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Lato Bold" charset="1" panose="020F0502020204030203"/>
      <p:regular r:id="rId37"/>
    </p:embeddedFont>
    <p:embeddedFont>
      <p:font typeface="League Spartan" charset="1" panose="00000800000000000000"/>
      <p:regular r:id="rId38"/>
    </p:embeddedFont>
    <p:embeddedFont>
      <p:font typeface="Canva Sans Bold" charset="1" panose="020B0803030501040103"/>
      <p:regular r:id="rId39"/>
    </p:embeddedFont>
    <p:embeddedFont>
      <p:font typeface="Poppins" charset="1" panose="00000500000000000000"/>
      <p:regular r:id="rId40"/>
    </p:embeddedFont>
    <p:embeddedFont>
      <p:font typeface="Poppins Bold" charset="1" panose="00000800000000000000"/>
      <p:regular r:id="rId41"/>
    </p:embeddedFont>
    <p:embeddedFont>
      <p:font typeface="Lato Heavy" charset="1" panose="020F0502020204030203"/>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7.jpeg" Type="http://schemas.openxmlformats.org/officeDocument/2006/relationships/image"/><Relationship Id="rId4" Target="../media/image48.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9.jpeg" Type="http://schemas.openxmlformats.org/officeDocument/2006/relationships/image"/><Relationship Id="rId4" Target="../media/image50.jpe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1.jpeg" Type="http://schemas.openxmlformats.org/officeDocument/2006/relationships/image"/><Relationship Id="rId4" Target="../media/image5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3.png" Type="http://schemas.openxmlformats.org/officeDocument/2006/relationships/image"/><Relationship Id="rId4" Target="../media/image5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2966700" y="-130175"/>
            <a:ext cx="5943600" cy="10547350"/>
            <a:chOff x="0" y="0"/>
            <a:chExt cx="1565393" cy="2777903"/>
          </a:xfrm>
        </p:grpSpPr>
        <p:sp>
          <p:nvSpPr>
            <p:cNvPr name="Freeform 4" id="4"/>
            <p:cNvSpPr/>
            <p:nvPr/>
          </p:nvSpPr>
          <p:spPr>
            <a:xfrm flipH="false" flipV="false" rot="0">
              <a:off x="0" y="0"/>
              <a:ext cx="1565393" cy="2777903"/>
            </a:xfrm>
            <a:custGeom>
              <a:avLst/>
              <a:gdLst/>
              <a:ahLst/>
              <a:cxnLst/>
              <a:rect r="r" b="b" t="t" l="l"/>
              <a:pathLst>
                <a:path h="2777903" w="1565393">
                  <a:moveTo>
                    <a:pt x="66431" y="0"/>
                  </a:moveTo>
                  <a:lnTo>
                    <a:pt x="1498962" y="0"/>
                  </a:lnTo>
                  <a:cubicBezTo>
                    <a:pt x="1535651" y="0"/>
                    <a:pt x="1565393" y="29742"/>
                    <a:pt x="1565393" y="66431"/>
                  </a:cubicBezTo>
                  <a:lnTo>
                    <a:pt x="1565393" y="2711472"/>
                  </a:lnTo>
                  <a:cubicBezTo>
                    <a:pt x="1565393" y="2729091"/>
                    <a:pt x="1558394" y="2745988"/>
                    <a:pt x="1545935" y="2758446"/>
                  </a:cubicBezTo>
                  <a:cubicBezTo>
                    <a:pt x="1533477" y="2770904"/>
                    <a:pt x="1516580" y="2777903"/>
                    <a:pt x="1498962" y="2777903"/>
                  </a:cubicBezTo>
                  <a:lnTo>
                    <a:pt x="66431" y="2777903"/>
                  </a:lnTo>
                  <a:cubicBezTo>
                    <a:pt x="29742" y="2777903"/>
                    <a:pt x="0" y="2748161"/>
                    <a:pt x="0" y="2711472"/>
                  </a:cubicBezTo>
                  <a:lnTo>
                    <a:pt x="0" y="66431"/>
                  </a:lnTo>
                  <a:cubicBezTo>
                    <a:pt x="0" y="48812"/>
                    <a:pt x="6999" y="31915"/>
                    <a:pt x="19457" y="19457"/>
                  </a:cubicBezTo>
                  <a:cubicBezTo>
                    <a:pt x="31915" y="6999"/>
                    <a:pt x="48812" y="0"/>
                    <a:pt x="66431"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1565393" cy="2825528"/>
            </a:xfrm>
            <a:prstGeom prst="rect">
              <a:avLst/>
            </a:prstGeom>
          </p:spPr>
          <p:txBody>
            <a:bodyPr anchor="ctr" rtlCol="false" tIns="50800" lIns="50800" bIns="50800" rIns="50800"/>
            <a:lstStyle/>
            <a:p>
              <a:pPr algn="ctr">
                <a:lnSpc>
                  <a:spcPts val="2659"/>
                </a:lnSpc>
              </a:pPr>
            </a:p>
          </p:txBody>
        </p:sp>
      </p:grpSp>
      <p:grpSp>
        <p:nvGrpSpPr>
          <p:cNvPr name="Group 6" id="6"/>
          <p:cNvGrpSpPr>
            <a:grpSpLocks noChangeAspect="true"/>
          </p:cNvGrpSpPr>
          <p:nvPr/>
        </p:nvGrpSpPr>
        <p:grpSpPr>
          <a:xfrm rot="0">
            <a:off x="9813325" y="1102366"/>
            <a:ext cx="8113963" cy="808226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6382" t="0" r="-6382"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name="TextBox 9" id="9"/>
          <p:cNvSpPr txBox="true"/>
          <p:nvPr/>
        </p:nvSpPr>
        <p:spPr>
          <a:xfrm rot="0">
            <a:off x="1028700" y="1090840"/>
            <a:ext cx="9076085" cy="902702"/>
          </a:xfrm>
          <a:prstGeom prst="rect">
            <a:avLst/>
          </a:prstGeom>
        </p:spPr>
        <p:txBody>
          <a:bodyPr anchor="t" rtlCol="false" tIns="0" lIns="0" bIns="0" rIns="0">
            <a:spAutoFit/>
          </a:bodyPr>
          <a:lstStyle/>
          <a:p>
            <a:pPr algn="l">
              <a:lnSpc>
                <a:spcPts val="7345"/>
              </a:lnSpc>
              <a:spcBef>
                <a:spcPct val="0"/>
              </a:spcBef>
            </a:pPr>
            <a:r>
              <a:rPr lang="en-US" sz="5247">
                <a:solidFill>
                  <a:srgbClr val="000000"/>
                </a:solidFill>
                <a:latin typeface="Lato Bold"/>
              </a:rPr>
              <a:t>CSE439- MACHINE VISION</a:t>
            </a:r>
          </a:p>
        </p:txBody>
      </p:sp>
      <p:sp>
        <p:nvSpPr>
          <p:cNvPr name="TextBox 10" id="10"/>
          <p:cNvSpPr txBox="true"/>
          <p:nvPr/>
        </p:nvSpPr>
        <p:spPr>
          <a:xfrm rot="0">
            <a:off x="1028700" y="1973181"/>
            <a:ext cx="8784625" cy="1275532"/>
          </a:xfrm>
          <a:prstGeom prst="rect">
            <a:avLst/>
          </a:prstGeom>
        </p:spPr>
        <p:txBody>
          <a:bodyPr anchor="t" rtlCol="false" tIns="0" lIns="0" bIns="0" rIns="0">
            <a:spAutoFit/>
          </a:bodyPr>
          <a:lstStyle/>
          <a:p>
            <a:pPr algn="l">
              <a:lnSpc>
                <a:spcPts val="10507"/>
              </a:lnSpc>
              <a:spcBef>
                <a:spcPct val="0"/>
              </a:spcBef>
            </a:pPr>
            <a:r>
              <a:rPr lang="en-US" sz="7505">
                <a:solidFill>
                  <a:srgbClr val="004AAD"/>
                </a:solidFill>
                <a:latin typeface="League Spartan"/>
              </a:rPr>
              <a:t>PRESENTATION</a:t>
            </a:r>
          </a:p>
        </p:txBody>
      </p:sp>
      <p:sp>
        <p:nvSpPr>
          <p:cNvPr name="TextBox 11" id="11"/>
          <p:cNvSpPr txBox="true"/>
          <p:nvPr/>
        </p:nvSpPr>
        <p:spPr>
          <a:xfrm rot="0">
            <a:off x="1028700" y="4553639"/>
            <a:ext cx="7358950" cy="1636923"/>
          </a:xfrm>
          <a:prstGeom prst="rect">
            <a:avLst/>
          </a:prstGeom>
        </p:spPr>
        <p:txBody>
          <a:bodyPr anchor="t" rtlCol="false" tIns="0" lIns="0" bIns="0" rIns="0">
            <a:spAutoFit/>
          </a:bodyPr>
          <a:lstStyle/>
          <a:p>
            <a:pPr algn="l">
              <a:lnSpc>
                <a:spcPts val="4275"/>
              </a:lnSpc>
              <a:spcBef>
                <a:spcPct val="0"/>
              </a:spcBef>
            </a:pPr>
            <a:r>
              <a:rPr lang="en-US" sz="3054">
                <a:solidFill>
                  <a:srgbClr val="000000"/>
                </a:solidFill>
                <a:latin typeface="Canva Sans Bold"/>
              </a:rPr>
              <a:t>Detecting Vessels or Boats with Satellite Imagray using YOLOv7 and DDPM</a:t>
            </a:r>
          </a:p>
        </p:txBody>
      </p:sp>
      <p:sp>
        <p:nvSpPr>
          <p:cNvPr name="TextBox 12" id="12"/>
          <p:cNvSpPr txBox="true"/>
          <p:nvPr/>
        </p:nvSpPr>
        <p:spPr>
          <a:xfrm rot="0">
            <a:off x="1028700" y="6961711"/>
            <a:ext cx="7358950" cy="2585612"/>
          </a:xfrm>
          <a:prstGeom prst="rect">
            <a:avLst/>
          </a:prstGeom>
        </p:spPr>
        <p:txBody>
          <a:bodyPr anchor="t" rtlCol="false" tIns="0" lIns="0" bIns="0" rIns="0">
            <a:spAutoFit/>
          </a:bodyPr>
          <a:lstStyle/>
          <a:p>
            <a:pPr algn="l">
              <a:lnSpc>
                <a:spcPts val="3435"/>
              </a:lnSpc>
            </a:pPr>
            <a:r>
              <a:rPr lang="en-US" sz="2454">
                <a:solidFill>
                  <a:srgbClr val="000000"/>
                </a:solidFill>
                <a:latin typeface="Poppins"/>
              </a:rPr>
              <a:t>Presented By Group 08</a:t>
            </a:r>
          </a:p>
          <a:p>
            <a:pPr algn="l">
              <a:lnSpc>
                <a:spcPts val="3435"/>
              </a:lnSpc>
            </a:pPr>
          </a:p>
          <a:p>
            <a:pPr algn="l">
              <a:lnSpc>
                <a:spcPts val="3435"/>
              </a:lnSpc>
            </a:pPr>
            <a:r>
              <a:rPr lang="en-US" sz="2454">
                <a:solidFill>
                  <a:srgbClr val="000000"/>
                </a:solidFill>
                <a:latin typeface="Poppins"/>
              </a:rPr>
              <a:t>Kazi Mahathir Rahman - 23341066</a:t>
            </a:r>
          </a:p>
          <a:p>
            <a:pPr algn="l">
              <a:lnSpc>
                <a:spcPts val="3435"/>
              </a:lnSpc>
            </a:pPr>
            <a:r>
              <a:rPr lang="en-US" sz="2454">
                <a:solidFill>
                  <a:srgbClr val="000000"/>
                </a:solidFill>
                <a:latin typeface="Poppins"/>
              </a:rPr>
              <a:t>Ahmed Shakib Reza - 23341130</a:t>
            </a:r>
          </a:p>
          <a:p>
            <a:pPr algn="l">
              <a:lnSpc>
                <a:spcPts val="3435"/>
              </a:lnSpc>
            </a:pPr>
            <a:r>
              <a:rPr lang="en-US" sz="2454">
                <a:solidFill>
                  <a:srgbClr val="000000"/>
                </a:solidFill>
                <a:latin typeface="Poppins"/>
              </a:rPr>
              <a:t>Khan MD Saifullah Anjar - 24141200</a:t>
            </a:r>
          </a:p>
          <a:p>
            <a:pPr algn="l">
              <a:lnSpc>
                <a:spcPts val="3435"/>
              </a:lnSpc>
              <a:spcBef>
                <a:spcPct val="0"/>
              </a:spcBef>
            </a:pPr>
            <a:r>
              <a:rPr lang="en-US" sz="2454">
                <a:solidFill>
                  <a:srgbClr val="000000"/>
                </a:solidFill>
                <a:latin typeface="Poppins"/>
              </a:rPr>
              <a:t>Tasnuva Haque - 24141267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85332" y="3630627"/>
            <a:ext cx="5499924" cy="3739357"/>
          </a:xfrm>
          <a:custGeom>
            <a:avLst/>
            <a:gdLst/>
            <a:ahLst/>
            <a:cxnLst/>
            <a:rect r="r" b="b" t="t" l="l"/>
            <a:pathLst>
              <a:path h="3739357" w="5499924">
                <a:moveTo>
                  <a:pt x="0" y="0"/>
                </a:moveTo>
                <a:lnTo>
                  <a:pt x="5499924" y="0"/>
                </a:lnTo>
                <a:lnTo>
                  <a:pt x="5499924" y="3739357"/>
                </a:lnTo>
                <a:lnTo>
                  <a:pt x="0" y="3739357"/>
                </a:lnTo>
                <a:lnTo>
                  <a:pt x="0" y="0"/>
                </a:lnTo>
                <a:close/>
              </a:path>
            </a:pathLst>
          </a:custGeom>
          <a:blipFill>
            <a:blip r:embed="rId2"/>
            <a:stretch>
              <a:fillRect l="-6680" t="-26830" r="-6680" b="-7746"/>
            </a:stretch>
          </a:blipFill>
        </p:spPr>
      </p:sp>
      <p:sp>
        <p:nvSpPr>
          <p:cNvPr name="Freeform 3" id="3"/>
          <p:cNvSpPr/>
          <p:nvPr/>
        </p:nvSpPr>
        <p:spPr>
          <a:xfrm flipH="false" flipV="false" rot="0">
            <a:off x="12270895" y="3630627"/>
            <a:ext cx="5499924" cy="3739357"/>
          </a:xfrm>
          <a:custGeom>
            <a:avLst/>
            <a:gdLst/>
            <a:ahLst/>
            <a:cxnLst/>
            <a:rect r="r" b="b" t="t" l="l"/>
            <a:pathLst>
              <a:path h="3739357" w="5499924">
                <a:moveTo>
                  <a:pt x="0" y="0"/>
                </a:moveTo>
                <a:lnTo>
                  <a:pt x="5499925" y="0"/>
                </a:lnTo>
                <a:lnTo>
                  <a:pt x="5499925" y="3739357"/>
                </a:lnTo>
                <a:lnTo>
                  <a:pt x="0" y="3739357"/>
                </a:lnTo>
                <a:lnTo>
                  <a:pt x="0" y="0"/>
                </a:lnTo>
                <a:close/>
              </a:path>
            </a:pathLst>
          </a:custGeom>
          <a:blipFill>
            <a:blip r:embed="rId3"/>
            <a:stretch>
              <a:fillRect l="-6926" t="-26830" r="-7243" b="-7746"/>
            </a:stretch>
          </a:blipFill>
        </p:spPr>
      </p:sp>
      <p:sp>
        <p:nvSpPr>
          <p:cNvPr name="Freeform 4" id="4"/>
          <p:cNvSpPr/>
          <p:nvPr/>
        </p:nvSpPr>
        <p:spPr>
          <a:xfrm flipH="false" flipV="false" rot="0">
            <a:off x="476904" y="3630627"/>
            <a:ext cx="5499924" cy="3739357"/>
          </a:xfrm>
          <a:custGeom>
            <a:avLst/>
            <a:gdLst/>
            <a:ahLst/>
            <a:cxnLst/>
            <a:rect r="r" b="b" t="t" l="l"/>
            <a:pathLst>
              <a:path h="3739357" w="5499924">
                <a:moveTo>
                  <a:pt x="0" y="0"/>
                </a:moveTo>
                <a:lnTo>
                  <a:pt x="5499924" y="0"/>
                </a:lnTo>
                <a:lnTo>
                  <a:pt x="5499924" y="3739357"/>
                </a:lnTo>
                <a:lnTo>
                  <a:pt x="0" y="3739357"/>
                </a:lnTo>
                <a:lnTo>
                  <a:pt x="0" y="0"/>
                </a:lnTo>
                <a:close/>
              </a:path>
            </a:pathLst>
          </a:custGeom>
          <a:blipFill>
            <a:blip r:embed="rId4"/>
            <a:stretch>
              <a:fillRect l="-6319" t="-26830" r="-6635" b="-7746"/>
            </a:stretch>
          </a:blipFill>
        </p:spPr>
      </p:sp>
      <p:sp>
        <p:nvSpPr>
          <p:cNvPr name="TextBox 5" id="5"/>
          <p:cNvSpPr txBox="true"/>
          <p:nvPr/>
        </p:nvSpPr>
        <p:spPr>
          <a:xfrm rot="0">
            <a:off x="1028700" y="1367047"/>
            <a:ext cx="7257638"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IMAGE ENHANCEMENT</a:t>
            </a:r>
          </a:p>
        </p:txBody>
      </p:sp>
      <p:sp>
        <p:nvSpPr>
          <p:cNvPr name="TextBox 6" id="6"/>
          <p:cNvSpPr txBox="true"/>
          <p:nvPr/>
        </p:nvSpPr>
        <p:spPr>
          <a:xfrm rot="0">
            <a:off x="2640260" y="7750971"/>
            <a:ext cx="1173212"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Normal</a:t>
            </a:r>
          </a:p>
        </p:txBody>
      </p:sp>
      <p:sp>
        <p:nvSpPr>
          <p:cNvPr name="TextBox 7" id="7"/>
          <p:cNvSpPr txBox="true"/>
          <p:nvPr/>
        </p:nvSpPr>
        <p:spPr>
          <a:xfrm rot="0">
            <a:off x="7996907" y="7750971"/>
            <a:ext cx="2294186"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Bi-Literal Filter</a:t>
            </a:r>
          </a:p>
        </p:txBody>
      </p:sp>
      <p:sp>
        <p:nvSpPr>
          <p:cNvPr name="TextBox 8" id="8"/>
          <p:cNvSpPr txBox="true"/>
          <p:nvPr/>
        </p:nvSpPr>
        <p:spPr>
          <a:xfrm rot="0">
            <a:off x="13384120" y="7750971"/>
            <a:ext cx="3273475"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Anisotropic Diffusion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9455" y="3630627"/>
            <a:ext cx="5314822" cy="3739357"/>
          </a:xfrm>
          <a:custGeom>
            <a:avLst/>
            <a:gdLst/>
            <a:ahLst/>
            <a:cxnLst/>
            <a:rect r="r" b="b" t="t" l="l"/>
            <a:pathLst>
              <a:path h="3739357" w="5314822">
                <a:moveTo>
                  <a:pt x="0" y="0"/>
                </a:moveTo>
                <a:lnTo>
                  <a:pt x="5314822" y="0"/>
                </a:lnTo>
                <a:lnTo>
                  <a:pt x="5314822" y="3739357"/>
                </a:lnTo>
                <a:lnTo>
                  <a:pt x="0" y="3739357"/>
                </a:lnTo>
                <a:lnTo>
                  <a:pt x="0" y="0"/>
                </a:lnTo>
                <a:close/>
              </a:path>
            </a:pathLst>
          </a:custGeom>
          <a:blipFill>
            <a:blip r:embed="rId2"/>
            <a:stretch>
              <a:fillRect l="0" t="0" r="0" b="0"/>
            </a:stretch>
          </a:blipFill>
        </p:spPr>
      </p:sp>
      <p:sp>
        <p:nvSpPr>
          <p:cNvPr name="Freeform 3" id="3"/>
          <p:cNvSpPr/>
          <p:nvPr/>
        </p:nvSpPr>
        <p:spPr>
          <a:xfrm flipH="false" flipV="false" rot="0">
            <a:off x="6522692" y="3630627"/>
            <a:ext cx="5242616" cy="3739357"/>
          </a:xfrm>
          <a:custGeom>
            <a:avLst/>
            <a:gdLst/>
            <a:ahLst/>
            <a:cxnLst/>
            <a:rect r="r" b="b" t="t" l="l"/>
            <a:pathLst>
              <a:path h="3739357" w="5242616">
                <a:moveTo>
                  <a:pt x="0" y="0"/>
                </a:moveTo>
                <a:lnTo>
                  <a:pt x="5242616" y="0"/>
                </a:lnTo>
                <a:lnTo>
                  <a:pt x="5242616" y="3739357"/>
                </a:lnTo>
                <a:lnTo>
                  <a:pt x="0" y="3739357"/>
                </a:lnTo>
                <a:lnTo>
                  <a:pt x="0" y="0"/>
                </a:lnTo>
                <a:close/>
              </a:path>
            </a:pathLst>
          </a:custGeom>
          <a:blipFill>
            <a:blip r:embed="rId3"/>
            <a:stretch>
              <a:fillRect l="0" t="0" r="0" b="0"/>
            </a:stretch>
          </a:blipFill>
        </p:spPr>
      </p:sp>
      <p:sp>
        <p:nvSpPr>
          <p:cNvPr name="Freeform 4" id="4"/>
          <p:cNvSpPr/>
          <p:nvPr/>
        </p:nvSpPr>
        <p:spPr>
          <a:xfrm flipH="false" flipV="false" rot="0">
            <a:off x="12386311" y="3630627"/>
            <a:ext cx="5269094" cy="3739357"/>
          </a:xfrm>
          <a:custGeom>
            <a:avLst/>
            <a:gdLst/>
            <a:ahLst/>
            <a:cxnLst/>
            <a:rect r="r" b="b" t="t" l="l"/>
            <a:pathLst>
              <a:path h="3739357" w="5269094">
                <a:moveTo>
                  <a:pt x="0" y="0"/>
                </a:moveTo>
                <a:lnTo>
                  <a:pt x="5269093" y="0"/>
                </a:lnTo>
                <a:lnTo>
                  <a:pt x="5269093" y="3739357"/>
                </a:lnTo>
                <a:lnTo>
                  <a:pt x="0" y="3739357"/>
                </a:lnTo>
                <a:lnTo>
                  <a:pt x="0" y="0"/>
                </a:lnTo>
                <a:close/>
              </a:path>
            </a:pathLst>
          </a:custGeom>
          <a:blipFill>
            <a:blip r:embed="rId4"/>
            <a:stretch>
              <a:fillRect l="0" t="0" r="0" b="0"/>
            </a:stretch>
          </a:blipFill>
        </p:spPr>
      </p:sp>
      <p:sp>
        <p:nvSpPr>
          <p:cNvPr name="TextBox 5" id="5"/>
          <p:cNvSpPr txBox="true"/>
          <p:nvPr/>
        </p:nvSpPr>
        <p:spPr>
          <a:xfrm rot="0">
            <a:off x="1028700" y="1367047"/>
            <a:ext cx="7257638"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IMAGE ENHANCEMENT</a:t>
            </a:r>
          </a:p>
        </p:txBody>
      </p:sp>
      <p:sp>
        <p:nvSpPr>
          <p:cNvPr name="TextBox 6" id="6"/>
          <p:cNvSpPr txBox="true"/>
          <p:nvPr/>
        </p:nvSpPr>
        <p:spPr>
          <a:xfrm rot="0">
            <a:off x="2640260" y="7750971"/>
            <a:ext cx="1173212"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Normal</a:t>
            </a:r>
          </a:p>
        </p:txBody>
      </p:sp>
      <p:sp>
        <p:nvSpPr>
          <p:cNvPr name="TextBox 7" id="7"/>
          <p:cNvSpPr txBox="true"/>
          <p:nvPr/>
        </p:nvSpPr>
        <p:spPr>
          <a:xfrm rot="0">
            <a:off x="8019306" y="7750971"/>
            <a:ext cx="2249388"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Unsharp Mask</a:t>
            </a:r>
          </a:p>
        </p:txBody>
      </p:sp>
      <p:sp>
        <p:nvSpPr>
          <p:cNvPr name="TextBox 8" id="8"/>
          <p:cNvSpPr txBox="true"/>
          <p:nvPr/>
        </p:nvSpPr>
        <p:spPr>
          <a:xfrm rot="0">
            <a:off x="13706780" y="7750971"/>
            <a:ext cx="2628156"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Wavelet Denoise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367047"/>
            <a:ext cx="7257638"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IMAGE ENHANCEMENT</a:t>
            </a:r>
          </a:p>
        </p:txBody>
      </p:sp>
      <p:grpSp>
        <p:nvGrpSpPr>
          <p:cNvPr name="Group 3" id="3"/>
          <p:cNvGrpSpPr/>
          <p:nvPr/>
        </p:nvGrpSpPr>
        <p:grpSpPr>
          <a:xfrm rot="0">
            <a:off x="1028700" y="2644256"/>
            <a:ext cx="16068612" cy="5430425"/>
            <a:chOff x="0" y="0"/>
            <a:chExt cx="21424816" cy="7240566"/>
          </a:xfrm>
        </p:grpSpPr>
        <p:sp>
          <p:nvSpPr>
            <p:cNvPr name="Freeform 4" id="4"/>
            <p:cNvSpPr/>
            <p:nvPr/>
          </p:nvSpPr>
          <p:spPr>
            <a:xfrm flipH="false" flipV="false" rot="0">
              <a:off x="12076056" y="0"/>
              <a:ext cx="9348760" cy="6356151"/>
            </a:xfrm>
            <a:custGeom>
              <a:avLst/>
              <a:gdLst/>
              <a:ahLst/>
              <a:cxnLst/>
              <a:rect r="r" b="b" t="t" l="l"/>
              <a:pathLst>
                <a:path h="6356151" w="9348760">
                  <a:moveTo>
                    <a:pt x="0" y="0"/>
                  </a:moveTo>
                  <a:lnTo>
                    <a:pt x="9348760" y="0"/>
                  </a:lnTo>
                  <a:lnTo>
                    <a:pt x="9348760" y="6356151"/>
                  </a:lnTo>
                  <a:lnTo>
                    <a:pt x="0" y="6356151"/>
                  </a:lnTo>
                  <a:lnTo>
                    <a:pt x="0" y="0"/>
                  </a:lnTo>
                  <a:close/>
                </a:path>
              </a:pathLst>
            </a:custGeom>
            <a:blipFill>
              <a:blip r:embed="rId2"/>
              <a:stretch>
                <a:fillRect l="-6926" t="-26830" r="-7243" b="-7746"/>
              </a:stretch>
            </a:blipFill>
          </p:spPr>
        </p:sp>
        <p:sp>
          <p:nvSpPr>
            <p:cNvPr name="Freeform 5" id="5"/>
            <p:cNvSpPr/>
            <p:nvPr/>
          </p:nvSpPr>
          <p:spPr>
            <a:xfrm flipH="false" flipV="false" rot="0">
              <a:off x="0" y="0"/>
              <a:ext cx="9244883" cy="6285525"/>
            </a:xfrm>
            <a:custGeom>
              <a:avLst/>
              <a:gdLst/>
              <a:ahLst/>
              <a:cxnLst/>
              <a:rect r="r" b="b" t="t" l="l"/>
              <a:pathLst>
                <a:path h="6285525" w="9244883">
                  <a:moveTo>
                    <a:pt x="0" y="0"/>
                  </a:moveTo>
                  <a:lnTo>
                    <a:pt x="9244883" y="0"/>
                  </a:lnTo>
                  <a:lnTo>
                    <a:pt x="9244883" y="6285525"/>
                  </a:lnTo>
                  <a:lnTo>
                    <a:pt x="0" y="6285525"/>
                  </a:lnTo>
                  <a:lnTo>
                    <a:pt x="0" y="0"/>
                  </a:lnTo>
                  <a:close/>
                </a:path>
              </a:pathLst>
            </a:custGeom>
            <a:blipFill>
              <a:blip r:embed="rId3"/>
              <a:stretch>
                <a:fillRect l="-6319" t="-26830" r="-6635" b="-7746"/>
              </a:stretch>
            </a:blipFill>
          </p:spPr>
        </p:sp>
        <p:sp>
          <p:nvSpPr>
            <p:cNvPr name="TextBox 6" id="6"/>
            <p:cNvSpPr txBox="true"/>
            <p:nvPr/>
          </p:nvSpPr>
          <p:spPr>
            <a:xfrm rot="0">
              <a:off x="3840300" y="6696371"/>
              <a:ext cx="1564283" cy="544196"/>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Normal</a:t>
              </a:r>
            </a:p>
          </p:txBody>
        </p:sp>
        <p:sp>
          <p:nvSpPr>
            <p:cNvPr name="TextBox 7" id="7"/>
            <p:cNvSpPr txBox="true"/>
            <p:nvPr/>
          </p:nvSpPr>
          <p:spPr>
            <a:xfrm rot="0">
              <a:off x="14568120" y="6696371"/>
              <a:ext cx="4364633" cy="544196"/>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Anisotropic Diffusion</a:t>
              </a:r>
            </a:p>
          </p:txBody>
        </p:sp>
      </p:grpSp>
      <p:sp>
        <p:nvSpPr>
          <p:cNvPr name="TextBox 8" id="8"/>
          <p:cNvSpPr txBox="true"/>
          <p:nvPr/>
        </p:nvSpPr>
        <p:spPr>
          <a:xfrm rot="0">
            <a:off x="752328" y="8833485"/>
            <a:ext cx="16621356"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Anisotropic Diffusion Method performed the best among all the image enhancement methods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758531" y="4169677"/>
            <a:ext cx="4452245" cy="4755833"/>
            <a:chOff x="0" y="0"/>
            <a:chExt cx="1172608" cy="1252565"/>
          </a:xfrm>
        </p:grpSpPr>
        <p:sp>
          <p:nvSpPr>
            <p:cNvPr name="Freeform 4" id="4"/>
            <p:cNvSpPr/>
            <p:nvPr/>
          </p:nvSpPr>
          <p:spPr>
            <a:xfrm flipH="false" flipV="false" rot="0">
              <a:off x="0" y="0"/>
              <a:ext cx="1172608" cy="1252565"/>
            </a:xfrm>
            <a:custGeom>
              <a:avLst/>
              <a:gdLst/>
              <a:ahLst/>
              <a:cxnLst/>
              <a:rect r="r" b="b" t="t" l="l"/>
              <a:pathLst>
                <a:path h="1252565" w="1172608">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sp>
        <p:sp>
          <p:nvSpPr>
            <p:cNvPr name="TextBox 5" id="5"/>
            <p:cNvSpPr txBox="true"/>
            <p:nvPr/>
          </p:nvSpPr>
          <p:spPr>
            <a:xfrm>
              <a:off x="0" y="-47625"/>
              <a:ext cx="1172608" cy="130019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920129" y="4169677"/>
            <a:ext cx="4452245" cy="4755833"/>
            <a:chOff x="0" y="0"/>
            <a:chExt cx="1172608" cy="1252565"/>
          </a:xfrm>
        </p:grpSpPr>
        <p:sp>
          <p:nvSpPr>
            <p:cNvPr name="Freeform 7" id="7"/>
            <p:cNvSpPr/>
            <p:nvPr/>
          </p:nvSpPr>
          <p:spPr>
            <a:xfrm flipH="false" flipV="false" rot="0">
              <a:off x="0" y="0"/>
              <a:ext cx="1172608" cy="1252565"/>
            </a:xfrm>
            <a:custGeom>
              <a:avLst/>
              <a:gdLst/>
              <a:ahLst/>
              <a:cxnLst/>
              <a:rect r="r" b="b" t="t" l="l"/>
              <a:pathLst>
                <a:path h="1252565" w="1172608">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sp>
        <p:sp>
          <p:nvSpPr>
            <p:cNvPr name="TextBox 8" id="8"/>
            <p:cNvSpPr txBox="true"/>
            <p:nvPr/>
          </p:nvSpPr>
          <p:spPr>
            <a:xfrm>
              <a:off x="0" y="-47625"/>
              <a:ext cx="1172608" cy="130019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077224" y="4169677"/>
            <a:ext cx="4452245" cy="4755833"/>
            <a:chOff x="0" y="0"/>
            <a:chExt cx="1172608" cy="1252565"/>
          </a:xfrm>
        </p:grpSpPr>
        <p:sp>
          <p:nvSpPr>
            <p:cNvPr name="Freeform 10" id="10"/>
            <p:cNvSpPr/>
            <p:nvPr/>
          </p:nvSpPr>
          <p:spPr>
            <a:xfrm flipH="false" flipV="false" rot="0">
              <a:off x="0" y="0"/>
              <a:ext cx="1172608" cy="1252565"/>
            </a:xfrm>
            <a:custGeom>
              <a:avLst/>
              <a:gdLst/>
              <a:ahLst/>
              <a:cxnLst/>
              <a:rect r="r" b="b" t="t" l="l"/>
              <a:pathLst>
                <a:path h="1252565" w="1172608">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sp>
        <p:sp>
          <p:nvSpPr>
            <p:cNvPr name="TextBox 11" id="11"/>
            <p:cNvSpPr txBox="true"/>
            <p:nvPr/>
          </p:nvSpPr>
          <p:spPr>
            <a:xfrm>
              <a:off x="0" y="-47625"/>
              <a:ext cx="1172608" cy="130019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991856" y="3410708"/>
            <a:ext cx="1985594" cy="198559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8153454" y="3410708"/>
            <a:ext cx="1985594" cy="198559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3310549" y="3410708"/>
            <a:ext cx="1985594" cy="198559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4986439" y="2801416"/>
            <a:ext cx="3081290" cy="1101561"/>
          </a:xfrm>
          <a:custGeom>
            <a:avLst/>
            <a:gdLst/>
            <a:ahLst/>
            <a:cxnLst/>
            <a:rect r="r" b="b" t="t" l="l"/>
            <a:pathLst>
              <a:path h="1101561" w="3081290">
                <a:moveTo>
                  <a:pt x="0" y="0"/>
                </a:moveTo>
                <a:lnTo>
                  <a:pt x="3081290" y="0"/>
                </a:lnTo>
                <a:lnTo>
                  <a:pt x="3081290" y="1101561"/>
                </a:lnTo>
                <a:lnTo>
                  <a:pt x="0" y="11015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2" id="22"/>
          <p:cNvSpPr txBox="true"/>
          <p:nvPr/>
        </p:nvSpPr>
        <p:spPr>
          <a:xfrm rot="0">
            <a:off x="1028700" y="1395020"/>
            <a:ext cx="16011925" cy="771525"/>
          </a:xfrm>
          <a:prstGeom prst="rect">
            <a:avLst/>
          </a:prstGeom>
        </p:spPr>
        <p:txBody>
          <a:bodyPr anchor="t" rtlCol="false" tIns="0" lIns="0" bIns="0" rIns="0">
            <a:spAutoFit/>
          </a:bodyPr>
          <a:lstStyle/>
          <a:p>
            <a:pPr algn="ctr">
              <a:lnSpc>
                <a:spcPts val="6299"/>
              </a:lnSpc>
              <a:spcBef>
                <a:spcPct val="0"/>
              </a:spcBef>
            </a:pPr>
            <a:r>
              <a:rPr lang="en-US" sz="4500">
                <a:solidFill>
                  <a:srgbClr val="004AAD"/>
                </a:solidFill>
                <a:latin typeface="League Spartan"/>
              </a:rPr>
              <a:t>DENOISING DIFFUSION PROBABILISTIC MODELS</a:t>
            </a:r>
          </a:p>
        </p:txBody>
      </p:sp>
      <p:sp>
        <p:nvSpPr>
          <p:cNvPr name="TextBox 23" id="23"/>
          <p:cNvSpPr txBox="true"/>
          <p:nvPr/>
        </p:nvSpPr>
        <p:spPr>
          <a:xfrm rot="0">
            <a:off x="2372942" y="5759354"/>
            <a:ext cx="3223423" cy="523776"/>
          </a:xfrm>
          <a:prstGeom prst="rect">
            <a:avLst/>
          </a:prstGeom>
        </p:spPr>
        <p:txBody>
          <a:bodyPr anchor="t" rtlCol="false" tIns="0" lIns="0" bIns="0" rIns="0">
            <a:spAutoFit/>
          </a:bodyPr>
          <a:lstStyle/>
          <a:p>
            <a:pPr algn="ctr">
              <a:lnSpc>
                <a:spcPts val="4205"/>
              </a:lnSpc>
              <a:spcBef>
                <a:spcPct val="0"/>
              </a:spcBef>
            </a:pPr>
            <a:r>
              <a:rPr lang="en-US" sz="3003">
                <a:solidFill>
                  <a:srgbClr val="000000"/>
                </a:solidFill>
                <a:latin typeface="Lato Heavy"/>
              </a:rPr>
              <a:t>DATASET</a:t>
            </a:r>
          </a:p>
        </p:txBody>
      </p:sp>
      <p:sp>
        <p:nvSpPr>
          <p:cNvPr name="TextBox 24" id="24"/>
          <p:cNvSpPr txBox="true"/>
          <p:nvPr/>
        </p:nvSpPr>
        <p:spPr>
          <a:xfrm rot="0">
            <a:off x="7532289" y="5759354"/>
            <a:ext cx="3223423" cy="523776"/>
          </a:xfrm>
          <a:prstGeom prst="rect">
            <a:avLst/>
          </a:prstGeom>
        </p:spPr>
        <p:txBody>
          <a:bodyPr anchor="t" rtlCol="false" tIns="0" lIns="0" bIns="0" rIns="0">
            <a:spAutoFit/>
          </a:bodyPr>
          <a:lstStyle/>
          <a:p>
            <a:pPr algn="ctr">
              <a:lnSpc>
                <a:spcPts val="4205"/>
              </a:lnSpc>
              <a:spcBef>
                <a:spcPct val="0"/>
              </a:spcBef>
            </a:pPr>
            <a:r>
              <a:rPr lang="en-US" sz="3003">
                <a:solidFill>
                  <a:srgbClr val="000000"/>
                </a:solidFill>
                <a:latin typeface="Lato Heavy"/>
              </a:rPr>
              <a:t>TRAIN</a:t>
            </a:r>
          </a:p>
        </p:txBody>
      </p:sp>
      <p:sp>
        <p:nvSpPr>
          <p:cNvPr name="TextBox 25" id="25"/>
          <p:cNvSpPr txBox="true"/>
          <p:nvPr/>
        </p:nvSpPr>
        <p:spPr>
          <a:xfrm rot="0">
            <a:off x="12691635" y="5759354"/>
            <a:ext cx="3223423" cy="523776"/>
          </a:xfrm>
          <a:prstGeom prst="rect">
            <a:avLst/>
          </a:prstGeom>
        </p:spPr>
        <p:txBody>
          <a:bodyPr anchor="t" rtlCol="false" tIns="0" lIns="0" bIns="0" rIns="0">
            <a:spAutoFit/>
          </a:bodyPr>
          <a:lstStyle/>
          <a:p>
            <a:pPr algn="ctr">
              <a:lnSpc>
                <a:spcPts val="4205"/>
              </a:lnSpc>
              <a:spcBef>
                <a:spcPct val="0"/>
              </a:spcBef>
            </a:pPr>
            <a:r>
              <a:rPr lang="en-US" sz="3003">
                <a:solidFill>
                  <a:srgbClr val="000000"/>
                </a:solidFill>
                <a:latin typeface="Lato Heavy"/>
              </a:rPr>
              <a:t>RESULT</a:t>
            </a:r>
          </a:p>
        </p:txBody>
      </p:sp>
      <p:sp>
        <p:nvSpPr>
          <p:cNvPr name="TextBox 26" id="26"/>
          <p:cNvSpPr txBox="true"/>
          <p:nvPr/>
        </p:nvSpPr>
        <p:spPr>
          <a:xfrm rot="0">
            <a:off x="2506677" y="6490443"/>
            <a:ext cx="2955954" cy="669567"/>
          </a:xfrm>
          <a:prstGeom prst="rect">
            <a:avLst/>
          </a:prstGeom>
        </p:spPr>
        <p:txBody>
          <a:bodyPr anchor="t" rtlCol="false" tIns="0" lIns="0" bIns="0" rIns="0">
            <a:spAutoFit/>
          </a:bodyPr>
          <a:lstStyle/>
          <a:p>
            <a:pPr algn="ctr">
              <a:lnSpc>
                <a:spcPts val="2620"/>
              </a:lnSpc>
              <a:spcBef>
                <a:spcPct val="0"/>
              </a:spcBef>
            </a:pPr>
            <a:r>
              <a:rPr lang="en-US" sz="1871">
                <a:solidFill>
                  <a:srgbClr val="000000"/>
                </a:solidFill>
                <a:latin typeface="Poppins"/>
              </a:rPr>
              <a:t>Collecting noisy image like SSDD, FUSAR and etc.</a:t>
            </a:r>
          </a:p>
        </p:txBody>
      </p:sp>
      <p:sp>
        <p:nvSpPr>
          <p:cNvPr name="TextBox 27" id="27"/>
          <p:cNvSpPr txBox="true"/>
          <p:nvPr/>
        </p:nvSpPr>
        <p:spPr>
          <a:xfrm rot="0">
            <a:off x="7318127" y="6466673"/>
            <a:ext cx="3656248" cy="1305010"/>
          </a:xfrm>
          <a:prstGeom prst="rect">
            <a:avLst/>
          </a:prstGeom>
        </p:spPr>
        <p:txBody>
          <a:bodyPr anchor="t" rtlCol="false" tIns="0" lIns="0" bIns="0" rIns="0">
            <a:spAutoFit/>
          </a:bodyPr>
          <a:lstStyle/>
          <a:p>
            <a:pPr algn="ctr">
              <a:lnSpc>
                <a:spcPts val="2620"/>
              </a:lnSpc>
              <a:spcBef>
                <a:spcPct val="0"/>
              </a:spcBef>
            </a:pPr>
            <a:r>
              <a:rPr lang="en-US" sz="1871">
                <a:solidFill>
                  <a:srgbClr val="000000"/>
                </a:solidFill>
                <a:latin typeface="Poppins"/>
              </a:rPr>
              <a:t>Train the clear image from Anisotropic Diffusion in DDPM. </a:t>
            </a:r>
            <a:r>
              <a:rPr lang="en-US" sz="1871">
                <a:solidFill>
                  <a:srgbClr val="000000"/>
                </a:solidFill>
                <a:latin typeface="Poppins Bold"/>
              </a:rPr>
              <a:t>The model is built from scratch</a:t>
            </a:r>
            <a:r>
              <a:rPr lang="en-US" sz="1871">
                <a:solidFill>
                  <a:srgbClr val="000000"/>
                </a:solidFill>
                <a:latin typeface="Poppins"/>
              </a:rPr>
              <a:t>. Then trained</a:t>
            </a:r>
          </a:p>
        </p:txBody>
      </p:sp>
      <p:sp>
        <p:nvSpPr>
          <p:cNvPr name="TextBox 28" id="28"/>
          <p:cNvSpPr txBox="true"/>
          <p:nvPr/>
        </p:nvSpPr>
        <p:spPr>
          <a:xfrm rot="0">
            <a:off x="12825369" y="6490443"/>
            <a:ext cx="2955954" cy="669567"/>
          </a:xfrm>
          <a:prstGeom prst="rect">
            <a:avLst/>
          </a:prstGeom>
        </p:spPr>
        <p:txBody>
          <a:bodyPr anchor="t" rtlCol="false" tIns="0" lIns="0" bIns="0" rIns="0">
            <a:spAutoFit/>
          </a:bodyPr>
          <a:lstStyle/>
          <a:p>
            <a:pPr algn="ctr">
              <a:lnSpc>
                <a:spcPts val="2620"/>
              </a:lnSpc>
              <a:spcBef>
                <a:spcPct val="0"/>
              </a:spcBef>
            </a:pPr>
            <a:r>
              <a:rPr lang="en-US" sz="1871">
                <a:solidFill>
                  <a:srgbClr val="000000"/>
                </a:solidFill>
                <a:latin typeface="Poppins"/>
              </a:rPr>
              <a:t>Generate clear image from noisy image</a:t>
            </a:r>
          </a:p>
        </p:txBody>
      </p:sp>
      <p:sp>
        <p:nvSpPr>
          <p:cNvPr name="Freeform 29" id="29"/>
          <p:cNvSpPr/>
          <p:nvPr/>
        </p:nvSpPr>
        <p:spPr>
          <a:xfrm flipH="false" flipV="false" rot="0">
            <a:off x="10224774" y="2859927"/>
            <a:ext cx="3081290" cy="1101561"/>
          </a:xfrm>
          <a:custGeom>
            <a:avLst/>
            <a:gdLst/>
            <a:ahLst/>
            <a:cxnLst/>
            <a:rect r="r" b="b" t="t" l="l"/>
            <a:pathLst>
              <a:path h="1101561" w="3081290">
                <a:moveTo>
                  <a:pt x="0" y="0"/>
                </a:moveTo>
                <a:lnTo>
                  <a:pt x="3081290" y="0"/>
                </a:lnTo>
                <a:lnTo>
                  <a:pt x="3081290" y="1101561"/>
                </a:lnTo>
                <a:lnTo>
                  <a:pt x="0" y="11015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3473702" y="1439841"/>
            <a:ext cx="5079814" cy="958416"/>
            <a:chOff x="0" y="0"/>
            <a:chExt cx="2242036" cy="423008"/>
          </a:xfrm>
        </p:grpSpPr>
        <p:sp>
          <p:nvSpPr>
            <p:cNvPr name="Freeform 4" id="4"/>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62486" y="1333671"/>
            <a:ext cx="5542816" cy="1045772"/>
            <a:chOff x="0" y="0"/>
            <a:chExt cx="2242036" cy="423008"/>
          </a:xfrm>
        </p:grpSpPr>
        <p:sp>
          <p:nvSpPr>
            <p:cNvPr name="Freeform 7" id="7"/>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848476" y="1458656"/>
            <a:ext cx="920786" cy="92078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377974" y="1344675"/>
            <a:ext cx="1004712" cy="10047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1423398" y="3517102"/>
            <a:ext cx="6337961" cy="2805212"/>
          </a:xfrm>
          <a:custGeom>
            <a:avLst/>
            <a:gdLst/>
            <a:ahLst/>
            <a:cxnLst/>
            <a:rect r="r" b="b" t="t" l="l"/>
            <a:pathLst>
              <a:path h="2805212" w="6337961">
                <a:moveTo>
                  <a:pt x="0" y="0"/>
                </a:moveTo>
                <a:lnTo>
                  <a:pt x="6337961" y="0"/>
                </a:lnTo>
                <a:lnTo>
                  <a:pt x="6337961" y="2805213"/>
                </a:lnTo>
                <a:lnTo>
                  <a:pt x="0" y="2805213"/>
                </a:lnTo>
                <a:lnTo>
                  <a:pt x="0" y="0"/>
                </a:lnTo>
                <a:close/>
              </a:path>
            </a:pathLst>
          </a:custGeom>
          <a:blipFill>
            <a:blip r:embed="rId3"/>
            <a:stretch>
              <a:fillRect l="0" t="0" r="0" b="0"/>
            </a:stretch>
          </a:blipFill>
        </p:spPr>
      </p:sp>
      <p:sp>
        <p:nvSpPr>
          <p:cNvPr name="Freeform 16" id="16"/>
          <p:cNvSpPr/>
          <p:nvPr/>
        </p:nvSpPr>
        <p:spPr>
          <a:xfrm flipH="false" flipV="false" rot="0">
            <a:off x="1524904" y="8719944"/>
            <a:ext cx="4055406" cy="1021076"/>
          </a:xfrm>
          <a:custGeom>
            <a:avLst/>
            <a:gdLst/>
            <a:ahLst/>
            <a:cxnLst/>
            <a:rect r="r" b="b" t="t" l="l"/>
            <a:pathLst>
              <a:path h="1021076" w="4055406">
                <a:moveTo>
                  <a:pt x="0" y="0"/>
                </a:moveTo>
                <a:lnTo>
                  <a:pt x="4055406" y="0"/>
                </a:lnTo>
                <a:lnTo>
                  <a:pt x="4055406" y="1021076"/>
                </a:lnTo>
                <a:lnTo>
                  <a:pt x="0" y="1021076"/>
                </a:lnTo>
                <a:lnTo>
                  <a:pt x="0" y="0"/>
                </a:lnTo>
                <a:close/>
              </a:path>
            </a:pathLst>
          </a:custGeom>
          <a:blipFill>
            <a:blip r:embed="rId4"/>
            <a:stretch>
              <a:fillRect l="0" t="0" r="0" b="0"/>
            </a:stretch>
          </a:blipFill>
        </p:spPr>
      </p:sp>
      <p:sp>
        <p:nvSpPr>
          <p:cNvPr name="Freeform 17" id="17"/>
          <p:cNvSpPr/>
          <p:nvPr/>
        </p:nvSpPr>
        <p:spPr>
          <a:xfrm flipH="false" flipV="false" rot="0">
            <a:off x="1524904" y="3574252"/>
            <a:ext cx="3355426" cy="671085"/>
          </a:xfrm>
          <a:custGeom>
            <a:avLst/>
            <a:gdLst/>
            <a:ahLst/>
            <a:cxnLst/>
            <a:rect r="r" b="b" t="t" l="l"/>
            <a:pathLst>
              <a:path h="671085" w="3355426">
                <a:moveTo>
                  <a:pt x="0" y="0"/>
                </a:moveTo>
                <a:lnTo>
                  <a:pt x="3355426" y="0"/>
                </a:lnTo>
                <a:lnTo>
                  <a:pt x="3355426" y="671086"/>
                </a:lnTo>
                <a:lnTo>
                  <a:pt x="0" y="671086"/>
                </a:lnTo>
                <a:lnTo>
                  <a:pt x="0" y="0"/>
                </a:lnTo>
                <a:close/>
              </a:path>
            </a:pathLst>
          </a:custGeom>
          <a:blipFill>
            <a:blip r:embed="rId5"/>
            <a:stretch>
              <a:fillRect l="0" t="0" r="0" b="0"/>
            </a:stretch>
          </a:blipFill>
        </p:spPr>
      </p:sp>
      <p:sp>
        <p:nvSpPr>
          <p:cNvPr name="Freeform 18" id="18"/>
          <p:cNvSpPr/>
          <p:nvPr/>
        </p:nvSpPr>
        <p:spPr>
          <a:xfrm flipH="false" flipV="false" rot="0">
            <a:off x="1524904" y="7103627"/>
            <a:ext cx="8444204" cy="656924"/>
          </a:xfrm>
          <a:custGeom>
            <a:avLst/>
            <a:gdLst/>
            <a:ahLst/>
            <a:cxnLst/>
            <a:rect r="r" b="b" t="t" l="l"/>
            <a:pathLst>
              <a:path h="656924" w="8444204">
                <a:moveTo>
                  <a:pt x="0" y="0"/>
                </a:moveTo>
                <a:lnTo>
                  <a:pt x="8444204" y="0"/>
                </a:lnTo>
                <a:lnTo>
                  <a:pt x="8444204" y="656924"/>
                </a:lnTo>
                <a:lnTo>
                  <a:pt x="0" y="656924"/>
                </a:lnTo>
                <a:lnTo>
                  <a:pt x="0" y="0"/>
                </a:lnTo>
                <a:close/>
              </a:path>
            </a:pathLst>
          </a:custGeom>
          <a:blipFill>
            <a:blip r:embed="rId6"/>
            <a:stretch>
              <a:fillRect l="0" t="0" r="0" b="0"/>
            </a:stretch>
          </a:blipFill>
        </p:spPr>
      </p:sp>
      <p:sp>
        <p:nvSpPr>
          <p:cNvPr name="Freeform 19" id="19"/>
          <p:cNvSpPr/>
          <p:nvPr/>
        </p:nvSpPr>
        <p:spPr>
          <a:xfrm flipH="false" flipV="false" rot="0">
            <a:off x="1524904" y="5336614"/>
            <a:ext cx="8911074" cy="607887"/>
          </a:xfrm>
          <a:custGeom>
            <a:avLst/>
            <a:gdLst/>
            <a:ahLst/>
            <a:cxnLst/>
            <a:rect r="r" b="b" t="t" l="l"/>
            <a:pathLst>
              <a:path h="607887" w="8911074">
                <a:moveTo>
                  <a:pt x="0" y="0"/>
                </a:moveTo>
                <a:lnTo>
                  <a:pt x="8911074" y="0"/>
                </a:lnTo>
                <a:lnTo>
                  <a:pt x="8911074" y="607888"/>
                </a:lnTo>
                <a:lnTo>
                  <a:pt x="0" y="607888"/>
                </a:lnTo>
                <a:lnTo>
                  <a:pt x="0" y="0"/>
                </a:lnTo>
                <a:close/>
              </a:path>
            </a:pathLst>
          </a:custGeom>
          <a:blipFill>
            <a:blip r:embed="rId7"/>
            <a:stretch>
              <a:fillRect l="0" t="0" r="0" b="0"/>
            </a:stretch>
          </a:blipFill>
        </p:spPr>
      </p:sp>
      <p:sp>
        <p:nvSpPr>
          <p:cNvPr name="TextBox 20" id="20"/>
          <p:cNvSpPr txBox="true"/>
          <p:nvPr/>
        </p:nvSpPr>
        <p:spPr>
          <a:xfrm rot="0">
            <a:off x="8191508" y="266985"/>
            <a:ext cx="259066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MODEL</a:t>
            </a:r>
          </a:p>
        </p:txBody>
      </p:sp>
      <p:sp>
        <p:nvSpPr>
          <p:cNvPr name="TextBox 21" id="21"/>
          <p:cNvSpPr txBox="true"/>
          <p:nvPr/>
        </p:nvSpPr>
        <p:spPr>
          <a:xfrm rot="0">
            <a:off x="10109016" y="6935458"/>
            <a:ext cx="7566618" cy="2130425"/>
          </a:xfrm>
          <a:prstGeom prst="rect">
            <a:avLst/>
          </a:prstGeom>
        </p:spPr>
        <p:txBody>
          <a:bodyPr anchor="t" rtlCol="false" tIns="0" lIns="0" bIns="0" rIns="0">
            <a:spAutoFit/>
          </a:bodyPr>
          <a:lstStyle/>
          <a:p>
            <a:pPr algn="r">
              <a:lnSpc>
                <a:spcPts val="2800"/>
              </a:lnSpc>
            </a:pPr>
            <a:r>
              <a:rPr lang="en-US" sz="2000">
                <a:solidFill>
                  <a:srgbClr val="004AAD"/>
                </a:solidFill>
                <a:latin typeface="Poppins Bold"/>
              </a:rPr>
              <a:t> U-shaped neural network</a:t>
            </a:r>
          </a:p>
          <a:p>
            <a:pPr algn="r">
              <a:lnSpc>
                <a:spcPts val="2800"/>
              </a:lnSpc>
            </a:pPr>
            <a:r>
              <a:rPr lang="en-US" sz="2000">
                <a:solidFill>
                  <a:srgbClr val="004AAD"/>
                </a:solidFill>
                <a:latin typeface="Poppins Bold"/>
              </a:rPr>
              <a:t>    Encoder blocks</a:t>
            </a:r>
          </a:p>
          <a:p>
            <a:pPr algn="r">
              <a:lnSpc>
                <a:spcPts val="2800"/>
              </a:lnSpc>
            </a:pPr>
            <a:r>
              <a:rPr lang="en-US" sz="2000">
                <a:solidFill>
                  <a:srgbClr val="004AAD"/>
                </a:solidFill>
                <a:latin typeface="Poppins Bold"/>
              </a:rPr>
              <a:t>     Bottleneck blocks</a:t>
            </a:r>
          </a:p>
          <a:p>
            <a:pPr algn="r">
              <a:lnSpc>
                <a:spcPts val="2800"/>
              </a:lnSpc>
            </a:pPr>
            <a:r>
              <a:rPr lang="en-US" sz="2000">
                <a:solidFill>
                  <a:srgbClr val="004AAD"/>
                </a:solidFill>
                <a:latin typeface="Poppins Bold"/>
              </a:rPr>
              <a:t>     Decoder blocks</a:t>
            </a:r>
          </a:p>
          <a:p>
            <a:pPr algn="r">
              <a:lnSpc>
                <a:spcPts val="2800"/>
              </a:lnSpc>
            </a:pPr>
            <a:r>
              <a:rPr lang="en-US" sz="2000">
                <a:solidFill>
                  <a:srgbClr val="004AAD"/>
                </a:solidFill>
                <a:latin typeface="Poppins Bold"/>
              </a:rPr>
              <a:t>     Self-attention modules</a:t>
            </a:r>
          </a:p>
          <a:p>
            <a:pPr algn="r">
              <a:lnSpc>
                <a:spcPts val="2800"/>
              </a:lnSpc>
            </a:pPr>
            <a:r>
              <a:rPr lang="en-US" sz="2000">
                <a:solidFill>
                  <a:srgbClr val="004AAD"/>
                </a:solidFill>
                <a:latin typeface="Poppins Bold"/>
              </a:rPr>
              <a:t>     Sinusoidal time embeddings</a:t>
            </a:r>
          </a:p>
        </p:txBody>
      </p:sp>
      <p:sp>
        <p:nvSpPr>
          <p:cNvPr name="TextBox 22" id="22"/>
          <p:cNvSpPr txBox="true"/>
          <p:nvPr/>
        </p:nvSpPr>
        <p:spPr>
          <a:xfrm rot="0">
            <a:off x="12696839" y="1706624"/>
            <a:ext cx="1224060" cy="547128"/>
          </a:xfrm>
          <a:prstGeom prst="rect">
            <a:avLst/>
          </a:prstGeom>
        </p:spPr>
        <p:txBody>
          <a:bodyPr anchor="t" rtlCol="false" tIns="0" lIns="0" bIns="0" rIns="0">
            <a:spAutoFit/>
          </a:bodyPr>
          <a:lstStyle/>
          <a:p>
            <a:pPr algn="ctr">
              <a:lnSpc>
                <a:spcPts val="4520"/>
              </a:lnSpc>
              <a:spcBef>
                <a:spcPct val="0"/>
              </a:spcBef>
            </a:pPr>
            <a:r>
              <a:rPr lang="en-US" sz="3229">
                <a:solidFill>
                  <a:srgbClr val="004AAD"/>
                </a:solidFill>
                <a:latin typeface="League Spartan"/>
              </a:rPr>
              <a:t>01</a:t>
            </a:r>
          </a:p>
        </p:txBody>
      </p:sp>
      <p:sp>
        <p:nvSpPr>
          <p:cNvPr name="TextBox 23" id="23"/>
          <p:cNvSpPr txBox="true"/>
          <p:nvPr/>
        </p:nvSpPr>
        <p:spPr>
          <a:xfrm rot="0">
            <a:off x="4212516" y="1555816"/>
            <a:ext cx="1335628" cy="601312"/>
          </a:xfrm>
          <a:prstGeom prst="rect">
            <a:avLst/>
          </a:prstGeom>
        </p:spPr>
        <p:txBody>
          <a:bodyPr anchor="t" rtlCol="false" tIns="0" lIns="0" bIns="0" rIns="0">
            <a:spAutoFit/>
          </a:bodyPr>
          <a:lstStyle/>
          <a:p>
            <a:pPr algn="ctr">
              <a:lnSpc>
                <a:spcPts val="4932"/>
              </a:lnSpc>
              <a:spcBef>
                <a:spcPct val="0"/>
              </a:spcBef>
            </a:pPr>
            <a:r>
              <a:rPr lang="en-US" sz="3523">
                <a:solidFill>
                  <a:srgbClr val="004AAD"/>
                </a:solidFill>
                <a:latin typeface="League Spartan"/>
              </a:rPr>
              <a:t>02</a:t>
            </a:r>
          </a:p>
        </p:txBody>
      </p:sp>
      <p:sp>
        <p:nvSpPr>
          <p:cNvPr name="TextBox 24" id="24"/>
          <p:cNvSpPr txBox="true"/>
          <p:nvPr/>
        </p:nvSpPr>
        <p:spPr>
          <a:xfrm rot="0">
            <a:off x="14225247" y="1538001"/>
            <a:ext cx="3576724" cy="550116"/>
          </a:xfrm>
          <a:prstGeom prst="rect">
            <a:avLst/>
          </a:prstGeom>
        </p:spPr>
        <p:txBody>
          <a:bodyPr anchor="t" rtlCol="false" tIns="0" lIns="0" bIns="0" rIns="0">
            <a:spAutoFit/>
          </a:bodyPr>
          <a:lstStyle/>
          <a:p>
            <a:pPr algn="l">
              <a:lnSpc>
                <a:spcPts val="4222"/>
              </a:lnSpc>
              <a:spcBef>
                <a:spcPct val="0"/>
              </a:spcBef>
            </a:pPr>
            <a:r>
              <a:rPr lang="en-US" sz="3016">
                <a:solidFill>
                  <a:srgbClr val="FFFFFF"/>
                </a:solidFill>
                <a:latin typeface="Poppins"/>
              </a:rPr>
              <a:t>Architecture</a:t>
            </a:r>
          </a:p>
        </p:txBody>
      </p:sp>
      <p:sp>
        <p:nvSpPr>
          <p:cNvPr name="TextBox 25" id="25"/>
          <p:cNvSpPr txBox="true"/>
          <p:nvPr/>
        </p:nvSpPr>
        <p:spPr>
          <a:xfrm rot="0">
            <a:off x="271858" y="1496440"/>
            <a:ext cx="3902727" cy="564442"/>
          </a:xfrm>
          <a:prstGeom prst="rect">
            <a:avLst/>
          </a:prstGeom>
        </p:spPr>
        <p:txBody>
          <a:bodyPr anchor="t" rtlCol="false" tIns="0" lIns="0" bIns="0" rIns="0">
            <a:spAutoFit/>
          </a:bodyPr>
          <a:lstStyle/>
          <a:p>
            <a:pPr algn="l">
              <a:lnSpc>
                <a:spcPts val="4355"/>
              </a:lnSpc>
              <a:spcBef>
                <a:spcPct val="0"/>
              </a:spcBef>
            </a:pPr>
            <a:r>
              <a:rPr lang="en-US" sz="3111">
                <a:solidFill>
                  <a:srgbClr val="FFFFFF"/>
                </a:solidFill>
                <a:latin typeface="Poppins"/>
              </a:rPr>
              <a:t>Formula</a:t>
            </a:r>
          </a:p>
        </p:txBody>
      </p:sp>
      <p:sp>
        <p:nvSpPr>
          <p:cNvPr name="TextBox 26" id="26"/>
          <p:cNvSpPr txBox="true"/>
          <p:nvPr/>
        </p:nvSpPr>
        <p:spPr>
          <a:xfrm rot="0">
            <a:off x="466252" y="4578713"/>
            <a:ext cx="6448464" cy="434924"/>
          </a:xfrm>
          <a:prstGeom prst="rect">
            <a:avLst/>
          </a:prstGeom>
        </p:spPr>
        <p:txBody>
          <a:bodyPr anchor="t" rtlCol="false" tIns="0" lIns="0" bIns="0" rIns="0">
            <a:spAutoFit/>
          </a:bodyPr>
          <a:lstStyle/>
          <a:p>
            <a:pPr algn="just">
              <a:lnSpc>
                <a:spcPts val="3327"/>
              </a:lnSpc>
            </a:pPr>
            <a:r>
              <a:rPr lang="en-US" sz="2376">
                <a:solidFill>
                  <a:srgbClr val="2D8BBA"/>
                </a:solidFill>
                <a:latin typeface="Poppins Bold"/>
              </a:rPr>
              <a:t>Log-Likelihood with Normalization Flow</a:t>
            </a:r>
          </a:p>
        </p:txBody>
      </p:sp>
      <p:sp>
        <p:nvSpPr>
          <p:cNvPr name="TextBox 27" id="27"/>
          <p:cNvSpPr txBox="true"/>
          <p:nvPr/>
        </p:nvSpPr>
        <p:spPr>
          <a:xfrm rot="0">
            <a:off x="466252" y="6287402"/>
            <a:ext cx="4803872" cy="434924"/>
          </a:xfrm>
          <a:prstGeom prst="rect">
            <a:avLst/>
          </a:prstGeom>
        </p:spPr>
        <p:txBody>
          <a:bodyPr anchor="t" rtlCol="false" tIns="0" lIns="0" bIns="0" rIns="0">
            <a:spAutoFit/>
          </a:bodyPr>
          <a:lstStyle/>
          <a:p>
            <a:pPr algn="just">
              <a:lnSpc>
                <a:spcPts val="3327"/>
              </a:lnSpc>
            </a:pPr>
            <a:r>
              <a:rPr lang="en-US" sz="2376">
                <a:solidFill>
                  <a:srgbClr val="2D8BBA"/>
                </a:solidFill>
                <a:latin typeface="Poppins Bold"/>
              </a:rPr>
              <a:t>Conditional Log-Likelihood</a:t>
            </a:r>
          </a:p>
        </p:txBody>
      </p:sp>
      <p:sp>
        <p:nvSpPr>
          <p:cNvPr name="TextBox 28" id="28"/>
          <p:cNvSpPr txBox="true"/>
          <p:nvPr/>
        </p:nvSpPr>
        <p:spPr>
          <a:xfrm rot="0">
            <a:off x="466252" y="7970694"/>
            <a:ext cx="3317631" cy="434924"/>
          </a:xfrm>
          <a:prstGeom prst="rect">
            <a:avLst/>
          </a:prstGeom>
        </p:spPr>
        <p:txBody>
          <a:bodyPr anchor="t" rtlCol="false" tIns="0" lIns="0" bIns="0" rIns="0">
            <a:spAutoFit/>
          </a:bodyPr>
          <a:lstStyle/>
          <a:p>
            <a:pPr algn="just">
              <a:lnSpc>
                <a:spcPts val="3327"/>
              </a:lnSpc>
            </a:pPr>
            <a:r>
              <a:rPr lang="en-US" sz="2376">
                <a:solidFill>
                  <a:srgbClr val="2D8BBA"/>
                </a:solidFill>
                <a:latin typeface="Poppins Bold"/>
              </a:rPr>
              <a:t>Predicted Noise</a:t>
            </a:r>
          </a:p>
        </p:txBody>
      </p:sp>
      <p:sp>
        <p:nvSpPr>
          <p:cNvPr name="TextBox 29" id="29"/>
          <p:cNvSpPr txBox="true"/>
          <p:nvPr/>
        </p:nvSpPr>
        <p:spPr>
          <a:xfrm rot="0">
            <a:off x="466252" y="3044078"/>
            <a:ext cx="3317631" cy="434924"/>
          </a:xfrm>
          <a:prstGeom prst="rect">
            <a:avLst/>
          </a:prstGeom>
        </p:spPr>
        <p:txBody>
          <a:bodyPr anchor="t" rtlCol="false" tIns="0" lIns="0" bIns="0" rIns="0">
            <a:spAutoFit/>
          </a:bodyPr>
          <a:lstStyle/>
          <a:p>
            <a:pPr algn="just">
              <a:lnSpc>
                <a:spcPts val="3327"/>
              </a:lnSpc>
            </a:pPr>
            <a:r>
              <a:rPr lang="en-US" sz="2376">
                <a:solidFill>
                  <a:srgbClr val="2D8BBA"/>
                </a:solidFill>
                <a:latin typeface="Poppins Bold"/>
              </a:rPr>
              <a:t>Diffusion Process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10073131" y="1905131"/>
            <a:ext cx="7457889" cy="4425876"/>
          </a:xfrm>
          <a:custGeom>
            <a:avLst/>
            <a:gdLst/>
            <a:ahLst/>
            <a:cxnLst/>
            <a:rect r="r" b="b" t="t" l="l"/>
            <a:pathLst>
              <a:path h="4425876" w="7457889">
                <a:moveTo>
                  <a:pt x="0" y="0"/>
                </a:moveTo>
                <a:lnTo>
                  <a:pt x="7457888" y="0"/>
                </a:lnTo>
                <a:lnTo>
                  <a:pt x="7457888" y="4425876"/>
                </a:lnTo>
                <a:lnTo>
                  <a:pt x="0" y="4425876"/>
                </a:lnTo>
                <a:lnTo>
                  <a:pt x="0" y="0"/>
                </a:lnTo>
                <a:close/>
              </a:path>
            </a:pathLst>
          </a:custGeom>
          <a:blipFill>
            <a:blip r:embed="rId3"/>
            <a:stretch>
              <a:fillRect l="0" t="0" r="0" b="0"/>
            </a:stretch>
          </a:blipFill>
        </p:spPr>
      </p:sp>
      <p:sp>
        <p:nvSpPr>
          <p:cNvPr name="TextBox 4" id="4"/>
          <p:cNvSpPr txBox="true"/>
          <p:nvPr/>
        </p:nvSpPr>
        <p:spPr>
          <a:xfrm rot="0">
            <a:off x="773122" y="2710688"/>
            <a:ext cx="9932387" cy="5113379"/>
          </a:xfrm>
          <a:prstGeom prst="rect">
            <a:avLst/>
          </a:prstGeom>
        </p:spPr>
        <p:txBody>
          <a:bodyPr anchor="t" rtlCol="false" tIns="0" lIns="0" bIns="0" rIns="0">
            <a:spAutoFit/>
          </a:bodyPr>
          <a:lstStyle/>
          <a:p>
            <a:pPr algn="l">
              <a:lnSpc>
                <a:spcPts val="4338"/>
              </a:lnSpc>
            </a:pPr>
            <a:r>
              <a:rPr lang="en-US" sz="3099">
                <a:solidFill>
                  <a:srgbClr val="000000"/>
                </a:solidFill>
                <a:latin typeface="Poppins Bold"/>
              </a:rPr>
              <a:t>U-Net layer description-</a:t>
            </a:r>
          </a:p>
          <a:p>
            <a:pPr algn="l">
              <a:lnSpc>
                <a:spcPts val="4338"/>
              </a:lnSpc>
            </a:pPr>
          </a:p>
          <a:p>
            <a:pPr algn="l" marL="490667" indent="-245333" lvl="1">
              <a:lnSpc>
                <a:spcPts val="3181"/>
              </a:lnSpc>
              <a:buFont typeface="Arial"/>
              <a:buChar char="•"/>
            </a:pPr>
            <a:r>
              <a:rPr lang="en-US" sz="2272">
                <a:solidFill>
                  <a:srgbClr val="000000"/>
                </a:solidFill>
                <a:latin typeface="Poppins"/>
              </a:rPr>
              <a:t>Contracting Path (Encoder):</a:t>
            </a:r>
          </a:p>
          <a:p>
            <a:pPr algn="l" marL="981334" indent="-327111" lvl="2">
              <a:lnSpc>
                <a:spcPts val="3181"/>
              </a:lnSpc>
              <a:buFont typeface="Arial"/>
              <a:buChar char="⚬"/>
            </a:pPr>
            <a:r>
              <a:rPr lang="en-US" sz="2272">
                <a:solidFill>
                  <a:srgbClr val="000000"/>
                </a:solidFill>
                <a:latin typeface="Poppins"/>
              </a:rPr>
              <a:t>Captures context and reduces image resolution.</a:t>
            </a:r>
          </a:p>
          <a:p>
            <a:pPr algn="l" marL="981334" indent="-327111" lvl="2">
              <a:lnSpc>
                <a:spcPts val="3181"/>
              </a:lnSpc>
              <a:buFont typeface="Arial"/>
              <a:buChar char="⚬"/>
            </a:pPr>
            <a:r>
              <a:rPr lang="en-US" sz="2272">
                <a:solidFill>
                  <a:srgbClr val="000000"/>
                </a:solidFill>
                <a:latin typeface="Poppins"/>
              </a:rPr>
              <a:t>Uses convolutional layers to extract features.</a:t>
            </a:r>
          </a:p>
          <a:p>
            <a:pPr algn="l" marL="981334" indent="-327111" lvl="2">
              <a:lnSpc>
                <a:spcPts val="3181"/>
              </a:lnSpc>
              <a:buFont typeface="Arial"/>
              <a:buChar char="⚬"/>
            </a:pPr>
            <a:r>
              <a:rPr lang="en-US" sz="2272">
                <a:solidFill>
                  <a:srgbClr val="000000"/>
                </a:solidFill>
                <a:latin typeface="Poppins"/>
              </a:rPr>
              <a:t>Includes pooling operations (like max pooling) to downsample.</a:t>
            </a:r>
          </a:p>
          <a:p>
            <a:pPr algn="l" marL="490667" indent="-245333" lvl="1">
              <a:lnSpc>
                <a:spcPts val="3181"/>
              </a:lnSpc>
              <a:buFont typeface="Arial"/>
              <a:buChar char="•"/>
            </a:pPr>
            <a:r>
              <a:rPr lang="en-US" sz="2272">
                <a:solidFill>
                  <a:srgbClr val="000000"/>
                </a:solidFill>
                <a:latin typeface="Poppins"/>
              </a:rPr>
              <a:t>Expanding Path (Decoder):</a:t>
            </a:r>
          </a:p>
          <a:p>
            <a:pPr algn="l" marL="981334" indent="-327111" lvl="2">
              <a:lnSpc>
                <a:spcPts val="3181"/>
              </a:lnSpc>
              <a:buFont typeface="Arial"/>
              <a:buChar char="⚬"/>
            </a:pPr>
            <a:r>
              <a:rPr lang="en-US" sz="2272">
                <a:solidFill>
                  <a:srgbClr val="000000"/>
                </a:solidFill>
                <a:latin typeface="Poppins"/>
              </a:rPr>
              <a:t>Recovers spatial information and increases resolution.</a:t>
            </a:r>
          </a:p>
          <a:p>
            <a:pPr algn="l" marL="981334" indent="-327111" lvl="2">
              <a:lnSpc>
                <a:spcPts val="3181"/>
              </a:lnSpc>
              <a:buFont typeface="Arial"/>
              <a:buChar char="⚬"/>
            </a:pPr>
            <a:r>
              <a:rPr lang="en-US" sz="2272">
                <a:solidFill>
                  <a:srgbClr val="000000"/>
                </a:solidFill>
                <a:latin typeface="Poppins"/>
              </a:rPr>
              <a:t>Uses transposed convolutions (upconvolutions) to upscale.</a:t>
            </a:r>
          </a:p>
          <a:p>
            <a:pPr algn="l" marL="981334" indent="-327111" lvl="2">
              <a:lnSpc>
                <a:spcPts val="3181"/>
              </a:lnSpc>
              <a:buFont typeface="Arial"/>
              <a:buChar char="⚬"/>
            </a:pPr>
            <a:r>
              <a:rPr lang="en-US" sz="2272">
                <a:solidFill>
                  <a:srgbClr val="000000"/>
                </a:solidFill>
                <a:latin typeface="Poppins"/>
              </a:rPr>
              <a:t>Combines features from encoder path at corresponding scales (skip connections) for detailed localization.</a:t>
            </a:r>
          </a:p>
        </p:txBody>
      </p:sp>
      <p:sp>
        <p:nvSpPr>
          <p:cNvPr name="TextBox 5" id="5"/>
          <p:cNvSpPr txBox="true"/>
          <p:nvPr/>
        </p:nvSpPr>
        <p:spPr>
          <a:xfrm rot="0">
            <a:off x="773122" y="1143416"/>
            <a:ext cx="7524329"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DETAIL ARCHITECHIURE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876300" y="2478788"/>
            <a:ext cx="1218860" cy="12188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497640" y="4701623"/>
            <a:ext cx="1218860" cy="121886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28700" y="7651874"/>
            <a:ext cx="1218860" cy="12188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2571463" y="3020200"/>
            <a:ext cx="3355426" cy="671085"/>
          </a:xfrm>
          <a:custGeom>
            <a:avLst/>
            <a:gdLst/>
            <a:ahLst/>
            <a:cxnLst/>
            <a:rect r="r" b="b" t="t" l="l"/>
            <a:pathLst>
              <a:path h="671085" w="3355426">
                <a:moveTo>
                  <a:pt x="0" y="0"/>
                </a:moveTo>
                <a:lnTo>
                  <a:pt x="3355426" y="0"/>
                </a:lnTo>
                <a:lnTo>
                  <a:pt x="3355426" y="671085"/>
                </a:lnTo>
                <a:lnTo>
                  <a:pt x="0" y="671085"/>
                </a:lnTo>
                <a:lnTo>
                  <a:pt x="0" y="0"/>
                </a:lnTo>
                <a:close/>
              </a:path>
            </a:pathLst>
          </a:custGeom>
          <a:blipFill>
            <a:blip r:embed="rId3"/>
            <a:stretch>
              <a:fillRect l="0" t="0" r="0" b="0"/>
            </a:stretch>
          </a:blipFill>
        </p:spPr>
      </p:sp>
      <p:sp>
        <p:nvSpPr>
          <p:cNvPr name="Freeform 13" id="13"/>
          <p:cNvSpPr/>
          <p:nvPr/>
        </p:nvSpPr>
        <p:spPr>
          <a:xfrm flipH="false" flipV="false" rot="0">
            <a:off x="10194695" y="8442279"/>
            <a:ext cx="7804162" cy="607131"/>
          </a:xfrm>
          <a:custGeom>
            <a:avLst/>
            <a:gdLst/>
            <a:ahLst/>
            <a:cxnLst/>
            <a:rect r="r" b="b" t="t" l="l"/>
            <a:pathLst>
              <a:path h="607131" w="7804162">
                <a:moveTo>
                  <a:pt x="0" y="0"/>
                </a:moveTo>
                <a:lnTo>
                  <a:pt x="7804162" y="0"/>
                </a:lnTo>
                <a:lnTo>
                  <a:pt x="7804162" y="607131"/>
                </a:lnTo>
                <a:lnTo>
                  <a:pt x="0" y="607131"/>
                </a:lnTo>
                <a:lnTo>
                  <a:pt x="0" y="0"/>
                </a:lnTo>
                <a:close/>
              </a:path>
            </a:pathLst>
          </a:custGeom>
          <a:blipFill>
            <a:blip r:embed="rId4"/>
            <a:stretch>
              <a:fillRect l="0" t="0" r="0" b="0"/>
            </a:stretch>
          </a:blipFill>
        </p:spPr>
      </p:sp>
      <p:sp>
        <p:nvSpPr>
          <p:cNvPr name="Freeform 14" id="14"/>
          <p:cNvSpPr/>
          <p:nvPr/>
        </p:nvSpPr>
        <p:spPr>
          <a:xfrm flipH="false" flipV="false" rot="0">
            <a:off x="726243" y="5506270"/>
            <a:ext cx="8236782" cy="561889"/>
          </a:xfrm>
          <a:custGeom>
            <a:avLst/>
            <a:gdLst/>
            <a:ahLst/>
            <a:cxnLst/>
            <a:rect r="r" b="b" t="t" l="l"/>
            <a:pathLst>
              <a:path h="561889" w="8236782">
                <a:moveTo>
                  <a:pt x="0" y="0"/>
                </a:moveTo>
                <a:lnTo>
                  <a:pt x="8236782" y="0"/>
                </a:lnTo>
                <a:lnTo>
                  <a:pt x="8236782" y="561889"/>
                </a:lnTo>
                <a:lnTo>
                  <a:pt x="0" y="561889"/>
                </a:lnTo>
                <a:lnTo>
                  <a:pt x="0" y="0"/>
                </a:lnTo>
                <a:close/>
              </a:path>
            </a:pathLst>
          </a:custGeom>
          <a:blipFill>
            <a:blip r:embed="rId5"/>
            <a:stretch>
              <a:fillRect l="0" t="0" r="0" b="0"/>
            </a:stretch>
          </a:blipFill>
        </p:spPr>
      </p:sp>
      <p:sp>
        <p:nvSpPr>
          <p:cNvPr name="TextBox 15" id="15"/>
          <p:cNvSpPr txBox="true"/>
          <p:nvPr/>
        </p:nvSpPr>
        <p:spPr>
          <a:xfrm rot="0">
            <a:off x="7130630" y="604980"/>
            <a:ext cx="4840758"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MATH EXPLAIN</a:t>
            </a:r>
          </a:p>
        </p:txBody>
      </p:sp>
      <p:sp>
        <p:nvSpPr>
          <p:cNvPr name="TextBox 16" id="16"/>
          <p:cNvSpPr txBox="true"/>
          <p:nvPr/>
        </p:nvSpPr>
        <p:spPr>
          <a:xfrm rot="0">
            <a:off x="12571463" y="2393063"/>
            <a:ext cx="7019497" cy="542925"/>
          </a:xfrm>
          <a:prstGeom prst="rect">
            <a:avLst/>
          </a:prstGeom>
        </p:spPr>
        <p:txBody>
          <a:bodyPr anchor="t" rtlCol="false" tIns="0" lIns="0" bIns="0" rIns="0">
            <a:spAutoFit/>
          </a:bodyPr>
          <a:lstStyle/>
          <a:p>
            <a:pPr algn="l">
              <a:lnSpc>
                <a:spcPts val="4200"/>
              </a:lnSpc>
              <a:spcBef>
                <a:spcPct val="0"/>
              </a:spcBef>
            </a:pPr>
            <a:r>
              <a:rPr lang="en-US" sz="3000">
                <a:solidFill>
                  <a:srgbClr val="273495"/>
                </a:solidFill>
                <a:latin typeface="Poppins Bold"/>
              </a:rPr>
              <a:t>Diffusion Process</a:t>
            </a:r>
          </a:p>
        </p:txBody>
      </p:sp>
      <p:sp>
        <p:nvSpPr>
          <p:cNvPr name="TextBox 17" id="17"/>
          <p:cNvSpPr txBox="true"/>
          <p:nvPr/>
        </p:nvSpPr>
        <p:spPr>
          <a:xfrm rot="0">
            <a:off x="1695605" y="4829175"/>
            <a:ext cx="5645765" cy="542925"/>
          </a:xfrm>
          <a:prstGeom prst="rect">
            <a:avLst/>
          </a:prstGeom>
        </p:spPr>
        <p:txBody>
          <a:bodyPr anchor="t" rtlCol="false" tIns="0" lIns="0" bIns="0" rIns="0">
            <a:spAutoFit/>
          </a:bodyPr>
          <a:lstStyle/>
          <a:p>
            <a:pPr algn="l">
              <a:lnSpc>
                <a:spcPts val="4200"/>
              </a:lnSpc>
              <a:spcBef>
                <a:spcPct val="0"/>
              </a:spcBef>
            </a:pPr>
            <a:r>
              <a:rPr lang="en-US" sz="3000">
                <a:solidFill>
                  <a:srgbClr val="273495"/>
                </a:solidFill>
                <a:latin typeface="Poppins Bold"/>
              </a:rPr>
              <a:t>Conditional Log-Likelihood</a:t>
            </a:r>
          </a:p>
        </p:txBody>
      </p:sp>
      <p:sp>
        <p:nvSpPr>
          <p:cNvPr name="TextBox 18" id="18"/>
          <p:cNvSpPr txBox="true"/>
          <p:nvPr/>
        </p:nvSpPr>
        <p:spPr>
          <a:xfrm rot="0">
            <a:off x="10056704" y="7689804"/>
            <a:ext cx="8080145" cy="533400"/>
          </a:xfrm>
          <a:prstGeom prst="rect">
            <a:avLst/>
          </a:prstGeom>
        </p:spPr>
        <p:txBody>
          <a:bodyPr anchor="t" rtlCol="false" tIns="0" lIns="0" bIns="0" rIns="0">
            <a:spAutoFit/>
          </a:bodyPr>
          <a:lstStyle/>
          <a:p>
            <a:pPr algn="l">
              <a:lnSpc>
                <a:spcPts val="4199"/>
              </a:lnSpc>
              <a:spcBef>
                <a:spcPct val="0"/>
              </a:spcBef>
            </a:pPr>
            <a:r>
              <a:rPr lang="en-US" sz="2999">
                <a:solidFill>
                  <a:srgbClr val="273495"/>
                </a:solidFill>
                <a:latin typeface="Poppins Bold"/>
              </a:rPr>
              <a:t>Log-Likelihood with Normalization Flow</a:t>
            </a:r>
          </a:p>
        </p:txBody>
      </p:sp>
      <p:sp>
        <p:nvSpPr>
          <p:cNvPr name="TextBox 19" id="19"/>
          <p:cNvSpPr txBox="true"/>
          <p:nvPr/>
        </p:nvSpPr>
        <p:spPr>
          <a:xfrm rot="0">
            <a:off x="1299505" y="2593197"/>
            <a:ext cx="296249" cy="970992"/>
          </a:xfrm>
          <a:prstGeom prst="rect">
            <a:avLst/>
          </a:prstGeom>
        </p:spPr>
        <p:txBody>
          <a:bodyPr anchor="t" rtlCol="false" tIns="0" lIns="0" bIns="0" rIns="0">
            <a:spAutoFit/>
          </a:bodyPr>
          <a:lstStyle/>
          <a:p>
            <a:pPr algn="ctr">
              <a:lnSpc>
                <a:spcPts val="7905"/>
              </a:lnSpc>
            </a:pPr>
            <a:r>
              <a:rPr lang="en-US" sz="5646">
                <a:solidFill>
                  <a:srgbClr val="FFFFFF"/>
                </a:solidFill>
                <a:latin typeface="League Spartan"/>
              </a:rPr>
              <a:t>1</a:t>
            </a:r>
          </a:p>
        </p:txBody>
      </p:sp>
      <p:sp>
        <p:nvSpPr>
          <p:cNvPr name="TextBox 20" id="20"/>
          <p:cNvSpPr txBox="true"/>
          <p:nvPr/>
        </p:nvSpPr>
        <p:spPr>
          <a:xfrm rot="0">
            <a:off x="16837069" y="4816223"/>
            <a:ext cx="540003" cy="970992"/>
          </a:xfrm>
          <a:prstGeom prst="rect">
            <a:avLst/>
          </a:prstGeom>
        </p:spPr>
        <p:txBody>
          <a:bodyPr anchor="t" rtlCol="false" tIns="0" lIns="0" bIns="0" rIns="0">
            <a:spAutoFit/>
          </a:bodyPr>
          <a:lstStyle/>
          <a:p>
            <a:pPr algn="ctr">
              <a:lnSpc>
                <a:spcPts val="7905"/>
              </a:lnSpc>
            </a:pPr>
            <a:r>
              <a:rPr lang="en-US" sz="5646">
                <a:solidFill>
                  <a:srgbClr val="FFFFFF"/>
                </a:solidFill>
                <a:latin typeface="League Spartan"/>
              </a:rPr>
              <a:t>2</a:t>
            </a:r>
          </a:p>
        </p:txBody>
      </p:sp>
      <p:sp>
        <p:nvSpPr>
          <p:cNvPr name="TextBox 21" id="21"/>
          <p:cNvSpPr txBox="true"/>
          <p:nvPr/>
        </p:nvSpPr>
        <p:spPr>
          <a:xfrm rot="0">
            <a:off x="1399680" y="7775638"/>
            <a:ext cx="476899" cy="970992"/>
          </a:xfrm>
          <a:prstGeom prst="rect">
            <a:avLst/>
          </a:prstGeom>
        </p:spPr>
        <p:txBody>
          <a:bodyPr anchor="t" rtlCol="false" tIns="0" lIns="0" bIns="0" rIns="0">
            <a:spAutoFit/>
          </a:bodyPr>
          <a:lstStyle/>
          <a:p>
            <a:pPr algn="ctr">
              <a:lnSpc>
                <a:spcPts val="7905"/>
              </a:lnSpc>
            </a:pPr>
            <a:r>
              <a:rPr lang="en-US" sz="5646">
                <a:solidFill>
                  <a:srgbClr val="FFFFFF"/>
                </a:solidFill>
                <a:latin typeface="League Spartan"/>
              </a:rPr>
              <a:t>3</a:t>
            </a:r>
          </a:p>
        </p:txBody>
      </p:sp>
      <p:sp>
        <p:nvSpPr>
          <p:cNvPr name="TextBox 22" id="22"/>
          <p:cNvSpPr txBox="true"/>
          <p:nvPr/>
        </p:nvSpPr>
        <p:spPr>
          <a:xfrm rot="0">
            <a:off x="2247560" y="2471692"/>
            <a:ext cx="10323903" cy="1166378"/>
          </a:xfrm>
          <a:prstGeom prst="rect">
            <a:avLst/>
          </a:prstGeom>
        </p:spPr>
        <p:txBody>
          <a:bodyPr anchor="t" rtlCol="false" tIns="0" lIns="0" bIns="0" rIns="0">
            <a:spAutoFit/>
          </a:bodyPr>
          <a:lstStyle/>
          <a:p>
            <a:pPr algn="l" marL="480925" indent="-240462" lvl="1">
              <a:lnSpc>
                <a:spcPts val="3118"/>
              </a:lnSpc>
              <a:buFont typeface="Arial"/>
              <a:buChar char="•"/>
            </a:pPr>
            <a:r>
              <a:rPr lang="en-US" sz="2227">
                <a:solidFill>
                  <a:srgbClr val="000000"/>
                </a:solidFill>
                <a:latin typeface="Poppins"/>
              </a:rPr>
              <a:t>xt is the data at step t</a:t>
            </a:r>
          </a:p>
          <a:p>
            <a:pPr algn="l" marL="480925" indent="-240462" lvl="1">
              <a:lnSpc>
                <a:spcPts val="3118"/>
              </a:lnSpc>
              <a:buFont typeface="Arial"/>
              <a:buChar char="•"/>
            </a:pPr>
            <a:r>
              <a:rPr lang="en-US" sz="2227">
                <a:solidFill>
                  <a:srgbClr val="000000"/>
                </a:solidFill>
                <a:latin typeface="Poppins"/>
              </a:rPr>
              <a:t>β is a parameter that controls the diffusion at step  t</a:t>
            </a:r>
          </a:p>
          <a:p>
            <a:pPr algn="l" marL="480925" indent="-240462" lvl="1">
              <a:lnSpc>
                <a:spcPts val="3118"/>
              </a:lnSpc>
              <a:buFont typeface="Arial"/>
              <a:buChar char="•"/>
            </a:pPr>
            <a:r>
              <a:rPr lang="en-US" sz="2227">
                <a:solidFill>
                  <a:srgbClr val="000000"/>
                </a:solidFill>
                <a:latin typeface="Poppins"/>
              </a:rPr>
              <a:t>ε is a noise sample from a standard Gaussian distribution</a:t>
            </a:r>
          </a:p>
        </p:txBody>
      </p:sp>
      <p:sp>
        <p:nvSpPr>
          <p:cNvPr name="TextBox 23" id="23"/>
          <p:cNvSpPr txBox="true"/>
          <p:nvPr/>
        </p:nvSpPr>
        <p:spPr>
          <a:xfrm rot="0">
            <a:off x="10424710" y="4948287"/>
            <a:ext cx="6072930" cy="780950"/>
          </a:xfrm>
          <a:prstGeom prst="rect">
            <a:avLst/>
          </a:prstGeom>
        </p:spPr>
        <p:txBody>
          <a:bodyPr anchor="t" rtlCol="false" tIns="0" lIns="0" bIns="0" rIns="0">
            <a:spAutoFit/>
          </a:bodyPr>
          <a:lstStyle/>
          <a:p>
            <a:pPr algn="l" marL="480925" indent="-240462" lvl="1">
              <a:lnSpc>
                <a:spcPts val="3118"/>
              </a:lnSpc>
              <a:buFont typeface="Arial"/>
              <a:buChar char="•"/>
            </a:pPr>
            <a:r>
              <a:rPr lang="en-US" sz="2227">
                <a:solidFill>
                  <a:srgbClr val="000000"/>
                </a:solidFill>
                <a:latin typeface="Poppins"/>
              </a:rPr>
              <a:t>- σ is a parameter that controls the scale of the noise.</a:t>
            </a:r>
          </a:p>
        </p:txBody>
      </p:sp>
      <p:sp>
        <p:nvSpPr>
          <p:cNvPr name="TextBox 24" id="24"/>
          <p:cNvSpPr txBox="true"/>
          <p:nvPr/>
        </p:nvSpPr>
        <p:spPr>
          <a:xfrm rot="0">
            <a:off x="2247560" y="7644778"/>
            <a:ext cx="7303449" cy="1551805"/>
          </a:xfrm>
          <a:prstGeom prst="rect">
            <a:avLst/>
          </a:prstGeom>
        </p:spPr>
        <p:txBody>
          <a:bodyPr anchor="t" rtlCol="false" tIns="0" lIns="0" bIns="0" rIns="0">
            <a:spAutoFit/>
          </a:bodyPr>
          <a:lstStyle/>
          <a:p>
            <a:pPr algn="l" marL="480925" indent="-240462" lvl="1">
              <a:lnSpc>
                <a:spcPts val="3118"/>
              </a:lnSpc>
              <a:buFont typeface="Arial"/>
              <a:buChar char="•"/>
            </a:pPr>
            <a:r>
              <a:rPr lang="en-US" sz="2227">
                <a:solidFill>
                  <a:srgbClr val="000000"/>
                </a:solidFill>
                <a:latin typeface="Poppins"/>
              </a:rPr>
              <a:t>p_0(f^{-1}(x)) is the density of the base distribution evaluated at the transformed data.</a:t>
            </a:r>
          </a:p>
          <a:p>
            <a:pPr algn="l" marL="480925" indent="-240462" lvl="1">
              <a:lnSpc>
                <a:spcPts val="3118"/>
              </a:lnSpc>
              <a:buFont typeface="Arial"/>
              <a:buChar char="•"/>
            </a:pPr>
            <a:r>
              <a:rPr lang="en-US" sz="2227">
                <a:solidFill>
                  <a:srgbClr val="000000"/>
                </a:solidFill>
                <a:latin typeface="Poppins"/>
              </a:rPr>
              <a:t>The sum term represents the log-likelihood of the diffusion process at each step.</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22855" y="2012113"/>
            <a:ext cx="5175640" cy="4557439"/>
          </a:xfrm>
          <a:custGeom>
            <a:avLst/>
            <a:gdLst/>
            <a:ahLst/>
            <a:cxnLst/>
            <a:rect r="r" b="b" t="t" l="l"/>
            <a:pathLst>
              <a:path h="4557439" w="5175640">
                <a:moveTo>
                  <a:pt x="0" y="0"/>
                </a:moveTo>
                <a:lnTo>
                  <a:pt x="5175640" y="0"/>
                </a:lnTo>
                <a:lnTo>
                  <a:pt x="5175640" y="4557438"/>
                </a:lnTo>
                <a:lnTo>
                  <a:pt x="0" y="4557438"/>
                </a:lnTo>
                <a:lnTo>
                  <a:pt x="0" y="0"/>
                </a:lnTo>
                <a:close/>
              </a:path>
            </a:pathLst>
          </a:custGeom>
          <a:blipFill>
            <a:blip r:embed="rId3"/>
            <a:stretch>
              <a:fillRect l="0" t="0" r="0" b="0"/>
            </a:stretch>
          </a:blipFill>
        </p:spPr>
      </p:sp>
      <p:sp>
        <p:nvSpPr>
          <p:cNvPr name="Freeform 4" id="4"/>
          <p:cNvSpPr/>
          <p:nvPr/>
        </p:nvSpPr>
        <p:spPr>
          <a:xfrm flipH="false" flipV="false" rot="0">
            <a:off x="12332539" y="2012113"/>
            <a:ext cx="5403072" cy="4557439"/>
          </a:xfrm>
          <a:custGeom>
            <a:avLst/>
            <a:gdLst/>
            <a:ahLst/>
            <a:cxnLst/>
            <a:rect r="r" b="b" t="t" l="l"/>
            <a:pathLst>
              <a:path h="4557439" w="5403072">
                <a:moveTo>
                  <a:pt x="0" y="0"/>
                </a:moveTo>
                <a:lnTo>
                  <a:pt x="5403072" y="0"/>
                </a:lnTo>
                <a:lnTo>
                  <a:pt x="5403072" y="4557438"/>
                </a:lnTo>
                <a:lnTo>
                  <a:pt x="0" y="4557438"/>
                </a:lnTo>
                <a:lnTo>
                  <a:pt x="0" y="0"/>
                </a:lnTo>
                <a:close/>
              </a:path>
            </a:pathLst>
          </a:custGeom>
          <a:blipFill>
            <a:blip r:embed="rId4"/>
            <a:stretch>
              <a:fillRect l="0" t="0" r="0" b="0"/>
            </a:stretch>
          </a:blipFill>
        </p:spPr>
      </p:sp>
      <p:sp>
        <p:nvSpPr>
          <p:cNvPr name="Freeform 5" id="5"/>
          <p:cNvSpPr/>
          <p:nvPr/>
        </p:nvSpPr>
        <p:spPr>
          <a:xfrm flipH="false" flipV="false" rot="0">
            <a:off x="412303" y="2012113"/>
            <a:ext cx="5765887" cy="4557439"/>
          </a:xfrm>
          <a:custGeom>
            <a:avLst/>
            <a:gdLst/>
            <a:ahLst/>
            <a:cxnLst/>
            <a:rect r="r" b="b" t="t" l="l"/>
            <a:pathLst>
              <a:path h="4557439" w="5765887">
                <a:moveTo>
                  <a:pt x="0" y="0"/>
                </a:moveTo>
                <a:lnTo>
                  <a:pt x="5765886" y="0"/>
                </a:lnTo>
                <a:lnTo>
                  <a:pt x="5765886" y="4557438"/>
                </a:lnTo>
                <a:lnTo>
                  <a:pt x="0" y="4557438"/>
                </a:lnTo>
                <a:lnTo>
                  <a:pt x="0" y="0"/>
                </a:lnTo>
                <a:close/>
              </a:path>
            </a:pathLst>
          </a:custGeom>
          <a:blipFill>
            <a:blip r:embed="rId5"/>
            <a:stretch>
              <a:fillRect l="-3727" t="0" r="-35376" b="0"/>
            </a:stretch>
          </a:blipFill>
        </p:spPr>
      </p:sp>
      <p:sp>
        <p:nvSpPr>
          <p:cNvPr name="TextBox 6" id="6"/>
          <p:cNvSpPr txBox="true"/>
          <p:nvPr/>
        </p:nvSpPr>
        <p:spPr>
          <a:xfrm rot="0">
            <a:off x="6893575" y="604980"/>
            <a:ext cx="4596100"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SOURCE CODE</a:t>
            </a:r>
          </a:p>
        </p:txBody>
      </p:sp>
      <p:sp>
        <p:nvSpPr>
          <p:cNvPr name="TextBox 7" id="7"/>
          <p:cNvSpPr txBox="true"/>
          <p:nvPr/>
        </p:nvSpPr>
        <p:spPr>
          <a:xfrm rot="0">
            <a:off x="1942093" y="7131526"/>
            <a:ext cx="3151011" cy="509905"/>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Poppins"/>
              </a:rPr>
              <a:t>Self attentions</a:t>
            </a:r>
          </a:p>
        </p:txBody>
      </p:sp>
      <p:sp>
        <p:nvSpPr>
          <p:cNvPr name="TextBox 8" id="8"/>
          <p:cNvSpPr txBox="true"/>
          <p:nvPr/>
        </p:nvSpPr>
        <p:spPr>
          <a:xfrm rot="0">
            <a:off x="13714646" y="7131526"/>
            <a:ext cx="3079421" cy="542925"/>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Poppins"/>
              </a:rPr>
              <a:t>U-Net Network</a:t>
            </a:r>
          </a:p>
        </p:txBody>
      </p:sp>
      <p:sp>
        <p:nvSpPr>
          <p:cNvPr name="TextBox 9" id="9"/>
          <p:cNvSpPr txBox="true"/>
          <p:nvPr/>
        </p:nvSpPr>
        <p:spPr>
          <a:xfrm rot="0">
            <a:off x="7364773" y="7131526"/>
            <a:ext cx="4010675" cy="542925"/>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Poppins"/>
              </a:rPr>
              <a:t>Encode and decoder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7478834" y="586977"/>
            <a:ext cx="8864509" cy="9113047"/>
          </a:xfrm>
          <a:custGeom>
            <a:avLst/>
            <a:gdLst/>
            <a:ahLst/>
            <a:cxnLst/>
            <a:rect r="r" b="b" t="t" l="l"/>
            <a:pathLst>
              <a:path h="9113047" w="8864509">
                <a:moveTo>
                  <a:pt x="0" y="0"/>
                </a:moveTo>
                <a:lnTo>
                  <a:pt x="8864509" y="0"/>
                </a:lnTo>
                <a:lnTo>
                  <a:pt x="8864509" y="9113046"/>
                </a:lnTo>
                <a:lnTo>
                  <a:pt x="0" y="9113046"/>
                </a:lnTo>
                <a:lnTo>
                  <a:pt x="0" y="0"/>
                </a:lnTo>
                <a:close/>
              </a:path>
            </a:pathLst>
          </a:custGeom>
          <a:blipFill>
            <a:blip r:embed="rId3"/>
            <a:stretch>
              <a:fillRect l="0" t="0" r="0" b="0"/>
            </a:stretch>
          </a:blipFill>
        </p:spPr>
      </p:sp>
      <p:sp>
        <p:nvSpPr>
          <p:cNvPr name="TextBox 4" id="4"/>
          <p:cNvSpPr txBox="true"/>
          <p:nvPr/>
        </p:nvSpPr>
        <p:spPr>
          <a:xfrm rot="0">
            <a:off x="1284278" y="3304789"/>
            <a:ext cx="6386239" cy="2388870"/>
          </a:xfrm>
          <a:prstGeom prst="rect">
            <a:avLst/>
          </a:prstGeom>
        </p:spPr>
        <p:txBody>
          <a:bodyPr anchor="t" rtlCol="false" tIns="0" lIns="0" bIns="0" rIns="0">
            <a:spAutoFit/>
          </a:bodyPr>
          <a:lstStyle/>
          <a:p>
            <a:pPr algn="l">
              <a:lnSpc>
                <a:spcPts val="3779"/>
              </a:lnSpc>
            </a:pPr>
            <a:r>
              <a:rPr lang="en-US" sz="2700">
                <a:solidFill>
                  <a:srgbClr val="000000"/>
                </a:solidFill>
                <a:latin typeface="Poppins Bold"/>
              </a:rPr>
              <a:t> </a:t>
            </a:r>
            <a:r>
              <a:rPr lang="en-US" sz="2700">
                <a:solidFill>
                  <a:srgbClr val="000000"/>
                </a:solidFill>
                <a:latin typeface="Poppins"/>
              </a:rPr>
              <a:t> epochs = 15</a:t>
            </a:r>
          </a:p>
          <a:p>
            <a:pPr algn="l">
              <a:lnSpc>
                <a:spcPts val="3779"/>
              </a:lnSpc>
            </a:pPr>
            <a:r>
              <a:rPr lang="en-US" sz="2700">
                <a:solidFill>
                  <a:srgbClr val="000000"/>
                </a:solidFill>
                <a:latin typeface="Poppins"/>
              </a:rPr>
              <a:t>  batch size = 4</a:t>
            </a:r>
          </a:p>
          <a:p>
            <a:pPr algn="l">
              <a:lnSpc>
                <a:spcPts val="3779"/>
              </a:lnSpc>
            </a:pPr>
            <a:r>
              <a:rPr lang="en-US" sz="2700">
                <a:solidFill>
                  <a:srgbClr val="000000"/>
                </a:solidFill>
                <a:latin typeface="Poppins"/>
              </a:rPr>
              <a:t>  image size = 64</a:t>
            </a:r>
          </a:p>
          <a:p>
            <a:pPr algn="l">
              <a:lnSpc>
                <a:spcPts val="3779"/>
              </a:lnSpc>
            </a:pPr>
            <a:r>
              <a:rPr lang="en-US" sz="2700">
                <a:solidFill>
                  <a:srgbClr val="000000"/>
                </a:solidFill>
                <a:latin typeface="Poppins"/>
              </a:rPr>
              <a:t>  GPU = GTX 1650</a:t>
            </a:r>
          </a:p>
          <a:p>
            <a:pPr algn="l">
              <a:lnSpc>
                <a:spcPts val="3779"/>
              </a:lnSpc>
            </a:pPr>
            <a:r>
              <a:rPr lang="en-US" sz="2700">
                <a:solidFill>
                  <a:srgbClr val="000000"/>
                </a:solidFill>
                <a:latin typeface="Poppins"/>
              </a:rPr>
              <a:t>  learning rate = 3e-3</a:t>
            </a:r>
          </a:p>
        </p:txBody>
      </p:sp>
      <p:sp>
        <p:nvSpPr>
          <p:cNvPr name="TextBox 5" id="5"/>
          <p:cNvSpPr txBox="true"/>
          <p:nvPr/>
        </p:nvSpPr>
        <p:spPr>
          <a:xfrm rot="0">
            <a:off x="773122" y="1143416"/>
            <a:ext cx="7524329"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MODEL TRAIN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7856568">
            <a:off x="11955281" y="5977295"/>
            <a:ext cx="2171521" cy="776319"/>
          </a:xfrm>
          <a:custGeom>
            <a:avLst/>
            <a:gdLst/>
            <a:ahLst/>
            <a:cxnLst/>
            <a:rect r="r" b="b" t="t" l="l"/>
            <a:pathLst>
              <a:path h="776319" w="2171521">
                <a:moveTo>
                  <a:pt x="0" y="0"/>
                </a:moveTo>
                <a:lnTo>
                  <a:pt x="2171521" y="0"/>
                </a:lnTo>
                <a:lnTo>
                  <a:pt x="2171521" y="776318"/>
                </a:lnTo>
                <a:lnTo>
                  <a:pt x="0" y="7763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a:grpSpLocks noChangeAspect="true"/>
          </p:cNvGrpSpPr>
          <p:nvPr/>
        </p:nvGrpSpPr>
        <p:grpSpPr>
          <a:xfrm rot="0">
            <a:off x="11349469" y="460379"/>
            <a:ext cx="4683121" cy="4683121"/>
            <a:chOff x="0" y="0"/>
            <a:chExt cx="6350000" cy="6350000"/>
          </a:xfrm>
        </p:grpSpPr>
        <p:sp>
          <p:nvSpPr>
            <p:cNvPr name="Freeform 5" id="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73495"/>
            </a:solidFill>
          </p:spPr>
        </p:sp>
        <p:sp>
          <p:nvSpPr>
            <p:cNvPr name="Freeform 6" id="6"/>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5"/>
              <a:stretch>
                <a:fillRect l="-11429" t="0" r="-11429" b="0"/>
              </a:stretch>
            </a:blipFill>
          </p:spPr>
        </p:sp>
      </p:grpSp>
      <p:grpSp>
        <p:nvGrpSpPr>
          <p:cNvPr name="Group 7" id="7"/>
          <p:cNvGrpSpPr>
            <a:grpSpLocks noChangeAspect="true"/>
          </p:cNvGrpSpPr>
          <p:nvPr/>
        </p:nvGrpSpPr>
        <p:grpSpPr>
          <a:xfrm rot="0">
            <a:off x="7349042" y="4848637"/>
            <a:ext cx="4687293" cy="4687293"/>
            <a:chOff x="0" y="0"/>
            <a:chExt cx="6350000" cy="6350000"/>
          </a:xfrm>
        </p:grpSpPr>
        <p:sp>
          <p:nvSpPr>
            <p:cNvPr name="Freeform 8" id="8"/>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73495"/>
            </a:solidFill>
          </p:spPr>
        </p:sp>
        <p:sp>
          <p:nvSpPr>
            <p:cNvPr name="Freeform 9" id="9"/>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6"/>
              <a:stretch>
                <a:fillRect l="-13021" t="0" r="-13021" b="0"/>
              </a:stretch>
            </a:blipFill>
          </p:spPr>
        </p:sp>
      </p:grpSp>
      <p:sp>
        <p:nvSpPr>
          <p:cNvPr name="TextBox 10" id="10"/>
          <p:cNvSpPr txBox="true"/>
          <p:nvPr/>
        </p:nvSpPr>
        <p:spPr>
          <a:xfrm rot="0">
            <a:off x="773122" y="1143416"/>
            <a:ext cx="7524329"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GENERATIVE RESULT</a:t>
            </a:r>
          </a:p>
        </p:txBody>
      </p:sp>
      <p:sp>
        <p:nvSpPr>
          <p:cNvPr name="TextBox 11" id="11"/>
          <p:cNvSpPr txBox="true"/>
          <p:nvPr/>
        </p:nvSpPr>
        <p:spPr>
          <a:xfrm rot="0">
            <a:off x="1916899" y="3305562"/>
            <a:ext cx="4080348" cy="1076325"/>
          </a:xfrm>
          <a:prstGeom prst="rect">
            <a:avLst/>
          </a:prstGeom>
        </p:spPr>
        <p:txBody>
          <a:bodyPr anchor="t" rtlCol="false" tIns="0" lIns="0" bIns="0" rIns="0">
            <a:spAutoFit/>
          </a:bodyPr>
          <a:lstStyle/>
          <a:p>
            <a:pPr algn="l">
              <a:lnSpc>
                <a:spcPts val="4200"/>
              </a:lnSpc>
            </a:pPr>
            <a:r>
              <a:rPr lang="en-US" sz="3000">
                <a:solidFill>
                  <a:srgbClr val="000000"/>
                </a:solidFill>
                <a:latin typeface="Poppins"/>
              </a:rPr>
              <a:t>iMSE = 0.00529</a:t>
            </a:r>
          </a:p>
          <a:p>
            <a:pPr algn="l">
              <a:lnSpc>
                <a:spcPts val="4200"/>
              </a:lnSpc>
              <a:spcBef>
                <a:spcPct val="0"/>
              </a:spcBef>
            </a:pPr>
            <a:r>
              <a:rPr lang="en-US" sz="3000">
                <a:solidFill>
                  <a:srgbClr val="000000"/>
                </a:solidFill>
                <a:latin typeface="Poppins"/>
              </a:rPr>
              <a:t>5.38it/s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2892925" y="-1194143"/>
            <a:ext cx="14214475" cy="1421447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347700" y="-1194143"/>
            <a:ext cx="14214475" cy="1421447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714375" y="628650"/>
            <a:ext cx="3403612" cy="549007"/>
          </a:xfrm>
          <a:prstGeom prst="rect">
            <a:avLst/>
          </a:prstGeom>
        </p:spPr>
        <p:txBody>
          <a:bodyPr anchor="t" rtlCol="false" tIns="0" lIns="0" bIns="0" rIns="0">
            <a:spAutoFit/>
          </a:bodyPr>
          <a:lstStyle/>
          <a:p>
            <a:pPr algn="l">
              <a:lnSpc>
                <a:spcPts val="4440"/>
              </a:lnSpc>
              <a:spcBef>
                <a:spcPct val="0"/>
              </a:spcBef>
            </a:pPr>
            <a:r>
              <a:rPr lang="en-US" sz="3171">
                <a:solidFill>
                  <a:srgbClr val="000000"/>
                </a:solidFill>
                <a:latin typeface="Lato Bold"/>
              </a:rPr>
              <a:t>INTRODUCTION:</a:t>
            </a:r>
          </a:p>
        </p:txBody>
      </p:sp>
      <p:sp>
        <p:nvSpPr>
          <p:cNvPr name="TextBox 10" id="10"/>
          <p:cNvSpPr txBox="true"/>
          <p:nvPr/>
        </p:nvSpPr>
        <p:spPr>
          <a:xfrm rot="0">
            <a:off x="714375" y="1404601"/>
            <a:ext cx="11589807" cy="1232875"/>
          </a:xfrm>
          <a:prstGeom prst="rect">
            <a:avLst/>
          </a:prstGeom>
        </p:spPr>
        <p:txBody>
          <a:bodyPr anchor="t" rtlCol="false" tIns="0" lIns="0" bIns="0" rIns="0">
            <a:spAutoFit/>
          </a:bodyPr>
          <a:lstStyle/>
          <a:p>
            <a:pPr algn="l">
              <a:lnSpc>
                <a:spcPts val="5021"/>
              </a:lnSpc>
              <a:spcBef>
                <a:spcPct val="0"/>
              </a:spcBef>
            </a:pPr>
            <a:r>
              <a:rPr lang="en-US" sz="3586">
                <a:solidFill>
                  <a:srgbClr val="004AAD"/>
                </a:solidFill>
                <a:latin typeface="League Spartan"/>
              </a:rPr>
              <a:t>DETECTING VESSELS OR BOATS WITH SATELLITE IMAGERY USING YOLOV7 AND DDPM</a:t>
            </a:r>
          </a:p>
        </p:txBody>
      </p:sp>
      <p:sp>
        <p:nvSpPr>
          <p:cNvPr name="TextBox 11" id="11"/>
          <p:cNvSpPr txBox="true"/>
          <p:nvPr/>
        </p:nvSpPr>
        <p:spPr>
          <a:xfrm rot="0">
            <a:off x="714375" y="3280371"/>
            <a:ext cx="10764258" cy="5886057"/>
          </a:xfrm>
          <a:prstGeom prst="rect">
            <a:avLst/>
          </a:prstGeom>
        </p:spPr>
        <p:txBody>
          <a:bodyPr anchor="t" rtlCol="false" tIns="0" lIns="0" bIns="0" rIns="0">
            <a:spAutoFit/>
          </a:bodyPr>
          <a:lstStyle/>
          <a:p>
            <a:pPr algn="l" marL="651037" indent="-325519" lvl="1">
              <a:lnSpc>
                <a:spcPts val="4221"/>
              </a:lnSpc>
              <a:buFont typeface="Arial"/>
              <a:buChar char="•"/>
            </a:pPr>
            <a:r>
              <a:rPr lang="en-US" sz="3015">
                <a:solidFill>
                  <a:srgbClr val="000000"/>
                </a:solidFill>
                <a:latin typeface="Poppins"/>
              </a:rPr>
              <a:t>Satellite imagery is a crucial tool for monitoring our planet in the digital age.</a:t>
            </a:r>
          </a:p>
          <a:p>
            <a:pPr algn="l">
              <a:lnSpc>
                <a:spcPts val="4221"/>
              </a:lnSpc>
            </a:pPr>
          </a:p>
          <a:p>
            <a:pPr algn="l" marL="651037" indent="-325519" lvl="1">
              <a:lnSpc>
                <a:spcPts val="4221"/>
              </a:lnSpc>
              <a:buFont typeface="Arial"/>
              <a:buChar char="•"/>
            </a:pPr>
            <a:r>
              <a:rPr lang="en-US" sz="3015">
                <a:solidFill>
                  <a:srgbClr val="000000"/>
                </a:solidFill>
                <a:latin typeface="Poppins"/>
              </a:rPr>
              <a:t>Maritime surveillance stands out as a key application, especially for tracking vessels or boats over vast water bodies.</a:t>
            </a:r>
          </a:p>
          <a:p>
            <a:pPr algn="l">
              <a:lnSpc>
                <a:spcPts val="4221"/>
              </a:lnSpc>
            </a:pPr>
          </a:p>
          <a:p>
            <a:pPr algn="l" marL="651037" indent="-325519" lvl="1">
              <a:lnSpc>
                <a:spcPts val="4221"/>
              </a:lnSpc>
              <a:buFont typeface="Arial"/>
              <a:buChar char="•"/>
            </a:pPr>
            <a:r>
              <a:rPr lang="en-US" sz="3015">
                <a:solidFill>
                  <a:srgbClr val="000000"/>
                </a:solidFill>
                <a:latin typeface="Poppins"/>
              </a:rPr>
              <a:t>Our project's focus lies in utilizing Diffusion and object detection model, specifically the YOLOv7 algorithm and DDPM, to analyze satellite imagery for detecting vessels or boats.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137759" y="4688291"/>
            <a:ext cx="3418012" cy="3626270"/>
            <a:chOff x="0" y="0"/>
            <a:chExt cx="832680" cy="883415"/>
          </a:xfrm>
        </p:grpSpPr>
        <p:sp>
          <p:nvSpPr>
            <p:cNvPr name="Freeform 4" id="4"/>
            <p:cNvSpPr/>
            <p:nvPr/>
          </p:nvSpPr>
          <p:spPr>
            <a:xfrm flipH="false" flipV="false" rot="0">
              <a:off x="0" y="0"/>
              <a:ext cx="832680" cy="883415"/>
            </a:xfrm>
            <a:custGeom>
              <a:avLst/>
              <a:gdLst/>
              <a:ahLst/>
              <a:cxnLst/>
              <a:rect r="r" b="b" t="t" l="l"/>
              <a:pathLst>
                <a:path h="883415" w="832680">
                  <a:moveTo>
                    <a:pt x="115517" y="0"/>
                  </a:moveTo>
                  <a:lnTo>
                    <a:pt x="717163" y="0"/>
                  </a:lnTo>
                  <a:cubicBezTo>
                    <a:pt x="747800" y="0"/>
                    <a:pt x="777182" y="12170"/>
                    <a:pt x="798846" y="33834"/>
                  </a:cubicBezTo>
                  <a:cubicBezTo>
                    <a:pt x="820509" y="55498"/>
                    <a:pt x="832680" y="84880"/>
                    <a:pt x="832680" y="115517"/>
                  </a:cubicBezTo>
                  <a:lnTo>
                    <a:pt x="832680" y="767898"/>
                  </a:lnTo>
                  <a:cubicBezTo>
                    <a:pt x="832680" y="798535"/>
                    <a:pt x="820509" y="827917"/>
                    <a:pt x="798846" y="849581"/>
                  </a:cubicBezTo>
                  <a:cubicBezTo>
                    <a:pt x="777182" y="871244"/>
                    <a:pt x="747800" y="883415"/>
                    <a:pt x="717163" y="883415"/>
                  </a:cubicBezTo>
                  <a:lnTo>
                    <a:pt x="115517" y="883415"/>
                  </a:lnTo>
                  <a:cubicBezTo>
                    <a:pt x="84880" y="883415"/>
                    <a:pt x="55498" y="871244"/>
                    <a:pt x="33834" y="849581"/>
                  </a:cubicBezTo>
                  <a:cubicBezTo>
                    <a:pt x="12170" y="827917"/>
                    <a:pt x="0" y="798535"/>
                    <a:pt x="0" y="767898"/>
                  </a:cubicBezTo>
                  <a:lnTo>
                    <a:pt x="0" y="115517"/>
                  </a:lnTo>
                  <a:cubicBezTo>
                    <a:pt x="0" y="84880"/>
                    <a:pt x="12170" y="55498"/>
                    <a:pt x="33834" y="33834"/>
                  </a:cubicBezTo>
                  <a:cubicBezTo>
                    <a:pt x="55498" y="12170"/>
                    <a:pt x="84880" y="0"/>
                    <a:pt x="115517" y="0"/>
                  </a:cubicBezTo>
                  <a:close/>
                </a:path>
              </a:pathLst>
            </a:custGeom>
            <a:solidFill>
              <a:srgbClr val="EAEAEA"/>
            </a:solidFill>
          </p:spPr>
        </p:sp>
        <p:sp>
          <p:nvSpPr>
            <p:cNvPr name="TextBox 5" id="5"/>
            <p:cNvSpPr txBox="true"/>
            <p:nvPr/>
          </p:nvSpPr>
          <p:spPr>
            <a:xfrm>
              <a:off x="0" y="-47625"/>
              <a:ext cx="832680" cy="93104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133250" y="3873665"/>
            <a:ext cx="1649334" cy="164933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1540"/>
                </a:lnSpc>
              </a:pPr>
            </a:p>
          </p:txBody>
        </p:sp>
      </p:grpSp>
      <p:sp>
        <p:nvSpPr>
          <p:cNvPr name="TextBox 9" id="9"/>
          <p:cNvSpPr txBox="true"/>
          <p:nvPr/>
        </p:nvSpPr>
        <p:spPr>
          <a:xfrm rot="0">
            <a:off x="566910" y="1040031"/>
            <a:ext cx="16011925" cy="771525"/>
          </a:xfrm>
          <a:prstGeom prst="rect">
            <a:avLst/>
          </a:prstGeom>
        </p:spPr>
        <p:txBody>
          <a:bodyPr anchor="t" rtlCol="false" tIns="0" lIns="0" bIns="0" rIns="0">
            <a:spAutoFit/>
          </a:bodyPr>
          <a:lstStyle/>
          <a:p>
            <a:pPr algn="ctr">
              <a:lnSpc>
                <a:spcPts val="6299"/>
              </a:lnSpc>
              <a:spcBef>
                <a:spcPct val="0"/>
              </a:spcBef>
            </a:pPr>
            <a:r>
              <a:rPr lang="en-US" sz="4500">
                <a:solidFill>
                  <a:srgbClr val="004AAD"/>
                </a:solidFill>
                <a:latin typeface="League Spartan"/>
              </a:rPr>
              <a:t>TRAINING YOLO V7</a:t>
            </a:r>
          </a:p>
        </p:txBody>
      </p:sp>
      <p:sp>
        <p:nvSpPr>
          <p:cNvPr name="TextBox 10" id="10"/>
          <p:cNvSpPr txBox="true"/>
          <p:nvPr/>
        </p:nvSpPr>
        <p:spPr>
          <a:xfrm rot="0">
            <a:off x="1104330" y="5900664"/>
            <a:ext cx="3484870" cy="1146238"/>
          </a:xfrm>
          <a:prstGeom prst="rect">
            <a:avLst/>
          </a:prstGeom>
        </p:spPr>
        <p:txBody>
          <a:bodyPr anchor="t" rtlCol="false" tIns="0" lIns="0" bIns="0" rIns="0">
            <a:spAutoFit/>
          </a:bodyPr>
          <a:lstStyle/>
          <a:p>
            <a:pPr algn="ctr">
              <a:lnSpc>
                <a:spcPts val="4546"/>
              </a:lnSpc>
              <a:spcBef>
                <a:spcPct val="0"/>
              </a:spcBef>
            </a:pPr>
            <a:r>
              <a:rPr lang="en-US" sz="3247">
                <a:solidFill>
                  <a:srgbClr val="000000"/>
                </a:solidFill>
                <a:latin typeface="Poppins Bold"/>
              </a:rPr>
              <a:t>CLEANED DATASET</a:t>
            </a:r>
          </a:p>
        </p:txBody>
      </p:sp>
      <p:sp>
        <p:nvSpPr>
          <p:cNvPr name="TextBox 11" id="11"/>
          <p:cNvSpPr txBox="true"/>
          <p:nvPr/>
        </p:nvSpPr>
        <p:spPr>
          <a:xfrm rot="0">
            <a:off x="1293389" y="7103537"/>
            <a:ext cx="3195707" cy="719239"/>
          </a:xfrm>
          <a:prstGeom prst="rect">
            <a:avLst/>
          </a:prstGeom>
        </p:spPr>
        <p:txBody>
          <a:bodyPr anchor="t" rtlCol="false" tIns="0" lIns="0" bIns="0" rIns="0">
            <a:spAutoFit/>
          </a:bodyPr>
          <a:lstStyle/>
          <a:p>
            <a:pPr algn="ctr">
              <a:lnSpc>
                <a:spcPts val="2832"/>
              </a:lnSpc>
              <a:spcBef>
                <a:spcPct val="0"/>
              </a:spcBef>
            </a:pPr>
            <a:r>
              <a:rPr lang="en-US" sz="2023">
                <a:solidFill>
                  <a:srgbClr val="000000"/>
                </a:solidFill>
                <a:latin typeface="Poppins"/>
              </a:rPr>
              <a:t>Collecting Cleaned data from DDPM</a:t>
            </a:r>
          </a:p>
        </p:txBody>
      </p:sp>
      <p:grpSp>
        <p:nvGrpSpPr>
          <p:cNvPr name="Group 12" id="12"/>
          <p:cNvGrpSpPr/>
          <p:nvPr/>
        </p:nvGrpSpPr>
        <p:grpSpPr>
          <a:xfrm rot="0">
            <a:off x="5126371" y="4949657"/>
            <a:ext cx="3446502" cy="3656497"/>
            <a:chOff x="0" y="0"/>
            <a:chExt cx="832680" cy="883415"/>
          </a:xfrm>
        </p:grpSpPr>
        <p:sp>
          <p:nvSpPr>
            <p:cNvPr name="Freeform 13" id="13"/>
            <p:cNvSpPr/>
            <p:nvPr/>
          </p:nvSpPr>
          <p:spPr>
            <a:xfrm flipH="false" flipV="false" rot="0">
              <a:off x="0" y="0"/>
              <a:ext cx="832680" cy="883415"/>
            </a:xfrm>
            <a:custGeom>
              <a:avLst/>
              <a:gdLst/>
              <a:ahLst/>
              <a:cxnLst/>
              <a:rect r="r" b="b" t="t" l="l"/>
              <a:pathLst>
                <a:path h="883415" w="832680">
                  <a:moveTo>
                    <a:pt x="114562" y="0"/>
                  </a:moveTo>
                  <a:lnTo>
                    <a:pt x="718118" y="0"/>
                  </a:lnTo>
                  <a:cubicBezTo>
                    <a:pt x="748501" y="0"/>
                    <a:pt x="777641" y="12070"/>
                    <a:pt x="799125" y="33554"/>
                  </a:cubicBezTo>
                  <a:cubicBezTo>
                    <a:pt x="820610" y="55039"/>
                    <a:pt x="832680" y="84178"/>
                    <a:pt x="832680" y="114562"/>
                  </a:cubicBezTo>
                  <a:lnTo>
                    <a:pt x="832680" y="768853"/>
                  </a:lnTo>
                  <a:cubicBezTo>
                    <a:pt x="832680" y="799236"/>
                    <a:pt x="820610" y="828376"/>
                    <a:pt x="799125" y="849860"/>
                  </a:cubicBezTo>
                  <a:cubicBezTo>
                    <a:pt x="777641" y="871345"/>
                    <a:pt x="748501" y="883415"/>
                    <a:pt x="718118" y="883415"/>
                  </a:cubicBezTo>
                  <a:lnTo>
                    <a:pt x="114562" y="883415"/>
                  </a:lnTo>
                  <a:cubicBezTo>
                    <a:pt x="84178" y="883415"/>
                    <a:pt x="55039" y="871345"/>
                    <a:pt x="33554" y="849860"/>
                  </a:cubicBezTo>
                  <a:cubicBezTo>
                    <a:pt x="12070" y="828376"/>
                    <a:pt x="0" y="799236"/>
                    <a:pt x="0" y="768853"/>
                  </a:cubicBezTo>
                  <a:lnTo>
                    <a:pt x="0" y="114562"/>
                  </a:lnTo>
                  <a:cubicBezTo>
                    <a:pt x="0" y="84178"/>
                    <a:pt x="12070" y="55039"/>
                    <a:pt x="33554" y="33554"/>
                  </a:cubicBezTo>
                  <a:cubicBezTo>
                    <a:pt x="55039" y="12070"/>
                    <a:pt x="84178" y="0"/>
                    <a:pt x="114562" y="0"/>
                  </a:cubicBezTo>
                  <a:close/>
                </a:path>
              </a:pathLst>
            </a:custGeom>
            <a:solidFill>
              <a:srgbClr val="EAEAEA"/>
            </a:solidFill>
          </p:spPr>
        </p:sp>
        <p:sp>
          <p:nvSpPr>
            <p:cNvPr name="TextBox 14" id="14"/>
            <p:cNvSpPr txBox="true"/>
            <p:nvPr/>
          </p:nvSpPr>
          <p:spPr>
            <a:xfrm>
              <a:off x="0" y="-47625"/>
              <a:ext cx="832680" cy="93104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447510" y="4695548"/>
            <a:ext cx="3406472" cy="3614028"/>
            <a:chOff x="0" y="0"/>
            <a:chExt cx="832680" cy="883415"/>
          </a:xfrm>
        </p:grpSpPr>
        <p:sp>
          <p:nvSpPr>
            <p:cNvPr name="Freeform 16" id="16"/>
            <p:cNvSpPr/>
            <p:nvPr/>
          </p:nvSpPr>
          <p:spPr>
            <a:xfrm flipH="false" flipV="false" rot="0">
              <a:off x="0" y="0"/>
              <a:ext cx="832680" cy="883415"/>
            </a:xfrm>
            <a:custGeom>
              <a:avLst/>
              <a:gdLst/>
              <a:ahLst/>
              <a:cxnLst/>
              <a:rect r="r" b="b" t="t" l="l"/>
              <a:pathLst>
                <a:path h="883415" w="832680">
                  <a:moveTo>
                    <a:pt x="115908" y="0"/>
                  </a:moveTo>
                  <a:lnTo>
                    <a:pt x="716771" y="0"/>
                  </a:lnTo>
                  <a:cubicBezTo>
                    <a:pt x="747512" y="0"/>
                    <a:pt x="776994" y="12212"/>
                    <a:pt x="798731" y="33949"/>
                  </a:cubicBezTo>
                  <a:cubicBezTo>
                    <a:pt x="820468" y="55686"/>
                    <a:pt x="832680" y="85167"/>
                    <a:pt x="832680" y="115908"/>
                  </a:cubicBezTo>
                  <a:lnTo>
                    <a:pt x="832680" y="767506"/>
                  </a:lnTo>
                  <a:cubicBezTo>
                    <a:pt x="832680" y="831521"/>
                    <a:pt x="780786" y="883415"/>
                    <a:pt x="716771" y="883415"/>
                  </a:cubicBezTo>
                  <a:lnTo>
                    <a:pt x="115908" y="883415"/>
                  </a:lnTo>
                  <a:cubicBezTo>
                    <a:pt x="51894" y="883415"/>
                    <a:pt x="0" y="831521"/>
                    <a:pt x="0" y="767506"/>
                  </a:cubicBezTo>
                  <a:lnTo>
                    <a:pt x="0" y="115908"/>
                  </a:lnTo>
                  <a:cubicBezTo>
                    <a:pt x="0" y="51894"/>
                    <a:pt x="51894" y="0"/>
                    <a:pt x="115908" y="0"/>
                  </a:cubicBezTo>
                  <a:close/>
                </a:path>
              </a:pathLst>
            </a:custGeom>
            <a:solidFill>
              <a:srgbClr val="EAEAEA"/>
            </a:solidFill>
          </p:spPr>
        </p:sp>
        <p:sp>
          <p:nvSpPr>
            <p:cNvPr name="TextBox 17" id="17"/>
            <p:cNvSpPr txBox="true"/>
            <p:nvPr/>
          </p:nvSpPr>
          <p:spPr>
            <a:xfrm>
              <a:off x="0" y="-47625"/>
              <a:ext cx="832680" cy="93104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3761013" y="4672610"/>
            <a:ext cx="3352217" cy="3556467"/>
            <a:chOff x="0" y="0"/>
            <a:chExt cx="832680" cy="883415"/>
          </a:xfrm>
        </p:grpSpPr>
        <p:sp>
          <p:nvSpPr>
            <p:cNvPr name="Freeform 19" id="19"/>
            <p:cNvSpPr/>
            <p:nvPr/>
          </p:nvSpPr>
          <p:spPr>
            <a:xfrm flipH="false" flipV="false" rot="0">
              <a:off x="0" y="0"/>
              <a:ext cx="832680" cy="883415"/>
            </a:xfrm>
            <a:custGeom>
              <a:avLst/>
              <a:gdLst/>
              <a:ahLst/>
              <a:cxnLst/>
              <a:rect r="r" b="b" t="t" l="l"/>
              <a:pathLst>
                <a:path h="883415" w="832680">
                  <a:moveTo>
                    <a:pt x="117784" y="0"/>
                  </a:moveTo>
                  <a:lnTo>
                    <a:pt x="714895" y="0"/>
                  </a:lnTo>
                  <a:cubicBezTo>
                    <a:pt x="746134" y="0"/>
                    <a:pt x="776093" y="12409"/>
                    <a:pt x="798181" y="34498"/>
                  </a:cubicBezTo>
                  <a:cubicBezTo>
                    <a:pt x="820270" y="56587"/>
                    <a:pt x="832680" y="86546"/>
                    <a:pt x="832680" y="117784"/>
                  </a:cubicBezTo>
                  <a:lnTo>
                    <a:pt x="832680" y="765631"/>
                  </a:lnTo>
                  <a:cubicBezTo>
                    <a:pt x="832680" y="830681"/>
                    <a:pt x="779946" y="883415"/>
                    <a:pt x="714895" y="883415"/>
                  </a:cubicBezTo>
                  <a:lnTo>
                    <a:pt x="117784" y="883415"/>
                  </a:lnTo>
                  <a:cubicBezTo>
                    <a:pt x="86546" y="883415"/>
                    <a:pt x="56587" y="871005"/>
                    <a:pt x="34498" y="848916"/>
                  </a:cubicBezTo>
                  <a:cubicBezTo>
                    <a:pt x="12409" y="826828"/>
                    <a:pt x="0" y="796869"/>
                    <a:pt x="0" y="765631"/>
                  </a:cubicBezTo>
                  <a:lnTo>
                    <a:pt x="0" y="117784"/>
                  </a:lnTo>
                  <a:cubicBezTo>
                    <a:pt x="0" y="52734"/>
                    <a:pt x="52734" y="0"/>
                    <a:pt x="117784" y="0"/>
                  </a:cubicBezTo>
                  <a:close/>
                </a:path>
              </a:pathLst>
            </a:custGeom>
            <a:solidFill>
              <a:srgbClr val="EAEAEA"/>
            </a:solidFill>
          </p:spPr>
        </p:sp>
        <p:sp>
          <p:nvSpPr>
            <p:cNvPr name="TextBox 20" id="20"/>
            <p:cNvSpPr txBox="true"/>
            <p:nvPr/>
          </p:nvSpPr>
          <p:spPr>
            <a:xfrm>
              <a:off x="0" y="-47625"/>
              <a:ext cx="832680" cy="93104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018081" y="3873665"/>
            <a:ext cx="1663082" cy="166308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a:lnSpc>
                  <a:spcPts val="1540"/>
                </a:lnSpc>
              </a:pPr>
            </a:p>
          </p:txBody>
        </p:sp>
      </p:grpSp>
      <p:grpSp>
        <p:nvGrpSpPr>
          <p:cNvPr name="Group 24" id="24"/>
          <p:cNvGrpSpPr/>
          <p:nvPr/>
        </p:nvGrpSpPr>
        <p:grpSpPr>
          <a:xfrm rot="0">
            <a:off x="10339848" y="3873665"/>
            <a:ext cx="1643766" cy="164376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26" id="26"/>
            <p:cNvSpPr txBox="true"/>
            <p:nvPr/>
          </p:nvSpPr>
          <p:spPr>
            <a:xfrm>
              <a:off x="76200" y="47625"/>
              <a:ext cx="660400" cy="688975"/>
            </a:xfrm>
            <a:prstGeom prst="rect">
              <a:avLst/>
            </a:prstGeom>
          </p:spPr>
          <p:txBody>
            <a:bodyPr anchor="ctr" rtlCol="false" tIns="50800" lIns="50800" bIns="50800" rIns="50800"/>
            <a:lstStyle/>
            <a:p>
              <a:pPr algn="ctr">
                <a:lnSpc>
                  <a:spcPts val="1540"/>
                </a:lnSpc>
              </a:pPr>
            </a:p>
          </p:txBody>
        </p:sp>
      </p:grpSp>
      <p:grpSp>
        <p:nvGrpSpPr>
          <p:cNvPr name="Group 27" id="27"/>
          <p:cNvGrpSpPr/>
          <p:nvPr/>
        </p:nvGrpSpPr>
        <p:grpSpPr>
          <a:xfrm rot="0">
            <a:off x="14564940" y="3873665"/>
            <a:ext cx="1617586" cy="161758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29" id="29"/>
            <p:cNvSpPr txBox="true"/>
            <p:nvPr/>
          </p:nvSpPr>
          <p:spPr>
            <a:xfrm>
              <a:off x="76200" y="47625"/>
              <a:ext cx="660400" cy="688975"/>
            </a:xfrm>
            <a:prstGeom prst="rect">
              <a:avLst/>
            </a:prstGeom>
          </p:spPr>
          <p:txBody>
            <a:bodyPr anchor="ctr" rtlCol="false" tIns="50800" lIns="50800" bIns="50800" rIns="50800"/>
            <a:lstStyle/>
            <a:p>
              <a:pPr algn="ctr">
                <a:lnSpc>
                  <a:spcPts val="1540"/>
                </a:lnSpc>
              </a:pPr>
            </a:p>
          </p:txBody>
        </p:sp>
      </p:grpSp>
      <p:sp>
        <p:nvSpPr>
          <p:cNvPr name="TextBox 30" id="30"/>
          <p:cNvSpPr txBox="true"/>
          <p:nvPr/>
        </p:nvSpPr>
        <p:spPr>
          <a:xfrm rot="0">
            <a:off x="5092663" y="5937325"/>
            <a:ext cx="3513917" cy="564970"/>
          </a:xfrm>
          <a:prstGeom prst="rect">
            <a:avLst/>
          </a:prstGeom>
        </p:spPr>
        <p:txBody>
          <a:bodyPr anchor="t" rtlCol="false" tIns="0" lIns="0" bIns="0" rIns="0">
            <a:spAutoFit/>
          </a:bodyPr>
          <a:lstStyle/>
          <a:p>
            <a:pPr algn="ctr">
              <a:lnSpc>
                <a:spcPts val="4584"/>
              </a:lnSpc>
              <a:spcBef>
                <a:spcPct val="0"/>
              </a:spcBef>
            </a:pPr>
            <a:r>
              <a:rPr lang="en-US" sz="3274">
                <a:solidFill>
                  <a:srgbClr val="000000"/>
                </a:solidFill>
                <a:latin typeface="Lato Heavy"/>
              </a:rPr>
              <a:t>SPLITING DATA</a:t>
            </a:r>
          </a:p>
        </p:txBody>
      </p:sp>
      <p:sp>
        <p:nvSpPr>
          <p:cNvPr name="TextBox 31" id="31"/>
          <p:cNvSpPr txBox="true"/>
          <p:nvPr/>
        </p:nvSpPr>
        <p:spPr>
          <a:xfrm rot="0">
            <a:off x="5225041" y="6911395"/>
            <a:ext cx="3222344" cy="1084474"/>
          </a:xfrm>
          <a:prstGeom prst="rect">
            <a:avLst/>
          </a:prstGeom>
        </p:spPr>
        <p:txBody>
          <a:bodyPr anchor="t" rtlCol="false" tIns="0" lIns="0" bIns="0" rIns="0">
            <a:spAutoFit/>
          </a:bodyPr>
          <a:lstStyle/>
          <a:p>
            <a:pPr algn="ctr">
              <a:lnSpc>
                <a:spcPts val="2856"/>
              </a:lnSpc>
              <a:spcBef>
                <a:spcPct val="0"/>
              </a:spcBef>
            </a:pPr>
            <a:r>
              <a:rPr lang="en-US" sz="2040">
                <a:solidFill>
                  <a:srgbClr val="000000"/>
                </a:solidFill>
                <a:latin typeface="Poppins"/>
              </a:rPr>
              <a:t>Splitting the data in Training, Validation and  Test</a:t>
            </a:r>
          </a:p>
        </p:txBody>
      </p:sp>
      <p:sp>
        <p:nvSpPr>
          <p:cNvPr name="TextBox 32" id="32"/>
          <p:cNvSpPr txBox="true"/>
          <p:nvPr/>
        </p:nvSpPr>
        <p:spPr>
          <a:xfrm rot="0">
            <a:off x="9414194" y="5903057"/>
            <a:ext cx="3473104" cy="568708"/>
          </a:xfrm>
          <a:prstGeom prst="rect">
            <a:avLst/>
          </a:prstGeom>
        </p:spPr>
        <p:txBody>
          <a:bodyPr anchor="t" rtlCol="false" tIns="0" lIns="0" bIns="0" rIns="0">
            <a:spAutoFit/>
          </a:bodyPr>
          <a:lstStyle/>
          <a:p>
            <a:pPr algn="ctr">
              <a:lnSpc>
                <a:spcPts val="4531"/>
              </a:lnSpc>
              <a:spcBef>
                <a:spcPct val="0"/>
              </a:spcBef>
            </a:pPr>
            <a:r>
              <a:rPr lang="en-US" sz="3236">
                <a:solidFill>
                  <a:srgbClr val="000000"/>
                </a:solidFill>
                <a:latin typeface="Lato Heavy"/>
              </a:rPr>
              <a:t>TRAIN</a:t>
            </a:r>
          </a:p>
        </p:txBody>
      </p:sp>
      <p:sp>
        <p:nvSpPr>
          <p:cNvPr name="TextBox 33" id="33"/>
          <p:cNvSpPr txBox="true"/>
          <p:nvPr/>
        </p:nvSpPr>
        <p:spPr>
          <a:xfrm rot="0">
            <a:off x="9602389" y="6687023"/>
            <a:ext cx="3184918" cy="1072542"/>
          </a:xfrm>
          <a:prstGeom prst="rect">
            <a:avLst/>
          </a:prstGeom>
        </p:spPr>
        <p:txBody>
          <a:bodyPr anchor="t" rtlCol="false" tIns="0" lIns="0" bIns="0" rIns="0">
            <a:spAutoFit/>
          </a:bodyPr>
          <a:lstStyle/>
          <a:p>
            <a:pPr algn="ctr">
              <a:lnSpc>
                <a:spcPts val="2823"/>
              </a:lnSpc>
            </a:pPr>
            <a:r>
              <a:rPr lang="en-US" sz="2016">
                <a:solidFill>
                  <a:srgbClr val="000000"/>
                </a:solidFill>
                <a:latin typeface="Poppins"/>
              </a:rPr>
              <a:t>Training YOLOv7 </a:t>
            </a:r>
          </a:p>
          <a:p>
            <a:pPr algn="ctr">
              <a:lnSpc>
                <a:spcPts val="2823"/>
              </a:lnSpc>
            </a:pPr>
            <a:r>
              <a:rPr lang="en-US" sz="2016">
                <a:solidFill>
                  <a:srgbClr val="000000"/>
                </a:solidFill>
                <a:latin typeface="Poppins"/>
              </a:rPr>
              <a:t>to draw bounding box</a:t>
            </a:r>
          </a:p>
          <a:p>
            <a:pPr algn="ctr">
              <a:lnSpc>
                <a:spcPts val="2823"/>
              </a:lnSpc>
              <a:spcBef>
                <a:spcPct val="0"/>
              </a:spcBef>
            </a:pPr>
            <a:r>
              <a:rPr lang="en-US" sz="2016">
                <a:solidFill>
                  <a:srgbClr val="000000"/>
                </a:solidFill>
                <a:latin typeface="Poppins"/>
              </a:rPr>
              <a:t>around the object</a:t>
            </a:r>
          </a:p>
        </p:txBody>
      </p:sp>
      <p:sp>
        <p:nvSpPr>
          <p:cNvPr name="TextBox 34" id="34"/>
          <p:cNvSpPr txBox="true"/>
          <p:nvPr/>
        </p:nvSpPr>
        <p:spPr>
          <a:xfrm rot="0">
            <a:off x="13728228" y="5879046"/>
            <a:ext cx="3417788" cy="551339"/>
          </a:xfrm>
          <a:prstGeom prst="rect">
            <a:avLst/>
          </a:prstGeom>
        </p:spPr>
        <p:txBody>
          <a:bodyPr anchor="t" rtlCol="false" tIns="0" lIns="0" bIns="0" rIns="0">
            <a:spAutoFit/>
          </a:bodyPr>
          <a:lstStyle/>
          <a:p>
            <a:pPr algn="ctr">
              <a:lnSpc>
                <a:spcPts val="4459"/>
              </a:lnSpc>
              <a:spcBef>
                <a:spcPct val="0"/>
              </a:spcBef>
            </a:pPr>
            <a:r>
              <a:rPr lang="en-US" sz="3185">
                <a:solidFill>
                  <a:srgbClr val="000000"/>
                </a:solidFill>
                <a:latin typeface="Lato Heavy"/>
              </a:rPr>
              <a:t>RESULT</a:t>
            </a:r>
          </a:p>
        </p:txBody>
      </p:sp>
      <p:sp>
        <p:nvSpPr>
          <p:cNvPr name="TextBox 35" id="35"/>
          <p:cNvSpPr txBox="true"/>
          <p:nvPr/>
        </p:nvSpPr>
        <p:spPr>
          <a:xfrm rot="0">
            <a:off x="13912364" y="6676995"/>
            <a:ext cx="3134191" cy="706494"/>
          </a:xfrm>
          <a:prstGeom prst="rect">
            <a:avLst/>
          </a:prstGeom>
        </p:spPr>
        <p:txBody>
          <a:bodyPr anchor="t" rtlCol="false" tIns="0" lIns="0" bIns="0" rIns="0">
            <a:spAutoFit/>
          </a:bodyPr>
          <a:lstStyle/>
          <a:p>
            <a:pPr algn="ctr">
              <a:lnSpc>
                <a:spcPts val="2778"/>
              </a:lnSpc>
              <a:spcBef>
                <a:spcPct val="0"/>
              </a:spcBef>
            </a:pPr>
            <a:r>
              <a:rPr lang="en-US" sz="1984">
                <a:solidFill>
                  <a:srgbClr val="000000"/>
                </a:solidFill>
                <a:latin typeface="Poppins"/>
              </a:rPr>
              <a:t>Test the result on some image after training</a:t>
            </a:r>
          </a:p>
        </p:txBody>
      </p:sp>
      <p:sp>
        <p:nvSpPr>
          <p:cNvPr name="Freeform 36" id="36"/>
          <p:cNvSpPr/>
          <p:nvPr/>
        </p:nvSpPr>
        <p:spPr>
          <a:xfrm flipH="false" flipV="false" rot="0">
            <a:off x="3699589" y="3240306"/>
            <a:ext cx="2318492" cy="828861"/>
          </a:xfrm>
          <a:custGeom>
            <a:avLst/>
            <a:gdLst/>
            <a:ahLst/>
            <a:cxnLst/>
            <a:rect r="r" b="b" t="t" l="l"/>
            <a:pathLst>
              <a:path h="828861" w="2318492">
                <a:moveTo>
                  <a:pt x="0" y="0"/>
                </a:moveTo>
                <a:lnTo>
                  <a:pt x="2318492" y="0"/>
                </a:lnTo>
                <a:lnTo>
                  <a:pt x="2318492" y="828860"/>
                </a:lnTo>
                <a:lnTo>
                  <a:pt x="0" y="8288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7" id="37"/>
          <p:cNvSpPr/>
          <p:nvPr/>
        </p:nvSpPr>
        <p:spPr>
          <a:xfrm flipH="false" flipV="false" rot="0">
            <a:off x="7851259" y="3399962"/>
            <a:ext cx="2318492" cy="828861"/>
          </a:xfrm>
          <a:custGeom>
            <a:avLst/>
            <a:gdLst/>
            <a:ahLst/>
            <a:cxnLst/>
            <a:rect r="r" b="b" t="t" l="l"/>
            <a:pathLst>
              <a:path h="828861" w="2318492">
                <a:moveTo>
                  <a:pt x="0" y="0"/>
                </a:moveTo>
                <a:lnTo>
                  <a:pt x="2318492" y="0"/>
                </a:lnTo>
                <a:lnTo>
                  <a:pt x="2318492" y="828861"/>
                </a:lnTo>
                <a:lnTo>
                  <a:pt x="0" y="8288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8" id="38"/>
          <p:cNvSpPr/>
          <p:nvPr/>
        </p:nvSpPr>
        <p:spPr>
          <a:xfrm flipH="false" flipV="false" rot="0">
            <a:off x="12155064" y="3240306"/>
            <a:ext cx="2318492" cy="828861"/>
          </a:xfrm>
          <a:custGeom>
            <a:avLst/>
            <a:gdLst/>
            <a:ahLst/>
            <a:cxnLst/>
            <a:rect r="r" b="b" t="t" l="l"/>
            <a:pathLst>
              <a:path h="828861" w="2318492">
                <a:moveTo>
                  <a:pt x="0" y="0"/>
                </a:moveTo>
                <a:lnTo>
                  <a:pt x="2318492" y="0"/>
                </a:lnTo>
                <a:lnTo>
                  <a:pt x="2318492" y="828860"/>
                </a:lnTo>
                <a:lnTo>
                  <a:pt x="0" y="8288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5275648" y="3216116"/>
            <a:ext cx="8512731" cy="1606110"/>
            <a:chOff x="0" y="0"/>
            <a:chExt cx="2242036" cy="423008"/>
          </a:xfrm>
        </p:grpSpPr>
        <p:sp>
          <p:nvSpPr>
            <p:cNvPr name="Freeform 4" id="4"/>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275648" y="5031776"/>
            <a:ext cx="8512731" cy="1606110"/>
            <a:chOff x="0" y="0"/>
            <a:chExt cx="2242036" cy="423008"/>
          </a:xfrm>
        </p:grpSpPr>
        <p:sp>
          <p:nvSpPr>
            <p:cNvPr name="Freeform 7" id="7"/>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564224" y="9418474"/>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3788379" y="-2057400"/>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945762" y="3315562"/>
            <a:ext cx="2155495" cy="1077747"/>
            <a:chOff x="0" y="0"/>
            <a:chExt cx="812800" cy="406400"/>
          </a:xfrm>
        </p:grpSpPr>
        <p:sp>
          <p:nvSpPr>
            <p:cNvPr name="Freeform 16" id="16"/>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004AAD"/>
            </a:solidFill>
          </p:spPr>
        </p:sp>
        <p:sp>
          <p:nvSpPr>
            <p:cNvPr name="TextBox 17" id="17"/>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2945762" y="5086407"/>
            <a:ext cx="2155495" cy="1077747"/>
            <a:chOff x="0" y="0"/>
            <a:chExt cx="812800" cy="406400"/>
          </a:xfrm>
        </p:grpSpPr>
        <p:sp>
          <p:nvSpPr>
            <p:cNvPr name="Freeform 19" id="19"/>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004AAD"/>
            </a:solidFill>
          </p:spPr>
        </p:sp>
        <p:sp>
          <p:nvSpPr>
            <p:cNvPr name="TextBox 20" id="20"/>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SPLITING DATASET</a:t>
            </a:r>
          </a:p>
        </p:txBody>
      </p:sp>
      <p:sp>
        <p:nvSpPr>
          <p:cNvPr name="TextBox 22" id="22"/>
          <p:cNvSpPr txBox="true"/>
          <p:nvPr/>
        </p:nvSpPr>
        <p:spPr>
          <a:xfrm rot="0">
            <a:off x="5520913" y="3468498"/>
            <a:ext cx="7637676" cy="572678"/>
          </a:xfrm>
          <a:prstGeom prst="rect">
            <a:avLst/>
          </a:prstGeom>
        </p:spPr>
        <p:txBody>
          <a:bodyPr anchor="t" rtlCol="false" tIns="0" lIns="0" bIns="0" rIns="0">
            <a:spAutoFit/>
          </a:bodyPr>
          <a:lstStyle/>
          <a:p>
            <a:pPr algn="l">
              <a:lnSpc>
                <a:spcPts val="4483"/>
              </a:lnSpc>
              <a:spcBef>
                <a:spcPct val="0"/>
              </a:spcBef>
            </a:pPr>
            <a:r>
              <a:rPr lang="en-US" sz="3202">
                <a:solidFill>
                  <a:srgbClr val="FFFFFF"/>
                </a:solidFill>
                <a:latin typeface="Poppins"/>
              </a:rPr>
              <a:t>Keeping 401 images for training</a:t>
            </a:r>
          </a:p>
        </p:txBody>
      </p:sp>
      <p:sp>
        <p:nvSpPr>
          <p:cNvPr name="TextBox 23" id="23"/>
          <p:cNvSpPr txBox="true"/>
          <p:nvPr/>
        </p:nvSpPr>
        <p:spPr>
          <a:xfrm rot="0">
            <a:off x="5520913" y="5312732"/>
            <a:ext cx="7637676" cy="572678"/>
          </a:xfrm>
          <a:prstGeom prst="rect">
            <a:avLst/>
          </a:prstGeom>
        </p:spPr>
        <p:txBody>
          <a:bodyPr anchor="t" rtlCol="false" tIns="0" lIns="0" bIns="0" rIns="0">
            <a:spAutoFit/>
          </a:bodyPr>
          <a:lstStyle/>
          <a:p>
            <a:pPr algn="l">
              <a:lnSpc>
                <a:spcPts val="4483"/>
              </a:lnSpc>
              <a:spcBef>
                <a:spcPct val="0"/>
              </a:spcBef>
            </a:pPr>
            <a:r>
              <a:rPr lang="en-US" sz="3202">
                <a:solidFill>
                  <a:srgbClr val="FFFFFF"/>
                </a:solidFill>
                <a:latin typeface="Poppins"/>
              </a:rPr>
              <a:t>Keeping 100 images for validation.</a:t>
            </a:r>
          </a:p>
        </p:txBody>
      </p:sp>
      <p:grpSp>
        <p:nvGrpSpPr>
          <p:cNvPr name="Group 24" id="24"/>
          <p:cNvGrpSpPr/>
          <p:nvPr/>
        </p:nvGrpSpPr>
        <p:grpSpPr>
          <a:xfrm rot="0">
            <a:off x="2945762" y="6916825"/>
            <a:ext cx="2155495" cy="1077747"/>
            <a:chOff x="0" y="0"/>
            <a:chExt cx="812800" cy="406400"/>
          </a:xfrm>
        </p:grpSpPr>
        <p:sp>
          <p:nvSpPr>
            <p:cNvPr name="Freeform 25" id="25"/>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004AAD"/>
            </a:solidFill>
          </p:spPr>
        </p:sp>
        <p:sp>
          <p:nvSpPr>
            <p:cNvPr name="TextBox 26" id="26"/>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5275648" y="6916825"/>
            <a:ext cx="8512731" cy="1606110"/>
            <a:chOff x="0" y="0"/>
            <a:chExt cx="2242036" cy="423008"/>
          </a:xfrm>
        </p:grpSpPr>
        <p:sp>
          <p:nvSpPr>
            <p:cNvPr name="Freeform 28" id="28"/>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29" id="29"/>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520913" y="7123661"/>
            <a:ext cx="7637676" cy="572678"/>
          </a:xfrm>
          <a:prstGeom prst="rect">
            <a:avLst/>
          </a:prstGeom>
        </p:spPr>
        <p:txBody>
          <a:bodyPr anchor="t" rtlCol="false" tIns="0" lIns="0" bIns="0" rIns="0">
            <a:spAutoFit/>
          </a:bodyPr>
          <a:lstStyle/>
          <a:p>
            <a:pPr algn="l">
              <a:lnSpc>
                <a:spcPts val="4483"/>
              </a:lnSpc>
              <a:spcBef>
                <a:spcPct val="0"/>
              </a:spcBef>
            </a:pPr>
            <a:r>
              <a:rPr lang="en-US" sz="3202">
                <a:solidFill>
                  <a:srgbClr val="FFFFFF"/>
                </a:solidFill>
                <a:latin typeface="Poppins"/>
              </a:rPr>
              <a:t>Keeping rest testing.</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7564224" y="9418474"/>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788379" y="-2057400"/>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TRAINING YOLO V7</a:t>
            </a:r>
          </a:p>
        </p:txBody>
      </p:sp>
      <p:sp>
        <p:nvSpPr>
          <p:cNvPr name="TextBox 10" id="10"/>
          <p:cNvSpPr txBox="true"/>
          <p:nvPr/>
        </p:nvSpPr>
        <p:spPr>
          <a:xfrm rot="0">
            <a:off x="1028700" y="2971799"/>
            <a:ext cx="13377947" cy="6286501"/>
          </a:xfrm>
          <a:prstGeom prst="rect">
            <a:avLst/>
          </a:prstGeom>
        </p:spPr>
        <p:txBody>
          <a:bodyPr anchor="t" rtlCol="false" tIns="0" lIns="0" bIns="0" rIns="0">
            <a:spAutoFit/>
          </a:bodyPr>
          <a:lstStyle/>
          <a:p>
            <a:pPr algn="l" marL="647694" indent="-323847" lvl="1">
              <a:lnSpc>
                <a:spcPts val="4199"/>
              </a:lnSpc>
              <a:buFont typeface="Arial"/>
              <a:buChar char="•"/>
            </a:pPr>
            <a:r>
              <a:rPr lang="en-US" sz="2999">
                <a:solidFill>
                  <a:srgbClr val="2D8BBA"/>
                </a:solidFill>
                <a:latin typeface="Poppins"/>
              </a:rPr>
              <a:t>Approach:</a:t>
            </a:r>
            <a:r>
              <a:rPr lang="en-US" sz="2999">
                <a:solidFill>
                  <a:srgbClr val="040606"/>
                </a:solidFill>
                <a:latin typeface="Poppins"/>
              </a:rPr>
              <a:t> Utilizing YOLOv7 for object detection.</a:t>
            </a:r>
          </a:p>
          <a:p>
            <a:pPr algn="l">
              <a:lnSpc>
                <a:spcPts val="4199"/>
              </a:lnSpc>
            </a:pPr>
          </a:p>
          <a:p>
            <a:pPr algn="l" marL="647694" indent="-323847" lvl="1">
              <a:lnSpc>
                <a:spcPts val="4199"/>
              </a:lnSpc>
              <a:buFont typeface="Arial"/>
              <a:buChar char="•"/>
            </a:pPr>
            <a:r>
              <a:rPr lang="en-US" sz="2999">
                <a:solidFill>
                  <a:srgbClr val="2D8BBA"/>
                </a:solidFill>
                <a:latin typeface="Poppins"/>
              </a:rPr>
              <a:t>Upgrade to YOLOv7: </a:t>
            </a:r>
            <a:r>
              <a:rPr lang="en-US" sz="2999">
                <a:solidFill>
                  <a:srgbClr val="040606"/>
                </a:solidFill>
                <a:latin typeface="Poppins"/>
              </a:rPr>
              <a:t>Specifically chosen for this project.</a:t>
            </a:r>
          </a:p>
          <a:p>
            <a:pPr algn="l">
              <a:lnSpc>
                <a:spcPts val="4199"/>
              </a:lnSpc>
            </a:pPr>
          </a:p>
          <a:p>
            <a:pPr algn="l" marL="647694" indent="-323847" lvl="1">
              <a:lnSpc>
                <a:spcPts val="4199"/>
              </a:lnSpc>
              <a:buFont typeface="Arial"/>
              <a:buChar char="•"/>
            </a:pPr>
            <a:r>
              <a:rPr lang="en-US" sz="2999">
                <a:solidFill>
                  <a:srgbClr val="2D8BBA"/>
                </a:solidFill>
                <a:latin typeface="Poppins"/>
              </a:rPr>
              <a:t>Why YOLOv7x?:</a:t>
            </a:r>
            <a:r>
              <a:rPr lang="en-US" sz="2999">
                <a:solidFill>
                  <a:srgbClr val="040606"/>
                </a:solidFill>
                <a:latin typeface="Poppins"/>
              </a:rPr>
              <a:t> Enhanced performance and capabilities.</a:t>
            </a:r>
          </a:p>
          <a:p>
            <a:pPr algn="l">
              <a:lnSpc>
                <a:spcPts val="4199"/>
              </a:lnSpc>
            </a:pPr>
          </a:p>
          <a:p>
            <a:pPr algn="l" marL="647694" indent="-323847" lvl="1">
              <a:lnSpc>
                <a:spcPts val="4199"/>
              </a:lnSpc>
              <a:buFont typeface="Arial"/>
              <a:buChar char="•"/>
            </a:pPr>
            <a:r>
              <a:rPr lang="en-US" sz="2999">
                <a:solidFill>
                  <a:srgbClr val="2D8BBA"/>
                </a:solidFill>
                <a:latin typeface="Poppins"/>
              </a:rPr>
              <a:t>Key Differences:</a:t>
            </a:r>
            <a:r>
              <a:rPr lang="en-US" sz="2999">
                <a:solidFill>
                  <a:srgbClr val="040606"/>
                </a:solidFill>
                <a:latin typeface="Poppins"/>
              </a:rPr>
              <a:t> Deeper architectures, advanced optimizations.</a:t>
            </a:r>
          </a:p>
          <a:p>
            <a:pPr algn="l">
              <a:lnSpc>
                <a:spcPts val="4199"/>
              </a:lnSpc>
            </a:pPr>
          </a:p>
          <a:p>
            <a:pPr algn="l" marL="647694" indent="-323847" lvl="1">
              <a:lnSpc>
                <a:spcPts val="4199"/>
              </a:lnSpc>
              <a:buFont typeface="Arial"/>
              <a:buChar char="•"/>
            </a:pPr>
            <a:r>
              <a:rPr lang="en-US" sz="2999">
                <a:solidFill>
                  <a:srgbClr val="2D8BBA"/>
                </a:solidFill>
                <a:latin typeface="Poppins"/>
              </a:rPr>
              <a:t>Project Objective:</a:t>
            </a:r>
            <a:r>
              <a:rPr lang="en-US" sz="2999">
                <a:solidFill>
                  <a:srgbClr val="040606"/>
                </a:solidFill>
                <a:latin typeface="Poppins"/>
              </a:rPr>
              <a:t> Leveraging YOLOv7x for superior results.</a:t>
            </a:r>
          </a:p>
          <a:p>
            <a:pPr algn="l">
              <a:lnSpc>
                <a:spcPts val="4199"/>
              </a:lnSpc>
            </a:pPr>
          </a:p>
          <a:p>
            <a:pPr algn="l" marL="647694" indent="-323847" lvl="1">
              <a:lnSpc>
                <a:spcPts val="4199"/>
              </a:lnSpc>
              <a:buFont typeface="Arial"/>
              <a:buChar char="•"/>
            </a:pPr>
            <a:r>
              <a:rPr lang="en-US" sz="2999">
                <a:solidFill>
                  <a:srgbClr val="2D8BBA"/>
                </a:solidFill>
                <a:latin typeface="Poppins"/>
              </a:rPr>
              <a:t>Optimization Focus:</a:t>
            </a:r>
            <a:r>
              <a:rPr lang="en-US" sz="2999">
                <a:solidFill>
                  <a:srgbClr val="040606"/>
                </a:solidFill>
                <a:latin typeface="Poppins"/>
              </a:rPr>
              <a:t> Balancing speed, accuracy, and efficiency.</a:t>
            </a:r>
          </a:p>
          <a:p>
            <a:pPr algn="l">
              <a:lnSpc>
                <a:spcPts val="4199"/>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7564224" y="9418474"/>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788379" y="-2057400"/>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TRAINING YOLO V7</a:t>
            </a:r>
          </a:p>
        </p:txBody>
      </p:sp>
      <p:sp>
        <p:nvSpPr>
          <p:cNvPr name="TextBox 10" id="10"/>
          <p:cNvSpPr txBox="true"/>
          <p:nvPr/>
        </p:nvSpPr>
        <p:spPr>
          <a:xfrm rot="0">
            <a:off x="1028700" y="2288723"/>
            <a:ext cx="13377947" cy="2388871"/>
          </a:xfrm>
          <a:prstGeom prst="rect">
            <a:avLst/>
          </a:prstGeom>
        </p:spPr>
        <p:txBody>
          <a:bodyPr anchor="t" rtlCol="false" tIns="0" lIns="0" bIns="0" rIns="0">
            <a:spAutoFit/>
          </a:bodyPr>
          <a:lstStyle/>
          <a:p>
            <a:pPr algn="l" marL="582925" indent="-291463" lvl="1">
              <a:lnSpc>
                <a:spcPts val="3779"/>
              </a:lnSpc>
              <a:buFont typeface="Arial"/>
              <a:buChar char="•"/>
            </a:pPr>
            <a:r>
              <a:rPr lang="en-US" sz="2699">
                <a:solidFill>
                  <a:srgbClr val="2D8BBA"/>
                </a:solidFill>
                <a:latin typeface="Poppins"/>
              </a:rPr>
              <a:t>YOLOv7:</a:t>
            </a:r>
            <a:r>
              <a:rPr lang="en-US" sz="2699">
                <a:solidFill>
                  <a:srgbClr val="040606"/>
                </a:solidFill>
                <a:latin typeface="Poppins"/>
              </a:rPr>
              <a:t> We chose YOLOv7 for its real-time object detection in our project. YOLOv7, the latest YOLO method, provides robust simultaneous object detection in photos. A single convolutional neural network design makes YOLOv7 appropriate for applications that require speed and accuracy in bounding box and class probability prediction. </a:t>
            </a:r>
          </a:p>
        </p:txBody>
      </p:sp>
      <p:sp>
        <p:nvSpPr>
          <p:cNvPr name="TextBox 11" id="11"/>
          <p:cNvSpPr txBox="true"/>
          <p:nvPr/>
        </p:nvSpPr>
        <p:spPr>
          <a:xfrm rot="0">
            <a:off x="1028700" y="5496422"/>
            <a:ext cx="13377947" cy="2865121"/>
          </a:xfrm>
          <a:prstGeom prst="rect">
            <a:avLst/>
          </a:prstGeom>
        </p:spPr>
        <p:txBody>
          <a:bodyPr anchor="t" rtlCol="false" tIns="0" lIns="0" bIns="0" rIns="0">
            <a:spAutoFit/>
          </a:bodyPr>
          <a:lstStyle/>
          <a:p>
            <a:pPr algn="l" marL="582925" indent="-291463" lvl="1">
              <a:lnSpc>
                <a:spcPts val="3779"/>
              </a:lnSpc>
              <a:buFont typeface="Arial"/>
              <a:buChar char="•"/>
            </a:pPr>
            <a:r>
              <a:rPr lang="en-US" sz="2699">
                <a:solidFill>
                  <a:srgbClr val="2D8BBA"/>
                </a:solidFill>
                <a:latin typeface="Poppins"/>
              </a:rPr>
              <a:t>YOLOv7x:</a:t>
            </a:r>
            <a:r>
              <a:rPr lang="en-US" sz="2699">
                <a:solidFill>
                  <a:srgbClr val="040606"/>
                </a:solidFill>
                <a:latin typeface="Poppins"/>
              </a:rPr>
              <a:t> We've upgraded to YOLOv7x for this project. YOLOv7x enhances YOLOv7's performance and precision. Using deeper architectures and innovative optimisations, YOLOv7x improves object recognition while remaining efficient. This strategic transition to YOLOv7x emphasises our commitment to using cutting-edge technologies to achieve our project goals.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1075063" y="4770306"/>
            <a:ext cx="8512731" cy="1606110"/>
            <a:chOff x="0" y="0"/>
            <a:chExt cx="2242036" cy="423008"/>
          </a:xfrm>
        </p:grpSpPr>
        <p:sp>
          <p:nvSpPr>
            <p:cNvPr name="Freeform 4" id="4"/>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564224" y="9418474"/>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88379" y="-2057400"/>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8784045" y="5034487"/>
            <a:ext cx="2155495" cy="1077747"/>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004AAD"/>
            </a:solidFill>
          </p:spPr>
        </p:sp>
        <p:sp>
          <p:nvSpPr>
            <p:cNvPr name="TextBox 14" id="14"/>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028700" y="2928243"/>
            <a:ext cx="7421669" cy="5404420"/>
          </a:xfrm>
          <a:custGeom>
            <a:avLst/>
            <a:gdLst/>
            <a:ahLst/>
            <a:cxnLst/>
            <a:rect r="r" b="b" t="t" l="l"/>
            <a:pathLst>
              <a:path h="5404420" w="7421669">
                <a:moveTo>
                  <a:pt x="0" y="0"/>
                </a:moveTo>
                <a:lnTo>
                  <a:pt x="7421669" y="0"/>
                </a:lnTo>
                <a:lnTo>
                  <a:pt x="7421669" y="5404421"/>
                </a:lnTo>
                <a:lnTo>
                  <a:pt x="0" y="5404421"/>
                </a:lnTo>
                <a:lnTo>
                  <a:pt x="0" y="0"/>
                </a:lnTo>
                <a:close/>
              </a:path>
            </a:pathLst>
          </a:custGeom>
          <a:blipFill>
            <a:blip r:embed="rId3"/>
            <a:stretch>
              <a:fillRect l="0" t="0" r="0" b="0"/>
            </a:stretch>
          </a:blipFill>
        </p:spPr>
      </p:sp>
      <p:sp>
        <p:nvSpPr>
          <p:cNvPr name="TextBox 16" id="16"/>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TRAINING YOLO V7</a:t>
            </a:r>
          </a:p>
        </p:txBody>
      </p:sp>
      <p:sp>
        <p:nvSpPr>
          <p:cNvPr name="TextBox 17" id="17"/>
          <p:cNvSpPr txBox="true"/>
          <p:nvPr/>
        </p:nvSpPr>
        <p:spPr>
          <a:xfrm rot="0">
            <a:off x="11284192" y="5057775"/>
            <a:ext cx="7637676" cy="572678"/>
          </a:xfrm>
          <a:prstGeom prst="rect">
            <a:avLst/>
          </a:prstGeom>
        </p:spPr>
        <p:txBody>
          <a:bodyPr anchor="t" rtlCol="false" tIns="0" lIns="0" bIns="0" rIns="0">
            <a:spAutoFit/>
          </a:bodyPr>
          <a:lstStyle/>
          <a:p>
            <a:pPr algn="l">
              <a:lnSpc>
                <a:spcPts val="4483"/>
              </a:lnSpc>
              <a:spcBef>
                <a:spcPct val="0"/>
              </a:spcBef>
            </a:pPr>
            <a:r>
              <a:rPr lang="en-US" sz="3202">
                <a:solidFill>
                  <a:srgbClr val="FFFFFF"/>
                </a:solidFill>
                <a:latin typeface="Poppins"/>
              </a:rPr>
              <a:t>Cloning Git repository of YOLOv7</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3173177" y="4770306"/>
            <a:ext cx="8512731" cy="1606110"/>
            <a:chOff x="0" y="0"/>
            <a:chExt cx="2242036" cy="423008"/>
          </a:xfrm>
        </p:grpSpPr>
        <p:sp>
          <p:nvSpPr>
            <p:cNvPr name="Freeform 4" id="4"/>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564224" y="9418474"/>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88379" y="-2057400"/>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650324" y="5143500"/>
            <a:ext cx="2155495" cy="1077747"/>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004AAD"/>
            </a:solidFill>
          </p:spPr>
        </p:sp>
        <p:sp>
          <p:nvSpPr>
            <p:cNvPr name="TextBox 14" id="14"/>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028700" y="2890531"/>
            <a:ext cx="7924417" cy="5882801"/>
          </a:xfrm>
          <a:custGeom>
            <a:avLst/>
            <a:gdLst/>
            <a:ahLst/>
            <a:cxnLst/>
            <a:rect r="r" b="b" t="t" l="l"/>
            <a:pathLst>
              <a:path h="5882801" w="7924417">
                <a:moveTo>
                  <a:pt x="0" y="0"/>
                </a:moveTo>
                <a:lnTo>
                  <a:pt x="7924417" y="0"/>
                </a:lnTo>
                <a:lnTo>
                  <a:pt x="7924417" y="5882801"/>
                </a:lnTo>
                <a:lnTo>
                  <a:pt x="0" y="5882801"/>
                </a:lnTo>
                <a:lnTo>
                  <a:pt x="0" y="0"/>
                </a:lnTo>
                <a:close/>
              </a:path>
            </a:pathLst>
          </a:custGeom>
          <a:blipFill>
            <a:blip r:embed="rId3"/>
            <a:stretch>
              <a:fillRect l="0" t="0" r="0" b="0"/>
            </a:stretch>
          </a:blipFill>
        </p:spPr>
      </p:sp>
      <p:sp>
        <p:nvSpPr>
          <p:cNvPr name="TextBox 16" id="16"/>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TRAINING YOLO V7</a:t>
            </a:r>
          </a:p>
        </p:txBody>
      </p:sp>
      <p:sp>
        <p:nvSpPr>
          <p:cNvPr name="TextBox 17" id="17"/>
          <p:cNvSpPr txBox="true"/>
          <p:nvPr/>
        </p:nvSpPr>
        <p:spPr>
          <a:xfrm rot="0">
            <a:off x="13610704" y="5057775"/>
            <a:ext cx="7637676" cy="572678"/>
          </a:xfrm>
          <a:prstGeom prst="rect">
            <a:avLst/>
          </a:prstGeom>
        </p:spPr>
        <p:txBody>
          <a:bodyPr anchor="t" rtlCol="false" tIns="0" lIns="0" bIns="0" rIns="0">
            <a:spAutoFit/>
          </a:bodyPr>
          <a:lstStyle/>
          <a:p>
            <a:pPr algn="l">
              <a:lnSpc>
                <a:spcPts val="4483"/>
              </a:lnSpc>
              <a:spcBef>
                <a:spcPct val="0"/>
              </a:spcBef>
            </a:pPr>
            <a:r>
              <a:rPr lang="en-US" sz="3202">
                <a:solidFill>
                  <a:srgbClr val="FFFFFF"/>
                </a:solidFill>
                <a:latin typeface="Poppins"/>
              </a:rPr>
              <a:t>Training YOLOv7x</a:t>
            </a:r>
          </a:p>
        </p:txBody>
      </p:sp>
      <p:grpSp>
        <p:nvGrpSpPr>
          <p:cNvPr name="Group 18" id="18"/>
          <p:cNvGrpSpPr/>
          <p:nvPr/>
        </p:nvGrpSpPr>
        <p:grpSpPr>
          <a:xfrm rot="0">
            <a:off x="13173177" y="6221247"/>
            <a:ext cx="8512731" cy="1606110"/>
            <a:chOff x="0" y="0"/>
            <a:chExt cx="2242036" cy="423008"/>
          </a:xfrm>
        </p:grpSpPr>
        <p:sp>
          <p:nvSpPr>
            <p:cNvPr name="Freeform 19" id="19"/>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20" id="20"/>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3440462" y="6417275"/>
            <a:ext cx="7637676" cy="1128329"/>
          </a:xfrm>
          <a:prstGeom prst="rect">
            <a:avLst/>
          </a:prstGeom>
        </p:spPr>
        <p:txBody>
          <a:bodyPr anchor="t" rtlCol="false" tIns="0" lIns="0" bIns="0" rIns="0">
            <a:spAutoFit/>
          </a:bodyPr>
          <a:lstStyle/>
          <a:p>
            <a:pPr algn="l" marL="691441" indent="-345720" lvl="1">
              <a:lnSpc>
                <a:spcPts val="4483"/>
              </a:lnSpc>
              <a:buFont typeface="Arial"/>
              <a:buChar char="•"/>
            </a:pPr>
            <a:r>
              <a:rPr lang="en-US" sz="3202">
                <a:solidFill>
                  <a:srgbClr val="FFFFFF"/>
                </a:solidFill>
                <a:latin typeface="Poppins"/>
              </a:rPr>
              <a:t>20 epochs</a:t>
            </a:r>
          </a:p>
          <a:p>
            <a:pPr algn="l" marL="691441" indent="-345720" lvl="1">
              <a:lnSpc>
                <a:spcPts val="4483"/>
              </a:lnSpc>
              <a:buFont typeface="Arial"/>
              <a:buChar char="•"/>
            </a:pPr>
            <a:r>
              <a:rPr lang="en-US" sz="3202">
                <a:solidFill>
                  <a:srgbClr val="FFFFFF"/>
                </a:solidFill>
                <a:latin typeface="Poppins"/>
              </a:rPr>
              <a:t>batch size 16</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3268224" y="4770306"/>
            <a:ext cx="8512731" cy="1606110"/>
            <a:chOff x="0" y="0"/>
            <a:chExt cx="2242036" cy="423008"/>
          </a:xfrm>
        </p:grpSpPr>
        <p:sp>
          <p:nvSpPr>
            <p:cNvPr name="Freeform 4" id="4"/>
            <p:cNvSpPr/>
            <p:nvPr/>
          </p:nvSpPr>
          <p:spPr>
            <a:xfrm flipH="false" flipV="false" rot="0">
              <a:off x="0" y="0"/>
              <a:ext cx="2242036" cy="423008"/>
            </a:xfrm>
            <a:custGeom>
              <a:avLst/>
              <a:gdLst/>
              <a:ahLst/>
              <a:cxnLst/>
              <a:rect r="r" b="b" t="t" l="l"/>
              <a:pathLst>
                <a:path h="423008" w="2242036">
                  <a:moveTo>
                    <a:pt x="0" y="0"/>
                  </a:moveTo>
                  <a:lnTo>
                    <a:pt x="2242036" y="0"/>
                  </a:lnTo>
                  <a:lnTo>
                    <a:pt x="2242036" y="423008"/>
                  </a:lnTo>
                  <a:lnTo>
                    <a:pt x="0" y="423008"/>
                  </a:ln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2242036" cy="4706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564224" y="9418474"/>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88379" y="-2057400"/>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849372" y="5143500"/>
            <a:ext cx="2155495" cy="1077747"/>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004AAD"/>
            </a:solidFill>
          </p:spPr>
        </p:sp>
        <p:sp>
          <p:nvSpPr>
            <p:cNvPr name="TextBox 14" id="14"/>
            <p:cNvSpPr txBox="true"/>
            <p:nvPr/>
          </p:nvSpPr>
          <p:spPr>
            <a:xfrm>
              <a:off x="177800" y="-47625"/>
              <a:ext cx="558800" cy="45402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028700" y="3044411"/>
            <a:ext cx="7856654" cy="5544853"/>
          </a:xfrm>
          <a:custGeom>
            <a:avLst/>
            <a:gdLst/>
            <a:ahLst/>
            <a:cxnLst/>
            <a:rect r="r" b="b" t="t" l="l"/>
            <a:pathLst>
              <a:path h="5544853" w="7856654">
                <a:moveTo>
                  <a:pt x="0" y="0"/>
                </a:moveTo>
                <a:lnTo>
                  <a:pt x="7856654" y="0"/>
                </a:lnTo>
                <a:lnTo>
                  <a:pt x="7856654" y="5544853"/>
                </a:lnTo>
                <a:lnTo>
                  <a:pt x="0" y="5544853"/>
                </a:lnTo>
                <a:lnTo>
                  <a:pt x="0" y="0"/>
                </a:lnTo>
                <a:close/>
              </a:path>
            </a:pathLst>
          </a:custGeom>
          <a:blipFill>
            <a:blip r:embed="rId3"/>
            <a:stretch>
              <a:fillRect l="0" t="0" r="-8760" b="0"/>
            </a:stretch>
          </a:blipFill>
        </p:spPr>
      </p:sp>
      <p:sp>
        <p:nvSpPr>
          <p:cNvPr name="TextBox 16" id="16"/>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TESTING YOLO V7</a:t>
            </a:r>
          </a:p>
        </p:txBody>
      </p:sp>
      <p:sp>
        <p:nvSpPr>
          <p:cNvPr name="TextBox 17" id="17"/>
          <p:cNvSpPr txBox="true"/>
          <p:nvPr/>
        </p:nvSpPr>
        <p:spPr>
          <a:xfrm rot="0">
            <a:off x="14028979" y="5234634"/>
            <a:ext cx="7637676" cy="572678"/>
          </a:xfrm>
          <a:prstGeom prst="rect">
            <a:avLst/>
          </a:prstGeom>
        </p:spPr>
        <p:txBody>
          <a:bodyPr anchor="t" rtlCol="false" tIns="0" lIns="0" bIns="0" rIns="0">
            <a:spAutoFit/>
          </a:bodyPr>
          <a:lstStyle/>
          <a:p>
            <a:pPr algn="l">
              <a:lnSpc>
                <a:spcPts val="4483"/>
              </a:lnSpc>
              <a:spcBef>
                <a:spcPct val="0"/>
              </a:spcBef>
            </a:pPr>
            <a:r>
              <a:rPr lang="en-US" sz="3202">
                <a:solidFill>
                  <a:srgbClr val="FFFFFF"/>
                </a:solidFill>
                <a:latin typeface="Poppins"/>
              </a:rPr>
              <a:t>Testing YOLOv7x</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3788379" y="-205740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81324" y="2858848"/>
            <a:ext cx="5073848" cy="5073848"/>
          </a:xfrm>
          <a:custGeom>
            <a:avLst/>
            <a:gdLst/>
            <a:ahLst/>
            <a:cxnLst/>
            <a:rect r="r" b="b" t="t" l="l"/>
            <a:pathLst>
              <a:path h="5073848" w="5073848">
                <a:moveTo>
                  <a:pt x="0" y="0"/>
                </a:moveTo>
                <a:lnTo>
                  <a:pt x="5073849" y="0"/>
                </a:lnTo>
                <a:lnTo>
                  <a:pt x="5073849" y="5073849"/>
                </a:lnTo>
                <a:lnTo>
                  <a:pt x="0" y="5073849"/>
                </a:lnTo>
                <a:lnTo>
                  <a:pt x="0" y="0"/>
                </a:lnTo>
                <a:close/>
              </a:path>
            </a:pathLst>
          </a:custGeom>
          <a:blipFill>
            <a:blip r:embed="rId3"/>
            <a:stretch>
              <a:fillRect l="0" t="0" r="0" b="0"/>
            </a:stretch>
          </a:blipFill>
        </p:spPr>
      </p:sp>
      <p:sp>
        <p:nvSpPr>
          <p:cNvPr name="Freeform 7" id="7"/>
          <p:cNvSpPr/>
          <p:nvPr/>
        </p:nvSpPr>
        <p:spPr>
          <a:xfrm flipH="false" flipV="false" rot="0">
            <a:off x="10257581" y="2858848"/>
            <a:ext cx="5073848" cy="5073848"/>
          </a:xfrm>
          <a:custGeom>
            <a:avLst/>
            <a:gdLst/>
            <a:ahLst/>
            <a:cxnLst/>
            <a:rect r="r" b="b" t="t" l="l"/>
            <a:pathLst>
              <a:path h="5073848" w="5073848">
                <a:moveTo>
                  <a:pt x="0" y="0"/>
                </a:moveTo>
                <a:lnTo>
                  <a:pt x="5073848" y="0"/>
                </a:lnTo>
                <a:lnTo>
                  <a:pt x="5073848" y="5073849"/>
                </a:lnTo>
                <a:lnTo>
                  <a:pt x="0" y="5073849"/>
                </a:lnTo>
                <a:lnTo>
                  <a:pt x="0" y="0"/>
                </a:lnTo>
                <a:close/>
              </a:path>
            </a:pathLst>
          </a:custGeom>
          <a:blipFill>
            <a:blip r:embed="rId4"/>
            <a:stretch>
              <a:fillRect l="0" t="0" r="0" b="0"/>
            </a:stretch>
          </a:blipFill>
        </p:spPr>
      </p:sp>
      <p:grpSp>
        <p:nvGrpSpPr>
          <p:cNvPr name="Group 8" id="8"/>
          <p:cNvGrpSpPr/>
          <p:nvPr/>
        </p:nvGrpSpPr>
        <p:grpSpPr>
          <a:xfrm rot="0">
            <a:off x="6803472" y="3643935"/>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F5F98"/>
            </a:solidFill>
          </p:spPr>
        </p:sp>
        <p:sp>
          <p:nvSpPr>
            <p:cNvPr name="TextBox 10" id="10"/>
            <p:cNvSpPr txBox="true"/>
            <p:nvPr/>
          </p:nvSpPr>
          <p:spPr>
            <a:xfrm>
              <a:off x="0" y="155575"/>
              <a:ext cx="711200" cy="454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TESTING YOLO V7</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3788379" y="-205740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28700" y="2914909"/>
            <a:ext cx="5073848" cy="5073848"/>
          </a:xfrm>
          <a:custGeom>
            <a:avLst/>
            <a:gdLst/>
            <a:ahLst/>
            <a:cxnLst/>
            <a:rect r="r" b="b" t="t" l="l"/>
            <a:pathLst>
              <a:path h="5073848" w="5073848">
                <a:moveTo>
                  <a:pt x="0" y="0"/>
                </a:moveTo>
                <a:lnTo>
                  <a:pt x="5073848" y="0"/>
                </a:lnTo>
                <a:lnTo>
                  <a:pt x="5073848" y="5073848"/>
                </a:lnTo>
                <a:lnTo>
                  <a:pt x="0" y="5073848"/>
                </a:lnTo>
                <a:lnTo>
                  <a:pt x="0" y="0"/>
                </a:lnTo>
                <a:close/>
              </a:path>
            </a:pathLst>
          </a:custGeom>
          <a:blipFill>
            <a:blip r:embed="rId3"/>
            <a:stretch>
              <a:fillRect l="0" t="0" r="0" b="0"/>
            </a:stretch>
          </a:blipFill>
        </p:spPr>
      </p:sp>
      <p:sp>
        <p:nvSpPr>
          <p:cNvPr name="Freeform 7" id="7"/>
          <p:cNvSpPr/>
          <p:nvPr/>
        </p:nvSpPr>
        <p:spPr>
          <a:xfrm flipH="false" flipV="false" rot="0">
            <a:off x="10082020" y="2914909"/>
            <a:ext cx="5073848" cy="5073848"/>
          </a:xfrm>
          <a:custGeom>
            <a:avLst/>
            <a:gdLst/>
            <a:ahLst/>
            <a:cxnLst/>
            <a:rect r="r" b="b" t="t" l="l"/>
            <a:pathLst>
              <a:path h="5073848" w="5073848">
                <a:moveTo>
                  <a:pt x="0" y="0"/>
                </a:moveTo>
                <a:lnTo>
                  <a:pt x="5073848" y="0"/>
                </a:lnTo>
                <a:lnTo>
                  <a:pt x="5073848" y="5073848"/>
                </a:lnTo>
                <a:lnTo>
                  <a:pt x="0" y="5073848"/>
                </a:lnTo>
                <a:lnTo>
                  <a:pt x="0" y="0"/>
                </a:lnTo>
                <a:close/>
              </a:path>
            </a:pathLst>
          </a:custGeom>
          <a:blipFill>
            <a:blip r:embed="rId4"/>
            <a:stretch>
              <a:fillRect l="0" t="0" r="0" b="0"/>
            </a:stretch>
          </a:blipFill>
        </p:spPr>
      </p:sp>
      <p:sp>
        <p:nvSpPr>
          <p:cNvPr name="TextBox 8" id="8"/>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TESTING YOLO V7</a:t>
            </a:r>
          </a:p>
        </p:txBody>
      </p:sp>
      <p:grpSp>
        <p:nvGrpSpPr>
          <p:cNvPr name="Group 9" id="9"/>
          <p:cNvGrpSpPr/>
          <p:nvPr/>
        </p:nvGrpSpPr>
        <p:grpSpPr>
          <a:xfrm rot="0">
            <a:off x="6548245" y="3908783"/>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F5F98"/>
            </a:solidFill>
          </p:spPr>
        </p:sp>
        <p:sp>
          <p:nvSpPr>
            <p:cNvPr name="TextBox 11" id="11"/>
            <p:cNvSpPr txBox="true"/>
            <p:nvPr/>
          </p:nvSpPr>
          <p:spPr>
            <a:xfrm>
              <a:off x="0" y="155575"/>
              <a:ext cx="711200" cy="454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3788379" y="-205740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28700" y="3055060"/>
            <a:ext cx="5073848" cy="5073848"/>
          </a:xfrm>
          <a:custGeom>
            <a:avLst/>
            <a:gdLst/>
            <a:ahLst/>
            <a:cxnLst/>
            <a:rect r="r" b="b" t="t" l="l"/>
            <a:pathLst>
              <a:path h="5073848" w="5073848">
                <a:moveTo>
                  <a:pt x="0" y="0"/>
                </a:moveTo>
                <a:lnTo>
                  <a:pt x="5073848" y="0"/>
                </a:lnTo>
                <a:lnTo>
                  <a:pt x="5073848" y="5073848"/>
                </a:lnTo>
                <a:lnTo>
                  <a:pt x="0" y="5073848"/>
                </a:lnTo>
                <a:lnTo>
                  <a:pt x="0" y="0"/>
                </a:lnTo>
                <a:close/>
              </a:path>
            </a:pathLst>
          </a:custGeom>
          <a:blipFill>
            <a:blip r:embed="rId3"/>
            <a:stretch>
              <a:fillRect l="0" t="0" r="0" b="0"/>
            </a:stretch>
          </a:blipFill>
        </p:spPr>
      </p:sp>
      <p:sp>
        <p:nvSpPr>
          <p:cNvPr name="Freeform 7" id="7"/>
          <p:cNvSpPr/>
          <p:nvPr/>
        </p:nvSpPr>
        <p:spPr>
          <a:xfrm flipH="false" flipV="false" rot="0">
            <a:off x="9774496" y="3055060"/>
            <a:ext cx="5073848" cy="5073848"/>
          </a:xfrm>
          <a:custGeom>
            <a:avLst/>
            <a:gdLst/>
            <a:ahLst/>
            <a:cxnLst/>
            <a:rect r="r" b="b" t="t" l="l"/>
            <a:pathLst>
              <a:path h="5073848" w="5073848">
                <a:moveTo>
                  <a:pt x="0" y="0"/>
                </a:moveTo>
                <a:lnTo>
                  <a:pt x="5073849" y="0"/>
                </a:lnTo>
                <a:lnTo>
                  <a:pt x="5073849" y="5073848"/>
                </a:lnTo>
                <a:lnTo>
                  <a:pt x="0" y="5073848"/>
                </a:lnTo>
                <a:lnTo>
                  <a:pt x="0" y="0"/>
                </a:lnTo>
                <a:close/>
              </a:path>
            </a:pathLst>
          </a:custGeom>
          <a:blipFill>
            <a:blip r:embed="rId4"/>
            <a:stretch>
              <a:fillRect l="0" t="0" r="0" b="0"/>
            </a:stretch>
          </a:blipFill>
        </p:spPr>
      </p:sp>
      <p:sp>
        <p:nvSpPr>
          <p:cNvPr name="TextBox 8" id="8"/>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TESTING YOLO V7</a:t>
            </a:r>
          </a:p>
        </p:txBody>
      </p:sp>
      <p:grpSp>
        <p:nvGrpSpPr>
          <p:cNvPr name="Group 9" id="9"/>
          <p:cNvGrpSpPr/>
          <p:nvPr/>
        </p:nvGrpSpPr>
        <p:grpSpPr>
          <a:xfrm rot="0">
            <a:off x="6395472" y="4048934"/>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F5F98"/>
            </a:solidFill>
          </p:spPr>
        </p:sp>
        <p:sp>
          <p:nvSpPr>
            <p:cNvPr name="TextBox 11" id="11"/>
            <p:cNvSpPr txBox="true"/>
            <p:nvPr/>
          </p:nvSpPr>
          <p:spPr>
            <a:xfrm>
              <a:off x="0" y="155575"/>
              <a:ext cx="711200" cy="454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0" y="6207219"/>
            <a:ext cx="18288000" cy="4209956"/>
            <a:chOff x="0" y="0"/>
            <a:chExt cx="4816593" cy="1108795"/>
          </a:xfrm>
        </p:grpSpPr>
        <p:sp>
          <p:nvSpPr>
            <p:cNvPr name="Freeform 4" id="4"/>
            <p:cNvSpPr/>
            <p:nvPr/>
          </p:nvSpPr>
          <p:spPr>
            <a:xfrm flipH="false" flipV="false" rot="0">
              <a:off x="0" y="0"/>
              <a:ext cx="4816592" cy="1108795"/>
            </a:xfrm>
            <a:custGeom>
              <a:avLst/>
              <a:gdLst/>
              <a:ahLst/>
              <a:cxnLst/>
              <a:rect r="r" b="b" t="t" l="l"/>
              <a:pathLst>
                <a:path h="1108795" w="4816592">
                  <a:moveTo>
                    <a:pt x="21590" y="0"/>
                  </a:moveTo>
                  <a:lnTo>
                    <a:pt x="4795002" y="0"/>
                  </a:lnTo>
                  <a:cubicBezTo>
                    <a:pt x="4800728" y="0"/>
                    <a:pt x="4806220" y="2275"/>
                    <a:pt x="4810269" y="6324"/>
                  </a:cubicBezTo>
                  <a:cubicBezTo>
                    <a:pt x="4814318" y="10372"/>
                    <a:pt x="4816592" y="15864"/>
                    <a:pt x="4816592" y="21590"/>
                  </a:cubicBezTo>
                  <a:lnTo>
                    <a:pt x="4816592" y="1087205"/>
                  </a:lnTo>
                  <a:cubicBezTo>
                    <a:pt x="4816592" y="1099129"/>
                    <a:pt x="4806926" y="1108795"/>
                    <a:pt x="4795002" y="1108795"/>
                  </a:cubicBezTo>
                  <a:lnTo>
                    <a:pt x="21590" y="1108795"/>
                  </a:lnTo>
                  <a:cubicBezTo>
                    <a:pt x="15864" y="1108795"/>
                    <a:pt x="10372" y="1106520"/>
                    <a:pt x="6324" y="1102471"/>
                  </a:cubicBezTo>
                  <a:cubicBezTo>
                    <a:pt x="2275" y="1098422"/>
                    <a:pt x="0" y="1092931"/>
                    <a:pt x="0" y="1087205"/>
                  </a:cubicBezTo>
                  <a:lnTo>
                    <a:pt x="0" y="21590"/>
                  </a:lnTo>
                  <a:cubicBezTo>
                    <a:pt x="0" y="9666"/>
                    <a:pt x="9666" y="0"/>
                    <a:pt x="2159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4816593" cy="115642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880436" y="3904038"/>
            <a:ext cx="5657850" cy="565785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749714" y="3904038"/>
            <a:ext cx="5657850" cy="56578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3070216" y="3960960"/>
            <a:ext cx="5297340" cy="529734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929970" y="3960960"/>
            <a:ext cx="5297340" cy="529734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5245041" y="4646660"/>
            <a:ext cx="928640" cy="993681"/>
          </a:xfrm>
          <a:custGeom>
            <a:avLst/>
            <a:gdLst/>
            <a:ahLst/>
            <a:cxnLst/>
            <a:rect r="r" b="b" t="t" l="l"/>
            <a:pathLst>
              <a:path h="993681" w="928640">
                <a:moveTo>
                  <a:pt x="0" y="0"/>
                </a:moveTo>
                <a:lnTo>
                  <a:pt x="928640" y="0"/>
                </a:lnTo>
                <a:lnTo>
                  <a:pt x="928640" y="993680"/>
                </a:lnTo>
                <a:lnTo>
                  <a:pt x="0" y="9936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2169424" y="4646660"/>
            <a:ext cx="818432" cy="993681"/>
          </a:xfrm>
          <a:custGeom>
            <a:avLst/>
            <a:gdLst/>
            <a:ahLst/>
            <a:cxnLst/>
            <a:rect r="r" b="b" t="t" l="l"/>
            <a:pathLst>
              <a:path h="993681" w="818432">
                <a:moveTo>
                  <a:pt x="0" y="0"/>
                </a:moveTo>
                <a:lnTo>
                  <a:pt x="818431" y="0"/>
                </a:lnTo>
                <a:lnTo>
                  <a:pt x="818431" y="993680"/>
                </a:lnTo>
                <a:lnTo>
                  <a:pt x="0" y="9936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4987614" y="1688477"/>
            <a:ext cx="8312773" cy="925878"/>
          </a:xfrm>
          <a:prstGeom prst="rect">
            <a:avLst/>
          </a:prstGeom>
        </p:spPr>
        <p:txBody>
          <a:bodyPr anchor="t" rtlCol="false" tIns="0" lIns="0" bIns="0" rIns="0">
            <a:spAutoFit/>
          </a:bodyPr>
          <a:lstStyle/>
          <a:p>
            <a:pPr algn="ctr">
              <a:lnSpc>
                <a:spcPts val="7575"/>
              </a:lnSpc>
              <a:spcBef>
                <a:spcPct val="0"/>
              </a:spcBef>
            </a:pPr>
            <a:r>
              <a:rPr lang="en-US" sz="5411">
                <a:solidFill>
                  <a:srgbClr val="004AAD"/>
                </a:solidFill>
                <a:latin typeface="League Spartan"/>
              </a:rPr>
              <a:t>PROJECT OBJECTIVES</a:t>
            </a:r>
          </a:p>
        </p:txBody>
      </p:sp>
      <p:sp>
        <p:nvSpPr>
          <p:cNvPr name="TextBox 21" id="21"/>
          <p:cNvSpPr txBox="true"/>
          <p:nvPr/>
        </p:nvSpPr>
        <p:spPr>
          <a:xfrm rot="0">
            <a:off x="3796579" y="6140544"/>
            <a:ext cx="3653318" cy="2597675"/>
          </a:xfrm>
          <a:prstGeom prst="rect">
            <a:avLst/>
          </a:prstGeom>
        </p:spPr>
        <p:txBody>
          <a:bodyPr anchor="t" rtlCol="false" tIns="0" lIns="0" bIns="0" rIns="0">
            <a:spAutoFit/>
          </a:bodyPr>
          <a:lstStyle/>
          <a:p>
            <a:pPr algn="ctr">
              <a:lnSpc>
                <a:spcPts val="2931"/>
              </a:lnSpc>
              <a:spcBef>
                <a:spcPct val="0"/>
              </a:spcBef>
            </a:pPr>
            <a:r>
              <a:rPr lang="en-US" sz="2093">
                <a:solidFill>
                  <a:srgbClr val="000000"/>
                </a:solidFill>
                <a:latin typeface="Poppins"/>
              </a:rPr>
              <a:t>Reducing noise using DDPM and Utilize YOLOv7, known for its speed and accuracy, to develop a robust solution for vessel or boat detection in satellite imagery.</a:t>
            </a:r>
          </a:p>
        </p:txBody>
      </p:sp>
      <p:sp>
        <p:nvSpPr>
          <p:cNvPr name="TextBox 22" id="22"/>
          <p:cNvSpPr txBox="true"/>
          <p:nvPr/>
        </p:nvSpPr>
        <p:spPr>
          <a:xfrm rot="0">
            <a:off x="10713483" y="6140544"/>
            <a:ext cx="3653318" cy="2597675"/>
          </a:xfrm>
          <a:prstGeom prst="rect">
            <a:avLst/>
          </a:prstGeom>
        </p:spPr>
        <p:txBody>
          <a:bodyPr anchor="t" rtlCol="false" tIns="0" lIns="0" bIns="0" rIns="0">
            <a:spAutoFit/>
          </a:bodyPr>
          <a:lstStyle/>
          <a:p>
            <a:pPr algn="ctr">
              <a:lnSpc>
                <a:spcPts val="2931"/>
              </a:lnSpc>
              <a:spcBef>
                <a:spcPct val="0"/>
              </a:spcBef>
            </a:pPr>
            <a:r>
              <a:rPr lang="en-US" sz="2093">
                <a:solidFill>
                  <a:srgbClr val="000000"/>
                </a:solidFill>
                <a:latin typeface="Poppins"/>
              </a:rPr>
              <a:t>Address various applications such as maritime security, illegal fishing detection, environmental monitoring, and maritime traffic management.</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3788379" y="-205740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036069" y="2094290"/>
            <a:ext cx="8838409" cy="5400792"/>
          </a:xfrm>
          <a:custGeom>
            <a:avLst/>
            <a:gdLst/>
            <a:ahLst/>
            <a:cxnLst/>
            <a:rect r="r" b="b" t="t" l="l"/>
            <a:pathLst>
              <a:path h="5400792" w="8838409">
                <a:moveTo>
                  <a:pt x="0" y="0"/>
                </a:moveTo>
                <a:lnTo>
                  <a:pt x="8838410" y="0"/>
                </a:lnTo>
                <a:lnTo>
                  <a:pt x="8838410" y="5400792"/>
                </a:lnTo>
                <a:lnTo>
                  <a:pt x="0" y="5400792"/>
                </a:lnTo>
                <a:lnTo>
                  <a:pt x="0" y="0"/>
                </a:lnTo>
                <a:close/>
              </a:path>
            </a:pathLst>
          </a:custGeom>
          <a:blipFill>
            <a:blip r:embed="rId3"/>
            <a:stretch>
              <a:fillRect l="0" t="-2084" r="0" b="-2084"/>
            </a:stretch>
          </a:blipFill>
        </p:spPr>
      </p:sp>
      <p:sp>
        <p:nvSpPr>
          <p:cNvPr name="Freeform 7" id="7"/>
          <p:cNvSpPr/>
          <p:nvPr/>
        </p:nvSpPr>
        <p:spPr>
          <a:xfrm flipH="false" flipV="false" rot="0">
            <a:off x="955471" y="8344495"/>
            <a:ext cx="16303829" cy="626280"/>
          </a:xfrm>
          <a:custGeom>
            <a:avLst/>
            <a:gdLst/>
            <a:ahLst/>
            <a:cxnLst/>
            <a:rect r="r" b="b" t="t" l="l"/>
            <a:pathLst>
              <a:path h="626280" w="16303829">
                <a:moveTo>
                  <a:pt x="0" y="0"/>
                </a:moveTo>
                <a:lnTo>
                  <a:pt x="16303829" y="0"/>
                </a:lnTo>
                <a:lnTo>
                  <a:pt x="16303829" y="626280"/>
                </a:lnTo>
                <a:lnTo>
                  <a:pt x="0" y="626280"/>
                </a:lnTo>
                <a:lnTo>
                  <a:pt x="0" y="0"/>
                </a:lnTo>
                <a:close/>
              </a:path>
            </a:pathLst>
          </a:custGeom>
          <a:blipFill>
            <a:blip r:embed="rId4"/>
            <a:stretch>
              <a:fillRect l="0" t="0" r="0" b="-15701"/>
            </a:stretch>
          </a:blipFill>
        </p:spPr>
      </p:sp>
      <p:sp>
        <p:nvSpPr>
          <p:cNvPr name="TextBox 8" id="8"/>
          <p:cNvSpPr txBox="true"/>
          <p:nvPr/>
        </p:nvSpPr>
        <p:spPr>
          <a:xfrm rot="0">
            <a:off x="1028700" y="942975"/>
            <a:ext cx="7755345"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OVERALL RESULTS</a:t>
            </a:r>
          </a:p>
        </p:txBody>
      </p:sp>
      <p:sp>
        <p:nvSpPr>
          <p:cNvPr name="TextBox 9" id="9"/>
          <p:cNvSpPr txBox="true"/>
          <p:nvPr/>
        </p:nvSpPr>
        <p:spPr>
          <a:xfrm rot="0">
            <a:off x="1236767" y="3172551"/>
            <a:ext cx="5107233" cy="3341370"/>
          </a:xfrm>
          <a:prstGeom prst="rect">
            <a:avLst/>
          </a:prstGeom>
        </p:spPr>
        <p:txBody>
          <a:bodyPr anchor="t" rtlCol="false" tIns="0" lIns="0" bIns="0" rIns="0">
            <a:spAutoFit/>
          </a:bodyPr>
          <a:lstStyle/>
          <a:p>
            <a:pPr algn="l">
              <a:lnSpc>
                <a:spcPts val="3779"/>
              </a:lnSpc>
            </a:pPr>
            <a:r>
              <a:rPr lang="en-US" sz="2700">
                <a:solidFill>
                  <a:srgbClr val="000000"/>
                </a:solidFill>
                <a:latin typeface="Poppins"/>
              </a:rPr>
              <a:t>Epoch - 20</a:t>
            </a:r>
          </a:p>
          <a:p>
            <a:pPr algn="l">
              <a:lnSpc>
                <a:spcPts val="3779"/>
              </a:lnSpc>
            </a:pPr>
            <a:r>
              <a:rPr lang="en-US" sz="2700">
                <a:solidFill>
                  <a:srgbClr val="000000"/>
                </a:solidFill>
                <a:latin typeface="Poppins"/>
              </a:rPr>
              <a:t>mAP@0.5 -  0.2039</a:t>
            </a:r>
          </a:p>
          <a:p>
            <a:pPr algn="l">
              <a:lnSpc>
                <a:spcPts val="3779"/>
              </a:lnSpc>
            </a:pPr>
            <a:r>
              <a:rPr lang="en-US" sz="2700">
                <a:solidFill>
                  <a:srgbClr val="000000"/>
                </a:solidFill>
                <a:latin typeface="Poppins"/>
              </a:rPr>
              <a:t>mAP@0.5:0.95 - 0.06011</a:t>
            </a:r>
          </a:p>
          <a:p>
            <a:pPr algn="l">
              <a:lnSpc>
                <a:spcPts val="3779"/>
              </a:lnSpc>
            </a:pPr>
            <a:r>
              <a:rPr lang="en-US" sz="2700">
                <a:solidFill>
                  <a:srgbClr val="000000"/>
                </a:solidFill>
                <a:latin typeface="Poppins"/>
              </a:rPr>
              <a:t>FLOP - 4.42G</a:t>
            </a:r>
          </a:p>
          <a:p>
            <a:pPr algn="l">
              <a:lnSpc>
                <a:spcPts val="3779"/>
              </a:lnSpc>
            </a:pPr>
            <a:r>
              <a:rPr lang="en-US" sz="2700">
                <a:solidFill>
                  <a:srgbClr val="000000"/>
                </a:solidFill>
                <a:latin typeface="Poppins"/>
              </a:rPr>
              <a:t>Precision - 0.3846 </a:t>
            </a:r>
          </a:p>
          <a:p>
            <a:pPr algn="l">
              <a:lnSpc>
                <a:spcPts val="3779"/>
              </a:lnSpc>
            </a:pPr>
            <a:r>
              <a:rPr lang="en-US" sz="2700">
                <a:solidFill>
                  <a:srgbClr val="000000"/>
                </a:solidFill>
                <a:latin typeface="Poppins"/>
              </a:rPr>
              <a:t>Recall - 0.3571</a:t>
            </a:r>
          </a:p>
          <a:p>
            <a:pPr algn="l">
              <a:lnSpc>
                <a:spcPts val="3779"/>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504078" y="3625812"/>
            <a:ext cx="15279843" cy="3035377"/>
            <a:chOff x="0" y="0"/>
            <a:chExt cx="4024321" cy="799441"/>
          </a:xfrm>
        </p:grpSpPr>
        <p:sp>
          <p:nvSpPr>
            <p:cNvPr name="Freeform 3" id="3"/>
            <p:cNvSpPr/>
            <p:nvPr/>
          </p:nvSpPr>
          <p:spPr>
            <a:xfrm flipH="false" flipV="false" rot="0">
              <a:off x="0" y="0"/>
              <a:ext cx="4024321" cy="799441"/>
            </a:xfrm>
            <a:custGeom>
              <a:avLst/>
              <a:gdLst/>
              <a:ahLst/>
              <a:cxnLst/>
              <a:rect r="r" b="b" t="t" l="l"/>
              <a:pathLst>
                <a:path h="799441" w="4024321">
                  <a:moveTo>
                    <a:pt x="0" y="0"/>
                  </a:moveTo>
                  <a:lnTo>
                    <a:pt x="4024321" y="0"/>
                  </a:lnTo>
                  <a:lnTo>
                    <a:pt x="4024321" y="799441"/>
                  </a:lnTo>
                  <a:lnTo>
                    <a:pt x="0" y="799441"/>
                  </a:lnTo>
                  <a:close/>
                </a:path>
              </a:pathLst>
            </a:custGeom>
            <a:solidFill>
              <a:srgbClr val="EAEAEA"/>
            </a:solidFill>
          </p:spPr>
        </p:sp>
        <p:sp>
          <p:nvSpPr>
            <p:cNvPr name="TextBox 4" id="4"/>
            <p:cNvSpPr txBox="true"/>
            <p:nvPr/>
          </p:nvSpPr>
          <p:spPr>
            <a:xfrm>
              <a:off x="0" y="-47625"/>
              <a:ext cx="4024321" cy="84706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008157" y="4574931"/>
            <a:ext cx="12271686" cy="1022839"/>
          </a:xfrm>
          <a:prstGeom prst="rect">
            <a:avLst/>
          </a:prstGeom>
        </p:spPr>
        <p:txBody>
          <a:bodyPr anchor="t" rtlCol="false" tIns="0" lIns="0" bIns="0" rIns="0">
            <a:spAutoFit/>
          </a:bodyPr>
          <a:lstStyle/>
          <a:p>
            <a:pPr algn="ctr">
              <a:lnSpc>
                <a:spcPts val="8382"/>
              </a:lnSpc>
              <a:spcBef>
                <a:spcPct val="0"/>
              </a:spcBef>
            </a:pPr>
            <a:r>
              <a:rPr lang="en-US" sz="5987">
                <a:solidFill>
                  <a:srgbClr val="004AAD"/>
                </a:solidFill>
                <a:latin typeface="League Spartan"/>
              </a:rPr>
              <a:t>THANK YOU VERY MUCH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9749714" y="3904038"/>
            <a:ext cx="5657850" cy="565785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6144854"/>
            <a:ext cx="18288000" cy="4209956"/>
            <a:chOff x="0" y="0"/>
            <a:chExt cx="4816593" cy="1108795"/>
          </a:xfrm>
        </p:grpSpPr>
        <p:sp>
          <p:nvSpPr>
            <p:cNvPr name="Freeform 7" id="7"/>
            <p:cNvSpPr/>
            <p:nvPr/>
          </p:nvSpPr>
          <p:spPr>
            <a:xfrm flipH="false" flipV="false" rot="0">
              <a:off x="0" y="0"/>
              <a:ext cx="4816592" cy="1108795"/>
            </a:xfrm>
            <a:custGeom>
              <a:avLst/>
              <a:gdLst/>
              <a:ahLst/>
              <a:cxnLst/>
              <a:rect r="r" b="b" t="t" l="l"/>
              <a:pathLst>
                <a:path h="1108795" w="4816592">
                  <a:moveTo>
                    <a:pt x="21590" y="0"/>
                  </a:moveTo>
                  <a:lnTo>
                    <a:pt x="4795002" y="0"/>
                  </a:lnTo>
                  <a:cubicBezTo>
                    <a:pt x="4800728" y="0"/>
                    <a:pt x="4806220" y="2275"/>
                    <a:pt x="4810269" y="6324"/>
                  </a:cubicBezTo>
                  <a:cubicBezTo>
                    <a:pt x="4814318" y="10372"/>
                    <a:pt x="4816592" y="15864"/>
                    <a:pt x="4816592" y="21590"/>
                  </a:cubicBezTo>
                  <a:lnTo>
                    <a:pt x="4816592" y="1087205"/>
                  </a:lnTo>
                  <a:cubicBezTo>
                    <a:pt x="4816592" y="1099129"/>
                    <a:pt x="4806926" y="1108795"/>
                    <a:pt x="4795002" y="1108795"/>
                  </a:cubicBezTo>
                  <a:lnTo>
                    <a:pt x="21590" y="1108795"/>
                  </a:lnTo>
                  <a:cubicBezTo>
                    <a:pt x="15864" y="1108795"/>
                    <a:pt x="10372" y="1106520"/>
                    <a:pt x="6324" y="1102471"/>
                  </a:cubicBezTo>
                  <a:cubicBezTo>
                    <a:pt x="2275" y="1098422"/>
                    <a:pt x="0" y="1092931"/>
                    <a:pt x="0" y="1087205"/>
                  </a:cubicBezTo>
                  <a:lnTo>
                    <a:pt x="0" y="21590"/>
                  </a:lnTo>
                  <a:cubicBezTo>
                    <a:pt x="0" y="9666"/>
                    <a:pt x="9666" y="0"/>
                    <a:pt x="21590" y="0"/>
                  </a:cubicBezTo>
                  <a:close/>
                </a:path>
              </a:pathLst>
            </a:custGeom>
            <a:gradFill rotWithShape="true">
              <a:gsLst>
                <a:gs pos="0">
                  <a:srgbClr val="000000">
                    <a:alpha val="100000"/>
                  </a:srgbClr>
                </a:gs>
                <a:gs pos="100000">
                  <a:srgbClr val="3533CD">
                    <a:alpha val="100000"/>
                  </a:srgbClr>
                </a:gs>
              </a:gsLst>
              <a:lin ang="0"/>
            </a:gradFill>
          </p:spPr>
        </p:sp>
        <p:sp>
          <p:nvSpPr>
            <p:cNvPr name="TextBox 8" id="8"/>
            <p:cNvSpPr txBox="true"/>
            <p:nvPr/>
          </p:nvSpPr>
          <p:spPr>
            <a:xfrm>
              <a:off x="0" y="-47625"/>
              <a:ext cx="4816593" cy="115642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412686" y="4265356"/>
            <a:ext cx="5128726" cy="512872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557993" y="4410663"/>
            <a:ext cx="4838112" cy="48381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478919" y="4925548"/>
            <a:ext cx="996259" cy="769836"/>
          </a:xfrm>
          <a:custGeom>
            <a:avLst/>
            <a:gdLst/>
            <a:ahLst/>
            <a:cxnLst/>
            <a:rect r="r" b="b" t="t" l="l"/>
            <a:pathLst>
              <a:path h="769836" w="996259">
                <a:moveTo>
                  <a:pt x="0" y="0"/>
                </a:moveTo>
                <a:lnTo>
                  <a:pt x="996259" y="0"/>
                </a:lnTo>
                <a:lnTo>
                  <a:pt x="996259" y="769836"/>
                </a:lnTo>
                <a:lnTo>
                  <a:pt x="0" y="7698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6" id="16"/>
          <p:cNvGrpSpPr/>
          <p:nvPr/>
        </p:nvGrpSpPr>
        <p:grpSpPr>
          <a:xfrm rot="0">
            <a:off x="6579637" y="4129574"/>
            <a:ext cx="5128726" cy="512872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724944" y="4274881"/>
            <a:ext cx="4838112" cy="483811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2718013" y="4274881"/>
            <a:ext cx="5128726" cy="51287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2863320" y="4420188"/>
            <a:ext cx="4838112" cy="483811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8661021" y="4760965"/>
            <a:ext cx="937383" cy="1099001"/>
          </a:xfrm>
          <a:custGeom>
            <a:avLst/>
            <a:gdLst/>
            <a:ahLst/>
            <a:cxnLst/>
            <a:rect r="r" b="b" t="t" l="l"/>
            <a:pathLst>
              <a:path h="1099001" w="937383">
                <a:moveTo>
                  <a:pt x="0" y="0"/>
                </a:moveTo>
                <a:lnTo>
                  <a:pt x="937383" y="0"/>
                </a:lnTo>
                <a:lnTo>
                  <a:pt x="937383" y="1099001"/>
                </a:lnTo>
                <a:lnTo>
                  <a:pt x="0" y="10990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false" flipV="false" rot="0">
            <a:off x="14807239" y="4797038"/>
            <a:ext cx="1200651" cy="1026856"/>
          </a:xfrm>
          <a:custGeom>
            <a:avLst/>
            <a:gdLst/>
            <a:ahLst/>
            <a:cxnLst/>
            <a:rect r="r" b="b" t="t" l="l"/>
            <a:pathLst>
              <a:path h="1026856" w="1200651">
                <a:moveTo>
                  <a:pt x="0" y="0"/>
                </a:moveTo>
                <a:lnTo>
                  <a:pt x="1200651" y="0"/>
                </a:lnTo>
                <a:lnTo>
                  <a:pt x="1200651" y="1026856"/>
                </a:lnTo>
                <a:lnTo>
                  <a:pt x="0" y="10268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0" id="30"/>
          <p:cNvSpPr txBox="true"/>
          <p:nvPr/>
        </p:nvSpPr>
        <p:spPr>
          <a:xfrm rot="0">
            <a:off x="6969204" y="952500"/>
            <a:ext cx="4349593" cy="691412"/>
          </a:xfrm>
          <a:prstGeom prst="rect">
            <a:avLst/>
          </a:prstGeom>
        </p:spPr>
        <p:txBody>
          <a:bodyPr anchor="t" rtlCol="false" tIns="0" lIns="0" bIns="0" rIns="0">
            <a:spAutoFit/>
          </a:bodyPr>
          <a:lstStyle/>
          <a:p>
            <a:pPr algn="ctr">
              <a:lnSpc>
                <a:spcPts val="5674"/>
              </a:lnSpc>
              <a:spcBef>
                <a:spcPct val="0"/>
              </a:spcBef>
            </a:pPr>
            <a:r>
              <a:rPr lang="en-US" sz="4053">
                <a:solidFill>
                  <a:srgbClr val="000000"/>
                </a:solidFill>
                <a:latin typeface="Lato Bold"/>
              </a:rPr>
              <a:t>ABOUT</a:t>
            </a:r>
          </a:p>
        </p:txBody>
      </p:sp>
      <p:sp>
        <p:nvSpPr>
          <p:cNvPr name="TextBox 31" id="31"/>
          <p:cNvSpPr txBox="true"/>
          <p:nvPr/>
        </p:nvSpPr>
        <p:spPr>
          <a:xfrm rot="0">
            <a:off x="4987614" y="1688477"/>
            <a:ext cx="8312773" cy="925878"/>
          </a:xfrm>
          <a:prstGeom prst="rect">
            <a:avLst/>
          </a:prstGeom>
        </p:spPr>
        <p:txBody>
          <a:bodyPr anchor="t" rtlCol="false" tIns="0" lIns="0" bIns="0" rIns="0">
            <a:spAutoFit/>
          </a:bodyPr>
          <a:lstStyle/>
          <a:p>
            <a:pPr algn="ctr">
              <a:lnSpc>
                <a:spcPts val="7575"/>
              </a:lnSpc>
              <a:spcBef>
                <a:spcPct val="0"/>
              </a:spcBef>
            </a:pPr>
            <a:r>
              <a:rPr lang="en-US" sz="5411">
                <a:solidFill>
                  <a:srgbClr val="004AAD"/>
                </a:solidFill>
                <a:latin typeface="League Spartan"/>
              </a:rPr>
              <a:t>OUR VISION</a:t>
            </a:r>
          </a:p>
        </p:txBody>
      </p:sp>
      <p:sp>
        <p:nvSpPr>
          <p:cNvPr name="TextBox 32" id="32"/>
          <p:cNvSpPr txBox="true"/>
          <p:nvPr/>
        </p:nvSpPr>
        <p:spPr>
          <a:xfrm rot="0">
            <a:off x="997592" y="6078179"/>
            <a:ext cx="3958914" cy="2009290"/>
          </a:xfrm>
          <a:prstGeom prst="rect">
            <a:avLst/>
          </a:prstGeom>
        </p:spPr>
        <p:txBody>
          <a:bodyPr anchor="t" rtlCol="false" tIns="0" lIns="0" bIns="0" rIns="0">
            <a:spAutoFit/>
          </a:bodyPr>
          <a:lstStyle/>
          <a:p>
            <a:pPr algn="ctr">
              <a:lnSpc>
                <a:spcPts val="3176"/>
              </a:lnSpc>
              <a:spcBef>
                <a:spcPct val="0"/>
              </a:spcBef>
            </a:pPr>
            <a:r>
              <a:rPr lang="en-US" sz="2269">
                <a:solidFill>
                  <a:srgbClr val="000000"/>
                </a:solidFill>
                <a:latin typeface="Poppins"/>
              </a:rPr>
              <a:t>Our project aims to advance maritime surveillance capabilities using satellite imagery analysis.</a:t>
            </a:r>
            <a:r>
              <a:rPr lang="en-US" sz="2269">
                <a:solidFill>
                  <a:srgbClr val="000000"/>
                </a:solidFill>
                <a:latin typeface="Poppins"/>
              </a:rPr>
              <a:t> </a:t>
            </a:r>
          </a:p>
        </p:txBody>
      </p:sp>
      <p:sp>
        <p:nvSpPr>
          <p:cNvPr name="TextBox 33" id="33"/>
          <p:cNvSpPr txBox="true"/>
          <p:nvPr/>
        </p:nvSpPr>
        <p:spPr>
          <a:xfrm rot="0">
            <a:off x="7164543" y="5942397"/>
            <a:ext cx="3958914" cy="2009290"/>
          </a:xfrm>
          <a:prstGeom prst="rect">
            <a:avLst/>
          </a:prstGeom>
        </p:spPr>
        <p:txBody>
          <a:bodyPr anchor="t" rtlCol="false" tIns="0" lIns="0" bIns="0" rIns="0">
            <a:spAutoFit/>
          </a:bodyPr>
          <a:lstStyle/>
          <a:p>
            <a:pPr algn="ctr">
              <a:lnSpc>
                <a:spcPts val="3176"/>
              </a:lnSpc>
              <a:spcBef>
                <a:spcPct val="0"/>
              </a:spcBef>
            </a:pPr>
            <a:r>
              <a:rPr lang="en-US" sz="2269">
                <a:solidFill>
                  <a:srgbClr val="000000"/>
                </a:solidFill>
                <a:latin typeface="Poppins"/>
              </a:rPr>
              <a:t>We aim to provide stakeholders with a powerful tool to improve maritime safety, security, and sustainability.</a:t>
            </a:r>
          </a:p>
        </p:txBody>
      </p:sp>
      <p:sp>
        <p:nvSpPr>
          <p:cNvPr name="TextBox 34" id="34"/>
          <p:cNvSpPr txBox="true"/>
          <p:nvPr/>
        </p:nvSpPr>
        <p:spPr>
          <a:xfrm rot="0">
            <a:off x="13689768" y="5875722"/>
            <a:ext cx="3435592" cy="2809389"/>
          </a:xfrm>
          <a:prstGeom prst="rect">
            <a:avLst/>
          </a:prstGeom>
        </p:spPr>
        <p:txBody>
          <a:bodyPr anchor="t" rtlCol="false" tIns="0" lIns="0" bIns="0" rIns="0">
            <a:spAutoFit/>
          </a:bodyPr>
          <a:lstStyle/>
          <a:p>
            <a:pPr algn="ctr">
              <a:lnSpc>
                <a:spcPts val="3176"/>
              </a:lnSpc>
              <a:spcBef>
                <a:spcPct val="0"/>
              </a:spcBef>
            </a:pPr>
            <a:r>
              <a:rPr lang="en-US" sz="2269">
                <a:solidFill>
                  <a:srgbClr val="000000"/>
                </a:solidFill>
                <a:latin typeface="Poppins"/>
              </a:rPr>
              <a:t>To delve deeper into the realm of satellite imagery analysis and demonstrate the effectiveness of YOLOv7 in detecting vessels or boats from above.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301504" y="4473265"/>
            <a:ext cx="15684991" cy="391759"/>
            <a:chOff x="0" y="0"/>
            <a:chExt cx="4131027" cy="103179"/>
          </a:xfrm>
        </p:grpSpPr>
        <p:sp>
          <p:nvSpPr>
            <p:cNvPr name="Freeform 4" id="4"/>
            <p:cNvSpPr/>
            <p:nvPr/>
          </p:nvSpPr>
          <p:spPr>
            <a:xfrm flipH="false" flipV="false" rot="0">
              <a:off x="0" y="0"/>
              <a:ext cx="4131027" cy="103179"/>
            </a:xfrm>
            <a:custGeom>
              <a:avLst/>
              <a:gdLst/>
              <a:ahLst/>
              <a:cxnLst/>
              <a:rect r="r" b="b" t="t" l="l"/>
              <a:pathLst>
                <a:path h="103179" w="4131027">
                  <a:moveTo>
                    <a:pt x="0" y="0"/>
                  </a:moveTo>
                  <a:lnTo>
                    <a:pt x="4131027" y="0"/>
                  </a:lnTo>
                  <a:lnTo>
                    <a:pt x="4131027" y="103179"/>
                  </a:lnTo>
                  <a:lnTo>
                    <a:pt x="0" y="103179"/>
                  </a:lnTo>
                  <a:close/>
                </a:path>
              </a:pathLst>
            </a:custGeom>
            <a:solidFill>
              <a:srgbClr val="574874"/>
            </a:solidFill>
          </p:spPr>
        </p:sp>
        <p:sp>
          <p:nvSpPr>
            <p:cNvPr name="TextBox 5" id="5"/>
            <p:cNvSpPr txBox="true"/>
            <p:nvPr/>
          </p:nvSpPr>
          <p:spPr>
            <a:xfrm>
              <a:off x="0" y="-47625"/>
              <a:ext cx="4131027" cy="150804"/>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28430" y="3505579"/>
            <a:ext cx="2327131" cy="23271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008157" y="1223570"/>
            <a:ext cx="12271686" cy="1022839"/>
          </a:xfrm>
          <a:prstGeom prst="rect">
            <a:avLst/>
          </a:prstGeom>
        </p:spPr>
        <p:txBody>
          <a:bodyPr anchor="t" rtlCol="false" tIns="0" lIns="0" bIns="0" rIns="0">
            <a:spAutoFit/>
          </a:bodyPr>
          <a:lstStyle/>
          <a:p>
            <a:pPr algn="ctr">
              <a:lnSpc>
                <a:spcPts val="8382"/>
              </a:lnSpc>
              <a:spcBef>
                <a:spcPct val="0"/>
              </a:spcBef>
            </a:pPr>
            <a:r>
              <a:rPr lang="en-US" sz="5987">
                <a:solidFill>
                  <a:srgbClr val="004AAD"/>
                </a:solidFill>
                <a:latin typeface="League Spartan"/>
              </a:rPr>
              <a:t>PIPELINE OF THE PROJECT </a:t>
            </a:r>
          </a:p>
        </p:txBody>
      </p:sp>
      <p:grpSp>
        <p:nvGrpSpPr>
          <p:cNvPr name="Group 10" id="10"/>
          <p:cNvGrpSpPr/>
          <p:nvPr/>
        </p:nvGrpSpPr>
        <p:grpSpPr>
          <a:xfrm rot="0">
            <a:off x="5937728" y="3505579"/>
            <a:ext cx="2327131" cy="232713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846009" y="3505579"/>
            <a:ext cx="2327131" cy="232713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3932440" y="3505579"/>
            <a:ext cx="2327131" cy="232713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124327" y="3926653"/>
            <a:ext cx="2051275" cy="1342107"/>
          </a:xfrm>
          <a:prstGeom prst="rect">
            <a:avLst/>
          </a:prstGeom>
        </p:spPr>
        <p:txBody>
          <a:bodyPr anchor="t" rtlCol="false" tIns="0" lIns="0" bIns="0" rIns="0">
            <a:spAutoFit/>
          </a:bodyPr>
          <a:lstStyle/>
          <a:p>
            <a:pPr algn="ctr">
              <a:lnSpc>
                <a:spcPts val="11075"/>
              </a:lnSpc>
              <a:spcBef>
                <a:spcPct val="0"/>
              </a:spcBef>
            </a:pPr>
            <a:r>
              <a:rPr lang="en-US" sz="7911">
                <a:solidFill>
                  <a:srgbClr val="004AAD"/>
                </a:solidFill>
                <a:latin typeface="League Spartan"/>
              </a:rPr>
              <a:t>01</a:t>
            </a:r>
          </a:p>
        </p:txBody>
      </p:sp>
      <p:sp>
        <p:nvSpPr>
          <p:cNvPr name="TextBox 20" id="20"/>
          <p:cNvSpPr txBox="true"/>
          <p:nvPr/>
        </p:nvSpPr>
        <p:spPr>
          <a:xfrm rot="0">
            <a:off x="6032608" y="3926653"/>
            <a:ext cx="2051275" cy="1342107"/>
          </a:xfrm>
          <a:prstGeom prst="rect">
            <a:avLst/>
          </a:prstGeom>
        </p:spPr>
        <p:txBody>
          <a:bodyPr anchor="t" rtlCol="false" tIns="0" lIns="0" bIns="0" rIns="0">
            <a:spAutoFit/>
          </a:bodyPr>
          <a:lstStyle/>
          <a:p>
            <a:pPr algn="ctr">
              <a:lnSpc>
                <a:spcPts val="11075"/>
              </a:lnSpc>
              <a:spcBef>
                <a:spcPct val="0"/>
              </a:spcBef>
            </a:pPr>
            <a:r>
              <a:rPr lang="en-US" sz="7911">
                <a:solidFill>
                  <a:srgbClr val="004AAD"/>
                </a:solidFill>
                <a:latin typeface="League Spartan"/>
              </a:rPr>
              <a:t>02</a:t>
            </a:r>
          </a:p>
        </p:txBody>
      </p:sp>
      <p:sp>
        <p:nvSpPr>
          <p:cNvPr name="TextBox 21" id="21"/>
          <p:cNvSpPr txBox="true"/>
          <p:nvPr/>
        </p:nvSpPr>
        <p:spPr>
          <a:xfrm rot="0">
            <a:off x="9998409" y="3945703"/>
            <a:ext cx="2051275" cy="1342107"/>
          </a:xfrm>
          <a:prstGeom prst="rect">
            <a:avLst/>
          </a:prstGeom>
        </p:spPr>
        <p:txBody>
          <a:bodyPr anchor="t" rtlCol="false" tIns="0" lIns="0" bIns="0" rIns="0">
            <a:spAutoFit/>
          </a:bodyPr>
          <a:lstStyle/>
          <a:p>
            <a:pPr algn="ctr">
              <a:lnSpc>
                <a:spcPts val="11075"/>
              </a:lnSpc>
              <a:spcBef>
                <a:spcPct val="0"/>
              </a:spcBef>
            </a:pPr>
            <a:r>
              <a:rPr lang="en-US" sz="7911">
                <a:solidFill>
                  <a:srgbClr val="004AAD"/>
                </a:solidFill>
                <a:latin typeface="League Spartan"/>
              </a:rPr>
              <a:t>03</a:t>
            </a:r>
          </a:p>
        </p:txBody>
      </p:sp>
      <p:sp>
        <p:nvSpPr>
          <p:cNvPr name="TextBox 22" id="22"/>
          <p:cNvSpPr txBox="true"/>
          <p:nvPr/>
        </p:nvSpPr>
        <p:spPr>
          <a:xfrm rot="0">
            <a:off x="14087664" y="3945703"/>
            <a:ext cx="2051275" cy="1342107"/>
          </a:xfrm>
          <a:prstGeom prst="rect">
            <a:avLst/>
          </a:prstGeom>
        </p:spPr>
        <p:txBody>
          <a:bodyPr anchor="t" rtlCol="false" tIns="0" lIns="0" bIns="0" rIns="0">
            <a:spAutoFit/>
          </a:bodyPr>
          <a:lstStyle/>
          <a:p>
            <a:pPr algn="ctr">
              <a:lnSpc>
                <a:spcPts val="11075"/>
              </a:lnSpc>
              <a:spcBef>
                <a:spcPct val="0"/>
              </a:spcBef>
            </a:pPr>
            <a:r>
              <a:rPr lang="en-US" sz="7911">
                <a:solidFill>
                  <a:srgbClr val="004AAD"/>
                </a:solidFill>
                <a:latin typeface="League Spartan"/>
              </a:rPr>
              <a:t>04</a:t>
            </a:r>
          </a:p>
        </p:txBody>
      </p:sp>
      <p:sp>
        <p:nvSpPr>
          <p:cNvPr name="TextBox 23" id="23"/>
          <p:cNvSpPr txBox="true"/>
          <p:nvPr/>
        </p:nvSpPr>
        <p:spPr>
          <a:xfrm rot="0">
            <a:off x="1714018" y="6518867"/>
            <a:ext cx="2955954" cy="4413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a:rPr>
              <a:t>Collect SAR image</a:t>
            </a:r>
          </a:p>
        </p:txBody>
      </p:sp>
      <p:sp>
        <p:nvSpPr>
          <p:cNvPr name="TextBox 24" id="24"/>
          <p:cNvSpPr txBox="true"/>
          <p:nvPr/>
        </p:nvSpPr>
        <p:spPr>
          <a:xfrm rot="0">
            <a:off x="5623316" y="6518867"/>
            <a:ext cx="2955954" cy="17557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a:rPr>
              <a:t>Enhance the image using Anisotropic diffusion</a:t>
            </a:r>
          </a:p>
        </p:txBody>
      </p:sp>
      <p:sp>
        <p:nvSpPr>
          <p:cNvPr name="TextBox 25" id="25"/>
          <p:cNvSpPr txBox="true"/>
          <p:nvPr/>
        </p:nvSpPr>
        <p:spPr>
          <a:xfrm rot="0">
            <a:off x="9546069" y="6518867"/>
            <a:ext cx="2955954" cy="17557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a:rPr>
              <a:t>Train the noisy image with DDPM to get more clear image</a:t>
            </a:r>
          </a:p>
        </p:txBody>
      </p:sp>
      <p:sp>
        <p:nvSpPr>
          <p:cNvPr name="TextBox 26" id="26"/>
          <p:cNvSpPr txBox="true"/>
          <p:nvPr/>
        </p:nvSpPr>
        <p:spPr>
          <a:xfrm rot="0">
            <a:off x="13801866" y="6518867"/>
            <a:ext cx="2955954" cy="13176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a:rPr>
              <a:t>Train the noiseless image in YOLOv7 to detect the ships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505147" y="92583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962025"/>
            <a:ext cx="3709415" cy="592343"/>
          </a:xfrm>
          <a:prstGeom prst="rect">
            <a:avLst/>
          </a:prstGeom>
        </p:spPr>
        <p:txBody>
          <a:bodyPr anchor="t" rtlCol="false" tIns="0" lIns="0" bIns="0" rIns="0">
            <a:spAutoFit/>
          </a:bodyPr>
          <a:lstStyle/>
          <a:p>
            <a:pPr algn="l">
              <a:lnSpc>
                <a:spcPts val="4839"/>
              </a:lnSpc>
              <a:spcBef>
                <a:spcPct val="0"/>
              </a:spcBef>
            </a:pPr>
            <a:r>
              <a:rPr lang="en-US" sz="3456">
                <a:solidFill>
                  <a:srgbClr val="000000"/>
                </a:solidFill>
                <a:latin typeface="Lato Bold"/>
              </a:rPr>
              <a:t>ABOUT </a:t>
            </a:r>
          </a:p>
        </p:txBody>
      </p:sp>
      <p:sp>
        <p:nvSpPr>
          <p:cNvPr name="TextBox 6" id="6"/>
          <p:cNvSpPr txBox="true"/>
          <p:nvPr/>
        </p:nvSpPr>
        <p:spPr>
          <a:xfrm rot="0">
            <a:off x="1028700" y="1590678"/>
            <a:ext cx="5849287"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OUR DATASETS</a:t>
            </a:r>
          </a:p>
        </p:txBody>
      </p:sp>
      <p:sp>
        <p:nvSpPr>
          <p:cNvPr name="TextBox 7" id="7"/>
          <p:cNvSpPr txBox="true"/>
          <p:nvPr/>
        </p:nvSpPr>
        <p:spPr>
          <a:xfrm rot="0">
            <a:off x="1028700" y="2977951"/>
            <a:ext cx="11792628" cy="4863825"/>
          </a:xfrm>
          <a:prstGeom prst="rect">
            <a:avLst/>
          </a:prstGeom>
        </p:spPr>
        <p:txBody>
          <a:bodyPr anchor="t" rtlCol="false" tIns="0" lIns="0" bIns="0" rIns="0">
            <a:spAutoFit/>
          </a:bodyPr>
          <a:lstStyle/>
          <a:p>
            <a:pPr algn="l">
              <a:lnSpc>
                <a:spcPts val="4355"/>
              </a:lnSpc>
            </a:pPr>
            <a:r>
              <a:rPr lang="en-US" sz="3110">
                <a:solidFill>
                  <a:srgbClr val="004AAD"/>
                </a:solidFill>
                <a:latin typeface="Poppins Bold"/>
              </a:rPr>
              <a:t>SAR Ship Detection Dataset (MDPI Paper):</a:t>
            </a:r>
          </a:p>
          <a:p>
            <a:pPr algn="l">
              <a:lnSpc>
                <a:spcPts val="3375"/>
              </a:lnSpc>
            </a:pPr>
          </a:p>
          <a:p>
            <a:pPr algn="l" marL="520503" indent="-260252" lvl="1">
              <a:lnSpc>
                <a:spcPts val="3375"/>
              </a:lnSpc>
              <a:buFont typeface="Arial"/>
              <a:buChar char="•"/>
            </a:pPr>
            <a:r>
              <a:rPr lang="en-US" sz="2410">
                <a:solidFill>
                  <a:srgbClr val="000000"/>
                </a:solidFill>
                <a:latin typeface="Poppins"/>
              </a:rPr>
              <a:t>The SSDD dataset, available on the SSDD official website, is a comprehensive collection of SAR images for ship detection and classification purposes.</a:t>
            </a:r>
          </a:p>
          <a:p>
            <a:pPr algn="l">
              <a:lnSpc>
                <a:spcPts val="3375"/>
              </a:lnSpc>
            </a:pPr>
          </a:p>
          <a:p>
            <a:pPr algn="l" marL="520503" indent="-260252" lvl="1">
              <a:lnSpc>
                <a:spcPts val="3375"/>
              </a:lnSpc>
              <a:buFont typeface="Arial"/>
              <a:buChar char="•"/>
            </a:pPr>
            <a:r>
              <a:rPr lang="en-US" sz="2410">
                <a:solidFill>
                  <a:srgbClr val="000000"/>
                </a:solidFill>
                <a:latin typeface="Poppins"/>
              </a:rPr>
              <a:t>Sentinel-1, Satellite was used to take images</a:t>
            </a:r>
          </a:p>
          <a:p>
            <a:pPr algn="l" marL="520503" indent="-260252" lvl="1">
              <a:lnSpc>
                <a:spcPts val="3375"/>
              </a:lnSpc>
              <a:buFont typeface="Arial"/>
              <a:buChar char="•"/>
            </a:pPr>
            <a:r>
              <a:rPr lang="en-US" sz="2410">
                <a:solidFill>
                  <a:srgbClr val="000000"/>
                </a:solidFill>
                <a:latin typeface="Poppins"/>
              </a:rPr>
              <a:t>Total 1076 images including 938 for training and 138 for testing</a:t>
            </a:r>
          </a:p>
          <a:p>
            <a:pPr algn="l" marL="520503" indent="-260252" lvl="1">
              <a:lnSpc>
                <a:spcPts val="3375"/>
              </a:lnSpc>
              <a:buFont typeface="Arial"/>
              <a:buChar char="•"/>
            </a:pPr>
            <a:r>
              <a:rPr lang="en-US" sz="2410">
                <a:solidFill>
                  <a:srgbClr val="000000"/>
                </a:solidFill>
                <a:latin typeface="Poppins"/>
              </a:rPr>
              <a:t>Available annotation</a:t>
            </a:r>
          </a:p>
          <a:p>
            <a:pPr algn="l" marL="520503" indent="-260252" lvl="1">
              <a:lnSpc>
                <a:spcPts val="3375"/>
              </a:lnSpc>
              <a:buFont typeface="Arial"/>
              <a:buChar char="•"/>
            </a:pPr>
            <a:r>
              <a:rPr lang="en-US" sz="2410">
                <a:solidFill>
                  <a:srgbClr val="000000"/>
                </a:solidFill>
                <a:latin typeface="Poppins"/>
              </a:rPr>
              <a:t>Grayscale images</a:t>
            </a:r>
          </a:p>
          <a:p>
            <a:pPr algn="l">
              <a:lnSpc>
                <a:spcPts val="3375"/>
              </a:lnSpc>
            </a:pPr>
          </a:p>
        </p:txBody>
      </p:sp>
      <p:grpSp>
        <p:nvGrpSpPr>
          <p:cNvPr name="Group 8" id="8"/>
          <p:cNvGrpSpPr>
            <a:grpSpLocks noChangeAspect="true"/>
          </p:cNvGrpSpPr>
          <p:nvPr/>
        </p:nvGrpSpPr>
        <p:grpSpPr>
          <a:xfrm rot="0">
            <a:off x="14657434" y="475203"/>
            <a:ext cx="2523975" cy="2523975"/>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F5F98"/>
            </a:solidFill>
          </p:spPr>
        </p:sp>
        <p:sp>
          <p:nvSpPr>
            <p:cNvPr name="Freeform 10" id="10"/>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11645" t="0" r="-11645" b="0"/>
              </a:stretch>
            </a:blipFill>
          </p:spPr>
        </p:sp>
      </p:grpSp>
      <p:grpSp>
        <p:nvGrpSpPr>
          <p:cNvPr name="Group 11" id="11"/>
          <p:cNvGrpSpPr>
            <a:grpSpLocks noChangeAspect="true"/>
          </p:cNvGrpSpPr>
          <p:nvPr/>
        </p:nvGrpSpPr>
        <p:grpSpPr>
          <a:xfrm rot="0">
            <a:off x="12278672" y="2587060"/>
            <a:ext cx="3007162" cy="3007162"/>
            <a:chOff x="0" y="0"/>
            <a:chExt cx="6350000" cy="6350000"/>
          </a:xfrm>
        </p:grpSpPr>
        <p:sp>
          <p:nvSpPr>
            <p:cNvPr name="Freeform 12" id="12"/>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73495"/>
            </a:solidFill>
          </p:spPr>
        </p:sp>
        <p:sp>
          <p:nvSpPr>
            <p:cNvPr name="Freeform 13" id="13"/>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3"/>
              <a:stretch>
                <a:fillRect l="-9913" t="0" r="-9913" b="0"/>
              </a:stretch>
            </a:blipFill>
          </p:spPr>
        </p:sp>
      </p:grpSp>
      <p:grpSp>
        <p:nvGrpSpPr>
          <p:cNvPr name="Group 14" id="14"/>
          <p:cNvGrpSpPr>
            <a:grpSpLocks noChangeAspect="true"/>
          </p:cNvGrpSpPr>
          <p:nvPr/>
        </p:nvGrpSpPr>
        <p:grpSpPr>
          <a:xfrm rot="0">
            <a:off x="15496316" y="3914034"/>
            <a:ext cx="1972079" cy="1972079"/>
            <a:chOff x="0" y="0"/>
            <a:chExt cx="6350000" cy="6350000"/>
          </a:xfrm>
        </p:grpSpPr>
        <p:sp>
          <p:nvSpPr>
            <p:cNvPr name="Freeform 15" id="1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73495"/>
            </a:solidFill>
          </p:spPr>
        </p:sp>
        <p:sp>
          <p:nvSpPr>
            <p:cNvPr name="Freeform 16" id="16"/>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4"/>
              <a:stretch>
                <a:fillRect l="-10770" t="0" r="-1077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56502" y="2690737"/>
            <a:ext cx="4602798" cy="5064847"/>
            <a:chOff x="0" y="0"/>
            <a:chExt cx="6137064" cy="6753130"/>
          </a:xfrm>
        </p:grpSpPr>
        <p:sp>
          <p:nvSpPr>
            <p:cNvPr name="Freeform 3" id="3"/>
            <p:cNvSpPr/>
            <p:nvPr/>
          </p:nvSpPr>
          <p:spPr>
            <a:xfrm flipH="false" flipV="false" rot="0">
              <a:off x="0" y="0"/>
              <a:ext cx="5513970" cy="5486400"/>
            </a:xfrm>
            <a:custGeom>
              <a:avLst/>
              <a:gdLst/>
              <a:ahLst/>
              <a:cxnLst/>
              <a:rect r="r" b="b" t="t" l="l"/>
              <a:pathLst>
                <a:path h="5486400" w="5513970">
                  <a:moveTo>
                    <a:pt x="0" y="0"/>
                  </a:moveTo>
                  <a:lnTo>
                    <a:pt x="5513970" y="0"/>
                  </a:lnTo>
                  <a:lnTo>
                    <a:pt x="551397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93864" y="4009930"/>
              <a:ext cx="2743200" cy="2743200"/>
            </a:xfrm>
            <a:custGeom>
              <a:avLst/>
              <a:gdLst/>
              <a:ahLst/>
              <a:cxnLst/>
              <a:rect r="r" b="b" t="t" l="l"/>
              <a:pathLst>
                <a:path h="2743200" w="2743200">
                  <a:moveTo>
                    <a:pt x="0" y="0"/>
                  </a:moveTo>
                  <a:lnTo>
                    <a:pt x="2743200" y="0"/>
                  </a:lnTo>
                  <a:lnTo>
                    <a:pt x="2743200" y="2743200"/>
                  </a:lnTo>
                  <a:lnTo>
                    <a:pt x="0" y="2743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5" id="5"/>
          <p:cNvSpPr txBox="true"/>
          <p:nvPr/>
        </p:nvSpPr>
        <p:spPr>
          <a:xfrm rot="0">
            <a:off x="1028700" y="1367047"/>
            <a:ext cx="7257638"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IMAGE ENHANCEMENT</a:t>
            </a:r>
          </a:p>
        </p:txBody>
      </p:sp>
      <p:sp>
        <p:nvSpPr>
          <p:cNvPr name="TextBox 6" id="6"/>
          <p:cNvSpPr txBox="true"/>
          <p:nvPr/>
        </p:nvSpPr>
        <p:spPr>
          <a:xfrm rot="0">
            <a:off x="1028700" y="3532612"/>
            <a:ext cx="4022229" cy="629722"/>
          </a:xfrm>
          <a:prstGeom prst="rect">
            <a:avLst/>
          </a:prstGeom>
        </p:spPr>
        <p:txBody>
          <a:bodyPr anchor="t" rtlCol="false" tIns="0" lIns="0" bIns="0" rIns="0">
            <a:spAutoFit/>
          </a:bodyPr>
          <a:lstStyle/>
          <a:p>
            <a:pPr algn="ctr">
              <a:lnSpc>
                <a:spcPts val="5190"/>
              </a:lnSpc>
              <a:spcBef>
                <a:spcPct val="0"/>
              </a:spcBef>
            </a:pPr>
            <a:r>
              <a:rPr lang="en-US" sz="3707">
                <a:solidFill>
                  <a:srgbClr val="004AAD"/>
                </a:solidFill>
                <a:latin typeface="League Spartan"/>
              </a:rPr>
              <a:t>Techniques Used</a:t>
            </a:r>
          </a:p>
        </p:txBody>
      </p:sp>
      <p:sp>
        <p:nvSpPr>
          <p:cNvPr name="TextBox 7" id="7"/>
          <p:cNvSpPr txBox="true"/>
          <p:nvPr/>
        </p:nvSpPr>
        <p:spPr>
          <a:xfrm rot="0">
            <a:off x="1028700" y="4379121"/>
            <a:ext cx="6814245" cy="3376464"/>
          </a:xfrm>
          <a:prstGeom prst="rect">
            <a:avLst/>
          </a:prstGeom>
        </p:spPr>
        <p:txBody>
          <a:bodyPr anchor="t" rtlCol="false" tIns="0" lIns="0" bIns="0" rIns="0">
            <a:spAutoFit/>
          </a:bodyPr>
          <a:lstStyle/>
          <a:p>
            <a:pPr algn="l" marL="689443" indent="-344721" lvl="1">
              <a:lnSpc>
                <a:spcPts val="4470"/>
              </a:lnSpc>
              <a:buFont typeface="Arial"/>
              <a:buChar char="•"/>
            </a:pPr>
            <a:r>
              <a:rPr lang="en-US" sz="3193">
                <a:solidFill>
                  <a:srgbClr val="000000"/>
                </a:solidFill>
                <a:latin typeface="Poppins Bold"/>
              </a:rPr>
              <a:t>Median Filter</a:t>
            </a:r>
          </a:p>
          <a:p>
            <a:pPr algn="l" marL="689443" indent="-344721" lvl="1">
              <a:lnSpc>
                <a:spcPts val="4470"/>
              </a:lnSpc>
              <a:buFont typeface="Arial"/>
              <a:buChar char="•"/>
            </a:pPr>
            <a:r>
              <a:rPr lang="en-US" sz="3193">
                <a:solidFill>
                  <a:srgbClr val="000000"/>
                </a:solidFill>
                <a:latin typeface="Poppins Bold"/>
              </a:rPr>
              <a:t>Non-Local Means Filter (NLM)</a:t>
            </a:r>
          </a:p>
          <a:p>
            <a:pPr algn="l" marL="689443" indent="-344721" lvl="1">
              <a:lnSpc>
                <a:spcPts val="4470"/>
              </a:lnSpc>
              <a:buFont typeface="Arial"/>
              <a:buChar char="•"/>
            </a:pPr>
            <a:r>
              <a:rPr lang="en-US" sz="3193">
                <a:solidFill>
                  <a:srgbClr val="000000"/>
                </a:solidFill>
                <a:latin typeface="Poppins Bold"/>
              </a:rPr>
              <a:t>Unsharp Masking</a:t>
            </a:r>
          </a:p>
          <a:p>
            <a:pPr algn="l" marL="689443" indent="-344721" lvl="1">
              <a:lnSpc>
                <a:spcPts val="4470"/>
              </a:lnSpc>
              <a:buFont typeface="Arial"/>
              <a:buChar char="•"/>
            </a:pPr>
            <a:r>
              <a:rPr lang="en-US" sz="3193">
                <a:solidFill>
                  <a:srgbClr val="000000"/>
                </a:solidFill>
                <a:latin typeface="Poppins Bold"/>
              </a:rPr>
              <a:t>Wavelet Denoise Filter</a:t>
            </a:r>
          </a:p>
          <a:p>
            <a:pPr algn="l" marL="689443" indent="-344721" lvl="1">
              <a:lnSpc>
                <a:spcPts val="4470"/>
              </a:lnSpc>
              <a:buFont typeface="Arial"/>
              <a:buChar char="•"/>
            </a:pPr>
            <a:r>
              <a:rPr lang="en-US" sz="3193">
                <a:solidFill>
                  <a:srgbClr val="000000"/>
                </a:solidFill>
                <a:latin typeface="Poppins Bold"/>
              </a:rPr>
              <a:t>Bi-Literal Filter</a:t>
            </a:r>
          </a:p>
          <a:p>
            <a:pPr algn="l" marL="689443" indent="-344721" lvl="1">
              <a:lnSpc>
                <a:spcPts val="4470"/>
              </a:lnSpc>
              <a:buFont typeface="Arial"/>
              <a:buChar char="•"/>
            </a:pPr>
            <a:r>
              <a:rPr lang="en-US" sz="3193">
                <a:solidFill>
                  <a:srgbClr val="000000"/>
                </a:solidFill>
                <a:latin typeface="Poppins Bold"/>
              </a:rPr>
              <a:t>Anisotropic Diffusion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36150" y="3639181"/>
            <a:ext cx="5215700" cy="3730803"/>
          </a:xfrm>
          <a:custGeom>
            <a:avLst/>
            <a:gdLst/>
            <a:ahLst/>
            <a:cxnLst/>
            <a:rect r="r" b="b" t="t" l="l"/>
            <a:pathLst>
              <a:path h="3730803" w="5215700">
                <a:moveTo>
                  <a:pt x="0" y="0"/>
                </a:moveTo>
                <a:lnTo>
                  <a:pt x="5215700" y="0"/>
                </a:lnTo>
                <a:lnTo>
                  <a:pt x="5215700" y="3730803"/>
                </a:lnTo>
                <a:lnTo>
                  <a:pt x="0" y="3730803"/>
                </a:lnTo>
                <a:lnTo>
                  <a:pt x="0" y="0"/>
                </a:lnTo>
                <a:close/>
              </a:path>
            </a:pathLst>
          </a:custGeom>
          <a:blipFill>
            <a:blip r:embed="rId2"/>
            <a:stretch>
              <a:fillRect l="0" t="0" r="0" b="0"/>
            </a:stretch>
          </a:blipFill>
        </p:spPr>
      </p:sp>
      <p:sp>
        <p:nvSpPr>
          <p:cNvPr name="Freeform 3" id="3"/>
          <p:cNvSpPr/>
          <p:nvPr/>
        </p:nvSpPr>
        <p:spPr>
          <a:xfrm flipH="false" flipV="false" rot="0">
            <a:off x="569455" y="3630627"/>
            <a:ext cx="5314822" cy="3739357"/>
          </a:xfrm>
          <a:custGeom>
            <a:avLst/>
            <a:gdLst/>
            <a:ahLst/>
            <a:cxnLst/>
            <a:rect r="r" b="b" t="t" l="l"/>
            <a:pathLst>
              <a:path h="3739357" w="5314822">
                <a:moveTo>
                  <a:pt x="0" y="0"/>
                </a:moveTo>
                <a:lnTo>
                  <a:pt x="5314822" y="0"/>
                </a:lnTo>
                <a:lnTo>
                  <a:pt x="5314822" y="3739357"/>
                </a:lnTo>
                <a:lnTo>
                  <a:pt x="0" y="3739357"/>
                </a:lnTo>
                <a:lnTo>
                  <a:pt x="0" y="0"/>
                </a:lnTo>
                <a:close/>
              </a:path>
            </a:pathLst>
          </a:custGeom>
          <a:blipFill>
            <a:blip r:embed="rId3"/>
            <a:stretch>
              <a:fillRect l="0" t="0" r="0" b="0"/>
            </a:stretch>
          </a:blipFill>
        </p:spPr>
      </p:sp>
      <p:sp>
        <p:nvSpPr>
          <p:cNvPr name="Freeform 4" id="4"/>
          <p:cNvSpPr/>
          <p:nvPr/>
        </p:nvSpPr>
        <p:spPr>
          <a:xfrm flipH="false" flipV="false" rot="0">
            <a:off x="12399550" y="3630627"/>
            <a:ext cx="5242616" cy="3739357"/>
          </a:xfrm>
          <a:custGeom>
            <a:avLst/>
            <a:gdLst/>
            <a:ahLst/>
            <a:cxnLst/>
            <a:rect r="r" b="b" t="t" l="l"/>
            <a:pathLst>
              <a:path h="3739357" w="5242616">
                <a:moveTo>
                  <a:pt x="0" y="0"/>
                </a:moveTo>
                <a:lnTo>
                  <a:pt x="5242615" y="0"/>
                </a:lnTo>
                <a:lnTo>
                  <a:pt x="5242615" y="3739357"/>
                </a:lnTo>
                <a:lnTo>
                  <a:pt x="0" y="3739357"/>
                </a:lnTo>
                <a:lnTo>
                  <a:pt x="0" y="0"/>
                </a:lnTo>
                <a:close/>
              </a:path>
            </a:pathLst>
          </a:custGeom>
          <a:blipFill>
            <a:blip r:embed="rId4"/>
            <a:stretch>
              <a:fillRect l="0" t="0" r="0" b="0"/>
            </a:stretch>
          </a:blipFill>
        </p:spPr>
      </p:sp>
      <p:sp>
        <p:nvSpPr>
          <p:cNvPr name="TextBox 5" id="5"/>
          <p:cNvSpPr txBox="true"/>
          <p:nvPr/>
        </p:nvSpPr>
        <p:spPr>
          <a:xfrm rot="0">
            <a:off x="1028700" y="1367047"/>
            <a:ext cx="7257638"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IMAGE ENHANCEMENT</a:t>
            </a:r>
          </a:p>
        </p:txBody>
      </p:sp>
      <p:sp>
        <p:nvSpPr>
          <p:cNvPr name="TextBox 6" id="6"/>
          <p:cNvSpPr txBox="true"/>
          <p:nvPr/>
        </p:nvSpPr>
        <p:spPr>
          <a:xfrm rot="0">
            <a:off x="2640260" y="7750971"/>
            <a:ext cx="1173212"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Normal</a:t>
            </a:r>
          </a:p>
        </p:txBody>
      </p:sp>
      <p:sp>
        <p:nvSpPr>
          <p:cNvPr name="TextBox 7" id="7"/>
          <p:cNvSpPr txBox="true"/>
          <p:nvPr/>
        </p:nvSpPr>
        <p:spPr>
          <a:xfrm rot="0">
            <a:off x="8129290" y="7750971"/>
            <a:ext cx="2029420"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Median Filter</a:t>
            </a:r>
          </a:p>
        </p:txBody>
      </p:sp>
      <p:sp>
        <p:nvSpPr>
          <p:cNvPr name="TextBox 8" id="8"/>
          <p:cNvSpPr txBox="true"/>
          <p:nvPr/>
        </p:nvSpPr>
        <p:spPr>
          <a:xfrm rot="0">
            <a:off x="14693733" y="7750971"/>
            <a:ext cx="654248"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NLM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9455" y="3630627"/>
            <a:ext cx="5314822" cy="3739357"/>
          </a:xfrm>
          <a:custGeom>
            <a:avLst/>
            <a:gdLst/>
            <a:ahLst/>
            <a:cxnLst/>
            <a:rect r="r" b="b" t="t" l="l"/>
            <a:pathLst>
              <a:path h="3739357" w="5314822">
                <a:moveTo>
                  <a:pt x="0" y="0"/>
                </a:moveTo>
                <a:lnTo>
                  <a:pt x="5314822" y="0"/>
                </a:lnTo>
                <a:lnTo>
                  <a:pt x="5314822" y="3739357"/>
                </a:lnTo>
                <a:lnTo>
                  <a:pt x="0" y="3739357"/>
                </a:lnTo>
                <a:lnTo>
                  <a:pt x="0" y="0"/>
                </a:lnTo>
                <a:close/>
              </a:path>
            </a:pathLst>
          </a:custGeom>
          <a:blipFill>
            <a:blip r:embed="rId2"/>
            <a:stretch>
              <a:fillRect l="0" t="0" r="0" b="0"/>
            </a:stretch>
          </a:blipFill>
        </p:spPr>
      </p:sp>
      <p:sp>
        <p:nvSpPr>
          <p:cNvPr name="Freeform 3" id="3"/>
          <p:cNvSpPr/>
          <p:nvPr/>
        </p:nvSpPr>
        <p:spPr>
          <a:xfrm flipH="false" flipV="false" rot="0">
            <a:off x="6522692" y="3630627"/>
            <a:ext cx="5242616" cy="3739357"/>
          </a:xfrm>
          <a:custGeom>
            <a:avLst/>
            <a:gdLst/>
            <a:ahLst/>
            <a:cxnLst/>
            <a:rect r="r" b="b" t="t" l="l"/>
            <a:pathLst>
              <a:path h="3739357" w="5242616">
                <a:moveTo>
                  <a:pt x="0" y="0"/>
                </a:moveTo>
                <a:lnTo>
                  <a:pt x="5242616" y="0"/>
                </a:lnTo>
                <a:lnTo>
                  <a:pt x="5242616" y="3739357"/>
                </a:lnTo>
                <a:lnTo>
                  <a:pt x="0" y="3739357"/>
                </a:lnTo>
                <a:lnTo>
                  <a:pt x="0" y="0"/>
                </a:lnTo>
                <a:close/>
              </a:path>
            </a:pathLst>
          </a:custGeom>
          <a:blipFill>
            <a:blip r:embed="rId3"/>
            <a:stretch>
              <a:fillRect l="0" t="0" r="0" b="0"/>
            </a:stretch>
          </a:blipFill>
        </p:spPr>
      </p:sp>
      <p:sp>
        <p:nvSpPr>
          <p:cNvPr name="Freeform 4" id="4"/>
          <p:cNvSpPr/>
          <p:nvPr/>
        </p:nvSpPr>
        <p:spPr>
          <a:xfrm flipH="false" flipV="false" rot="0">
            <a:off x="12386311" y="3630627"/>
            <a:ext cx="5269094" cy="3739357"/>
          </a:xfrm>
          <a:custGeom>
            <a:avLst/>
            <a:gdLst/>
            <a:ahLst/>
            <a:cxnLst/>
            <a:rect r="r" b="b" t="t" l="l"/>
            <a:pathLst>
              <a:path h="3739357" w="5269094">
                <a:moveTo>
                  <a:pt x="0" y="0"/>
                </a:moveTo>
                <a:lnTo>
                  <a:pt x="5269093" y="0"/>
                </a:lnTo>
                <a:lnTo>
                  <a:pt x="5269093" y="3739357"/>
                </a:lnTo>
                <a:lnTo>
                  <a:pt x="0" y="3739357"/>
                </a:lnTo>
                <a:lnTo>
                  <a:pt x="0" y="0"/>
                </a:lnTo>
                <a:close/>
              </a:path>
            </a:pathLst>
          </a:custGeom>
          <a:blipFill>
            <a:blip r:embed="rId4"/>
            <a:stretch>
              <a:fillRect l="0" t="0" r="0" b="0"/>
            </a:stretch>
          </a:blipFill>
        </p:spPr>
      </p:sp>
      <p:sp>
        <p:nvSpPr>
          <p:cNvPr name="TextBox 5" id="5"/>
          <p:cNvSpPr txBox="true"/>
          <p:nvPr/>
        </p:nvSpPr>
        <p:spPr>
          <a:xfrm rot="0">
            <a:off x="1028700" y="1367047"/>
            <a:ext cx="7257638" cy="761715"/>
          </a:xfrm>
          <a:prstGeom prst="rect">
            <a:avLst/>
          </a:prstGeom>
        </p:spPr>
        <p:txBody>
          <a:bodyPr anchor="t" rtlCol="false" tIns="0" lIns="0" bIns="0" rIns="0">
            <a:spAutoFit/>
          </a:bodyPr>
          <a:lstStyle/>
          <a:p>
            <a:pPr algn="l">
              <a:lnSpc>
                <a:spcPts val="6235"/>
              </a:lnSpc>
              <a:spcBef>
                <a:spcPct val="0"/>
              </a:spcBef>
            </a:pPr>
            <a:r>
              <a:rPr lang="en-US" sz="4453">
                <a:solidFill>
                  <a:srgbClr val="004AAD"/>
                </a:solidFill>
                <a:latin typeface="League Spartan"/>
              </a:rPr>
              <a:t>IMAGE ENHANCEMENT</a:t>
            </a:r>
          </a:p>
        </p:txBody>
      </p:sp>
      <p:sp>
        <p:nvSpPr>
          <p:cNvPr name="TextBox 6" id="6"/>
          <p:cNvSpPr txBox="true"/>
          <p:nvPr/>
        </p:nvSpPr>
        <p:spPr>
          <a:xfrm rot="0">
            <a:off x="2640260" y="7750971"/>
            <a:ext cx="1173212"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Normal</a:t>
            </a:r>
          </a:p>
        </p:txBody>
      </p:sp>
      <p:sp>
        <p:nvSpPr>
          <p:cNvPr name="TextBox 7" id="7"/>
          <p:cNvSpPr txBox="true"/>
          <p:nvPr/>
        </p:nvSpPr>
        <p:spPr>
          <a:xfrm rot="0">
            <a:off x="8019306" y="7750971"/>
            <a:ext cx="2249388"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Unsharp Mask</a:t>
            </a:r>
          </a:p>
        </p:txBody>
      </p:sp>
      <p:sp>
        <p:nvSpPr>
          <p:cNvPr name="TextBox 8" id="8"/>
          <p:cNvSpPr txBox="true"/>
          <p:nvPr/>
        </p:nvSpPr>
        <p:spPr>
          <a:xfrm rot="0">
            <a:off x="13706780" y="7750971"/>
            <a:ext cx="2628156" cy="42481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oppins Bold"/>
              </a:rPr>
              <a:t>Wavelet Denoise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DAGDKHrCjME</dc:identifier>
  <dcterms:modified xsi:type="dcterms:W3CDTF">2011-08-01T06:04:30Z</dcterms:modified>
  <cp:revision>1</cp:revision>
  <dc:title>CSE439- Machine Vision</dc:title>
</cp:coreProperties>
</file>