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134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39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2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0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79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697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1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21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0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4AE3-998B-4C85-BB3E-B4783FB4DD55}" type="datetimeFigureOut">
              <a:rPr lang="pl-PL" smtClean="0"/>
              <a:t>19.03.2024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4446-D03D-4FD2-A459-F658D584D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6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A08809-8072-4F75-9FA0-1251ECE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Rozrachunki publicznoprawne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E43B1B-0B9B-47A8-BCC4-2F730F453B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Po stronie </a:t>
            </a:r>
            <a:r>
              <a:rPr lang="pl-PL" dirty="0" err="1"/>
              <a:t>Wn</a:t>
            </a:r>
            <a:r>
              <a:rPr lang="pl-PL" dirty="0"/>
              <a:t>:</a:t>
            </a:r>
          </a:p>
          <a:p>
            <a:r>
              <a:rPr lang="pl-PL" dirty="0"/>
              <a:t>- zapisy wynikające ze spłaty powstałych zobowiązań publicznoprawych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957CAA5-E569-429B-B0EF-28C7A64441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Po stronie Ma:</a:t>
            </a:r>
          </a:p>
          <a:p>
            <a:r>
              <a:rPr lang="pl-PL" dirty="0"/>
              <a:t>- należne kwoty podatków i opłat o charakterze lokalnym - od środków transportowych, nieruchomości, opłata targowa, reklamowa (</a:t>
            </a:r>
            <a:r>
              <a:rPr lang="pl-PL" dirty="0" err="1"/>
              <a:t>Wn</a:t>
            </a:r>
            <a:r>
              <a:rPr lang="pl-PL" dirty="0"/>
              <a:t> – Podatki i opłaty);</a:t>
            </a:r>
          </a:p>
          <a:p>
            <a:r>
              <a:rPr lang="pl-PL" dirty="0"/>
              <a:t>- kwota akcyzy </a:t>
            </a:r>
          </a:p>
          <a:p>
            <a:r>
              <a:rPr lang="pl-PL" dirty="0"/>
              <a:t>- podatek dochodowy (od osób prawnych – </a:t>
            </a:r>
            <a:r>
              <a:rPr lang="pl-PL" dirty="0" err="1"/>
              <a:t>Wn</a:t>
            </a:r>
            <a:r>
              <a:rPr lang="pl-PL" dirty="0"/>
              <a:t> konto 870)</a:t>
            </a:r>
          </a:p>
          <a:p>
            <a:r>
              <a:rPr lang="pl-PL" dirty="0"/>
              <a:t>- składki na ubezpieczenia społeczne</a:t>
            </a:r>
          </a:p>
        </p:txBody>
      </p:sp>
    </p:spTree>
    <p:extLst>
      <p:ext uri="{BB962C8B-B14F-4D97-AF65-F5344CB8AC3E}">
        <p14:creationId xmlns:p14="http://schemas.microsoft.com/office/powerpoint/2010/main" val="41998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FF822AC-49E1-4AB3-B7F0-9CB91F1C6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79075"/>
              </p:ext>
            </p:extLst>
          </p:nvPr>
        </p:nvGraphicFramePr>
        <p:xfrm>
          <a:off x="0" y="0"/>
          <a:ext cx="12191999" cy="6858008"/>
        </p:xfrm>
        <a:graphic>
          <a:graphicData uri="http://schemas.openxmlformats.org/drawingml/2006/table">
            <a:tbl>
              <a:tblPr/>
              <a:tblGrid>
                <a:gridCol w="1019200">
                  <a:extLst>
                    <a:ext uri="{9D8B030D-6E8A-4147-A177-3AD203B41FA5}">
                      <a16:colId xmlns:a16="http://schemas.microsoft.com/office/drawing/2014/main" val="3079347310"/>
                    </a:ext>
                  </a:extLst>
                </a:gridCol>
                <a:gridCol w="1169864">
                  <a:extLst>
                    <a:ext uri="{9D8B030D-6E8A-4147-A177-3AD203B41FA5}">
                      <a16:colId xmlns:a16="http://schemas.microsoft.com/office/drawing/2014/main" val="4074555730"/>
                    </a:ext>
                  </a:extLst>
                </a:gridCol>
                <a:gridCol w="567207">
                  <a:extLst>
                    <a:ext uri="{9D8B030D-6E8A-4147-A177-3AD203B41FA5}">
                      <a16:colId xmlns:a16="http://schemas.microsoft.com/office/drawing/2014/main" val="2367549379"/>
                    </a:ext>
                  </a:extLst>
                </a:gridCol>
                <a:gridCol w="567207">
                  <a:extLst>
                    <a:ext uri="{9D8B030D-6E8A-4147-A177-3AD203B41FA5}">
                      <a16:colId xmlns:a16="http://schemas.microsoft.com/office/drawing/2014/main" val="1817012512"/>
                    </a:ext>
                  </a:extLst>
                </a:gridCol>
                <a:gridCol w="1087147">
                  <a:extLst>
                    <a:ext uri="{9D8B030D-6E8A-4147-A177-3AD203B41FA5}">
                      <a16:colId xmlns:a16="http://schemas.microsoft.com/office/drawing/2014/main" val="2106147487"/>
                    </a:ext>
                  </a:extLst>
                </a:gridCol>
                <a:gridCol w="948299">
                  <a:extLst>
                    <a:ext uri="{9D8B030D-6E8A-4147-A177-3AD203B41FA5}">
                      <a16:colId xmlns:a16="http://schemas.microsoft.com/office/drawing/2014/main" val="1689478933"/>
                    </a:ext>
                  </a:extLst>
                </a:gridCol>
                <a:gridCol w="567207">
                  <a:extLst>
                    <a:ext uri="{9D8B030D-6E8A-4147-A177-3AD203B41FA5}">
                      <a16:colId xmlns:a16="http://schemas.microsoft.com/office/drawing/2014/main" val="2280220360"/>
                    </a:ext>
                  </a:extLst>
                </a:gridCol>
                <a:gridCol w="567207">
                  <a:extLst>
                    <a:ext uri="{9D8B030D-6E8A-4147-A177-3AD203B41FA5}">
                      <a16:colId xmlns:a16="http://schemas.microsoft.com/office/drawing/2014/main" val="1389107010"/>
                    </a:ext>
                  </a:extLst>
                </a:gridCol>
                <a:gridCol w="983751">
                  <a:extLst>
                    <a:ext uri="{9D8B030D-6E8A-4147-A177-3AD203B41FA5}">
                      <a16:colId xmlns:a16="http://schemas.microsoft.com/office/drawing/2014/main" val="1715774914"/>
                    </a:ext>
                  </a:extLst>
                </a:gridCol>
                <a:gridCol w="815361">
                  <a:extLst>
                    <a:ext uri="{9D8B030D-6E8A-4147-A177-3AD203B41FA5}">
                      <a16:colId xmlns:a16="http://schemas.microsoft.com/office/drawing/2014/main" val="3397206551"/>
                    </a:ext>
                  </a:extLst>
                </a:gridCol>
                <a:gridCol w="567207">
                  <a:extLst>
                    <a:ext uri="{9D8B030D-6E8A-4147-A177-3AD203B41FA5}">
                      <a16:colId xmlns:a16="http://schemas.microsoft.com/office/drawing/2014/main" val="3524151267"/>
                    </a:ext>
                  </a:extLst>
                </a:gridCol>
                <a:gridCol w="567207">
                  <a:extLst>
                    <a:ext uri="{9D8B030D-6E8A-4147-A177-3AD203B41FA5}">
                      <a16:colId xmlns:a16="http://schemas.microsoft.com/office/drawing/2014/main" val="3041788265"/>
                    </a:ext>
                  </a:extLst>
                </a:gridCol>
                <a:gridCol w="1323483">
                  <a:extLst>
                    <a:ext uri="{9D8B030D-6E8A-4147-A177-3AD203B41FA5}">
                      <a16:colId xmlns:a16="http://schemas.microsoft.com/office/drawing/2014/main" val="1931156072"/>
                    </a:ext>
                  </a:extLst>
                </a:gridCol>
                <a:gridCol w="1441652">
                  <a:extLst>
                    <a:ext uri="{9D8B030D-6E8A-4147-A177-3AD203B41FA5}">
                      <a16:colId xmlns:a16="http://schemas.microsoft.com/office/drawing/2014/main" val="1786171347"/>
                    </a:ext>
                  </a:extLst>
                </a:gridCol>
              </a:tblGrid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55787"/>
                  </a:ext>
                </a:extLst>
              </a:tr>
              <a:tr h="214795">
                <a:tc gridSpan="5"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Naliczono składki od ubezpieczeń społecznych obciążające firmę (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401179"/>
                  </a:ext>
                </a:extLst>
              </a:tr>
              <a:tr h="214795">
                <a:tc gridSpan="4"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Naliczono podatek dochodowy od osób prawnych (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005499"/>
                  </a:ext>
                </a:extLst>
              </a:tr>
              <a:tr h="214795">
                <a:tc gridSpan="4"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Naliczono kwotę podatku od nieruchomości (Pk)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61567"/>
                  </a:ext>
                </a:extLst>
              </a:tr>
              <a:tr h="214795">
                <a:tc gridSpan="5"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Naliczono podatek akcyzowy od producenta krajowego (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22853"/>
                  </a:ext>
                </a:extLst>
              </a:tr>
              <a:tr h="3244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Opłacono zobowiązania wobec ZUS (WB)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793607"/>
                  </a:ext>
                </a:extLst>
              </a:tr>
              <a:tr h="214795">
                <a:tc gridSpan="3"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Opłacono zobowiązania wobec US (WB)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498501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184276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449944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969556"/>
                  </a:ext>
                </a:extLst>
              </a:tr>
              <a:tr h="2147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Rozrachunki publicznoprawne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Rachunki bankowe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Podatki i opłaty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Ubezpieczenia społeczne i inne świadczenia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23864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 200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200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Sp) X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 200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120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200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32610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6) 345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150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6) 345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 75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007824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120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25750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 75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75061"/>
                  </a:ext>
                </a:extLst>
              </a:tr>
              <a:tr h="225534">
                <a:tc>
                  <a:txBody>
                    <a:bodyPr/>
                    <a:lstStyle/>
                    <a:p>
                      <a:pPr algn="r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75743"/>
                  </a:ext>
                </a:extLst>
              </a:tr>
              <a:tr h="225534"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81692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229736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229856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157124"/>
                  </a:ext>
                </a:extLst>
              </a:tr>
              <a:tr h="337165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136653"/>
                  </a:ext>
                </a:extLst>
              </a:tr>
              <a:tr h="5902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Stan rozrachunków publicznoprawnych: 0,00 </a:t>
                      </a:r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j.p</a:t>
                      </a:r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. </a:t>
                      </a:r>
                      <a:b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</a:br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(w pełni uregulowane)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Podatek dochodowy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69951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150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530450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72985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906801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455291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560606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847570"/>
                  </a:ext>
                </a:extLst>
              </a:tr>
              <a:tr h="214795"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2" marR="6912" marT="69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86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29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F77E74-D794-4DEA-B5D8-62768C7E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Rozrachunki z tytułu wynagrodzeń (231)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648A5D-2363-419F-85C2-90019FBAEF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Po stronie </a:t>
            </a:r>
            <a:r>
              <a:rPr lang="pl-PL" dirty="0" err="1"/>
              <a:t>Wn</a:t>
            </a:r>
            <a:r>
              <a:rPr lang="pl-PL" dirty="0"/>
              <a:t>:</a:t>
            </a:r>
          </a:p>
          <a:p>
            <a:r>
              <a:rPr lang="pl-PL" dirty="0"/>
              <a:t>- odpisane zaliczki na podatek dochodowy </a:t>
            </a:r>
          </a:p>
          <a:p>
            <a:r>
              <a:rPr lang="pl-PL" dirty="0"/>
              <a:t>- składki na ZUS, które nie obciążają firmę </a:t>
            </a:r>
          </a:p>
          <a:p>
            <a:r>
              <a:rPr lang="pl-PL" dirty="0"/>
              <a:t>- inne potrącenia </a:t>
            </a:r>
          </a:p>
          <a:p>
            <a:r>
              <a:rPr lang="pl-PL" dirty="0"/>
              <a:t>- wypłata wynagrodzeń 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CD69A31-3BAC-4306-872F-F55A734BB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Po stronie Ma:</a:t>
            </a:r>
          </a:p>
          <a:p>
            <a:r>
              <a:rPr lang="pl-PL" dirty="0"/>
              <a:t>- Lista płac (</a:t>
            </a:r>
            <a:r>
              <a:rPr lang="pl-PL" dirty="0" err="1"/>
              <a:t>Lp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78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EB610-495A-46A2-85A8-91795031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rozrachunki z pracownikami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9BFB3C-B642-495B-BC03-9E5FF51161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Strona WN:</a:t>
            </a:r>
          </a:p>
          <a:p>
            <a:r>
              <a:rPr lang="pl-PL" dirty="0"/>
              <a:t>- wypłacone zaliczki</a:t>
            </a:r>
          </a:p>
          <a:p>
            <a:r>
              <a:rPr lang="pl-PL" dirty="0"/>
              <a:t>- obciążenie pracownika zaistniałym niedoborem (Ma Rozliczenie niedoborów)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AC4087-4F8D-45F0-AC24-AD4689B5F8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Strona MA:</a:t>
            </a:r>
          </a:p>
          <a:p>
            <a:r>
              <a:rPr lang="pl-PL" dirty="0"/>
              <a:t>- niedobory nieuznane – sprawa do rozstrzygnięcia w sądzie (</a:t>
            </a:r>
            <a:r>
              <a:rPr lang="pl-PL" dirty="0" err="1"/>
              <a:t>Wn</a:t>
            </a:r>
            <a:r>
              <a:rPr lang="pl-PL" dirty="0"/>
              <a:t> Roszczenia sporne)</a:t>
            </a:r>
          </a:p>
          <a:p>
            <a:r>
              <a:rPr lang="pl-PL" dirty="0"/>
              <a:t>- rozliczenie zaliczki</a:t>
            </a:r>
          </a:p>
          <a:p>
            <a:r>
              <a:rPr lang="pl-PL" dirty="0"/>
              <a:t>- przedłożone rachunki kosztów</a:t>
            </a:r>
          </a:p>
        </p:txBody>
      </p:sp>
    </p:spTree>
    <p:extLst>
      <p:ext uri="{BB962C8B-B14F-4D97-AF65-F5344CB8AC3E}">
        <p14:creationId xmlns:p14="http://schemas.microsoft.com/office/powerpoint/2010/main" val="214567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BC78D05-17A9-41A7-88AF-E2110CB04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55287"/>
              </p:ext>
            </p:extLst>
          </p:nvPr>
        </p:nvGraphicFramePr>
        <p:xfrm>
          <a:off x="404037" y="404036"/>
          <a:ext cx="11302406" cy="6712540"/>
        </p:xfrm>
        <a:graphic>
          <a:graphicData uri="http://schemas.openxmlformats.org/drawingml/2006/table">
            <a:tbl>
              <a:tblPr/>
              <a:tblGrid>
                <a:gridCol w="1393355">
                  <a:extLst>
                    <a:ext uri="{9D8B030D-6E8A-4147-A177-3AD203B41FA5}">
                      <a16:colId xmlns:a16="http://schemas.microsoft.com/office/drawing/2014/main" val="3620602182"/>
                    </a:ext>
                  </a:extLst>
                </a:gridCol>
                <a:gridCol w="1515105">
                  <a:extLst>
                    <a:ext uri="{9D8B030D-6E8A-4147-A177-3AD203B41FA5}">
                      <a16:colId xmlns:a16="http://schemas.microsoft.com/office/drawing/2014/main" val="2260206430"/>
                    </a:ext>
                  </a:extLst>
                </a:gridCol>
                <a:gridCol w="676386">
                  <a:extLst>
                    <a:ext uri="{9D8B030D-6E8A-4147-A177-3AD203B41FA5}">
                      <a16:colId xmlns:a16="http://schemas.microsoft.com/office/drawing/2014/main" val="1665523350"/>
                    </a:ext>
                  </a:extLst>
                </a:gridCol>
                <a:gridCol w="777844">
                  <a:extLst>
                    <a:ext uri="{9D8B030D-6E8A-4147-A177-3AD203B41FA5}">
                      <a16:colId xmlns:a16="http://schemas.microsoft.com/office/drawing/2014/main" val="1312993061"/>
                    </a:ext>
                  </a:extLst>
                </a:gridCol>
                <a:gridCol w="946941">
                  <a:extLst>
                    <a:ext uri="{9D8B030D-6E8A-4147-A177-3AD203B41FA5}">
                      <a16:colId xmlns:a16="http://schemas.microsoft.com/office/drawing/2014/main" val="2481448511"/>
                    </a:ext>
                  </a:extLst>
                </a:gridCol>
                <a:gridCol w="723733">
                  <a:extLst>
                    <a:ext uri="{9D8B030D-6E8A-4147-A177-3AD203B41FA5}">
                      <a16:colId xmlns:a16="http://schemas.microsoft.com/office/drawing/2014/main" val="1192192496"/>
                    </a:ext>
                  </a:extLst>
                </a:gridCol>
                <a:gridCol w="432886">
                  <a:extLst>
                    <a:ext uri="{9D8B030D-6E8A-4147-A177-3AD203B41FA5}">
                      <a16:colId xmlns:a16="http://schemas.microsoft.com/office/drawing/2014/main" val="2214776948"/>
                    </a:ext>
                  </a:extLst>
                </a:gridCol>
                <a:gridCol w="432886">
                  <a:extLst>
                    <a:ext uri="{9D8B030D-6E8A-4147-A177-3AD203B41FA5}">
                      <a16:colId xmlns:a16="http://schemas.microsoft.com/office/drawing/2014/main" val="101356141"/>
                    </a:ext>
                  </a:extLst>
                </a:gridCol>
                <a:gridCol w="940177">
                  <a:extLst>
                    <a:ext uri="{9D8B030D-6E8A-4147-A177-3AD203B41FA5}">
                      <a16:colId xmlns:a16="http://schemas.microsoft.com/office/drawing/2014/main" val="393508637"/>
                    </a:ext>
                  </a:extLst>
                </a:gridCol>
                <a:gridCol w="766571">
                  <a:extLst>
                    <a:ext uri="{9D8B030D-6E8A-4147-A177-3AD203B41FA5}">
                      <a16:colId xmlns:a16="http://schemas.microsoft.com/office/drawing/2014/main" val="3728233964"/>
                    </a:ext>
                  </a:extLst>
                </a:gridCol>
                <a:gridCol w="432886">
                  <a:extLst>
                    <a:ext uri="{9D8B030D-6E8A-4147-A177-3AD203B41FA5}">
                      <a16:colId xmlns:a16="http://schemas.microsoft.com/office/drawing/2014/main" val="2738918383"/>
                    </a:ext>
                  </a:extLst>
                </a:gridCol>
                <a:gridCol w="432886">
                  <a:extLst>
                    <a:ext uri="{9D8B030D-6E8A-4147-A177-3AD203B41FA5}">
                      <a16:colId xmlns:a16="http://schemas.microsoft.com/office/drawing/2014/main" val="2990697344"/>
                    </a:ext>
                  </a:extLst>
                </a:gridCol>
                <a:gridCol w="721478">
                  <a:extLst>
                    <a:ext uri="{9D8B030D-6E8A-4147-A177-3AD203B41FA5}">
                      <a16:colId xmlns:a16="http://schemas.microsoft.com/office/drawing/2014/main" val="2841377961"/>
                    </a:ext>
                  </a:extLst>
                </a:gridCol>
                <a:gridCol w="676386">
                  <a:extLst>
                    <a:ext uri="{9D8B030D-6E8A-4147-A177-3AD203B41FA5}">
                      <a16:colId xmlns:a16="http://schemas.microsoft.com/office/drawing/2014/main" val="2544255335"/>
                    </a:ext>
                  </a:extLst>
                </a:gridCol>
                <a:gridCol w="432886">
                  <a:extLst>
                    <a:ext uri="{9D8B030D-6E8A-4147-A177-3AD203B41FA5}">
                      <a16:colId xmlns:a16="http://schemas.microsoft.com/office/drawing/2014/main" val="3257981240"/>
                    </a:ext>
                  </a:extLst>
                </a:gridCol>
              </a:tblGrid>
              <a:tr h="3581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Wypłacono z kasy pracownikowi zaliczkę na podróż służbową (KW)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082807"/>
                  </a:ext>
                </a:extLst>
              </a:tr>
              <a:tr h="190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W kasie stwierdzono niedobór gotówki (Pk)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91663"/>
                  </a:ext>
                </a:extLst>
              </a:tr>
              <a:tr h="190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Obciążono pracownika niedoborem gotówki (Pk)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468348"/>
                  </a:ext>
                </a:extLst>
              </a:tr>
              <a:tr h="1901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Pracownik nie uznał niedoboru gotówki - sprawa skierowana do sądu (Pk)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609493"/>
                  </a:ext>
                </a:extLst>
              </a:tr>
              <a:tr h="1901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Odpis aktualizujący wartość nalezności kwestionowanej przez pracownika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429302"/>
                  </a:ext>
                </a:extLst>
              </a:tr>
              <a:tr h="190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Opłacono koszty postępowania sądowego (KW)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47566"/>
                  </a:ext>
                </a:extLst>
              </a:tr>
              <a:tr h="190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7) Pracownik został uniewinniony - nalezności umorzono (Pk)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818607"/>
                  </a:ext>
                </a:extLst>
              </a:tr>
              <a:tr h="190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8) Pracownik rozliczył się z podróży służbowej 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8679"/>
                  </a:ext>
                </a:extLst>
              </a:tr>
              <a:tr h="190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9) Zwrot niewykorzystanej zaliczki do kasy (KP)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42156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857597"/>
                  </a:ext>
                </a:extLst>
              </a:tr>
              <a:tr h="3581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 rozrachunki z pracownikami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Kasa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Roszczenia sporne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Pozostałe koszty rodzajowe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542790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150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 50</a:t>
                      </a: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Sp) X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150</a:t>
                      </a: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 50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7) 50</a:t>
                      </a: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8) 115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00354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50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8) 115</a:t>
                      </a: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9) 35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50</a:t>
                      </a: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84418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9) 35</a:t>
                      </a: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6) 100</a:t>
                      </a: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261264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674161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614978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939044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686636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771301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08202"/>
                  </a:ext>
                </a:extLst>
              </a:tr>
              <a:tr h="1901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Rozliczenie niedoborów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Odpisy aktualizujące rozrachunki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Pozostałe koszty operacyjne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5974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50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50</a:t>
                      </a: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7) 50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 50</a:t>
                      </a: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 50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92865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6) 100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77722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895284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351685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3365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515584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8" marR="5818" marT="58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037201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8367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748372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8" marR="5818" marT="5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1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34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532</Words>
  <Application>Microsoft Office PowerPoint</Application>
  <PresentationFormat>Panoramiczny</PresentationFormat>
  <Paragraphs>164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Rozrachunki publicznoprawne </vt:lpstr>
      <vt:lpstr>Prezentacja programu PowerPoint</vt:lpstr>
      <vt:lpstr>Rozrachunki z tytułu wynagrodzeń (231)</vt:lpstr>
      <vt:lpstr>Inne rozrachunki z pracownikami 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Rozrachunki publicznoprawne (223)</dc:title>
  <dc:creator>Patryk Willa</dc:creator>
  <cp:lastModifiedBy>Karolina SMĘTEK</cp:lastModifiedBy>
  <cp:revision>2</cp:revision>
  <dcterms:created xsi:type="dcterms:W3CDTF">2022-03-26T11:08:51Z</dcterms:created>
  <dcterms:modified xsi:type="dcterms:W3CDTF">2024-03-19T10:33:45Z</dcterms:modified>
</cp:coreProperties>
</file>