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4" r:id="rId5"/>
    <p:sldId id="275" r:id="rId6"/>
    <p:sldId id="280" r:id="rId7"/>
    <p:sldId id="291" r:id="rId8"/>
    <p:sldId id="293" r:id="rId9"/>
    <p:sldId id="281" r:id="rId10"/>
    <p:sldId id="302" r:id="rId11"/>
    <p:sldId id="282" r:id="rId12"/>
    <p:sldId id="299" r:id="rId13"/>
    <p:sldId id="300" r:id="rId14"/>
    <p:sldId id="284" r:id="rId15"/>
    <p:sldId id="290" r:id="rId16"/>
    <p:sldId id="262"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25BA6-0097-494C-A61F-69DB469DF34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CF2A-9F46-4D84-AB19-86D64D9A76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Butterknife is a light weight library to inject views into Android components. It uses annotation processing.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Butterknife is a light weight library to inject views into Android components. It uses annotation processing. Android Butter Knife is an open source view “injection” library for Android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goal of this library is to help developers write better code, and it does so by trying to reduce the code used in the onCreate method on an Activity class and in onCreateView on Fragment 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It's just a convenience thing. ButterKnife only uses one line to populate a View field, whereas normally you'd have to use two. Multiply that by all of your View fields, and it starts to add up!</a:t>
            </a:r>
            <a:endParaRPr lang="en-US"/>
          </a:p>
          <a:p>
            <a:endParaRPr lang="en-US"/>
          </a:p>
          <a:p>
            <a:r>
              <a:rPr lang="en-US"/>
              <a:t>v and is essentially used to save typing repetitive lines of code like findViewById(R.id.view) when dealing with views, thus making our code look a lot cleaner.</a:t>
            </a:r>
            <a:endParaRPr lang="en-US"/>
          </a:p>
          <a:p>
            <a:endParaRPr lang="en-US"/>
          </a:p>
          <a:p>
            <a:endParaRPr lang="en-US"/>
          </a:p>
          <a:p>
            <a:r>
              <a:rPr lang="en-US"/>
              <a:t>Android Butter Knife helps you create cleaner and tidier code, handling a lot of the ugly boilerplate code that Android has become infamous for.</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Butterknife uses annotation processing to generated modified Java classes based on your annotations. Annotation processing is a tool build in javac for scanning and processing annotations at compile time.</a:t>
            </a:r>
            <a:endParaRPr lang="en-US"/>
          </a:p>
          <a:p>
            <a:endParaRPr lang="en-US"/>
          </a:p>
          <a:p>
            <a:r>
              <a:rPr lang="en-US"/>
              <a:t>You can define custom annotations and a custom processor to handle them. These annotations are scanned and processed at compile time. The annotation processor does not change the exiting input class but it generates a new Java class. This generated Java code is compiled again as a regular Java class.</a:t>
            </a:r>
            <a:endParaRPr lang="en-US"/>
          </a:p>
          <a:p>
            <a:endParaRPr lang="en-US"/>
          </a:p>
          <a:p>
            <a:r>
              <a:rPr lang="en-US"/>
              <a:t>The Butterknife annotation processor scans all Java classes looking for the Butterknife annotations. If a class contains these annotations, it generates a new class based on the &lt;original_class&gt;__ViewBinding schema.</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Butterknife is a light weight library to inject views into Android components. It uses annotation processing.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B5268F6-E7D1-4988-97B8-B48A3E457D4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0E78C-6FB4-4049-9D35-5B50B375E4D1}"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B5268F6-E7D1-4988-97B8-B48A3E457D4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B5268F6-E7D1-4988-97B8-B48A3E457D4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0E78C-6FB4-4049-9D35-5B50B375E4D1}"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B5268F6-E7D1-4988-97B8-B48A3E457D4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B5268F6-E7D1-4988-97B8-B48A3E457D4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0E78C-6FB4-4049-9D35-5B50B375E4D1}"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AB5268F6-E7D1-4988-97B8-B48A3E457D4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AB5268F6-E7D1-4988-97B8-B48A3E457D4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268F6-E7D1-4988-97B8-B48A3E457D4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268F6-E7D1-4988-97B8-B48A3E457D4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AB5268F6-E7D1-4988-97B8-B48A3E457D4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0E78C-6FB4-4049-9D35-5B50B375E4D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AB5268F6-E7D1-4988-97B8-B48A3E457D4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0E78C-6FB4-4049-9D35-5B50B375E4D1}"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5268F6-E7D1-4988-97B8-B48A3E457D47}" type="datetimeFigureOut">
              <a:rPr lang="en-US" smtClean="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F0E78C-6FB4-4049-9D35-5B50B375E4D1}" type="slidenum">
              <a:rPr lang="en-US" smtClean="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BUtter knife</a:t>
            </a:r>
            <a:endParaRPr lang="en-US" dirty="0"/>
          </a:p>
        </p:txBody>
      </p:sp>
      <p:sp>
        <p:nvSpPr>
          <p:cNvPr id="3" name="Subtitle 2"/>
          <p:cNvSpPr>
            <a:spLocks noGrp="1"/>
          </p:cNvSpPr>
          <p:nvPr>
            <p:ph type="subTitle" idx="1"/>
          </p:nvPr>
        </p:nvSpPr>
        <p:spPr/>
        <p:txBody>
          <a:bodyPr>
            <a:normAutofit/>
          </a:bodyPr>
          <a:lstStyle/>
          <a:p>
            <a:r>
              <a:rPr lang="en-US" dirty="0" smtClean="0"/>
              <a:t>Mohammad Kazim (13-4093)</a:t>
            </a:r>
            <a:endParaRPr lang="en-US" dirty="0" smtClean="0"/>
          </a:p>
          <a:p>
            <a:r>
              <a:rPr lang="en-US" dirty="0" smtClean="0"/>
              <a:t>Muhammad Iqbal (14-4270)</a:t>
            </a:r>
            <a:endParaRPr lang="en-US" dirty="0" smtClean="0"/>
          </a:p>
          <a:p>
            <a:r>
              <a:rPr lang="en-US" dirty="0" err="1" smtClean="0"/>
              <a:t>Mohammad Abdullah</a:t>
            </a:r>
            <a:r>
              <a:rPr lang="en-US" dirty="0" smtClean="0"/>
              <a:t> (14-4174)</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add </a:t>
            </a:r>
            <a:r>
              <a:rPr lang="en-US" dirty="0" err="1"/>
              <a:t>butterknife</a:t>
            </a:r>
            <a:r>
              <a:rPr lang="en-US" dirty="0"/>
              <a:t> in your project!!</a:t>
            </a:r>
            <a:endParaRPr lang="en-US" dirty="0"/>
          </a:p>
        </p:txBody>
      </p:sp>
      <p:sp>
        <p:nvSpPr>
          <p:cNvPr id="5" name="Rectangle 1"/>
          <p:cNvSpPr>
            <a:spLocks noGrp="1" noChangeArrowheads="1"/>
          </p:cNvSpPr>
          <p:nvPr>
            <p:ph sz="half" idx="1"/>
          </p:nvPr>
        </p:nvSpPr>
        <p:spPr bwMode="auto">
          <a:xfrm>
            <a:off x="1024128" y="2320140"/>
            <a:ext cx="8734162" cy="4047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500" b="1" i="0" u="none" strike="noStrike" cap="none" normalizeH="0" baseline="0" dirty="0">
              <a:ln>
                <a:noFill/>
              </a:ln>
              <a:solidFill>
                <a:schemeClr val="tx1"/>
              </a:solidFill>
              <a:effectLst/>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400" b="1" dirty="0">
              <a:latin typeface="medium-content-serif-fon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medium-content-serif-font"/>
              </a:rPr>
              <a:t>Step 1: </a:t>
            </a:r>
            <a:r>
              <a:rPr kumimoji="0" lang="en-US" altLang="en-US" sz="2400" b="0" i="0" u="none" strike="noStrike" cap="none" normalizeH="0" baseline="0" dirty="0">
                <a:ln>
                  <a:noFill/>
                </a:ln>
                <a:solidFill>
                  <a:schemeClr val="tx1"/>
                </a:solidFill>
                <a:effectLst/>
                <a:latin typeface="medium-content-serif-font"/>
              </a:rPr>
              <a:t>Add below dependency in your </a:t>
            </a:r>
            <a:r>
              <a:rPr kumimoji="0" lang="en-US" altLang="en-US" sz="2400" b="1" i="0" u="none" strike="noStrike" cap="none" normalizeH="0" baseline="0" dirty="0">
                <a:ln>
                  <a:noFill/>
                </a:ln>
                <a:solidFill>
                  <a:schemeClr val="tx1"/>
                </a:solidFill>
                <a:effectLst/>
                <a:latin typeface="medium-content-serif-font"/>
              </a:rPr>
              <a:t>app</a:t>
            </a:r>
            <a:r>
              <a:rPr kumimoji="0" lang="en-US" altLang="en-US" sz="2400" b="0" i="0" u="none" strike="noStrike" cap="none" normalizeH="0" baseline="0" dirty="0">
                <a:ln>
                  <a:noFill/>
                </a:ln>
                <a:solidFill>
                  <a:schemeClr val="tx1"/>
                </a:solidFill>
                <a:effectLst/>
                <a:latin typeface="medium-content-serif-font"/>
              </a:rPr>
              <a:t> level </a:t>
            </a:r>
            <a:r>
              <a:rPr kumimoji="0" lang="en-US" altLang="en-US" sz="2400" b="0" i="1" u="none" strike="noStrike" cap="none" normalizeH="0" baseline="0" dirty="0" err="1">
                <a:ln>
                  <a:noFill/>
                </a:ln>
                <a:solidFill>
                  <a:schemeClr val="tx1"/>
                </a:solidFill>
                <a:effectLst/>
                <a:latin typeface="medium-content-serif-font"/>
              </a:rPr>
              <a:t>build.gradle</a:t>
            </a:r>
            <a:r>
              <a:rPr kumimoji="0" lang="en-US" altLang="en-US" sz="2400" b="0" i="0" u="none" strike="noStrike" cap="none" normalizeH="0" baseline="0" dirty="0">
                <a:ln>
                  <a:noFill/>
                </a:ln>
                <a:solidFill>
                  <a:schemeClr val="tx1"/>
                </a:solidFill>
                <a:effectLst/>
                <a:latin typeface="medium-content-serif-font"/>
              </a:rPr>
              <a:t> file:</a:t>
            </a:r>
            <a:endParaRPr kumimoji="0" lang="en-US" altLang="en-US" sz="24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Menlo"/>
              </a:rPr>
              <a:t>def BUTTER_KNIFE_VERSION="8.5.1" //current version of </a:t>
            </a:r>
            <a:r>
              <a:rPr kumimoji="0" lang="en-US" altLang="en-US" sz="1800" b="1" i="0" u="none" strike="noStrike" cap="none" normalizeH="0" baseline="0" dirty="0" err="1">
                <a:ln>
                  <a:noFill/>
                </a:ln>
                <a:solidFill>
                  <a:schemeClr val="tx1"/>
                </a:solidFill>
                <a:effectLst/>
                <a:latin typeface="Menlo"/>
              </a:rPr>
              <a:t>butterknifedependencies</a:t>
            </a:r>
            <a:r>
              <a:rPr kumimoji="0" lang="en-US" altLang="en-US" sz="1800" b="1" i="0" u="none" strike="noStrike" cap="none" normalizeH="0" baseline="0" dirty="0">
                <a:ln>
                  <a:noFill/>
                </a:ln>
                <a:solidFill>
                  <a:schemeClr val="tx1"/>
                </a:solidFill>
                <a:effectLst/>
                <a:latin typeface="Menlo"/>
              </a:rPr>
              <a:t> </a:t>
            </a:r>
            <a:endParaRPr kumimoji="0" lang="en-US" altLang="en-US" sz="18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Menlo"/>
              </a:rPr>
              <a:t>{</a:t>
            </a:r>
            <a:endParaRPr kumimoji="0" lang="en-US" altLang="en-US" sz="18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Menlo"/>
              </a:rPr>
              <a:t>   compile "</a:t>
            </a:r>
            <a:r>
              <a:rPr kumimoji="0" lang="en-US" altLang="en-US" sz="1800" b="1" i="0" u="none" strike="noStrike" cap="none" normalizeH="0" baseline="0" dirty="0" err="1">
                <a:ln>
                  <a:noFill/>
                </a:ln>
                <a:solidFill>
                  <a:schemeClr val="tx1"/>
                </a:solidFill>
                <a:effectLst/>
                <a:latin typeface="Menlo"/>
              </a:rPr>
              <a:t>com.jakewharton:butterknife</a:t>
            </a:r>
            <a:r>
              <a:rPr kumimoji="0" lang="en-US" altLang="en-US" sz="1800" b="1" i="0" u="none" strike="noStrike" cap="none" normalizeH="0" baseline="0" dirty="0">
                <a:ln>
                  <a:noFill/>
                </a:ln>
                <a:solidFill>
                  <a:schemeClr val="tx1"/>
                </a:solidFill>
                <a:effectLst/>
                <a:latin typeface="Menlo"/>
              </a:rPr>
              <a:t>:$BUTTER_KNIFE_VERSION"</a:t>
            </a:r>
            <a:br>
              <a:rPr kumimoji="0" lang="en-US" altLang="en-US" sz="1800" b="1" i="0" u="none" strike="noStrike" cap="none" normalizeH="0" baseline="0" dirty="0">
                <a:ln>
                  <a:noFill/>
                </a:ln>
                <a:solidFill>
                  <a:schemeClr val="tx1"/>
                </a:solidFill>
                <a:effectLst/>
                <a:latin typeface="Menlo"/>
              </a:rPr>
            </a:br>
            <a:r>
              <a:rPr kumimoji="0" lang="en-US" altLang="en-US" sz="1800" b="1" i="0" u="none" strike="noStrike" cap="none" normalizeH="0" baseline="0" dirty="0">
                <a:ln>
                  <a:noFill/>
                </a:ln>
                <a:solidFill>
                  <a:schemeClr val="tx1"/>
                </a:solidFill>
                <a:effectLst/>
                <a:latin typeface="Menlo"/>
              </a:rPr>
              <a:t>   </a:t>
            </a:r>
            <a:r>
              <a:rPr kumimoji="0" lang="en-US" altLang="en-US" sz="1800" b="1" i="0" u="none" strike="noStrike" cap="none" normalizeH="0" baseline="0" dirty="0" err="1">
                <a:ln>
                  <a:noFill/>
                </a:ln>
                <a:solidFill>
                  <a:schemeClr val="tx1"/>
                </a:solidFill>
                <a:effectLst/>
                <a:latin typeface="Menlo"/>
              </a:rPr>
              <a:t>annotationProcessor</a:t>
            </a:r>
            <a:r>
              <a:rPr kumimoji="0" lang="en-US" altLang="en-US" sz="1800" b="1" i="0" u="none" strike="noStrike" cap="none" normalizeH="0" baseline="0" dirty="0">
                <a:ln>
                  <a:noFill/>
                </a:ln>
                <a:solidFill>
                  <a:schemeClr val="tx1"/>
                </a:solidFill>
                <a:effectLst/>
                <a:latin typeface="Menlo"/>
              </a:rPr>
              <a:t> "</a:t>
            </a:r>
            <a:r>
              <a:rPr kumimoji="0" lang="en-US" altLang="en-US" sz="1800" b="1" i="0" u="none" strike="noStrike" cap="none" normalizeH="0" baseline="0" dirty="0" err="1">
                <a:ln>
                  <a:noFill/>
                </a:ln>
                <a:solidFill>
                  <a:schemeClr val="tx1"/>
                </a:solidFill>
                <a:effectLst/>
                <a:latin typeface="Menlo"/>
              </a:rPr>
              <a:t>com.jakewharton:butterknife</a:t>
            </a:r>
            <a:r>
              <a:rPr kumimoji="0" lang="en-US" altLang="en-US" sz="1800" b="1" i="0" u="none" strike="noStrike" cap="none" normalizeH="0" baseline="0" dirty="0">
                <a:ln>
                  <a:noFill/>
                </a:ln>
                <a:solidFill>
                  <a:schemeClr val="tx1"/>
                </a:solidFill>
                <a:effectLst/>
                <a:latin typeface="Menlo"/>
              </a:rPr>
              <a:t>-</a:t>
            </a:r>
            <a:endParaRPr kumimoji="0" lang="en-US" altLang="en-US" sz="18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Menlo"/>
              </a:rPr>
              <a:t>   compiler:$BUTTER_KNIFE_VERSION“</a:t>
            </a:r>
            <a:endParaRPr kumimoji="0" lang="en-US" altLang="en-US" sz="18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Menlo"/>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US" dirty="0"/>
          </a:p>
        </p:txBody>
      </p:sp>
      <p:sp>
        <p:nvSpPr>
          <p:cNvPr id="5" name="Rectangle 1"/>
          <p:cNvSpPr>
            <a:spLocks noGrp="1" noChangeArrowheads="1"/>
          </p:cNvSpPr>
          <p:nvPr>
            <p:ph sz="half" idx="1"/>
          </p:nvPr>
        </p:nvSpPr>
        <p:spPr bwMode="auto">
          <a:xfrm>
            <a:off x="770719" y="1930943"/>
            <a:ext cx="8724973" cy="4081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4054"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 2</a:t>
            </a:r>
            <a:r>
              <a:rPr kumimoji="0" lang="en-US" altLang="en-US" sz="2000" b="1" i="0" u="none" strike="noStrike" cap="none" normalizeH="0" baseline="0" dirty="0">
                <a:ln>
                  <a:noFill/>
                </a:ln>
                <a:solidFill>
                  <a:schemeClr val="tx1"/>
                </a:solidFill>
                <a:effectLst/>
                <a:latin typeface="medium-content-serif-font"/>
              </a:rPr>
              <a:t>: </a:t>
            </a:r>
            <a:r>
              <a:rPr kumimoji="0" lang="en-US" altLang="en-US" sz="2000" b="0" i="0" u="none" strike="noStrike" cap="none" normalizeH="0" baseline="0" dirty="0">
                <a:ln>
                  <a:noFill/>
                </a:ln>
                <a:solidFill>
                  <a:schemeClr val="tx1"/>
                </a:solidFill>
                <a:effectLst/>
                <a:latin typeface="medium-content-serif-font"/>
              </a:rPr>
              <a:t>Add below </a:t>
            </a:r>
            <a:r>
              <a:rPr kumimoji="0" lang="en-US" altLang="en-US" sz="2000" b="0" i="1" u="none" strike="noStrike" cap="none" normalizeH="0" baseline="0" dirty="0">
                <a:ln>
                  <a:noFill/>
                </a:ln>
                <a:solidFill>
                  <a:schemeClr val="tx1"/>
                </a:solidFill>
                <a:effectLst/>
                <a:latin typeface="medium-content-serif-font"/>
              </a:rPr>
              <a:t>buildscript </a:t>
            </a:r>
            <a:r>
              <a:rPr kumimoji="0" lang="en-US" altLang="en-US" sz="2000" b="0" i="0" u="none" strike="noStrike" cap="none" normalizeH="0" baseline="0" dirty="0">
                <a:ln>
                  <a:noFill/>
                </a:ln>
                <a:solidFill>
                  <a:schemeClr val="tx1"/>
                </a:solidFill>
                <a:effectLst/>
                <a:latin typeface="medium-content-serif-font"/>
              </a:rPr>
              <a:t>in your </a:t>
            </a:r>
            <a:r>
              <a:rPr kumimoji="0" lang="en-US" altLang="en-US" sz="2000" b="1" i="0" u="none" strike="noStrike" cap="none" normalizeH="0" baseline="0" dirty="0">
                <a:ln>
                  <a:noFill/>
                </a:ln>
                <a:solidFill>
                  <a:schemeClr val="tx1"/>
                </a:solidFill>
                <a:effectLst/>
                <a:latin typeface="medium-content-serif-font"/>
              </a:rPr>
              <a:t>project</a:t>
            </a:r>
            <a:r>
              <a:rPr kumimoji="0" lang="en-US" altLang="en-US" sz="2000" b="0" i="0" u="none" strike="noStrike" cap="none" normalizeH="0" baseline="0" dirty="0">
                <a:ln>
                  <a:noFill/>
                </a:ln>
                <a:solidFill>
                  <a:schemeClr val="tx1"/>
                </a:solidFill>
                <a:effectLst/>
                <a:latin typeface="medium-content-serif-font"/>
              </a:rPr>
              <a:t> level </a:t>
            </a:r>
            <a:r>
              <a:rPr kumimoji="0" lang="en-US" altLang="en-US" sz="2000" b="0" i="1" u="none" strike="noStrike" cap="none" normalizeH="0" baseline="0" dirty="0" err="1">
                <a:ln>
                  <a:noFill/>
                </a:ln>
                <a:solidFill>
                  <a:schemeClr val="tx1"/>
                </a:solidFill>
                <a:effectLst/>
                <a:latin typeface="medium-content-serif-font"/>
              </a:rPr>
              <a:t>build.gradle</a:t>
            </a:r>
            <a:r>
              <a:rPr kumimoji="0" lang="en-US" altLang="en-US" sz="2000" b="0" i="0" u="none" strike="noStrike" cap="none" normalizeH="0" baseline="0" dirty="0">
                <a:ln>
                  <a:noFill/>
                </a:ln>
                <a:solidFill>
                  <a:schemeClr val="tx1"/>
                </a:solidFill>
                <a:effectLst/>
                <a:latin typeface="medium-content-serif-font"/>
              </a:rPr>
              <a:t> file:</a:t>
            </a:r>
            <a:endParaRPr kumimoji="0" lang="en-US" altLang="en-US" sz="20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Menlo"/>
              </a:rPr>
              <a:t>buildscript {</a:t>
            </a:r>
            <a:br>
              <a:rPr kumimoji="0" lang="en-US" altLang="en-US" sz="2000" b="1" i="0" u="none" strike="noStrike" cap="none" normalizeH="0" baseline="0" dirty="0">
                <a:ln>
                  <a:noFill/>
                </a:ln>
                <a:solidFill>
                  <a:schemeClr val="tx1"/>
                </a:solidFill>
                <a:effectLst/>
                <a:latin typeface="Menlo"/>
              </a:rPr>
            </a:br>
            <a:r>
              <a:rPr kumimoji="0" lang="en-US" altLang="en-US" sz="2000" b="1" i="0" u="none" strike="noStrike" cap="none" normalizeH="0" baseline="0" dirty="0">
                <a:ln>
                  <a:noFill/>
                </a:ln>
                <a:solidFill>
                  <a:schemeClr val="tx1"/>
                </a:solidFill>
                <a:effectLst/>
                <a:latin typeface="Menlo"/>
              </a:rPr>
              <a:t>repositories {</a:t>
            </a:r>
            <a:br>
              <a:rPr kumimoji="0" lang="en-US" altLang="en-US" sz="2000" b="1" i="0" u="none" strike="noStrike" cap="none" normalizeH="0" baseline="0" dirty="0">
                <a:ln>
                  <a:noFill/>
                </a:ln>
                <a:solidFill>
                  <a:schemeClr val="tx1"/>
                </a:solidFill>
                <a:effectLst/>
                <a:latin typeface="Menlo"/>
              </a:rPr>
            </a:br>
            <a:r>
              <a:rPr kumimoji="0" lang="en-US" altLang="en-US" sz="2000" b="1" i="0" u="none" strike="noStrike" cap="none" normalizeH="0" baseline="0" dirty="0">
                <a:ln>
                  <a:noFill/>
                </a:ln>
                <a:solidFill>
                  <a:schemeClr val="tx1"/>
                </a:solidFill>
                <a:effectLst/>
                <a:latin typeface="Menlo"/>
              </a:rPr>
              <a:t>mavenCentral()</a:t>
            </a:r>
            <a:br>
              <a:rPr kumimoji="0" lang="en-US" altLang="en-US" sz="2000" b="1" i="0" u="none" strike="noStrike" cap="none" normalizeH="0" baseline="0" dirty="0">
                <a:ln>
                  <a:noFill/>
                </a:ln>
                <a:solidFill>
                  <a:schemeClr val="tx1"/>
                </a:solidFill>
                <a:effectLst/>
                <a:latin typeface="Menlo"/>
              </a:rPr>
            </a:br>
            <a:r>
              <a:rPr kumimoji="0" lang="en-US" altLang="en-US" sz="2000" b="1" i="0" u="none" strike="noStrike" cap="none" normalizeH="0" baseline="0" dirty="0">
                <a:ln>
                  <a:noFill/>
                </a:ln>
                <a:solidFill>
                  <a:schemeClr val="tx1"/>
                </a:solidFill>
                <a:effectLst/>
                <a:latin typeface="Menlo"/>
              </a:rPr>
              <a:t>}</a:t>
            </a:r>
            <a:br>
              <a:rPr kumimoji="0" lang="en-US" altLang="en-US" sz="2000" b="1" i="0" u="none" strike="noStrike" cap="none" normalizeH="0" baseline="0" dirty="0">
                <a:ln>
                  <a:noFill/>
                </a:ln>
                <a:solidFill>
                  <a:schemeClr val="tx1"/>
                </a:solidFill>
                <a:effectLst/>
                <a:latin typeface="Menlo"/>
              </a:rPr>
            </a:br>
            <a:r>
              <a:rPr kumimoji="0" lang="en-US" altLang="en-US" sz="2000" b="1" i="0" u="none" strike="noStrike" cap="none" normalizeH="0" baseline="0" dirty="0">
                <a:ln>
                  <a:noFill/>
                </a:ln>
                <a:solidFill>
                  <a:schemeClr val="tx1"/>
                </a:solidFill>
                <a:effectLst/>
                <a:latin typeface="Menlo"/>
              </a:rPr>
              <a:t>dependencies {</a:t>
            </a:r>
            <a:br>
              <a:rPr kumimoji="0" lang="en-US" altLang="en-US" sz="2000" b="1" i="0" u="none" strike="noStrike" cap="none" normalizeH="0" baseline="0" dirty="0">
                <a:ln>
                  <a:noFill/>
                </a:ln>
                <a:solidFill>
                  <a:schemeClr val="tx1"/>
                </a:solidFill>
                <a:effectLst/>
                <a:latin typeface="Menlo"/>
              </a:rPr>
            </a:br>
            <a:r>
              <a:rPr kumimoji="0" lang="en-US" altLang="en-US" sz="2000" b="1" i="0" u="none" strike="noStrike" cap="none" normalizeH="0" baseline="0" dirty="0">
                <a:ln>
                  <a:noFill/>
                </a:ln>
                <a:solidFill>
                  <a:schemeClr val="tx1"/>
                </a:solidFill>
                <a:effectLst/>
                <a:latin typeface="Menlo"/>
              </a:rPr>
              <a:t>    classpath ‘com.jakewharton:butterknife-gradle-plugin:8.5.1’}</a:t>
            </a:r>
            <a:endParaRPr kumimoji="0" lang="en-US" altLang="en-US" sz="2000" b="1"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Menlo"/>
              </a:rPr>
              <a:t>}</a:t>
            </a:r>
            <a:r>
              <a:rPr kumimoji="0" lang="en-US" altLang="en-US" sz="2000" b="0" i="0" u="none" strike="noStrike" cap="none" normalizeH="0" baseline="0" dirty="0">
                <a:ln>
                  <a:noFill/>
                </a:ln>
                <a:solidFill>
                  <a:schemeClr val="tx1"/>
                </a:solidFill>
                <a:effectLst/>
              </a:rPr>
              <a:t> </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2000" b="1" dirty="0">
                <a:latin typeface="Arial" panose="020B0604020202020204" pitchFamily="34" charset="0"/>
              </a:rPr>
              <a:t>Step 3</a:t>
            </a:r>
            <a:r>
              <a:rPr lang="en-US" altLang="en-US" sz="2000" dirty="0">
                <a:latin typeface="Arial" panose="020B0604020202020204" pitchFamily="34" charset="0"/>
              </a:rPr>
              <a:t>: Then apply plugin in your app level build.gradle using below lines:</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2000" b="1" dirty="0">
                <a:latin typeface="Arial" panose="020B0604020202020204" pitchFamily="34" charset="0"/>
              </a:rPr>
              <a:t>apply plugin: ‘com.jakewharton.butterknife’</a:t>
            </a: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add main"/>
          <p:cNvPicPr>
            <a:picLocks noChangeAspect="1"/>
          </p:cNvPicPr>
          <p:nvPr>
            <p:ph sz="half" idx="1"/>
          </p:nvPr>
        </p:nvPicPr>
        <p:blipFill>
          <a:blip r:embed="rId1"/>
          <a:stretch>
            <a:fillRect/>
          </a:stretch>
        </p:blipFill>
        <p:spPr>
          <a:xfrm>
            <a:off x="1281430" y="1687830"/>
            <a:ext cx="8888095" cy="4506595"/>
          </a:xfrm>
          <a:prstGeom prst="rect">
            <a:avLst/>
          </a:prstGeom>
        </p:spPr>
      </p:pic>
      <p:sp>
        <p:nvSpPr>
          <p:cNvPr id="4" name="Content Placeholder 3"/>
          <p:cNvSpPr>
            <a:spLocks noGrp="1"/>
          </p:cNvSpPr>
          <p:nvPr>
            <p:ph sz="half" idx="2"/>
          </p:nvPr>
        </p:nvSpPr>
        <p:spPr>
          <a:xfrm>
            <a:off x="1281430" y="560070"/>
            <a:ext cx="8888095" cy="1127760"/>
          </a:xfrm>
        </p:spPr>
        <p:txBody>
          <a:bodyPr>
            <a:normAutofit lnSpcReduction="10000"/>
          </a:bodyPr>
          <a:p>
            <a:pPr>
              <a:buFont typeface="Arial" panose="020B0604020202020204" pitchFamily="34" charset="0"/>
              <a:buChar char="•"/>
            </a:pPr>
            <a:endParaRPr lang="en-US"/>
          </a:p>
          <a:p>
            <a:pPr>
              <a:buFont typeface="Arial" panose="020B0604020202020204" pitchFamily="34" charset="0"/>
              <a:buChar char="•"/>
            </a:pPr>
            <a:r>
              <a:rPr lang="en-US"/>
              <a:t>Overide BindView, OnClick and ButterKnife.bind methods to get the views injected.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sz="half" idx="1"/>
          </p:nvPr>
        </p:nvSpPr>
        <p:spPr>
          <a:xfrm>
            <a:off x="1024255" y="2286000"/>
            <a:ext cx="8580755" cy="4023360"/>
          </a:xfrm>
        </p:spPr>
        <p:txBody>
          <a:bodyPr/>
          <a:p>
            <a:pPr>
              <a:buFont typeface="Arial" panose="020B0604020202020204" pitchFamily="34" charset="0"/>
              <a:buChar char="•"/>
            </a:pPr>
            <a:r>
              <a:rPr lang="en-US"/>
              <a:t>https://www.youtube.com/watch?v=C9023cw9slE</a:t>
            </a:r>
            <a:endParaRPr lang="en-US"/>
          </a:p>
          <a:p>
            <a:pPr>
              <a:buFont typeface="Arial" panose="020B0604020202020204" pitchFamily="34" charset="0"/>
              <a:buChar char="•"/>
            </a:pPr>
            <a:r>
              <a:rPr lang="en-US"/>
              <a:t>https://hackernoon.com/android-butterknife-vs-data-binding-fffceb77ed88</a:t>
            </a:r>
            <a:endParaRPr lang="en-US"/>
          </a:p>
          <a:p>
            <a:pPr>
              <a:buFont typeface="Arial" panose="020B0604020202020204" pitchFamily="34" charset="0"/>
              <a:buChar char="•"/>
            </a:pPr>
            <a:r>
              <a:rPr lang="en-US"/>
              <a:t>http://jakewharton.github.io/butterknife/</a:t>
            </a:r>
            <a:endParaRPr lang="en-US"/>
          </a:p>
          <a:p>
            <a:pPr>
              <a:buFont typeface="Arial" panose="020B0604020202020204" pitchFamily="34" charset="0"/>
              <a:buChar char="•"/>
            </a:pPr>
            <a:r>
              <a:rPr lang="en-US"/>
              <a:t>http://www.vogella.com/tutorials/AndroidButterknife/article.html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315" y="1968500"/>
            <a:ext cx="9719945" cy="2210435"/>
          </a:xfrm>
        </p:spPr>
        <p:txBody>
          <a:bodyPr/>
          <a:lstStyle/>
          <a:p>
            <a:pPr algn="ctr"/>
            <a:r>
              <a:rPr lang="en-US" sz="6000"/>
              <a:t>Thank YOu!!</a:t>
            </a:r>
            <a:endParaRPr lang="en-US" sz="6000"/>
          </a:p>
        </p:txBody>
      </p:sp>
      <p:sp>
        <p:nvSpPr>
          <p:cNvPr id="3" name="Content Placeholder 2"/>
          <p:cNvSpPr>
            <a:spLocks noGrp="1"/>
          </p:cNvSpPr>
          <p:nvPr>
            <p:ph idx="1"/>
          </p:nvPr>
        </p:nvSpPr>
        <p:spPr>
          <a:xfrm>
            <a:off x="1024255" y="6233160"/>
            <a:ext cx="9719945" cy="76200"/>
          </a:xfrm>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You might be thinking of this..</a:t>
            </a:r>
            <a:endParaRPr lang="en-US"/>
          </a:p>
        </p:txBody>
      </p:sp>
      <p:pic>
        <p:nvPicPr>
          <p:cNvPr id="4" name="Content Placeholder 3" descr="0ec4369b-465d-4ef0-8d3d-91f30946e6e0-butter-knife-magic"/>
          <p:cNvPicPr>
            <a:picLocks noChangeAspect="1"/>
          </p:cNvPicPr>
          <p:nvPr>
            <p:ph sz="half" idx="1"/>
          </p:nvPr>
        </p:nvPicPr>
        <p:blipFill>
          <a:blip r:embed="rId1"/>
          <a:stretch>
            <a:fillRect/>
          </a:stretch>
        </p:blipFill>
        <p:spPr>
          <a:xfrm>
            <a:off x="5751195" y="2942590"/>
            <a:ext cx="5269865" cy="33667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 might be thinking of this..</a:t>
            </a:r>
            <a:endParaRPr lang="en-US"/>
          </a:p>
        </p:txBody>
      </p:sp>
      <p:pic>
        <p:nvPicPr>
          <p:cNvPr id="4" name="Content Placeholder 3" descr="0ec4369b-465d-4ef0-8d3d-91f30946e6e0-butter-knife-magic"/>
          <p:cNvPicPr>
            <a:picLocks noGrp="1" noChangeAspect="1"/>
          </p:cNvPicPr>
          <p:nvPr>
            <p:ph sz="half" idx="1"/>
          </p:nvPr>
        </p:nvPicPr>
        <p:blipFill>
          <a:blip r:embed="rId1"/>
          <a:stretch>
            <a:fillRect/>
          </a:stretch>
        </p:blipFill>
        <p:spPr>
          <a:xfrm>
            <a:off x="5751195" y="2942590"/>
            <a:ext cx="5269865" cy="3366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19123" y="2678811"/>
            <a:ext cx="9720072" cy="1499616"/>
          </a:xfrm>
        </p:spPr>
        <p:txBody>
          <a:bodyPr/>
          <a:p>
            <a:r>
              <a:rPr lang="en-US"/>
              <a:t>What is Butter knife?</a:t>
            </a:r>
            <a:br>
              <a:rPr lang="en-US"/>
            </a:br>
            <a:endParaRPr lang="en-US"/>
          </a:p>
        </p:txBody>
      </p:sp>
      <p:sp>
        <p:nvSpPr>
          <p:cNvPr id="3" name="Text Box 2"/>
          <p:cNvSpPr txBox="1"/>
          <p:nvPr/>
        </p:nvSpPr>
        <p:spPr>
          <a:xfrm>
            <a:off x="2501265" y="3592830"/>
            <a:ext cx="7498715" cy="1198880"/>
          </a:xfrm>
          <a:prstGeom prst="rect">
            <a:avLst/>
          </a:prstGeom>
          <a:noFill/>
        </p:spPr>
        <p:txBody>
          <a:bodyPr wrap="square" rtlCol="0" anchor="t">
            <a:spAutoFit/>
          </a:bodyPr>
          <a:p>
            <a:pPr indent="0">
              <a:buFont typeface="Arial" panose="020B0604020202020204" pitchFamily="34" charset="0"/>
              <a:buNone/>
            </a:pPr>
            <a:r>
              <a:rPr lang="en-US" sz="2400">
                <a:sym typeface="+mn-ea"/>
              </a:rPr>
              <a:t>Android Butter Knife is an open source view “injection” library for Android</a:t>
            </a:r>
            <a:endParaRPr lang="en-US" sz="2400">
              <a:sym typeface="+mn-ea"/>
            </a:endParaRPr>
          </a:p>
          <a:p>
            <a:endParaRPr lang="en-US" sz="2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4128" y="2068576"/>
            <a:ext cx="9720072" cy="1499616"/>
          </a:xfrm>
        </p:spPr>
        <p:txBody>
          <a:bodyPr/>
          <a:p>
            <a:r>
              <a:rPr lang="en-US"/>
              <a:t>Why ButterKnife?</a:t>
            </a:r>
            <a:endParaRPr lang="en-US"/>
          </a:p>
        </p:txBody>
      </p:sp>
      <p:sp>
        <p:nvSpPr>
          <p:cNvPr id="5" name="Text Box 4"/>
          <p:cNvSpPr txBox="1"/>
          <p:nvPr/>
        </p:nvSpPr>
        <p:spPr>
          <a:xfrm>
            <a:off x="1252220" y="3418840"/>
            <a:ext cx="8284210" cy="1198880"/>
          </a:xfrm>
          <a:prstGeom prst="rect">
            <a:avLst/>
          </a:prstGeom>
          <a:noFill/>
        </p:spPr>
        <p:txBody>
          <a:bodyPr wrap="square" rtlCol="0" anchor="t">
            <a:spAutoFit/>
          </a:bodyPr>
          <a:p>
            <a:pPr marL="342900" indent="-342900">
              <a:buFont typeface="Arial" panose="020B0604020202020204" pitchFamily="34" charset="0"/>
              <a:buChar char="•"/>
            </a:pPr>
            <a:r>
              <a:rPr lang="en-US" sz="2400">
                <a:sym typeface="+mn-ea"/>
              </a:rPr>
              <a:t>The goal is to help developers write better code, and it does so by trying to reduce the code.</a:t>
            </a:r>
            <a:endParaRPr lang="en-US" sz="2400">
              <a:sym typeface="+mn-ea"/>
            </a:endParaRPr>
          </a:p>
          <a:p>
            <a:pPr marL="342900" indent="-342900">
              <a:buFont typeface="Arial" panose="020B0604020202020204" pitchFamily="34" charset="0"/>
              <a:buChar char="•"/>
            </a:pPr>
            <a:r>
              <a:rPr lang="en-US" sz="2400">
                <a:sym typeface="+mn-ea"/>
              </a:rPr>
              <a:t>It makes the code more presentable and understandable.</a:t>
            </a:r>
            <a:endParaRPr lang="en-US" sz="24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Butterknife vs !(Butterknife)</a:t>
            </a:r>
            <a:endParaRPr lang="en-US"/>
          </a:p>
        </p:txBody>
      </p:sp>
      <p:pic>
        <p:nvPicPr>
          <p:cNvPr id="5" name="Content Placeholder 4" descr="kb vs simple"/>
          <p:cNvPicPr>
            <a:picLocks noChangeAspect="1"/>
          </p:cNvPicPr>
          <p:nvPr>
            <p:ph sz="half" idx="1"/>
          </p:nvPr>
        </p:nvPicPr>
        <p:blipFill>
          <a:blip r:embed="rId1"/>
          <a:stretch>
            <a:fillRect/>
          </a:stretch>
        </p:blipFill>
        <p:spPr>
          <a:xfrm>
            <a:off x="1024255" y="2631440"/>
            <a:ext cx="9719945" cy="2974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Butterknife vs !(Butterknife)</a:t>
            </a:r>
            <a:endParaRPr lang="en-US"/>
          </a:p>
        </p:txBody>
      </p:sp>
      <p:pic>
        <p:nvPicPr>
          <p:cNvPr id="5" name="Content Placeholder 4" descr="bkoldcode"/>
          <p:cNvPicPr>
            <a:picLocks noChangeAspect="1"/>
          </p:cNvPicPr>
          <p:nvPr>
            <p:ph sz="half" idx="1"/>
          </p:nvPr>
        </p:nvPicPr>
        <p:blipFill>
          <a:blip r:embed="rId1"/>
          <a:stretch>
            <a:fillRect/>
          </a:stretch>
        </p:blipFill>
        <p:spPr>
          <a:xfrm>
            <a:off x="991235" y="2393315"/>
            <a:ext cx="5067935" cy="3836035"/>
          </a:xfrm>
          <a:prstGeom prst="rect">
            <a:avLst/>
          </a:prstGeom>
        </p:spPr>
      </p:pic>
      <p:pic>
        <p:nvPicPr>
          <p:cNvPr id="6" name="Content Placeholder 5" descr="bknewcode"/>
          <p:cNvPicPr>
            <a:picLocks noChangeAspect="1"/>
          </p:cNvPicPr>
          <p:nvPr>
            <p:ph sz="half" idx="2"/>
          </p:nvPr>
        </p:nvPicPr>
        <p:blipFill>
          <a:blip r:embed="rId2"/>
          <a:stretch>
            <a:fillRect/>
          </a:stretch>
        </p:blipFill>
        <p:spPr>
          <a:xfrm>
            <a:off x="6059805" y="2393315"/>
            <a:ext cx="4684395" cy="3836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4128" y="2285746"/>
            <a:ext cx="9720072" cy="1499616"/>
          </a:xfrm>
        </p:spPr>
        <p:txBody>
          <a:bodyPr/>
          <a:p>
            <a:r>
              <a:rPr lang="en-US"/>
              <a:t>how does butterknife work?</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sym typeface="+mn-ea"/>
              </a:rPr>
              <a:t>BInD and unbind</a:t>
            </a:r>
            <a:br>
              <a:rPr lang="en-US">
                <a:sym typeface="+mn-ea"/>
              </a:rPr>
            </a:br>
            <a:br>
              <a:rPr lang="en-US"/>
            </a:br>
            <a:endParaRPr lang="en-US"/>
          </a:p>
        </p:txBody>
      </p:sp>
      <p:pic>
        <p:nvPicPr>
          <p:cNvPr id="4" name="Content Placeholder 3" descr="unbinder"/>
          <p:cNvPicPr>
            <a:picLocks noChangeAspect="1"/>
          </p:cNvPicPr>
          <p:nvPr>
            <p:ph idx="1"/>
          </p:nvPr>
        </p:nvPicPr>
        <p:blipFill>
          <a:blip r:embed="rId1"/>
          <a:stretch>
            <a:fillRect/>
          </a:stretch>
        </p:blipFill>
        <p:spPr>
          <a:xfrm>
            <a:off x="2353945" y="1668780"/>
            <a:ext cx="7060565" cy="4023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Implements Unbinder</a:t>
            </a:r>
            <a:endParaRPr lang="en-US"/>
          </a:p>
        </p:txBody>
      </p:sp>
      <p:pic>
        <p:nvPicPr>
          <p:cNvPr id="4" name="Content Placeholder 3" descr="libraries"/>
          <p:cNvPicPr>
            <a:picLocks noChangeAspect="1"/>
          </p:cNvPicPr>
          <p:nvPr>
            <p:ph sz="half" idx="1"/>
          </p:nvPr>
        </p:nvPicPr>
        <p:blipFill>
          <a:blip r:embed="rId1"/>
          <a:stretch>
            <a:fillRect/>
          </a:stretch>
        </p:blipFill>
        <p:spPr>
          <a:xfrm>
            <a:off x="803275" y="2905125"/>
            <a:ext cx="4942205" cy="2390140"/>
          </a:xfrm>
          <a:prstGeom prst="rect">
            <a:avLst/>
          </a:prstGeom>
        </p:spPr>
      </p:pic>
      <p:pic>
        <p:nvPicPr>
          <p:cNvPr id="5" name="Content Placeholder 4" descr="mainactivity"/>
          <p:cNvPicPr>
            <a:picLocks noChangeAspect="1"/>
          </p:cNvPicPr>
          <p:nvPr>
            <p:ph sz="half" idx="2"/>
          </p:nvPr>
        </p:nvPicPr>
        <p:blipFill>
          <a:blip r:embed="rId2"/>
          <a:stretch>
            <a:fillRect/>
          </a:stretch>
        </p:blipFill>
        <p:spPr>
          <a:xfrm>
            <a:off x="803275" y="1843405"/>
            <a:ext cx="5286375" cy="3912870"/>
          </a:xfrm>
          <a:prstGeom prst="rect">
            <a:avLst/>
          </a:prstGeom>
        </p:spPr>
      </p:pic>
      <p:pic>
        <p:nvPicPr>
          <p:cNvPr id="2" name="Picture 1" descr="unbinderaaa"/>
          <p:cNvPicPr>
            <a:picLocks noChangeAspect="1"/>
          </p:cNvPicPr>
          <p:nvPr/>
        </p:nvPicPr>
        <p:blipFill>
          <a:blip r:embed="rId3"/>
          <a:stretch>
            <a:fillRect/>
          </a:stretch>
        </p:blipFill>
        <p:spPr>
          <a:xfrm>
            <a:off x="6089650" y="2303780"/>
            <a:ext cx="4364990" cy="29914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1516</Words>
  <Application>WPS Presentation</Application>
  <PresentationFormat>Widescreen</PresentationFormat>
  <Paragraphs>68</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Tw Cen MT</vt:lpstr>
      <vt:lpstr>Wingdings 3</vt:lpstr>
      <vt:lpstr>Tw Cen MT Condensed</vt:lpstr>
      <vt:lpstr>Microsoft YaHei</vt:lpstr>
      <vt:lpstr>Arial Unicode MS</vt:lpstr>
      <vt:lpstr>Calibri</vt:lpstr>
      <vt:lpstr>medium-content-serif-font</vt:lpstr>
      <vt:lpstr>Menlo</vt:lpstr>
      <vt:lpstr>Segoe Print</vt:lpstr>
      <vt:lpstr>Integral</vt:lpstr>
      <vt:lpstr>BUtter knife</vt:lpstr>
      <vt:lpstr>You might be thinking of this..</vt:lpstr>
      <vt:lpstr>What is Butter knife?</vt:lpstr>
      <vt:lpstr>Why ButterKnife?</vt:lpstr>
      <vt:lpstr>PowerPoint 演示文稿</vt:lpstr>
      <vt:lpstr>PowerPoint 演示文稿</vt:lpstr>
      <vt:lpstr>how does butterknife work?</vt:lpstr>
      <vt:lpstr>  Unbinder </vt:lpstr>
      <vt:lpstr>PowerPoint 演示文稿</vt:lpstr>
      <vt:lpstr>how to add butterknife in your project!!</vt:lpstr>
      <vt:lpstr>Continued..</vt:lpstr>
      <vt:lpstr>PowerPoint 演示文稿</vt:lpstr>
      <vt:lpstr>PowerPoint 演示文稿</vt:lpstr>
      <vt:lpstr>Thank YOu!!</vt:lpstr>
      <vt:lpstr>You might be thinking of this..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InvestSmart</dc:title>
  <dc:creator>Ahsan Awan</dc:creator>
  <cp:lastModifiedBy>kazim</cp:lastModifiedBy>
  <cp:revision>16</cp:revision>
  <dcterms:created xsi:type="dcterms:W3CDTF">2018-11-23T07:08:00Z</dcterms:created>
  <dcterms:modified xsi:type="dcterms:W3CDTF">2018-12-04T06:40:08Z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