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acdc04a4c_2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acdc04a4c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cfeed2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4acfeed2f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cdc04a4c_2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cdc04a4c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cfeed2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4acfeed2f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acdc04a4c_2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acdc04a4c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acfeed2f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4acfeed2f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acdc04a4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4acdc04a4c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cfeed2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acfeed2f6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acfeed2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4acfeed2f6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acfeed2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acfeed2f6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acfeed2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4acfeed2f6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cdc04a4c_2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cdc04a4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acfeed2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acfeed2f6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acdc04a4c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4acdc04a4c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cdc04a4c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cdc04a4c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cfeed2f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4acfeed2f6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cdc04a4c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cdc04a4c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acdc04a4c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acdc04a4c_2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Алгоритмы и структуры данных на языке С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Инструменты визуализации алгоритмов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6769700" y="919200"/>
            <a:ext cx="46812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объектно ориентирован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разные точки зрения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простота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расширяем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578125" y="478875"/>
            <a:ext cx="4870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Преимущества UML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Примеры диаграмм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75" y="1415738"/>
            <a:ext cx="8913025" cy="47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1203300" y="450950"/>
            <a:ext cx="9785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Roboto"/>
                <a:ea typeface="Roboto"/>
                <a:cs typeface="Roboto"/>
                <a:sym typeface="Roboto"/>
              </a:rPr>
              <a:t>Примеры диаграмм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Программное обеспечение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6769700" y="919200"/>
            <a:ext cx="46812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AutoNum type="arabicPeriod"/>
            </a:pPr>
            <a:r>
              <a:rPr lang="ru-RU" sz="2800">
                <a:solidFill>
                  <a:srgbClr val="FFFFFF"/>
                </a:solidFill>
              </a:rPr>
              <a:t>Draw.io</a:t>
            </a:r>
            <a:endParaRPr sz="2800">
              <a:solidFill>
                <a:srgbClr val="FFFFFF"/>
              </a:solidFill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AutoNum type="arabicPeriod"/>
            </a:pPr>
            <a:r>
              <a:rPr lang="ru-RU" sz="2800">
                <a:solidFill>
                  <a:srgbClr val="FFFFFF"/>
                </a:solidFill>
              </a:rPr>
              <a:t>Umbrello</a:t>
            </a:r>
            <a:endParaRPr sz="2800">
              <a:solidFill>
                <a:srgbClr val="FFFFFF"/>
              </a:solidFill>
            </a:endParaRPr>
          </a:p>
          <a:p>
            <a:pPr indent="-495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AutoNum type="arabicPeriod"/>
            </a:pPr>
            <a:r>
              <a:rPr lang="ru-RU" sz="2800">
                <a:solidFill>
                  <a:srgbClr val="FFFFFF"/>
                </a:solidFill>
              </a:rPr>
              <a:t>Papyrus</a:t>
            </a:r>
            <a:endParaRPr/>
          </a:p>
        </p:txBody>
      </p:sp>
      <p:sp>
        <p:nvSpPr>
          <p:cNvPr id="194" name="Google Shape;194;p39"/>
          <p:cNvSpPr txBox="1"/>
          <p:nvPr>
            <p:ph type="title"/>
          </p:nvPr>
        </p:nvSpPr>
        <p:spPr>
          <a:xfrm>
            <a:off x="578125" y="478875"/>
            <a:ext cx="4870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/>
              <a:t>Инструменты визуализации алгоритмов и структур данных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6425850" y="919200"/>
            <a:ext cx="5486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Диаграммы BPMN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Диаграммы UML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Технологическая схема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Древовидные Диаграммы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Сетевая диаграмма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Каркасные Модели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Макеты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Диаграмма Венна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Диаграмма Ганта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Диаграммы серверных стоек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Диаграмма последовательности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0" name="Google Shape;200;p40"/>
          <p:cNvSpPr txBox="1"/>
          <p:nvPr>
            <p:ph type="title"/>
          </p:nvPr>
        </p:nvSpPr>
        <p:spPr>
          <a:xfrm>
            <a:off x="578125" y="478875"/>
            <a:ext cx="4870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Draw.io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850"/>
            <a:ext cx="11887202" cy="513429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/>
          <p:nvPr/>
        </p:nvSpPr>
        <p:spPr>
          <a:xfrm>
            <a:off x="1203300" y="0"/>
            <a:ext cx="9785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Draw.io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idx="1" type="body"/>
          </p:nvPr>
        </p:nvSpPr>
        <p:spPr>
          <a:xfrm>
            <a:off x="6425850" y="919200"/>
            <a:ext cx="5486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Диаграмма классов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Диаграмма последовательностей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Схема сотрудничества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Схема вариантов использования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Диаграмма состояний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Диаграмма Активности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Диаграмма Компонентов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Схема Развертывания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-RU" sz="2400">
                <a:solidFill>
                  <a:srgbClr val="FFFFFF"/>
                </a:solidFill>
              </a:rPr>
              <a:t>Диаграмма Отношений Сущностей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2" name="Google Shape;212;p42"/>
          <p:cNvSpPr txBox="1"/>
          <p:nvPr>
            <p:ph type="title"/>
          </p:nvPr>
        </p:nvSpPr>
        <p:spPr>
          <a:xfrm>
            <a:off x="578125" y="478875"/>
            <a:ext cx="4870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Umbrello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188" y="1141500"/>
            <a:ext cx="7893624" cy="53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3"/>
          <p:cNvSpPr txBox="1"/>
          <p:nvPr/>
        </p:nvSpPr>
        <p:spPr>
          <a:xfrm>
            <a:off x="1427975" y="0"/>
            <a:ext cx="9785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Umbrello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6425850" y="919200"/>
            <a:ext cx="5486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Диаграмма классов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Диаграмма объектов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Схема Упаковки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Композитная Структурная Схема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Диаграмма Компонентов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Схема Развертывания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Диаграмма Профиля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Схема вариантов использования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Диаграмма Активности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Диаграмма состояния машины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Диаграмма Связи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Диаграмма последовательности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Временная диаграмма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-RU" sz="1800">
                <a:solidFill>
                  <a:srgbClr val="FFFFFF"/>
                </a:solidFill>
              </a:rPr>
              <a:t>Диаграмма обзора взаимодействия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Google Shape;224;p44"/>
          <p:cNvSpPr txBox="1"/>
          <p:nvPr>
            <p:ph type="title"/>
          </p:nvPr>
        </p:nvSpPr>
        <p:spPr>
          <a:xfrm>
            <a:off x="578125" y="478875"/>
            <a:ext cx="4870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Papyrus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232350" y="3600475"/>
            <a:ext cx="117273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Инструменты визуализации алгоритмов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138" y="1073075"/>
            <a:ext cx="7851725" cy="532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/>
        </p:nvSpPr>
        <p:spPr>
          <a:xfrm>
            <a:off x="1203300" y="0"/>
            <a:ext cx="9785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Papyrus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36" name="Google Shape;236;p46"/>
          <p:cNvSpPr txBox="1"/>
          <p:nvPr>
            <p:ph idx="1" type="body"/>
          </p:nvPr>
        </p:nvSpPr>
        <p:spPr>
          <a:xfrm>
            <a:off x="6200375" y="692150"/>
            <a:ext cx="5899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Обзор: 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способов визуализации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языка UML 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популярных диаграмм</a:t>
            </a:r>
            <a:endParaRPr/>
          </a:p>
          <a:p>
            <a:pPr indent="-3683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сервисов и программ для создания диаграмм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882450" y="1370860"/>
            <a:ext cx="46812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ru-RU"/>
              <a:t>Способы визуализации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ru-RU"/>
              <a:t>Язык UML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ru-RU"/>
              <a:t>Примеры диаграмм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ru-RU"/>
              <a:t>Программное обеспечение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Способы визуализации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1203300" y="939450"/>
            <a:ext cx="9785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>
                <a:latin typeface="Roboto"/>
                <a:ea typeface="Roboto"/>
                <a:cs typeface="Roboto"/>
                <a:sym typeface="Roboto"/>
              </a:rPr>
              <a:t>ВИЗУАЛИЗАЦИЯ АЛГОРИТМОВ, структур и моделей данных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30"/>
          <p:cNvCxnSpPr/>
          <p:nvPr/>
        </p:nvCxnSpPr>
        <p:spPr>
          <a:xfrm flipH="1">
            <a:off x="2883500" y="2780775"/>
            <a:ext cx="1907700" cy="11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30"/>
          <p:cNvCxnSpPr/>
          <p:nvPr/>
        </p:nvCxnSpPr>
        <p:spPr>
          <a:xfrm>
            <a:off x="7496825" y="2705625"/>
            <a:ext cx="19731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30"/>
          <p:cNvSpPr txBox="1"/>
          <p:nvPr/>
        </p:nvSpPr>
        <p:spPr>
          <a:xfrm>
            <a:off x="507300" y="4058450"/>
            <a:ext cx="48852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latin typeface="Roboto"/>
                <a:ea typeface="Roboto"/>
                <a:cs typeface="Roboto"/>
                <a:sym typeface="Roboto"/>
              </a:rPr>
              <a:t>Блок-схемы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6613725" y="4058450"/>
            <a:ext cx="51858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latin typeface="Roboto"/>
                <a:ea typeface="Roboto"/>
                <a:cs typeface="Roboto"/>
                <a:sym typeface="Roboto"/>
              </a:rPr>
              <a:t>UML-диаграммы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6769700" y="919200"/>
            <a:ext cx="46812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АЛГ – АЛГоритм;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НАЧ – НАЧало алгоритма;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КОН – КОНец алгоритма;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НЦ – Начало Цикла;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КЦ – Конец Цикла;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FFFF"/>
                </a:solidFill>
              </a:rPr>
              <a:t>:</a:t>
            </a:r>
            <a:r>
              <a:rPr lang="ru-RU" sz="2400">
                <a:solidFill>
                  <a:srgbClr val="FFFFFF"/>
                </a:solidFill>
              </a:rPr>
              <a:t>= – присвоить значение;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FFFF"/>
                </a:solidFill>
              </a:rPr>
              <a:t>// – комментарий.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0" name="Google Shape;150;p31"/>
          <p:cNvSpPr txBox="1"/>
          <p:nvPr>
            <p:ph type="title"/>
          </p:nvPr>
        </p:nvSpPr>
        <p:spPr>
          <a:xfrm>
            <a:off x="578125" y="478875"/>
            <a:ext cx="48708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Текстовое описание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1203300" y="495350"/>
            <a:ext cx="97854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latin typeface="Roboto"/>
                <a:ea typeface="Roboto"/>
                <a:cs typeface="Roboto"/>
                <a:sym typeface="Roboto"/>
              </a:rPr>
              <a:t>Графические схемы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250" y="1942475"/>
            <a:ext cx="10193501" cy="35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Язык UML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979700" y="1277100"/>
            <a:ext cx="8232600" cy="4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200">
                <a:solidFill>
                  <a:srgbClr val="FF0000"/>
                </a:solidFill>
                <a:highlight>
                  <a:srgbClr val="FFFFFF"/>
                </a:highlight>
              </a:rPr>
              <a:t>UML</a:t>
            </a:r>
            <a:r>
              <a:rPr lang="ru-RU" sz="3200">
                <a:solidFill>
                  <a:srgbClr val="3C3C3C"/>
                </a:solidFill>
                <a:highlight>
                  <a:srgbClr val="FFFFFF"/>
                </a:highlight>
              </a:rPr>
              <a:t> </a:t>
            </a:r>
            <a:r>
              <a:rPr lang="ru-RU" sz="3200">
                <a:solidFill>
                  <a:srgbClr val="000000"/>
                </a:solidFill>
                <a:highlight>
                  <a:srgbClr val="FFFFFF"/>
                </a:highlight>
              </a:rPr>
              <a:t>(англ. </a:t>
            </a:r>
            <a:r>
              <a:rPr i="1" lang="ru-RU" sz="3200">
                <a:solidFill>
                  <a:srgbClr val="000000"/>
                </a:solidFill>
                <a:highlight>
                  <a:srgbClr val="FFFFFF"/>
                </a:highlight>
              </a:rPr>
              <a:t>Unified Modeling Language</a:t>
            </a:r>
            <a:r>
              <a:rPr lang="ru-RU" sz="3200">
                <a:solidFill>
                  <a:srgbClr val="000000"/>
                </a:solidFill>
                <a:highlight>
                  <a:srgbClr val="FFFFFF"/>
                </a:highlight>
              </a:rPr>
              <a:t> — унифицированный язык моделирования) — язык графического описания для объектного моделирования в области разработки программного обеспечения, моделирования бизнес-процессов, системного проектирования и отображения организационных структур.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