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6.xml" ContentType="application/vnd.openxmlformats-officedocument.presentationml.slide+xml"/>
  <Override PartName="/ppt/slides/slide7.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14.xml" ContentType="application/vnd.openxmlformats-officedocument.presentationml.slide+xml"/>
  <Override PartName="/ppt/slides/slide15.xml" ContentType="application/vnd.openxmlformats-officedocument.presentationml.slide+xml"/>
  <Override PartName="/ppt/diagrams/layout4.xml" ContentType="application/vnd.openxmlformats-officedocument.drawingml.diagramLayout+xml"/>
  <Override PartName="/ppt/diagrams/data4.xml" ContentType="application/vnd.openxmlformats-officedocument.drawingml.diagramData+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slides/slide16.xml" ContentType="application/vnd.openxmlformats-officedocument.presentationml.slide+xml"/>
  <Override PartName="/ppt/diagrams/layout5.xml" ContentType="application/vnd.openxmlformats-officedocument.drawingml.diagramLayout+xml"/>
  <Override PartName="/ppt/diagrams/data5.xml" ContentType="application/vnd.openxmlformats-officedocument.drawingml.diagramData+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84" r:id="rId1"/>
  </p:sldMasterIdLst>
  <p:notesMasterIdLst>
    <p:notesMasterId r:id="rId2"/>
  </p:notesMasterIdLst>
  <p:sldIdLst>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6980" autoAdjust="0"/>
    <p:restoredTop sz="94660"/>
  </p:normalViewPr>
  <p:slideViewPr>
    <p:cSldViewPr snapToGrid="0">
      <p:cViewPr varScale="1">
        <p:scale>
          <a:sx n="96" d="100"/>
          <a:sy n="96" d="100"/>
        </p:scale>
        <p:origin x="86" y="13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image" Target="../media/image2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image" Target="../media/image21.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BE5F07-009F-42FD-A821-0E99BDEDF4DE}" type="doc">
      <dgm:prSet loTypeId="urn:microsoft.com/office/officeart/2005/8/layout/default" loCatId="list" qsTypeId="urn:microsoft.com/office/officeart/2005/8/quickstyle/3d4" qsCatId="3D" csTypeId="urn:microsoft.com/office/officeart/2005/8/colors/colorful1" csCatId="colorful" phldr="1"/>
      <dgm:spPr/>
      <dgm:t>
        <a:bodyPr/>
        <a:lstStyle/>
        <a:p>
          <a:endParaRPr lang="en-US"/>
        </a:p>
      </dgm:t>
    </dgm:pt>
    <dgm:pt modelId="{CBD554AF-5389-4FAA-8C17-0B448024C93E}">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a:effectLst/>
              <a:latin typeface="Arial" panose="020B0604020202020204" pitchFamily="34" charset="0"/>
              <a:ea typeface="Times New Roman" panose="02020603050405020304" pitchFamily="18" charset="0"/>
              <a:cs typeface="Times New Roman" panose="02020603050405020304" pitchFamily="18" charset="0"/>
            </a:rPr>
            <a:t>Agriculture and forestry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0" defTabSz="1955800">
            <a:buNone/>
          </a:pPr>
          <a:endParaRPr lang="en-US" dirty="0"/>
        </a:p>
      </dgm:t>
    </dgm:pt>
    <dgm:pt modelId="{3FA3B0E2-8E18-4A53-B40B-3D4F51E86FBA}" type="parTrans" cxnId="{A6E10E13-2160-4C93-9CE7-DE5AAC0A3D89}">
      <dgm:prSet/>
      <dgm:spPr/>
      <dgm:t>
        <a:bodyPr/>
        <a:lstStyle/>
        <a:p>
          <a:endParaRPr lang="en-US"/>
        </a:p>
      </dgm:t>
    </dgm:pt>
    <dgm:pt modelId="{294C83EF-B03E-4E8A-B5F5-FB40B57F0BA0}" type="sibTrans" cxnId="{A6E10E13-2160-4C93-9CE7-DE5AAC0A3D89}">
      <dgm:prSet/>
      <dgm:spPr/>
      <dgm:t>
        <a:bodyPr/>
        <a:lstStyle/>
        <a:p>
          <a:endParaRPr lang="en-US"/>
        </a:p>
      </dgm:t>
    </dgm:pt>
    <dgm:pt modelId="{6C2C9BDD-9C45-4200-AE6B-33A4908F631C}">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a:effectLst/>
              <a:latin typeface="Arial" panose="020B0604020202020204" pitchFamily="34" charset="0"/>
              <a:ea typeface="Times New Roman" panose="02020603050405020304" pitchFamily="18" charset="0"/>
              <a:cs typeface="Times New Roman" panose="02020603050405020304" pitchFamily="18" charset="0"/>
            </a:rPr>
            <a:t>Fishing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0" defTabSz="800100">
            <a:buNone/>
          </a:pPr>
          <a:endParaRPr lang="en-US" dirty="0"/>
        </a:p>
      </dgm:t>
    </dgm:pt>
    <dgm:pt modelId="{24DB0223-301D-43B6-877C-BBB9DDC3E2F7}" type="parTrans" cxnId="{906B943B-7787-4CDC-950B-3DB24F5E4803}">
      <dgm:prSet/>
      <dgm:spPr/>
      <dgm:t>
        <a:bodyPr/>
        <a:lstStyle/>
        <a:p>
          <a:endParaRPr lang="en-US"/>
        </a:p>
      </dgm:t>
    </dgm:pt>
    <dgm:pt modelId="{53E79236-B57F-41F5-B198-1E130DF82666}" type="sibTrans" cxnId="{906B943B-7787-4CDC-950B-3DB24F5E4803}">
      <dgm:prSet/>
      <dgm:spPr/>
      <dgm:t>
        <a:bodyPr/>
        <a:lstStyle/>
        <a:p>
          <a:endParaRPr lang="en-US"/>
        </a:p>
      </dgm:t>
    </dgm:pt>
    <dgm:pt modelId="{583814A4-581B-4E78-9A66-18350E531DED}">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a:effectLst/>
              <a:latin typeface="Arial" panose="020B0604020202020204" pitchFamily="34" charset="0"/>
              <a:ea typeface="Times New Roman" panose="02020603050405020304" pitchFamily="18" charset="0"/>
              <a:cs typeface="Times New Roman" panose="02020603050405020304" pitchFamily="18" charset="0"/>
            </a:rPr>
            <a:t>Mining and quarrying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0" defTabSz="800100">
            <a:buNone/>
          </a:pPr>
          <a:endParaRPr lang="en-US" dirty="0"/>
        </a:p>
      </dgm:t>
    </dgm:pt>
    <dgm:pt modelId="{973D3E53-4E82-43E2-B27A-4A11C12965E2}" type="parTrans" cxnId="{A2EA5643-1CD1-4E7A-AB28-2F358AE7D697}">
      <dgm:prSet/>
      <dgm:spPr/>
      <dgm:t>
        <a:bodyPr/>
        <a:lstStyle/>
        <a:p>
          <a:endParaRPr lang="en-US"/>
        </a:p>
      </dgm:t>
    </dgm:pt>
    <dgm:pt modelId="{B4BE43AC-42FF-4689-9073-84ECEC2B5E98}" type="sibTrans" cxnId="{A2EA5643-1CD1-4E7A-AB28-2F358AE7D697}">
      <dgm:prSet/>
      <dgm:spPr/>
      <dgm:t>
        <a:bodyPr/>
        <a:lstStyle/>
        <a:p>
          <a:endParaRPr lang="en-US"/>
        </a:p>
      </dgm:t>
    </dgm:pt>
    <dgm:pt modelId="{87CE0EAB-556A-4D0D-B3A0-3AAE1A08E87E}">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a:effectLst/>
              <a:latin typeface="Arial" panose="020B0604020202020204" pitchFamily="34" charset="0"/>
              <a:ea typeface="Times New Roman" panose="02020603050405020304" pitchFamily="18" charset="0"/>
              <a:cs typeface="Times New Roman" panose="02020603050405020304" pitchFamily="18" charset="0"/>
            </a:rPr>
            <a:t>Manufacturing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0" defTabSz="800100">
            <a:buNone/>
          </a:pPr>
          <a:endParaRPr lang="en-US" dirty="0"/>
        </a:p>
      </dgm:t>
    </dgm:pt>
    <dgm:pt modelId="{17A1E2B3-BF6C-4585-956B-3CBA4AA0DC4E}" type="parTrans" cxnId="{10EB2AFF-C85D-4A93-B202-33E7BF7B0DC9}">
      <dgm:prSet/>
      <dgm:spPr/>
      <dgm:t>
        <a:bodyPr/>
        <a:lstStyle/>
        <a:p>
          <a:endParaRPr lang="en-US"/>
        </a:p>
      </dgm:t>
    </dgm:pt>
    <dgm:pt modelId="{03F2D4D8-895B-4333-BCD9-44ABC3A0C55E}" type="sibTrans" cxnId="{10EB2AFF-C85D-4A93-B202-33E7BF7B0DC9}">
      <dgm:prSet/>
      <dgm:spPr/>
      <dgm:t>
        <a:bodyPr/>
        <a:lstStyle/>
        <a:p>
          <a:endParaRPr lang="en-US"/>
        </a:p>
      </dgm:t>
    </dgm:pt>
    <dgm:pt modelId="{734A4428-1189-4818-97CE-B256DD844D58}">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a:effectLst/>
              <a:latin typeface="Arial" panose="020B0604020202020204" pitchFamily="34" charset="0"/>
              <a:ea typeface="Times New Roman" panose="02020603050405020304" pitchFamily="18" charset="0"/>
              <a:cs typeface="Times New Roman" panose="02020603050405020304" pitchFamily="18" charset="0"/>
            </a:rPr>
            <a:t>Electricity gas and water supply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0" defTabSz="755650">
            <a:buNone/>
          </a:pPr>
          <a:endParaRPr lang="en-US" dirty="0"/>
        </a:p>
      </dgm:t>
    </dgm:pt>
    <dgm:pt modelId="{5516E865-4A42-4E69-BA77-6954D7EA2D5C}" type="parTrans" cxnId="{4AC8DF03-2D08-4E82-852E-A8A0EC7A23D8}">
      <dgm:prSet/>
      <dgm:spPr/>
      <dgm:t>
        <a:bodyPr/>
        <a:lstStyle/>
        <a:p>
          <a:endParaRPr lang="en-US"/>
        </a:p>
      </dgm:t>
    </dgm:pt>
    <dgm:pt modelId="{C71622B6-3B49-4909-A21A-F1275B1A92D5}" type="sibTrans" cxnId="{4AC8DF03-2D08-4E82-852E-A8A0EC7A23D8}">
      <dgm:prSet/>
      <dgm:spPr/>
      <dgm:t>
        <a:bodyPr/>
        <a:lstStyle/>
        <a:p>
          <a:endParaRPr lang="en-US"/>
        </a:p>
      </dgm:t>
    </dgm:pt>
    <dgm:pt modelId="{6B093795-8756-4159-A2ED-259C41DDE31D}">
      <dgm:prSet phldrT="[Text]"/>
      <dgm:spPr/>
      <dgm:t>
        <a:bodyPr/>
        <a:lstStyle/>
        <a:p>
          <a:r>
            <a:rPr lang="en-US" sz="1800">
              <a:effectLst/>
              <a:latin typeface="Arial" panose="020B0604020202020204" pitchFamily="34" charset="0"/>
              <a:ea typeface="Times New Roman" panose="02020603050405020304" pitchFamily="18" charset="0"/>
            </a:rPr>
            <a:t>Construction</a:t>
          </a:r>
          <a:endParaRPr lang="en-US" dirty="0"/>
        </a:p>
      </dgm:t>
    </dgm:pt>
    <dgm:pt modelId="{71D49091-4B64-4D73-A841-62C494B36C3F}" type="parTrans" cxnId="{1D263F5D-0FA5-428B-8C85-387964927C83}">
      <dgm:prSet/>
      <dgm:spPr/>
      <dgm:t>
        <a:bodyPr/>
        <a:lstStyle/>
        <a:p>
          <a:endParaRPr lang="en-US"/>
        </a:p>
      </dgm:t>
    </dgm:pt>
    <dgm:pt modelId="{8A3F8FFD-0396-4C9C-AD57-1FEF361EEE03}" type="sibTrans" cxnId="{1D263F5D-0FA5-428B-8C85-387964927C83}">
      <dgm:prSet/>
      <dgm:spPr/>
      <dgm:t>
        <a:bodyPr/>
        <a:lstStyle/>
        <a:p>
          <a:endParaRPr lang="en-US"/>
        </a:p>
      </dgm:t>
    </dgm:pt>
    <dgm:pt modelId="{320A161C-D8A0-4E1E-8409-BC55075F7323}">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a:effectLst/>
              <a:latin typeface="Arial" panose="020B0604020202020204" pitchFamily="34" charset="0"/>
              <a:ea typeface="Times New Roman" panose="02020603050405020304" pitchFamily="18" charset="0"/>
              <a:cs typeface="Times New Roman" panose="02020603050405020304" pitchFamily="18" charset="0"/>
            </a:rPr>
            <a:t>Wholesale and retail trade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0" defTabSz="666750">
            <a:buNone/>
          </a:pPr>
          <a:endParaRPr lang="en-US" dirty="0"/>
        </a:p>
      </dgm:t>
    </dgm:pt>
    <dgm:pt modelId="{BACB2DF4-2AF7-4E5C-8150-04A29F3310DB}" type="parTrans" cxnId="{A13A5B75-C1D1-42DC-B76D-2AA12F33FBFA}">
      <dgm:prSet/>
      <dgm:spPr/>
      <dgm:t>
        <a:bodyPr/>
        <a:lstStyle/>
        <a:p>
          <a:endParaRPr lang="en-US"/>
        </a:p>
      </dgm:t>
    </dgm:pt>
    <dgm:pt modelId="{44671967-1F45-42BB-B3F9-6BCCCB9B8C70}" type="sibTrans" cxnId="{A13A5B75-C1D1-42DC-B76D-2AA12F33FBFA}">
      <dgm:prSet/>
      <dgm:spPr/>
      <dgm:t>
        <a:bodyPr/>
        <a:lstStyle/>
        <a:p>
          <a:endParaRPr lang="en-US"/>
        </a:p>
      </dgm:t>
    </dgm:pt>
    <dgm:pt modelId="{B0DF3969-9583-447D-9DEF-3FDCCC711A46}">
      <dgm:prSet phldrT="[Text]"/>
      <dgm:spPr/>
      <dgm:t>
        <a:bodyPr/>
        <a:lstStyle/>
        <a:p>
          <a:r>
            <a:rPr lang="en-US" sz="1800">
              <a:effectLst/>
              <a:latin typeface="Arial" panose="020B0604020202020204" pitchFamily="34" charset="0"/>
              <a:ea typeface="Times New Roman" panose="02020603050405020304" pitchFamily="18" charset="0"/>
            </a:rPr>
            <a:t>Transport storage and communication </a:t>
          </a:r>
          <a:endParaRPr lang="en-US" dirty="0"/>
        </a:p>
      </dgm:t>
    </dgm:pt>
    <dgm:pt modelId="{4412F7F0-0DF3-45B0-8077-2078DDEB81A8}" type="parTrans" cxnId="{59D84317-CF94-4516-AC2B-036AB6C62F54}">
      <dgm:prSet/>
      <dgm:spPr/>
      <dgm:t>
        <a:bodyPr/>
        <a:lstStyle/>
        <a:p>
          <a:endParaRPr lang="en-US"/>
        </a:p>
      </dgm:t>
    </dgm:pt>
    <dgm:pt modelId="{7F531D52-9417-4FFC-957C-7EFCE43A90AD}" type="sibTrans" cxnId="{59D84317-CF94-4516-AC2B-036AB6C62F54}">
      <dgm:prSet/>
      <dgm:spPr/>
      <dgm:t>
        <a:bodyPr/>
        <a:lstStyle/>
        <a:p>
          <a:endParaRPr lang="en-US"/>
        </a:p>
      </dgm:t>
    </dgm:pt>
    <dgm:pt modelId="{8F59FF2F-1462-4CF3-8C52-C3BA02A72A90}">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a:effectLst/>
              <a:latin typeface="Arial" panose="020B0604020202020204" pitchFamily="34" charset="0"/>
              <a:ea typeface="Times New Roman" panose="02020603050405020304" pitchFamily="18" charset="0"/>
              <a:cs typeface="Times New Roman" panose="02020603050405020304" pitchFamily="18" charset="0"/>
            </a:rPr>
            <a:t>Financial intermediations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0" defTabSz="666750">
            <a:buNone/>
          </a:pPr>
          <a:endParaRPr lang="en-US" dirty="0"/>
        </a:p>
      </dgm:t>
    </dgm:pt>
    <dgm:pt modelId="{92AE22F8-A595-4FFB-A501-7AD0FEF118AE}" type="parTrans" cxnId="{676EA429-DA62-4754-9F1F-7AA08497BF50}">
      <dgm:prSet/>
      <dgm:spPr/>
      <dgm:t>
        <a:bodyPr/>
        <a:lstStyle/>
        <a:p>
          <a:endParaRPr lang="en-US"/>
        </a:p>
      </dgm:t>
    </dgm:pt>
    <dgm:pt modelId="{9B95E893-DDEC-4E7D-A859-8E2B1FD657EB}" type="sibTrans" cxnId="{676EA429-DA62-4754-9F1F-7AA08497BF50}">
      <dgm:prSet/>
      <dgm:spPr/>
      <dgm:t>
        <a:bodyPr/>
        <a:lstStyle/>
        <a:p>
          <a:endParaRPr lang="en-US"/>
        </a:p>
      </dgm:t>
    </dgm:pt>
    <dgm:pt modelId="{ED216398-CD4F-4B54-A6B9-78A3840E92C3}">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a:effectLst/>
              <a:latin typeface="Arial" panose="020B0604020202020204" pitchFamily="34" charset="0"/>
              <a:ea typeface="Times New Roman" panose="02020603050405020304" pitchFamily="18" charset="0"/>
              <a:cs typeface="Times New Roman" panose="02020603050405020304" pitchFamily="18" charset="0"/>
            </a:rPr>
            <a:t>Real estate renting and business activities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0" defTabSz="666750">
            <a:buNone/>
          </a:pPr>
          <a:endParaRPr lang="en-US" dirty="0"/>
        </a:p>
      </dgm:t>
    </dgm:pt>
    <dgm:pt modelId="{A163CEB9-41EB-42F8-9B95-7E1257060DBC}" type="parTrans" cxnId="{076F437D-96C8-4DBB-B358-359ED083034A}">
      <dgm:prSet/>
      <dgm:spPr/>
      <dgm:t>
        <a:bodyPr/>
        <a:lstStyle/>
        <a:p>
          <a:endParaRPr lang="en-US"/>
        </a:p>
      </dgm:t>
    </dgm:pt>
    <dgm:pt modelId="{C5922838-8922-4868-9E4D-3AB9A1FA5718}" type="sibTrans" cxnId="{076F437D-96C8-4DBB-B358-359ED083034A}">
      <dgm:prSet/>
      <dgm:spPr/>
      <dgm:t>
        <a:bodyPr/>
        <a:lstStyle/>
        <a:p>
          <a:endParaRPr lang="en-US"/>
        </a:p>
      </dgm:t>
    </dgm:pt>
    <dgm:pt modelId="{9EF5B7C4-FD59-4E69-BD89-722F31024470}">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a:effectLst/>
              <a:latin typeface="Arial" panose="020B0604020202020204" pitchFamily="34" charset="0"/>
              <a:ea typeface="Times New Roman" panose="02020603050405020304" pitchFamily="18" charset="0"/>
              <a:cs typeface="Times New Roman" panose="02020603050405020304" pitchFamily="18" charset="0"/>
            </a:rPr>
            <a:t>Public Administration and Defense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0" defTabSz="622300">
            <a:buNone/>
          </a:pPr>
          <a:endParaRPr lang="en-US" dirty="0"/>
        </a:p>
      </dgm:t>
    </dgm:pt>
    <dgm:pt modelId="{47CDE670-B74D-4011-A055-C1DC8B188342}" type="parTrans" cxnId="{7CA3514F-FA1A-4785-B7A5-36CDF52A7689}">
      <dgm:prSet/>
      <dgm:spPr/>
      <dgm:t>
        <a:bodyPr/>
        <a:lstStyle/>
        <a:p>
          <a:endParaRPr lang="en-US"/>
        </a:p>
      </dgm:t>
    </dgm:pt>
    <dgm:pt modelId="{778B510F-778D-4C51-AC8C-F7F1BBF7FE7F}" type="sibTrans" cxnId="{7CA3514F-FA1A-4785-B7A5-36CDF52A7689}">
      <dgm:prSet/>
      <dgm:spPr/>
      <dgm:t>
        <a:bodyPr/>
        <a:lstStyle/>
        <a:p>
          <a:endParaRPr lang="en-US"/>
        </a:p>
      </dgm:t>
    </dgm:pt>
    <dgm:pt modelId="{524E3C28-1884-4CBC-9D02-1C158F344853}">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a:effectLst/>
              <a:latin typeface="Arial" panose="020B0604020202020204" pitchFamily="34" charset="0"/>
              <a:ea typeface="Times New Roman" panose="02020603050405020304" pitchFamily="18" charset="0"/>
              <a:cs typeface="Times New Roman" panose="02020603050405020304" pitchFamily="18" charset="0"/>
            </a:rPr>
            <a:t>Education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0" defTabSz="622300">
            <a:buNone/>
          </a:pPr>
          <a:endParaRPr lang="en-US" dirty="0"/>
        </a:p>
      </dgm:t>
    </dgm:pt>
    <dgm:pt modelId="{85ED4EB9-9D09-489C-A447-A21643E6E7B7}" type="parTrans" cxnId="{AF67B434-0DF2-4E18-8418-EEF388BB7EAC}">
      <dgm:prSet/>
      <dgm:spPr/>
      <dgm:t>
        <a:bodyPr/>
        <a:lstStyle/>
        <a:p>
          <a:endParaRPr lang="en-US"/>
        </a:p>
      </dgm:t>
    </dgm:pt>
    <dgm:pt modelId="{53DF1744-4846-4878-9EAF-62031F9BAC81}" type="sibTrans" cxnId="{AF67B434-0DF2-4E18-8418-EEF388BB7EAC}">
      <dgm:prSet/>
      <dgm:spPr/>
      <dgm:t>
        <a:bodyPr/>
        <a:lstStyle/>
        <a:p>
          <a:endParaRPr lang="en-US"/>
        </a:p>
      </dgm:t>
    </dgm:pt>
    <dgm:pt modelId="{B3C74701-B8A9-4EB6-8100-81993388B831}">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Health and social works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defTabSz="622300">
            <a:buNone/>
          </a:pPr>
          <a:endParaRPr lang="en-US" dirty="0"/>
        </a:p>
      </dgm:t>
    </dgm:pt>
    <dgm:pt modelId="{D581CCBE-3D09-430A-A642-FFCC3BD391E3}" type="parTrans" cxnId="{796A2C2A-9BDD-4179-95BE-7E184B784C41}">
      <dgm:prSet/>
      <dgm:spPr/>
      <dgm:t>
        <a:bodyPr/>
        <a:lstStyle/>
        <a:p>
          <a:endParaRPr lang="en-US"/>
        </a:p>
      </dgm:t>
    </dgm:pt>
    <dgm:pt modelId="{4479C3CF-E185-4ABA-AF9D-335E29287F55}" type="sibTrans" cxnId="{796A2C2A-9BDD-4179-95BE-7E184B784C41}">
      <dgm:prSet/>
      <dgm:spPr/>
      <dgm:t>
        <a:bodyPr/>
        <a:lstStyle/>
        <a:p>
          <a:endParaRPr lang="en-US"/>
        </a:p>
      </dgm:t>
    </dgm:pt>
    <dgm:pt modelId="{C0226D3C-DB60-4F9E-9795-B12DE54699A2}">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Community social and personal service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defTabSz="622300">
            <a:buNone/>
          </a:pPr>
          <a:endParaRPr lang="en-US" dirty="0"/>
        </a:p>
      </dgm:t>
    </dgm:pt>
    <dgm:pt modelId="{728ED231-BE2F-4B8F-ABB8-7E4B2FC74BEA}" type="parTrans" cxnId="{8CC5F928-1E79-4DEC-A0E9-2250C27F2C28}">
      <dgm:prSet/>
      <dgm:spPr/>
      <dgm:t>
        <a:bodyPr/>
        <a:lstStyle/>
        <a:p>
          <a:endParaRPr lang="en-US"/>
        </a:p>
      </dgm:t>
    </dgm:pt>
    <dgm:pt modelId="{EC51B62F-1A9A-4D60-A214-D2317A559FEB}" type="sibTrans" cxnId="{8CC5F928-1E79-4DEC-A0E9-2250C27F2C28}">
      <dgm:prSet/>
      <dgm:spPr/>
      <dgm:t>
        <a:bodyPr/>
        <a:lstStyle/>
        <a:p>
          <a:endParaRPr lang="en-US"/>
        </a:p>
      </dgm:t>
    </dgm:pt>
    <dgm:pt modelId="{BD9CDDCC-616E-42DC-B1F4-D89FBA1537BD}" type="pres">
      <dgm:prSet presAssocID="{5EBE5F07-009F-42FD-A821-0E99BDEDF4DE}" presName="diagram" presStyleCnt="0">
        <dgm:presLayoutVars>
          <dgm:dir/>
          <dgm:resizeHandles val="exact"/>
        </dgm:presLayoutVars>
      </dgm:prSet>
      <dgm:spPr/>
    </dgm:pt>
    <dgm:pt modelId="{D1E47B71-45F5-4EB2-9339-87199046B519}" type="pres">
      <dgm:prSet presAssocID="{CBD554AF-5389-4FAA-8C17-0B448024C93E}" presName="node" presStyleLbl="node1" presStyleIdx="0" presStyleCnt="14">
        <dgm:presLayoutVars>
          <dgm:bulletEnabled val="1"/>
        </dgm:presLayoutVars>
      </dgm:prSet>
      <dgm:spPr/>
    </dgm:pt>
    <dgm:pt modelId="{8E5D77C0-5F4C-4273-9569-13C73252C0F5}" type="pres">
      <dgm:prSet presAssocID="{294C83EF-B03E-4E8A-B5F5-FB40B57F0BA0}" presName="sibTrans" presStyleCnt="0"/>
      <dgm:spPr/>
    </dgm:pt>
    <dgm:pt modelId="{ECE4C2E0-4462-40ED-BB23-7B941A24EF8F}" type="pres">
      <dgm:prSet presAssocID="{6C2C9BDD-9C45-4200-AE6B-33A4908F631C}" presName="node" presStyleLbl="node1" presStyleIdx="1" presStyleCnt="14">
        <dgm:presLayoutVars>
          <dgm:bulletEnabled val="1"/>
        </dgm:presLayoutVars>
      </dgm:prSet>
      <dgm:spPr/>
    </dgm:pt>
    <dgm:pt modelId="{610AC32E-7204-48FB-A655-A2A40B7688F7}" type="pres">
      <dgm:prSet presAssocID="{53E79236-B57F-41F5-B198-1E130DF82666}" presName="sibTrans" presStyleCnt="0"/>
      <dgm:spPr/>
    </dgm:pt>
    <dgm:pt modelId="{8EC45358-00FD-48E5-B057-C02F4335268E}" type="pres">
      <dgm:prSet presAssocID="{583814A4-581B-4E78-9A66-18350E531DED}" presName="node" presStyleLbl="node1" presStyleIdx="2" presStyleCnt="14">
        <dgm:presLayoutVars>
          <dgm:bulletEnabled val="1"/>
        </dgm:presLayoutVars>
      </dgm:prSet>
      <dgm:spPr/>
    </dgm:pt>
    <dgm:pt modelId="{BDB2ABEA-7179-487C-98E3-A9CFB4B2371A}" type="pres">
      <dgm:prSet presAssocID="{B4BE43AC-42FF-4689-9073-84ECEC2B5E98}" presName="sibTrans" presStyleCnt="0"/>
      <dgm:spPr/>
    </dgm:pt>
    <dgm:pt modelId="{A0809BC0-BFB2-47A0-8805-B12C231DE069}" type="pres">
      <dgm:prSet presAssocID="{87CE0EAB-556A-4D0D-B3A0-3AAE1A08E87E}" presName="node" presStyleLbl="node1" presStyleIdx="3" presStyleCnt="14">
        <dgm:presLayoutVars>
          <dgm:bulletEnabled val="1"/>
        </dgm:presLayoutVars>
      </dgm:prSet>
      <dgm:spPr/>
    </dgm:pt>
    <dgm:pt modelId="{BD8D0E9F-12C4-4A3B-9144-0DDF89B81E9F}" type="pres">
      <dgm:prSet presAssocID="{03F2D4D8-895B-4333-BCD9-44ABC3A0C55E}" presName="sibTrans" presStyleCnt="0"/>
      <dgm:spPr/>
    </dgm:pt>
    <dgm:pt modelId="{C804FC97-9C07-4BD3-A375-EF8358FAD7A5}" type="pres">
      <dgm:prSet presAssocID="{734A4428-1189-4818-97CE-B256DD844D58}" presName="node" presStyleLbl="node1" presStyleIdx="4" presStyleCnt="14">
        <dgm:presLayoutVars>
          <dgm:bulletEnabled val="1"/>
        </dgm:presLayoutVars>
      </dgm:prSet>
      <dgm:spPr/>
    </dgm:pt>
    <dgm:pt modelId="{CE35D396-2681-49B9-8564-20804B98243D}" type="pres">
      <dgm:prSet presAssocID="{C71622B6-3B49-4909-A21A-F1275B1A92D5}" presName="sibTrans" presStyleCnt="0"/>
      <dgm:spPr/>
    </dgm:pt>
    <dgm:pt modelId="{3350150F-C522-4B7C-AD7B-8B83CC04A547}" type="pres">
      <dgm:prSet presAssocID="{6B093795-8756-4159-A2ED-259C41DDE31D}" presName="node" presStyleLbl="node1" presStyleIdx="5" presStyleCnt="14">
        <dgm:presLayoutVars>
          <dgm:bulletEnabled val="1"/>
        </dgm:presLayoutVars>
      </dgm:prSet>
      <dgm:spPr/>
    </dgm:pt>
    <dgm:pt modelId="{6129E756-7DD7-4898-982A-3C9CAFB86422}" type="pres">
      <dgm:prSet presAssocID="{8A3F8FFD-0396-4C9C-AD57-1FEF361EEE03}" presName="sibTrans" presStyleCnt="0"/>
      <dgm:spPr/>
    </dgm:pt>
    <dgm:pt modelId="{81E05DFB-C6A0-4972-B98E-4594E7518108}" type="pres">
      <dgm:prSet presAssocID="{320A161C-D8A0-4E1E-8409-BC55075F7323}" presName="node" presStyleLbl="node1" presStyleIdx="6" presStyleCnt="14">
        <dgm:presLayoutVars>
          <dgm:bulletEnabled val="1"/>
        </dgm:presLayoutVars>
      </dgm:prSet>
      <dgm:spPr/>
    </dgm:pt>
    <dgm:pt modelId="{ED94A622-FD20-4F6D-BD7D-31A11BF455C0}" type="pres">
      <dgm:prSet presAssocID="{44671967-1F45-42BB-B3F9-6BCCCB9B8C70}" presName="sibTrans" presStyleCnt="0"/>
      <dgm:spPr/>
    </dgm:pt>
    <dgm:pt modelId="{37A6E1FA-611F-49E8-B0F0-63AF50B393EE}" type="pres">
      <dgm:prSet presAssocID="{B0DF3969-9583-447D-9DEF-3FDCCC711A46}" presName="node" presStyleLbl="node1" presStyleIdx="7" presStyleCnt="14">
        <dgm:presLayoutVars>
          <dgm:bulletEnabled val="1"/>
        </dgm:presLayoutVars>
      </dgm:prSet>
      <dgm:spPr/>
    </dgm:pt>
    <dgm:pt modelId="{BE73D6A2-84EB-473C-9BA7-2F5C05CC76C3}" type="pres">
      <dgm:prSet presAssocID="{7F531D52-9417-4FFC-957C-7EFCE43A90AD}" presName="sibTrans" presStyleCnt="0"/>
      <dgm:spPr/>
    </dgm:pt>
    <dgm:pt modelId="{83375230-C925-46F6-A489-3E009DD1ECE7}" type="pres">
      <dgm:prSet presAssocID="{8F59FF2F-1462-4CF3-8C52-C3BA02A72A90}" presName="node" presStyleLbl="node1" presStyleIdx="8" presStyleCnt="14">
        <dgm:presLayoutVars>
          <dgm:bulletEnabled val="1"/>
        </dgm:presLayoutVars>
      </dgm:prSet>
      <dgm:spPr/>
    </dgm:pt>
    <dgm:pt modelId="{6377BEAF-7F84-4DD0-BA93-934F6FDC3F13}" type="pres">
      <dgm:prSet presAssocID="{9B95E893-DDEC-4E7D-A859-8E2B1FD657EB}" presName="sibTrans" presStyleCnt="0"/>
      <dgm:spPr/>
    </dgm:pt>
    <dgm:pt modelId="{0713FE63-9E4A-454E-B54C-B7BC431E2412}" type="pres">
      <dgm:prSet presAssocID="{ED216398-CD4F-4B54-A6B9-78A3840E92C3}" presName="node" presStyleLbl="node1" presStyleIdx="9" presStyleCnt="14">
        <dgm:presLayoutVars>
          <dgm:bulletEnabled val="1"/>
        </dgm:presLayoutVars>
      </dgm:prSet>
      <dgm:spPr/>
    </dgm:pt>
    <dgm:pt modelId="{1E753575-8FCF-4662-8B7B-74B56D898470}" type="pres">
      <dgm:prSet presAssocID="{C5922838-8922-4868-9E4D-3AB9A1FA5718}" presName="sibTrans" presStyleCnt="0"/>
      <dgm:spPr/>
    </dgm:pt>
    <dgm:pt modelId="{3BB0604C-8E13-41A6-B205-70A4DC983F31}" type="pres">
      <dgm:prSet presAssocID="{9EF5B7C4-FD59-4E69-BD89-722F31024470}" presName="node" presStyleLbl="node1" presStyleIdx="10" presStyleCnt="14">
        <dgm:presLayoutVars>
          <dgm:bulletEnabled val="1"/>
        </dgm:presLayoutVars>
      </dgm:prSet>
      <dgm:spPr/>
    </dgm:pt>
    <dgm:pt modelId="{CE225383-593A-4953-A4F5-E1BC14B21C8F}" type="pres">
      <dgm:prSet presAssocID="{778B510F-778D-4C51-AC8C-F7F1BBF7FE7F}" presName="sibTrans" presStyleCnt="0"/>
      <dgm:spPr/>
    </dgm:pt>
    <dgm:pt modelId="{0B183738-7E4E-4389-84A5-8A88298B0506}" type="pres">
      <dgm:prSet presAssocID="{524E3C28-1884-4CBC-9D02-1C158F344853}" presName="node" presStyleLbl="node1" presStyleIdx="11" presStyleCnt="14">
        <dgm:presLayoutVars>
          <dgm:bulletEnabled val="1"/>
        </dgm:presLayoutVars>
      </dgm:prSet>
      <dgm:spPr/>
    </dgm:pt>
    <dgm:pt modelId="{A64678B6-84BF-4D07-81C9-7CF4029E8078}" type="pres">
      <dgm:prSet presAssocID="{53DF1744-4846-4878-9EAF-62031F9BAC81}" presName="sibTrans" presStyleCnt="0"/>
      <dgm:spPr/>
    </dgm:pt>
    <dgm:pt modelId="{0E48CC22-2695-468E-B04D-15B53A8D561B}" type="pres">
      <dgm:prSet presAssocID="{B3C74701-B8A9-4EB6-8100-81993388B831}" presName="node" presStyleLbl="node1" presStyleIdx="12" presStyleCnt="14">
        <dgm:presLayoutVars>
          <dgm:bulletEnabled val="1"/>
        </dgm:presLayoutVars>
      </dgm:prSet>
      <dgm:spPr/>
    </dgm:pt>
    <dgm:pt modelId="{53C57C2A-8010-4A06-8402-C226E526E436}" type="pres">
      <dgm:prSet presAssocID="{4479C3CF-E185-4ABA-AF9D-335E29287F55}" presName="sibTrans" presStyleCnt="0"/>
      <dgm:spPr/>
    </dgm:pt>
    <dgm:pt modelId="{D18A9DBD-D4BD-4D50-8F4A-9D81BCBE8E6E}" type="pres">
      <dgm:prSet presAssocID="{C0226D3C-DB60-4F9E-9795-B12DE54699A2}" presName="node" presStyleLbl="node1" presStyleIdx="13" presStyleCnt="14">
        <dgm:presLayoutVars>
          <dgm:bulletEnabled val="1"/>
        </dgm:presLayoutVars>
      </dgm:prSet>
      <dgm:spPr/>
    </dgm:pt>
  </dgm:ptLst>
  <dgm:cxnLst>
    <dgm:cxn modelId="{ACBDB401-B50C-4150-9929-A929EA4826F0}" type="presOf" srcId="{C0226D3C-DB60-4F9E-9795-B12DE54699A2}" destId="{D18A9DBD-D4BD-4D50-8F4A-9D81BCBE8E6E}" srcOrd="0" destOrd="0" presId="urn:microsoft.com/office/officeart/2005/8/layout/default"/>
    <dgm:cxn modelId="{4AC8DF03-2D08-4E82-852E-A8A0EC7A23D8}" srcId="{5EBE5F07-009F-42FD-A821-0E99BDEDF4DE}" destId="{734A4428-1189-4818-97CE-B256DD844D58}" srcOrd="4" destOrd="0" parTransId="{5516E865-4A42-4E69-BA77-6954D7EA2D5C}" sibTransId="{C71622B6-3B49-4909-A21A-F1275B1A92D5}"/>
    <dgm:cxn modelId="{D0ABA80E-A767-40E2-B61E-9607FCFE34E6}" type="presOf" srcId="{734A4428-1189-4818-97CE-B256DD844D58}" destId="{C804FC97-9C07-4BD3-A375-EF8358FAD7A5}" srcOrd="0" destOrd="0" presId="urn:microsoft.com/office/officeart/2005/8/layout/default"/>
    <dgm:cxn modelId="{46759310-A11E-40BF-BF9C-F8C32F464E44}" type="presOf" srcId="{9EF5B7C4-FD59-4E69-BD89-722F31024470}" destId="{3BB0604C-8E13-41A6-B205-70A4DC983F31}" srcOrd="0" destOrd="0" presId="urn:microsoft.com/office/officeart/2005/8/layout/default"/>
    <dgm:cxn modelId="{A6E10E13-2160-4C93-9CE7-DE5AAC0A3D89}" srcId="{5EBE5F07-009F-42FD-A821-0E99BDEDF4DE}" destId="{CBD554AF-5389-4FAA-8C17-0B448024C93E}" srcOrd="0" destOrd="0" parTransId="{3FA3B0E2-8E18-4A53-B40B-3D4F51E86FBA}" sibTransId="{294C83EF-B03E-4E8A-B5F5-FB40B57F0BA0}"/>
    <dgm:cxn modelId="{59D84317-CF94-4516-AC2B-036AB6C62F54}" srcId="{5EBE5F07-009F-42FD-A821-0E99BDEDF4DE}" destId="{B0DF3969-9583-447D-9DEF-3FDCCC711A46}" srcOrd="7" destOrd="0" parTransId="{4412F7F0-0DF3-45B0-8077-2078DDEB81A8}" sibTransId="{7F531D52-9417-4FFC-957C-7EFCE43A90AD}"/>
    <dgm:cxn modelId="{CE114224-EF44-4DA9-B1C7-9F8EF0720736}" type="presOf" srcId="{5EBE5F07-009F-42FD-A821-0E99BDEDF4DE}" destId="{BD9CDDCC-616E-42DC-B1F4-D89FBA1537BD}" srcOrd="0" destOrd="0" presId="urn:microsoft.com/office/officeart/2005/8/layout/default"/>
    <dgm:cxn modelId="{8CC5F928-1E79-4DEC-A0E9-2250C27F2C28}" srcId="{5EBE5F07-009F-42FD-A821-0E99BDEDF4DE}" destId="{C0226D3C-DB60-4F9E-9795-B12DE54699A2}" srcOrd="13" destOrd="0" parTransId="{728ED231-BE2F-4B8F-ABB8-7E4B2FC74BEA}" sibTransId="{EC51B62F-1A9A-4D60-A214-D2317A559FEB}"/>
    <dgm:cxn modelId="{676EA429-DA62-4754-9F1F-7AA08497BF50}" srcId="{5EBE5F07-009F-42FD-A821-0E99BDEDF4DE}" destId="{8F59FF2F-1462-4CF3-8C52-C3BA02A72A90}" srcOrd="8" destOrd="0" parTransId="{92AE22F8-A595-4FFB-A501-7AD0FEF118AE}" sibTransId="{9B95E893-DDEC-4E7D-A859-8E2B1FD657EB}"/>
    <dgm:cxn modelId="{796A2C2A-9BDD-4179-95BE-7E184B784C41}" srcId="{5EBE5F07-009F-42FD-A821-0E99BDEDF4DE}" destId="{B3C74701-B8A9-4EB6-8100-81993388B831}" srcOrd="12" destOrd="0" parTransId="{D581CCBE-3D09-430A-A642-FFCC3BD391E3}" sibTransId="{4479C3CF-E185-4ABA-AF9D-335E29287F55}"/>
    <dgm:cxn modelId="{AF67B434-0DF2-4E18-8418-EEF388BB7EAC}" srcId="{5EBE5F07-009F-42FD-A821-0E99BDEDF4DE}" destId="{524E3C28-1884-4CBC-9D02-1C158F344853}" srcOrd="11" destOrd="0" parTransId="{85ED4EB9-9D09-489C-A447-A21643E6E7B7}" sibTransId="{53DF1744-4846-4878-9EAF-62031F9BAC81}"/>
    <dgm:cxn modelId="{906B943B-7787-4CDC-950B-3DB24F5E4803}" srcId="{5EBE5F07-009F-42FD-A821-0E99BDEDF4DE}" destId="{6C2C9BDD-9C45-4200-AE6B-33A4908F631C}" srcOrd="1" destOrd="0" parTransId="{24DB0223-301D-43B6-877C-BBB9DDC3E2F7}" sibTransId="{53E79236-B57F-41F5-B198-1E130DF82666}"/>
    <dgm:cxn modelId="{1D263F5D-0FA5-428B-8C85-387964927C83}" srcId="{5EBE5F07-009F-42FD-A821-0E99BDEDF4DE}" destId="{6B093795-8756-4159-A2ED-259C41DDE31D}" srcOrd="5" destOrd="0" parTransId="{71D49091-4B64-4D73-A841-62C494B36C3F}" sibTransId="{8A3F8FFD-0396-4C9C-AD57-1FEF361EEE03}"/>
    <dgm:cxn modelId="{A2EA5643-1CD1-4E7A-AB28-2F358AE7D697}" srcId="{5EBE5F07-009F-42FD-A821-0E99BDEDF4DE}" destId="{583814A4-581B-4E78-9A66-18350E531DED}" srcOrd="2" destOrd="0" parTransId="{973D3E53-4E82-43E2-B27A-4A11C12965E2}" sibTransId="{B4BE43AC-42FF-4689-9073-84ECEC2B5E98}"/>
    <dgm:cxn modelId="{9A6D8C6A-3F31-49B6-B0CA-BE3370B158EF}" type="presOf" srcId="{524E3C28-1884-4CBC-9D02-1C158F344853}" destId="{0B183738-7E4E-4389-84A5-8A88298B0506}" srcOrd="0" destOrd="0" presId="urn:microsoft.com/office/officeart/2005/8/layout/default"/>
    <dgm:cxn modelId="{7CA3514F-FA1A-4785-B7A5-36CDF52A7689}" srcId="{5EBE5F07-009F-42FD-A821-0E99BDEDF4DE}" destId="{9EF5B7C4-FD59-4E69-BD89-722F31024470}" srcOrd="10" destOrd="0" parTransId="{47CDE670-B74D-4011-A055-C1DC8B188342}" sibTransId="{778B510F-778D-4C51-AC8C-F7F1BBF7FE7F}"/>
    <dgm:cxn modelId="{AF7ED572-2D01-4307-BDE7-EFA0F816B016}" type="presOf" srcId="{320A161C-D8A0-4E1E-8409-BC55075F7323}" destId="{81E05DFB-C6A0-4972-B98E-4594E7518108}" srcOrd="0" destOrd="0" presId="urn:microsoft.com/office/officeart/2005/8/layout/default"/>
    <dgm:cxn modelId="{2672C953-9588-4891-AAA8-768ECE124206}" type="presOf" srcId="{CBD554AF-5389-4FAA-8C17-0B448024C93E}" destId="{D1E47B71-45F5-4EB2-9339-87199046B519}" srcOrd="0" destOrd="0" presId="urn:microsoft.com/office/officeart/2005/8/layout/default"/>
    <dgm:cxn modelId="{0DC43454-FD32-4378-BCF7-7244F3A1537C}" type="presOf" srcId="{87CE0EAB-556A-4D0D-B3A0-3AAE1A08E87E}" destId="{A0809BC0-BFB2-47A0-8805-B12C231DE069}" srcOrd="0" destOrd="0" presId="urn:microsoft.com/office/officeart/2005/8/layout/default"/>
    <dgm:cxn modelId="{A13A5B75-C1D1-42DC-B76D-2AA12F33FBFA}" srcId="{5EBE5F07-009F-42FD-A821-0E99BDEDF4DE}" destId="{320A161C-D8A0-4E1E-8409-BC55075F7323}" srcOrd="6" destOrd="0" parTransId="{BACB2DF4-2AF7-4E5C-8150-04A29F3310DB}" sibTransId="{44671967-1F45-42BB-B3F9-6BCCCB9B8C70}"/>
    <dgm:cxn modelId="{076F437D-96C8-4DBB-B358-359ED083034A}" srcId="{5EBE5F07-009F-42FD-A821-0E99BDEDF4DE}" destId="{ED216398-CD4F-4B54-A6B9-78A3840E92C3}" srcOrd="9" destOrd="0" parTransId="{A163CEB9-41EB-42F8-9B95-7E1257060DBC}" sibTransId="{C5922838-8922-4868-9E4D-3AB9A1FA5718}"/>
    <dgm:cxn modelId="{0AFF1F87-9980-4882-B878-E1888B4B026F}" type="presOf" srcId="{ED216398-CD4F-4B54-A6B9-78A3840E92C3}" destId="{0713FE63-9E4A-454E-B54C-B7BC431E2412}" srcOrd="0" destOrd="0" presId="urn:microsoft.com/office/officeart/2005/8/layout/default"/>
    <dgm:cxn modelId="{0A7C928D-D5C5-476E-AFED-71BEF2BC7D8A}" type="presOf" srcId="{B0DF3969-9583-447D-9DEF-3FDCCC711A46}" destId="{37A6E1FA-611F-49E8-B0F0-63AF50B393EE}" srcOrd="0" destOrd="0" presId="urn:microsoft.com/office/officeart/2005/8/layout/default"/>
    <dgm:cxn modelId="{4C32F9A8-C512-4229-92D6-2764B130C99A}" type="presOf" srcId="{583814A4-581B-4E78-9A66-18350E531DED}" destId="{8EC45358-00FD-48E5-B057-C02F4335268E}" srcOrd="0" destOrd="0" presId="urn:microsoft.com/office/officeart/2005/8/layout/default"/>
    <dgm:cxn modelId="{407E95CD-D4CF-4DCF-A093-0DD69D315879}" type="presOf" srcId="{8F59FF2F-1462-4CF3-8C52-C3BA02A72A90}" destId="{83375230-C925-46F6-A489-3E009DD1ECE7}" srcOrd="0" destOrd="0" presId="urn:microsoft.com/office/officeart/2005/8/layout/default"/>
    <dgm:cxn modelId="{033B80CF-B04E-4FC0-A827-5274478EA418}" type="presOf" srcId="{6C2C9BDD-9C45-4200-AE6B-33A4908F631C}" destId="{ECE4C2E0-4462-40ED-BB23-7B941A24EF8F}" srcOrd="0" destOrd="0" presId="urn:microsoft.com/office/officeart/2005/8/layout/default"/>
    <dgm:cxn modelId="{A08BC9EA-4D07-499D-B8B5-8027A58663D9}" type="presOf" srcId="{B3C74701-B8A9-4EB6-8100-81993388B831}" destId="{0E48CC22-2695-468E-B04D-15B53A8D561B}" srcOrd="0" destOrd="0" presId="urn:microsoft.com/office/officeart/2005/8/layout/default"/>
    <dgm:cxn modelId="{D8EB3EF6-7069-4425-AF56-2638058F2E4A}" type="presOf" srcId="{6B093795-8756-4159-A2ED-259C41DDE31D}" destId="{3350150F-C522-4B7C-AD7B-8B83CC04A547}" srcOrd="0" destOrd="0" presId="urn:microsoft.com/office/officeart/2005/8/layout/default"/>
    <dgm:cxn modelId="{10EB2AFF-C85D-4A93-B202-33E7BF7B0DC9}" srcId="{5EBE5F07-009F-42FD-A821-0E99BDEDF4DE}" destId="{87CE0EAB-556A-4D0D-B3A0-3AAE1A08E87E}" srcOrd="3" destOrd="0" parTransId="{17A1E2B3-BF6C-4585-956B-3CBA4AA0DC4E}" sibTransId="{03F2D4D8-895B-4333-BCD9-44ABC3A0C55E}"/>
    <dgm:cxn modelId="{6FF80EC0-0D9E-4EC7-8BEB-5465124E2640}" type="presParOf" srcId="{BD9CDDCC-616E-42DC-B1F4-D89FBA1537BD}" destId="{D1E47B71-45F5-4EB2-9339-87199046B519}" srcOrd="0" destOrd="0" presId="urn:microsoft.com/office/officeart/2005/8/layout/default"/>
    <dgm:cxn modelId="{E687E6FE-8E04-45F1-8E18-4129EF89F11A}" type="presParOf" srcId="{BD9CDDCC-616E-42DC-B1F4-D89FBA1537BD}" destId="{8E5D77C0-5F4C-4273-9569-13C73252C0F5}" srcOrd="1" destOrd="0" presId="urn:microsoft.com/office/officeart/2005/8/layout/default"/>
    <dgm:cxn modelId="{CD4B379A-D6F5-4687-B13B-43A16CF937D4}" type="presParOf" srcId="{BD9CDDCC-616E-42DC-B1F4-D89FBA1537BD}" destId="{ECE4C2E0-4462-40ED-BB23-7B941A24EF8F}" srcOrd="2" destOrd="0" presId="urn:microsoft.com/office/officeart/2005/8/layout/default"/>
    <dgm:cxn modelId="{DCD1B2CA-FE22-43E4-BE88-C5889570D9B5}" type="presParOf" srcId="{BD9CDDCC-616E-42DC-B1F4-D89FBA1537BD}" destId="{610AC32E-7204-48FB-A655-A2A40B7688F7}" srcOrd="3" destOrd="0" presId="urn:microsoft.com/office/officeart/2005/8/layout/default"/>
    <dgm:cxn modelId="{7D8DD53D-CDE1-4B02-B121-71C48E683599}" type="presParOf" srcId="{BD9CDDCC-616E-42DC-B1F4-D89FBA1537BD}" destId="{8EC45358-00FD-48E5-B057-C02F4335268E}" srcOrd="4" destOrd="0" presId="urn:microsoft.com/office/officeart/2005/8/layout/default"/>
    <dgm:cxn modelId="{9415603E-E1E9-4CC7-9974-A5D7F38194FE}" type="presParOf" srcId="{BD9CDDCC-616E-42DC-B1F4-D89FBA1537BD}" destId="{BDB2ABEA-7179-487C-98E3-A9CFB4B2371A}" srcOrd="5" destOrd="0" presId="urn:microsoft.com/office/officeart/2005/8/layout/default"/>
    <dgm:cxn modelId="{0EEE2D60-6BF2-4A70-BDD3-05C50C95F288}" type="presParOf" srcId="{BD9CDDCC-616E-42DC-B1F4-D89FBA1537BD}" destId="{A0809BC0-BFB2-47A0-8805-B12C231DE069}" srcOrd="6" destOrd="0" presId="urn:microsoft.com/office/officeart/2005/8/layout/default"/>
    <dgm:cxn modelId="{3EEAB988-8723-4F44-8D0C-6394E48681F1}" type="presParOf" srcId="{BD9CDDCC-616E-42DC-B1F4-D89FBA1537BD}" destId="{BD8D0E9F-12C4-4A3B-9144-0DDF89B81E9F}" srcOrd="7" destOrd="0" presId="urn:microsoft.com/office/officeart/2005/8/layout/default"/>
    <dgm:cxn modelId="{873C2612-E646-470D-993E-EB3D85A0B506}" type="presParOf" srcId="{BD9CDDCC-616E-42DC-B1F4-D89FBA1537BD}" destId="{C804FC97-9C07-4BD3-A375-EF8358FAD7A5}" srcOrd="8" destOrd="0" presId="urn:microsoft.com/office/officeart/2005/8/layout/default"/>
    <dgm:cxn modelId="{17B5E42F-1C94-4502-8749-91B791F33C57}" type="presParOf" srcId="{BD9CDDCC-616E-42DC-B1F4-D89FBA1537BD}" destId="{CE35D396-2681-49B9-8564-20804B98243D}" srcOrd="9" destOrd="0" presId="urn:microsoft.com/office/officeart/2005/8/layout/default"/>
    <dgm:cxn modelId="{731AEEC3-2BC2-476D-85F5-B01C072700E2}" type="presParOf" srcId="{BD9CDDCC-616E-42DC-B1F4-D89FBA1537BD}" destId="{3350150F-C522-4B7C-AD7B-8B83CC04A547}" srcOrd="10" destOrd="0" presId="urn:microsoft.com/office/officeart/2005/8/layout/default"/>
    <dgm:cxn modelId="{6AAAC108-2610-4F78-B50F-EB2F4BBB60D0}" type="presParOf" srcId="{BD9CDDCC-616E-42DC-B1F4-D89FBA1537BD}" destId="{6129E756-7DD7-4898-982A-3C9CAFB86422}" srcOrd="11" destOrd="0" presId="urn:microsoft.com/office/officeart/2005/8/layout/default"/>
    <dgm:cxn modelId="{FE8BE844-D39B-4531-8416-97095B2B2F9D}" type="presParOf" srcId="{BD9CDDCC-616E-42DC-B1F4-D89FBA1537BD}" destId="{81E05DFB-C6A0-4972-B98E-4594E7518108}" srcOrd="12" destOrd="0" presId="urn:microsoft.com/office/officeart/2005/8/layout/default"/>
    <dgm:cxn modelId="{FB3AFBC1-59DB-45C2-BCA1-4C74BF162BD8}" type="presParOf" srcId="{BD9CDDCC-616E-42DC-B1F4-D89FBA1537BD}" destId="{ED94A622-FD20-4F6D-BD7D-31A11BF455C0}" srcOrd="13" destOrd="0" presId="urn:microsoft.com/office/officeart/2005/8/layout/default"/>
    <dgm:cxn modelId="{72DE54DD-7DA7-4975-BD47-C5B1FF3F0061}" type="presParOf" srcId="{BD9CDDCC-616E-42DC-B1F4-D89FBA1537BD}" destId="{37A6E1FA-611F-49E8-B0F0-63AF50B393EE}" srcOrd="14" destOrd="0" presId="urn:microsoft.com/office/officeart/2005/8/layout/default"/>
    <dgm:cxn modelId="{FAA1B4F2-835B-41E5-9DF1-966DF5FCB4E0}" type="presParOf" srcId="{BD9CDDCC-616E-42DC-B1F4-D89FBA1537BD}" destId="{BE73D6A2-84EB-473C-9BA7-2F5C05CC76C3}" srcOrd="15" destOrd="0" presId="urn:microsoft.com/office/officeart/2005/8/layout/default"/>
    <dgm:cxn modelId="{396873FD-3F35-4451-AFC9-0915AC89C141}" type="presParOf" srcId="{BD9CDDCC-616E-42DC-B1F4-D89FBA1537BD}" destId="{83375230-C925-46F6-A489-3E009DD1ECE7}" srcOrd="16" destOrd="0" presId="urn:microsoft.com/office/officeart/2005/8/layout/default"/>
    <dgm:cxn modelId="{8E2DB88A-44A0-4D98-8922-4683B6A22C59}" type="presParOf" srcId="{BD9CDDCC-616E-42DC-B1F4-D89FBA1537BD}" destId="{6377BEAF-7F84-4DD0-BA93-934F6FDC3F13}" srcOrd="17" destOrd="0" presId="urn:microsoft.com/office/officeart/2005/8/layout/default"/>
    <dgm:cxn modelId="{841C3C0E-4DB6-466F-9C56-BA5C22911FE8}" type="presParOf" srcId="{BD9CDDCC-616E-42DC-B1F4-D89FBA1537BD}" destId="{0713FE63-9E4A-454E-B54C-B7BC431E2412}" srcOrd="18" destOrd="0" presId="urn:microsoft.com/office/officeart/2005/8/layout/default"/>
    <dgm:cxn modelId="{E399B777-DA7F-4146-9925-F7BFB07AAAC3}" type="presParOf" srcId="{BD9CDDCC-616E-42DC-B1F4-D89FBA1537BD}" destId="{1E753575-8FCF-4662-8B7B-74B56D898470}" srcOrd="19" destOrd="0" presId="urn:microsoft.com/office/officeart/2005/8/layout/default"/>
    <dgm:cxn modelId="{B7398368-6506-4AF3-9E93-4AB6008BD71E}" type="presParOf" srcId="{BD9CDDCC-616E-42DC-B1F4-D89FBA1537BD}" destId="{3BB0604C-8E13-41A6-B205-70A4DC983F31}" srcOrd="20" destOrd="0" presId="urn:microsoft.com/office/officeart/2005/8/layout/default"/>
    <dgm:cxn modelId="{CFFEEA1D-C667-4162-A29B-0A9301A12182}" type="presParOf" srcId="{BD9CDDCC-616E-42DC-B1F4-D89FBA1537BD}" destId="{CE225383-593A-4953-A4F5-E1BC14B21C8F}" srcOrd="21" destOrd="0" presId="urn:microsoft.com/office/officeart/2005/8/layout/default"/>
    <dgm:cxn modelId="{D4604E5D-8F4F-4D76-AFD2-EBE7119B93A9}" type="presParOf" srcId="{BD9CDDCC-616E-42DC-B1F4-D89FBA1537BD}" destId="{0B183738-7E4E-4389-84A5-8A88298B0506}" srcOrd="22" destOrd="0" presId="urn:microsoft.com/office/officeart/2005/8/layout/default"/>
    <dgm:cxn modelId="{1DA2EE57-F496-419B-808A-2BA87349AC0B}" type="presParOf" srcId="{BD9CDDCC-616E-42DC-B1F4-D89FBA1537BD}" destId="{A64678B6-84BF-4D07-81C9-7CF4029E8078}" srcOrd="23" destOrd="0" presId="urn:microsoft.com/office/officeart/2005/8/layout/default"/>
    <dgm:cxn modelId="{23E8A040-C88D-4A29-A335-FF1322D9EEAC}" type="presParOf" srcId="{BD9CDDCC-616E-42DC-B1F4-D89FBA1537BD}" destId="{0E48CC22-2695-468E-B04D-15B53A8D561B}" srcOrd="24" destOrd="0" presId="urn:microsoft.com/office/officeart/2005/8/layout/default"/>
    <dgm:cxn modelId="{78E733CD-A893-4A29-A88A-1639FAE3133F}" type="presParOf" srcId="{BD9CDDCC-616E-42DC-B1F4-D89FBA1537BD}" destId="{53C57C2A-8010-4A06-8402-C226E526E436}" srcOrd="25" destOrd="0" presId="urn:microsoft.com/office/officeart/2005/8/layout/default"/>
    <dgm:cxn modelId="{2FF743C4-A9C5-40CA-9A74-81E2545F2F43}" type="presParOf" srcId="{BD9CDDCC-616E-42DC-B1F4-D89FBA1537BD}" destId="{D18A9DBD-D4BD-4D50-8F4A-9D81BCBE8E6E}" srcOrd="26"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74B302-6826-497B-83E6-878AD6A1601D}"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B2BF68CF-AA89-4500-B1AB-127BED929643}">
      <dgm:prSet/>
      <dgm:spPr/>
      <dgm:t>
        <a:bodyPr/>
        <a:lstStyle/>
        <a:p>
          <a:r>
            <a:rPr lang="en-US"/>
            <a:t>It helps to maintain and sets the economy. </a:t>
          </a:r>
        </a:p>
      </dgm:t>
    </dgm:pt>
    <dgm:pt modelId="{AAD953B5-91D9-4A0A-A7C6-1FACB9F23B1F}" type="parTrans" cxnId="{4FF5F7F5-B67A-490C-907C-16645BC240F9}">
      <dgm:prSet/>
      <dgm:spPr/>
      <dgm:t>
        <a:bodyPr/>
        <a:lstStyle/>
        <a:p>
          <a:endParaRPr lang="en-US"/>
        </a:p>
      </dgm:t>
    </dgm:pt>
    <dgm:pt modelId="{A930204B-95A0-41DD-96A9-3EB28D2DB085}" type="sibTrans" cxnId="{4FF5F7F5-B67A-490C-907C-16645BC240F9}">
      <dgm:prSet/>
      <dgm:spPr/>
      <dgm:t>
        <a:bodyPr/>
        <a:lstStyle/>
        <a:p>
          <a:endParaRPr lang="en-US"/>
        </a:p>
      </dgm:t>
    </dgm:pt>
    <dgm:pt modelId="{7C3B8EB3-1BB6-44E0-B672-8B38FEBF09A6}">
      <dgm:prSet/>
      <dgm:spPr/>
      <dgm:t>
        <a:bodyPr/>
        <a:lstStyle/>
        <a:p>
          <a:r>
            <a:rPr lang="en-US"/>
            <a:t>Public expenditure, revenue expenditure, annual development program is part of public finance. </a:t>
          </a:r>
        </a:p>
      </dgm:t>
    </dgm:pt>
    <dgm:pt modelId="{4F64E5AB-FD88-43A1-97D9-3A610E235FBA}" type="parTrans" cxnId="{FEB59522-E259-4421-ADEF-AD1132D2EDA3}">
      <dgm:prSet/>
      <dgm:spPr/>
      <dgm:t>
        <a:bodyPr/>
        <a:lstStyle/>
        <a:p>
          <a:endParaRPr lang="en-US"/>
        </a:p>
      </dgm:t>
    </dgm:pt>
    <dgm:pt modelId="{6FF13C57-2613-499A-9163-600EA45CF6C1}" type="sibTrans" cxnId="{FEB59522-E259-4421-ADEF-AD1132D2EDA3}">
      <dgm:prSet/>
      <dgm:spPr/>
      <dgm:t>
        <a:bodyPr/>
        <a:lstStyle/>
        <a:p>
          <a:endParaRPr lang="en-US"/>
        </a:p>
      </dgm:t>
    </dgm:pt>
    <dgm:pt modelId="{6B3DA131-8598-45F0-A338-40E884F1BB08}">
      <dgm:prSet/>
      <dgm:spPr/>
      <dgm:t>
        <a:bodyPr/>
        <a:lstStyle/>
        <a:p>
          <a:r>
            <a:rPr lang="en-US"/>
            <a:t>Public expenditure is the spending made by government of a country. </a:t>
          </a:r>
        </a:p>
      </dgm:t>
    </dgm:pt>
    <dgm:pt modelId="{DC4077F6-14AE-47A0-952F-2E40633DFEF1}" type="parTrans" cxnId="{67256542-AAFF-4C27-9C0D-123C6BCEFDBF}">
      <dgm:prSet/>
      <dgm:spPr/>
      <dgm:t>
        <a:bodyPr/>
        <a:lstStyle/>
        <a:p>
          <a:endParaRPr lang="en-US"/>
        </a:p>
      </dgm:t>
    </dgm:pt>
    <dgm:pt modelId="{BBBCF605-74DB-4072-A63A-C8D66C9FAB7D}" type="sibTrans" cxnId="{67256542-AAFF-4C27-9C0D-123C6BCEFDBF}">
      <dgm:prSet/>
      <dgm:spPr/>
      <dgm:t>
        <a:bodyPr/>
        <a:lstStyle/>
        <a:p>
          <a:endParaRPr lang="en-US"/>
        </a:p>
      </dgm:t>
    </dgm:pt>
    <dgm:pt modelId="{DE099DB3-8D9D-4847-A600-6E4639BBA14F}">
      <dgm:prSet/>
      <dgm:spPr/>
      <dgm:t>
        <a:bodyPr/>
        <a:lstStyle/>
        <a:p>
          <a:r>
            <a:rPr lang="en-US"/>
            <a:t>Until 19th century public expenditure was limited as laissez faire.</a:t>
          </a:r>
        </a:p>
      </dgm:t>
    </dgm:pt>
    <dgm:pt modelId="{C04F0795-C7A9-4999-AB80-0A6703E8A993}" type="parTrans" cxnId="{0141CBD6-5CAA-4045-8606-E13B2B372074}">
      <dgm:prSet/>
      <dgm:spPr/>
      <dgm:t>
        <a:bodyPr/>
        <a:lstStyle/>
        <a:p>
          <a:endParaRPr lang="en-US"/>
        </a:p>
      </dgm:t>
    </dgm:pt>
    <dgm:pt modelId="{32ABCCCD-A3BA-45B4-9947-CBF2D022A101}" type="sibTrans" cxnId="{0141CBD6-5CAA-4045-8606-E13B2B372074}">
      <dgm:prSet/>
      <dgm:spPr/>
      <dgm:t>
        <a:bodyPr/>
        <a:lstStyle/>
        <a:p>
          <a:endParaRPr lang="en-US"/>
        </a:p>
      </dgm:t>
    </dgm:pt>
    <dgm:pt modelId="{899EACE4-80ED-4FB7-9F7E-E711DFC1EDB4}">
      <dgm:prSet/>
      <dgm:spPr/>
      <dgm:t>
        <a:bodyPr/>
        <a:lstStyle/>
        <a:p>
          <a:r>
            <a:rPr lang="en-US" dirty="0"/>
            <a:t>Revenue expenditure are short term expenditure employed in the year. </a:t>
          </a:r>
        </a:p>
      </dgm:t>
    </dgm:pt>
    <dgm:pt modelId="{47C0FD55-52A4-4F99-8D3E-A10CB258145B}" type="parTrans" cxnId="{584BBA7D-5EAE-4D1C-9D0A-A17B1D0AAEDB}">
      <dgm:prSet/>
      <dgm:spPr/>
      <dgm:t>
        <a:bodyPr/>
        <a:lstStyle/>
        <a:p>
          <a:endParaRPr lang="en-US"/>
        </a:p>
      </dgm:t>
    </dgm:pt>
    <dgm:pt modelId="{C696A957-A023-4BDC-954D-B2EE836BC3E1}" type="sibTrans" cxnId="{584BBA7D-5EAE-4D1C-9D0A-A17B1D0AAEDB}">
      <dgm:prSet/>
      <dgm:spPr/>
      <dgm:t>
        <a:bodyPr/>
        <a:lstStyle/>
        <a:p>
          <a:endParaRPr lang="en-US"/>
        </a:p>
      </dgm:t>
    </dgm:pt>
    <dgm:pt modelId="{0211E38E-8F27-4DA8-9DF1-70ACE87DB908}">
      <dgm:prSet/>
      <dgm:spPr/>
      <dgm:t>
        <a:bodyPr/>
        <a:lstStyle/>
        <a:p>
          <a:r>
            <a:rPr lang="en-US"/>
            <a:t>Annual development program means a document submitted along eighth annual budget. </a:t>
          </a:r>
        </a:p>
      </dgm:t>
    </dgm:pt>
    <dgm:pt modelId="{1C524BA7-4E0B-420D-8412-FD127667B9BB}" type="parTrans" cxnId="{5F5CFADE-DF6D-4D42-ACD4-DF5C850D85D3}">
      <dgm:prSet/>
      <dgm:spPr/>
      <dgm:t>
        <a:bodyPr/>
        <a:lstStyle/>
        <a:p>
          <a:endParaRPr lang="en-US"/>
        </a:p>
      </dgm:t>
    </dgm:pt>
    <dgm:pt modelId="{48AFDF41-C675-4AD1-B3C3-54CCEF9F7CE3}" type="sibTrans" cxnId="{5F5CFADE-DF6D-4D42-ACD4-DF5C850D85D3}">
      <dgm:prSet/>
      <dgm:spPr/>
      <dgm:t>
        <a:bodyPr/>
        <a:lstStyle/>
        <a:p>
          <a:endParaRPr lang="en-US"/>
        </a:p>
      </dgm:t>
    </dgm:pt>
    <dgm:pt modelId="{89A7CD00-E7E1-41AF-ACCF-A14DA1E6376D}" type="pres">
      <dgm:prSet presAssocID="{0474B302-6826-497B-83E6-878AD6A1601D}" presName="Name0" presStyleCnt="0">
        <dgm:presLayoutVars>
          <dgm:chMax val="7"/>
          <dgm:chPref val="7"/>
          <dgm:dir/>
        </dgm:presLayoutVars>
      </dgm:prSet>
      <dgm:spPr/>
    </dgm:pt>
    <dgm:pt modelId="{F1CB1C10-3181-458D-96C4-2CA4F13715CF}" type="pres">
      <dgm:prSet presAssocID="{0474B302-6826-497B-83E6-878AD6A1601D}" presName="Name1" presStyleCnt="0"/>
      <dgm:spPr/>
    </dgm:pt>
    <dgm:pt modelId="{720C2ADA-F21F-4048-BA62-71F615C71EAB}" type="pres">
      <dgm:prSet presAssocID="{0474B302-6826-497B-83E6-878AD6A1601D}" presName="cycle" presStyleCnt="0"/>
      <dgm:spPr/>
    </dgm:pt>
    <dgm:pt modelId="{D7C85EF1-D70A-4D2C-8179-321E89DB287A}" type="pres">
      <dgm:prSet presAssocID="{0474B302-6826-497B-83E6-878AD6A1601D}" presName="srcNode" presStyleLbl="node1" presStyleIdx="0" presStyleCnt="6"/>
      <dgm:spPr/>
    </dgm:pt>
    <dgm:pt modelId="{CAB54138-AB97-4A9E-B698-082BFE7FD2F9}" type="pres">
      <dgm:prSet presAssocID="{0474B302-6826-497B-83E6-878AD6A1601D}" presName="conn" presStyleLbl="parChTrans1D2" presStyleIdx="0" presStyleCnt="1"/>
      <dgm:spPr/>
    </dgm:pt>
    <dgm:pt modelId="{FD6033F2-62B6-45DC-BD8C-F16AB33210E3}" type="pres">
      <dgm:prSet presAssocID="{0474B302-6826-497B-83E6-878AD6A1601D}" presName="extraNode" presStyleLbl="node1" presStyleIdx="0" presStyleCnt="6"/>
      <dgm:spPr/>
    </dgm:pt>
    <dgm:pt modelId="{D089C9F6-433B-46C7-B4AE-0C399682B54C}" type="pres">
      <dgm:prSet presAssocID="{0474B302-6826-497B-83E6-878AD6A1601D}" presName="dstNode" presStyleLbl="node1" presStyleIdx="0" presStyleCnt="6"/>
      <dgm:spPr/>
    </dgm:pt>
    <dgm:pt modelId="{BF64F1BD-01AC-4738-8E7F-7926E386A9FD}" type="pres">
      <dgm:prSet presAssocID="{B2BF68CF-AA89-4500-B1AB-127BED929643}" presName="text_1" presStyleLbl="node1" presStyleIdx="0" presStyleCnt="6">
        <dgm:presLayoutVars>
          <dgm:bulletEnabled val="1"/>
        </dgm:presLayoutVars>
      </dgm:prSet>
      <dgm:spPr/>
    </dgm:pt>
    <dgm:pt modelId="{6179F778-3FCE-4372-9BBF-83EFF5205A4A}" type="pres">
      <dgm:prSet presAssocID="{B2BF68CF-AA89-4500-B1AB-127BED929643}" presName="accent_1" presStyleCnt="0"/>
      <dgm:spPr/>
    </dgm:pt>
    <dgm:pt modelId="{E9544873-22A3-47E2-B36D-7B1B844E8B6B}" type="pres">
      <dgm:prSet presAssocID="{B2BF68CF-AA89-4500-B1AB-127BED929643}" presName="accentRepeatNode" presStyleLbl="solidFgAcc1" presStyleIdx="0" presStyleCnt="6"/>
      <dgm:spPr/>
    </dgm:pt>
    <dgm:pt modelId="{4ABB4728-28D9-4D8E-A631-6DF00A9BC3D8}" type="pres">
      <dgm:prSet presAssocID="{7C3B8EB3-1BB6-44E0-B672-8B38FEBF09A6}" presName="text_2" presStyleLbl="node1" presStyleIdx="1" presStyleCnt="6">
        <dgm:presLayoutVars>
          <dgm:bulletEnabled val="1"/>
        </dgm:presLayoutVars>
      </dgm:prSet>
      <dgm:spPr/>
    </dgm:pt>
    <dgm:pt modelId="{959678A2-D13A-4F9A-AA17-7A2A1FC45BA0}" type="pres">
      <dgm:prSet presAssocID="{7C3B8EB3-1BB6-44E0-B672-8B38FEBF09A6}" presName="accent_2" presStyleCnt="0"/>
      <dgm:spPr/>
    </dgm:pt>
    <dgm:pt modelId="{DAF8B83F-BF87-4722-AB27-F0BA28A9FDFF}" type="pres">
      <dgm:prSet presAssocID="{7C3B8EB3-1BB6-44E0-B672-8B38FEBF09A6}" presName="accentRepeatNode" presStyleLbl="solidFgAcc1" presStyleIdx="1" presStyleCnt="6"/>
      <dgm:spPr/>
    </dgm:pt>
    <dgm:pt modelId="{A662A6F5-2F18-4EB1-B6C4-B89CDAD02AEB}" type="pres">
      <dgm:prSet presAssocID="{6B3DA131-8598-45F0-A338-40E884F1BB08}" presName="text_3" presStyleLbl="node1" presStyleIdx="2" presStyleCnt="6">
        <dgm:presLayoutVars>
          <dgm:bulletEnabled val="1"/>
        </dgm:presLayoutVars>
      </dgm:prSet>
      <dgm:spPr/>
    </dgm:pt>
    <dgm:pt modelId="{5CD98781-BB25-4979-BD13-F6D611FF457E}" type="pres">
      <dgm:prSet presAssocID="{6B3DA131-8598-45F0-A338-40E884F1BB08}" presName="accent_3" presStyleCnt="0"/>
      <dgm:spPr/>
    </dgm:pt>
    <dgm:pt modelId="{6CCB8889-7C13-4CE1-A569-9D7BDBAF519F}" type="pres">
      <dgm:prSet presAssocID="{6B3DA131-8598-45F0-A338-40E884F1BB08}" presName="accentRepeatNode" presStyleLbl="solidFgAcc1" presStyleIdx="2" presStyleCnt="6"/>
      <dgm:spPr/>
    </dgm:pt>
    <dgm:pt modelId="{45F16BCF-6735-463C-9BAF-AB45426D43E8}" type="pres">
      <dgm:prSet presAssocID="{DE099DB3-8D9D-4847-A600-6E4639BBA14F}" presName="text_4" presStyleLbl="node1" presStyleIdx="3" presStyleCnt="6">
        <dgm:presLayoutVars>
          <dgm:bulletEnabled val="1"/>
        </dgm:presLayoutVars>
      </dgm:prSet>
      <dgm:spPr/>
    </dgm:pt>
    <dgm:pt modelId="{43A99E35-4D6B-4965-941F-3821AA6A6CEB}" type="pres">
      <dgm:prSet presAssocID="{DE099DB3-8D9D-4847-A600-6E4639BBA14F}" presName="accent_4" presStyleCnt="0"/>
      <dgm:spPr/>
    </dgm:pt>
    <dgm:pt modelId="{2381A7A9-8E8A-473B-B11F-C92CFCB583DB}" type="pres">
      <dgm:prSet presAssocID="{DE099DB3-8D9D-4847-A600-6E4639BBA14F}" presName="accentRepeatNode" presStyleLbl="solidFgAcc1" presStyleIdx="3" presStyleCnt="6"/>
      <dgm:spPr/>
    </dgm:pt>
    <dgm:pt modelId="{CAD87B2C-0EF3-45C0-ABC3-DA142E40C6DD}" type="pres">
      <dgm:prSet presAssocID="{0211E38E-8F27-4DA8-9DF1-70ACE87DB908}" presName="text_5" presStyleLbl="node1" presStyleIdx="4" presStyleCnt="6">
        <dgm:presLayoutVars>
          <dgm:bulletEnabled val="1"/>
        </dgm:presLayoutVars>
      </dgm:prSet>
      <dgm:spPr/>
    </dgm:pt>
    <dgm:pt modelId="{C6E284B6-F8AB-4B23-A44A-F0762E2DE180}" type="pres">
      <dgm:prSet presAssocID="{0211E38E-8F27-4DA8-9DF1-70ACE87DB908}" presName="accent_5" presStyleCnt="0"/>
      <dgm:spPr/>
    </dgm:pt>
    <dgm:pt modelId="{EB640DA6-C99D-4EAE-A567-EB9B4315FD51}" type="pres">
      <dgm:prSet presAssocID="{0211E38E-8F27-4DA8-9DF1-70ACE87DB908}" presName="accentRepeatNode" presStyleLbl="solidFgAcc1" presStyleIdx="4" presStyleCnt="6"/>
      <dgm:spPr/>
    </dgm:pt>
    <dgm:pt modelId="{FE214234-1F0F-4399-A587-0E744B949143}" type="pres">
      <dgm:prSet presAssocID="{899EACE4-80ED-4FB7-9F7E-E711DFC1EDB4}" presName="text_6" presStyleLbl="node1" presStyleIdx="5" presStyleCnt="6">
        <dgm:presLayoutVars>
          <dgm:bulletEnabled val="1"/>
        </dgm:presLayoutVars>
      </dgm:prSet>
      <dgm:spPr/>
    </dgm:pt>
    <dgm:pt modelId="{6DF73864-FA79-4EAF-8D2E-56B2BA0D5B76}" type="pres">
      <dgm:prSet presAssocID="{899EACE4-80ED-4FB7-9F7E-E711DFC1EDB4}" presName="accent_6" presStyleCnt="0"/>
      <dgm:spPr/>
    </dgm:pt>
    <dgm:pt modelId="{56F45A67-E5FE-41DC-BE2D-4FA2314D9B1B}" type="pres">
      <dgm:prSet presAssocID="{899EACE4-80ED-4FB7-9F7E-E711DFC1EDB4}" presName="accentRepeatNode" presStyleLbl="solidFgAcc1" presStyleIdx="5" presStyleCnt="6"/>
      <dgm:spPr/>
    </dgm:pt>
  </dgm:ptLst>
  <dgm:cxnLst>
    <dgm:cxn modelId="{58647816-9D58-4937-A2A6-95D0F896698C}" type="presOf" srcId="{A930204B-95A0-41DD-96A9-3EB28D2DB085}" destId="{CAB54138-AB97-4A9E-B698-082BFE7FD2F9}" srcOrd="0" destOrd="0" presId="urn:microsoft.com/office/officeart/2008/layout/VerticalCurvedList"/>
    <dgm:cxn modelId="{75D5DD1A-41C1-4A30-BA77-38336A57ACAA}" type="presOf" srcId="{0211E38E-8F27-4DA8-9DF1-70ACE87DB908}" destId="{CAD87B2C-0EF3-45C0-ABC3-DA142E40C6DD}" srcOrd="0" destOrd="0" presId="urn:microsoft.com/office/officeart/2008/layout/VerticalCurvedList"/>
    <dgm:cxn modelId="{FEB59522-E259-4421-ADEF-AD1132D2EDA3}" srcId="{0474B302-6826-497B-83E6-878AD6A1601D}" destId="{7C3B8EB3-1BB6-44E0-B672-8B38FEBF09A6}" srcOrd="1" destOrd="0" parTransId="{4F64E5AB-FD88-43A1-97D9-3A610E235FBA}" sibTransId="{6FF13C57-2613-499A-9163-600EA45CF6C1}"/>
    <dgm:cxn modelId="{6D93C434-F143-49BC-817A-FB3F33ADE495}" type="presOf" srcId="{899EACE4-80ED-4FB7-9F7E-E711DFC1EDB4}" destId="{FE214234-1F0F-4399-A587-0E744B949143}" srcOrd="0" destOrd="0" presId="urn:microsoft.com/office/officeart/2008/layout/VerticalCurvedList"/>
    <dgm:cxn modelId="{55A30B3A-5184-4C7F-B4C7-326319D4DD83}" type="presOf" srcId="{7C3B8EB3-1BB6-44E0-B672-8B38FEBF09A6}" destId="{4ABB4728-28D9-4D8E-A631-6DF00A9BC3D8}" srcOrd="0" destOrd="0" presId="urn:microsoft.com/office/officeart/2008/layout/VerticalCurvedList"/>
    <dgm:cxn modelId="{67256542-AAFF-4C27-9C0D-123C6BCEFDBF}" srcId="{0474B302-6826-497B-83E6-878AD6A1601D}" destId="{6B3DA131-8598-45F0-A338-40E884F1BB08}" srcOrd="2" destOrd="0" parTransId="{DC4077F6-14AE-47A0-952F-2E40633DFEF1}" sibTransId="{BBBCF605-74DB-4072-A63A-C8D66C9FAB7D}"/>
    <dgm:cxn modelId="{F54C1777-1D69-4FA4-809D-46EDDBDE0C1D}" type="presOf" srcId="{B2BF68CF-AA89-4500-B1AB-127BED929643}" destId="{BF64F1BD-01AC-4738-8E7F-7926E386A9FD}" srcOrd="0" destOrd="0" presId="urn:microsoft.com/office/officeart/2008/layout/VerticalCurvedList"/>
    <dgm:cxn modelId="{584BBA7D-5EAE-4D1C-9D0A-A17B1D0AAEDB}" srcId="{0474B302-6826-497B-83E6-878AD6A1601D}" destId="{899EACE4-80ED-4FB7-9F7E-E711DFC1EDB4}" srcOrd="5" destOrd="0" parTransId="{47C0FD55-52A4-4F99-8D3E-A10CB258145B}" sibTransId="{C696A957-A023-4BDC-954D-B2EE836BC3E1}"/>
    <dgm:cxn modelId="{918E13CC-E200-4B8A-B5D3-1EF6432C546A}" type="presOf" srcId="{0474B302-6826-497B-83E6-878AD6A1601D}" destId="{89A7CD00-E7E1-41AF-ACCF-A14DA1E6376D}" srcOrd="0" destOrd="0" presId="urn:microsoft.com/office/officeart/2008/layout/VerticalCurvedList"/>
    <dgm:cxn modelId="{5E6393D6-401A-4A28-B22B-90DD4B2255EC}" type="presOf" srcId="{6B3DA131-8598-45F0-A338-40E884F1BB08}" destId="{A662A6F5-2F18-4EB1-B6C4-B89CDAD02AEB}" srcOrd="0" destOrd="0" presId="urn:microsoft.com/office/officeart/2008/layout/VerticalCurvedList"/>
    <dgm:cxn modelId="{0141CBD6-5CAA-4045-8606-E13B2B372074}" srcId="{0474B302-6826-497B-83E6-878AD6A1601D}" destId="{DE099DB3-8D9D-4847-A600-6E4639BBA14F}" srcOrd="3" destOrd="0" parTransId="{C04F0795-C7A9-4999-AB80-0A6703E8A993}" sibTransId="{32ABCCCD-A3BA-45B4-9947-CBF2D022A101}"/>
    <dgm:cxn modelId="{266EFED9-7FE8-4DAF-B686-3C458B9784B2}" type="presOf" srcId="{DE099DB3-8D9D-4847-A600-6E4639BBA14F}" destId="{45F16BCF-6735-463C-9BAF-AB45426D43E8}" srcOrd="0" destOrd="0" presId="urn:microsoft.com/office/officeart/2008/layout/VerticalCurvedList"/>
    <dgm:cxn modelId="{5F5CFADE-DF6D-4D42-ACD4-DF5C850D85D3}" srcId="{0474B302-6826-497B-83E6-878AD6A1601D}" destId="{0211E38E-8F27-4DA8-9DF1-70ACE87DB908}" srcOrd="4" destOrd="0" parTransId="{1C524BA7-4E0B-420D-8412-FD127667B9BB}" sibTransId="{48AFDF41-C675-4AD1-B3C3-54CCEF9F7CE3}"/>
    <dgm:cxn modelId="{4FF5F7F5-B67A-490C-907C-16645BC240F9}" srcId="{0474B302-6826-497B-83E6-878AD6A1601D}" destId="{B2BF68CF-AA89-4500-B1AB-127BED929643}" srcOrd="0" destOrd="0" parTransId="{AAD953B5-91D9-4A0A-A7C6-1FACB9F23B1F}" sibTransId="{A930204B-95A0-41DD-96A9-3EB28D2DB085}"/>
    <dgm:cxn modelId="{E6965F6C-A1B1-4631-9E06-64615FC929D3}" type="presParOf" srcId="{89A7CD00-E7E1-41AF-ACCF-A14DA1E6376D}" destId="{F1CB1C10-3181-458D-96C4-2CA4F13715CF}" srcOrd="0" destOrd="0" presId="urn:microsoft.com/office/officeart/2008/layout/VerticalCurvedList"/>
    <dgm:cxn modelId="{99586A9A-6A42-4868-9609-6A2CD08406AF}" type="presParOf" srcId="{F1CB1C10-3181-458D-96C4-2CA4F13715CF}" destId="{720C2ADA-F21F-4048-BA62-71F615C71EAB}" srcOrd="0" destOrd="0" presId="urn:microsoft.com/office/officeart/2008/layout/VerticalCurvedList"/>
    <dgm:cxn modelId="{62C90AB8-FFDB-4DC9-9ABF-19C90E598E99}" type="presParOf" srcId="{720C2ADA-F21F-4048-BA62-71F615C71EAB}" destId="{D7C85EF1-D70A-4D2C-8179-321E89DB287A}" srcOrd="0" destOrd="0" presId="urn:microsoft.com/office/officeart/2008/layout/VerticalCurvedList"/>
    <dgm:cxn modelId="{0B925F07-F803-488F-BD1A-12B5FDFFB03E}" type="presParOf" srcId="{720C2ADA-F21F-4048-BA62-71F615C71EAB}" destId="{CAB54138-AB97-4A9E-B698-082BFE7FD2F9}" srcOrd="1" destOrd="0" presId="urn:microsoft.com/office/officeart/2008/layout/VerticalCurvedList"/>
    <dgm:cxn modelId="{5BA2DA36-F9A3-47D2-866C-7425A11001B9}" type="presParOf" srcId="{720C2ADA-F21F-4048-BA62-71F615C71EAB}" destId="{FD6033F2-62B6-45DC-BD8C-F16AB33210E3}" srcOrd="2" destOrd="0" presId="urn:microsoft.com/office/officeart/2008/layout/VerticalCurvedList"/>
    <dgm:cxn modelId="{AD950DD6-0F77-4BB8-A6C6-D20C3F816EC6}" type="presParOf" srcId="{720C2ADA-F21F-4048-BA62-71F615C71EAB}" destId="{D089C9F6-433B-46C7-B4AE-0C399682B54C}" srcOrd="3" destOrd="0" presId="urn:microsoft.com/office/officeart/2008/layout/VerticalCurvedList"/>
    <dgm:cxn modelId="{645B44D3-9D59-4FF2-9AD9-107AC6E812D5}" type="presParOf" srcId="{F1CB1C10-3181-458D-96C4-2CA4F13715CF}" destId="{BF64F1BD-01AC-4738-8E7F-7926E386A9FD}" srcOrd="1" destOrd="0" presId="urn:microsoft.com/office/officeart/2008/layout/VerticalCurvedList"/>
    <dgm:cxn modelId="{01648DD9-7604-421C-BE44-F1761B624035}" type="presParOf" srcId="{F1CB1C10-3181-458D-96C4-2CA4F13715CF}" destId="{6179F778-3FCE-4372-9BBF-83EFF5205A4A}" srcOrd="2" destOrd="0" presId="urn:microsoft.com/office/officeart/2008/layout/VerticalCurvedList"/>
    <dgm:cxn modelId="{0CE9BA6F-8D62-424C-A82B-57519AC92856}" type="presParOf" srcId="{6179F778-3FCE-4372-9BBF-83EFF5205A4A}" destId="{E9544873-22A3-47E2-B36D-7B1B844E8B6B}" srcOrd="0" destOrd="0" presId="urn:microsoft.com/office/officeart/2008/layout/VerticalCurvedList"/>
    <dgm:cxn modelId="{E2B86048-DD04-4DFA-91BA-DD391581A627}" type="presParOf" srcId="{F1CB1C10-3181-458D-96C4-2CA4F13715CF}" destId="{4ABB4728-28D9-4D8E-A631-6DF00A9BC3D8}" srcOrd="3" destOrd="0" presId="urn:microsoft.com/office/officeart/2008/layout/VerticalCurvedList"/>
    <dgm:cxn modelId="{FE18921F-A7A1-47D7-91D2-51FD48A49FCF}" type="presParOf" srcId="{F1CB1C10-3181-458D-96C4-2CA4F13715CF}" destId="{959678A2-D13A-4F9A-AA17-7A2A1FC45BA0}" srcOrd="4" destOrd="0" presId="urn:microsoft.com/office/officeart/2008/layout/VerticalCurvedList"/>
    <dgm:cxn modelId="{CC12E894-68B8-4790-941E-DD73A57EB24B}" type="presParOf" srcId="{959678A2-D13A-4F9A-AA17-7A2A1FC45BA0}" destId="{DAF8B83F-BF87-4722-AB27-F0BA28A9FDFF}" srcOrd="0" destOrd="0" presId="urn:microsoft.com/office/officeart/2008/layout/VerticalCurvedList"/>
    <dgm:cxn modelId="{C40AD017-0FAB-449E-8569-8AA94475CF17}" type="presParOf" srcId="{F1CB1C10-3181-458D-96C4-2CA4F13715CF}" destId="{A662A6F5-2F18-4EB1-B6C4-B89CDAD02AEB}" srcOrd="5" destOrd="0" presId="urn:microsoft.com/office/officeart/2008/layout/VerticalCurvedList"/>
    <dgm:cxn modelId="{407735F6-644D-4CE5-9543-B53791B31FF9}" type="presParOf" srcId="{F1CB1C10-3181-458D-96C4-2CA4F13715CF}" destId="{5CD98781-BB25-4979-BD13-F6D611FF457E}" srcOrd="6" destOrd="0" presId="urn:microsoft.com/office/officeart/2008/layout/VerticalCurvedList"/>
    <dgm:cxn modelId="{B0195643-C035-4753-B928-6B30975DD2ED}" type="presParOf" srcId="{5CD98781-BB25-4979-BD13-F6D611FF457E}" destId="{6CCB8889-7C13-4CE1-A569-9D7BDBAF519F}" srcOrd="0" destOrd="0" presId="urn:microsoft.com/office/officeart/2008/layout/VerticalCurvedList"/>
    <dgm:cxn modelId="{DF4728CD-A691-47CB-B9FA-E84394D80607}" type="presParOf" srcId="{F1CB1C10-3181-458D-96C4-2CA4F13715CF}" destId="{45F16BCF-6735-463C-9BAF-AB45426D43E8}" srcOrd="7" destOrd="0" presId="urn:microsoft.com/office/officeart/2008/layout/VerticalCurvedList"/>
    <dgm:cxn modelId="{81C8EF5B-547F-401B-82DC-9417F73D8A4E}" type="presParOf" srcId="{F1CB1C10-3181-458D-96C4-2CA4F13715CF}" destId="{43A99E35-4D6B-4965-941F-3821AA6A6CEB}" srcOrd="8" destOrd="0" presId="urn:microsoft.com/office/officeart/2008/layout/VerticalCurvedList"/>
    <dgm:cxn modelId="{782A2B58-5699-4F66-94DE-1C39610E4AB4}" type="presParOf" srcId="{43A99E35-4D6B-4965-941F-3821AA6A6CEB}" destId="{2381A7A9-8E8A-473B-B11F-C92CFCB583DB}" srcOrd="0" destOrd="0" presId="urn:microsoft.com/office/officeart/2008/layout/VerticalCurvedList"/>
    <dgm:cxn modelId="{0F3E8171-ECD6-416F-9C17-449CA4263D9D}" type="presParOf" srcId="{F1CB1C10-3181-458D-96C4-2CA4F13715CF}" destId="{CAD87B2C-0EF3-45C0-ABC3-DA142E40C6DD}" srcOrd="9" destOrd="0" presId="urn:microsoft.com/office/officeart/2008/layout/VerticalCurvedList"/>
    <dgm:cxn modelId="{21D0DDEF-03CB-44DA-BF4B-EF3FCD5EF8BC}" type="presParOf" srcId="{F1CB1C10-3181-458D-96C4-2CA4F13715CF}" destId="{C6E284B6-F8AB-4B23-A44A-F0762E2DE180}" srcOrd="10" destOrd="0" presId="urn:microsoft.com/office/officeart/2008/layout/VerticalCurvedList"/>
    <dgm:cxn modelId="{5185781E-AC03-4691-931F-B68123013EA1}" type="presParOf" srcId="{C6E284B6-F8AB-4B23-A44A-F0762E2DE180}" destId="{EB640DA6-C99D-4EAE-A567-EB9B4315FD51}" srcOrd="0" destOrd="0" presId="urn:microsoft.com/office/officeart/2008/layout/VerticalCurvedList"/>
    <dgm:cxn modelId="{974397C8-66FF-4D7A-86A3-B3BAA93F2637}" type="presParOf" srcId="{F1CB1C10-3181-458D-96C4-2CA4F13715CF}" destId="{FE214234-1F0F-4399-A587-0E744B949143}" srcOrd="11" destOrd="0" presId="urn:microsoft.com/office/officeart/2008/layout/VerticalCurvedList"/>
    <dgm:cxn modelId="{B766E9B8-D821-446C-AB71-C12AE7284399}" type="presParOf" srcId="{F1CB1C10-3181-458D-96C4-2CA4F13715CF}" destId="{6DF73864-FA79-4EAF-8D2E-56B2BA0D5B76}" srcOrd="12" destOrd="0" presId="urn:microsoft.com/office/officeart/2008/layout/VerticalCurvedList"/>
    <dgm:cxn modelId="{508B698E-7787-411B-B1AA-8A25A816608C}" type="presParOf" srcId="{6DF73864-FA79-4EAF-8D2E-56B2BA0D5B76}" destId="{56F45A67-E5FE-41DC-BE2D-4FA2314D9B1B}" srcOrd="0" destOrd="0" presId="urn:microsoft.com/office/officeart/2008/layout/VerticalCurv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E8B230-0A93-4EB9-8C7D-1F421B7951B3}"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47BE5763-3AC2-4C7D-8A49-5C798BA9FA10}">
      <dgm:prSet phldrT="[Text]"/>
      <dgm:spPr/>
      <dgm:t>
        <a:bodyPr/>
        <a:lstStyle/>
        <a:p>
          <a:r>
            <a:rPr lang="en-US" dirty="0"/>
            <a:t>Agriculture Sector</a:t>
          </a:r>
        </a:p>
      </dgm:t>
    </dgm:pt>
    <dgm:pt modelId="{D3BE0E27-F841-423F-BDC5-E39CFA8A54E2}" type="parTrans" cxnId="{CD953C8A-7CE1-4A2D-ABCA-C972E6A34D2D}">
      <dgm:prSet/>
      <dgm:spPr/>
      <dgm:t>
        <a:bodyPr/>
        <a:lstStyle/>
        <a:p>
          <a:endParaRPr lang="en-US"/>
        </a:p>
      </dgm:t>
    </dgm:pt>
    <dgm:pt modelId="{BEE84D20-6ADB-4FAE-A5B3-3D3B863F7938}" type="sibTrans" cxnId="{CD953C8A-7CE1-4A2D-ABCA-C972E6A34D2D}">
      <dgm:prSet/>
      <dgm:spPr/>
      <dgm:t>
        <a:bodyPr/>
        <a:lstStyle/>
        <a:p>
          <a:endParaRPr lang="en-US"/>
        </a:p>
      </dgm:t>
    </dgm:pt>
    <dgm:pt modelId="{D8E8B52D-D975-46DF-9A4E-BF47A5DA80D8}">
      <dgm:prSet phldrT="[Text]"/>
      <dgm:spPr/>
      <dgm:t>
        <a:bodyPr/>
        <a:lstStyle/>
        <a:p>
          <a:r>
            <a:rPr lang="en-US" dirty="0"/>
            <a:t>Industrial Sector</a:t>
          </a:r>
        </a:p>
      </dgm:t>
    </dgm:pt>
    <dgm:pt modelId="{BAB3A98B-2BD8-4550-A4EB-AA8AA65A09C3}" type="parTrans" cxnId="{15D7F258-1C83-4BAA-9A8C-750B6D40683C}">
      <dgm:prSet/>
      <dgm:spPr/>
      <dgm:t>
        <a:bodyPr/>
        <a:lstStyle/>
        <a:p>
          <a:endParaRPr lang="en-US"/>
        </a:p>
      </dgm:t>
    </dgm:pt>
    <dgm:pt modelId="{57AAC7DA-0759-4036-886A-9274B11E6D29}" type="sibTrans" cxnId="{15D7F258-1C83-4BAA-9A8C-750B6D40683C}">
      <dgm:prSet/>
      <dgm:spPr/>
      <dgm:t>
        <a:bodyPr/>
        <a:lstStyle/>
        <a:p>
          <a:endParaRPr lang="en-US"/>
        </a:p>
      </dgm:t>
    </dgm:pt>
    <dgm:pt modelId="{4D357B3A-65BB-4455-AE01-461BC06636E8}">
      <dgm:prSet phldrT="[Text]"/>
      <dgm:spPr/>
      <dgm:t>
        <a:bodyPr/>
        <a:lstStyle/>
        <a:p>
          <a:r>
            <a:rPr lang="en-US" dirty="0"/>
            <a:t>Service Sector</a:t>
          </a:r>
        </a:p>
      </dgm:t>
    </dgm:pt>
    <dgm:pt modelId="{7C8A9325-4A05-4CDE-803C-437BAC9D9289}" type="parTrans" cxnId="{01DAC47D-D6DA-4D18-8306-B6983D8E1656}">
      <dgm:prSet/>
      <dgm:spPr/>
      <dgm:t>
        <a:bodyPr/>
        <a:lstStyle/>
        <a:p>
          <a:endParaRPr lang="en-US"/>
        </a:p>
      </dgm:t>
    </dgm:pt>
    <dgm:pt modelId="{683B435F-7B0C-4B4C-BDA8-D11047CF7ADA}" type="sibTrans" cxnId="{01DAC47D-D6DA-4D18-8306-B6983D8E1656}">
      <dgm:prSet/>
      <dgm:spPr/>
      <dgm:t>
        <a:bodyPr/>
        <a:lstStyle/>
        <a:p>
          <a:endParaRPr lang="en-US"/>
        </a:p>
      </dgm:t>
    </dgm:pt>
    <dgm:pt modelId="{09D677D8-D49A-4C7D-9AB1-2B56EC7E448E}">
      <dgm:prSet phldrT="[Text]"/>
      <dgm:spPr/>
      <dgm:t>
        <a:bodyPr/>
        <a:lstStyle/>
        <a:p>
          <a:r>
            <a:rPr lang="en-US" dirty="0"/>
            <a:t>External Sector</a:t>
          </a:r>
        </a:p>
      </dgm:t>
    </dgm:pt>
    <dgm:pt modelId="{9D7264E0-93D2-4D0D-88E5-D0EBC673905C}" type="parTrans" cxnId="{7E635B83-06C1-48D1-9CE5-E1E20B270011}">
      <dgm:prSet/>
      <dgm:spPr/>
      <dgm:t>
        <a:bodyPr/>
        <a:lstStyle/>
        <a:p>
          <a:endParaRPr lang="en-US"/>
        </a:p>
      </dgm:t>
    </dgm:pt>
    <dgm:pt modelId="{90238701-57F4-4CE4-A018-7BC11376F4BE}" type="sibTrans" cxnId="{7E635B83-06C1-48D1-9CE5-E1E20B270011}">
      <dgm:prSet/>
      <dgm:spPr/>
      <dgm:t>
        <a:bodyPr/>
        <a:lstStyle/>
        <a:p>
          <a:endParaRPr lang="en-US"/>
        </a:p>
      </dgm:t>
    </dgm:pt>
    <dgm:pt modelId="{593A2B78-EDAD-4810-8937-2C45E1062746}" type="pres">
      <dgm:prSet presAssocID="{41E8B230-0A93-4EB9-8C7D-1F421B7951B3}" presName="Name0" presStyleCnt="0">
        <dgm:presLayoutVars>
          <dgm:dir/>
          <dgm:resizeHandles val="exact"/>
        </dgm:presLayoutVars>
      </dgm:prSet>
      <dgm:spPr/>
    </dgm:pt>
    <dgm:pt modelId="{1AF3467A-1871-471D-98C3-956D8A74E406}" type="pres">
      <dgm:prSet presAssocID="{47BE5763-3AC2-4C7D-8A49-5C798BA9FA10}" presName="compNode" presStyleCnt="0"/>
      <dgm:spPr/>
    </dgm:pt>
    <dgm:pt modelId="{386BDEE6-8C8F-4722-8FFD-60EEDDEBECBD}" type="pres">
      <dgm:prSet presAssocID="{47BE5763-3AC2-4C7D-8A49-5C798BA9FA10}"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2DA0BF2E-6767-46E8-A502-2B1124E0A2DC}" type="pres">
      <dgm:prSet presAssocID="{47BE5763-3AC2-4C7D-8A49-5C798BA9FA10}" presName="textRect" presStyleLbl="revTx" presStyleIdx="0" presStyleCnt="4">
        <dgm:presLayoutVars>
          <dgm:bulletEnabled val="1"/>
        </dgm:presLayoutVars>
      </dgm:prSet>
      <dgm:spPr/>
    </dgm:pt>
    <dgm:pt modelId="{C4D26EC2-2C35-4550-9DC8-CF570871A696}" type="pres">
      <dgm:prSet presAssocID="{BEE84D20-6ADB-4FAE-A5B3-3D3B863F7938}" presName="sibTrans" presStyleLbl="sibTrans2D1" presStyleIdx="0" presStyleCnt="0"/>
      <dgm:spPr/>
    </dgm:pt>
    <dgm:pt modelId="{52AACD39-6D10-4008-A97F-FF2C4F74A11E}" type="pres">
      <dgm:prSet presAssocID="{D8E8B52D-D975-46DF-9A4E-BF47A5DA80D8}" presName="compNode" presStyleCnt="0"/>
      <dgm:spPr/>
    </dgm:pt>
    <dgm:pt modelId="{E7596937-DE58-4E03-B80A-F6235150A498}" type="pres">
      <dgm:prSet presAssocID="{D8E8B52D-D975-46DF-9A4E-BF47A5DA80D8}"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pt>
    <dgm:pt modelId="{31DEF1CF-4F6E-4BB1-A5FC-E35BB2E2B890}" type="pres">
      <dgm:prSet presAssocID="{D8E8B52D-D975-46DF-9A4E-BF47A5DA80D8}" presName="textRect" presStyleLbl="revTx" presStyleIdx="1" presStyleCnt="4">
        <dgm:presLayoutVars>
          <dgm:bulletEnabled val="1"/>
        </dgm:presLayoutVars>
      </dgm:prSet>
      <dgm:spPr/>
    </dgm:pt>
    <dgm:pt modelId="{3107F89E-6A5A-488A-8807-8B50D10577E3}" type="pres">
      <dgm:prSet presAssocID="{57AAC7DA-0759-4036-886A-9274B11E6D29}" presName="sibTrans" presStyleLbl="sibTrans2D1" presStyleIdx="0" presStyleCnt="0"/>
      <dgm:spPr/>
    </dgm:pt>
    <dgm:pt modelId="{9A178831-952F-44BE-8862-C174A72576A1}" type="pres">
      <dgm:prSet presAssocID="{4D357B3A-65BB-4455-AE01-461BC06636E8}" presName="compNode" presStyleCnt="0"/>
      <dgm:spPr/>
    </dgm:pt>
    <dgm:pt modelId="{9EF042EB-07C6-42F3-8185-46929F4EE16D}" type="pres">
      <dgm:prSet presAssocID="{4D357B3A-65BB-4455-AE01-461BC06636E8}"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pt>
    <dgm:pt modelId="{D8552622-6F70-4879-B053-76612F3604F9}" type="pres">
      <dgm:prSet presAssocID="{4D357B3A-65BB-4455-AE01-461BC06636E8}" presName="textRect" presStyleLbl="revTx" presStyleIdx="2" presStyleCnt="4">
        <dgm:presLayoutVars>
          <dgm:bulletEnabled val="1"/>
        </dgm:presLayoutVars>
      </dgm:prSet>
      <dgm:spPr/>
    </dgm:pt>
    <dgm:pt modelId="{D907223E-0E83-466F-9CB3-0F9DAB079067}" type="pres">
      <dgm:prSet presAssocID="{683B435F-7B0C-4B4C-BDA8-D11047CF7ADA}" presName="sibTrans" presStyleLbl="sibTrans2D1" presStyleIdx="0" presStyleCnt="0"/>
      <dgm:spPr/>
    </dgm:pt>
    <dgm:pt modelId="{4AFD1F22-8154-4869-A216-A1732310ECA5}" type="pres">
      <dgm:prSet presAssocID="{09D677D8-D49A-4C7D-9AB1-2B56EC7E448E}" presName="compNode" presStyleCnt="0"/>
      <dgm:spPr/>
    </dgm:pt>
    <dgm:pt modelId="{CE4E2449-76E3-47DA-B01A-ADD14A5405BD}" type="pres">
      <dgm:prSet presAssocID="{09D677D8-D49A-4C7D-9AB1-2B56EC7E448E}"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0000" b="-10000"/>
          </a:stretch>
        </a:blipFill>
      </dgm:spPr>
    </dgm:pt>
    <dgm:pt modelId="{312D9A45-151D-4F40-80D0-C3D96F1F073C}" type="pres">
      <dgm:prSet presAssocID="{09D677D8-D49A-4C7D-9AB1-2B56EC7E448E}" presName="textRect" presStyleLbl="revTx" presStyleIdx="3" presStyleCnt="4">
        <dgm:presLayoutVars>
          <dgm:bulletEnabled val="1"/>
        </dgm:presLayoutVars>
      </dgm:prSet>
      <dgm:spPr/>
    </dgm:pt>
  </dgm:ptLst>
  <dgm:cxnLst>
    <dgm:cxn modelId="{98EA4F26-5A84-4E97-B10E-48BAD23EBB74}" type="presOf" srcId="{47BE5763-3AC2-4C7D-8A49-5C798BA9FA10}" destId="{2DA0BF2E-6767-46E8-A502-2B1124E0A2DC}" srcOrd="0" destOrd="0" presId="urn:microsoft.com/office/officeart/2005/8/layout/pList1"/>
    <dgm:cxn modelId="{C972AC3B-FB0D-472B-9E22-B108685933C9}" type="presOf" srcId="{41E8B230-0A93-4EB9-8C7D-1F421B7951B3}" destId="{593A2B78-EDAD-4810-8937-2C45E1062746}" srcOrd="0" destOrd="0" presId="urn:microsoft.com/office/officeart/2005/8/layout/pList1"/>
    <dgm:cxn modelId="{57CED05F-3AA8-4428-BFB4-1FB8E4E21CA9}" type="presOf" srcId="{4D357B3A-65BB-4455-AE01-461BC06636E8}" destId="{D8552622-6F70-4879-B053-76612F3604F9}" srcOrd="0" destOrd="0" presId="urn:microsoft.com/office/officeart/2005/8/layout/pList1"/>
    <dgm:cxn modelId="{5F065543-04F3-43DD-BF09-5DC3D635D61C}" type="presOf" srcId="{BEE84D20-6ADB-4FAE-A5B3-3D3B863F7938}" destId="{C4D26EC2-2C35-4550-9DC8-CF570871A696}" srcOrd="0" destOrd="0" presId="urn:microsoft.com/office/officeart/2005/8/layout/pList1"/>
    <dgm:cxn modelId="{15D7F258-1C83-4BAA-9A8C-750B6D40683C}" srcId="{41E8B230-0A93-4EB9-8C7D-1F421B7951B3}" destId="{D8E8B52D-D975-46DF-9A4E-BF47A5DA80D8}" srcOrd="1" destOrd="0" parTransId="{BAB3A98B-2BD8-4550-A4EB-AA8AA65A09C3}" sibTransId="{57AAC7DA-0759-4036-886A-9274B11E6D29}"/>
    <dgm:cxn modelId="{A4E94F7A-CEDD-4B2F-A6A4-E06128F3D6C3}" type="presOf" srcId="{683B435F-7B0C-4B4C-BDA8-D11047CF7ADA}" destId="{D907223E-0E83-466F-9CB3-0F9DAB079067}" srcOrd="0" destOrd="0" presId="urn:microsoft.com/office/officeart/2005/8/layout/pList1"/>
    <dgm:cxn modelId="{01DAC47D-D6DA-4D18-8306-B6983D8E1656}" srcId="{41E8B230-0A93-4EB9-8C7D-1F421B7951B3}" destId="{4D357B3A-65BB-4455-AE01-461BC06636E8}" srcOrd="2" destOrd="0" parTransId="{7C8A9325-4A05-4CDE-803C-437BAC9D9289}" sibTransId="{683B435F-7B0C-4B4C-BDA8-D11047CF7ADA}"/>
    <dgm:cxn modelId="{7E635B83-06C1-48D1-9CE5-E1E20B270011}" srcId="{41E8B230-0A93-4EB9-8C7D-1F421B7951B3}" destId="{09D677D8-D49A-4C7D-9AB1-2B56EC7E448E}" srcOrd="3" destOrd="0" parTransId="{9D7264E0-93D2-4D0D-88E5-D0EBC673905C}" sibTransId="{90238701-57F4-4CE4-A018-7BC11376F4BE}"/>
    <dgm:cxn modelId="{CD953C8A-7CE1-4A2D-ABCA-C972E6A34D2D}" srcId="{41E8B230-0A93-4EB9-8C7D-1F421B7951B3}" destId="{47BE5763-3AC2-4C7D-8A49-5C798BA9FA10}" srcOrd="0" destOrd="0" parTransId="{D3BE0E27-F841-423F-BDC5-E39CFA8A54E2}" sibTransId="{BEE84D20-6ADB-4FAE-A5B3-3D3B863F7938}"/>
    <dgm:cxn modelId="{E082FE8F-97A8-4EFA-BE04-1CC14E20BAAD}" type="presOf" srcId="{57AAC7DA-0759-4036-886A-9274B11E6D29}" destId="{3107F89E-6A5A-488A-8807-8B50D10577E3}" srcOrd="0" destOrd="0" presId="urn:microsoft.com/office/officeart/2005/8/layout/pList1"/>
    <dgm:cxn modelId="{6F469190-E001-4A63-A8FA-FF12313D753D}" type="presOf" srcId="{09D677D8-D49A-4C7D-9AB1-2B56EC7E448E}" destId="{312D9A45-151D-4F40-80D0-C3D96F1F073C}" srcOrd="0" destOrd="0" presId="urn:microsoft.com/office/officeart/2005/8/layout/pList1"/>
    <dgm:cxn modelId="{279B6E9A-F519-47D3-8162-55D4EACB5856}" type="presOf" srcId="{D8E8B52D-D975-46DF-9A4E-BF47A5DA80D8}" destId="{31DEF1CF-4F6E-4BB1-A5FC-E35BB2E2B890}" srcOrd="0" destOrd="0" presId="urn:microsoft.com/office/officeart/2005/8/layout/pList1"/>
    <dgm:cxn modelId="{0C2F4B2D-2181-46D0-B16A-7C29BCADD7AC}" type="presParOf" srcId="{593A2B78-EDAD-4810-8937-2C45E1062746}" destId="{1AF3467A-1871-471D-98C3-956D8A74E406}" srcOrd="0" destOrd="0" presId="urn:microsoft.com/office/officeart/2005/8/layout/pList1"/>
    <dgm:cxn modelId="{F17AEB2B-22E7-4EDD-8A76-5C3C69C6C7FB}" type="presParOf" srcId="{1AF3467A-1871-471D-98C3-956D8A74E406}" destId="{386BDEE6-8C8F-4722-8FFD-60EEDDEBECBD}" srcOrd="0" destOrd="0" presId="urn:microsoft.com/office/officeart/2005/8/layout/pList1"/>
    <dgm:cxn modelId="{1FB039B8-0DA0-42F3-8EE9-99D53488B312}" type="presParOf" srcId="{1AF3467A-1871-471D-98C3-956D8A74E406}" destId="{2DA0BF2E-6767-46E8-A502-2B1124E0A2DC}" srcOrd="1" destOrd="0" presId="urn:microsoft.com/office/officeart/2005/8/layout/pList1"/>
    <dgm:cxn modelId="{478B6F1C-AFDA-422C-99BF-E81E888A6673}" type="presParOf" srcId="{593A2B78-EDAD-4810-8937-2C45E1062746}" destId="{C4D26EC2-2C35-4550-9DC8-CF570871A696}" srcOrd="1" destOrd="0" presId="urn:microsoft.com/office/officeart/2005/8/layout/pList1"/>
    <dgm:cxn modelId="{7EC0A109-1921-46D6-A52E-E218958886D1}" type="presParOf" srcId="{593A2B78-EDAD-4810-8937-2C45E1062746}" destId="{52AACD39-6D10-4008-A97F-FF2C4F74A11E}" srcOrd="2" destOrd="0" presId="urn:microsoft.com/office/officeart/2005/8/layout/pList1"/>
    <dgm:cxn modelId="{6EB11263-4B5A-43EF-B26C-FB7E3E22B2BA}" type="presParOf" srcId="{52AACD39-6D10-4008-A97F-FF2C4F74A11E}" destId="{E7596937-DE58-4E03-B80A-F6235150A498}" srcOrd="0" destOrd="0" presId="urn:microsoft.com/office/officeart/2005/8/layout/pList1"/>
    <dgm:cxn modelId="{8CE63DFD-5F82-4D24-A5DF-35C21CE0455D}" type="presParOf" srcId="{52AACD39-6D10-4008-A97F-FF2C4F74A11E}" destId="{31DEF1CF-4F6E-4BB1-A5FC-E35BB2E2B890}" srcOrd="1" destOrd="0" presId="urn:microsoft.com/office/officeart/2005/8/layout/pList1"/>
    <dgm:cxn modelId="{30736316-CDF2-40F4-AAE7-40A197EFAD95}" type="presParOf" srcId="{593A2B78-EDAD-4810-8937-2C45E1062746}" destId="{3107F89E-6A5A-488A-8807-8B50D10577E3}" srcOrd="3" destOrd="0" presId="urn:microsoft.com/office/officeart/2005/8/layout/pList1"/>
    <dgm:cxn modelId="{61499AB5-C4F7-4BB8-BFF6-074791F32B6C}" type="presParOf" srcId="{593A2B78-EDAD-4810-8937-2C45E1062746}" destId="{9A178831-952F-44BE-8862-C174A72576A1}" srcOrd="4" destOrd="0" presId="urn:microsoft.com/office/officeart/2005/8/layout/pList1"/>
    <dgm:cxn modelId="{6009743E-0D15-42DD-B7A0-D94490FF5763}" type="presParOf" srcId="{9A178831-952F-44BE-8862-C174A72576A1}" destId="{9EF042EB-07C6-42F3-8185-46929F4EE16D}" srcOrd="0" destOrd="0" presId="urn:microsoft.com/office/officeart/2005/8/layout/pList1"/>
    <dgm:cxn modelId="{F469043C-2F92-4786-AC38-A6D3121BF549}" type="presParOf" srcId="{9A178831-952F-44BE-8862-C174A72576A1}" destId="{D8552622-6F70-4879-B053-76612F3604F9}" srcOrd="1" destOrd="0" presId="urn:microsoft.com/office/officeart/2005/8/layout/pList1"/>
    <dgm:cxn modelId="{95AFE8AE-54AB-4874-BB4F-8211E5EE0DD2}" type="presParOf" srcId="{593A2B78-EDAD-4810-8937-2C45E1062746}" destId="{D907223E-0E83-466F-9CB3-0F9DAB079067}" srcOrd="5" destOrd="0" presId="urn:microsoft.com/office/officeart/2005/8/layout/pList1"/>
    <dgm:cxn modelId="{68F9FC9A-FC4D-4EBC-BEAE-D2EA86D9F38A}" type="presParOf" srcId="{593A2B78-EDAD-4810-8937-2C45E1062746}" destId="{4AFD1F22-8154-4869-A216-A1732310ECA5}" srcOrd="6" destOrd="0" presId="urn:microsoft.com/office/officeart/2005/8/layout/pList1"/>
    <dgm:cxn modelId="{36F5B08F-42DA-4895-9BE5-5E039ABE8385}" type="presParOf" srcId="{4AFD1F22-8154-4869-A216-A1732310ECA5}" destId="{CE4E2449-76E3-47DA-B01A-ADD14A5405BD}" srcOrd="0" destOrd="0" presId="urn:microsoft.com/office/officeart/2005/8/layout/pList1"/>
    <dgm:cxn modelId="{60F4096B-D598-4BCC-B568-FF4B3BCFE260}" type="presParOf" srcId="{4AFD1F22-8154-4869-A216-A1732310ECA5}" destId="{312D9A45-151D-4F40-80D0-C3D96F1F073C}" srcOrd="1" destOrd="0" presId="urn:microsoft.com/office/officeart/2005/8/layout/p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78728A-181E-44F4-9755-BCAEDA9805B5}"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9A28A168-7BBD-4E03-A41A-45052F893890}">
      <dgm:prSet/>
      <dgm:spPr/>
      <dgm:t>
        <a:bodyPr/>
        <a:lstStyle/>
        <a:p>
          <a:r>
            <a:rPr lang="en-US" dirty="0"/>
            <a:t>Most of the people of the country are becoming unemployed.</a:t>
          </a:r>
        </a:p>
      </dgm:t>
    </dgm:pt>
    <dgm:pt modelId="{BFAB73B1-7D32-4147-BFDB-1B1B3062F407}" type="parTrans" cxnId="{269E1BB6-9C92-414B-A7FA-FFF4E28E60F9}">
      <dgm:prSet/>
      <dgm:spPr/>
      <dgm:t>
        <a:bodyPr/>
        <a:lstStyle/>
        <a:p>
          <a:endParaRPr lang="en-US"/>
        </a:p>
      </dgm:t>
    </dgm:pt>
    <dgm:pt modelId="{1BDE46A7-C277-49AB-8143-D96538E1E1B7}" type="sibTrans" cxnId="{269E1BB6-9C92-414B-A7FA-FFF4E28E60F9}">
      <dgm:prSet/>
      <dgm:spPr/>
      <dgm:t>
        <a:bodyPr/>
        <a:lstStyle/>
        <a:p>
          <a:endParaRPr lang="en-US"/>
        </a:p>
      </dgm:t>
    </dgm:pt>
    <dgm:pt modelId="{DF8B2493-AF12-4A7D-8045-7312BF8DC4BF}">
      <dgm:prSet/>
      <dgm:spPr/>
      <dgm:t>
        <a:bodyPr/>
        <a:lstStyle/>
        <a:p>
          <a:pPr>
            <a:lnSpc>
              <a:spcPct val="100000"/>
            </a:lnSpc>
          </a:pPr>
          <a:r>
            <a:rPr lang="en-US" dirty="0"/>
            <a:t>Production in the agricultural field is reduced and Bangladesh is forced to increase imports.</a:t>
          </a:r>
        </a:p>
      </dgm:t>
    </dgm:pt>
    <dgm:pt modelId="{2B5E9D2C-CF0B-4494-AE29-D02AEB5069A8}" type="parTrans" cxnId="{B80A362F-54AE-444E-B9D7-15A2A2B16950}">
      <dgm:prSet/>
      <dgm:spPr/>
      <dgm:t>
        <a:bodyPr/>
        <a:lstStyle/>
        <a:p>
          <a:endParaRPr lang="en-US"/>
        </a:p>
      </dgm:t>
    </dgm:pt>
    <dgm:pt modelId="{FEB70811-2445-4509-8F22-FCC3B5C59778}" type="sibTrans" cxnId="{B80A362F-54AE-444E-B9D7-15A2A2B16950}">
      <dgm:prSet/>
      <dgm:spPr/>
      <dgm:t>
        <a:bodyPr/>
        <a:lstStyle/>
        <a:p>
          <a:endParaRPr lang="en-US"/>
        </a:p>
      </dgm:t>
    </dgm:pt>
    <dgm:pt modelId="{17660406-D4F0-4AC7-B944-7E3828BC6E16}">
      <dgm:prSet/>
      <dgm:spPr>
        <a:solidFill>
          <a:schemeClr val="tx2">
            <a:lumMod val="50000"/>
          </a:schemeClr>
        </a:solidFill>
      </dgm:spPr>
      <dgm:t>
        <a:bodyPr/>
        <a:lstStyle/>
        <a:p>
          <a:r>
            <a:rPr lang="en-US" dirty="0"/>
            <a:t>Due to the reduction of exports, there is a serious effect on the country&amp;amp;apos;s reserve money. For this, the shortage of foreign exchange reserves badly hampers our economy (foreign exchange reserves declined, reaching US$ 38.9 billion by the end of August 2022).</a:t>
          </a:r>
        </a:p>
      </dgm:t>
    </dgm:pt>
    <dgm:pt modelId="{30B2F5D7-6F3C-4633-8F8F-91FD506D2AC0}" type="parTrans" cxnId="{ADB64D01-FDF9-44C4-87CF-CABD87A47C25}">
      <dgm:prSet/>
      <dgm:spPr/>
      <dgm:t>
        <a:bodyPr/>
        <a:lstStyle/>
        <a:p>
          <a:endParaRPr lang="en-US"/>
        </a:p>
      </dgm:t>
    </dgm:pt>
    <dgm:pt modelId="{9937E161-9ECE-429F-A755-DA6C3BCC9C77}" type="sibTrans" cxnId="{ADB64D01-FDF9-44C4-87CF-CABD87A47C25}">
      <dgm:prSet/>
      <dgm:spPr/>
      <dgm:t>
        <a:bodyPr/>
        <a:lstStyle/>
        <a:p>
          <a:endParaRPr lang="en-US"/>
        </a:p>
      </dgm:t>
    </dgm:pt>
    <dgm:pt modelId="{F0E15B67-EFF0-4CFD-959C-B8AA1300D701}">
      <dgm:prSet/>
      <dgm:spPr/>
      <dgm:t>
        <a:bodyPr/>
        <a:lstStyle/>
        <a:p>
          <a:r>
            <a:rPr lang="en-US"/>
            <a:t>Power generation is disrupted due to the lack of a proper supply of fuel and due to the excess price of the fuel.</a:t>
          </a:r>
        </a:p>
      </dgm:t>
    </dgm:pt>
    <dgm:pt modelId="{AC4AE3C8-8BB1-4939-BC97-C611F259DA74}" type="parTrans" cxnId="{07BE70E9-518E-428C-B28E-C90A9EEF31DE}">
      <dgm:prSet/>
      <dgm:spPr/>
      <dgm:t>
        <a:bodyPr/>
        <a:lstStyle/>
        <a:p>
          <a:endParaRPr lang="en-US"/>
        </a:p>
      </dgm:t>
    </dgm:pt>
    <dgm:pt modelId="{48625079-D3FE-47B9-AAB7-A967F3E8808F}" type="sibTrans" cxnId="{07BE70E9-518E-428C-B28E-C90A9EEF31DE}">
      <dgm:prSet/>
      <dgm:spPr/>
      <dgm:t>
        <a:bodyPr/>
        <a:lstStyle/>
        <a:p>
          <a:endParaRPr lang="en-US"/>
        </a:p>
      </dgm:t>
    </dgm:pt>
    <dgm:pt modelId="{FC919FA0-11BA-489E-9FCC-8F4162D4B866}" type="pres">
      <dgm:prSet presAssocID="{9678728A-181E-44F4-9755-BCAEDA9805B5}" presName="linear" presStyleCnt="0">
        <dgm:presLayoutVars>
          <dgm:animLvl val="lvl"/>
          <dgm:resizeHandles val="exact"/>
        </dgm:presLayoutVars>
      </dgm:prSet>
      <dgm:spPr/>
    </dgm:pt>
    <dgm:pt modelId="{E53D726D-6D23-4A1E-A4AD-BB8F4F724A28}" type="pres">
      <dgm:prSet presAssocID="{9A28A168-7BBD-4E03-A41A-45052F893890}" presName="parentText" presStyleLbl="node1" presStyleIdx="0" presStyleCnt="4">
        <dgm:presLayoutVars>
          <dgm:chMax val="0"/>
          <dgm:bulletEnabled val="1"/>
        </dgm:presLayoutVars>
      </dgm:prSet>
      <dgm:spPr/>
    </dgm:pt>
    <dgm:pt modelId="{45C7625A-4418-4CBE-80AB-9D6058A96CEC}" type="pres">
      <dgm:prSet presAssocID="{1BDE46A7-C277-49AB-8143-D96538E1E1B7}" presName="spacer" presStyleCnt="0"/>
      <dgm:spPr/>
    </dgm:pt>
    <dgm:pt modelId="{72C837DF-7EA6-4433-94BD-D98170047ED0}" type="pres">
      <dgm:prSet presAssocID="{DF8B2493-AF12-4A7D-8045-7312BF8DC4BF}" presName="parentText" presStyleLbl="node1" presStyleIdx="1" presStyleCnt="4">
        <dgm:presLayoutVars>
          <dgm:chMax val="0"/>
          <dgm:bulletEnabled val="1"/>
        </dgm:presLayoutVars>
      </dgm:prSet>
      <dgm:spPr/>
    </dgm:pt>
    <dgm:pt modelId="{71F45F69-4349-4B01-A98D-5F0CA7A803D4}" type="pres">
      <dgm:prSet presAssocID="{FEB70811-2445-4509-8F22-FCC3B5C59778}" presName="spacer" presStyleCnt="0"/>
      <dgm:spPr/>
    </dgm:pt>
    <dgm:pt modelId="{332010F9-0BCC-49C9-BB42-6A2CB07393FC}" type="pres">
      <dgm:prSet presAssocID="{17660406-D4F0-4AC7-B944-7E3828BC6E16}" presName="parentText" presStyleLbl="node1" presStyleIdx="2" presStyleCnt="4" custLinFactNeighborX="338" custLinFactNeighborY="-24047">
        <dgm:presLayoutVars>
          <dgm:chMax val="0"/>
          <dgm:bulletEnabled val="1"/>
        </dgm:presLayoutVars>
      </dgm:prSet>
      <dgm:spPr/>
    </dgm:pt>
    <dgm:pt modelId="{2A8EA4D3-E05D-4DC0-830C-51A76FBA8160}" type="pres">
      <dgm:prSet presAssocID="{9937E161-9ECE-429F-A755-DA6C3BCC9C77}" presName="spacer" presStyleCnt="0"/>
      <dgm:spPr/>
    </dgm:pt>
    <dgm:pt modelId="{137122CA-6563-445C-B061-1805E66F0A37}" type="pres">
      <dgm:prSet presAssocID="{F0E15B67-EFF0-4CFD-959C-B8AA1300D701}" presName="parentText" presStyleLbl="node1" presStyleIdx="3" presStyleCnt="4">
        <dgm:presLayoutVars>
          <dgm:chMax val="0"/>
          <dgm:bulletEnabled val="1"/>
        </dgm:presLayoutVars>
      </dgm:prSet>
      <dgm:spPr/>
    </dgm:pt>
  </dgm:ptLst>
  <dgm:cxnLst>
    <dgm:cxn modelId="{ADB64D01-FDF9-44C4-87CF-CABD87A47C25}" srcId="{9678728A-181E-44F4-9755-BCAEDA9805B5}" destId="{17660406-D4F0-4AC7-B944-7E3828BC6E16}" srcOrd="2" destOrd="0" parTransId="{30B2F5D7-6F3C-4633-8F8F-91FD506D2AC0}" sibTransId="{9937E161-9ECE-429F-A755-DA6C3BCC9C77}"/>
    <dgm:cxn modelId="{83B4F012-3A0E-4C9A-8723-AEDE443A52DA}" type="presOf" srcId="{F0E15B67-EFF0-4CFD-959C-B8AA1300D701}" destId="{137122CA-6563-445C-B061-1805E66F0A37}" srcOrd="0" destOrd="0" presId="urn:microsoft.com/office/officeart/2005/8/layout/vList2"/>
    <dgm:cxn modelId="{F7E3C627-7101-48C3-9AB5-16DC614D5D50}" type="presOf" srcId="{17660406-D4F0-4AC7-B944-7E3828BC6E16}" destId="{332010F9-0BCC-49C9-BB42-6A2CB07393FC}" srcOrd="0" destOrd="0" presId="urn:microsoft.com/office/officeart/2005/8/layout/vList2"/>
    <dgm:cxn modelId="{B80A362F-54AE-444E-B9D7-15A2A2B16950}" srcId="{9678728A-181E-44F4-9755-BCAEDA9805B5}" destId="{DF8B2493-AF12-4A7D-8045-7312BF8DC4BF}" srcOrd="1" destOrd="0" parTransId="{2B5E9D2C-CF0B-4494-AE29-D02AEB5069A8}" sibTransId="{FEB70811-2445-4509-8F22-FCC3B5C59778}"/>
    <dgm:cxn modelId="{B3B5BB5E-A87A-46FB-996C-328E4DC6C551}" type="presOf" srcId="{DF8B2493-AF12-4A7D-8045-7312BF8DC4BF}" destId="{72C837DF-7EA6-4433-94BD-D98170047ED0}" srcOrd="0" destOrd="0" presId="urn:microsoft.com/office/officeart/2005/8/layout/vList2"/>
    <dgm:cxn modelId="{5407F86F-BA5D-4C46-8136-54F5C4940741}" type="presOf" srcId="{9678728A-181E-44F4-9755-BCAEDA9805B5}" destId="{FC919FA0-11BA-489E-9FCC-8F4162D4B866}" srcOrd="0" destOrd="0" presId="urn:microsoft.com/office/officeart/2005/8/layout/vList2"/>
    <dgm:cxn modelId="{B259B999-4D83-4B4E-9924-C799A711871C}" type="presOf" srcId="{9A28A168-7BBD-4E03-A41A-45052F893890}" destId="{E53D726D-6D23-4A1E-A4AD-BB8F4F724A28}" srcOrd="0" destOrd="0" presId="urn:microsoft.com/office/officeart/2005/8/layout/vList2"/>
    <dgm:cxn modelId="{269E1BB6-9C92-414B-A7FA-FFF4E28E60F9}" srcId="{9678728A-181E-44F4-9755-BCAEDA9805B5}" destId="{9A28A168-7BBD-4E03-A41A-45052F893890}" srcOrd="0" destOrd="0" parTransId="{BFAB73B1-7D32-4147-BFDB-1B1B3062F407}" sibTransId="{1BDE46A7-C277-49AB-8143-D96538E1E1B7}"/>
    <dgm:cxn modelId="{07BE70E9-518E-428C-B28E-C90A9EEF31DE}" srcId="{9678728A-181E-44F4-9755-BCAEDA9805B5}" destId="{F0E15B67-EFF0-4CFD-959C-B8AA1300D701}" srcOrd="3" destOrd="0" parTransId="{AC4AE3C8-8BB1-4939-BC97-C611F259DA74}" sibTransId="{48625079-D3FE-47B9-AAB7-A967F3E8808F}"/>
    <dgm:cxn modelId="{BA14DC8E-3AAA-4A13-B78E-75DC0013B7DD}" type="presParOf" srcId="{FC919FA0-11BA-489E-9FCC-8F4162D4B866}" destId="{E53D726D-6D23-4A1E-A4AD-BB8F4F724A28}" srcOrd="0" destOrd="0" presId="urn:microsoft.com/office/officeart/2005/8/layout/vList2"/>
    <dgm:cxn modelId="{462ADC6B-3857-4258-BA55-D73072914FE6}" type="presParOf" srcId="{FC919FA0-11BA-489E-9FCC-8F4162D4B866}" destId="{45C7625A-4418-4CBE-80AB-9D6058A96CEC}" srcOrd="1" destOrd="0" presId="urn:microsoft.com/office/officeart/2005/8/layout/vList2"/>
    <dgm:cxn modelId="{16F14355-22C9-4BB6-8012-77B288BF1F97}" type="presParOf" srcId="{FC919FA0-11BA-489E-9FCC-8F4162D4B866}" destId="{72C837DF-7EA6-4433-94BD-D98170047ED0}" srcOrd="2" destOrd="0" presId="urn:microsoft.com/office/officeart/2005/8/layout/vList2"/>
    <dgm:cxn modelId="{808F90BA-F991-4B44-B573-D712670D5BB3}" type="presParOf" srcId="{FC919FA0-11BA-489E-9FCC-8F4162D4B866}" destId="{71F45F69-4349-4B01-A98D-5F0CA7A803D4}" srcOrd="3" destOrd="0" presId="urn:microsoft.com/office/officeart/2005/8/layout/vList2"/>
    <dgm:cxn modelId="{1F9EEE57-3E57-48FB-89EC-4F49F0CBD72E}" type="presParOf" srcId="{FC919FA0-11BA-489E-9FCC-8F4162D4B866}" destId="{332010F9-0BCC-49C9-BB42-6A2CB07393FC}" srcOrd="4" destOrd="0" presId="urn:microsoft.com/office/officeart/2005/8/layout/vList2"/>
    <dgm:cxn modelId="{A51621EB-4210-4D12-A077-8CF050EE03B5}" type="presParOf" srcId="{FC919FA0-11BA-489E-9FCC-8F4162D4B866}" destId="{2A8EA4D3-E05D-4DC0-830C-51A76FBA8160}" srcOrd="5" destOrd="0" presId="urn:microsoft.com/office/officeart/2005/8/layout/vList2"/>
    <dgm:cxn modelId="{2355C648-7F8C-4B29-925A-8A2994E63F3B}" type="presParOf" srcId="{FC919FA0-11BA-489E-9FCC-8F4162D4B866}" destId="{137122CA-6563-445C-B061-1805E66F0A37}" srcOrd="6" destOrd="0" presId="urn:microsoft.com/office/officeart/2005/8/layout/v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78728A-181E-44F4-9755-BCAEDA9805B5}"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E199C680-63B1-48DC-986F-F98E1D3C0819}">
      <dgm:prSet/>
      <dgm:spPr/>
      <dgm:t>
        <a:bodyPr/>
        <a:lstStyle/>
        <a:p>
          <a:r>
            <a:rPr lang="en-US"/>
            <a:t>Create jobs and employment opportunities through a competitive business environment, increase human capital and build a skilled labor force, build efficient infrastructure, and establish a policy environment that attracts private investment.</a:t>
          </a:r>
        </a:p>
      </dgm:t>
    </dgm:pt>
    <dgm:pt modelId="{9EA15C57-290A-4674-B547-269B53D91D5E}" type="parTrans" cxnId="{F18B827D-E45F-479A-A379-62F2FCDEAC97}">
      <dgm:prSet/>
      <dgm:spPr/>
      <dgm:t>
        <a:bodyPr/>
        <a:lstStyle/>
        <a:p>
          <a:endParaRPr lang="en-US"/>
        </a:p>
      </dgm:t>
    </dgm:pt>
    <dgm:pt modelId="{A46319F5-12A4-41D9-92C7-AABBEE665705}" type="sibTrans" cxnId="{F18B827D-E45F-479A-A379-62F2FCDEAC97}">
      <dgm:prSet/>
      <dgm:spPr/>
      <dgm:t>
        <a:bodyPr/>
        <a:lstStyle/>
        <a:p>
          <a:endParaRPr lang="en-US"/>
        </a:p>
      </dgm:t>
    </dgm:pt>
    <dgm:pt modelId="{A42D2A3E-D686-4DBA-86EA-FDA0E3F41BB5}">
      <dgm:prSet/>
      <dgm:spPr/>
      <dgm:t>
        <a:bodyPr/>
        <a:lstStyle/>
        <a:p>
          <a:r>
            <a:rPr lang="en-US"/>
            <a:t>Explore some of Bangladesh&amp;amp;apos;s</a:t>
          </a:r>
          <a:r>
            <a:rPr lang="en-US" i="0"/>
            <a:t>resources such as oil, coal, gas, and other energies</a:t>
          </a:r>
          <a:r>
            <a:rPr lang="en-US" i="1"/>
            <a:t>.</a:t>
          </a:r>
          <a:endParaRPr lang="en-US"/>
        </a:p>
      </dgm:t>
    </dgm:pt>
    <dgm:pt modelId="{F7A16B02-4A90-4F52-AFE5-9B7AC57CD4AB}" type="parTrans" cxnId="{CBD776BA-56F1-44F1-9941-6101955E7CDE}">
      <dgm:prSet/>
      <dgm:spPr/>
      <dgm:t>
        <a:bodyPr/>
        <a:lstStyle/>
        <a:p>
          <a:endParaRPr lang="en-US"/>
        </a:p>
      </dgm:t>
    </dgm:pt>
    <dgm:pt modelId="{03165A67-686C-4973-B15D-946460A4CF4B}" type="sibTrans" cxnId="{CBD776BA-56F1-44F1-9941-6101955E7CDE}">
      <dgm:prSet/>
      <dgm:spPr/>
      <dgm:t>
        <a:bodyPr/>
        <a:lstStyle/>
        <a:p>
          <a:endParaRPr lang="en-US"/>
        </a:p>
      </dgm:t>
    </dgm:pt>
    <dgm:pt modelId="{FBCB5F98-72FF-4492-A588-A8A61577307F}">
      <dgm:prSet/>
      <dgm:spPr>
        <a:solidFill>
          <a:schemeClr val="bg2">
            <a:lumMod val="75000"/>
          </a:schemeClr>
        </a:solidFill>
      </dgm:spPr>
      <dgm:t>
        <a:bodyPr/>
        <a:lstStyle/>
        <a:p>
          <a:r>
            <a:rPr lang="en-US" i="0" dirty="0"/>
            <a:t>Increase some new organizations where unemployed people get benefitted by doing work.</a:t>
          </a:r>
          <a:endParaRPr lang="en-US" dirty="0"/>
        </a:p>
      </dgm:t>
    </dgm:pt>
    <dgm:pt modelId="{6CA36092-A58C-4194-B0C9-A748EEC30A46}" type="parTrans" cxnId="{E23DA374-D1E1-4EF7-888E-8AEA2329C0A9}">
      <dgm:prSet/>
      <dgm:spPr/>
      <dgm:t>
        <a:bodyPr/>
        <a:lstStyle/>
        <a:p>
          <a:endParaRPr lang="en-US"/>
        </a:p>
      </dgm:t>
    </dgm:pt>
    <dgm:pt modelId="{5E7C60BE-AC91-4B12-B859-F56918FEED87}" type="sibTrans" cxnId="{E23DA374-D1E1-4EF7-888E-8AEA2329C0A9}">
      <dgm:prSet/>
      <dgm:spPr/>
      <dgm:t>
        <a:bodyPr/>
        <a:lstStyle/>
        <a:p>
          <a:endParaRPr lang="en-US"/>
        </a:p>
      </dgm:t>
    </dgm:pt>
    <dgm:pt modelId="{35F6D406-65CC-478C-BC86-661469BA238A}">
      <dgm:prSet/>
      <dgm:spPr/>
      <dgm:t>
        <a:bodyPr/>
        <a:lstStyle/>
        <a:p>
          <a:r>
            <a:rPr lang="en-US" dirty="0"/>
            <a:t>An increased remittance income can consists of strong stability of the economy.</a:t>
          </a:r>
        </a:p>
      </dgm:t>
    </dgm:pt>
    <dgm:pt modelId="{EF22B1FC-E80C-41C8-8221-0173E6360140}" type="parTrans" cxnId="{1DCE9A43-4D2E-48C7-93AC-8BC1FCB9B051}">
      <dgm:prSet/>
      <dgm:spPr/>
      <dgm:t>
        <a:bodyPr/>
        <a:lstStyle/>
        <a:p>
          <a:endParaRPr lang="en-US"/>
        </a:p>
      </dgm:t>
    </dgm:pt>
    <dgm:pt modelId="{74B2949D-8A96-483F-B585-277582375EA0}" type="sibTrans" cxnId="{1DCE9A43-4D2E-48C7-93AC-8BC1FCB9B051}">
      <dgm:prSet/>
      <dgm:spPr/>
      <dgm:t>
        <a:bodyPr/>
        <a:lstStyle/>
        <a:p>
          <a:endParaRPr lang="en-US"/>
        </a:p>
      </dgm:t>
    </dgm:pt>
    <dgm:pt modelId="{FC919FA0-11BA-489E-9FCC-8F4162D4B866}" type="pres">
      <dgm:prSet presAssocID="{9678728A-181E-44F4-9755-BCAEDA9805B5}" presName="linear" presStyleCnt="0">
        <dgm:presLayoutVars>
          <dgm:animLvl val="lvl"/>
          <dgm:resizeHandles val="exact"/>
        </dgm:presLayoutVars>
      </dgm:prSet>
      <dgm:spPr/>
    </dgm:pt>
    <dgm:pt modelId="{925088E0-20CD-42FD-A9F6-2095731D5E45}" type="pres">
      <dgm:prSet presAssocID="{E199C680-63B1-48DC-986F-F98E1D3C0819}" presName="parentText" presStyleLbl="node1" presStyleIdx="0" presStyleCnt="4">
        <dgm:presLayoutVars>
          <dgm:chMax val="0"/>
          <dgm:bulletEnabled val="1"/>
        </dgm:presLayoutVars>
      </dgm:prSet>
      <dgm:spPr/>
    </dgm:pt>
    <dgm:pt modelId="{C017D833-F9FD-4316-88CC-5AB32A878C14}" type="pres">
      <dgm:prSet presAssocID="{A46319F5-12A4-41D9-92C7-AABBEE665705}" presName="spacer" presStyleCnt="0"/>
      <dgm:spPr/>
    </dgm:pt>
    <dgm:pt modelId="{066F739C-C2EF-4A83-B636-71BF126593C5}" type="pres">
      <dgm:prSet presAssocID="{A42D2A3E-D686-4DBA-86EA-FDA0E3F41BB5}" presName="parentText" presStyleLbl="node1" presStyleIdx="1" presStyleCnt="4">
        <dgm:presLayoutVars>
          <dgm:chMax val="0"/>
          <dgm:bulletEnabled val="1"/>
        </dgm:presLayoutVars>
      </dgm:prSet>
      <dgm:spPr/>
    </dgm:pt>
    <dgm:pt modelId="{08EB59EE-5CAE-4F7A-8130-768A4DDF20C4}" type="pres">
      <dgm:prSet presAssocID="{03165A67-686C-4973-B15D-946460A4CF4B}" presName="spacer" presStyleCnt="0"/>
      <dgm:spPr/>
    </dgm:pt>
    <dgm:pt modelId="{96C69A5F-E449-4633-86B4-DFA5003073D2}" type="pres">
      <dgm:prSet presAssocID="{FBCB5F98-72FF-4492-A588-A8A61577307F}" presName="parentText" presStyleLbl="node1" presStyleIdx="2" presStyleCnt="4">
        <dgm:presLayoutVars>
          <dgm:chMax val="0"/>
          <dgm:bulletEnabled val="1"/>
        </dgm:presLayoutVars>
      </dgm:prSet>
      <dgm:spPr/>
    </dgm:pt>
    <dgm:pt modelId="{A1A674DF-B2D4-473A-B61F-004197DC31CF}" type="pres">
      <dgm:prSet presAssocID="{5E7C60BE-AC91-4B12-B859-F56918FEED87}" presName="spacer" presStyleCnt="0"/>
      <dgm:spPr/>
    </dgm:pt>
    <dgm:pt modelId="{CB1ACB6D-A5D0-48D0-98B6-0D551402F43A}" type="pres">
      <dgm:prSet presAssocID="{35F6D406-65CC-478C-BC86-661469BA238A}" presName="parentText" presStyleLbl="node1" presStyleIdx="3" presStyleCnt="4">
        <dgm:presLayoutVars>
          <dgm:chMax val="0"/>
          <dgm:bulletEnabled val="1"/>
        </dgm:presLayoutVars>
      </dgm:prSet>
      <dgm:spPr/>
    </dgm:pt>
  </dgm:ptLst>
  <dgm:cxnLst>
    <dgm:cxn modelId="{DFB6CD5F-4A8E-43BF-BCCE-C3EF59095B55}" type="presOf" srcId="{A42D2A3E-D686-4DBA-86EA-FDA0E3F41BB5}" destId="{066F739C-C2EF-4A83-B636-71BF126593C5}" srcOrd="0" destOrd="0" presId="urn:microsoft.com/office/officeart/2005/8/layout/vList2"/>
    <dgm:cxn modelId="{1DCE9A43-4D2E-48C7-93AC-8BC1FCB9B051}" srcId="{9678728A-181E-44F4-9755-BCAEDA9805B5}" destId="{35F6D406-65CC-478C-BC86-661469BA238A}" srcOrd="3" destOrd="0" parTransId="{EF22B1FC-E80C-41C8-8221-0173E6360140}" sibTransId="{74B2949D-8A96-483F-B585-277582375EA0}"/>
    <dgm:cxn modelId="{5407F86F-BA5D-4C46-8136-54F5C4940741}" type="presOf" srcId="{9678728A-181E-44F4-9755-BCAEDA9805B5}" destId="{FC919FA0-11BA-489E-9FCC-8F4162D4B866}" srcOrd="0" destOrd="0" presId="urn:microsoft.com/office/officeart/2005/8/layout/vList2"/>
    <dgm:cxn modelId="{E23DA374-D1E1-4EF7-888E-8AEA2329C0A9}" srcId="{9678728A-181E-44F4-9755-BCAEDA9805B5}" destId="{FBCB5F98-72FF-4492-A588-A8A61577307F}" srcOrd="2" destOrd="0" parTransId="{6CA36092-A58C-4194-B0C9-A748EEC30A46}" sibTransId="{5E7C60BE-AC91-4B12-B859-F56918FEED87}"/>
    <dgm:cxn modelId="{F18B827D-E45F-479A-A379-62F2FCDEAC97}" srcId="{9678728A-181E-44F4-9755-BCAEDA9805B5}" destId="{E199C680-63B1-48DC-986F-F98E1D3C0819}" srcOrd="0" destOrd="0" parTransId="{9EA15C57-290A-4674-B547-269B53D91D5E}" sibTransId="{A46319F5-12A4-41D9-92C7-AABBEE665705}"/>
    <dgm:cxn modelId="{FFE27A80-BF11-4C05-9775-51B17B8D1AB7}" type="presOf" srcId="{35F6D406-65CC-478C-BC86-661469BA238A}" destId="{CB1ACB6D-A5D0-48D0-98B6-0D551402F43A}" srcOrd="0" destOrd="0" presId="urn:microsoft.com/office/officeart/2005/8/layout/vList2"/>
    <dgm:cxn modelId="{4B939A81-191B-4F8E-906E-AE6170197DD7}" type="presOf" srcId="{FBCB5F98-72FF-4492-A588-A8A61577307F}" destId="{96C69A5F-E449-4633-86B4-DFA5003073D2}" srcOrd="0" destOrd="0" presId="urn:microsoft.com/office/officeart/2005/8/layout/vList2"/>
    <dgm:cxn modelId="{399E9295-6984-454B-8829-7E25C0AA6F42}" type="presOf" srcId="{E199C680-63B1-48DC-986F-F98E1D3C0819}" destId="{925088E0-20CD-42FD-A9F6-2095731D5E45}" srcOrd="0" destOrd="0" presId="urn:microsoft.com/office/officeart/2005/8/layout/vList2"/>
    <dgm:cxn modelId="{CBD776BA-56F1-44F1-9941-6101955E7CDE}" srcId="{9678728A-181E-44F4-9755-BCAEDA9805B5}" destId="{A42D2A3E-D686-4DBA-86EA-FDA0E3F41BB5}" srcOrd="1" destOrd="0" parTransId="{F7A16B02-4A90-4F52-AFE5-9B7AC57CD4AB}" sibTransId="{03165A67-686C-4973-B15D-946460A4CF4B}"/>
    <dgm:cxn modelId="{DB68B9D4-A792-4EFD-B76F-C2A59948121B}" type="presParOf" srcId="{FC919FA0-11BA-489E-9FCC-8F4162D4B866}" destId="{925088E0-20CD-42FD-A9F6-2095731D5E45}" srcOrd="0" destOrd="0" presId="urn:microsoft.com/office/officeart/2005/8/layout/vList2"/>
    <dgm:cxn modelId="{F24FB297-B9AC-4399-A16F-D32BD9609EFB}" type="presParOf" srcId="{FC919FA0-11BA-489E-9FCC-8F4162D4B866}" destId="{C017D833-F9FD-4316-88CC-5AB32A878C14}" srcOrd="1" destOrd="0" presId="urn:microsoft.com/office/officeart/2005/8/layout/vList2"/>
    <dgm:cxn modelId="{9DBCDEFB-37F9-4197-BB0A-10896E9B789B}" type="presParOf" srcId="{FC919FA0-11BA-489E-9FCC-8F4162D4B866}" destId="{066F739C-C2EF-4A83-B636-71BF126593C5}" srcOrd="2" destOrd="0" presId="urn:microsoft.com/office/officeart/2005/8/layout/vList2"/>
    <dgm:cxn modelId="{C1582E8E-03F7-4308-8E8B-D086439CFBAA}" type="presParOf" srcId="{FC919FA0-11BA-489E-9FCC-8F4162D4B866}" destId="{08EB59EE-5CAE-4F7A-8130-768A4DDF20C4}" srcOrd="3" destOrd="0" presId="urn:microsoft.com/office/officeart/2005/8/layout/vList2"/>
    <dgm:cxn modelId="{54AB2C5A-EC77-4BD9-A6F0-B81DCFF657E5}" type="presParOf" srcId="{FC919FA0-11BA-489E-9FCC-8F4162D4B866}" destId="{96C69A5F-E449-4633-86B4-DFA5003073D2}" srcOrd="4" destOrd="0" presId="urn:microsoft.com/office/officeart/2005/8/layout/vList2"/>
    <dgm:cxn modelId="{9C496BA2-16ED-493A-A40D-6964DE39DCC5}" type="presParOf" srcId="{FC919FA0-11BA-489E-9FCC-8F4162D4B866}" destId="{A1A674DF-B2D4-473A-B61F-004197DC31CF}" srcOrd="5" destOrd="0" presId="urn:microsoft.com/office/officeart/2005/8/layout/vList2"/>
    <dgm:cxn modelId="{6C20B3A6-1918-429A-ACF8-5C4424DC28E8}" type="presParOf" srcId="{FC919FA0-11BA-489E-9FCC-8F4162D4B866}" destId="{CB1ACB6D-A5D0-48D0-98B6-0D551402F43A}" srcOrd="6" destOrd="0" presId="urn:microsoft.com/office/officeart/2005/8/layout/v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7B71-45F5-4EB2-9339-87199046B519}">
      <dsp:nvSpPr>
        <dsp:cNvPr id="0" name=""/>
        <dsp:cNvSpPr/>
      </dsp:nvSpPr>
      <dsp:spPr>
        <a:xfrm>
          <a:off x="416471" y="578"/>
          <a:ext cx="1298532" cy="779119"/>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a:effectLst/>
              <a:latin typeface="Arial" panose="020B0604020202020204" pitchFamily="34" charset="0"/>
              <a:ea typeface="Times New Roman" panose="02020603050405020304" pitchFamily="18" charset="0"/>
              <a:cs typeface="Times New Roman" panose="02020603050405020304" pitchFamily="18" charset="0"/>
            </a:rPr>
            <a:t>Agriculture and forestry </a:t>
          </a:r>
          <a:endParaRPr lang="en-US" sz="1100" kern="1200">
            <a:effectLst/>
            <a:latin typeface="Calibri" panose="020F0502020204030204" pitchFamily="34" charset="0"/>
            <a:ea typeface="Calibri" panose="020F0502020204030204" pitchFamily="34" charset="0"/>
            <a:cs typeface="Times New Roman" panose="02020603050405020304" pitchFamily="18" charset="0"/>
          </a:endParaRPr>
        </a:p>
        <a:p>
          <a:pPr lvl="0" algn="ctr" defTabSz="1955800">
            <a:spcBef>
              <a:spcPct val="0"/>
            </a:spcBef>
            <a:buNone/>
          </a:pPr>
          <a:endParaRPr lang="en-US" sz="1100" kern="1200" dirty="0"/>
        </a:p>
      </dsp:txBody>
      <dsp:txXfrm>
        <a:off x="416471" y="578"/>
        <a:ext cx="1298532" cy="779119"/>
      </dsp:txXfrm>
    </dsp:sp>
    <dsp:sp modelId="{ECE4C2E0-4462-40ED-BB23-7B941A24EF8F}">
      <dsp:nvSpPr>
        <dsp:cNvPr id="0" name=""/>
        <dsp:cNvSpPr/>
      </dsp:nvSpPr>
      <dsp:spPr>
        <a:xfrm>
          <a:off x="1844857" y="578"/>
          <a:ext cx="1298532" cy="779119"/>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a:effectLst/>
              <a:latin typeface="Arial" panose="020B0604020202020204" pitchFamily="34" charset="0"/>
              <a:ea typeface="Times New Roman" panose="02020603050405020304" pitchFamily="18" charset="0"/>
              <a:cs typeface="Times New Roman" panose="02020603050405020304" pitchFamily="18" charset="0"/>
            </a:rPr>
            <a:t>Fishing </a:t>
          </a:r>
          <a:endParaRPr lang="en-US" sz="1100" kern="1200">
            <a:effectLst/>
            <a:latin typeface="Calibri" panose="020F0502020204030204" pitchFamily="34" charset="0"/>
            <a:ea typeface="Calibri" panose="020F0502020204030204" pitchFamily="34" charset="0"/>
            <a:cs typeface="Times New Roman" panose="02020603050405020304" pitchFamily="18" charset="0"/>
          </a:endParaRPr>
        </a:p>
        <a:p>
          <a:pPr lvl="0" algn="ctr" defTabSz="800100">
            <a:spcBef>
              <a:spcPct val="0"/>
            </a:spcBef>
            <a:buNone/>
          </a:pPr>
          <a:endParaRPr lang="en-US" sz="1100" kern="1200" dirty="0"/>
        </a:p>
      </dsp:txBody>
      <dsp:txXfrm>
        <a:off x="1844857" y="578"/>
        <a:ext cx="1298532" cy="779119"/>
      </dsp:txXfrm>
    </dsp:sp>
    <dsp:sp modelId="{8EC45358-00FD-48E5-B057-C02F4335268E}">
      <dsp:nvSpPr>
        <dsp:cNvPr id="0" name=""/>
        <dsp:cNvSpPr/>
      </dsp:nvSpPr>
      <dsp:spPr>
        <a:xfrm>
          <a:off x="3273243" y="578"/>
          <a:ext cx="1298532" cy="779119"/>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a:effectLst/>
              <a:latin typeface="Arial" panose="020B0604020202020204" pitchFamily="34" charset="0"/>
              <a:ea typeface="Times New Roman" panose="02020603050405020304" pitchFamily="18" charset="0"/>
              <a:cs typeface="Times New Roman" panose="02020603050405020304" pitchFamily="18" charset="0"/>
            </a:rPr>
            <a:t>Mining and quarrying </a:t>
          </a:r>
          <a:endParaRPr lang="en-US" sz="1100" kern="1200">
            <a:effectLst/>
            <a:latin typeface="Calibri" panose="020F0502020204030204" pitchFamily="34" charset="0"/>
            <a:ea typeface="Calibri" panose="020F0502020204030204" pitchFamily="34" charset="0"/>
            <a:cs typeface="Times New Roman" panose="02020603050405020304" pitchFamily="18" charset="0"/>
          </a:endParaRPr>
        </a:p>
        <a:p>
          <a:pPr lvl="0" algn="ctr" defTabSz="800100">
            <a:spcBef>
              <a:spcPct val="0"/>
            </a:spcBef>
            <a:buNone/>
          </a:pPr>
          <a:endParaRPr lang="en-US" sz="1100" kern="1200" dirty="0"/>
        </a:p>
      </dsp:txBody>
      <dsp:txXfrm>
        <a:off x="3273243" y="578"/>
        <a:ext cx="1298532" cy="779119"/>
      </dsp:txXfrm>
    </dsp:sp>
    <dsp:sp modelId="{A0809BC0-BFB2-47A0-8805-B12C231DE069}">
      <dsp:nvSpPr>
        <dsp:cNvPr id="0" name=""/>
        <dsp:cNvSpPr/>
      </dsp:nvSpPr>
      <dsp:spPr>
        <a:xfrm>
          <a:off x="4701630" y="578"/>
          <a:ext cx="1298532" cy="779119"/>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a:effectLst/>
              <a:latin typeface="Arial" panose="020B0604020202020204" pitchFamily="34" charset="0"/>
              <a:ea typeface="Times New Roman" panose="02020603050405020304" pitchFamily="18" charset="0"/>
              <a:cs typeface="Times New Roman" panose="02020603050405020304" pitchFamily="18" charset="0"/>
            </a:rPr>
            <a:t>Manufacturing </a:t>
          </a:r>
          <a:endParaRPr lang="en-US" sz="1100" kern="1200">
            <a:effectLst/>
            <a:latin typeface="Calibri" panose="020F0502020204030204" pitchFamily="34" charset="0"/>
            <a:ea typeface="Calibri" panose="020F0502020204030204" pitchFamily="34" charset="0"/>
            <a:cs typeface="Times New Roman" panose="02020603050405020304" pitchFamily="18" charset="0"/>
          </a:endParaRPr>
        </a:p>
        <a:p>
          <a:pPr lvl="0" algn="ctr" defTabSz="800100">
            <a:spcBef>
              <a:spcPct val="0"/>
            </a:spcBef>
            <a:buNone/>
          </a:pPr>
          <a:endParaRPr lang="en-US" sz="1100" kern="1200" dirty="0"/>
        </a:p>
      </dsp:txBody>
      <dsp:txXfrm>
        <a:off x="4701630" y="578"/>
        <a:ext cx="1298532" cy="779119"/>
      </dsp:txXfrm>
    </dsp:sp>
    <dsp:sp modelId="{C804FC97-9C07-4BD3-A375-EF8358FAD7A5}">
      <dsp:nvSpPr>
        <dsp:cNvPr id="0" name=""/>
        <dsp:cNvSpPr/>
      </dsp:nvSpPr>
      <dsp:spPr>
        <a:xfrm>
          <a:off x="6130016" y="578"/>
          <a:ext cx="1298532" cy="779119"/>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a:effectLst/>
              <a:latin typeface="Arial" panose="020B0604020202020204" pitchFamily="34" charset="0"/>
              <a:ea typeface="Times New Roman" panose="02020603050405020304" pitchFamily="18" charset="0"/>
              <a:cs typeface="Times New Roman" panose="02020603050405020304" pitchFamily="18" charset="0"/>
            </a:rPr>
            <a:t>Electricity gas and water supply </a:t>
          </a:r>
          <a:endParaRPr lang="en-US" sz="1100" kern="1200">
            <a:effectLst/>
            <a:latin typeface="Calibri" panose="020F0502020204030204" pitchFamily="34" charset="0"/>
            <a:ea typeface="Calibri" panose="020F0502020204030204" pitchFamily="34" charset="0"/>
            <a:cs typeface="Times New Roman" panose="02020603050405020304" pitchFamily="18" charset="0"/>
          </a:endParaRPr>
        </a:p>
        <a:p>
          <a:pPr lvl="0" algn="ctr" defTabSz="755650">
            <a:spcBef>
              <a:spcPct val="0"/>
            </a:spcBef>
            <a:buNone/>
          </a:pPr>
          <a:endParaRPr lang="en-US" sz="1100" kern="1200" dirty="0"/>
        </a:p>
      </dsp:txBody>
      <dsp:txXfrm>
        <a:off x="6130016" y="578"/>
        <a:ext cx="1298532" cy="779119"/>
      </dsp:txXfrm>
    </dsp:sp>
    <dsp:sp modelId="{3350150F-C522-4B7C-AD7B-8B83CC04A547}">
      <dsp:nvSpPr>
        <dsp:cNvPr id="0" name=""/>
        <dsp:cNvSpPr/>
      </dsp:nvSpPr>
      <dsp:spPr>
        <a:xfrm>
          <a:off x="7558402" y="578"/>
          <a:ext cx="1298532" cy="779119"/>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effectLst/>
              <a:latin typeface="Arial" panose="020B0604020202020204" pitchFamily="34" charset="0"/>
              <a:ea typeface="Times New Roman" panose="02020603050405020304" pitchFamily="18" charset="0"/>
            </a:rPr>
            <a:t>Construction</a:t>
          </a:r>
          <a:endParaRPr lang="en-US" sz="1100" kern="1200" dirty="0"/>
        </a:p>
      </dsp:txBody>
      <dsp:txXfrm>
        <a:off x="7558402" y="578"/>
        <a:ext cx="1298532" cy="779119"/>
      </dsp:txXfrm>
    </dsp:sp>
    <dsp:sp modelId="{81E05DFB-C6A0-4972-B98E-4594E7518108}">
      <dsp:nvSpPr>
        <dsp:cNvPr id="0" name=""/>
        <dsp:cNvSpPr/>
      </dsp:nvSpPr>
      <dsp:spPr>
        <a:xfrm>
          <a:off x="8986788" y="578"/>
          <a:ext cx="1298532" cy="779119"/>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a:effectLst/>
              <a:latin typeface="Arial" panose="020B0604020202020204" pitchFamily="34" charset="0"/>
              <a:ea typeface="Times New Roman" panose="02020603050405020304" pitchFamily="18" charset="0"/>
              <a:cs typeface="Times New Roman" panose="02020603050405020304" pitchFamily="18" charset="0"/>
            </a:rPr>
            <a:t>Wholesale and retail trade </a:t>
          </a:r>
          <a:endParaRPr lang="en-US" sz="1100" kern="1200">
            <a:effectLst/>
            <a:latin typeface="Calibri" panose="020F0502020204030204" pitchFamily="34" charset="0"/>
            <a:ea typeface="Calibri" panose="020F0502020204030204" pitchFamily="34" charset="0"/>
            <a:cs typeface="Times New Roman" panose="02020603050405020304" pitchFamily="18" charset="0"/>
          </a:endParaRPr>
        </a:p>
        <a:p>
          <a:pPr lvl="0" algn="ctr" defTabSz="666750">
            <a:spcBef>
              <a:spcPct val="0"/>
            </a:spcBef>
            <a:buNone/>
          </a:pPr>
          <a:endParaRPr lang="en-US" sz="1100" kern="1200" dirty="0"/>
        </a:p>
      </dsp:txBody>
      <dsp:txXfrm>
        <a:off x="8986788" y="578"/>
        <a:ext cx="1298532" cy="779119"/>
      </dsp:txXfrm>
    </dsp:sp>
    <dsp:sp modelId="{37A6E1FA-611F-49E8-B0F0-63AF50B393EE}">
      <dsp:nvSpPr>
        <dsp:cNvPr id="0" name=""/>
        <dsp:cNvSpPr/>
      </dsp:nvSpPr>
      <dsp:spPr>
        <a:xfrm>
          <a:off x="416471" y="909551"/>
          <a:ext cx="1298532" cy="779119"/>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effectLst/>
              <a:latin typeface="Arial" panose="020B0604020202020204" pitchFamily="34" charset="0"/>
              <a:ea typeface="Times New Roman" panose="02020603050405020304" pitchFamily="18" charset="0"/>
            </a:rPr>
            <a:t>Transport storage and communication </a:t>
          </a:r>
          <a:endParaRPr lang="en-US" sz="1100" kern="1200" dirty="0"/>
        </a:p>
      </dsp:txBody>
      <dsp:txXfrm>
        <a:off x="416471" y="909551"/>
        <a:ext cx="1298532" cy="779119"/>
      </dsp:txXfrm>
    </dsp:sp>
    <dsp:sp modelId="{83375230-C925-46F6-A489-3E009DD1ECE7}">
      <dsp:nvSpPr>
        <dsp:cNvPr id="0" name=""/>
        <dsp:cNvSpPr/>
      </dsp:nvSpPr>
      <dsp:spPr>
        <a:xfrm>
          <a:off x="1844857" y="909551"/>
          <a:ext cx="1298532" cy="779119"/>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a:effectLst/>
              <a:latin typeface="Arial" panose="020B0604020202020204" pitchFamily="34" charset="0"/>
              <a:ea typeface="Times New Roman" panose="02020603050405020304" pitchFamily="18" charset="0"/>
              <a:cs typeface="Times New Roman" panose="02020603050405020304" pitchFamily="18" charset="0"/>
            </a:rPr>
            <a:t>Financial intermediations</a:t>
          </a:r>
          <a:endParaRPr lang="en-US" sz="1100" kern="1200">
            <a:effectLst/>
            <a:latin typeface="Calibri" panose="020F0502020204030204" pitchFamily="34" charset="0"/>
            <a:ea typeface="Calibri" panose="020F0502020204030204" pitchFamily="34" charset="0"/>
            <a:cs typeface="Times New Roman" panose="02020603050405020304" pitchFamily="18" charset="0"/>
          </a:endParaRPr>
        </a:p>
        <a:p>
          <a:pPr lvl="0" algn="ctr" defTabSz="666750">
            <a:spcBef>
              <a:spcPct val="0"/>
            </a:spcBef>
            <a:buNone/>
          </a:pPr>
          <a:endParaRPr lang="en-US" sz="1100" kern="1200" dirty="0"/>
        </a:p>
      </dsp:txBody>
      <dsp:txXfrm>
        <a:off x="1844857" y="909551"/>
        <a:ext cx="1298532" cy="779119"/>
      </dsp:txXfrm>
    </dsp:sp>
    <dsp:sp modelId="{0713FE63-9E4A-454E-B54C-B7BC431E2412}">
      <dsp:nvSpPr>
        <dsp:cNvPr id="0" name=""/>
        <dsp:cNvSpPr/>
      </dsp:nvSpPr>
      <dsp:spPr>
        <a:xfrm>
          <a:off x="3273243" y="909551"/>
          <a:ext cx="1298532" cy="779119"/>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a:effectLst/>
              <a:latin typeface="Arial" panose="020B0604020202020204" pitchFamily="34" charset="0"/>
              <a:ea typeface="Times New Roman" panose="02020603050405020304" pitchFamily="18" charset="0"/>
              <a:cs typeface="Times New Roman" panose="02020603050405020304" pitchFamily="18" charset="0"/>
            </a:rPr>
            <a:t>Real estate renting and business activities </a:t>
          </a:r>
          <a:endParaRPr lang="en-US" sz="1100" kern="1200">
            <a:effectLst/>
            <a:latin typeface="Calibri" panose="020F0502020204030204" pitchFamily="34" charset="0"/>
            <a:ea typeface="Calibri" panose="020F0502020204030204" pitchFamily="34" charset="0"/>
            <a:cs typeface="Times New Roman" panose="02020603050405020304" pitchFamily="18" charset="0"/>
          </a:endParaRPr>
        </a:p>
        <a:p>
          <a:pPr lvl="0" algn="ctr" defTabSz="666750">
            <a:spcBef>
              <a:spcPct val="0"/>
            </a:spcBef>
            <a:buNone/>
          </a:pPr>
          <a:endParaRPr lang="en-US" sz="1100" kern="1200" dirty="0"/>
        </a:p>
      </dsp:txBody>
      <dsp:txXfrm>
        <a:off x="3273243" y="909551"/>
        <a:ext cx="1298532" cy="779119"/>
      </dsp:txXfrm>
    </dsp:sp>
    <dsp:sp modelId="{3BB0604C-8E13-41A6-B205-70A4DC983F31}">
      <dsp:nvSpPr>
        <dsp:cNvPr id="0" name=""/>
        <dsp:cNvSpPr/>
      </dsp:nvSpPr>
      <dsp:spPr>
        <a:xfrm>
          <a:off x="4701630" y="909551"/>
          <a:ext cx="1298532" cy="779119"/>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a:effectLst/>
              <a:latin typeface="Arial" panose="020B0604020202020204" pitchFamily="34" charset="0"/>
              <a:ea typeface="Times New Roman" panose="02020603050405020304" pitchFamily="18" charset="0"/>
              <a:cs typeface="Times New Roman" panose="02020603050405020304" pitchFamily="18" charset="0"/>
            </a:rPr>
            <a:t>Public Administration and Defense </a:t>
          </a:r>
          <a:endParaRPr lang="en-US" sz="1100" kern="1200">
            <a:effectLst/>
            <a:latin typeface="Calibri" panose="020F0502020204030204" pitchFamily="34" charset="0"/>
            <a:ea typeface="Calibri" panose="020F0502020204030204" pitchFamily="34" charset="0"/>
            <a:cs typeface="Times New Roman" panose="02020603050405020304" pitchFamily="18" charset="0"/>
          </a:endParaRPr>
        </a:p>
        <a:p>
          <a:pPr lvl="0" algn="ctr" defTabSz="622300">
            <a:spcBef>
              <a:spcPct val="0"/>
            </a:spcBef>
            <a:buNone/>
          </a:pPr>
          <a:endParaRPr lang="en-US" sz="1100" kern="1200" dirty="0"/>
        </a:p>
      </dsp:txBody>
      <dsp:txXfrm>
        <a:off x="4701630" y="909551"/>
        <a:ext cx="1298532" cy="779119"/>
      </dsp:txXfrm>
    </dsp:sp>
    <dsp:sp modelId="{0B183738-7E4E-4389-84A5-8A88298B0506}">
      <dsp:nvSpPr>
        <dsp:cNvPr id="0" name=""/>
        <dsp:cNvSpPr/>
      </dsp:nvSpPr>
      <dsp:spPr>
        <a:xfrm>
          <a:off x="6130016" y="909551"/>
          <a:ext cx="1298532" cy="779119"/>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a:effectLst/>
              <a:latin typeface="Arial" panose="020B0604020202020204" pitchFamily="34" charset="0"/>
              <a:ea typeface="Times New Roman" panose="02020603050405020304" pitchFamily="18" charset="0"/>
              <a:cs typeface="Times New Roman" panose="02020603050405020304" pitchFamily="18" charset="0"/>
            </a:rPr>
            <a:t>Education </a:t>
          </a:r>
          <a:endParaRPr lang="en-US" sz="1100" kern="1200">
            <a:effectLst/>
            <a:latin typeface="Calibri" panose="020F0502020204030204" pitchFamily="34" charset="0"/>
            <a:ea typeface="Calibri" panose="020F0502020204030204" pitchFamily="34" charset="0"/>
            <a:cs typeface="Times New Roman" panose="02020603050405020304" pitchFamily="18" charset="0"/>
          </a:endParaRPr>
        </a:p>
        <a:p>
          <a:pPr lvl="0" algn="ctr" defTabSz="622300">
            <a:spcBef>
              <a:spcPct val="0"/>
            </a:spcBef>
            <a:buNone/>
          </a:pPr>
          <a:endParaRPr lang="en-US" sz="1100" kern="1200" dirty="0"/>
        </a:p>
      </dsp:txBody>
      <dsp:txXfrm>
        <a:off x="6130016" y="909551"/>
        <a:ext cx="1298532" cy="779119"/>
      </dsp:txXfrm>
    </dsp:sp>
    <dsp:sp modelId="{0E48CC22-2695-468E-B04D-15B53A8D561B}">
      <dsp:nvSpPr>
        <dsp:cNvPr id="0" name=""/>
        <dsp:cNvSpPr/>
      </dsp:nvSpPr>
      <dsp:spPr>
        <a:xfrm>
          <a:off x="7558402" y="909551"/>
          <a:ext cx="1298532" cy="779119"/>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dirty="0">
              <a:effectLst/>
              <a:latin typeface="Arial" panose="020B0604020202020204" pitchFamily="34" charset="0"/>
              <a:ea typeface="Times New Roman" panose="02020603050405020304" pitchFamily="18" charset="0"/>
              <a:cs typeface="Times New Roman" panose="02020603050405020304" pitchFamily="18" charset="0"/>
            </a:rPr>
            <a:t>Health and social works </a:t>
          </a:r>
          <a:endParaRPr lang="en-US" sz="1100" kern="1200" dirty="0">
            <a:effectLst/>
            <a:latin typeface="Calibri" panose="020F0502020204030204" pitchFamily="34" charset="0"/>
            <a:ea typeface="Calibri" panose="020F0502020204030204" pitchFamily="34" charset="0"/>
            <a:cs typeface="Times New Roman" panose="02020603050405020304" pitchFamily="18" charset="0"/>
          </a:endParaRPr>
        </a:p>
        <a:p>
          <a:pPr lvl="0" algn="ctr" defTabSz="622300">
            <a:spcBef>
              <a:spcPct val="0"/>
            </a:spcBef>
            <a:buNone/>
          </a:pPr>
          <a:endParaRPr lang="en-US" sz="1100" kern="1200" dirty="0"/>
        </a:p>
      </dsp:txBody>
      <dsp:txXfrm>
        <a:off x="7558402" y="909551"/>
        <a:ext cx="1298532" cy="779119"/>
      </dsp:txXfrm>
    </dsp:sp>
    <dsp:sp modelId="{D18A9DBD-D4BD-4D50-8F4A-9D81BCBE8E6E}">
      <dsp:nvSpPr>
        <dsp:cNvPr id="0" name=""/>
        <dsp:cNvSpPr/>
      </dsp:nvSpPr>
      <dsp:spPr>
        <a:xfrm>
          <a:off x="8986788" y="909551"/>
          <a:ext cx="1298532" cy="779119"/>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dirty="0">
              <a:effectLst/>
              <a:latin typeface="Arial" panose="020B0604020202020204" pitchFamily="34" charset="0"/>
              <a:ea typeface="Times New Roman" panose="02020603050405020304" pitchFamily="18" charset="0"/>
              <a:cs typeface="Times New Roman" panose="02020603050405020304" pitchFamily="18" charset="0"/>
            </a:rPr>
            <a:t>Community social and personal service</a:t>
          </a:r>
          <a:endParaRPr lang="en-US" sz="1100" kern="1200" dirty="0">
            <a:effectLst/>
            <a:latin typeface="Calibri" panose="020F0502020204030204" pitchFamily="34" charset="0"/>
            <a:ea typeface="Calibri" panose="020F0502020204030204" pitchFamily="34" charset="0"/>
            <a:cs typeface="Times New Roman" panose="02020603050405020304" pitchFamily="18" charset="0"/>
          </a:endParaRPr>
        </a:p>
        <a:p>
          <a:pPr lvl="0" algn="ctr" defTabSz="622300">
            <a:spcBef>
              <a:spcPct val="0"/>
            </a:spcBef>
            <a:buNone/>
          </a:pPr>
          <a:endParaRPr lang="en-US" sz="1100" kern="1200" dirty="0"/>
        </a:p>
      </dsp:txBody>
      <dsp:txXfrm>
        <a:off x="8986788" y="909551"/>
        <a:ext cx="1298532" cy="779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54138-AB97-4A9E-B698-082BFE7FD2F9}">
      <dsp:nvSpPr>
        <dsp:cNvPr id="0" name=""/>
        <dsp:cNvSpPr/>
      </dsp:nvSpPr>
      <dsp:spPr>
        <a:xfrm>
          <a:off x="-4160858" y="-638507"/>
          <a:ext cx="4957875" cy="4957875"/>
        </a:xfrm>
        <a:prstGeom prst="blockArc">
          <a:avLst>
            <a:gd name="adj1" fmla="val 18900000"/>
            <a:gd name="adj2" fmla="val 2700000"/>
            <a:gd name="adj3" fmla="val 436"/>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64F1BD-01AC-4738-8E7F-7926E386A9FD}">
      <dsp:nvSpPr>
        <dsp:cNvPr id="0" name=""/>
        <dsp:cNvSpPr/>
      </dsp:nvSpPr>
      <dsp:spPr>
        <a:xfrm>
          <a:off x="297969" y="193834"/>
          <a:ext cx="9383235" cy="38752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595"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It helps to maintain and sets the economy. </a:t>
          </a:r>
        </a:p>
      </dsp:txBody>
      <dsp:txXfrm>
        <a:off x="297969" y="193834"/>
        <a:ext cx="9383235" cy="387520"/>
      </dsp:txXfrm>
    </dsp:sp>
    <dsp:sp modelId="{E9544873-22A3-47E2-B36D-7B1B844E8B6B}">
      <dsp:nvSpPr>
        <dsp:cNvPr id="0" name=""/>
        <dsp:cNvSpPr/>
      </dsp:nvSpPr>
      <dsp:spPr>
        <a:xfrm>
          <a:off x="55769" y="145393"/>
          <a:ext cx="484401" cy="484401"/>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BB4728-28D9-4D8E-A631-6DF00A9BC3D8}">
      <dsp:nvSpPr>
        <dsp:cNvPr id="0" name=""/>
        <dsp:cNvSpPr/>
      </dsp:nvSpPr>
      <dsp:spPr>
        <a:xfrm>
          <a:off x="616732" y="775041"/>
          <a:ext cx="9064473" cy="38752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595"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Public expenditure, revenue expenditure, annual development program is part of public finance. </a:t>
          </a:r>
        </a:p>
      </dsp:txBody>
      <dsp:txXfrm>
        <a:off x="616732" y="775041"/>
        <a:ext cx="9064473" cy="387520"/>
      </dsp:txXfrm>
    </dsp:sp>
    <dsp:sp modelId="{DAF8B83F-BF87-4722-AB27-F0BA28A9FDFF}">
      <dsp:nvSpPr>
        <dsp:cNvPr id="0" name=""/>
        <dsp:cNvSpPr/>
      </dsp:nvSpPr>
      <dsp:spPr>
        <a:xfrm>
          <a:off x="374531" y="726601"/>
          <a:ext cx="484401" cy="484401"/>
        </a:xfrm>
        <a:prstGeom prst="ellipse">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62A6F5-2F18-4EB1-B6C4-B89CDAD02AEB}">
      <dsp:nvSpPr>
        <dsp:cNvPr id="0" name=""/>
        <dsp:cNvSpPr/>
      </dsp:nvSpPr>
      <dsp:spPr>
        <a:xfrm>
          <a:off x="762494" y="1356249"/>
          <a:ext cx="8918711" cy="387520"/>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595"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Public expenditure is the spending made by government of a country. </a:t>
          </a:r>
        </a:p>
      </dsp:txBody>
      <dsp:txXfrm>
        <a:off x="762494" y="1356249"/>
        <a:ext cx="8918711" cy="387520"/>
      </dsp:txXfrm>
    </dsp:sp>
    <dsp:sp modelId="{6CCB8889-7C13-4CE1-A569-9D7BDBAF519F}">
      <dsp:nvSpPr>
        <dsp:cNvPr id="0" name=""/>
        <dsp:cNvSpPr/>
      </dsp:nvSpPr>
      <dsp:spPr>
        <a:xfrm>
          <a:off x="520293" y="1307809"/>
          <a:ext cx="484401" cy="484401"/>
        </a:xfrm>
        <a:prstGeom prst="ellipse">
          <a:avLst/>
        </a:prstGeom>
        <a:solidFill>
          <a:schemeClr val="lt1">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F16BCF-6735-463C-9BAF-AB45426D43E8}">
      <dsp:nvSpPr>
        <dsp:cNvPr id="0" name=""/>
        <dsp:cNvSpPr/>
      </dsp:nvSpPr>
      <dsp:spPr>
        <a:xfrm>
          <a:off x="762494" y="1937089"/>
          <a:ext cx="8918711" cy="38752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595"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Until 19th century public expenditure was limited as laissez faire.</a:t>
          </a:r>
        </a:p>
      </dsp:txBody>
      <dsp:txXfrm>
        <a:off x="762494" y="1937089"/>
        <a:ext cx="8918711" cy="387520"/>
      </dsp:txXfrm>
    </dsp:sp>
    <dsp:sp modelId="{2381A7A9-8E8A-473B-B11F-C92CFCB583DB}">
      <dsp:nvSpPr>
        <dsp:cNvPr id="0" name=""/>
        <dsp:cNvSpPr/>
      </dsp:nvSpPr>
      <dsp:spPr>
        <a:xfrm>
          <a:off x="520293" y="1888649"/>
          <a:ext cx="484401" cy="484401"/>
        </a:xfrm>
        <a:prstGeom prst="ellipse">
          <a:avLst/>
        </a:prstGeom>
        <a:solidFill>
          <a:schemeClr val="lt1">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D87B2C-0EF3-45C0-ABC3-DA142E40C6DD}">
      <dsp:nvSpPr>
        <dsp:cNvPr id="0" name=""/>
        <dsp:cNvSpPr/>
      </dsp:nvSpPr>
      <dsp:spPr>
        <a:xfrm>
          <a:off x="616732" y="2518297"/>
          <a:ext cx="9064473" cy="387520"/>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595"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Annual development program means a document submitted along eighth annual budget. </a:t>
          </a:r>
        </a:p>
      </dsp:txBody>
      <dsp:txXfrm>
        <a:off x="616732" y="2518297"/>
        <a:ext cx="9064473" cy="387520"/>
      </dsp:txXfrm>
    </dsp:sp>
    <dsp:sp modelId="{EB640DA6-C99D-4EAE-A567-EB9B4315FD51}">
      <dsp:nvSpPr>
        <dsp:cNvPr id="0" name=""/>
        <dsp:cNvSpPr/>
      </dsp:nvSpPr>
      <dsp:spPr>
        <a:xfrm>
          <a:off x="374531" y="2469857"/>
          <a:ext cx="484401" cy="484401"/>
        </a:xfrm>
        <a:prstGeom prst="ellipse">
          <a:avLst/>
        </a:prstGeom>
        <a:solidFill>
          <a:schemeClr val="lt1">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214234-1F0F-4399-A587-0E744B949143}">
      <dsp:nvSpPr>
        <dsp:cNvPr id="0" name=""/>
        <dsp:cNvSpPr/>
      </dsp:nvSpPr>
      <dsp:spPr>
        <a:xfrm>
          <a:off x="297969" y="3099504"/>
          <a:ext cx="9383235" cy="38752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595"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Revenue expenditure are short term expenditure employed in the year. </a:t>
          </a:r>
        </a:p>
      </dsp:txBody>
      <dsp:txXfrm>
        <a:off x="297969" y="3099504"/>
        <a:ext cx="9383235" cy="387520"/>
      </dsp:txXfrm>
    </dsp:sp>
    <dsp:sp modelId="{56F45A67-E5FE-41DC-BE2D-4FA2314D9B1B}">
      <dsp:nvSpPr>
        <dsp:cNvPr id="0" name=""/>
        <dsp:cNvSpPr/>
      </dsp:nvSpPr>
      <dsp:spPr>
        <a:xfrm>
          <a:off x="55769" y="3051064"/>
          <a:ext cx="484401" cy="484401"/>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BDEE6-8C8F-4722-8FFD-60EEDDEBECBD}">
      <dsp:nvSpPr>
        <dsp:cNvPr id="0" name=""/>
        <dsp:cNvSpPr/>
      </dsp:nvSpPr>
      <dsp:spPr>
        <a:xfrm>
          <a:off x="3491" y="797116"/>
          <a:ext cx="1661526" cy="1144791"/>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A0BF2E-6767-46E8-A502-2B1124E0A2DC}">
      <dsp:nvSpPr>
        <dsp:cNvPr id="0" name=""/>
        <dsp:cNvSpPr/>
      </dsp:nvSpPr>
      <dsp:spPr>
        <a:xfrm>
          <a:off x="3491" y="1941907"/>
          <a:ext cx="1661526" cy="616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Agriculture Sector</a:t>
          </a:r>
        </a:p>
      </dsp:txBody>
      <dsp:txXfrm>
        <a:off x="3491" y="1941907"/>
        <a:ext cx="1661526" cy="616426"/>
      </dsp:txXfrm>
    </dsp:sp>
    <dsp:sp modelId="{E7596937-DE58-4E03-B80A-F6235150A498}">
      <dsp:nvSpPr>
        <dsp:cNvPr id="0" name=""/>
        <dsp:cNvSpPr/>
      </dsp:nvSpPr>
      <dsp:spPr>
        <a:xfrm>
          <a:off x="1831240" y="797116"/>
          <a:ext cx="1661526" cy="1144791"/>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DEF1CF-4F6E-4BB1-A5FC-E35BB2E2B890}">
      <dsp:nvSpPr>
        <dsp:cNvPr id="0" name=""/>
        <dsp:cNvSpPr/>
      </dsp:nvSpPr>
      <dsp:spPr>
        <a:xfrm>
          <a:off x="1831240" y="1941907"/>
          <a:ext cx="1661526" cy="616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Industrial Sector</a:t>
          </a:r>
        </a:p>
      </dsp:txBody>
      <dsp:txXfrm>
        <a:off x="1831240" y="1941907"/>
        <a:ext cx="1661526" cy="616426"/>
      </dsp:txXfrm>
    </dsp:sp>
    <dsp:sp modelId="{9EF042EB-07C6-42F3-8185-46929F4EE16D}">
      <dsp:nvSpPr>
        <dsp:cNvPr id="0" name=""/>
        <dsp:cNvSpPr/>
      </dsp:nvSpPr>
      <dsp:spPr>
        <a:xfrm>
          <a:off x="3658989" y="797116"/>
          <a:ext cx="1661526" cy="1144791"/>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552622-6F70-4879-B053-76612F3604F9}">
      <dsp:nvSpPr>
        <dsp:cNvPr id="0" name=""/>
        <dsp:cNvSpPr/>
      </dsp:nvSpPr>
      <dsp:spPr>
        <a:xfrm>
          <a:off x="3658989" y="1941907"/>
          <a:ext cx="1661526" cy="616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Service Sector</a:t>
          </a:r>
        </a:p>
      </dsp:txBody>
      <dsp:txXfrm>
        <a:off x="3658989" y="1941907"/>
        <a:ext cx="1661526" cy="616426"/>
      </dsp:txXfrm>
    </dsp:sp>
    <dsp:sp modelId="{CE4E2449-76E3-47DA-B01A-ADD14A5405BD}">
      <dsp:nvSpPr>
        <dsp:cNvPr id="0" name=""/>
        <dsp:cNvSpPr/>
      </dsp:nvSpPr>
      <dsp:spPr>
        <a:xfrm>
          <a:off x="5486738" y="797116"/>
          <a:ext cx="1661526" cy="1144791"/>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2D9A45-151D-4F40-80D0-C3D96F1F073C}">
      <dsp:nvSpPr>
        <dsp:cNvPr id="0" name=""/>
        <dsp:cNvSpPr/>
      </dsp:nvSpPr>
      <dsp:spPr>
        <a:xfrm>
          <a:off x="5486738" y="1941907"/>
          <a:ext cx="1661526" cy="616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External Sector</a:t>
          </a:r>
        </a:p>
      </dsp:txBody>
      <dsp:txXfrm>
        <a:off x="5486738" y="1941907"/>
        <a:ext cx="1661526" cy="6164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D726D-6D23-4A1E-A4AD-BB8F4F724A28}">
      <dsp:nvSpPr>
        <dsp:cNvPr id="0" name=""/>
        <dsp:cNvSpPr/>
      </dsp:nvSpPr>
      <dsp:spPr>
        <a:xfrm>
          <a:off x="0" y="89905"/>
          <a:ext cx="9404723" cy="668956"/>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Most of the people of the country are becoming unemployed. </a:t>
          </a:r>
        </a:p>
      </dsp:txBody>
      <dsp:txXfrm>
        <a:off x="32656" y="122561"/>
        <a:ext cx="9339411" cy="603644"/>
      </dsp:txXfrm>
    </dsp:sp>
    <dsp:sp modelId="{72C837DF-7EA6-4433-94BD-D98170047ED0}">
      <dsp:nvSpPr>
        <dsp:cNvPr id="0" name=""/>
        <dsp:cNvSpPr/>
      </dsp:nvSpPr>
      <dsp:spPr>
        <a:xfrm>
          <a:off x="0" y="793421"/>
          <a:ext cx="9404723" cy="668956"/>
        </a:xfrm>
        <a:prstGeom prst="roundRect">
          <a:avLst/>
        </a:prstGeom>
        <a:solidFill>
          <a:schemeClr val="accent3">
            <a:hueOff val="903533"/>
            <a:satOff val="33333"/>
            <a:lumOff val="-490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kern="1200" dirty="0"/>
            <a:t>Production in the agricultural field is reduced and Bangladesh is forced to increase imports. </a:t>
          </a:r>
        </a:p>
      </dsp:txBody>
      <dsp:txXfrm>
        <a:off x="32656" y="826077"/>
        <a:ext cx="9339411" cy="603644"/>
      </dsp:txXfrm>
    </dsp:sp>
    <dsp:sp modelId="{332010F9-0BCC-49C9-BB42-6A2CB07393FC}">
      <dsp:nvSpPr>
        <dsp:cNvPr id="0" name=""/>
        <dsp:cNvSpPr/>
      </dsp:nvSpPr>
      <dsp:spPr>
        <a:xfrm>
          <a:off x="0" y="1488627"/>
          <a:ext cx="9404723" cy="668956"/>
        </a:xfrm>
        <a:prstGeom prst="roundRect">
          <a:avLst/>
        </a:prstGeom>
        <a:solidFill>
          <a:schemeClr val="tx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Due to the reduction of exports, there is a serious effect on the country's reserve money. For this, the shortage of foreign exchange reserves badly hampers our economy (foreign exchange reserves declined, reaching US$ 38.9 billion by the end of August 2022).</a:t>
          </a:r>
        </a:p>
      </dsp:txBody>
      <dsp:txXfrm>
        <a:off x="32656" y="1521283"/>
        <a:ext cx="9339411" cy="603644"/>
      </dsp:txXfrm>
    </dsp:sp>
    <dsp:sp modelId="{137122CA-6563-445C-B061-1805E66F0A37}">
      <dsp:nvSpPr>
        <dsp:cNvPr id="0" name=""/>
        <dsp:cNvSpPr/>
      </dsp:nvSpPr>
      <dsp:spPr>
        <a:xfrm>
          <a:off x="0" y="2200455"/>
          <a:ext cx="9404723" cy="668956"/>
        </a:xfrm>
        <a:prstGeom prst="roundRect">
          <a:avLst/>
        </a:prstGeom>
        <a:solidFill>
          <a:schemeClr val="accent3">
            <a:hueOff val="2710599"/>
            <a:satOff val="100000"/>
            <a:lumOff val="-1470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Power generation is disrupted due to the lack of a proper supply of fuel and due to the excess price of the fuel.</a:t>
          </a:r>
        </a:p>
      </dsp:txBody>
      <dsp:txXfrm>
        <a:off x="32656" y="2233111"/>
        <a:ext cx="9339411" cy="6036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088E0-20CD-42FD-A9F6-2095731D5E45}">
      <dsp:nvSpPr>
        <dsp:cNvPr id="0" name=""/>
        <dsp:cNvSpPr/>
      </dsp:nvSpPr>
      <dsp:spPr>
        <a:xfrm>
          <a:off x="0" y="38159"/>
          <a:ext cx="9529196" cy="73008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Create jobs and employment opportunities through a competitive business environment, increase human capital and build a skilled labor force, build efficient infrastructure, and establish a policy environment that attracts private investment.</a:t>
          </a:r>
        </a:p>
      </dsp:txBody>
      <dsp:txXfrm>
        <a:off x="35640" y="73799"/>
        <a:ext cx="9457916" cy="658800"/>
      </dsp:txXfrm>
    </dsp:sp>
    <dsp:sp modelId="{066F739C-C2EF-4A83-B636-71BF126593C5}">
      <dsp:nvSpPr>
        <dsp:cNvPr id="0" name=""/>
        <dsp:cNvSpPr/>
      </dsp:nvSpPr>
      <dsp:spPr>
        <a:xfrm>
          <a:off x="0" y="805679"/>
          <a:ext cx="9529196" cy="730080"/>
        </a:xfrm>
        <a:prstGeom prst="roundRect">
          <a:avLst/>
        </a:prstGeom>
        <a:solidFill>
          <a:schemeClr val="accent3">
            <a:hueOff val="903533"/>
            <a:satOff val="33333"/>
            <a:lumOff val="-490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Explore some of Bangladesh's </a:t>
          </a:r>
          <a:r>
            <a:rPr lang="en-US" sz="1300" i="0" kern="1200"/>
            <a:t>resources such as oil, coal, gas, and other energies</a:t>
          </a:r>
          <a:r>
            <a:rPr lang="en-US" sz="1300" i="1" kern="1200"/>
            <a:t>.</a:t>
          </a:r>
          <a:endParaRPr lang="en-US" sz="1300" kern="1200"/>
        </a:p>
      </dsp:txBody>
      <dsp:txXfrm>
        <a:off x="35640" y="841319"/>
        <a:ext cx="9457916" cy="658800"/>
      </dsp:txXfrm>
    </dsp:sp>
    <dsp:sp modelId="{96C69A5F-E449-4633-86B4-DFA5003073D2}">
      <dsp:nvSpPr>
        <dsp:cNvPr id="0" name=""/>
        <dsp:cNvSpPr/>
      </dsp:nvSpPr>
      <dsp:spPr>
        <a:xfrm>
          <a:off x="0" y="1573199"/>
          <a:ext cx="9529196" cy="730080"/>
        </a:xfrm>
        <a:prstGeom prst="roundRect">
          <a:avLst/>
        </a:prstGeom>
        <a:solidFill>
          <a:schemeClr val="bg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i="0" kern="1200" dirty="0"/>
            <a:t>Increase some new organizations where unemployed people get benefitted by doing work.</a:t>
          </a:r>
          <a:endParaRPr lang="en-US" sz="1300" kern="1200" dirty="0"/>
        </a:p>
      </dsp:txBody>
      <dsp:txXfrm>
        <a:off x="35640" y="1608839"/>
        <a:ext cx="9457916" cy="658800"/>
      </dsp:txXfrm>
    </dsp:sp>
    <dsp:sp modelId="{CB1ACB6D-A5D0-48D0-98B6-0D551402F43A}">
      <dsp:nvSpPr>
        <dsp:cNvPr id="0" name=""/>
        <dsp:cNvSpPr/>
      </dsp:nvSpPr>
      <dsp:spPr>
        <a:xfrm>
          <a:off x="0" y="2340720"/>
          <a:ext cx="9529196" cy="730080"/>
        </a:xfrm>
        <a:prstGeom prst="roundRect">
          <a:avLst/>
        </a:prstGeom>
        <a:solidFill>
          <a:schemeClr val="accent3">
            <a:hueOff val="2710599"/>
            <a:satOff val="100000"/>
            <a:lumOff val="-1470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An increased remittance income can consists of strong stability of the economy.</a:t>
          </a:r>
        </a:p>
      </dsp:txBody>
      <dsp:txXfrm>
        <a:off x="35640" y="2376360"/>
        <a:ext cx="9457916" cy="6588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3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sp>
        <p:nvSpPr>
          <p:cNvPr id="1048583"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dirty="0" lang="en-US"/>
          </a:p>
        </p:txBody>
      </p:sp>
      <p:sp>
        <p:nvSpPr>
          <p:cNvPr id="1048584" name="Subtitle 2"/>
          <p:cNvSpPr>
            <a:spLocks noGrp="1"/>
          </p:cNvSpPr>
          <p:nvPr>
            <p:ph type="subTitle" idx="1"/>
          </p:nvPr>
        </p:nvSpPr>
        <p:spPr>
          <a:xfrm>
            <a:off x="1154955" y="4777380"/>
            <a:ext cx="8825658" cy="861420"/>
          </a:xfrm>
        </p:spPr>
        <p:txBody>
          <a:bodyPr anchor="t"/>
          <a:lstStyle>
            <a:lvl1pPr algn="l" indent="0" marL="0">
              <a:buNone/>
              <a:defRPr cap="all">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p:txBody>
          <a:bodyPr/>
          <a:p>
            <a:fld id="{397E0307-B85C-446A-8EF0-0407D435D787}" type="datetimeFigureOut">
              <a:rPr lang="en-US" smtClean="0"/>
              <a:t>11/16/2022</a:t>
            </a:fld>
            <a:endParaRPr dirty="0" lang="en-US"/>
          </a:p>
        </p:txBody>
      </p:sp>
      <p:sp>
        <p:nvSpPr>
          <p:cNvPr id="1048586" name="Footer Placeholder 4"/>
          <p:cNvSpPr>
            <a:spLocks noGrp="1"/>
          </p:cNvSpPr>
          <p:nvPr>
            <p:ph type="ftr" sz="quarter" idx="11"/>
          </p:nvPr>
        </p:nvSpPr>
        <p:spPr/>
        <p:txBody>
          <a:bodyPr/>
          <a:p>
            <a:endParaRPr dirty="0" lang="en-US"/>
          </a:p>
        </p:txBody>
      </p:sp>
      <p:sp>
        <p:nvSpPr>
          <p:cNvPr id="1048587"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98" name="Title 1"/>
          <p:cNvSpPr>
            <a:spLocks noGrp="1"/>
          </p:cNvSpPr>
          <p:nvPr>
            <p:ph type="title"/>
          </p:nvPr>
        </p:nvSpPr>
        <p:spPr>
          <a:xfrm>
            <a:off x="1154956" y="4800587"/>
            <a:ext cx="8825657" cy="566738"/>
          </a:xfrm>
        </p:spPr>
        <p:txBody>
          <a:bodyPr anchor="b">
            <a:normAutofit/>
          </a:bodyPr>
          <a:lstStyle>
            <a:lvl1pPr algn="l">
              <a:defRPr b="0" sz="2400"/>
            </a:lvl1pPr>
          </a:lstStyle>
          <a:p>
            <a:r>
              <a:rPr lang="en-US"/>
              <a:t>Click to edit Master title style</a:t>
            </a:r>
            <a:endParaRPr dirty="0" lang="en-US"/>
          </a:p>
        </p:txBody>
      </p:sp>
      <p:sp>
        <p:nvSpPr>
          <p:cNvPr id="1048699" name="Picture Placeholder 2"/>
          <p:cNvSpPr>
            <a:spLocks noChangeAspect="1" noGrp="1"/>
          </p:cNvSpPr>
          <p:nvPr>
            <p:ph type="pic" idx="1"/>
          </p:nvPr>
        </p:nvSpPr>
        <p:spPr>
          <a:xfrm>
            <a:off x="1154955" y="685800"/>
            <a:ext cx="8825658" cy="3640666"/>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00"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1" name="Date Placeholder 4"/>
          <p:cNvSpPr>
            <a:spLocks noGrp="1"/>
          </p:cNvSpPr>
          <p:nvPr>
            <p:ph type="dt" sz="half" idx="10"/>
          </p:nvPr>
        </p:nvSpPr>
        <p:spPr/>
        <p:txBody>
          <a:bodyPr/>
          <a:p>
            <a:fld id="{8BD862E7-95FA-4FC4-9EC5-DDBFA8DC7417}" type="datetimeFigureOut">
              <a:rPr lang="en-US" smtClean="0"/>
              <a:t>11/16/2022</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45"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dirty="0" lang="en-US"/>
          </a:p>
        </p:txBody>
      </p:sp>
      <p:sp>
        <p:nvSpPr>
          <p:cNvPr id="1048646"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3"/>
          <p:cNvSpPr>
            <a:spLocks noGrp="1"/>
          </p:cNvSpPr>
          <p:nvPr>
            <p:ph type="dt" sz="half" idx="10"/>
          </p:nvPr>
        </p:nvSpPr>
        <p:spPr/>
        <p:txBody>
          <a:bodyPr/>
          <a:p>
            <a:fld id="{8DB987F2-A784-4F72-BB57-0E9EACDE722E}" type="datetimeFigureOut">
              <a:rPr lang="en-US" smtClean="0"/>
              <a:t>11/16/2022</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90"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dirty="0" lang="en-US"/>
          </a:p>
        </p:txBody>
      </p:sp>
      <p:sp>
        <p:nvSpPr>
          <p:cNvPr id="1048691" name="Text Placeholder 3"/>
          <p:cNvSpPr>
            <a:spLocks noGrp="1"/>
          </p:cNvSpPr>
          <p:nvPr>
            <p:ph type="body" sz="half" idx="13"/>
          </p:nvPr>
        </p:nvSpPr>
        <p:spPr>
          <a:xfrm>
            <a:off x="1930400" y="3771174"/>
            <a:ext cx="7385828" cy="342174"/>
          </a:xfrm>
        </p:spPr>
        <p:txBody>
          <a:bodyPr anchor="t">
            <a:normAutofit/>
          </a:bodyPr>
          <a:lstStyle>
            <a:lvl1pPr indent="0" marL="0">
              <a:buNone/>
              <a:defRPr b="0" cap="small" dirty="0" sz="1400" i="0" kern="1200" lang="en-US">
                <a:solidFill>
                  <a:schemeClr val="accent1"/>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2"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Date Placeholder 3"/>
          <p:cNvSpPr>
            <a:spLocks noGrp="1"/>
          </p:cNvSpPr>
          <p:nvPr>
            <p:ph type="dt" sz="half" idx="10"/>
          </p:nvPr>
        </p:nvSpPr>
        <p:spPr/>
        <p:txBody>
          <a:bodyPr/>
          <a:p>
            <a:fld id="{30EF52CC-F3D9-41D4-BCE4-C208E61A3F31}" type="datetimeFigureOut">
              <a:rPr lang="en-US" smtClean="0"/>
              <a:t>11/16/2022</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6D22F896-40B5-4ADD-8801-0D06FADFA095}" type="slidenum">
              <a:rPr lang="en-US" smtClean="0"/>
              <a:t>‹#›</a:t>
            </a:fld>
            <a:endParaRPr dirty="0" lang="en-US"/>
          </a:p>
        </p:txBody>
      </p:sp>
      <p:sp>
        <p:nvSpPr>
          <p:cNvPr id="1048696" name="TextBox 10"/>
          <p:cNvSpPr txBox="1"/>
          <p:nvPr/>
        </p:nvSpPr>
        <p:spPr>
          <a:xfrm>
            <a:off x="898295" y="971253"/>
            <a:ext cx="801912" cy="1969770"/>
          </a:xfrm>
          <a:prstGeom prst="rect"/>
          <a:noFill/>
        </p:spPr>
        <p:txBody>
          <a:bodyPr rtlCol="0" wrap="square">
            <a:spAutoFit/>
          </a:bodyPr>
          <a:lstStyle>
            <a:defPPr>
              <a:defRPr lang="en-US"/>
            </a:defPPr>
            <a:lvl1pPr algn="r">
              <a:defRPr b="0" sz="12200" i="0">
                <a:solidFill>
                  <a:schemeClr val="accent1"/>
                </a:solidFill>
                <a:latin typeface="Arial"/>
                <a:ea typeface="+mj-ea"/>
                <a:cs typeface="+mj-cs"/>
              </a:defRPr>
            </a:lvl1pPr>
          </a:lstStyle>
          <a:p>
            <a:pPr lvl="0"/>
            <a:r>
              <a:rPr dirty="0" lang="en-US"/>
              <a:t>“</a:t>
            </a:r>
          </a:p>
        </p:txBody>
      </p:sp>
      <p:sp>
        <p:nvSpPr>
          <p:cNvPr id="1048697" name="TextBox 12"/>
          <p:cNvSpPr txBox="1"/>
          <p:nvPr/>
        </p:nvSpPr>
        <p:spPr>
          <a:xfrm>
            <a:off x="9330490" y="2613787"/>
            <a:ext cx="801912" cy="1969770"/>
          </a:xfrm>
          <a:prstGeom prst="rect"/>
          <a:noFill/>
        </p:spPr>
        <p:txBody>
          <a:bodyPr rtlCol="0" wrap="square">
            <a:spAutoFit/>
          </a:bodyPr>
          <a:lstStyle>
            <a:defPPr>
              <a:defRPr lang="en-US"/>
            </a:defPPr>
            <a:lvl1pPr algn="r">
              <a:defRPr b="0" sz="12200" i="0">
                <a:solidFill>
                  <a:schemeClr val="accent1"/>
                </a:solidFill>
                <a:latin typeface="Arial"/>
                <a:ea typeface="+mj-ea"/>
                <a:cs typeface="+mj-cs"/>
              </a:defRPr>
            </a:lvl1pPr>
          </a:lstStyle>
          <a:p>
            <a:pPr lvl="0"/>
            <a:r>
              <a:rPr dirty="0" lang="en-US"/>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40" name="Title 1"/>
          <p:cNvSpPr>
            <a:spLocks noGrp="1"/>
          </p:cNvSpPr>
          <p:nvPr>
            <p:ph type="title"/>
          </p:nvPr>
        </p:nvSpPr>
        <p:spPr>
          <a:xfrm>
            <a:off x="1154954" y="3124201"/>
            <a:ext cx="8825659" cy="1653180"/>
          </a:xfrm>
        </p:spPr>
        <p:txBody>
          <a:bodyPr anchor="b"/>
          <a:lstStyle>
            <a:lvl1pPr algn="l">
              <a:defRPr b="0" cap="none" sz="4000"/>
            </a:lvl1pPr>
          </a:lstStyle>
          <a:p>
            <a:r>
              <a:rPr lang="en-US"/>
              <a:t>Click to edit Master title style</a:t>
            </a:r>
            <a:endParaRPr dirty="0" lang="en-US"/>
          </a:p>
        </p:txBody>
      </p:sp>
      <p:sp>
        <p:nvSpPr>
          <p:cNvPr id="1048641" name="Text Placeholder 2"/>
          <p:cNvSpPr>
            <a:spLocks noGrp="1"/>
          </p:cNvSpPr>
          <p:nvPr>
            <p:ph type="body" idx="1"/>
          </p:nvPr>
        </p:nvSpPr>
        <p:spPr>
          <a:xfrm>
            <a:off x="1154955" y="4777381"/>
            <a:ext cx="8825658" cy="860400"/>
          </a:xfrm>
        </p:spPr>
        <p:txBody>
          <a:bodyPr anchor="t"/>
          <a:lstStyle>
            <a:lvl1pPr algn="l" indent="0" marL="0">
              <a:buNone/>
              <a:defRPr cap="none" sz="20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2" name="Date Placeholder 3"/>
          <p:cNvSpPr>
            <a:spLocks noGrp="1"/>
          </p:cNvSpPr>
          <p:nvPr>
            <p:ph type="dt" sz="half" idx="10"/>
          </p:nvPr>
        </p:nvSpPr>
        <p:spPr/>
        <p:txBody>
          <a:bodyPr/>
          <a:p>
            <a:fld id="{30EF52CC-F3D9-41D4-BCE4-C208E61A3F31}" type="datetimeFigureOut">
              <a:rPr lang="en-US" smtClean="0"/>
              <a:t>11/16/2022</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9" name=""/>
        <p:cNvGrpSpPr/>
        <p:nvPr/>
      </p:nvGrpSpPr>
      <p:grpSpPr>
        <a:xfrm>
          <a:off x="0" y="0"/>
          <a:ext cx="0" cy="0"/>
          <a:chOff x="0" y="0"/>
          <a:chExt cx="0" cy="0"/>
        </a:xfrm>
      </p:grpSpPr>
      <p:sp>
        <p:nvSpPr>
          <p:cNvPr id="1048710"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711"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2"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3"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4"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5"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6"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16"/>
          <p:cNvCxnSpPr>
            <a:cxnSpLocks/>
          </p:cNvCxnSpPr>
          <p:nvPr/>
        </p:nvCxnSpPr>
        <p:spPr>
          <a:xfrm>
            <a:off x="3726142" y="2133600"/>
            <a:ext cx="0" cy="3962400"/>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17" name="Date Placeholder 3"/>
          <p:cNvSpPr>
            <a:spLocks noGrp="1"/>
          </p:cNvSpPr>
          <p:nvPr>
            <p:ph type="dt" sz="half" idx="10"/>
          </p:nvPr>
        </p:nvSpPr>
        <p:spPr/>
        <p:txBody>
          <a:bodyPr/>
          <a:p>
            <a:fld id="{3EE0AD15-87AC-45B2-9EE5-8D165AF83CD7}" type="datetimeFigureOut">
              <a:rPr lang="en-US" smtClean="0"/>
              <a:t>11/16/2022</a:t>
            </a:fld>
            <a:endParaRPr dirty="0" lang="en-US"/>
          </a:p>
        </p:txBody>
      </p:sp>
      <p:sp>
        <p:nvSpPr>
          <p:cNvPr id="1048718" name="Footer Placeholder 4"/>
          <p:cNvSpPr>
            <a:spLocks noGrp="1"/>
          </p:cNvSpPr>
          <p:nvPr>
            <p:ph type="ftr" sz="quarter" idx="11"/>
          </p:nvPr>
        </p:nvSpPr>
        <p:spPr/>
        <p:txBody>
          <a:bodyPr/>
          <a:p>
            <a:endParaRPr dirty="0" lang="en-US"/>
          </a:p>
        </p:txBody>
      </p:sp>
      <p:sp>
        <p:nvSpPr>
          <p:cNvPr id="1048719"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61" name=""/>
        <p:cNvGrpSpPr/>
        <p:nvPr/>
      </p:nvGrpSpPr>
      <p:grpSpPr>
        <a:xfrm>
          <a:off x="0" y="0"/>
          <a:ext cx="0" cy="0"/>
          <a:chOff x="0" y="0"/>
          <a:chExt cx="0" cy="0"/>
        </a:xfrm>
      </p:grpSpPr>
      <p:sp>
        <p:nvSpPr>
          <p:cNvPr id="1048656"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57"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9"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0"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1"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2"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3"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5"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28" name="Straight Connector 16"/>
          <p:cNvCxnSpPr>
            <a:cxnSpLocks/>
          </p:cNvCxnSpPr>
          <p:nvPr/>
        </p:nvCxnSpPr>
        <p:spPr>
          <a:xfrm>
            <a:off x="3726142" y="2133600"/>
            <a:ext cx="0" cy="3962400"/>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7"/>
          <p:cNvCxnSpPr>
            <a:cxnSpLocks/>
          </p:cNvCxnSpPr>
          <p:nvPr/>
        </p:nvCxnSpPr>
        <p:spPr>
          <a:xfrm>
            <a:off x="6962227" y="2133600"/>
            <a:ext cx="0" cy="3966882"/>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66" name="Date Placeholder 3"/>
          <p:cNvSpPr>
            <a:spLocks noGrp="1"/>
          </p:cNvSpPr>
          <p:nvPr>
            <p:ph type="dt" sz="half" idx="10"/>
          </p:nvPr>
        </p:nvSpPr>
        <p:spPr/>
        <p:txBody>
          <a:bodyPr/>
          <a:p>
            <a:fld id="{FCC40CCD-F0D6-4CC2-A4C8-2D7D0D875F02}" type="datetimeFigureOut">
              <a:rPr lang="en-US" smtClean="0"/>
              <a:t>11/16/2022</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26" name="Title 1"/>
          <p:cNvSpPr>
            <a:spLocks noGrp="1"/>
          </p:cNvSpPr>
          <p:nvPr>
            <p:ph type="title"/>
          </p:nvPr>
        </p:nvSpPr>
        <p:spPr/>
        <p:txBody>
          <a:bodyPr/>
          <a:p>
            <a:r>
              <a:rPr lang="en-US"/>
              <a:t>Click to edit Master title style</a:t>
            </a:r>
            <a:endParaRPr dirty="0" lang="en-US"/>
          </a:p>
        </p:txBody>
      </p:sp>
      <p:sp>
        <p:nvSpPr>
          <p:cNvPr id="1048727" name="Vertical Text Placeholder 2"/>
          <p:cNvSpPr>
            <a:spLocks noGrp="1"/>
          </p:cNvSpPr>
          <p:nvPr>
            <p:ph type="body" orient="vert" idx="1"/>
          </p:nvPr>
        </p:nvSpPr>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B3CFE2CC-454D-4466-AC55-B86DA0A87BAE}" type="datetimeFigureOut">
              <a:rPr lang="en-US" smtClean="0"/>
              <a:t>11/16/2022</a:t>
            </a:fld>
            <a:endParaRPr dirty="0" lang="en-US"/>
          </a:p>
        </p:txBody>
      </p:sp>
      <p:sp>
        <p:nvSpPr>
          <p:cNvPr id="1048729" name="Footer Placeholder 4"/>
          <p:cNvSpPr>
            <a:spLocks noGrp="1"/>
          </p:cNvSpPr>
          <p:nvPr>
            <p:ph type="ftr" sz="quarter" idx="11"/>
          </p:nvPr>
        </p:nvSpPr>
        <p:spPr/>
        <p:txBody>
          <a:bodyPr/>
          <a:p>
            <a:endParaRPr dirty="0" lang="en-US"/>
          </a:p>
        </p:txBody>
      </p:sp>
      <p:sp>
        <p:nvSpPr>
          <p:cNvPr id="1048730"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85" name="Vertical Title 1"/>
          <p:cNvSpPr>
            <a:spLocks noGrp="1"/>
          </p:cNvSpPr>
          <p:nvPr>
            <p:ph type="title" orient="vert"/>
          </p:nvPr>
        </p:nvSpPr>
        <p:spPr>
          <a:xfrm>
            <a:off x="8304212" y="430213"/>
            <a:ext cx="1752601" cy="5826125"/>
          </a:xfrm>
        </p:spPr>
        <p:txBody>
          <a:bodyPr anchor="b" anchorCtr="0" vert="eaVert"/>
          <a:p>
            <a:r>
              <a:rPr lang="en-US"/>
              <a:t>Click to edit Master title style</a:t>
            </a:r>
            <a:endParaRPr dirty="0" lang="en-US"/>
          </a:p>
        </p:txBody>
      </p:sp>
      <p:sp>
        <p:nvSpPr>
          <p:cNvPr id="1048686" name="Vertical Text Placeholder 2"/>
          <p:cNvSpPr>
            <a:spLocks noGrp="1"/>
          </p:cNvSpPr>
          <p:nvPr>
            <p:ph type="body" orient="vert" idx="1"/>
          </p:nvPr>
        </p:nvSpPr>
        <p:spPr>
          <a:xfrm>
            <a:off x="652463" y="887414"/>
            <a:ext cx="7423149" cy="536892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3"/>
          <p:cNvSpPr>
            <a:spLocks noGrp="1"/>
          </p:cNvSpPr>
          <p:nvPr>
            <p:ph type="dt" sz="half" idx="10"/>
          </p:nvPr>
        </p:nvSpPr>
        <p:spPr/>
        <p:txBody>
          <a:bodyPr/>
          <a:p>
            <a:fld id="{B647B1BF-4039-460D-A637-65428CBD720E}" type="datetimeFigureOut">
              <a:rPr lang="en-US" smtClean="0"/>
              <a:t>11/16/2022</a:t>
            </a:fld>
            <a:endParaRPr dirty="0" lang="en-US"/>
          </a:p>
        </p:txBody>
      </p:sp>
      <p:sp>
        <p:nvSpPr>
          <p:cNvPr id="1048688" name="Footer Placeholder 4"/>
          <p:cNvSpPr>
            <a:spLocks noGrp="1"/>
          </p:cNvSpPr>
          <p:nvPr>
            <p:ph type="ftr" sz="quarter" idx="11"/>
          </p:nvPr>
        </p:nvSpPr>
        <p:spPr/>
        <p:txBody>
          <a:bodyPr/>
          <a:p>
            <a:endParaRPr dirty="0" lang="en-US"/>
          </a:p>
        </p:txBody>
      </p:sp>
      <p:sp>
        <p:nvSpPr>
          <p:cNvPr id="1048689"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6"/>
          <p:cNvSpPr>
            <a:spLocks noGrp="1"/>
          </p:cNvSpPr>
          <p:nvPr>
            <p:ph type="dt" sz="half" idx="10"/>
          </p:nvPr>
        </p:nvSpPr>
        <p:spPr/>
        <p:txBody>
          <a:bodyPr/>
          <a:p>
            <a:fld id="{AAA39ACE-9343-4EBE-B5CA-AEA240A1DC53}" type="datetimeFigureOut">
              <a:rPr lang="en-US" smtClean="0"/>
              <a:t>11/16/2022</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69" name="Title 1"/>
          <p:cNvSpPr>
            <a:spLocks noGrp="1"/>
          </p:cNvSpPr>
          <p:nvPr>
            <p:ph type="title"/>
          </p:nvPr>
        </p:nvSpPr>
        <p:spPr>
          <a:xfrm>
            <a:off x="1154956" y="2861733"/>
            <a:ext cx="8825657" cy="1915647"/>
          </a:xfrm>
        </p:spPr>
        <p:txBody>
          <a:bodyPr anchor="b"/>
          <a:lstStyle>
            <a:lvl1pPr algn="l">
              <a:defRPr b="0" cap="none" sz="4000"/>
            </a:lvl1pPr>
          </a:lstStyle>
          <a:p>
            <a:r>
              <a:rPr lang="en-US"/>
              <a:t>Click to edit Master title style</a:t>
            </a:r>
            <a:endParaRPr dirty="0" lang="en-US"/>
          </a:p>
        </p:txBody>
      </p:sp>
      <p:sp>
        <p:nvSpPr>
          <p:cNvPr id="1048670"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1" name="Date Placeholder 3"/>
          <p:cNvSpPr>
            <a:spLocks noGrp="1"/>
          </p:cNvSpPr>
          <p:nvPr>
            <p:ph type="dt" sz="half" idx="10"/>
          </p:nvPr>
        </p:nvSpPr>
        <p:spPr/>
        <p:txBody>
          <a:bodyPr/>
          <a:p>
            <a:fld id="{C9A00F7B-89C5-4DF7-A309-6263220147D4}" type="datetimeFigureOut">
              <a:rPr lang="en-US" smtClean="0"/>
              <a:t>11/16/2022</a:t>
            </a:fld>
            <a:endParaRPr dirty="0" lang="en-US"/>
          </a:p>
        </p:txBody>
      </p:sp>
      <p:sp>
        <p:nvSpPr>
          <p:cNvPr id="1048672" name="Footer Placeholder 4"/>
          <p:cNvSpPr>
            <a:spLocks noGrp="1"/>
          </p:cNvSpPr>
          <p:nvPr>
            <p:ph type="ftr" sz="quarter" idx="11"/>
          </p:nvPr>
        </p:nvSpPr>
        <p:spPr/>
        <p:txBody>
          <a:bodyPr/>
          <a:p>
            <a:endParaRPr dirty="0" lang="en-US"/>
          </a:p>
        </p:txBody>
      </p:sp>
      <p:sp>
        <p:nvSpPr>
          <p:cNvPr id="1048673"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4"/>
          <p:cNvSpPr>
            <a:spLocks noGrp="1"/>
          </p:cNvSpPr>
          <p:nvPr>
            <p:ph type="dt" sz="half" idx="10"/>
          </p:nvPr>
        </p:nvSpPr>
        <p:spPr/>
        <p:txBody>
          <a:bodyPr/>
          <a:p>
            <a:fld id="{449C95DE-FD64-4606-AE61-EC1136867CC6}" type="datetimeFigureOut">
              <a:rPr lang="en-US" smtClean="0"/>
              <a:t>11/16/2022</a:t>
            </a:fld>
            <a:endParaRPr dirty="0" lang="en-US"/>
          </a:p>
        </p:txBody>
      </p:sp>
      <p:sp>
        <p:nvSpPr>
          <p:cNvPr id="1048708" name="Footer Placeholder 5"/>
          <p:cNvSpPr>
            <a:spLocks noGrp="1"/>
          </p:cNvSpPr>
          <p:nvPr>
            <p:ph type="ftr" sz="quarter" idx="11"/>
          </p:nvPr>
        </p:nvSpPr>
        <p:spPr/>
        <p:txBody>
          <a:bodyPr/>
          <a:p>
            <a:endParaRPr dirty="0" lang="en-US"/>
          </a:p>
        </p:txBody>
      </p:sp>
      <p:sp>
        <p:nvSpPr>
          <p:cNvPr id="1048709"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74" name="Title 1"/>
          <p:cNvSpPr>
            <a:spLocks noGrp="1"/>
          </p:cNvSpPr>
          <p:nvPr>
            <p:ph type="title"/>
          </p:nvPr>
        </p:nvSpPr>
        <p:spPr/>
        <p:txBody>
          <a:bodyPr/>
          <a:p>
            <a:r>
              <a:rPr lang="en-US"/>
              <a:t>Click to edit Master title style</a:t>
            </a:r>
            <a:endParaRPr dirty="0" lang="en-US"/>
          </a:p>
        </p:txBody>
      </p:sp>
      <p:sp>
        <p:nvSpPr>
          <p:cNvPr id="1048675"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6"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8"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Date Placeholder 6"/>
          <p:cNvSpPr>
            <a:spLocks noGrp="1"/>
          </p:cNvSpPr>
          <p:nvPr>
            <p:ph type="dt" sz="half" idx="10"/>
          </p:nvPr>
        </p:nvSpPr>
        <p:spPr/>
        <p:txBody>
          <a:bodyPr/>
          <a:p>
            <a:fld id="{5DEB0BBD-30FE-4CF1-900A-0C45149F8AF8}" type="datetimeFigureOut">
              <a:rPr lang="en-US" smtClean="0"/>
              <a:t>11/16/2022</a:t>
            </a:fld>
            <a:endParaRPr dirty="0" lang="en-US"/>
          </a:p>
        </p:txBody>
      </p:sp>
      <p:sp>
        <p:nvSpPr>
          <p:cNvPr id="1048680" name="Footer Placeholder 7"/>
          <p:cNvSpPr>
            <a:spLocks noGrp="1"/>
          </p:cNvSpPr>
          <p:nvPr>
            <p:ph type="ftr" sz="quarter" idx="11"/>
          </p:nvPr>
        </p:nvSpPr>
        <p:spPr/>
        <p:txBody>
          <a:bodyPr/>
          <a:p>
            <a:endParaRPr dirty="0" lang="en-US"/>
          </a:p>
        </p:txBody>
      </p:sp>
      <p:sp>
        <p:nvSpPr>
          <p:cNvPr id="1048681" name="Slide Number Placeholder 8"/>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36" name="Title 1"/>
          <p:cNvSpPr>
            <a:spLocks noGrp="1"/>
          </p:cNvSpPr>
          <p:nvPr>
            <p:ph type="title"/>
          </p:nvPr>
        </p:nvSpPr>
        <p:spPr/>
        <p:txBody>
          <a:bodyPr/>
          <a:p>
            <a:r>
              <a:rPr lang="en-US"/>
              <a:t>Click to edit Master title style</a:t>
            </a:r>
            <a:endParaRPr dirty="0" lang="en-US"/>
          </a:p>
        </p:txBody>
      </p:sp>
      <p:sp>
        <p:nvSpPr>
          <p:cNvPr id="1048637" name="Date Placeholder 2"/>
          <p:cNvSpPr>
            <a:spLocks noGrp="1"/>
          </p:cNvSpPr>
          <p:nvPr>
            <p:ph type="dt" sz="half" idx="10"/>
          </p:nvPr>
        </p:nvSpPr>
        <p:spPr/>
        <p:txBody>
          <a:bodyPr/>
          <a:p>
            <a:fld id="{B91A5F7F-3E81-4C65-A4D1-CB62D5B9DB91}" type="datetimeFigureOut">
              <a:rPr lang="en-US" smtClean="0"/>
              <a:t>11/16/2022</a:t>
            </a:fld>
            <a:endParaRPr dirty="0" lang="en-US"/>
          </a:p>
        </p:txBody>
      </p:sp>
      <p:sp>
        <p:nvSpPr>
          <p:cNvPr id="1048638" name="Footer Placeholder 3"/>
          <p:cNvSpPr>
            <a:spLocks noGrp="1"/>
          </p:cNvSpPr>
          <p:nvPr>
            <p:ph type="ftr" sz="quarter" idx="11"/>
          </p:nvPr>
        </p:nvSpPr>
        <p:spPr/>
        <p:txBody>
          <a:bodyPr/>
          <a:p>
            <a:endParaRPr dirty="0" lang="en-US"/>
          </a:p>
        </p:txBody>
      </p:sp>
      <p:sp>
        <p:nvSpPr>
          <p:cNvPr id="1048639" name="Slide Number Placeholder 4"/>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82" name="Date Placeholder 1"/>
          <p:cNvSpPr>
            <a:spLocks noGrp="1"/>
          </p:cNvSpPr>
          <p:nvPr>
            <p:ph type="dt" sz="half" idx="10"/>
          </p:nvPr>
        </p:nvSpPr>
        <p:spPr/>
        <p:txBody>
          <a:bodyPr/>
          <a:p>
            <a:fld id="{377ECC86-1672-4627-AEFE-EC5485C73905}" type="datetimeFigureOut">
              <a:rPr lang="en-US" smtClean="0"/>
              <a:t>11/16/2022</a:t>
            </a:fld>
            <a:endParaRPr dirty="0" lang="en-US"/>
          </a:p>
        </p:txBody>
      </p:sp>
      <p:sp>
        <p:nvSpPr>
          <p:cNvPr id="1048683" name="Footer Placeholder 2"/>
          <p:cNvSpPr>
            <a:spLocks noGrp="1"/>
          </p:cNvSpPr>
          <p:nvPr>
            <p:ph type="ftr" sz="quarter" idx="11"/>
          </p:nvPr>
        </p:nvSpPr>
        <p:spPr/>
        <p:txBody>
          <a:bodyPr/>
          <a:p>
            <a:endParaRPr dirty="0" lang="en-US"/>
          </a:p>
        </p:txBody>
      </p:sp>
      <p:sp>
        <p:nvSpPr>
          <p:cNvPr id="1048684" name="Slide Number Placeholder 3"/>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720" name="Title 1"/>
          <p:cNvSpPr>
            <a:spLocks noGrp="1"/>
          </p:cNvSpPr>
          <p:nvPr>
            <p:ph type="title"/>
          </p:nvPr>
        </p:nvSpPr>
        <p:spPr>
          <a:xfrm>
            <a:off x="1154954" y="1447800"/>
            <a:ext cx="3401064" cy="1447800"/>
          </a:xfrm>
        </p:spPr>
        <p:txBody>
          <a:bodyPr anchor="b"/>
          <a:lstStyle>
            <a:lvl1pPr algn="l">
              <a:defRPr b="0" sz="2400"/>
            </a:lvl1pPr>
          </a:lstStyle>
          <a:p>
            <a:r>
              <a:rPr lang="en-US"/>
              <a:t>Click to edit Master title style</a:t>
            </a:r>
            <a:endParaRPr dirty="0" lang="en-US"/>
          </a:p>
        </p:txBody>
      </p:sp>
      <p:sp>
        <p:nvSpPr>
          <p:cNvPr id="1048721"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2" name="Text Placeholder 3"/>
          <p:cNvSpPr>
            <a:spLocks noGrp="1"/>
          </p:cNvSpPr>
          <p:nvPr>
            <p:ph type="body" sz="half" idx="2"/>
          </p:nvPr>
        </p:nvSpPr>
        <p:spPr>
          <a:xfrm>
            <a:off x="1154954" y="3129280"/>
            <a:ext cx="3401063"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3" name="Date Placeholder 4"/>
          <p:cNvSpPr>
            <a:spLocks noGrp="1"/>
          </p:cNvSpPr>
          <p:nvPr>
            <p:ph type="dt" sz="half" idx="10"/>
          </p:nvPr>
        </p:nvSpPr>
        <p:spPr/>
        <p:txBody>
          <a:bodyPr/>
          <a:p>
            <a:fld id="{3CDCB01F-D966-4C62-B900-0BE008A90C98}" type="datetimeFigureOut">
              <a:rPr lang="en-US" smtClean="0"/>
              <a:t>11/16/2022</a:t>
            </a:fld>
            <a:endParaRPr dirty="0" lang="en-US"/>
          </a:p>
        </p:txBody>
      </p:sp>
      <p:sp>
        <p:nvSpPr>
          <p:cNvPr id="1048724" name="Footer Placeholder 5"/>
          <p:cNvSpPr>
            <a:spLocks noGrp="1"/>
          </p:cNvSpPr>
          <p:nvPr>
            <p:ph type="ftr" sz="quarter" idx="11"/>
          </p:nvPr>
        </p:nvSpPr>
        <p:spPr/>
        <p:txBody>
          <a:bodyPr/>
          <a:p>
            <a:endParaRPr dirty="0" lang="en-US"/>
          </a:p>
        </p:txBody>
      </p:sp>
      <p:sp>
        <p:nvSpPr>
          <p:cNvPr id="1048725"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50"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a:t>Click to edit Master title style</a:t>
            </a:r>
            <a:endParaRPr dirty="0" lang="en-US"/>
          </a:p>
        </p:txBody>
      </p:sp>
      <p:sp>
        <p:nvSpPr>
          <p:cNvPr id="1048651"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2"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p>
            <a:fld id="{5E73A0EA-7DC7-4964-BB97-B173EF3B859A}" type="datetimeFigureOut">
              <a:rPr lang="en-US" smtClean="0"/>
              <a:t>11/16/2022</a:t>
            </a:fld>
            <a:endParaRPr dirty="0" lang="en-US"/>
          </a:p>
        </p:txBody>
      </p:sp>
      <p:sp>
        <p:nvSpPr>
          <p:cNvPr id="1048654" name="Footer Placeholder 5"/>
          <p:cNvSpPr>
            <a:spLocks noGrp="1"/>
          </p:cNvSpPr>
          <p:nvPr>
            <p:ph type="ftr" sz="quarter" idx="11"/>
          </p:nvPr>
        </p:nvSpPr>
        <p:spPr/>
        <p:txBody>
          <a:bodyPr/>
          <a:p>
            <a:endParaRPr dirty="0" lang="en-US"/>
          </a:p>
        </p:txBody>
      </p:sp>
      <p:sp>
        <p:nvSpPr>
          <p:cNvPr id="1048655"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8"/>
          <a:srcRect l="3613"/>
          <a:stretch>
            <a:fillRect/>
          </a:stretch>
        </p:blipFill>
        <p:spPr>
          <a:xfrm>
            <a:off x="0" y="2669685"/>
            <a:ext cx="4037012" cy="4188315"/>
          </a:xfrm>
          <a:prstGeom prst="rect"/>
        </p:spPr>
      </p:pic>
      <p:pic>
        <p:nvPicPr>
          <p:cNvPr id="2097153" name="Picture 6"/>
          <p:cNvPicPr>
            <a:picLocks noChangeAspect="1"/>
          </p:cNvPicPr>
          <p:nvPr/>
        </p:nvPicPr>
        <p:blipFill rotWithShape="1">
          <a:blip xmlns:r="http://schemas.openxmlformats.org/officeDocument/2006/relationships" r:embed="rId19"/>
          <a:srcRect l="35640"/>
          <a:stretch>
            <a:fillRect/>
          </a:stretch>
        </p:blipFill>
        <p:spPr>
          <a:xfrm>
            <a:off x="0" y="2892347"/>
            <a:ext cx="1522412" cy="2365453"/>
          </a:xfrm>
          <a:prstGeom prst="rect"/>
        </p:spPr>
      </p:pic>
      <p:sp>
        <p:nvSpPr>
          <p:cNvPr id="1048576" name="Oval 15"/>
          <p:cNvSpPr/>
          <p:nvPr/>
        </p:nvSpPr>
        <p:spPr>
          <a:xfrm>
            <a:off x="8609012" y="1676400"/>
            <a:ext cx="2819400" cy="2819400"/>
          </a:xfrm>
          <a:prstGeom prst="ellipse"/>
          <a:gradFill flip="none" rotWithShape="1">
            <a:gsLst>
              <a:gs pos="0">
                <a:schemeClr val="accent1">
                  <a:lumMod val="60000"/>
                  <a:lumOff val="40000"/>
                  <a:alpha val="7000"/>
                </a:schemeClr>
              </a:gs>
              <a:gs pos="36000">
                <a:schemeClr val="accent1">
                  <a:lumMod val="60000"/>
                  <a:lumOff val="40000"/>
                  <a:alpha val="6000"/>
                </a:schemeClr>
              </a:gs>
              <a:gs pos="69000">
                <a:schemeClr val="accent1">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0"/>
          <a:srcRect t="28713"/>
          <a:stretch>
            <a:fillRect/>
          </a:stretch>
        </p:blipFill>
        <p:spPr>
          <a:xfrm>
            <a:off x="8000197" y="0"/>
            <a:ext cx="1603387" cy="1143000"/>
          </a:xfrm>
          <a:prstGeom prst="rect"/>
        </p:spPr>
      </p:pic>
      <p:pic>
        <p:nvPicPr>
          <p:cNvPr id="2097155" name="Picture 9"/>
          <p:cNvPicPr>
            <a:picLocks noChangeAspect="1"/>
          </p:cNvPicPr>
          <p:nvPr/>
        </p:nvPicPr>
        <p:blipFill rotWithShape="1">
          <a:blip xmlns:r="http://schemas.openxmlformats.org/officeDocument/2006/relationships" r:embed="rId21"/>
          <a:srcRect b="24199"/>
          <a:stretch>
            <a:fillRect/>
          </a:stretch>
        </p:blipFill>
        <p:spPr>
          <a:xfrm>
            <a:off x="8609012" y="6092866"/>
            <a:ext cx="993734" cy="765134"/>
          </a:xfrm>
          <a:prstGeom prst="rect"/>
        </p:spPr>
      </p:pic>
      <p:sp>
        <p:nvSpPr>
          <p:cNvPr id="104857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a:t>Click to edit Master title style</a:t>
            </a:r>
            <a:endParaRPr dirty="0" lang="en-US"/>
          </a:p>
        </p:txBody>
      </p:sp>
      <p:sp>
        <p:nvSpPr>
          <p:cNvPr id="1048579"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0"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30EF52CC-F3D9-41D4-BCE4-C208E61A3F31}" type="datetimeFigureOut">
              <a:rPr lang="en-US" smtClean="0"/>
              <a:t>11/16/2022</a:t>
            </a:fld>
            <a:endParaRPr dirty="0" lang="en-US"/>
          </a:p>
        </p:txBody>
      </p:sp>
      <p:sp>
        <p:nvSpPr>
          <p:cNvPr id="1048581"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dirty="0" lang="en-US"/>
          </a:p>
        </p:txBody>
      </p:sp>
      <p:sp>
        <p:nvSpPr>
          <p:cNvPr id="1048582" name="Slide Number Placeholder 5"/>
          <p:cNvSpPr>
            <a:spLocks noGrp="1"/>
          </p:cNvSpPr>
          <p:nvPr>
            <p:ph type="sldNum" sz="quarter" idx="4"/>
          </p:nvPr>
        </p:nvSpPr>
        <p:spPr>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fld id="{6D22F896-40B5-4ADD-8801-0D06FADFA09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dt="0" ftr="0" hdr="0" sldNum="0"/>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diagramLayout" Target="../diagrams/layout4.xml"/><Relationship Id="rId2" Type="http://schemas.openxmlformats.org/officeDocument/2006/relationships/diagramData" Target="../diagrams/data4.xml"/><Relationship Id="rId3" Type="http://schemas.microsoft.com/office/2007/relationships/diagramDrawing" Target="../diagrams/drawing4.xml"/><Relationship Id="rId4" Type="http://schemas.openxmlformats.org/officeDocument/2006/relationships/diagramColors" Target="../diagrams/colors4.xml"/><Relationship Id="rId5" Type="http://schemas.openxmlformats.org/officeDocument/2006/relationships/diagramQuickStyle" Target="../diagrams/quickStyle4.xml"/><Relationship Id="rId6" Type="http://schemas.openxmlformats.org/officeDocument/2006/relationships/image" Target="../media/image8.png"/><Relationship Id="rId7"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diagramLayout" Target="../diagrams/layout5.xml"/><Relationship Id="rId2" Type="http://schemas.openxmlformats.org/officeDocument/2006/relationships/diagramData" Target="../diagrams/data5.xml"/><Relationship Id="rId3" Type="http://schemas.microsoft.com/office/2007/relationships/diagramDrawing" Target="../diagrams/drawing5.xml"/><Relationship Id="rId4" Type="http://schemas.openxmlformats.org/officeDocument/2006/relationships/diagramColors" Target="../diagrams/colors5.xml"/><Relationship Id="rId5" Type="http://schemas.openxmlformats.org/officeDocument/2006/relationships/diagramQuickStyle" Target="../diagrams/quickStyle5.xml"/><Relationship Id="rId6"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image" Target="../media/image8.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8" name="Title 1"/>
          <p:cNvSpPr>
            <a:spLocks noGrp="1"/>
          </p:cNvSpPr>
          <p:nvPr>
            <p:ph type="ctrTitle"/>
          </p:nvPr>
        </p:nvSpPr>
        <p:spPr>
          <a:xfrm>
            <a:off x="2834465" y="789992"/>
            <a:ext cx="5740368" cy="2639008"/>
          </a:xfrm>
        </p:spPr>
        <p:txBody>
          <a:bodyPr/>
          <a:p>
            <a:pPr algn="ctr"/>
            <a:r>
              <a:rPr dirty="0" lang="en-US">
                <a:latin typeface="Arial Rounded MT Bold" panose="020F0704030504030204" pitchFamily="34" charset="0"/>
              </a:rPr>
              <a:t>The Alliance</a:t>
            </a:r>
          </a:p>
        </p:txBody>
      </p:sp>
      <p:sp>
        <p:nvSpPr>
          <p:cNvPr id="1048589" name="Subtitle 2"/>
          <p:cNvSpPr>
            <a:spLocks noGrp="1"/>
          </p:cNvSpPr>
          <p:nvPr>
            <p:ph type="subTitle" idx="1"/>
          </p:nvPr>
        </p:nvSpPr>
        <p:spPr>
          <a:xfrm>
            <a:off x="1114539" y="3312367"/>
            <a:ext cx="8825658" cy="1822580"/>
          </a:xfrm>
        </p:spPr>
        <p:txBody>
          <a:bodyPr/>
          <a:p>
            <a:pPr algn="ctr"/>
            <a:r>
              <a:rPr dirty="0" lang="en-US">
                <a:solidFill>
                  <a:schemeClr val="tx1">
                    <a:lumMod val="95000"/>
                  </a:schemeClr>
                </a:solidFill>
              </a:rPr>
              <a:t>9</a:t>
            </a:r>
            <a:r>
              <a:rPr baseline="30000" dirty="0" lang="en-US">
                <a:solidFill>
                  <a:schemeClr val="tx1">
                    <a:lumMod val="95000"/>
                  </a:schemeClr>
                </a:solidFill>
              </a:rPr>
              <a:t>th</a:t>
            </a:r>
            <a:r>
              <a:rPr dirty="0" lang="en-US">
                <a:solidFill>
                  <a:schemeClr val="tx1">
                    <a:lumMod val="95000"/>
                  </a:schemeClr>
                </a:solidFill>
              </a:rPr>
              <a:t> Batch</a:t>
            </a:r>
          </a:p>
          <a:p>
            <a:pPr algn="ctr"/>
            <a:r>
              <a:rPr dirty="0" lang="en-US">
                <a:solidFill>
                  <a:schemeClr val="tx1">
                    <a:lumMod val="95000"/>
                  </a:schemeClr>
                </a:solidFill>
                <a:latin typeface="Times New Roman" panose="02020603050405020304" pitchFamily="18" charset="0"/>
                <a:cs typeface="Times New Roman" panose="02020603050405020304" pitchFamily="18" charset="0"/>
              </a:rPr>
              <a:t>Department Of Marketing</a:t>
            </a:r>
          </a:p>
          <a:p>
            <a:pPr algn="ctr"/>
            <a:r>
              <a:rPr b="1" dirty="0" sz="2400" lang="en-US">
                <a:latin typeface="Times New Roman" panose="02020603050405020304" pitchFamily="18" charset="0"/>
                <a:cs typeface="Times New Roman" panose="02020603050405020304" pitchFamily="18" charset="0"/>
              </a:rPr>
              <a:t>University Of </a:t>
            </a:r>
            <a:r>
              <a:rPr b="1" dirty="0" sz="2400" lang="en-US" err="1">
                <a:latin typeface="Times New Roman" panose="02020603050405020304" pitchFamily="18" charset="0"/>
                <a:cs typeface="Times New Roman" panose="02020603050405020304" pitchFamily="18" charset="0"/>
              </a:rPr>
              <a:t>Barishal</a:t>
            </a:r>
            <a:endParaRPr b="1" dirty="0" sz="2400" lang="en-US">
              <a:latin typeface="Times New Roman" panose="02020603050405020304" pitchFamily="18" charset="0"/>
              <a:cs typeface="Times New Roman" panose="02020603050405020304" pitchFamily="18" charset="0"/>
            </a:endParaRPr>
          </a:p>
        </p:txBody>
      </p:sp>
      <p:pic>
        <p:nvPicPr>
          <p:cNvPr id="2097156" name="Picture 3"/>
          <p:cNvPicPr>
            <a:picLocks noChangeAspect="1"/>
          </p:cNvPicPr>
          <p:nvPr/>
        </p:nvPicPr>
        <p:blipFill>
          <a:blip xmlns:r="http://schemas.openxmlformats.org/officeDocument/2006/relationships" r:embed="rId1"/>
          <a:stretch>
            <a:fillRect/>
          </a:stretch>
        </p:blipFill>
        <p:spPr>
          <a:xfrm>
            <a:off x="8574833" y="6194010"/>
            <a:ext cx="3440623" cy="533362"/>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5" name="Title 1"/>
          <p:cNvSpPr>
            <a:spLocks noGrp="1"/>
          </p:cNvSpPr>
          <p:nvPr>
            <p:ph type="title"/>
          </p:nvPr>
        </p:nvSpPr>
        <p:spPr>
          <a:xfrm>
            <a:off x="646112" y="664295"/>
            <a:ext cx="9403742" cy="573000"/>
          </a:xfrm>
        </p:spPr>
        <p:txBody>
          <a:bodyPr/>
          <a:p>
            <a:r>
              <a:rPr b="1" dirty="0" sz="2400" lang="en-US">
                <a:latin typeface="Times New Roman" panose="02020603050405020304" pitchFamily="18" charset="0"/>
                <a:ea typeface="Arial" panose="020B0604020202020204" pitchFamily="34" charset="0"/>
                <a:cs typeface="Times New Roman" panose="02020603050405020304" pitchFamily="18" charset="0"/>
              </a:rPr>
              <a:t>4.  </a:t>
            </a:r>
            <a:r>
              <a:rPr b="1" dirty="0" sz="2400" lang="en-US">
                <a:effectLst/>
                <a:latin typeface="Times New Roman" panose="02020603050405020304" pitchFamily="18" charset="0"/>
                <a:ea typeface="Arial" panose="020B0604020202020204" pitchFamily="34" charset="0"/>
                <a:cs typeface="Times New Roman" panose="02020603050405020304" pitchFamily="18" charset="0"/>
              </a:rPr>
              <a:t>Agriculture  Credit :</a:t>
            </a:r>
            <a:endParaRPr dirty="0" sz="4800" lang="en-US">
              <a:latin typeface="Times New Roman" panose="02020603050405020304" pitchFamily="18" charset="0"/>
              <a:cs typeface="Times New Roman" panose="02020603050405020304" pitchFamily="18" charset="0"/>
            </a:endParaRPr>
          </a:p>
        </p:txBody>
      </p:sp>
      <p:sp>
        <p:nvSpPr>
          <p:cNvPr id="1048616" name="Content Placeholder 2"/>
          <p:cNvSpPr>
            <a:spLocks noGrp="1"/>
          </p:cNvSpPr>
          <p:nvPr>
            <p:ph idx="1"/>
          </p:nvPr>
        </p:nvSpPr>
        <p:spPr>
          <a:xfrm>
            <a:off x="1166922" y="1448872"/>
            <a:ext cx="10290907" cy="1938637"/>
          </a:xfrm>
          <a:noFill/>
          <a:ln>
            <a:solidFill>
              <a:schemeClr val="tx1"/>
            </a:solidFill>
          </a:ln>
        </p:spPr>
        <p:txBody>
          <a:bodyPr/>
          <a:p>
            <a:pPr algn="just"/>
            <a:r>
              <a:rPr dirty="0" sz="1800" lang="en-US">
                <a:effectLst/>
                <a:latin typeface="Times New Roman" panose="02020603050405020304" pitchFamily="18" charset="0"/>
                <a:ea typeface="Arial" panose="020B0604020202020204" pitchFamily="34" charset="0"/>
                <a:cs typeface="Times New Roman" panose="02020603050405020304" pitchFamily="18" charset="0"/>
              </a:rPr>
              <a:t>The agricultural credit disbursement target was fixed at TK 28391.00 crores for FY22, which was 7.98 percent higher than TK 26292.00 crores targeted in FY21. During FY22, total agriculture credit disbursement stood at TK 28834.21 crores, which was 101.56 percent of the total disbursement target and 13.03 percent higher than total credit disbursement of TK 25511.35 crores during FY21. Total recovery position of agricultural credit was TK 27463.41 crores during FY22, which was 1.25 percent higher than TK 27123.90 crores recovery during previous year.</a:t>
            </a:r>
          </a:p>
        </p:txBody>
      </p:sp>
      <p:pic>
        <p:nvPicPr>
          <p:cNvPr id="2097167" name="image1.jpg"/>
          <p:cNvPicPr>
            <a:picLocks/>
          </p:cNvPicPr>
          <p:nvPr/>
        </p:nvPicPr>
        <p:blipFill>
          <a:blip xmlns:r="http://schemas.openxmlformats.org/officeDocument/2006/relationships" r:embed="rId1"/>
          <a:srcRect/>
          <a:stretch>
            <a:fillRect/>
          </a:stretch>
        </p:blipFill>
        <p:spPr>
          <a:xfrm>
            <a:off x="3458817" y="3810663"/>
            <a:ext cx="4420926" cy="218660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7" name="Title 1"/>
          <p:cNvSpPr>
            <a:spLocks noGrp="1"/>
          </p:cNvSpPr>
          <p:nvPr>
            <p:ph type="title"/>
          </p:nvPr>
        </p:nvSpPr>
        <p:spPr>
          <a:xfrm>
            <a:off x="646111" y="452718"/>
            <a:ext cx="9404723" cy="739978"/>
          </a:xfrm>
        </p:spPr>
        <p:txBody>
          <a:bodyPr/>
          <a:p>
            <a:r>
              <a:rPr dirty="0" sz="1800" lang="en-US">
                <a:solidFill>
                  <a:srgbClr val="000000"/>
                </a:solidFill>
                <a:effectLst/>
                <a:latin typeface="Calibri" panose="020F0502020204030204" pitchFamily="34" charset="0"/>
                <a:ea typeface="Calibri" panose="020F0502020204030204" pitchFamily="34" charset="0"/>
              </a:rPr>
              <a:t> </a:t>
            </a:r>
            <a:r>
              <a:rPr b="1" dirty="0" sz="3200" lang="en-US">
                <a:solidFill>
                  <a:schemeClr val="tx1"/>
                </a:solidFill>
                <a:effectLst/>
                <a:latin typeface="Arial Rounded MT Bold" panose="020F0704030504030204" pitchFamily="34" charset="0"/>
                <a:ea typeface="Calibri" panose="020F0502020204030204" pitchFamily="34" charset="0"/>
              </a:rPr>
              <a:t>The recent inflation trends  in Bangladesh:</a:t>
            </a:r>
            <a:endParaRPr dirty="0" lang="en-US">
              <a:solidFill>
                <a:schemeClr val="tx1"/>
              </a:solidFill>
              <a:latin typeface="Arial Rounded MT Bold" panose="020F0704030504030204" pitchFamily="34" charset="0"/>
            </a:endParaRPr>
          </a:p>
        </p:txBody>
      </p:sp>
      <p:sp>
        <p:nvSpPr>
          <p:cNvPr id="1048618" name="Content Placeholder 2"/>
          <p:cNvSpPr>
            <a:spLocks noGrp="1"/>
          </p:cNvSpPr>
          <p:nvPr>
            <p:ph idx="1"/>
          </p:nvPr>
        </p:nvSpPr>
        <p:spPr>
          <a:xfrm>
            <a:off x="1104293" y="1192696"/>
            <a:ext cx="10051387" cy="1216549"/>
          </a:xfrm>
        </p:spPr>
        <p:txBody>
          <a:bodyPr>
            <a:normAutofit/>
          </a:bodyPr>
          <a:p>
            <a:pPr marL="0" marR="0">
              <a:lnSpc>
                <a:spcPct val="107000"/>
              </a:lnSpc>
              <a:spcBef>
                <a:spcPts val="0"/>
              </a:spcBef>
              <a:spcAft>
                <a:spcPts val="1100"/>
              </a:spcAft>
            </a:pPr>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Rising inflation in Bangladesh : </a:t>
            </a:r>
            <a:endParaRPr dirty="0" sz="1800" lang="en-US">
              <a:effectLst/>
              <a:latin typeface="Times New Roman" panose="02020603050405020304" pitchFamily="18" charset="0"/>
              <a:ea typeface="Calibri" panose="020F0502020204030204" pitchFamily="34" charset="0"/>
              <a:cs typeface="Times New Roman" panose="02020603050405020304" pitchFamily="18" charset="0"/>
            </a:endParaRPr>
          </a:p>
          <a:p>
            <a:pPr fontAlgn="base" indent="0" lvl="0" marL="0" marR="0">
              <a:lnSpc>
                <a:spcPct val="110000"/>
              </a:lnSpc>
              <a:spcBef>
                <a:spcPts val="0"/>
              </a:spcBef>
              <a:spcAft>
                <a:spcPts val="60"/>
              </a:spcAft>
              <a:buClr>
                <a:srgbClr val="000000"/>
              </a:buClr>
              <a:buSzPts val="1200"/>
              <a:buNone/>
            </a:pPr>
            <a:r>
              <a:rPr b="1" dirty="0" sz="180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1</a:t>
            </a:r>
            <a:r>
              <a:rPr dirty="0" sz="180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Since 2021 Bangladesh have been experiencing  sudden and rapid surges in inflation. </a:t>
            </a:r>
          </a:p>
          <a:p>
            <a:pPr fontAlgn="base" indent="0" lvl="0" marL="0" marR="0">
              <a:lnSpc>
                <a:spcPct val="107000"/>
              </a:lnSpc>
              <a:spcBef>
                <a:spcPts val="0"/>
              </a:spcBef>
              <a:spcAft>
                <a:spcPts val="0"/>
              </a:spcAft>
              <a:buClr>
                <a:srgbClr val="000000"/>
              </a:buClr>
              <a:buSzPts val="1200"/>
              <a:buNone/>
            </a:pPr>
            <a:r>
              <a:rPr b="1" dirty="0" sz="180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2</a:t>
            </a:r>
            <a:r>
              <a:rPr dirty="0" sz="180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In Bangladesh since last January the rate of increase last three moths is unbearable.  </a:t>
            </a:r>
          </a:p>
          <a:p>
            <a:endParaRPr dirty="0" lang="en-US"/>
          </a:p>
        </p:txBody>
      </p:sp>
      <p:sp>
        <p:nvSpPr>
          <p:cNvPr id="1048619" name="TextBox 4"/>
          <p:cNvSpPr txBox="1"/>
          <p:nvPr/>
        </p:nvSpPr>
        <p:spPr>
          <a:xfrm>
            <a:off x="1455090" y="3345713"/>
            <a:ext cx="5478448" cy="646331"/>
          </a:xfrm>
          <a:prstGeom prst="rect"/>
          <a:noFill/>
        </p:spPr>
        <p:txBody>
          <a:bodyPr wrap="square">
            <a:spAutoFit/>
          </a:bodyPr>
          <a:p>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Inflation rate in Bangladesh</a:t>
            </a: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 :</a:t>
            </a:r>
          </a:p>
          <a:p>
            <a:r>
              <a:rPr dirty="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endParaRPr dirty="0" lang="en-US">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8" name="Picture 5"/>
          <p:cNvPicPr>
            <a:picLocks/>
          </p:cNvPicPr>
          <p:nvPr/>
        </p:nvPicPr>
        <p:blipFill rotWithShape="1">
          <a:blip xmlns:r="http://schemas.openxmlformats.org/officeDocument/2006/relationships" r:embed="rId1"/>
          <a:srcRect l="4938" b="9363"/>
          <a:stretch>
            <a:fillRect/>
          </a:stretch>
        </p:blipFill>
        <p:spPr>
          <a:xfrm>
            <a:off x="7253577" y="3429000"/>
            <a:ext cx="4592456" cy="1821768"/>
          </a:xfrm>
          <a:prstGeom prst="rect"/>
        </p:spPr>
      </p:pic>
      <p:sp>
        <p:nvSpPr>
          <p:cNvPr id="1048620" name="TextBox 7"/>
          <p:cNvSpPr txBox="1"/>
          <p:nvPr/>
        </p:nvSpPr>
        <p:spPr>
          <a:xfrm>
            <a:off x="1822838" y="3735225"/>
            <a:ext cx="5110700" cy="1515543"/>
          </a:xfrm>
          <a:prstGeom prst="rect"/>
          <a:noFill/>
        </p:spPr>
        <p:txBody>
          <a:bodyPr wrap="square">
            <a:spAutoFit/>
          </a:bodyPr>
          <a:p>
            <a:pPr indent="-285750" marL="285750">
              <a:buFont typeface="Arial" panose="020B0604020202020204" pitchFamily="34" charset="0"/>
              <a:buChar char="•"/>
            </a:pPr>
            <a:r>
              <a:rPr dirty="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annual inflation rate in Bangladesh eased to 9.10% in September of 2022 from a near 11-year high of 9.52% in the previous month. </a:t>
            </a:r>
          </a:p>
          <a:p>
            <a:pPr indent="-285750" marL="285750">
              <a:buFont typeface="Arial" panose="020B0604020202020204" pitchFamily="34" charset="0"/>
              <a:buChar char="•"/>
            </a:pPr>
            <a:r>
              <a:rPr dirty="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Monthly, consumer food prices went up 0.44 percent, easing from a 1.45 percent gain in June. </a:t>
            </a:r>
            <a:r>
              <a:rPr dirty="0" lang="en-US">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1" name="Title 1"/>
          <p:cNvSpPr>
            <a:spLocks noGrp="1"/>
          </p:cNvSpPr>
          <p:nvPr>
            <p:ph type="title"/>
          </p:nvPr>
        </p:nvSpPr>
        <p:spPr/>
        <p:txBody>
          <a:bodyPr/>
          <a:p>
            <a:r>
              <a:rPr b="1" dirty="0" sz="2400" lang="en-US">
                <a:solidFill>
                  <a:schemeClr val="tx1"/>
                </a:solidFill>
                <a:latin typeface="Times New Roman" panose="02020603050405020304" pitchFamily="18" charset="0"/>
                <a:ea typeface="Calibri" panose="020F0502020204030204" pitchFamily="34" charset="0"/>
                <a:cs typeface="Times New Roman" panose="02020603050405020304" pitchFamily="18" charset="0"/>
              </a:rPr>
              <a:t>Causes of inflation  in Bangladesh : </a:t>
            </a:r>
            <a:br>
              <a:rPr dirty="0" sz="4400" lang="en-US">
                <a:solidFill>
                  <a:schemeClr val="tx1"/>
                </a:solidFill>
                <a:latin typeface="Calibri" panose="020F0502020204030204" pitchFamily="34" charset="0"/>
                <a:ea typeface="Calibri" panose="020F0502020204030204" pitchFamily="34" charset="0"/>
              </a:rPr>
            </a:br>
            <a:endParaRPr dirty="0" lang="en-US">
              <a:solidFill>
                <a:schemeClr val="tx1"/>
              </a:solidFill>
            </a:endParaRPr>
          </a:p>
        </p:txBody>
      </p:sp>
      <p:sp>
        <p:nvSpPr>
          <p:cNvPr id="1048622" name="Content Placeholder 2"/>
          <p:cNvSpPr>
            <a:spLocks noGrp="1"/>
          </p:cNvSpPr>
          <p:nvPr>
            <p:ph idx="1"/>
          </p:nvPr>
        </p:nvSpPr>
        <p:spPr>
          <a:xfrm>
            <a:off x="1538837" y="931783"/>
            <a:ext cx="7619269" cy="2145371"/>
          </a:xfrm>
          <a:ln>
            <a:solidFill>
              <a:schemeClr val="tx1">
                <a:lumMod val="95000"/>
              </a:schemeClr>
            </a:solidFill>
          </a:ln>
        </p:spPr>
        <p:txBody>
          <a:bodyPr>
            <a:normAutofit/>
          </a:bodyPr>
          <a:p>
            <a:pPr fontAlgn="base" indent="0" lvl="0" marL="0" marR="0">
              <a:lnSpc>
                <a:spcPct val="111000"/>
              </a:lnSpc>
              <a:spcBef>
                <a:spcPts val="0"/>
              </a:spcBef>
              <a:spcAft>
                <a:spcPts val="55"/>
              </a:spcAft>
              <a:buClr>
                <a:srgbClr val="000000"/>
              </a:buClr>
              <a:buSzPts val="1200"/>
              <a:buNone/>
            </a:pPr>
            <a:r>
              <a:rPr dirty="0" sz="180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1. Increasing  the supply of money  </a:t>
            </a:r>
          </a:p>
          <a:p>
            <a:pPr fontAlgn="base" indent="0" lvl="0" marL="0" marR="0">
              <a:lnSpc>
                <a:spcPct val="111000"/>
              </a:lnSpc>
              <a:spcBef>
                <a:spcPts val="0"/>
              </a:spcBef>
              <a:spcAft>
                <a:spcPts val="55"/>
              </a:spcAft>
              <a:buClr>
                <a:srgbClr val="000000"/>
              </a:buClr>
              <a:buSzPts val="1200"/>
              <a:buNone/>
            </a:pPr>
            <a:r>
              <a:rPr dirty="0" sz="180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2. Due to Russia Ukraine  war increase the higher  cost of imported food.  </a:t>
            </a:r>
          </a:p>
          <a:p>
            <a:pPr fontAlgn="base" indent="0" lvl="0" marL="0" marR="0">
              <a:lnSpc>
                <a:spcPct val="111000"/>
              </a:lnSpc>
              <a:spcBef>
                <a:spcPts val="0"/>
              </a:spcBef>
              <a:spcAft>
                <a:spcPts val="55"/>
              </a:spcAft>
              <a:buClr>
                <a:srgbClr val="000000"/>
              </a:buClr>
              <a:buSzPts val="1200"/>
              <a:buNone/>
            </a:pPr>
            <a:r>
              <a:rPr dirty="0" sz="180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3. Consumer  demand already rose for Covid-19 </a:t>
            </a:r>
          </a:p>
          <a:p>
            <a:pPr fontAlgn="base" indent="0" lvl="0" marL="0" marR="0">
              <a:lnSpc>
                <a:spcPct val="111000"/>
              </a:lnSpc>
              <a:spcBef>
                <a:spcPts val="0"/>
              </a:spcBef>
              <a:spcAft>
                <a:spcPts val="55"/>
              </a:spcAft>
              <a:buClr>
                <a:srgbClr val="000000"/>
              </a:buClr>
              <a:buSzPts val="1200"/>
              <a:buNone/>
            </a:pPr>
            <a:r>
              <a:rPr dirty="0" sz="180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4. Income inequality  </a:t>
            </a:r>
          </a:p>
          <a:p>
            <a:pPr fontAlgn="base" indent="0" lvl="0" marL="0" marR="0">
              <a:lnSpc>
                <a:spcPct val="111000"/>
              </a:lnSpc>
              <a:spcBef>
                <a:spcPts val="0"/>
              </a:spcBef>
              <a:spcAft>
                <a:spcPts val="445"/>
              </a:spcAft>
              <a:buClr>
                <a:srgbClr val="000000"/>
              </a:buClr>
              <a:buSzPts val="1200"/>
              <a:buNone/>
            </a:pPr>
            <a:r>
              <a:rPr dirty="0" sz="180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5. Exchange rate changes </a:t>
            </a:r>
          </a:p>
          <a:p>
            <a:pPr fontAlgn="base" indent="0" lvl="0" marL="0" marR="0">
              <a:lnSpc>
                <a:spcPct val="111000"/>
              </a:lnSpc>
              <a:spcBef>
                <a:spcPts val="0"/>
              </a:spcBef>
              <a:spcAft>
                <a:spcPts val="55"/>
              </a:spcAft>
              <a:buClr>
                <a:srgbClr val="000000"/>
              </a:buClr>
              <a:buSzPts val="1200"/>
              <a:buNone/>
            </a:pPr>
            <a:r>
              <a:rPr dirty="0" sz="180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6. Increased cost of fertilizers, fossil fuel imports like petroleum and natural gas. </a:t>
            </a:r>
          </a:p>
          <a:p>
            <a:endParaRPr dirty="0" lang="en-US"/>
          </a:p>
        </p:txBody>
      </p:sp>
      <p:sp>
        <p:nvSpPr>
          <p:cNvPr id="1048623" name="TextBox 4"/>
          <p:cNvSpPr txBox="1"/>
          <p:nvPr/>
        </p:nvSpPr>
        <p:spPr>
          <a:xfrm>
            <a:off x="741458" y="3614872"/>
            <a:ext cx="6382909" cy="763927"/>
          </a:xfrm>
          <a:prstGeom prst="rect"/>
          <a:noFill/>
        </p:spPr>
        <p:txBody>
          <a:bodyPr wrap="square">
            <a:spAutoFit/>
          </a:bodyPr>
          <a:p>
            <a:pPr fontAlgn="base">
              <a:lnSpc>
                <a:spcPct val="107000"/>
              </a:lnSpc>
              <a:spcAft>
                <a:spcPts val="245"/>
              </a:spcAft>
              <a:buClr>
                <a:srgbClr val="000000"/>
              </a:buClr>
              <a:buSzPts val="1200"/>
            </a:pPr>
            <a:r>
              <a:rPr b="1" dirty="0" sz="240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trend of inflation </a:t>
            </a:r>
            <a:r>
              <a:rPr dirty="0" sz="2400" lang="en-US" strike="noStrike" u="none">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dirty="0" lang="en-US">
                <a:latin typeface="Times New Roman" panose="02020603050405020304" pitchFamily="18" charset="0"/>
                <a:ea typeface="Calibri" panose="020F0502020204030204" pitchFamily="34" charset="0"/>
                <a:cs typeface="Times New Roman" panose="02020603050405020304" pitchFamily="18" charset="0"/>
              </a:rPr>
              <a:t>Here is compared  two fiscal year in inflation. Fiscal year 2021 and fiscal year 2022: </a:t>
            </a:r>
            <a:endParaRPr dirty="0" sz="24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9" name="Picture 7"/>
          <p:cNvPicPr>
            <a:picLocks/>
          </p:cNvPicPr>
          <p:nvPr/>
        </p:nvPicPr>
        <p:blipFill rotWithShape="1">
          <a:blip xmlns:r="http://schemas.openxmlformats.org/officeDocument/2006/relationships" r:embed="rId1"/>
          <a:srcRect t="19068" b="13479"/>
          <a:stretch>
            <a:fillRect/>
          </a:stretch>
        </p:blipFill>
        <p:spPr>
          <a:xfrm>
            <a:off x="2911142" y="4528774"/>
            <a:ext cx="4213225" cy="18765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4" name="Title 1"/>
          <p:cNvSpPr>
            <a:spLocks noGrp="1"/>
          </p:cNvSpPr>
          <p:nvPr>
            <p:ph type="title"/>
          </p:nvPr>
        </p:nvSpPr>
        <p:spPr>
          <a:xfrm>
            <a:off x="685868" y="1092545"/>
            <a:ext cx="3568080" cy="692270"/>
          </a:xfrm>
        </p:spPr>
        <p:txBody>
          <a:bodyPr/>
          <a:p>
            <a:r>
              <a:rPr dirty="0" sz="3200" lang="bn-IN">
                <a:effectLst/>
                <a:latin typeface="Arial Rounded MT Bold" panose="020F0704030504030204" pitchFamily="34" charset="0"/>
                <a:ea typeface="Arial" panose="020B0604020202020204" pitchFamily="34" charset="0"/>
              </a:rPr>
              <a:t>Real Economy:</a:t>
            </a:r>
            <a:endParaRPr dirty="0" sz="6000" lang="en-US">
              <a:latin typeface="Arial Rounded MT Bold" panose="020F0704030504030204" pitchFamily="34" charset="0"/>
            </a:endParaRPr>
          </a:p>
        </p:txBody>
      </p:sp>
      <p:sp>
        <p:nvSpPr>
          <p:cNvPr id="1048625" name="Content Placeholder 2"/>
          <p:cNvSpPr>
            <a:spLocks noGrp="1"/>
          </p:cNvSpPr>
          <p:nvPr>
            <p:ph idx="1"/>
          </p:nvPr>
        </p:nvSpPr>
        <p:spPr>
          <a:xfrm>
            <a:off x="1063556" y="1876508"/>
            <a:ext cx="8946541" cy="906449"/>
          </a:xfrm>
        </p:spPr>
        <p:txBody>
          <a:bodyPr/>
          <a:p>
            <a:r>
              <a:rPr dirty="0" lang="bn-IN">
                <a:latin typeface="Arial" panose="020B0604020202020204" pitchFamily="34" charset="0"/>
                <a:ea typeface="Arial" panose="020B0604020202020204" pitchFamily="34" charset="0"/>
              </a:rPr>
              <a:t>Real economy refers to all real or non - financial elements of an economy. These sectors are included with real economy:</a:t>
            </a:r>
            <a:endParaRPr dirty="0" lang="en-US">
              <a:latin typeface="Arial" panose="020B0604020202020204" pitchFamily="34" charset="0"/>
              <a:ea typeface="Arial" panose="020B0604020202020204" pitchFamily="34" charset="0"/>
            </a:endParaRPr>
          </a:p>
          <a:p>
            <a:endParaRPr dirty="0" lang="en-US"/>
          </a:p>
        </p:txBody>
      </p:sp>
      <p:graphicFrame>
        <p:nvGraphicFramePr>
          <p:cNvPr id="4194308" name="Diagram 5"/>
          <p:cNvGraphicFramePr>
            <a:graphicFrameLocks/>
          </p:cNvGraphicFramePr>
          <p:nvPr/>
        </p:nvGraphicFramePr>
        <p:xfrm>
          <a:off x="2278492" y="2250221"/>
          <a:ext cx="7151756" cy="33554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6" name="Title 1"/>
          <p:cNvSpPr>
            <a:spLocks noGrp="1"/>
          </p:cNvSpPr>
          <p:nvPr>
            <p:ph type="title"/>
          </p:nvPr>
        </p:nvSpPr>
        <p:spPr>
          <a:xfrm>
            <a:off x="542744" y="1169818"/>
            <a:ext cx="4951607" cy="883101"/>
          </a:xfrm>
        </p:spPr>
        <p:txBody>
          <a:bodyPr/>
          <a:p>
            <a:r>
              <a:rPr b="1" dirty="0" sz="3200" lang="en-US">
                <a:effectLst/>
                <a:latin typeface="Arial Rounded MT Bold" panose="020F0704030504030204" pitchFamily="34" charset="0"/>
                <a:ea typeface="Times New Roman" panose="02020603050405020304" pitchFamily="18" charset="0"/>
                <a:cs typeface="Times New Roman" panose="02020603050405020304" pitchFamily="18" charset="0"/>
              </a:rPr>
              <a:t>Impact of Covid-19:</a:t>
            </a:r>
            <a:endParaRPr dirty="0" sz="6000" lang="en-US">
              <a:latin typeface="Arial Rounded MT Bold" panose="020F0704030504030204" pitchFamily="34" charset="0"/>
            </a:endParaRPr>
          </a:p>
        </p:txBody>
      </p:sp>
      <p:sp>
        <p:nvSpPr>
          <p:cNvPr id="1048627" name="Content Placeholder 2"/>
          <p:cNvSpPr>
            <a:spLocks noGrp="1"/>
          </p:cNvSpPr>
          <p:nvPr>
            <p:ph idx="1"/>
          </p:nvPr>
        </p:nvSpPr>
        <p:spPr>
          <a:xfrm>
            <a:off x="1222581" y="2013164"/>
            <a:ext cx="10338615" cy="2956404"/>
          </a:xfrm>
          <a:solidFill>
            <a:schemeClr val="bg2">
              <a:lumMod val="50000"/>
            </a:schemeClr>
          </a:solidFill>
          <a:ln>
            <a:solidFill>
              <a:schemeClr val="accent2">
                <a:lumMod val="60000"/>
                <a:lumOff val="40000"/>
              </a:schemeClr>
            </a:solidFill>
          </a:ln>
        </p:spPr>
        <p:txBody>
          <a:bodyPr/>
          <a:p>
            <a:r>
              <a:rPr dirty="0" sz="1800" lang="en-US">
                <a:effectLst/>
                <a:latin typeface="Times New Roman" panose="02020603050405020304" pitchFamily="18" charset="0"/>
                <a:ea typeface="Times New Roman" panose="02020603050405020304" pitchFamily="18" charset="0"/>
                <a:cs typeface="Times New Roman" panose="02020603050405020304" pitchFamily="18" charset="0"/>
              </a:rPr>
              <a:t>The covid -19 pandemic is having an adverse impact on Bangladesh's economy by affecting millions of people's life and hampering their income sources. The economic growth in the first half of 2020 has been severely affected and the economic growth projection was at -4.9% in 2022.Two and half months lockdown puts the economy in a hatted position and distorts the supply chain throughout the country. In international trade market exports have been dropped by 25.55% in 2021 compared to the last 2020.The banking sector is enjoying a modest growth in both time and demand deposits. Demand and time deposits grew by 13.70% and 11.96% in 2021.Capital markets all over the world were very resilient during the pandemic period. The trading volume in both stock exchanges increased substantially. Covid-19 also affected public finance by reducing government revenues and an increase in government expenditure to counter the pandemic.</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8" name="Title 1"/>
          <p:cNvSpPr>
            <a:spLocks noGrp="1"/>
          </p:cNvSpPr>
          <p:nvPr>
            <p:ph type="title"/>
          </p:nvPr>
        </p:nvSpPr>
        <p:spPr>
          <a:xfrm>
            <a:off x="423475" y="452718"/>
            <a:ext cx="9404723" cy="1400530"/>
          </a:xfrm>
        </p:spPr>
        <p:txBody>
          <a:bodyPr/>
          <a:p>
            <a:r>
              <a:rPr dirty="0" sz="5400" lang="en-US">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rPr>
              <a:t>Recommendation:</a:t>
            </a:r>
            <a:endParaRPr dirty="0" sz="9600" lang="en-US">
              <a:solidFill>
                <a:schemeClr val="tx1"/>
              </a:solidFill>
              <a:latin typeface="Arial Rounded MT Bold" panose="020F0704030504030204" pitchFamily="34" charset="0"/>
            </a:endParaRPr>
          </a:p>
        </p:txBody>
      </p:sp>
      <p:sp>
        <p:nvSpPr>
          <p:cNvPr id="1048629" name="Content Placeholder 2"/>
          <p:cNvSpPr>
            <a:spLocks noGrp="1"/>
          </p:cNvSpPr>
          <p:nvPr>
            <p:ph idx="1"/>
          </p:nvPr>
        </p:nvSpPr>
        <p:spPr>
          <a:xfrm>
            <a:off x="1081377" y="1309432"/>
            <a:ext cx="10938061" cy="1304321"/>
          </a:xfrm>
        </p:spPr>
        <p:txBody>
          <a:bodyPr>
            <a:normAutofit/>
          </a:bodyPr>
          <a:p>
            <a:pPr algn="just" marL="0" marR="0">
              <a:spcBef>
                <a:spcPts val="0"/>
              </a:spcBef>
              <a:spcAft>
                <a:spcPts val="0"/>
              </a:spcAft>
            </a:pPr>
            <a:r>
              <a:rPr dirty="0" sz="1800" lang="en-US">
                <a:effectLst/>
                <a:latin typeface="Times New Roman" panose="02020603050405020304" pitchFamily="18" charset="0"/>
                <a:ea typeface="Times New Roman" panose="02020603050405020304" pitchFamily="18" charset="0"/>
              </a:rPr>
              <a:t>At present, the economy of Bangladesh is passing through a bad time. After dealing with the Corona virus, the food and other necessary things deficit has occurred due to the war between Russia and Ukraine. Which makes the situation worse in the world's developing countries. Bangladesh is a developing country. So, it is affected greatly. Among them, these problems are affecting in some ways: </a:t>
            </a:r>
            <a:endParaRPr dirty="0" sz="1800" lang="en-US">
              <a:effectLst/>
              <a:latin typeface="Calibri" panose="020F0502020204030204" pitchFamily="34" charset="0"/>
              <a:ea typeface="Times New Roman" panose="02020603050405020304" pitchFamily="18" charset="0"/>
            </a:endParaRPr>
          </a:p>
        </p:txBody>
      </p:sp>
      <p:pic>
        <p:nvPicPr>
          <p:cNvPr id="2097170" name="Picture 4"/>
          <p:cNvPicPr>
            <a:picLocks noChangeAspect="1"/>
          </p:cNvPicPr>
          <p:nvPr/>
        </p:nvPicPr>
        <p:blipFill>
          <a:blip xmlns:r="http://schemas.openxmlformats.org/officeDocument/2006/relationships" r:embed="rId6"/>
          <a:stretch>
            <a:fillRect/>
          </a:stretch>
        </p:blipFill>
        <p:spPr>
          <a:xfrm>
            <a:off x="-210719" y="5567565"/>
            <a:ext cx="1638117" cy="1638117"/>
          </a:xfrm>
          <a:prstGeom prst="rect"/>
        </p:spPr>
      </p:pic>
      <p:graphicFrame>
        <p:nvGraphicFramePr>
          <p:cNvPr id="4194309" name="Diagram 5"/>
          <p:cNvGraphicFramePr>
            <a:graphicFrameLocks/>
          </p:cNvGraphicFramePr>
          <p:nvPr/>
        </p:nvGraphicFramePr>
        <p:xfrm>
          <a:off x="2029641" y="2709962"/>
          <a:ext cx="9404723" cy="295931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097170"/>
                                        </p:tgtEl>
                                        <p:attrNameLst>
                                          <p:attrName>style.visibility</p:attrName>
                                        </p:attrNameLst>
                                      </p:cBhvr>
                                      <p:to>
                                        <p:strVal val="visible"/>
                                      </p:to>
                                    </p:set>
                                    <p:animEffect transition="in" filter="fade">
                                      <p:cBhvr>
                                        <p:cTn dur="500" id="7"/>
                                        <p:tgtEl>
                                          <p:spTgt spid="209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itle 1"/>
          <p:cNvSpPr>
            <a:spLocks noGrp="1"/>
          </p:cNvSpPr>
          <p:nvPr>
            <p:ph type="title"/>
          </p:nvPr>
        </p:nvSpPr>
        <p:spPr>
          <a:xfrm>
            <a:off x="642433" y="4850295"/>
            <a:ext cx="11256992" cy="978013"/>
          </a:xfrm>
        </p:spPr>
        <p:txBody>
          <a:bodyPr/>
          <a:p>
            <a:pPr indent="-342900" marL="342900">
              <a:buFont typeface="Wingdings" panose="05000000000000000000" pitchFamily="2" charset="2"/>
              <a:buChar char="q"/>
            </a:pPr>
            <a:r>
              <a:rPr dirty="0" sz="2000" lang="en-US">
                <a:solidFill>
                  <a:schemeClr val="tx1"/>
                </a:solidFill>
                <a:effectLst/>
                <a:latin typeface="Times New Roman" panose="02020603050405020304" pitchFamily="18" charset="0"/>
                <a:ea typeface="Times New Roman" panose="02020603050405020304" pitchFamily="18" charset="0"/>
              </a:rPr>
              <a:t>Moreover, human development outcomes improved along many dimensions. Addressing infrastructure gaps would accelerate growth. Pivoting towards green growth would support the sustainability of development outcomes for the next generation. </a:t>
            </a:r>
            <a:br>
              <a:rPr dirty="0" sz="1800" lang="en-US">
                <a:effectLst/>
                <a:latin typeface="Calibri" panose="020F0502020204030204" pitchFamily="34" charset="0"/>
                <a:ea typeface="Times New Roman" panose="02020603050405020304" pitchFamily="18" charset="0"/>
              </a:rPr>
            </a:br>
            <a:endParaRPr dirty="0" sz="4400" lang="en-US">
              <a:solidFill>
                <a:schemeClr val="tx1"/>
              </a:solidFill>
            </a:endParaRPr>
          </a:p>
        </p:txBody>
      </p:sp>
      <p:graphicFrame>
        <p:nvGraphicFramePr>
          <p:cNvPr id="4194310" name="Diagram 6"/>
          <p:cNvGraphicFramePr>
            <a:graphicFrameLocks/>
          </p:cNvGraphicFramePr>
          <p:nvPr/>
        </p:nvGraphicFramePr>
        <p:xfrm>
          <a:off x="1713948" y="1439186"/>
          <a:ext cx="9529197" cy="31089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31" name="Title 1"/>
          <p:cNvSpPr txBox="1"/>
          <p:nvPr/>
        </p:nvSpPr>
        <p:spPr>
          <a:xfrm>
            <a:off x="142826" y="900512"/>
            <a:ext cx="11256992" cy="580952"/>
          </a:xfrm>
          <a:prstGeom prst="rect"/>
        </p:spPr>
        <p:txBody>
          <a:bodyPr anchor="t" bIns="45720" lIns="91440" rIns="91440" rtlCol="0" tIns="45720" vert="horz">
            <a:noAutofit/>
          </a:bodyPr>
          <a:lst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sz="2000" lang="en-US">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Bangladesh can bring its economic stability back using some strategies. these are given below:</a:t>
            </a:r>
            <a:endParaRPr b="1" dirty="0" sz="4400" 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2" name="Content Placeholder 2"/>
          <p:cNvSpPr>
            <a:spLocks noGrp="1"/>
          </p:cNvSpPr>
          <p:nvPr>
            <p:ph idx="1"/>
          </p:nvPr>
        </p:nvSpPr>
        <p:spPr>
          <a:xfrm>
            <a:off x="1787125" y="2662440"/>
            <a:ext cx="9201578" cy="1533120"/>
          </a:xfrm>
          <a:solidFill>
            <a:schemeClr val="accent2">
              <a:lumMod val="50000"/>
            </a:schemeClr>
          </a:solidFill>
          <a:ln>
            <a:solidFill>
              <a:schemeClr val="tx2"/>
            </a:solidFill>
          </a:ln>
        </p:spPr>
        <p:txBody>
          <a:bodyPr/>
          <a:p>
            <a:r>
              <a:rPr dirty="0" sz="1800" lang="en-US">
                <a:effectLst/>
                <a:latin typeface="Times New Roman" panose="02020603050405020304" pitchFamily="18" charset="0"/>
                <a:ea typeface="Times New Roman" panose="02020603050405020304" pitchFamily="18" charset="0"/>
                <a:cs typeface="Times New Roman" panose="02020603050405020304" pitchFamily="18" charset="0"/>
              </a:rPr>
              <a:t>We have tried to discuss the ongoing economic trends of Bangladesh and to give an idea of ​​the economy of Bangladesh. We think we have succeeded in doing so. When we conduct surveys we observe the problem and prospects of our economy. We believe that we need to take our ongoing economic problems as challenges and exploit the possibilities to make our economy more dynamic.</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48633" name="TextBox 3"/>
          <p:cNvSpPr txBox="1"/>
          <p:nvPr/>
        </p:nvSpPr>
        <p:spPr>
          <a:xfrm>
            <a:off x="623934" y="1762785"/>
            <a:ext cx="5374433" cy="769441"/>
          </a:xfrm>
          <a:prstGeom prst="rect"/>
          <a:noFill/>
        </p:spPr>
        <p:txBody>
          <a:bodyPr rtlCol="0" wrap="square">
            <a:spAutoFit/>
          </a:bodyPr>
          <a:p>
            <a:r>
              <a:rPr dirty="0" sz="4400" lang="en-US">
                <a:latin typeface="Arial Rounded MT Bold" panose="020F0704030504030204" pitchFamily="34" charset="0"/>
              </a:rPr>
              <a:t>Conclusion: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71" name="Picture 3"/>
          <p:cNvPicPr>
            <a:picLocks noChangeAspect="1"/>
          </p:cNvPicPr>
          <p:nvPr/>
        </p:nvPicPr>
        <p:blipFill>
          <a:blip xmlns:r="http://schemas.openxmlformats.org/officeDocument/2006/relationships" r:embed="rId1"/>
          <a:stretch>
            <a:fillRect/>
          </a:stretch>
        </p:blipFill>
        <p:spPr>
          <a:xfrm>
            <a:off x="-210718" y="5567564"/>
            <a:ext cx="1638117" cy="1638117"/>
          </a:xfrm>
          <a:prstGeom prst="rect"/>
        </p:spPr>
      </p:pic>
      <p:pic>
        <p:nvPicPr>
          <p:cNvPr id="2097172" name="Picture 6"/>
          <p:cNvPicPr>
            <a:picLocks noChangeAspect="1"/>
          </p:cNvPicPr>
          <p:nvPr/>
        </p:nvPicPr>
        <p:blipFill>
          <a:blip xmlns:r="http://schemas.openxmlformats.org/officeDocument/2006/relationships" r:embed="rId1"/>
          <a:stretch>
            <a:fillRect/>
          </a:stretch>
        </p:blipFill>
        <p:spPr>
          <a:xfrm>
            <a:off x="7574122" y="2733870"/>
            <a:ext cx="5288811" cy="5288811"/>
          </a:xfrm>
          <a:prstGeom prst="rect"/>
        </p:spPr>
      </p:pic>
      <p:sp>
        <p:nvSpPr>
          <p:cNvPr id="1048634" name="Rectangle 8"/>
          <p:cNvSpPr/>
          <p:nvPr/>
        </p:nvSpPr>
        <p:spPr>
          <a:xfrm>
            <a:off x="3963590" y="3679372"/>
            <a:ext cx="2880852" cy="6096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a:t>That’s All</a:t>
            </a:r>
          </a:p>
        </p:txBody>
      </p:sp>
      <p:sp>
        <p:nvSpPr>
          <p:cNvPr id="1048635" name="Rectangle 9"/>
          <p:cNvSpPr/>
          <p:nvPr/>
        </p:nvSpPr>
        <p:spPr>
          <a:xfrm>
            <a:off x="3648958" y="4150258"/>
            <a:ext cx="3510116" cy="74006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3200" lang="en-US"/>
              <a:t>Thank you </a:t>
            </a:r>
            <a:r>
              <a:rPr dirty="0" sz="2000" lang="en-US"/>
              <a:t>Sir</a:t>
            </a: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097171"/>
                                        </p:tgtEl>
                                        <p:attrNameLst>
                                          <p:attrName>style.visibility</p:attrName>
                                        </p:attrNameLst>
                                      </p:cBhvr>
                                      <p:to>
                                        <p:strVal val="visible"/>
                                      </p:to>
                                    </p:set>
                                    <p:animEffect transition="in" filter="fade">
                                      <p:cBhvr>
                                        <p:cTn dur="500" id="7"/>
                                        <p:tgtEl>
                                          <p:spTgt spid="209717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2097172"/>
                                        </p:tgtEl>
                                        <p:attrNameLst>
                                          <p:attrName>style.visibility</p:attrName>
                                        </p:attrNameLst>
                                      </p:cBhvr>
                                      <p:to>
                                        <p:strVal val="visible"/>
                                      </p:to>
                                    </p:set>
                                    <p:animEffect transition="in" filter="fade">
                                      <p:cBhvr>
                                        <p:cTn dur="500" id="12"/>
                                        <p:tgtEl>
                                          <p:spTgt spid="209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5" name="Title 1"/>
          <p:cNvSpPr>
            <a:spLocks noGrp="1"/>
          </p:cNvSpPr>
          <p:nvPr>
            <p:ph type="title"/>
          </p:nvPr>
        </p:nvSpPr>
        <p:spPr>
          <a:xfrm>
            <a:off x="2154804" y="3968276"/>
            <a:ext cx="8412480" cy="887810"/>
          </a:xfrm>
        </p:spPr>
        <p:txBody>
          <a:bodyPr/>
          <a:p>
            <a:pPr algn="ctr" marL="0" marR="0">
              <a:lnSpc>
                <a:spcPct val="150000"/>
              </a:lnSpc>
              <a:spcBef>
                <a:spcPts val="0"/>
              </a:spcBef>
              <a:spcAft>
                <a:spcPts val="0"/>
              </a:spcAft>
            </a:pPr>
            <a:r>
              <a:rPr b="1" dirty="0" sz="2800" lang="en-US">
                <a:effectLst/>
                <a:latin typeface="Arial Rounded MT Bold" panose="020F0704030504030204" pitchFamily="34" charset="0"/>
                <a:ea typeface="Times New Roman" panose="02020603050405020304" pitchFamily="18" charset="0"/>
                <a:cs typeface="Times New Roman" panose="02020603050405020304" pitchFamily="18" charset="0"/>
              </a:rPr>
              <a:t>Current Economic trends in Bangladesh</a:t>
            </a:r>
            <a:endParaRPr dirty="0" sz="2800" lang="en-US">
              <a:effectLst/>
              <a:latin typeface="Arial Rounded MT Bold" panose="020F0704030504030204" pitchFamily="34" charset="0"/>
              <a:ea typeface="Times New Roman" panose="02020603050405020304" pitchFamily="18" charset="0"/>
              <a:cs typeface="Times New Roman" panose="02020603050405020304" pitchFamily="18" charset="0"/>
            </a:endParaRPr>
          </a:p>
        </p:txBody>
      </p:sp>
      <p:pic>
        <p:nvPicPr>
          <p:cNvPr id="2097157" name="Picture 6"/>
          <p:cNvPicPr>
            <a:picLocks noChangeAspect="1"/>
          </p:cNvPicPr>
          <p:nvPr/>
        </p:nvPicPr>
        <p:blipFill>
          <a:blip xmlns:r="http://schemas.openxmlformats.org/officeDocument/2006/relationships" r:embed="rId1"/>
          <a:stretch>
            <a:fillRect/>
          </a:stretch>
        </p:blipFill>
        <p:spPr>
          <a:xfrm rot="381718">
            <a:off x="4411588" y="2450953"/>
            <a:ext cx="3197807" cy="1636588"/>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6" name="Title 1"/>
          <p:cNvSpPr>
            <a:spLocks noGrp="1"/>
          </p:cNvSpPr>
          <p:nvPr>
            <p:ph type="title"/>
          </p:nvPr>
        </p:nvSpPr>
        <p:spPr>
          <a:xfrm>
            <a:off x="536778" y="1199291"/>
            <a:ext cx="9404723" cy="1027074"/>
          </a:xfrm>
        </p:spPr>
        <p:txBody>
          <a:bodyPr/>
          <a:p>
            <a:r>
              <a:rPr dirty="0" sz="4000" lang="en-US">
                <a:solidFill>
                  <a:schemeClr val="tx1"/>
                </a:solidFill>
                <a:effectLst/>
                <a:latin typeface="Arial Black" panose="020B0A04020102020204" pitchFamily="34" charset="0"/>
                <a:ea typeface="Calibri" panose="020F0502020204030204" pitchFamily="34" charset="0"/>
                <a:cs typeface="Times New Roman" panose="02020603050405020304" pitchFamily="18" charset="0"/>
              </a:rPr>
              <a:t>Executive Summary</a:t>
            </a:r>
            <a:br>
              <a:rPr dirty="0" sz="1800" lang="en-US">
                <a:effectLst/>
                <a:latin typeface="Calibri" panose="020F0502020204030204" pitchFamily="34" charset="0"/>
                <a:ea typeface="Calibri" panose="020F0502020204030204" pitchFamily="34" charset="0"/>
                <a:cs typeface="Times New Roman" panose="02020603050405020304" pitchFamily="18" charset="0"/>
              </a:rPr>
            </a:br>
            <a:endParaRPr dirty="0" lang="en-US"/>
          </a:p>
        </p:txBody>
      </p:sp>
      <p:sp>
        <p:nvSpPr>
          <p:cNvPr id="1048597" name="Content Placeholder 6"/>
          <p:cNvSpPr>
            <a:spLocks noGrp="1"/>
          </p:cNvSpPr>
          <p:nvPr>
            <p:ph idx="1"/>
          </p:nvPr>
        </p:nvSpPr>
        <p:spPr>
          <a:xfrm>
            <a:off x="1270289" y="2025345"/>
            <a:ext cx="10632968" cy="1890928"/>
          </a:xfrm>
          <a:solidFill>
            <a:schemeClr val="accent4">
              <a:lumMod val="50000"/>
            </a:schemeClr>
          </a:solidFill>
        </p:spPr>
        <p:txBody>
          <a:bodyPr>
            <a:normAutofit fontScale="95000"/>
          </a:bodyPr>
          <a:p>
            <a:pPr algn="just"/>
            <a:r>
              <a:rPr dirty="0" lang="en-US">
                <a:latin typeface="Times New Roman" panose="02020603050405020304" pitchFamily="18" charset="0"/>
                <a:ea typeface="Calibri" panose="020F0502020204030204" pitchFamily="34" charset="0"/>
                <a:cs typeface="Times New Roman" panose="02020603050405020304" pitchFamily="18" charset="0"/>
              </a:rPr>
              <a:t>Before Covid-19, our economy was the fastest growing economy in South Asia. But since Covid Came our economy has been negatively affected like other countries economy. Growth in our economy is good but we usually give priority to some economic issues and try to develop the economy. As a result, if we do not benefit from those areas, it will have a negative impact on the entire economy. Therefore, we need to decentralize our economy.</a:t>
            </a:r>
          </a:p>
        </p:txBody>
      </p:sp>
      <p:pic>
        <p:nvPicPr>
          <p:cNvPr id="2097158" name="Picture 2"/>
          <p:cNvPicPr>
            <a:picLocks noChangeAspect="1"/>
          </p:cNvPicPr>
          <p:nvPr/>
        </p:nvPicPr>
        <p:blipFill>
          <a:blip xmlns:r="http://schemas.openxmlformats.org/officeDocument/2006/relationships" r:embed="rId1"/>
          <a:stretch>
            <a:fillRect/>
          </a:stretch>
        </p:blipFill>
        <p:spPr>
          <a:xfrm>
            <a:off x="-210718" y="5567564"/>
            <a:ext cx="1638117" cy="1638117"/>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097158"/>
                                        </p:tgtEl>
                                        <p:attrNameLst>
                                          <p:attrName>style.visibility</p:attrName>
                                        </p:attrNameLst>
                                      </p:cBhvr>
                                      <p:to>
                                        <p:strVal val="visible"/>
                                      </p:to>
                                    </p:set>
                                    <p:animEffect transition="in" filter="fade">
                                      <p:cBhvr>
                                        <p:cTn dur="500" id="7"/>
                                        <p:tgtEl>
                                          <p:spTgt spid="2097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8" name="Title 1"/>
          <p:cNvSpPr>
            <a:spLocks noGrp="1"/>
          </p:cNvSpPr>
          <p:nvPr>
            <p:ph type="title"/>
          </p:nvPr>
        </p:nvSpPr>
        <p:spPr>
          <a:xfrm>
            <a:off x="608340" y="778954"/>
            <a:ext cx="9404723" cy="1400530"/>
          </a:xfrm>
        </p:spPr>
        <p:txBody>
          <a:bodyPr/>
          <a:p>
            <a:r>
              <a:rPr dirty="0" sz="4800" lang="en-US">
                <a:latin typeface="Arial Black" panose="020B0A04020102020204" pitchFamily="34" charset="0"/>
              </a:rPr>
              <a:t>Introduction:</a:t>
            </a:r>
          </a:p>
        </p:txBody>
      </p:sp>
      <p:sp>
        <p:nvSpPr>
          <p:cNvPr id="1048599" name="Content Placeholder 2"/>
          <p:cNvSpPr>
            <a:spLocks noGrp="1"/>
          </p:cNvSpPr>
          <p:nvPr>
            <p:ph idx="1"/>
          </p:nvPr>
        </p:nvSpPr>
        <p:spPr>
          <a:xfrm>
            <a:off x="1224501" y="1614045"/>
            <a:ext cx="10734261" cy="1940187"/>
          </a:xfrm>
          <a:noFill/>
          <a:ln>
            <a:noFill/>
          </a:ln>
        </p:spPr>
        <p:txBody>
          <a:bodyPr>
            <a:normAutofit fontScale="92857" lnSpcReduction="10000"/>
          </a:bodyPr>
          <a:p>
            <a:pPr algn="just" marL="0" marR="0">
              <a:lnSpc>
                <a:spcPct val="150000"/>
              </a:lnSpc>
              <a:spcBef>
                <a:spcPts val="0"/>
              </a:spcBef>
              <a:spcAft>
                <a:spcPts val="0"/>
              </a:spcAft>
            </a:pPr>
            <a:r>
              <a:rPr dirty="0" sz="1400" lang="en-US">
                <a:effectLst/>
                <a:latin typeface="Times New Roman" panose="02020603050405020304" pitchFamily="18" charset="0"/>
                <a:ea typeface="Times New Roman" panose="02020603050405020304" pitchFamily="18" charset="0"/>
                <a:cs typeface="Times New Roman" panose="02020603050405020304" pitchFamily="18" charset="0"/>
              </a:rPr>
              <a:t>The economy of Bangladesh is characterized as a developing market economy. It is the 35th largest in the world in nominal terms or at current prices, and the 25th largest by purchasing power parity; international dollars at current prices. It is classified among the next eleven emerging market middle-income economies and a frontier market. In the first quarter of 2019, Bangladesh was the world's seventh fastest-growing economy with a real GDP or GDP at constant prices annual growth rate of 8.3%. and Dhaka and </a:t>
            </a:r>
            <a:r>
              <a:rPr dirty="0" sz="1400" lang="en-US" err="1">
                <a:effectLst/>
                <a:latin typeface="Times New Roman" panose="02020603050405020304" pitchFamily="18" charset="0"/>
                <a:ea typeface="Times New Roman" panose="02020603050405020304" pitchFamily="18" charset="0"/>
                <a:cs typeface="Times New Roman" panose="02020603050405020304" pitchFamily="18" charset="0"/>
              </a:rPr>
              <a:t>Chattagram</a:t>
            </a:r>
            <a:r>
              <a:rPr dirty="0" sz="1400" lang="en-US">
                <a:effectLst/>
                <a:latin typeface="Times New Roman" panose="02020603050405020304" pitchFamily="18" charset="0"/>
                <a:ea typeface="Times New Roman" panose="02020603050405020304" pitchFamily="18" charset="0"/>
                <a:cs typeface="Times New Roman" panose="02020603050405020304" pitchFamily="18" charset="0"/>
              </a:rPr>
              <a:t> are the principal financial center of the country, being home to the Dhaka stock exchange and the </a:t>
            </a:r>
            <a:r>
              <a:rPr dirty="0" sz="1400" lang="en-US" err="1">
                <a:effectLst/>
                <a:latin typeface="Times New Roman" panose="02020603050405020304" pitchFamily="18" charset="0"/>
                <a:ea typeface="Times New Roman" panose="02020603050405020304" pitchFamily="18" charset="0"/>
                <a:cs typeface="Times New Roman" panose="02020603050405020304" pitchFamily="18" charset="0"/>
              </a:rPr>
              <a:t>chattagram</a:t>
            </a:r>
            <a:r>
              <a:rPr dirty="0" sz="1400" lang="en-US">
                <a:effectLst/>
                <a:latin typeface="Times New Roman" panose="02020603050405020304" pitchFamily="18" charset="0"/>
                <a:ea typeface="Times New Roman" panose="02020603050405020304" pitchFamily="18" charset="0"/>
                <a:cs typeface="Times New Roman" panose="02020603050405020304" pitchFamily="18" charset="0"/>
              </a:rPr>
              <a:t> stock exchange. The financial sector of Bangladesh is the second largest in the Indian subcontinent. Bangladesh is one of the fasted growing economies in the world and South Asia.</a:t>
            </a:r>
          </a:p>
        </p:txBody>
      </p:sp>
      <p:graphicFrame>
        <p:nvGraphicFramePr>
          <p:cNvPr id="4194304" name="Table 4"/>
          <p:cNvGraphicFramePr>
            <a:graphicFrameLocks noGrp="1"/>
          </p:cNvGraphicFramePr>
          <p:nvPr/>
        </p:nvGraphicFramePr>
        <p:xfrm>
          <a:off x="1746194" y="3687124"/>
          <a:ext cx="3978745" cy="1556831"/>
        </p:xfrm>
        <a:graphic>
          <a:graphicData uri="http://schemas.openxmlformats.org/drawingml/2006/table">
            <a:tbl>
              <a:tblPr firstRow="1" firstCol="1" bandRow="1">
                <a:tableStyleId>{0660B408-B3CF-4A94-85FC-2B1E0A45F4A2}</a:tableStyleId>
              </a:tblPr>
              <a:tblGrid>
                <a:gridCol w="2833757"/>
                <a:gridCol w="1144988"/>
              </a:tblGrid>
              <a:tr h="1051560">
                <a:tc>
                  <a:txBody>
                    <a:bodyPr/>
                    <a:p>
                      <a:pPr algn="just" marL="0" marR="0">
                        <a:lnSpc>
                          <a:spcPct val="150000"/>
                        </a:lnSpc>
                        <a:spcBef>
                          <a:spcPts val="0"/>
                        </a:spcBef>
                        <a:spcAft>
                          <a:spcPts val="0"/>
                        </a:spcAft>
                      </a:pPr>
                      <a:r>
                        <a:rPr dirty="0" sz="1200" lang="en-US">
                          <a:effectLst/>
                        </a:rPr>
                        <a:t>GDP Growth </a:t>
                      </a:r>
                      <a:endParaRPr dirty="0" sz="1100" lang="en-US">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p>
                      <a:pPr algn="just" marL="0" marR="0">
                        <a:lnSpc>
                          <a:spcPct val="150000"/>
                        </a:lnSpc>
                        <a:spcBef>
                          <a:spcPts val="0"/>
                        </a:spcBef>
                        <a:spcAft>
                          <a:spcPts val="0"/>
                        </a:spcAft>
                      </a:pPr>
                      <a:r>
                        <a:rPr dirty="0" sz="1200" lang="en-US">
                          <a:effectLst/>
                        </a:rPr>
                        <a:t>3.4% (2020) </a:t>
                      </a:r>
                      <a:endParaRPr dirty="0" sz="1100" lang="en-US">
                        <a:effectLst/>
                      </a:endParaRPr>
                    </a:p>
                    <a:p>
                      <a:pPr algn="just" marL="0" marR="0">
                        <a:lnSpc>
                          <a:spcPct val="150000"/>
                        </a:lnSpc>
                        <a:spcBef>
                          <a:spcPts val="0"/>
                        </a:spcBef>
                        <a:spcAft>
                          <a:spcPts val="0"/>
                        </a:spcAft>
                      </a:pPr>
                      <a:r>
                        <a:rPr dirty="0" sz="1200" lang="en-US">
                          <a:effectLst/>
                        </a:rPr>
                        <a:t>6.9% (2021)</a:t>
                      </a:r>
                      <a:endParaRPr dirty="0" sz="1100" lang="en-US">
                        <a:effectLst/>
                      </a:endParaRPr>
                    </a:p>
                    <a:p>
                      <a:pPr algn="just" marL="0" marR="0">
                        <a:lnSpc>
                          <a:spcPct val="150000"/>
                        </a:lnSpc>
                        <a:spcBef>
                          <a:spcPts val="0"/>
                        </a:spcBef>
                        <a:spcAft>
                          <a:spcPts val="0"/>
                        </a:spcAft>
                      </a:pPr>
                      <a:r>
                        <a:rPr dirty="0" sz="1200" lang="en-US">
                          <a:effectLst/>
                        </a:rPr>
                        <a:t>7.2% (2022)</a:t>
                      </a:r>
                      <a:endParaRPr dirty="0" sz="1100" lang="en-US">
                        <a:effectLst/>
                      </a:endParaRPr>
                    </a:p>
                    <a:p>
                      <a:pPr algn="just" marL="0" marR="0">
                        <a:lnSpc>
                          <a:spcPct val="150000"/>
                        </a:lnSpc>
                        <a:spcBef>
                          <a:spcPts val="0"/>
                        </a:spcBef>
                        <a:spcAft>
                          <a:spcPts val="0"/>
                        </a:spcAft>
                      </a:pPr>
                      <a:r>
                        <a:rPr dirty="0" sz="1200" lang="en-US">
                          <a:effectLst/>
                        </a:rPr>
                        <a:t>6.0% (2023)</a:t>
                      </a:r>
                      <a:endParaRPr dirty="0" sz="1100" lang="en-US">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0">
                <a:tc>
                  <a:txBody>
                    <a:bodyPr/>
                    <a:p>
                      <a:pPr algn="just" marL="0" marR="0">
                        <a:lnSpc>
                          <a:spcPct val="150000"/>
                        </a:lnSpc>
                        <a:spcBef>
                          <a:spcPts val="0"/>
                        </a:spcBef>
                        <a:spcAft>
                          <a:spcPts val="0"/>
                        </a:spcAft>
                      </a:pPr>
                      <a:r>
                        <a:rPr dirty="0" sz="1200" lang="en-US">
                          <a:effectLst/>
                        </a:rPr>
                        <a:t>Inflation rate</a:t>
                      </a:r>
                      <a:endParaRPr dirty="0" sz="1100" lang="en-US">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p>
                      <a:pPr algn="just" marL="0" marR="0">
                        <a:lnSpc>
                          <a:spcPct val="150000"/>
                        </a:lnSpc>
                        <a:spcBef>
                          <a:spcPts val="0"/>
                        </a:spcBef>
                        <a:spcAft>
                          <a:spcPts val="0"/>
                        </a:spcAft>
                      </a:pPr>
                      <a:r>
                        <a:rPr dirty="0" sz="1200" lang="en-US">
                          <a:effectLst/>
                        </a:rPr>
                        <a:t>6.1%</a:t>
                      </a:r>
                      <a:endParaRPr dirty="0" sz="1100" lang="en-US">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0">
                <a:tc>
                  <a:txBody>
                    <a:bodyPr/>
                    <a:p>
                      <a:pPr algn="just" marL="0" marR="0">
                        <a:lnSpc>
                          <a:spcPct val="150000"/>
                        </a:lnSpc>
                        <a:spcBef>
                          <a:spcPts val="0"/>
                        </a:spcBef>
                        <a:spcAft>
                          <a:spcPts val="0"/>
                        </a:spcAft>
                      </a:pPr>
                      <a:r>
                        <a:rPr dirty="0" sz="1200" lang="en-US">
                          <a:effectLst/>
                        </a:rPr>
                        <a:t>Unemployment rate overall </a:t>
                      </a:r>
                      <a:endParaRPr dirty="0" sz="1100" lang="en-US">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p>
                      <a:pPr algn="just" marL="0" marR="0">
                        <a:lnSpc>
                          <a:spcPct val="150000"/>
                        </a:lnSpc>
                        <a:spcBef>
                          <a:spcPts val="0"/>
                        </a:spcBef>
                        <a:spcAft>
                          <a:spcPts val="0"/>
                        </a:spcAft>
                      </a:pPr>
                      <a:r>
                        <a:rPr dirty="0" sz="1200" lang="en-US">
                          <a:effectLst/>
                        </a:rPr>
                        <a:t>4.2%</a:t>
                      </a:r>
                      <a:endParaRPr dirty="0" sz="1100" lang="en-US">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4194305" name="Table 7"/>
          <p:cNvGraphicFramePr>
            <a:graphicFrameLocks noGrp="1"/>
          </p:cNvGraphicFramePr>
          <p:nvPr/>
        </p:nvGraphicFramePr>
        <p:xfrm>
          <a:off x="6358637" y="3832529"/>
          <a:ext cx="4526699" cy="1129083"/>
        </p:xfrm>
        <a:graphic>
          <a:graphicData uri="http://schemas.openxmlformats.org/drawingml/2006/table">
            <a:tbl>
              <a:tblPr firstRow="1" firstCol="1" bandRow="1">
                <a:tableStyleId>{0660B408-B3CF-4A94-85FC-2B1E0A45F4A2}</a:tableStyleId>
              </a:tblPr>
              <a:tblGrid>
                <a:gridCol w="1478104"/>
                <a:gridCol w="3048595"/>
              </a:tblGrid>
              <a:tr h="397359">
                <a:tc>
                  <a:txBody>
                    <a:bodyPr/>
                    <a:p>
                      <a:pPr marL="0" marR="0">
                        <a:spcBef>
                          <a:spcPts val="0"/>
                        </a:spcBef>
                        <a:spcAft>
                          <a:spcPts val="0"/>
                        </a:spcAft>
                      </a:pPr>
                      <a:r>
                        <a:rPr dirty="0" sz="1200" lang="en-US">
                          <a:effectLst/>
                        </a:rPr>
                        <a:t>GDP </a:t>
                      </a:r>
                      <a:endParaRPr dirty="0" sz="1100" lang="en-US">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p>
                      <a:pPr marL="0" marR="0">
                        <a:spcBef>
                          <a:spcPts val="0"/>
                        </a:spcBef>
                        <a:spcAft>
                          <a:spcPts val="0"/>
                        </a:spcAft>
                      </a:pPr>
                      <a:r>
                        <a:rPr dirty="0" sz="1200" lang="en-US">
                          <a:effectLst/>
                        </a:rPr>
                        <a:t>$460.75 billion (nominal; 2022 est.)</a:t>
                      </a:r>
                      <a:endParaRPr dirty="0" sz="1100" lang="en-US">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18734">
                <a:tc>
                  <a:txBody>
                    <a:bodyPr/>
                    <a:p>
                      <a:pPr marL="0" marR="0">
                        <a:spcBef>
                          <a:spcPts val="0"/>
                        </a:spcBef>
                        <a:spcAft>
                          <a:spcPts val="0"/>
                        </a:spcAft>
                      </a:pPr>
                      <a:r>
                        <a:rPr dirty="0" sz="1200" lang="en-US">
                          <a:effectLst/>
                        </a:rPr>
                        <a:t>GDP per capita   </a:t>
                      </a:r>
                      <a:endParaRPr dirty="0" sz="1100" lang="en-US">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p>
                      <a:pPr algn="just" marL="0" marR="0">
                        <a:lnSpc>
                          <a:spcPct val="150000"/>
                        </a:lnSpc>
                        <a:spcBef>
                          <a:spcPts val="0"/>
                        </a:spcBef>
                        <a:spcAft>
                          <a:spcPts val="0"/>
                        </a:spcAft>
                      </a:pPr>
                      <a:r>
                        <a:rPr dirty="0" sz="1200" lang="en-US">
                          <a:effectLst/>
                        </a:rPr>
                        <a:t>$2734(2022)</a:t>
                      </a:r>
                      <a:endParaRPr dirty="0" sz="1100" lang="en-US">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12990">
                <a:tc>
                  <a:txBody>
                    <a:bodyPr/>
                    <a:p>
                      <a:pPr marL="0" marR="0">
                        <a:spcBef>
                          <a:spcPts val="0"/>
                        </a:spcBef>
                        <a:spcAft>
                          <a:spcPts val="0"/>
                        </a:spcAft>
                      </a:pPr>
                      <a:r>
                        <a:rPr sz="1200" lang="en-US">
                          <a:effectLst/>
                        </a:rPr>
                        <a:t>Foreign reserve</a:t>
                      </a:r>
                      <a:endParaRPr sz="1100" lang="en-US">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p>
                      <a:pPr marL="0" marR="0">
                        <a:spcBef>
                          <a:spcPts val="0"/>
                        </a:spcBef>
                        <a:spcAft>
                          <a:spcPts val="0"/>
                        </a:spcAft>
                      </a:pPr>
                      <a:r>
                        <a:rPr dirty="0" sz="1200" lang="en-US">
                          <a:effectLst/>
                        </a:rPr>
                        <a:t>44.08 billion (April 2022)</a:t>
                      </a:r>
                      <a:endParaRPr dirty="0" sz="1100" lang="en-US">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0" name="Title 1"/>
          <p:cNvSpPr>
            <a:spLocks noGrp="1"/>
          </p:cNvSpPr>
          <p:nvPr>
            <p:ph type="title"/>
          </p:nvPr>
        </p:nvSpPr>
        <p:spPr>
          <a:xfrm>
            <a:off x="282336" y="536256"/>
            <a:ext cx="9404723" cy="813682"/>
          </a:xfrm>
        </p:spPr>
        <p:txBody>
          <a:bodyPr/>
          <a:p>
            <a:r>
              <a:rPr b="1" dirty="0" sz="3600" lang="en-US">
                <a:effectLst/>
                <a:latin typeface="Arial Black" panose="020B0A04020102020204" pitchFamily="34" charset="0"/>
                <a:ea typeface="Times New Roman" panose="02020603050405020304" pitchFamily="18" charset="0"/>
                <a:cs typeface="Times New Roman" panose="02020603050405020304" pitchFamily="18" charset="0"/>
              </a:rPr>
              <a:t>Growth saving and investment:</a:t>
            </a:r>
            <a:endParaRPr dirty="0" sz="4400" lang="en-US">
              <a:latin typeface="Arial Black" panose="020B0A04020102020204" pitchFamily="34" charset="0"/>
            </a:endParaRPr>
          </a:p>
        </p:txBody>
      </p:sp>
      <p:pic>
        <p:nvPicPr>
          <p:cNvPr id="2097159" name="Picture 3"/>
          <p:cNvPicPr>
            <a:picLocks noChangeAspect="1"/>
          </p:cNvPicPr>
          <p:nvPr/>
        </p:nvPicPr>
        <p:blipFill>
          <a:blip xmlns:r="http://schemas.openxmlformats.org/officeDocument/2006/relationships" r:embed="rId6"/>
          <a:stretch>
            <a:fillRect/>
          </a:stretch>
        </p:blipFill>
        <p:spPr>
          <a:xfrm>
            <a:off x="-210719" y="5567565"/>
            <a:ext cx="1638117" cy="1638117"/>
          </a:xfrm>
          <a:prstGeom prst="rect"/>
        </p:spPr>
      </p:pic>
      <p:sp>
        <p:nvSpPr>
          <p:cNvPr id="1048601" name="Title 1"/>
          <p:cNvSpPr txBox="1"/>
          <p:nvPr/>
        </p:nvSpPr>
        <p:spPr>
          <a:xfrm>
            <a:off x="186193" y="3573878"/>
            <a:ext cx="9196346" cy="811668"/>
          </a:xfrm>
          <a:prstGeom prst="rect"/>
        </p:spPr>
        <p:txBody>
          <a:bodyPr anchor="t" bIns="45720" lIns="91440" rIns="91440" rtlCol="0" tIns="45720" vert="horz">
            <a:normAutofit/>
          </a:bodyPr>
          <a:lst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sz="2400" lang="en-US">
                <a:latin typeface="Times New Roman" panose="02020603050405020304" pitchFamily="18" charset="0"/>
                <a:ea typeface="Times New Roman" panose="02020603050405020304" pitchFamily="18" charset="0"/>
                <a:cs typeface="Times New Roman" panose="02020603050405020304" pitchFamily="18" charset="0"/>
              </a:rPr>
              <a:t>Growth of Gross Domestic Product (GDP) by Sectors:</a:t>
            </a:r>
            <a:endParaRPr dirty="0" sz="5400" lang="en-US">
              <a:latin typeface="Times New Roman" panose="02020603050405020304" pitchFamily="18" charset="0"/>
              <a:cs typeface="Times New Roman" panose="02020603050405020304" pitchFamily="18" charset="0"/>
            </a:endParaRPr>
          </a:p>
        </p:txBody>
      </p:sp>
      <p:graphicFrame>
        <p:nvGraphicFramePr>
          <p:cNvPr id="4194306" name="Content Placeholder 4"/>
          <p:cNvGraphicFramePr>
            <a:graphicFrameLocks/>
          </p:cNvGraphicFramePr>
          <p:nvPr/>
        </p:nvGraphicFramePr>
        <p:xfrm>
          <a:off x="1049573" y="4385546"/>
          <a:ext cx="10701793" cy="16892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60" name="Picture 6"/>
          <p:cNvPicPr>
            <a:picLocks noChangeAspect="1"/>
          </p:cNvPicPr>
          <p:nvPr/>
        </p:nvPicPr>
        <p:blipFill>
          <a:blip xmlns:r="http://schemas.openxmlformats.org/officeDocument/2006/relationships" r:embed="rId7"/>
          <a:stretch>
            <a:fillRect/>
          </a:stretch>
        </p:blipFill>
        <p:spPr>
          <a:xfrm>
            <a:off x="3712489" y="1349938"/>
            <a:ext cx="3768917" cy="2137015"/>
          </a:xfrm>
          <a:prstGeom prst="rect"/>
          <a:solidFill>
            <a:srgbClr val="FFFFFF">
              <a:shade val="85000"/>
            </a:srgbClr>
          </a:solidFill>
          <a:ln w="190500" cap="rnd">
            <a:solidFill>
              <a:srgbClr val="FFFFFF"/>
            </a:solidFill>
          </a:ln>
          <a:effectLst>
            <a:outerShdw algn="tl" blurRad="50000" rotWithShape="0">
              <a:srgbClr val="000000">
                <a:alpha val="41000"/>
              </a:srgbClr>
            </a:outerShdw>
          </a:effectLst>
          <a:scene3d>
            <a:camera prst="orthographicFront"/>
            <a:lightRig dir="t" rig="twoPt">
              <a:rot lat="0" lon="0" rev="7800000"/>
            </a:lightRig>
          </a:scene3d>
          <a:sp3d contourW="6350">
            <a:bevelT w="50800" h="16510"/>
            <a:contourClr>
              <a:srgbClr val="C0C0C0"/>
            </a:contourClr>
          </a:sp3d>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097159"/>
                                        </p:tgtEl>
                                        <p:attrNameLst>
                                          <p:attrName>style.visibility</p:attrName>
                                        </p:attrNameLst>
                                      </p:cBhvr>
                                      <p:to>
                                        <p:strVal val="visible"/>
                                      </p:to>
                                    </p:set>
                                    <p:animEffect transition="in" filter="fade">
                                      <p:cBhvr>
                                        <p:cTn dur="500" id="7"/>
                                        <p:tgtEl>
                                          <p:spTgt spid="209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2" name="Title 1"/>
          <p:cNvSpPr>
            <a:spLocks noGrp="1"/>
          </p:cNvSpPr>
          <p:nvPr>
            <p:ph type="title"/>
          </p:nvPr>
        </p:nvSpPr>
        <p:spPr>
          <a:xfrm>
            <a:off x="399620" y="827930"/>
            <a:ext cx="9277117" cy="771783"/>
          </a:xfrm>
        </p:spPr>
        <p:txBody>
          <a:bodyPr/>
          <a:p>
            <a:r>
              <a:rPr dirty="0" sz="2400" lang="en-US">
                <a:solidFill>
                  <a:schemeClr val="tx1"/>
                </a:solidFill>
                <a:effectLst/>
                <a:latin typeface="Arial Rounded MT Bold" panose="020F0704030504030204" pitchFamily="34" charset="0"/>
                <a:ea typeface="Times New Roman" panose="02020603050405020304" pitchFamily="18" charset="0"/>
              </a:rPr>
              <a:t>Savings: </a:t>
            </a:r>
            <a:br>
              <a:rPr dirty="0" sz="2400" lang="en-US">
                <a:solidFill>
                  <a:schemeClr val="tx1"/>
                </a:solidFill>
                <a:effectLst/>
                <a:latin typeface="Arial Rounded MT Bold" panose="020F0704030504030204" pitchFamily="34" charset="0"/>
                <a:ea typeface="Times New Roman" panose="02020603050405020304" pitchFamily="18" charset="0"/>
              </a:rPr>
            </a:br>
            <a:r>
              <a:rPr dirty="0" sz="1800" lang="en-US">
                <a:effectLst/>
                <a:latin typeface="Times New Roman" panose="02020603050405020304" pitchFamily="18" charset="0"/>
                <a:ea typeface="Times New Roman" panose="02020603050405020304" pitchFamily="18" charset="0"/>
                <a:cs typeface="Times New Roman" panose="02020603050405020304" pitchFamily="18" charset="0"/>
              </a:rPr>
              <a:t>View Bangladesh's Investment: % of GDP from 1960 to 2022 in the chart:</a:t>
            </a:r>
            <a:br>
              <a:rPr dirty="0" sz="1800" lang="en-US">
                <a:effectLst/>
                <a:latin typeface="Calibri" panose="020F0502020204030204" pitchFamily="34" charset="0"/>
                <a:ea typeface="Times New Roman" panose="02020603050405020304" pitchFamily="18" charset="0"/>
                <a:cs typeface="Times New Roman" panose="02020603050405020304" pitchFamily="18" charset="0"/>
              </a:rPr>
            </a:br>
            <a:endParaRPr dirty="0" sz="4800" lang="en-US">
              <a:solidFill>
                <a:schemeClr val="tx1"/>
              </a:solidFill>
              <a:latin typeface="Arial Rounded MT Bold" panose="020F0704030504030204" pitchFamily="34" charset="0"/>
            </a:endParaRPr>
          </a:p>
        </p:txBody>
      </p:sp>
      <p:pic>
        <p:nvPicPr>
          <p:cNvPr id="2097161" name="image2.jpg"/>
          <p:cNvPicPr>
            <a:picLocks noGrp="1"/>
          </p:cNvPicPr>
          <p:nvPr>
            <p:ph idx="1"/>
          </p:nvPr>
        </p:nvPicPr>
        <p:blipFill rotWithShape="1">
          <a:blip xmlns:r="http://schemas.openxmlformats.org/officeDocument/2006/relationships" r:embed="rId1"/>
          <a:srcRect l="1" t="1229" r="1354" b="6969"/>
          <a:stretch>
            <a:fillRect/>
          </a:stretch>
        </p:blipFill>
        <p:spPr bwMode="auto">
          <a:xfrm>
            <a:off x="8073236" y="2300909"/>
            <a:ext cx="3179674" cy="1473924"/>
          </a:xfrm>
          <a:prstGeom prst="rect"/>
          <a:ln>
            <a:noFill/>
          </a:ln>
        </p:spPr>
      </p:pic>
      <p:sp>
        <p:nvSpPr>
          <p:cNvPr id="1048603" name="Title 1"/>
          <p:cNvSpPr txBox="1"/>
          <p:nvPr/>
        </p:nvSpPr>
        <p:spPr>
          <a:xfrm>
            <a:off x="356915" y="2354580"/>
            <a:ext cx="9277117" cy="612757"/>
          </a:xfrm>
          <a:prstGeom prst="rect"/>
        </p:spPr>
        <p:txBody>
          <a:bodyPr anchor="t" bIns="45720" lIns="91440" rIns="91440" rtlCol="0" tIns="45720" vert="horz">
            <a:noAutofit/>
          </a:bodyPr>
          <a:lst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2400" lang="en-US">
                <a:latin typeface="Arial Rounded MT Bold" panose="020F0704030504030204" pitchFamily="34" charset="0"/>
                <a:ea typeface="Times New Roman" panose="02020603050405020304" pitchFamily="18" charset="0"/>
                <a:cs typeface="Times New Roman" panose="02020603050405020304" pitchFamily="18" charset="0"/>
              </a:rPr>
              <a:t>Investment: </a:t>
            </a:r>
          </a:p>
          <a:p>
            <a:r>
              <a:rPr dirty="0" sz="1800" lang="en-US">
                <a:latin typeface="Times New Roman" panose="02020603050405020304" pitchFamily="18" charset="0"/>
                <a:ea typeface="Times New Roman" panose="02020603050405020304" pitchFamily="18" charset="0"/>
                <a:cs typeface="Times New Roman" panose="02020603050405020304" pitchFamily="18" charset="0"/>
              </a:rPr>
              <a:t>View Bangladesh's Investment: % of GDP from 1960 to 2022 in the chart:</a:t>
            </a:r>
            <a:br>
              <a:rPr dirty="0" sz="1800" lang="en-US">
                <a:latin typeface="Calibri" panose="020F0502020204030204" pitchFamily="34" charset="0"/>
                <a:ea typeface="Times New Roman" panose="02020603050405020304" pitchFamily="18" charset="0"/>
                <a:cs typeface="Times New Roman" panose="02020603050405020304" pitchFamily="18" charset="0"/>
              </a:rPr>
            </a:br>
            <a:endParaRPr dirty="0" sz="4800" lang="en-US">
              <a:solidFill>
                <a:schemeClr val="tx1"/>
              </a:solidFill>
              <a:latin typeface="Arial Rounded MT Bold" panose="020F0704030504030204" pitchFamily="34" charset="0"/>
            </a:endParaRPr>
          </a:p>
        </p:txBody>
      </p:sp>
      <p:pic>
        <p:nvPicPr>
          <p:cNvPr id="2097162" name="image1.png"/>
          <p:cNvPicPr>
            <a:picLocks/>
          </p:cNvPicPr>
          <p:nvPr/>
        </p:nvPicPr>
        <p:blipFill>
          <a:blip xmlns:r="http://schemas.openxmlformats.org/officeDocument/2006/relationships" r:embed="rId2"/>
          <a:srcRect/>
          <a:stretch>
            <a:fillRect/>
          </a:stretch>
        </p:blipFill>
        <p:spPr>
          <a:xfrm>
            <a:off x="8073236" y="588397"/>
            <a:ext cx="3152346" cy="1526650"/>
          </a:xfrm>
          <a:prstGeom prst="rect"/>
        </p:spPr>
      </p:pic>
      <p:sp>
        <p:nvSpPr>
          <p:cNvPr id="1048604" name="TextBox 10"/>
          <p:cNvSpPr txBox="1"/>
          <p:nvPr/>
        </p:nvSpPr>
        <p:spPr>
          <a:xfrm>
            <a:off x="773264" y="3202562"/>
            <a:ext cx="7042868" cy="1918859"/>
          </a:xfrm>
          <a:prstGeom prst="rect"/>
          <a:noFill/>
        </p:spPr>
        <p:txBody>
          <a:bodyPr wrap="square">
            <a:spAutoFit/>
          </a:bodyPr>
          <a:p>
            <a:pPr marL="0" marR="0">
              <a:lnSpc>
                <a:spcPct val="107000"/>
              </a:lnSpc>
              <a:spcBef>
                <a:spcPts val="0"/>
              </a:spcBef>
              <a:spcAft>
                <a:spcPts val="0"/>
              </a:spcAft>
            </a:pPr>
            <a:r>
              <a:rPr dirty="0" sz="1600" lang="en-US" u="sng">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Key information about Bangladesh Investment:</a:t>
            </a:r>
            <a:endParaRPr dirty="0" sz="1600" lang="en-US" u="sng">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285750" marL="285750" marR="0">
              <a:lnSpc>
                <a:spcPct val="107000"/>
              </a:lnSpc>
              <a:spcBef>
                <a:spcPts val="0"/>
              </a:spcBef>
              <a:spcAft>
                <a:spcPts val="0"/>
              </a:spcAft>
              <a:buFont typeface="Courier New" panose="02070309020205020404" pitchFamily="49" charset="0"/>
              <a:buChar char="o"/>
            </a:pPr>
            <a:r>
              <a:rPr dirty="0" sz="1600" lang="en-US">
                <a:effectLst/>
                <a:latin typeface="Times New Roman" panose="02020603050405020304" pitchFamily="18" charset="0"/>
                <a:ea typeface="Times New Roman" panose="02020603050405020304" pitchFamily="18" charset="0"/>
                <a:cs typeface="Times New Roman" panose="02020603050405020304" pitchFamily="18" charset="0"/>
              </a:rPr>
              <a:t>Bangladesh Investment accounted for 31.7 % of its Nominal GDP in Jun 2022, compared with a ratio of 31.0 % in the previous year.</a:t>
            </a:r>
            <a:endParaRPr dirty="0" sz="1600" lang="en-US">
              <a:effectLst/>
              <a:latin typeface="Times New Roman" panose="02020603050405020304" pitchFamily="18" charset="0"/>
              <a:ea typeface="Calibri" panose="020F0502020204030204" pitchFamily="34" charset="0"/>
              <a:cs typeface="Times New Roman" panose="02020603050405020304" pitchFamily="18" charset="0"/>
            </a:endParaRPr>
          </a:p>
          <a:p>
            <a:pPr indent="-285750" marL="285750" marR="0">
              <a:lnSpc>
                <a:spcPct val="107000"/>
              </a:lnSpc>
              <a:spcBef>
                <a:spcPts val="0"/>
              </a:spcBef>
              <a:spcAft>
                <a:spcPts val="0"/>
              </a:spcAft>
              <a:buFont typeface="Courier New" panose="02070309020205020404" pitchFamily="49" charset="0"/>
              <a:buChar char="o"/>
            </a:pPr>
            <a:r>
              <a:rPr dirty="0" sz="1600" lang="en-US">
                <a:effectLst/>
                <a:latin typeface="Times New Roman" panose="02020603050405020304" pitchFamily="18" charset="0"/>
                <a:ea typeface="Times New Roman" panose="02020603050405020304" pitchFamily="18" charset="0"/>
                <a:cs typeface="Times New Roman" panose="02020603050405020304" pitchFamily="18" charset="0"/>
              </a:rPr>
              <a:t>Bangladesh's investment share of Nominal GDP data is updated yearly, available from </a:t>
            </a:r>
            <a:r>
              <a:rPr dirty="0" sz="1600" lang="en-US">
                <a:latin typeface="Times New Roman" panose="02020603050405020304" pitchFamily="18" charset="0"/>
                <a:ea typeface="Times New Roman" panose="02020603050405020304" pitchFamily="18" charset="0"/>
                <a:cs typeface="Times New Roman" panose="02020603050405020304" pitchFamily="18" charset="0"/>
              </a:rPr>
              <a:t> </a:t>
            </a:r>
            <a:r>
              <a:rPr dirty="0" sz="1600" lang="en-US">
                <a:effectLst/>
                <a:latin typeface="Times New Roman" panose="02020603050405020304" pitchFamily="18" charset="0"/>
                <a:ea typeface="Times New Roman" panose="02020603050405020304" pitchFamily="18" charset="0"/>
                <a:cs typeface="Times New Roman" panose="02020603050405020304" pitchFamily="18" charset="0"/>
              </a:rPr>
              <a:t>June 1960 to Jun 2022, with an average ratio of 17.3 %.</a:t>
            </a:r>
            <a:endParaRPr dirty="0" sz="1600" lang="en-US">
              <a:effectLst/>
              <a:latin typeface="Times New Roman" panose="02020603050405020304" pitchFamily="18" charset="0"/>
              <a:ea typeface="Calibri" panose="020F0502020204030204" pitchFamily="34" charset="0"/>
              <a:cs typeface="Times New Roman" panose="02020603050405020304" pitchFamily="18" charset="0"/>
            </a:endParaRPr>
          </a:p>
          <a:p>
            <a:pPr indent="-285750" marL="285750" marR="0">
              <a:lnSpc>
                <a:spcPct val="107000"/>
              </a:lnSpc>
              <a:spcBef>
                <a:spcPts val="0"/>
              </a:spcBef>
              <a:spcAft>
                <a:spcPts val="0"/>
              </a:spcAft>
              <a:buFont typeface="Courier New" panose="02070309020205020404" pitchFamily="49" charset="0"/>
              <a:buChar char="o"/>
            </a:pPr>
            <a:r>
              <a:rPr dirty="0" sz="1600" lang="en-US">
                <a:effectLst/>
                <a:latin typeface="Times New Roman" panose="02020603050405020304" pitchFamily="18" charset="0"/>
                <a:ea typeface="Times New Roman" panose="02020603050405020304" pitchFamily="18" charset="0"/>
                <a:cs typeface="Times New Roman" panose="02020603050405020304" pitchFamily="18" charset="0"/>
              </a:rPr>
              <a:t>The data reached an all-time high of 32.2 % in Jun 2019 and a record low of 4.7 % in Jun 1972.</a:t>
            </a:r>
            <a:endParaRPr dirty="0" sz="1600" lang="en-US">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3" name="Picture 11"/>
          <p:cNvPicPr>
            <a:picLocks noChangeAspect="1"/>
          </p:cNvPicPr>
          <p:nvPr/>
        </p:nvPicPr>
        <p:blipFill>
          <a:blip xmlns:r="http://schemas.openxmlformats.org/officeDocument/2006/relationships" r:embed="rId3"/>
          <a:stretch>
            <a:fillRect/>
          </a:stretch>
        </p:blipFill>
        <p:spPr>
          <a:xfrm>
            <a:off x="-210719" y="5567565"/>
            <a:ext cx="1638117" cy="1638117"/>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097163"/>
                                        </p:tgtEl>
                                        <p:attrNameLst>
                                          <p:attrName>style.visibility</p:attrName>
                                        </p:attrNameLst>
                                      </p:cBhvr>
                                      <p:to>
                                        <p:strVal val="visible"/>
                                      </p:to>
                                    </p:set>
                                    <p:animEffect transition="in" filter="fade">
                                      <p:cBhvr>
                                        <p:cTn dur="500" id="7"/>
                                        <p:tgtEl>
                                          <p:spTgt spid="2097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5" name="Title 1"/>
          <p:cNvSpPr>
            <a:spLocks noGrp="1"/>
          </p:cNvSpPr>
          <p:nvPr>
            <p:ph type="title"/>
          </p:nvPr>
        </p:nvSpPr>
        <p:spPr>
          <a:xfrm>
            <a:off x="646111" y="452718"/>
            <a:ext cx="9730341" cy="1400530"/>
          </a:xfrm>
        </p:spPr>
        <p:txBody>
          <a:bodyPr/>
          <a:p>
            <a:pPr marL="0" marR="0">
              <a:spcBef>
                <a:spcPts val="0"/>
              </a:spcBef>
              <a:spcAft>
                <a:spcPts val="0"/>
              </a:spcAft>
            </a:pPr>
            <a:r>
              <a:rPr b="1" dirty="0" sz="2800" lang="en-US">
                <a:effectLst/>
                <a:latin typeface="Arial Rounded MT Bold" panose="020F0704030504030204" pitchFamily="34" charset="0"/>
                <a:ea typeface="Times New Roman" panose="02020603050405020304" pitchFamily="18" charset="0"/>
                <a:cs typeface="Times New Roman" panose="02020603050405020304" pitchFamily="18" charset="0"/>
              </a:rPr>
              <a:t>Public Finance:</a:t>
            </a:r>
            <a:br>
              <a:rPr dirty="0" sz="1800" lang="en-US">
                <a:effectLst/>
                <a:latin typeface="Calibri" panose="020F0502020204030204" pitchFamily="34" charset="0"/>
                <a:ea typeface="Times New Roman" panose="02020603050405020304" pitchFamily="18" charset="0"/>
                <a:cs typeface="Times New Roman" panose="02020603050405020304" pitchFamily="18" charset="0"/>
              </a:rPr>
            </a:br>
            <a:r>
              <a:rPr dirty="0" sz="1800" lang="en-US">
                <a:effectLst/>
                <a:latin typeface="Times New Roman" panose="02020603050405020304" pitchFamily="18" charset="0"/>
                <a:ea typeface="Times New Roman" panose="02020603050405020304" pitchFamily="18" charset="0"/>
                <a:cs typeface="Times New Roman" panose="02020603050405020304" pitchFamily="18" charset="0"/>
              </a:rPr>
              <a:t>Public finance is the study of the role of the government in the economy. Public Finance helps to maintain this stability and sets the economy through all the ups and downs. Tax and subsidiaries are also some of the mechanisms of public finance.</a:t>
            </a:r>
            <a:br>
              <a:rPr dirty="0" sz="1800" lang="en-US">
                <a:effectLst/>
                <a:latin typeface="Calibri" panose="020F0502020204030204" pitchFamily="34" charset="0"/>
                <a:ea typeface="Times New Roman" panose="02020603050405020304" pitchFamily="18" charset="0"/>
                <a:cs typeface="Times New Roman" panose="02020603050405020304" pitchFamily="18" charset="0"/>
              </a:rPr>
            </a:br>
            <a:endParaRPr dirty="0" lang="en-US"/>
          </a:p>
        </p:txBody>
      </p:sp>
      <p:graphicFrame>
        <p:nvGraphicFramePr>
          <p:cNvPr id="4194307" name="Content Placeholder 3"/>
          <p:cNvGraphicFramePr>
            <a:graphicFrameLocks noGrp="1"/>
          </p:cNvGraphicFramePr>
          <p:nvPr>
            <p:ph idx="1"/>
          </p:nvPr>
        </p:nvGraphicFramePr>
        <p:xfrm>
          <a:off x="1696941" y="2075884"/>
          <a:ext cx="9730341" cy="36808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6" name="Title 1"/>
          <p:cNvSpPr>
            <a:spLocks noGrp="1"/>
          </p:cNvSpPr>
          <p:nvPr>
            <p:ph type="title"/>
          </p:nvPr>
        </p:nvSpPr>
        <p:spPr>
          <a:xfrm>
            <a:off x="646111" y="452718"/>
            <a:ext cx="9404723" cy="873162"/>
          </a:xfrm>
        </p:spPr>
        <p:txBody>
          <a:bodyPr/>
          <a:p>
            <a:r>
              <a:rPr b="1" dirty="0" sz="3200" lang="en-US">
                <a:effectLst/>
                <a:latin typeface="Arial Rounded MT Bold" panose="020F0704030504030204" pitchFamily="34" charset="0"/>
                <a:ea typeface="Times New Roman" panose="02020603050405020304" pitchFamily="18" charset="0"/>
                <a:cs typeface="Times New Roman" panose="02020603050405020304" pitchFamily="18" charset="0"/>
              </a:rPr>
              <a:t>Monetary Sectors:</a:t>
            </a:r>
            <a:endParaRPr dirty="0" sz="6000" lang="en-US">
              <a:latin typeface="Arial Rounded MT Bold" panose="020F0704030504030204" pitchFamily="34" charset="0"/>
            </a:endParaRPr>
          </a:p>
        </p:txBody>
      </p:sp>
      <p:sp>
        <p:nvSpPr>
          <p:cNvPr id="1048607" name="Content Placeholder 2"/>
          <p:cNvSpPr>
            <a:spLocks noGrp="1"/>
          </p:cNvSpPr>
          <p:nvPr>
            <p:ph idx="1"/>
          </p:nvPr>
        </p:nvSpPr>
        <p:spPr>
          <a:xfrm>
            <a:off x="1187760" y="1521375"/>
            <a:ext cx="7762392" cy="873162"/>
          </a:xfrm>
        </p:spPr>
        <p:txBody>
          <a:bodyPr>
            <a:normAutofit/>
          </a:bodyPr>
          <a:p>
            <a:endParaRPr dirty="0" sz="1800" lang="en-US">
              <a:effectLst/>
              <a:latin typeface="Arial" panose="020B0604020202020204" pitchFamily="34" charset="0"/>
              <a:ea typeface="Arial" panose="020B0604020202020204" pitchFamily="34" charset="0"/>
            </a:endParaRPr>
          </a:p>
          <a:p>
            <a:pPr algn="just">
              <a:lnSpc>
                <a:spcPct val="115000"/>
              </a:lnSpc>
              <a:spcBef>
                <a:spcPts val="0"/>
              </a:spcBef>
            </a:pPr>
            <a:r>
              <a:rPr dirty="0" sz="1800" lang="en-US" strike="noStrike" u="none">
                <a:effectLst/>
                <a:latin typeface="Arial" panose="020B0604020202020204" pitchFamily="34" charset="0"/>
                <a:ea typeface="Arial" panose="020B0604020202020204" pitchFamily="34" charset="0"/>
              </a:rPr>
              <a:t>Bangladesh Domestic Credit increased 16.6 % YoY in Aug 2022, compared with an increase of 15.6 % YoY in the previous month</a:t>
            </a:r>
          </a:p>
          <a:p>
            <a:pPr>
              <a:lnSpc>
                <a:spcPct val="115000"/>
              </a:lnSpc>
              <a:spcBef>
                <a:spcPts val="0"/>
              </a:spcBef>
            </a:pPr>
            <a:r>
              <a:rPr dirty="0" sz="1800" lang="en-US" strike="noStrike" u="none">
                <a:effectLst/>
                <a:latin typeface="Arial" panose="020B0604020202020204" pitchFamily="34" charset="0"/>
                <a:ea typeface="Arial" panose="020B0604020202020204" pitchFamily="34" charset="0"/>
              </a:rPr>
              <a:t>It averaged 13.7 %, available from Jul 1988 to Aug 2022</a:t>
            </a:r>
          </a:p>
          <a:p>
            <a:pPr indent="0" marL="0">
              <a:buNone/>
            </a:pPr>
            <a:endParaRPr dirty="0" sz="1800" lang="en-US">
              <a:effectLst/>
              <a:latin typeface="Arial" panose="020B0604020202020204" pitchFamily="34" charset="0"/>
              <a:ea typeface="Arial" panose="020B0604020202020204" pitchFamily="34" charset="0"/>
            </a:endParaRPr>
          </a:p>
        </p:txBody>
      </p:sp>
      <p:sp>
        <p:nvSpPr>
          <p:cNvPr id="1048608" name="Content Placeholder 2"/>
          <p:cNvSpPr txBox="1"/>
          <p:nvPr/>
        </p:nvSpPr>
        <p:spPr>
          <a:xfrm>
            <a:off x="1083366" y="5029536"/>
            <a:ext cx="6844084" cy="1577998"/>
          </a:xfrm>
          <a:prstGeom prst="rect"/>
        </p:spPr>
        <p:txBody>
          <a:bodyPr bIns="45720" lIns="91440" rIns="91440" rtlCol="0" tIns="45720" vert="horz">
            <a:normAutofit lnSpcReduction="10000"/>
          </a:bodyPr>
          <a:lstStyle>
            <a:lvl1pPr algn="l" defTabSz="457200" eaLnBrk="1" hangingPunct="1" indent="-342900" latinLnBrk="0" marL="342900" rtl="0">
              <a:spcBef>
                <a:spcPts val="1000"/>
              </a:spcBef>
              <a:spcAft>
                <a:spcPts val="0"/>
              </a:spcAft>
              <a:buClr>
                <a:schemeClr val="accent1"/>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9pPr>
          </a:lstStyle>
          <a:p>
            <a:pPr marL="0">
              <a:lnSpc>
                <a:spcPct val="115000"/>
              </a:lnSpc>
              <a:spcBef>
                <a:spcPts val="0"/>
              </a:spcBef>
            </a:pPr>
            <a:r>
              <a:rPr dirty="0" sz="1800" lang="en-US">
                <a:effectLst/>
                <a:latin typeface="Times New Roman" panose="02020603050405020304" pitchFamily="18" charset="0"/>
                <a:ea typeface="Arial" panose="020B0604020202020204" pitchFamily="34" charset="0"/>
                <a:cs typeface="Times New Roman" panose="02020603050405020304" pitchFamily="18" charset="0"/>
              </a:rPr>
              <a:t>Bangladesh's private sector credit growth surged to 14.07 per cent in August, almost touching the central bank's target for the entire fiscal year, an ominous sign for the economy since it may stoke inflationary pressures. In July, inflation fell to 7.48 per cent from a nine-year high of 7.56 per cent in June.</a:t>
            </a:r>
          </a:p>
          <a:p>
            <a:pPr marL="0" marR="0">
              <a:lnSpc>
                <a:spcPct val="115000"/>
              </a:lnSpc>
              <a:spcBef>
                <a:spcPts val="0"/>
              </a:spcBef>
              <a:spcAft>
                <a:spcPts val="0"/>
              </a:spcAft>
            </a:pPr>
            <a:endParaRPr dirty="0" sz="1800" lang="en-US">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609" name="TextBox 6"/>
          <p:cNvSpPr txBox="1"/>
          <p:nvPr/>
        </p:nvSpPr>
        <p:spPr>
          <a:xfrm>
            <a:off x="828924" y="1199182"/>
            <a:ext cx="6094674" cy="369332"/>
          </a:xfrm>
          <a:prstGeom prst="rect"/>
          <a:noFill/>
        </p:spPr>
        <p:txBody>
          <a:bodyPr wrap="square">
            <a:spAutoFit/>
          </a:bodyPr>
          <a:p>
            <a:r>
              <a:rPr b="1" dirty="0" sz="1800" lang="en-US">
                <a:effectLst/>
                <a:latin typeface="Arial" panose="020B0604020202020204" pitchFamily="34" charset="0"/>
                <a:ea typeface="Arial" panose="020B0604020202020204" pitchFamily="34" charset="0"/>
              </a:rPr>
              <a:t>1. </a:t>
            </a:r>
            <a:r>
              <a:rPr b="1" dirty="0" sz="1800" lang="en-US">
                <a:effectLst/>
                <a:latin typeface="Times New Roman" panose="02020603050405020304" pitchFamily="18" charset="0"/>
                <a:ea typeface="Arial" panose="020B0604020202020204" pitchFamily="34" charset="0"/>
                <a:cs typeface="Times New Roman" panose="02020603050405020304" pitchFamily="18" charset="0"/>
              </a:rPr>
              <a:t>Bangladesh Domestic Credit Growth</a:t>
            </a:r>
            <a:endParaRPr b="1" dirty="0" lang="en-US">
              <a:latin typeface="Times New Roman" panose="02020603050405020304" pitchFamily="18" charset="0"/>
              <a:cs typeface="Times New Roman" panose="02020603050405020304" pitchFamily="18" charset="0"/>
            </a:endParaRPr>
          </a:p>
        </p:txBody>
      </p:sp>
      <p:sp>
        <p:nvSpPr>
          <p:cNvPr id="1048610" name="TextBox 8"/>
          <p:cNvSpPr txBox="1"/>
          <p:nvPr/>
        </p:nvSpPr>
        <p:spPr>
          <a:xfrm>
            <a:off x="979998" y="2854228"/>
            <a:ext cx="3925955" cy="635943"/>
          </a:xfrm>
          <a:prstGeom prst="rect"/>
          <a:noFill/>
        </p:spPr>
        <p:txBody>
          <a:bodyPr wrap="square">
            <a:spAutoFit/>
          </a:bodyPr>
          <a:p>
            <a:pPr marL="0" marR="0">
              <a:lnSpc>
                <a:spcPct val="115000"/>
              </a:lnSpc>
              <a:spcBef>
                <a:spcPts val="0"/>
              </a:spcBef>
              <a:spcAft>
                <a:spcPts val="0"/>
              </a:spcAft>
            </a:pPr>
            <a:r>
              <a:rPr dirty="0" sz="1600" lang="en-US">
                <a:effectLst/>
                <a:latin typeface="Times New Roman" panose="02020603050405020304" pitchFamily="18" charset="0"/>
                <a:ea typeface="Arial" panose="020B0604020202020204" pitchFamily="34" charset="0"/>
                <a:cs typeface="Times New Roman" panose="02020603050405020304" pitchFamily="18" charset="0"/>
              </a:rPr>
              <a:t>View Bangladesh's Domestic Credit Growth from Jul 1988 to Aug 2022 in the chart:</a:t>
            </a:r>
            <a:endParaRPr dirty="0" sz="1200" lang="en-US">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64" name="image3.jpg"/>
          <p:cNvPicPr>
            <a:picLocks/>
          </p:cNvPicPr>
          <p:nvPr/>
        </p:nvPicPr>
        <p:blipFill rotWithShape="1">
          <a:blip xmlns:r="http://schemas.openxmlformats.org/officeDocument/2006/relationships" r:embed="rId1"/>
          <a:srcRect l="6801" r="6339" b="17070"/>
          <a:stretch>
            <a:fillRect/>
          </a:stretch>
        </p:blipFill>
        <p:spPr>
          <a:xfrm>
            <a:off x="8220129" y="2394537"/>
            <a:ext cx="3595509" cy="1795007"/>
          </a:xfrm>
          <a:prstGeom prst="rect"/>
        </p:spPr>
      </p:pic>
      <p:sp>
        <p:nvSpPr>
          <p:cNvPr id="1048611" name="TextBox 11"/>
          <p:cNvSpPr txBox="1"/>
          <p:nvPr/>
        </p:nvSpPr>
        <p:spPr>
          <a:xfrm>
            <a:off x="828924" y="4585807"/>
            <a:ext cx="6094674" cy="369332"/>
          </a:xfrm>
          <a:prstGeom prst="rect"/>
          <a:noFill/>
        </p:spPr>
        <p:txBody>
          <a:bodyPr wrap="square">
            <a:spAutoFit/>
          </a:bodyPr>
          <a:p>
            <a:r>
              <a:rPr b="1" dirty="0" lang="en-US">
                <a:latin typeface="Arial" panose="020B0604020202020204" pitchFamily="34" charset="0"/>
                <a:ea typeface="Arial" panose="020B0604020202020204" pitchFamily="34" charset="0"/>
              </a:rPr>
              <a:t>2</a:t>
            </a:r>
            <a:r>
              <a:rPr b="1" dirty="0" lang="en-US">
                <a:latin typeface="Times New Roman" panose="02020603050405020304" pitchFamily="18" charset="0"/>
                <a:ea typeface="Arial" panose="020B0604020202020204" pitchFamily="34" charset="0"/>
                <a:cs typeface="Times New Roman" panose="02020603050405020304" pitchFamily="18" charset="0"/>
              </a:rPr>
              <a:t>. P</a:t>
            </a:r>
            <a:r>
              <a:rPr b="1" dirty="0" sz="1800" lang="en-US">
                <a:effectLst/>
                <a:latin typeface="Times New Roman" panose="02020603050405020304" pitchFamily="18" charset="0"/>
                <a:ea typeface="Arial" panose="020B0604020202020204" pitchFamily="34" charset="0"/>
                <a:cs typeface="Times New Roman" panose="02020603050405020304" pitchFamily="18" charset="0"/>
              </a:rPr>
              <a:t>rivate Credit</a:t>
            </a:r>
            <a:endParaRPr dirty="0" lang="en-US">
              <a:latin typeface="Times New Roman" panose="02020603050405020304" pitchFamily="18" charset="0"/>
              <a:cs typeface="Times New Roman" panose="02020603050405020304" pitchFamily="18" charset="0"/>
            </a:endParaRPr>
          </a:p>
        </p:txBody>
      </p:sp>
      <p:pic>
        <p:nvPicPr>
          <p:cNvPr id="2097165" name="image2.jpg"/>
          <p:cNvPicPr>
            <a:picLocks/>
          </p:cNvPicPr>
          <p:nvPr/>
        </p:nvPicPr>
        <p:blipFill>
          <a:blip xmlns:r="http://schemas.openxmlformats.org/officeDocument/2006/relationships" r:embed="rId2"/>
          <a:srcRect/>
          <a:stretch>
            <a:fillRect/>
          </a:stretch>
        </p:blipFill>
        <p:spPr>
          <a:xfrm>
            <a:off x="8220129" y="4585807"/>
            <a:ext cx="3661410" cy="205359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2" name="Title 1"/>
          <p:cNvSpPr>
            <a:spLocks noGrp="1"/>
          </p:cNvSpPr>
          <p:nvPr>
            <p:ph type="title"/>
          </p:nvPr>
        </p:nvSpPr>
        <p:spPr>
          <a:xfrm>
            <a:off x="320107" y="720049"/>
            <a:ext cx="9197604" cy="660466"/>
          </a:xfrm>
        </p:spPr>
        <p:txBody>
          <a:bodyPr/>
          <a:p>
            <a:pPr marL="457200" marR="0">
              <a:lnSpc>
                <a:spcPct val="115000"/>
              </a:lnSpc>
              <a:spcBef>
                <a:spcPts val="0"/>
              </a:spcBef>
              <a:spcAft>
                <a:spcPts val="0"/>
              </a:spcAft>
            </a:pPr>
            <a:r>
              <a:rPr b="1" dirty="0" sz="2000" lang="en-US">
                <a:effectLst/>
                <a:latin typeface="Times New Roman" panose="02020603050405020304" pitchFamily="18" charset="0"/>
                <a:ea typeface="Arial" panose="020B0604020202020204" pitchFamily="34" charset="0"/>
                <a:cs typeface="Times New Roman" panose="02020603050405020304" pitchFamily="18" charset="0"/>
              </a:rPr>
              <a:t>3. Government Borrowing : </a:t>
            </a:r>
            <a:br>
              <a:rPr b="1" dirty="0" sz="2000" lang="en-US">
                <a:effectLst/>
                <a:latin typeface="Times New Roman" panose="02020603050405020304" pitchFamily="18" charset="0"/>
                <a:ea typeface="Arial" panose="020B0604020202020204" pitchFamily="34" charset="0"/>
                <a:cs typeface="Times New Roman" panose="02020603050405020304" pitchFamily="18" charset="0"/>
              </a:rPr>
            </a:br>
            <a:br>
              <a:rPr dirty="0" sz="1800" lang="en-US">
                <a:effectLst/>
                <a:latin typeface="Arial" panose="020B0604020202020204" pitchFamily="34" charset="0"/>
                <a:ea typeface="Arial" panose="020B0604020202020204" pitchFamily="34" charset="0"/>
              </a:rPr>
            </a:br>
            <a:br>
              <a:rPr dirty="0" sz="1800" lang="en-US">
                <a:effectLst/>
                <a:latin typeface="Arial" panose="020B0604020202020204" pitchFamily="34" charset="0"/>
                <a:ea typeface="Arial" panose="020B0604020202020204" pitchFamily="34" charset="0"/>
              </a:rPr>
            </a:br>
            <a:endParaRPr dirty="0" lang="en-US"/>
          </a:p>
        </p:txBody>
      </p:sp>
      <p:sp>
        <p:nvSpPr>
          <p:cNvPr id="1048613" name="Content Placeholder 2"/>
          <p:cNvSpPr>
            <a:spLocks noGrp="1"/>
          </p:cNvSpPr>
          <p:nvPr>
            <p:ph idx="1"/>
          </p:nvPr>
        </p:nvSpPr>
        <p:spPr>
          <a:xfrm>
            <a:off x="1355398" y="1403071"/>
            <a:ext cx="10106704" cy="1899316"/>
          </a:xfrm>
          <a:solidFill>
            <a:schemeClr val="bg2">
              <a:lumMod val="75000"/>
            </a:schemeClr>
          </a:solidFill>
          <a:ln>
            <a:solidFill>
              <a:schemeClr val="tx1">
                <a:lumMod val="95000"/>
              </a:schemeClr>
            </a:solidFill>
          </a:ln>
        </p:spPr>
        <p:txBody>
          <a:bodyPr>
            <a:normAutofit/>
          </a:bodyPr>
          <a:p>
            <a:r>
              <a:rPr dirty="0" sz="1800" lang="en-US">
                <a:latin typeface="Times New Roman" panose="02020603050405020304" pitchFamily="18" charset="0"/>
                <a:ea typeface="Arial" panose="020B0604020202020204" pitchFamily="34" charset="0"/>
                <a:cs typeface="Times New Roman" panose="02020603050405020304" pitchFamily="18" charset="0"/>
              </a:rPr>
              <a:t>Target of Government Domestic Borrowing for FY23 has been set at Tk. 1,46,335.0 crore in the national budget. </a:t>
            </a:r>
          </a:p>
          <a:p>
            <a:r>
              <a:rPr dirty="0" sz="1800" lang="en-US">
                <a:latin typeface="Times New Roman" panose="02020603050405020304" pitchFamily="18" charset="0"/>
                <a:ea typeface="Arial" panose="020B0604020202020204" pitchFamily="34" charset="0"/>
                <a:cs typeface="Times New Roman" panose="02020603050405020304" pitchFamily="18" charset="0"/>
              </a:rPr>
              <a:t>Therefore, government total net domestic borrowing both from the banking system and from the other non-banking domestic sources in July of FY23 stood at Tk. 2,849.2 crore which was 1.9 percent of the target set in the national budget. Government net domestic borrowing in July of FY22 was Tk. 12,573.3 crore which was 10.1 percent of the target set in the national budget</a:t>
            </a:r>
            <a:r>
              <a:rPr b="1" dirty="0" sz="1800" lang="en-US">
                <a:latin typeface="Times New Roman" panose="02020603050405020304" pitchFamily="18" charset="0"/>
                <a:ea typeface="Arial" panose="020B0604020202020204" pitchFamily="34" charset="0"/>
                <a:cs typeface="Times New Roman" panose="02020603050405020304" pitchFamily="18" charset="0"/>
              </a:rPr>
              <a:t>.</a:t>
            </a:r>
            <a:endParaRPr dirty="0" sz="1800" lang="en-US"/>
          </a:p>
        </p:txBody>
      </p:sp>
      <p:sp>
        <p:nvSpPr>
          <p:cNvPr id="1048614" name="TextBox 4"/>
          <p:cNvSpPr txBox="1"/>
          <p:nvPr/>
        </p:nvSpPr>
        <p:spPr>
          <a:xfrm>
            <a:off x="3174559" y="5953103"/>
            <a:ext cx="6343152" cy="352789"/>
          </a:xfrm>
          <a:prstGeom prst="rect"/>
          <a:noFill/>
        </p:spPr>
        <p:txBody>
          <a:bodyPr wrap="square">
            <a:spAutoFit/>
          </a:bodyPr>
          <a:p>
            <a:pPr marL="0" marR="0">
              <a:lnSpc>
                <a:spcPct val="115000"/>
              </a:lnSpc>
              <a:spcBef>
                <a:spcPts val="0"/>
              </a:spcBef>
              <a:spcAft>
                <a:spcPts val="0"/>
              </a:spcAft>
            </a:pPr>
            <a:r>
              <a:rPr dirty="0" sz="1600" lang="en-US">
                <a:effectLst/>
                <a:latin typeface="Times New Roman" panose="02020603050405020304" pitchFamily="18" charset="0"/>
                <a:ea typeface="Arial" panose="020B0604020202020204" pitchFamily="34" charset="0"/>
                <a:cs typeface="Times New Roman" panose="02020603050405020304" pitchFamily="18" charset="0"/>
              </a:rPr>
              <a:t>Chart-1: Budget Target and Actual Government Domestic Borrowing (net)</a:t>
            </a:r>
          </a:p>
        </p:txBody>
      </p:sp>
      <p:pic>
        <p:nvPicPr>
          <p:cNvPr id="2097166" name="image4.jpg"/>
          <p:cNvPicPr>
            <a:picLocks/>
          </p:cNvPicPr>
          <p:nvPr/>
        </p:nvPicPr>
        <p:blipFill rotWithShape="1">
          <a:blip xmlns:r="http://schemas.openxmlformats.org/officeDocument/2006/relationships" r:embed="rId1"/>
          <a:srcRect l="1098" t="-767" r="1172" b="4115"/>
          <a:stretch>
            <a:fillRect/>
          </a:stretch>
        </p:blipFill>
        <p:spPr>
          <a:xfrm>
            <a:off x="4086969" y="3655176"/>
            <a:ext cx="4643562" cy="2297927"/>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Tobacco Industry</dc:title>
  <dc:creator>HELAL</dc:creator>
  <cp:lastModifiedBy>HELAL</cp:lastModifiedBy>
  <dcterms:created xsi:type="dcterms:W3CDTF">2022-03-08T01:50:35Z</dcterms:created>
  <dcterms:modified xsi:type="dcterms:W3CDTF">2024-12-19T05:44:52Z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de4be58c0f784c04b06556f56013299e</vt:lpwstr>
  </property>
</Properties>
</file>