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4"/>
  </p:sldMasterIdLst>
  <p:notesMasterIdLst>
    <p:notesMasterId r:id="rId24"/>
  </p:notesMasterIdLst>
  <p:handoutMasterIdLst>
    <p:handoutMasterId r:id="rId25"/>
  </p:handoutMasterIdLst>
  <p:sldIdLst>
    <p:sldId id="258" r:id="rId5"/>
    <p:sldId id="261" r:id="rId6"/>
    <p:sldId id="293" r:id="rId7"/>
    <p:sldId id="296" r:id="rId8"/>
    <p:sldId id="295" r:id="rId9"/>
    <p:sldId id="294" r:id="rId10"/>
    <p:sldId id="286" r:id="rId11"/>
    <p:sldId id="311" r:id="rId12"/>
    <p:sldId id="298" r:id="rId13"/>
    <p:sldId id="299" r:id="rId14"/>
    <p:sldId id="304" r:id="rId15"/>
    <p:sldId id="305" r:id="rId16"/>
    <p:sldId id="306" r:id="rId17"/>
    <p:sldId id="300" r:id="rId18"/>
    <p:sldId id="307" r:id="rId19"/>
    <p:sldId id="308" r:id="rId20"/>
    <p:sldId id="302" r:id="rId21"/>
    <p:sldId id="309" r:id="rId22"/>
    <p:sldId id="31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193F19-0937-46B9-853F-96E40797B566}">
          <p14:sldIdLst>
            <p14:sldId id="258"/>
            <p14:sldId id="261"/>
            <p14:sldId id="293"/>
            <p14:sldId id="296"/>
            <p14:sldId id="295"/>
            <p14:sldId id="294"/>
            <p14:sldId id="286"/>
            <p14:sldId id="311"/>
            <p14:sldId id="298"/>
            <p14:sldId id="299"/>
            <p14:sldId id="304"/>
            <p14:sldId id="305"/>
            <p14:sldId id="306"/>
            <p14:sldId id="300"/>
            <p14:sldId id="307"/>
            <p14:sldId id="308"/>
            <p14:sldId id="302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18-08-2020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438-200F-4D83-9B60-283802A6B38D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700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E4A8-BC03-4EE1-B47D-354A943253EE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35641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E4A8-BC03-4EE1-B47D-354A943253EE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53609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E4A8-BC03-4EE1-B47D-354A943253EE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69148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E4A8-BC03-4EE1-B47D-354A943253EE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49702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E4A8-BC03-4EE1-B47D-354A943253EE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78308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E4A8-BC03-4EE1-B47D-354A943253EE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53089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8DEF-4F91-45EE-9015-FD41FE84D29B}" type="datetime1">
              <a:rPr lang="en-US" smtClean="0"/>
              <a:t>18-08-2020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25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8488-8B0A-4CE8-A8B6-32BCCD19EE68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875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B070-767A-46C8-B21A-5271AD48218A}" type="datetime1">
              <a:rPr lang="en-US" noProof="0" smtClean="0"/>
              <a:t>19-08-2020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16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1B81DA-7774-4675-A5D0-49D0044854F9}" type="datetime1">
              <a:rPr lang="en-US" noProof="0" smtClean="0"/>
              <a:t>19-08-2020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414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668A-9010-46AF-9003-185EC7E3C5DC}" type="datetime1">
              <a:rPr lang="en-US" smtClean="0"/>
              <a:t>18-08-2020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6650-1FFD-4BA6-B11A-3073115F9B5B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451A30-AF80-4CF3-9D9B-BAADBEFFB24D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A6F181-609E-481D-8594-0C9D200A7093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D5D995-F157-4CFC-B460-5CB1FB0076CC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EC70030-2E18-4B1B-A801-7ECF6FCF1995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D70-5985-4E7E-AE32-BCAB93262FC3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6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6D9E-F3EE-4B76-91E8-B4D83CBD6B2A}" type="datetime1">
              <a:rPr lang="en-US" smtClean="0"/>
              <a:t>18-08-2020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62F8-39CD-4C02-B68A-1E961693DD16}" type="datetime1">
              <a:rPr lang="en-US" smtClean="0"/>
              <a:t>18-08-2020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2EAC-CD21-418C-B156-091D1168E55C}" type="datetime1">
              <a:rPr lang="en-US" smtClean="0"/>
              <a:t>18-08-2020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Northeastern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2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9D70-326F-44B0-A25D-4469C3D11E3B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53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3A14-1B23-4353-9ACD-EF4061E482C1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BD83-1E55-42EB-8396-749111E4B53A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3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FE4A8-BC03-4EE1-B47D-354A943253EE}" type="datetime1">
              <a:rPr lang="en-US" noProof="0" smtClean="0"/>
              <a:t>18-08-2020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smtClean="0"/>
              <a:t>Northeastern university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30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  <p:sldLayoutId id="2147483931" r:id="rId19"/>
    <p:sldLayoutId id="2147483706" r:id="rId20"/>
    <p:sldLayoutId id="2147483708" r:id="rId21"/>
    <p:sldLayoutId id="2147483719" r:id="rId22"/>
    <p:sldLayoutId id="2147483721" r:id="rId23"/>
    <p:sldLayoutId id="2147483722" r:id="rId24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7" r="2124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2171" y="281355"/>
            <a:ext cx="5381638" cy="1688123"/>
          </a:xfrm>
        </p:spPr>
        <p:txBody>
          <a:bodyPr>
            <a:normAutofit/>
          </a:bodyPr>
          <a:lstStyle/>
          <a:p>
            <a:r>
              <a:rPr 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Retail &amp; Healthcare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2285805"/>
            <a:ext cx="4526280" cy="443328"/>
          </a:xfrm>
        </p:spPr>
        <p:txBody>
          <a:bodyPr>
            <a:normAutofit lnSpcReduction="10000"/>
          </a:bodyPr>
          <a:lstStyle/>
          <a:p>
            <a:r>
              <a:rPr lang="en-US" cap="none" dirty="0" smtClean="0">
                <a:solidFill>
                  <a:schemeClr val="accent1"/>
                </a:solidFill>
                <a:latin typeface="+mj-lt"/>
              </a:rPr>
              <a:t>INFO 6210 Summer 2, 2020</a:t>
            </a:r>
            <a:endParaRPr lang="en-US" cap="none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 txBox="1">
            <a:spLocks/>
          </p:cNvSpPr>
          <p:nvPr/>
        </p:nvSpPr>
        <p:spPr>
          <a:xfrm>
            <a:off x="6553794" y="2899954"/>
            <a:ext cx="5660571" cy="3319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smtClean="0">
                <a:solidFill>
                  <a:schemeClr val="accent1"/>
                </a:solidFill>
                <a:latin typeface="+mj-lt"/>
              </a:rPr>
              <a:t>Team 19</a:t>
            </a:r>
          </a:p>
          <a:p>
            <a:r>
              <a:rPr lang="en-US" sz="1800" cap="none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Chetan Sunil Chougule</a:t>
            </a:r>
            <a:r>
              <a:rPr lang="en-IN" sz="18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(</a:t>
            </a:r>
            <a:r>
              <a:rPr lang="en-IN" sz="1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NU </a:t>
            </a:r>
            <a:r>
              <a:rPr lang="en-IN" sz="1800" dirty="0">
                <a:solidFill>
                  <a:schemeClr val="accent1"/>
                </a:solidFill>
                <a:cs typeface="Times New Roman" panose="02020603050405020304" pitchFamily="18" charset="0"/>
              </a:rPr>
              <a:t>ID - 001521458</a:t>
            </a:r>
            <a:r>
              <a:rPr lang="en-IN" sz="18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)</a:t>
            </a:r>
            <a:endParaRPr lang="en-US" sz="1800" cap="none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r>
              <a:rPr lang="en-IN" sz="1800" cap="none" dirty="0">
                <a:solidFill>
                  <a:schemeClr val="accent1"/>
                </a:solidFill>
                <a:cs typeface="Times New Roman" panose="02020603050405020304" pitchFamily="18" charset="0"/>
              </a:rPr>
              <a:t>Dwaraganath Setti Ashok </a:t>
            </a:r>
            <a:r>
              <a:rPr lang="en-IN" sz="1800" cap="none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(</a:t>
            </a:r>
            <a:r>
              <a:rPr lang="en-IN" sz="1800" cap="none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NU </a:t>
            </a:r>
            <a:r>
              <a:rPr lang="en-IN" sz="1800" cap="none" dirty="0">
                <a:solidFill>
                  <a:schemeClr val="accent1"/>
                </a:solidFill>
                <a:cs typeface="Times New Roman" panose="02020603050405020304" pitchFamily="18" charset="0"/>
              </a:rPr>
              <a:t>ID - 001007680)</a:t>
            </a:r>
          </a:p>
          <a:p>
            <a:r>
              <a:rPr lang="en-IN" sz="1800" cap="none" dirty="0">
                <a:solidFill>
                  <a:schemeClr val="accent1"/>
                </a:solidFill>
                <a:cs typeface="Times New Roman" panose="02020603050405020304" pitchFamily="18" charset="0"/>
              </a:rPr>
              <a:t>Mohammed Saqlain </a:t>
            </a:r>
            <a:r>
              <a:rPr lang="en-IN" sz="1800" cap="none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Kazi(NU </a:t>
            </a:r>
            <a:r>
              <a:rPr lang="en-IN" sz="1800" cap="none" dirty="0">
                <a:solidFill>
                  <a:schemeClr val="accent1"/>
                </a:solidFill>
                <a:cs typeface="Times New Roman" panose="02020603050405020304" pitchFamily="18" charset="0"/>
              </a:rPr>
              <a:t>ID - 001023485</a:t>
            </a:r>
            <a:r>
              <a:rPr lang="en-IN" sz="1800" cap="none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)</a:t>
            </a:r>
            <a:endParaRPr lang="en-IN" sz="1800" cap="none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r>
              <a:rPr lang="en-IN" sz="1800" cap="none" dirty="0">
                <a:solidFill>
                  <a:schemeClr val="accent1"/>
                </a:solidFill>
                <a:cs typeface="Times New Roman" panose="02020603050405020304" pitchFamily="18" charset="0"/>
              </a:rPr>
              <a:t>Naga Sai Charan Guttikonda </a:t>
            </a:r>
            <a:r>
              <a:rPr lang="en-IN" sz="1800" cap="none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(NU </a:t>
            </a:r>
            <a:r>
              <a:rPr lang="en-IN" sz="1800" cap="none" dirty="0">
                <a:solidFill>
                  <a:schemeClr val="accent1"/>
                </a:solidFill>
                <a:cs typeface="Times New Roman" panose="02020603050405020304" pitchFamily="18" charset="0"/>
              </a:rPr>
              <a:t>ID </a:t>
            </a:r>
            <a:r>
              <a:rPr lang="en-IN" sz="1800" cap="none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- 001569774</a:t>
            </a:r>
            <a:r>
              <a:rPr lang="en-IN" sz="1800" cap="none" dirty="0">
                <a:solidFill>
                  <a:schemeClr val="accent1"/>
                </a:solidFill>
                <a:cs typeface="Times New Roman" panose="02020603050405020304" pitchFamily="18" charset="0"/>
              </a:rPr>
              <a:t>)</a:t>
            </a:r>
          </a:p>
          <a:p>
            <a:pPr algn="r"/>
            <a:endParaRPr lang="en-I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48" y="112304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Views &amp; Computed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92404"/>
            <a:ext cx="9452067" cy="24288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198871"/>
            <a:ext cx="10267405" cy="71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Retail Customer Order View displays the output as below.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48" y="187086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Views &amp; Computed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15422" y="2871629"/>
            <a:ext cx="3897838" cy="13971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purpose of this view is to generate a report of Healthcare Customer Orders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56" y="2050869"/>
            <a:ext cx="6892150" cy="39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413" y="99241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Views &amp; Computed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2198871"/>
            <a:ext cx="10267405" cy="71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Healthcare Customer Orders View displays the output as below.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" y="3092404"/>
            <a:ext cx="8001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476" y="169306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Views &amp; Computed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32607" y="1825625"/>
            <a:ext cx="3897838" cy="1544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Calc_Total_Price function calculates Total Price of each order id based on the </a:t>
            </a:r>
            <a:r>
              <a:rPr lang="en-US" sz="2400" dirty="0"/>
              <a:t>p</a:t>
            </a:r>
            <a:r>
              <a:rPr lang="en-US" sz="2400" dirty="0" smtClean="0"/>
              <a:t>rice per unit, quantity and tax amount of the product.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921464"/>
            <a:ext cx="5854337" cy="2602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95" y="4001294"/>
            <a:ext cx="55054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62" y="180181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Triggers &amp; Table Check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6" y="2191544"/>
            <a:ext cx="5943600" cy="3619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32607" y="1646238"/>
            <a:ext cx="3897838" cy="19068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Update Date trigger is used for updating create date and processing date attributes in an entity after Insert and Update of the record.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08" y="3803650"/>
            <a:ext cx="5800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48" y="52635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Triggers &amp; Table Check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68194" y="2704329"/>
            <a:ext cx="3897838" cy="1906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Delete trigger is used for deleting customer address and card details once customer withdraws from the business.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" y="2065337"/>
            <a:ext cx="6953794" cy="37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48" y="117566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Triggers &amp; Table Check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65355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6164" y="2438640"/>
            <a:ext cx="4467496" cy="160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CheckPrescription function is used to validate the prescription availability if order consists pharmaceutical products any.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48" y="1280160"/>
            <a:ext cx="6072868" cy="39268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2492"/>
            <a:ext cx="12192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48" y="126070"/>
            <a:ext cx="10470969" cy="893854"/>
          </a:xfrm>
        </p:spPr>
        <p:txBody>
          <a:bodyPr>
            <a:normAutofit/>
          </a:bodyPr>
          <a:lstStyle/>
          <a:p>
            <a:r>
              <a:rPr lang="en-US" dirty="0" smtClean="0"/>
              <a:t>Data Visualization &amp; Reports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Video_20-08-17_19-47-4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6796" y="1646238"/>
            <a:ext cx="7677150" cy="41719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30629" y="1109618"/>
            <a:ext cx="8148501" cy="357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Month-wise Geographical Sales Overview</a:t>
            </a:r>
            <a:endParaRPr lang="en-US" sz="2400" dirty="0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65" y="0"/>
            <a:ext cx="10470969" cy="893854"/>
          </a:xfrm>
        </p:spPr>
        <p:txBody>
          <a:bodyPr>
            <a:normAutofit/>
          </a:bodyPr>
          <a:lstStyle/>
          <a:p>
            <a:r>
              <a:rPr lang="en-US" dirty="0" smtClean="0"/>
              <a:t>Data Visualization &amp; Reports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6126" y="914401"/>
            <a:ext cx="8148501" cy="4178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Sales and Profit Dashboard</a:t>
            </a:r>
            <a:endParaRPr lang="en-US" sz="2400" dirty="0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1428048"/>
            <a:ext cx="10319657" cy="51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884" y="3513909"/>
            <a:ext cx="2586447" cy="4873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 &amp; A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0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1" y="1885125"/>
            <a:ext cx="3022600" cy="2425618"/>
          </a:xfrm>
        </p:spPr>
        <p:txBody>
          <a:bodyPr>
            <a:noAutofit/>
          </a:bodyPr>
          <a:lstStyle/>
          <a:p>
            <a:r>
              <a:rPr lang="en-US" dirty="0"/>
              <a:t>About </a:t>
            </a:r>
            <a:r>
              <a:rPr lang="en-US" dirty="0" smtClean="0"/>
              <a:t>Ecommerce Retail &amp; Healthcare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Business Purpose</a:t>
            </a:r>
            <a:endParaRPr lang="en-US" dirty="0"/>
          </a:p>
          <a:p>
            <a:r>
              <a:rPr lang="en-US" dirty="0" smtClean="0"/>
              <a:t>Database Design </a:t>
            </a:r>
            <a:endParaRPr lang="en-US" dirty="0"/>
          </a:p>
          <a:p>
            <a:r>
              <a:rPr lang="en-US" dirty="0" smtClean="0"/>
              <a:t>Database Implementation</a:t>
            </a:r>
          </a:p>
          <a:p>
            <a:r>
              <a:rPr lang="en-US" dirty="0" smtClean="0"/>
              <a:t>Data Visualization and Reports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11" y="167731"/>
            <a:ext cx="9995262" cy="893854"/>
          </a:xfrm>
        </p:spPr>
        <p:txBody>
          <a:bodyPr>
            <a:normAutofit/>
          </a:bodyPr>
          <a:lstStyle/>
          <a:p>
            <a:r>
              <a:rPr lang="en-US" dirty="0" smtClean="0"/>
              <a:t>Business Purpose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63486"/>
            <a:ext cx="11103429" cy="44134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goal of this project is to develop an </a:t>
            </a:r>
            <a:r>
              <a:rPr lang="en-US" sz="2400" dirty="0" smtClean="0"/>
              <a:t>e-commerce </a:t>
            </a:r>
            <a:r>
              <a:rPr lang="en-US" sz="2400" dirty="0"/>
              <a:t>database design that enables online business platform with the facility to organize information related to customer, commodities, orders, payment, shipping and other relevant information in an efficient manner.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Additionally, administrative team can generate a variety of useful reports that will help them enhance customer support and to handle logistics efficiently.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This initiative also lays emphasis on healthcare services along with retail services.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477" y="134937"/>
            <a:ext cx="9995262" cy="893854"/>
          </a:xfrm>
        </p:spPr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 smtClean="0"/>
              <a:t>Problems Addressed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project provides business solutions to local vendors and consumers by providing an online  </a:t>
            </a:r>
            <a:r>
              <a:rPr lang="en-US" sz="2400" dirty="0" smtClean="0"/>
              <a:t>commerce </a:t>
            </a:r>
            <a:r>
              <a:rPr lang="en-US" sz="2400" dirty="0"/>
              <a:t>platform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Perform </a:t>
            </a:r>
            <a:r>
              <a:rPr lang="en-US" sz="2400" dirty="0"/>
              <a:t>critical analysis about demand-supply statistics based </a:t>
            </a:r>
            <a:r>
              <a:rPr lang="en-US" sz="2400" dirty="0" smtClean="0"/>
              <a:t>on the </a:t>
            </a:r>
            <a:r>
              <a:rPr lang="en-US" sz="2400" dirty="0"/>
              <a:t>data to effectively enhance and improve the platform for achieving a successful business model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address the problem of minimizing human – human interactions while making substantial online services accessible to people during pandemic situation</a:t>
            </a:r>
          </a:p>
          <a:p>
            <a:r>
              <a:rPr lang="en-US" sz="2400" dirty="0" smtClean="0"/>
              <a:t>It also focuses on providing feasible online healthcare services to customers.</a:t>
            </a:r>
          </a:p>
          <a:p>
            <a:pPr>
              <a:spcAft>
                <a:spcPts val="800"/>
              </a:spcAft>
            </a:pPr>
            <a:r>
              <a:rPr lang="en-US" sz="2400" dirty="0" smtClean="0"/>
              <a:t>It enables users to book laboratory appointments and to purchase essential pharmaceutical drugs to be delivered directly to their respective households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4151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9" y="239439"/>
            <a:ext cx="9797142" cy="622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Relationship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554480"/>
            <a:ext cx="11547566" cy="497694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1007759"/>
            <a:ext cx="8869680" cy="54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83" y="286180"/>
            <a:ext cx="9797142" cy="622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Relationship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554480"/>
            <a:ext cx="11547566" cy="497694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222954"/>
            <a:ext cx="100012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48" y="112304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Encryption &amp; Decryption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48" y="1376987"/>
            <a:ext cx="4572000" cy="2129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48" y="3615282"/>
            <a:ext cx="4572000" cy="28670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477397" y="1267098"/>
            <a:ext cx="4336868" cy="211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purpose of this function is to encrypt confidential data in our database. In this case we have encrypted Customer Password from Customer_Base table.</a:t>
            </a:r>
            <a:endParaRPr lang="en-US" sz="2400" dirty="0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67" y="3644221"/>
            <a:ext cx="5695950" cy="25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48" y="112304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Encryption &amp; Decryption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32320" y="1554480"/>
            <a:ext cx="4668882" cy="220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Similar to encryption we can decrypt confidential data in our database using this function. In this case we have decrypted Customer Password from Customer_Base table.</a:t>
            </a:r>
            <a:endParaRPr lang="en-US" sz="2400" dirty="0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67" y="5569630"/>
            <a:ext cx="5068388" cy="73972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132320" y="3762104"/>
            <a:ext cx="4193177" cy="1018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decrypted password for a sample Customer_ID is shown below.</a:t>
            </a:r>
            <a:endParaRPr lang="en-US" sz="2400" dirty="0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" y="1998617"/>
            <a:ext cx="6497955" cy="23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91" y="175894"/>
            <a:ext cx="10470969" cy="89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Implementation – Views &amp; Computed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5625"/>
            <a:ext cx="10685417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6" y="1930519"/>
            <a:ext cx="6901022" cy="349056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815422" y="2871629"/>
            <a:ext cx="3897838" cy="139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purpose of this view is to generate a report of Retail Customer Order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16c05727-aa75-4e4a-9b5f-8a80a1165891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536</Words>
  <Application>Microsoft Office PowerPoint</Application>
  <PresentationFormat>Widescreen</PresentationFormat>
  <Paragraphs>98</Paragraphs>
  <Slides>19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Symbol</vt:lpstr>
      <vt:lpstr>Times New Roman</vt:lpstr>
      <vt:lpstr>Wingdings</vt:lpstr>
      <vt:lpstr>Parallax</vt:lpstr>
      <vt:lpstr>Ecommerce Retail &amp; Healthcare</vt:lpstr>
      <vt:lpstr>About Ecommerce Retail &amp; Healthcare</vt:lpstr>
      <vt:lpstr>Business Purpose </vt:lpstr>
      <vt:lpstr>Business Problems Addressed </vt:lpstr>
      <vt:lpstr>Entity Relationship Diagram</vt:lpstr>
      <vt:lpstr>Entity Relationship Diagram</vt:lpstr>
      <vt:lpstr>Database Implementation – Encryption &amp; Decryption</vt:lpstr>
      <vt:lpstr>Database Implementation – Encryption &amp; Decryption</vt:lpstr>
      <vt:lpstr>Database Implementation – Views &amp; Computed Columns</vt:lpstr>
      <vt:lpstr>Database Implementation – Views &amp; Computed Columns</vt:lpstr>
      <vt:lpstr>Database Implementation – Views &amp; Computed Columns</vt:lpstr>
      <vt:lpstr>Database Implementation – Views &amp; Computed Columns</vt:lpstr>
      <vt:lpstr>Database Implementation – Views &amp; Computed Columns</vt:lpstr>
      <vt:lpstr>Database Implementation – Triggers &amp; Table Check Constraints</vt:lpstr>
      <vt:lpstr>Database Implementation – Triggers &amp; Table Check Constraints</vt:lpstr>
      <vt:lpstr>Database Implementation – Triggers &amp; Table Check Constraints</vt:lpstr>
      <vt:lpstr>Data Visualization &amp; Reports</vt:lpstr>
      <vt:lpstr>Data Visualization &amp; Reports</vt:lpstr>
      <vt:lpstr>Q &amp; 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2020-08-17T16:39:49Z</dcterms:created>
  <dcterms:modified xsi:type="dcterms:W3CDTF">2020-08-18T18:43:34Z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