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281" r:id="rId4"/>
    <p:sldId id="282" r:id="rId5"/>
    <p:sldId id="283" r:id="rId6"/>
    <p:sldId id="285" r:id="rId7"/>
    <p:sldId id="284" r:id="rId8"/>
    <p:sldId id="290" r:id="rId9"/>
    <p:sldId id="289" r:id="rId10"/>
    <p:sldId id="287" r:id="rId11"/>
    <p:sldId id="288" r:id="rId12"/>
    <p:sldId id="291" r:id="rId13"/>
    <p:sldId id="293" r:id="rId14"/>
    <p:sldId id="299" r:id="rId15"/>
    <p:sldId id="304" r:id="rId16"/>
    <p:sldId id="309" r:id="rId17"/>
    <p:sldId id="308" r:id="rId18"/>
    <p:sldId id="307" r:id="rId19"/>
    <p:sldId id="310" r:id="rId20"/>
    <p:sldId id="313" r:id="rId21"/>
    <p:sldId id="314" r:id="rId22"/>
    <p:sldId id="315" r:id="rId23"/>
    <p:sldId id="316" r:id="rId24"/>
    <p:sldId id="317" r:id="rId25"/>
    <p:sldId id="318" r:id="rId26"/>
    <p:sldId id="321" r:id="rId27"/>
    <p:sldId id="322" r:id="rId28"/>
    <p:sldId id="324" r:id="rId29"/>
    <p:sldId id="320" r:id="rId30"/>
    <p:sldId id="323" r:id="rId31"/>
    <p:sldId id="325" r:id="rId32"/>
    <p:sldId id="326" r:id="rId33"/>
    <p:sldId id="329" r:id="rId34"/>
    <p:sldId id="328" r:id="rId35"/>
    <p:sldId id="332" r:id="rId36"/>
    <p:sldId id="331" r:id="rId37"/>
    <p:sldId id="330" r:id="rId38"/>
    <p:sldId id="294" r:id="rId39"/>
    <p:sldId id="295" r:id="rId40"/>
    <p:sldId id="334" r:id="rId41"/>
    <p:sldId id="296"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94660"/>
  </p:normalViewPr>
  <p:slideViewPr>
    <p:cSldViewPr snapToGrid="0">
      <p:cViewPr varScale="1">
        <p:scale>
          <a:sx n="91" d="100"/>
          <a:sy n="91"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62A39-2F16-46BF-8B63-3741B2F372A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8C5B64-A53D-473C-8519-DC1373C4F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BAFF45-DBC8-4DF7-9EE4-75EF47AB75FB}"/>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3684C43E-49F3-4889-A012-1E8021E96C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10B5D3-C635-4885-B289-24489B965DED}"/>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344975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444660-87EC-4255-91F0-852B840E0B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ABF31B-B865-4AB0-802D-876AC2AB02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AC3473-08CF-486C-A70D-8E1D157518D3}"/>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48DCE949-5391-46BD-A144-B9529D3D2E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BC5EA2-04E9-49A5-8F3A-56D0827FD5D7}"/>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299305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D27C74-238D-449D-9EE5-42A7B592C4C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91DC57-9E25-4978-AF71-B9F870B12C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7C7D1-A1DC-4AAB-BD56-C0F50FBF5BCC}"/>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E2DF050A-73BE-4D0B-8060-EE28EC59F8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56C9EC-B6D0-4265-8E0D-6C1E0D096966}"/>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357033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E785A5-6C14-4E7A-A087-38659D1B46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5EA673-3FCE-4A01-B3CB-664DC8C5CE5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AE0A73-3A8D-4CD1-B1A3-8E084A0E0092}"/>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312E483C-A5AE-4A9F-8494-260C2913E5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ADDE03-A8D9-4A38-8A99-F05C8BF6904E}"/>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6106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3EE973-262B-4060-B1C4-A309865DF9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1AB6DC-B5DB-462E-9A48-13616D417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FEDF1-1F95-46A8-ACEB-734B471F1936}"/>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4527ED9E-F281-4E93-9029-458105CD3A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E56646-B05F-43D4-9A49-7B20698383C4}"/>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22081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8D246-5450-45C9-BE1E-6A24AEF76E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19895B-2F34-47D0-B81F-2E1179D6F7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3A3704-F8A8-4E7F-9329-43E1C5A43E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282667-EB35-40B1-9699-5EF6EF3345B1}"/>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6" name="フッター プレースホルダー 5">
            <a:extLst>
              <a:ext uri="{FF2B5EF4-FFF2-40B4-BE49-F238E27FC236}">
                <a16:creationId xmlns:a16="http://schemas.microsoft.com/office/drawing/2014/main" id="{8E0E00E0-B3E5-4F28-ADDF-780931E571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B9A3F8-1F39-4066-8142-434BCD766C92}"/>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120201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B4A65-9859-4532-B2C0-75BF17A340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00C077-BCA4-4891-82EE-1C7C13E4B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985A0DD-C504-4B13-A2C9-75710165850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FCF326F-357E-4243-9E9F-0AA769206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89BE3AC-5A57-4B05-8750-CB289BF1A9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F81B31-02B3-46A0-A57F-C0A31F3EFFD9}"/>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8" name="フッター プレースホルダー 7">
            <a:extLst>
              <a:ext uri="{FF2B5EF4-FFF2-40B4-BE49-F238E27FC236}">
                <a16:creationId xmlns:a16="http://schemas.microsoft.com/office/drawing/2014/main" id="{5D25DA0C-C237-4E9C-9800-7DD1E5C4C7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503183-E992-4CC8-B006-44B93ADD3F29}"/>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1137713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CB3B4-BB80-4B62-A236-C67FB663FC0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6993FB-56CB-4E30-9672-485F9BBEA738}"/>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4" name="フッター プレースホルダー 3">
            <a:extLst>
              <a:ext uri="{FF2B5EF4-FFF2-40B4-BE49-F238E27FC236}">
                <a16:creationId xmlns:a16="http://schemas.microsoft.com/office/drawing/2014/main" id="{FC7FB108-0770-462A-BF02-B67C4B1702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1BB431-B77A-4C27-B215-FFFDE0CF3023}"/>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111916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923B48-9F7D-4846-B50F-5E0E0BC71CF1}"/>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3" name="フッター プレースホルダー 2">
            <a:extLst>
              <a:ext uri="{FF2B5EF4-FFF2-40B4-BE49-F238E27FC236}">
                <a16:creationId xmlns:a16="http://schemas.microsoft.com/office/drawing/2014/main" id="{F3EA8AEF-8704-4BC7-A557-D77F6597E0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86FBBF-9F49-4D9D-8E38-2CE913524B8C}"/>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33654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BB3AC-8BF6-419D-B5AF-A10F7110C6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463B9B-DA89-4E3A-85E1-2D6C0A256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07E352A-685F-49CF-9B7F-1980F9411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F15800-F06C-404E-A7B0-C2DD3AC560A6}"/>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6" name="フッター プレースホルダー 5">
            <a:extLst>
              <a:ext uri="{FF2B5EF4-FFF2-40B4-BE49-F238E27FC236}">
                <a16:creationId xmlns:a16="http://schemas.microsoft.com/office/drawing/2014/main" id="{B96F8C86-DC23-41C5-9629-1C33197A42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0B9D12-A880-41E0-80A2-8FEE289F2450}"/>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385669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8AD6D-4D03-4DF3-BCE0-223FEF8989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E317D0-2038-4B00-943E-6EAFFFF08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C7154A-1DAF-406E-B18D-C8CB50CA7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F6D02A-3F72-4AD4-96C3-671760648FB9}"/>
              </a:ext>
            </a:extLst>
          </p:cNvPr>
          <p:cNvSpPr>
            <a:spLocks noGrp="1"/>
          </p:cNvSpPr>
          <p:nvPr>
            <p:ph type="dt" sz="half" idx="10"/>
          </p:nvPr>
        </p:nvSpPr>
        <p:spPr/>
        <p:txBody>
          <a:bodyPr/>
          <a:lstStyle/>
          <a:p>
            <a:fld id="{A47D5793-5DF8-4FCF-A065-56992C2AE450}" type="datetimeFigureOut">
              <a:rPr kumimoji="1" lang="ja-JP" altLang="en-US" smtClean="0"/>
              <a:t>2020/5/31</a:t>
            </a:fld>
            <a:endParaRPr kumimoji="1" lang="ja-JP" altLang="en-US"/>
          </a:p>
        </p:txBody>
      </p:sp>
      <p:sp>
        <p:nvSpPr>
          <p:cNvPr id="6" name="フッター プレースホルダー 5">
            <a:extLst>
              <a:ext uri="{FF2B5EF4-FFF2-40B4-BE49-F238E27FC236}">
                <a16:creationId xmlns:a16="http://schemas.microsoft.com/office/drawing/2014/main" id="{91142227-CF6C-4C2B-8652-4539B398C8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B57287-24A9-4755-B428-21283FD2DC6C}"/>
              </a:ext>
            </a:extLst>
          </p:cNvPr>
          <p:cNvSpPr>
            <a:spLocks noGrp="1"/>
          </p:cNvSpPr>
          <p:nvPr>
            <p:ph type="sldNum" sz="quarter" idx="12"/>
          </p:nvPr>
        </p:nvSpPr>
        <p:spPr/>
        <p:txBody>
          <a:body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7354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4FA90EB-DFE6-46E9-895B-70902463C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D6ED11-195D-4C18-ADAF-DA49F66DD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8FC558-996D-4C18-A879-39A1C13F3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D5793-5DF8-4FCF-A065-56992C2AE450}" type="datetimeFigureOut">
              <a:rPr kumimoji="1" lang="ja-JP" altLang="en-US" smtClean="0"/>
              <a:t>2020/5/31</a:t>
            </a:fld>
            <a:endParaRPr kumimoji="1" lang="ja-JP" altLang="en-US"/>
          </a:p>
        </p:txBody>
      </p:sp>
      <p:sp>
        <p:nvSpPr>
          <p:cNvPr id="5" name="フッター プレースホルダー 4">
            <a:extLst>
              <a:ext uri="{FF2B5EF4-FFF2-40B4-BE49-F238E27FC236}">
                <a16:creationId xmlns:a16="http://schemas.microsoft.com/office/drawing/2014/main" id="{B878F777-75E1-42A0-9216-6EDA4914D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24DE47D-DD0E-493C-AFAB-33F1C88CC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B61F4-3E45-4C06-B62F-9BE556C39699}" type="slidenum">
              <a:rPr kumimoji="1" lang="ja-JP" altLang="en-US" smtClean="0"/>
              <a:t>‹#›</a:t>
            </a:fld>
            <a:endParaRPr kumimoji="1" lang="ja-JP" altLang="en-US"/>
          </a:p>
        </p:txBody>
      </p:sp>
    </p:spTree>
    <p:extLst>
      <p:ext uri="{BB962C8B-B14F-4D97-AF65-F5344CB8AC3E}">
        <p14:creationId xmlns:p14="http://schemas.microsoft.com/office/powerpoint/2010/main" val="383800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2C35E-8FE6-4F6F-9866-754C40098AA2}"/>
              </a:ext>
            </a:extLst>
          </p:cNvPr>
          <p:cNvSpPr>
            <a:spLocks noGrp="1"/>
          </p:cNvSpPr>
          <p:nvPr>
            <p:ph type="ctrTitle"/>
          </p:nvPr>
        </p:nvSpPr>
        <p:spPr>
          <a:xfrm>
            <a:off x="1130378" y="1122363"/>
            <a:ext cx="9931244" cy="2387600"/>
          </a:xfrm>
        </p:spPr>
        <p:txBody>
          <a:bodyPr>
            <a:normAutofit/>
          </a:bodyPr>
          <a:lstStyle/>
          <a:p>
            <a:r>
              <a:rPr kumimoji="1" lang="ja-JP" altLang="en-US" sz="4800" dirty="0">
                <a:solidFill>
                  <a:schemeClr val="tx1">
                    <a:lumMod val="75000"/>
                    <a:lumOff val="25000"/>
                  </a:schemeClr>
                </a:solidFill>
              </a:rPr>
              <a:t>劇場版 </a:t>
            </a:r>
            <a:r>
              <a:rPr lang="ja-JP" altLang="en-US" sz="4800" dirty="0">
                <a:solidFill>
                  <a:schemeClr val="tx1">
                    <a:lumMod val="75000"/>
                    <a:lumOff val="25000"/>
                  </a:schemeClr>
                </a:solidFill>
              </a:rPr>
              <a:t>名探偵コナン</a:t>
            </a:r>
            <a:br>
              <a:rPr lang="en-US" altLang="ja-JP" sz="4800" dirty="0">
                <a:solidFill>
                  <a:schemeClr val="tx1">
                    <a:lumMod val="75000"/>
                    <a:lumOff val="25000"/>
                  </a:schemeClr>
                </a:solidFill>
              </a:rPr>
            </a:br>
            <a:br>
              <a:rPr lang="en-US" altLang="ja-JP" sz="4800" dirty="0">
                <a:solidFill>
                  <a:schemeClr val="tx1">
                    <a:lumMod val="75000"/>
                    <a:lumOff val="25000"/>
                  </a:schemeClr>
                </a:solidFill>
              </a:rPr>
            </a:br>
            <a:r>
              <a:rPr lang="ja-JP" altLang="en-US" sz="4800" dirty="0">
                <a:solidFill>
                  <a:schemeClr val="tx1">
                    <a:lumMod val="75000"/>
                    <a:lumOff val="25000"/>
                  </a:schemeClr>
                </a:solidFill>
              </a:rPr>
              <a:t>針小棒大の計画</a:t>
            </a:r>
            <a:endParaRPr kumimoji="1" lang="ja-JP" altLang="en-US" sz="4800" dirty="0">
              <a:solidFill>
                <a:schemeClr val="tx1">
                  <a:lumMod val="75000"/>
                  <a:lumOff val="25000"/>
                </a:schemeClr>
              </a:solidFill>
            </a:endParaRPr>
          </a:p>
        </p:txBody>
      </p:sp>
      <p:sp>
        <p:nvSpPr>
          <p:cNvPr id="3" name="字幕 2">
            <a:extLst>
              <a:ext uri="{FF2B5EF4-FFF2-40B4-BE49-F238E27FC236}">
                <a16:creationId xmlns:a16="http://schemas.microsoft.com/office/drawing/2014/main" id="{B700DD6E-61DE-4129-80CE-B81C2A22F3BC}"/>
              </a:ext>
            </a:extLst>
          </p:cNvPr>
          <p:cNvSpPr>
            <a:spLocks noGrp="1"/>
          </p:cNvSpPr>
          <p:nvPr>
            <p:ph type="subTitle" idx="1"/>
          </p:nvPr>
        </p:nvSpPr>
        <p:spPr/>
        <p:txBody>
          <a:bodyPr anchor="b"/>
          <a:lstStyle/>
          <a:p>
            <a:pPr algn="r"/>
            <a:r>
              <a:rPr kumimoji="1" lang="en-US" altLang="ja-JP" strike="sngStrike" dirty="0">
                <a:solidFill>
                  <a:schemeClr val="tx1">
                    <a:lumMod val="75000"/>
                    <a:lumOff val="25000"/>
                  </a:schemeClr>
                </a:solidFill>
              </a:rPr>
              <a:t>DENG1-2</a:t>
            </a:r>
            <a:r>
              <a:rPr kumimoji="1" lang="ja-JP" altLang="en-US" dirty="0">
                <a:solidFill>
                  <a:schemeClr val="tx1">
                    <a:lumMod val="75000"/>
                    <a:lumOff val="25000"/>
                  </a:schemeClr>
                </a:solidFill>
              </a:rPr>
              <a:t>　身体は大人、頭脳は子供</a:t>
            </a:r>
            <a:endParaRPr kumimoji="1" lang="en-US" altLang="ja-JP" dirty="0">
              <a:solidFill>
                <a:schemeClr val="tx1">
                  <a:lumMod val="75000"/>
                  <a:lumOff val="25000"/>
                </a:schemeClr>
              </a:solidFill>
            </a:endParaRPr>
          </a:p>
          <a:p>
            <a:pPr algn="r"/>
            <a:r>
              <a:rPr kumimoji="1" lang="ja-JP" altLang="en-US" dirty="0">
                <a:solidFill>
                  <a:schemeClr val="tx1">
                    <a:lumMod val="75000"/>
                    <a:lumOff val="25000"/>
                  </a:schemeClr>
                </a:solidFill>
              </a:rPr>
              <a:t>甲斐</a:t>
            </a:r>
          </a:p>
        </p:txBody>
      </p:sp>
      <p:sp>
        <p:nvSpPr>
          <p:cNvPr id="4" name="コンテンツ プレースホルダー 2">
            <a:extLst>
              <a:ext uri="{FF2B5EF4-FFF2-40B4-BE49-F238E27FC236}">
                <a16:creationId xmlns:a16="http://schemas.microsoft.com/office/drawing/2014/main" id="{6F3B73D7-C478-4D0F-A438-DF4B1D3E3130}"/>
              </a:ext>
            </a:extLst>
          </p:cNvPr>
          <p:cNvSpPr txBox="1">
            <a:spLocks/>
          </p:cNvSpPr>
          <p:nvPr/>
        </p:nvSpPr>
        <p:spPr>
          <a:xfrm>
            <a:off x="6756401" y="2435595"/>
            <a:ext cx="1670050" cy="264744"/>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t>ストラクチャー</a:t>
            </a:r>
            <a:endParaRPr lang="en-US" altLang="ja-JP" sz="1600" dirty="0"/>
          </a:p>
        </p:txBody>
      </p:sp>
    </p:spTree>
    <p:extLst>
      <p:ext uri="{BB962C8B-B14F-4D97-AF65-F5344CB8AC3E}">
        <p14:creationId xmlns:p14="http://schemas.microsoft.com/office/powerpoint/2010/main" val="79873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吹き出し: 角を丸めた四角形 44">
            <a:extLst>
              <a:ext uri="{FF2B5EF4-FFF2-40B4-BE49-F238E27FC236}">
                <a16:creationId xmlns:a16="http://schemas.microsoft.com/office/drawing/2014/main" id="{B2B5F001-BFBC-4D1F-A2B7-CE0EC309219B}"/>
              </a:ext>
            </a:extLst>
          </p:cNvPr>
          <p:cNvSpPr/>
          <p:nvPr/>
        </p:nvSpPr>
        <p:spPr>
          <a:xfrm>
            <a:off x="2768600" y="4320806"/>
            <a:ext cx="6654800" cy="1535932"/>
          </a:xfrm>
          <a:prstGeom prst="wedgeRoundRectCallout">
            <a:avLst>
              <a:gd name="adj1" fmla="val -41157"/>
              <a:gd name="adj2" fmla="val -83441"/>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lumMod val="75000"/>
                    <a:lumOff val="25000"/>
                  </a:schemeClr>
                </a:solidFill>
              </a:rPr>
              <a:t>日常に潜む事件を共に解決</a:t>
            </a:r>
            <a:endParaRPr lang="en-US" altLang="ja-JP" sz="2800" dirty="0">
              <a:solidFill>
                <a:schemeClr val="tx1">
                  <a:lumMod val="75000"/>
                  <a:lumOff val="25000"/>
                </a:schemeClr>
              </a:solidFill>
            </a:endParaRPr>
          </a:p>
        </p:txBody>
      </p:sp>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基本的な展開：探偵もの</a:t>
            </a:r>
            <a:endParaRPr kumimoji="1" lang="ja-JP" altLang="en-US" sz="3600" dirty="0"/>
          </a:p>
        </p:txBody>
      </p:sp>
      <p:sp>
        <p:nvSpPr>
          <p:cNvPr id="27" name="コンテンツ プレースホルダー 2">
            <a:extLst>
              <a:ext uri="{FF2B5EF4-FFF2-40B4-BE49-F238E27FC236}">
                <a16:creationId xmlns:a16="http://schemas.microsoft.com/office/drawing/2014/main" id="{A03FDCEE-E297-4D97-B03A-AFBEDE891904}"/>
              </a:ext>
            </a:extLst>
          </p:cNvPr>
          <p:cNvSpPr txBox="1">
            <a:spLocks/>
          </p:cNvSpPr>
          <p:nvPr/>
        </p:nvSpPr>
        <p:spPr>
          <a:xfrm>
            <a:off x="3403732" y="2073139"/>
            <a:ext cx="1260927" cy="564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dirty="0"/>
              <a:t>✕</a:t>
            </a:r>
            <a:endParaRPr lang="en-US" altLang="ja-JP" sz="3200" dirty="0"/>
          </a:p>
        </p:txBody>
      </p:sp>
      <p:pic>
        <p:nvPicPr>
          <p:cNvPr id="32" name="図 31" descr="スーツを着た男性のcg&#10;&#10;自動的に生成された説明">
            <a:extLst>
              <a:ext uri="{FF2B5EF4-FFF2-40B4-BE49-F238E27FC236}">
                <a16:creationId xmlns:a16="http://schemas.microsoft.com/office/drawing/2014/main" id="{F4BB3902-7507-4CF9-B802-774939A2DF60}"/>
              </a:ext>
            </a:extLst>
          </p:cNvPr>
          <p:cNvPicPr>
            <a:picLocks noChangeAspect="1"/>
          </p:cNvPicPr>
          <p:nvPr/>
        </p:nvPicPr>
        <p:blipFill rotWithShape="1">
          <a:blip r:embed="rId2">
            <a:extLst>
              <a:ext uri="{28A0092B-C50C-407E-A947-70E740481C1C}">
                <a14:useLocalDpi xmlns:a14="http://schemas.microsoft.com/office/drawing/2010/main" val="0"/>
              </a:ext>
            </a:extLst>
          </a:blip>
          <a:srcRect l="31260" t="-789" r="29289" b="76132"/>
          <a:stretch/>
        </p:blipFill>
        <p:spPr>
          <a:xfrm>
            <a:off x="4820776" y="1164266"/>
            <a:ext cx="2088000" cy="2087999"/>
          </a:xfrm>
          <a:prstGeom prst="rect">
            <a:avLst/>
          </a:prstGeom>
          <a:ln>
            <a:solidFill>
              <a:schemeClr val="bg1">
                <a:lumMod val="65000"/>
              </a:schemeClr>
            </a:solidFill>
          </a:ln>
        </p:spPr>
      </p:pic>
      <p:pic>
        <p:nvPicPr>
          <p:cNvPr id="36" name="図 35">
            <a:extLst>
              <a:ext uri="{FF2B5EF4-FFF2-40B4-BE49-F238E27FC236}">
                <a16:creationId xmlns:a16="http://schemas.microsoft.com/office/drawing/2014/main" id="{0C77FB85-C3C2-4BEA-A3E1-6B182279A3D6}"/>
              </a:ext>
            </a:extLst>
          </p:cNvPr>
          <p:cNvPicPr>
            <a:picLocks noChangeAspect="1"/>
          </p:cNvPicPr>
          <p:nvPr/>
        </p:nvPicPr>
        <p:blipFill rotWithShape="1">
          <a:blip r:embed="rId3">
            <a:extLst>
              <a:ext uri="{28A0092B-C50C-407E-A947-70E740481C1C}">
                <a14:useLocalDpi xmlns:a14="http://schemas.microsoft.com/office/drawing/2010/main" val="0"/>
              </a:ext>
            </a:extLst>
          </a:blip>
          <a:srcRect l="16436" t="3352" r="12259" b="38149"/>
          <a:stretch/>
        </p:blipFill>
        <p:spPr>
          <a:xfrm>
            <a:off x="1457289" y="1164266"/>
            <a:ext cx="1790327" cy="2089298"/>
          </a:xfrm>
          <a:prstGeom prst="rect">
            <a:avLst/>
          </a:prstGeom>
        </p:spPr>
      </p:pic>
      <p:pic>
        <p:nvPicPr>
          <p:cNvPr id="38" name="図 37">
            <a:extLst>
              <a:ext uri="{FF2B5EF4-FFF2-40B4-BE49-F238E27FC236}">
                <a16:creationId xmlns:a16="http://schemas.microsoft.com/office/drawing/2014/main" id="{BE69D1C0-C878-46F7-A064-377B429F5A2E}"/>
              </a:ext>
            </a:extLst>
          </p:cNvPr>
          <p:cNvPicPr>
            <a:picLocks noChangeAspect="1"/>
          </p:cNvPicPr>
          <p:nvPr/>
        </p:nvPicPr>
        <p:blipFill rotWithShape="1">
          <a:blip r:embed="rId4">
            <a:extLst>
              <a:ext uri="{28A0092B-C50C-407E-A947-70E740481C1C}">
                <a14:useLocalDpi xmlns:a14="http://schemas.microsoft.com/office/drawing/2010/main" val="0"/>
              </a:ext>
            </a:extLst>
          </a:blip>
          <a:srcRect l="20102" t="5172" r="20103" b="57456"/>
          <a:stretch/>
        </p:blipFill>
        <p:spPr>
          <a:xfrm>
            <a:off x="7064893" y="1164266"/>
            <a:ext cx="2088001" cy="2087999"/>
          </a:xfrm>
          <a:prstGeom prst="rect">
            <a:avLst/>
          </a:prstGeom>
          <a:ln>
            <a:solidFill>
              <a:schemeClr val="bg1">
                <a:lumMod val="65000"/>
              </a:schemeClr>
            </a:solidFill>
          </a:ln>
        </p:spPr>
      </p:pic>
      <p:sp>
        <p:nvSpPr>
          <p:cNvPr id="39" name="コンテンツ プレースホルダー 2">
            <a:extLst>
              <a:ext uri="{FF2B5EF4-FFF2-40B4-BE49-F238E27FC236}">
                <a16:creationId xmlns:a16="http://schemas.microsoft.com/office/drawing/2014/main" id="{78803448-7D7E-4AA6-9372-E0617C1A3F94}"/>
              </a:ext>
            </a:extLst>
          </p:cNvPr>
          <p:cNvSpPr txBox="1">
            <a:spLocks/>
          </p:cNvSpPr>
          <p:nvPr/>
        </p:nvSpPr>
        <p:spPr>
          <a:xfrm>
            <a:off x="7064894" y="3426194"/>
            <a:ext cx="2088000" cy="8451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少年探偵団</a:t>
            </a:r>
            <a:endParaRPr lang="en-US" altLang="ja-JP" sz="2000" dirty="0"/>
          </a:p>
        </p:txBody>
      </p:sp>
      <p:pic>
        <p:nvPicPr>
          <p:cNvPr id="42" name="図 41" descr="暗い, 男, スーツ, 立つ が含まれている画像&#10;&#10;自動的に生成された説明">
            <a:extLst>
              <a:ext uri="{FF2B5EF4-FFF2-40B4-BE49-F238E27FC236}">
                <a16:creationId xmlns:a16="http://schemas.microsoft.com/office/drawing/2014/main" id="{17172EE8-2DD2-4489-8941-BF2D8E8D70D7}"/>
              </a:ext>
            </a:extLst>
          </p:cNvPr>
          <p:cNvPicPr>
            <a:picLocks noChangeAspect="1"/>
          </p:cNvPicPr>
          <p:nvPr/>
        </p:nvPicPr>
        <p:blipFill rotWithShape="1">
          <a:blip r:embed="rId5">
            <a:extLst>
              <a:ext uri="{28A0092B-C50C-407E-A947-70E740481C1C}">
                <a14:useLocalDpi xmlns:a14="http://schemas.microsoft.com/office/drawing/2010/main" val="0"/>
              </a:ext>
            </a:extLst>
          </a:blip>
          <a:srcRect l="24668" t="1144" r="22988" b="71448"/>
          <a:stretch/>
        </p:blipFill>
        <p:spPr>
          <a:xfrm>
            <a:off x="9309011" y="1164266"/>
            <a:ext cx="2088002" cy="2088000"/>
          </a:xfrm>
          <a:prstGeom prst="rect">
            <a:avLst/>
          </a:prstGeom>
          <a:ln>
            <a:solidFill>
              <a:schemeClr val="bg1">
                <a:lumMod val="65000"/>
              </a:schemeClr>
            </a:solidFill>
          </a:ln>
        </p:spPr>
      </p:pic>
      <p:sp>
        <p:nvSpPr>
          <p:cNvPr id="46" name="正方形/長方形 45">
            <a:extLst>
              <a:ext uri="{FF2B5EF4-FFF2-40B4-BE49-F238E27FC236}">
                <a16:creationId xmlns:a16="http://schemas.microsoft.com/office/drawing/2014/main" id="{7E798872-EB33-4F63-AACA-3A3D2BCAD00F}"/>
              </a:ext>
            </a:extLst>
          </p:cNvPr>
          <p:cNvSpPr/>
          <p:nvPr/>
        </p:nvSpPr>
        <p:spPr>
          <a:xfrm>
            <a:off x="4820775"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E63514A0-BF0C-4220-9AA4-DFE669478C82}"/>
              </a:ext>
            </a:extLst>
          </p:cNvPr>
          <p:cNvSpPr/>
          <p:nvPr/>
        </p:nvSpPr>
        <p:spPr>
          <a:xfrm>
            <a:off x="9309008"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360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吹き出し: 角を丸めた四角形 44">
            <a:extLst>
              <a:ext uri="{FF2B5EF4-FFF2-40B4-BE49-F238E27FC236}">
                <a16:creationId xmlns:a16="http://schemas.microsoft.com/office/drawing/2014/main" id="{B2B5F001-BFBC-4D1F-A2B7-CE0EC309219B}"/>
              </a:ext>
            </a:extLst>
          </p:cNvPr>
          <p:cNvSpPr/>
          <p:nvPr/>
        </p:nvSpPr>
        <p:spPr>
          <a:xfrm>
            <a:off x="2768600" y="4320806"/>
            <a:ext cx="6654800" cy="1535932"/>
          </a:xfrm>
          <a:prstGeom prst="wedgeRoundRectCallout">
            <a:avLst>
              <a:gd name="adj1" fmla="val -41157"/>
              <a:gd name="adj2" fmla="val -83441"/>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lumMod val="75000"/>
                    <a:lumOff val="25000"/>
                  </a:schemeClr>
                </a:solidFill>
              </a:rPr>
              <a:t>協力して</a:t>
            </a:r>
            <a:r>
              <a:rPr lang="en-US" altLang="ja-JP" sz="2800" dirty="0">
                <a:solidFill>
                  <a:schemeClr val="tx1">
                    <a:lumMod val="75000"/>
                    <a:lumOff val="25000"/>
                  </a:schemeClr>
                </a:solidFill>
              </a:rPr>
              <a:t>『</a:t>
            </a:r>
            <a:r>
              <a:rPr lang="ja-JP" altLang="en-US" sz="2800" dirty="0">
                <a:solidFill>
                  <a:schemeClr val="tx1">
                    <a:lumMod val="75000"/>
                    <a:lumOff val="25000"/>
                  </a:schemeClr>
                </a:solidFill>
              </a:rPr>
              <a:t>黒の組織</a:t>
            </a:r>
            <a:r>
              <a:rPr lang="en-US" altLang="ja-JP" sz="2800" dirty="0">
                <a:solidFill>
                  <a:schemeClr val="tx1">
                    <a:lumMod val="75000"/>
                    <a:lumOff val="25000"/>
                  </a:schemeClr>
                </a:solidFill>
              </a:rPr>
              <a:t>』</a:t>
            </a:r>
            <a:r>
              <a:rPr lang="ja-JP" altLang="en-US" sz="2800" dirty="0">
                <a:solidFill>
                  <a:schemeClr val="tx1">
                    <a:lumMod val="75000"/>
                    <a:lumOff val="25000"/>
                  </a:schemeClr>
                </a:solidFill>
              </a:rPr>
              <a:t>に迫る</a:t>
            </a:r>
            <a:endParaRPr lang="en-US" altLang="ja-JP" sz="2800" dirty="0">
              <a:solidFill>
                <a:schemeClr val="tx1">
                  <a:lumMod val="75000"/>
                  <a:lumOff val="25000"/>
                </a:schemeClr>
              </a:solidFill>
            </a:endParaRPr>
          </a:p>
        </p:txBody>
      </p:sp>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基本的な展開：探偵もの</a:t>
            </a:r>
            <a:endParaRPr kumimoji="1" lang="ja-JP" altLang="en-US" sz="3600" dirty="0"/>
          </a:p>
        </p:txBody>
      </p:sp>
      <p:sp>
        <p:nvSpPr>
          <p:cNvPr id="27" name="コンテンツ プレースホルダー 2">
            <a:extLst>
              <a:ext uri="{FF2B5EF4-FFF2-40B4-BE49-F238E27FC236}">
                <a16:creationId xmlns:a16="http://schemas.microsoft.com/office/drawing/2014/main" id="{A03FDCEE-E297-4D97-B03A-AFBEDE891904}"/>
              </a:ext>
            </a:extLst>
          </p:cNvPr>
          <p:cNvSpPr txBox="1">
            <a:spLocks/>
          </p:cNvSpPr>
          <p:nvPr/>
        </p:nvSpPr>
        <p:spPr>
          <a:xfrm>
            <a:off x="3403732" y="2073139"/>
            <a:ext cx="1260927" cy="564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dirty="0"/>
              <a:t>✕</a:t>
            </a:r>
            <a:endParaRPr lang="en-US" altLang="ja-JP" sz="3200" dirty="0"/>
          </a:p>
        </p:txBody>
      </p:sp>
      <p:pic>
        <p:nvPicPr>
          <p:cNvPr id="32" name="図 31" descr="スーツを着た男性のcg&#10;&#10;自動的に生成された説明">
            <a:extLst>
              <a:ext uri="{FF2B5EF4-FFF2-40B4-BE49-F238E27FC236}">
                <a16:creationId xmlns:a16="http://schemas.microsoft.com/office/drawing/2014/main" id="{F4BB3902-7507-4CF9-B802-774939A2DF60}"/>
              </a:ext>
            </a:extLst>
          </p:cNvPr>
          <p:cNvPicPr>
            <a:picLocks noChangeAspect="1"/>
          </p:cNvPicPr>
          <p:nvPr/>
        </p:nvPicPr>
        <p:blipFill rotWithShape="1">
          <a:blip r:embed="rId2">
            <a:extLst>
              <a:ext uri="{28A0092B-C50C-407E-A947-70E740481C1C}">
                <a14:useLocalDpi xmlns:a14="http://schemas.microsoft.com/office/drawing/2010/main" val="0"/>
              </a:ext>
            </a:extLst>
          </a:blip>
          <a:srcRect l="31260" t="-789" r="29289" b="76132"/>
          <a:stretch/>
        </p:blipFill>
        <p:spPr>
          <a:xfrm>
            <a:off x="4820776" y="1164266"/>
            <a:ext cx="2088000" cy="2087999"/>
          </a:xfrm>
          <a:prstGeom prst="rect">
            <a:avLst/>
          </a:prstGeom>
          <a:ln>
            <a:solidFill>
              <a:schemeClr val="bg1">
                <a:lumMod val="65000"/>
              </a:schemeClr>
            </a:solidFill>
          </a:ln>
        </p:spPr>
      </p:pic>
      <p:pic>
        <p:nvPicPr>
          <p:cNvPr id="36" name="図 35">
            <a:extLst>
              <a:ext uri="{FF2B5EF4-FFF2-40B4-BE49-F238E27FC236}">
                <a16:creationId xmlns:a16="http://schemas.microsoft.com/office/drawing/2014/main" id="{0C77FB85-C3C2-4BEA-A3E1-6B182279A3D6}"/>
              </a:ext>
            </a:extLst>
          </p:cNvPr>
          <p:cNvPicPr>
            <a:picLocks noChangeAspect="1"/>
          </p:cNvPicPr>
          <p:nvPr/>
        </p:nvPicPr>
        <p:blipFill rotWithShape="1">
          <a:blip r:embed="rId3">
            <a:extLst>
              <a:ext uri="{28A0092B-C50C-407E-A947-70E740481C1C}">
                <a14:useLocalDpi xmlns:a14="http://schemas.microsoft.com/office/drawing/2010/main" val="0"/>
              </a:ext>
            </a:extLst>
          </a:blip>
          <a:srcRect l="16436" t="3352" r="12259" b="38149"/>
          <a:stretch/>
        </p:blipFill>
        <p:spPr>
          <a:xfrm>
            <a:off x="1457289" y="1164266"/>
            <a:ext cx="1790327" cy="2089298"/>
          </a:xfrm>
          <a:prstGeom prst="rect">
            <a:avLst/>
          </a:prstGeom>
        </p:spPr>
      </p:pic>
      <p:pic>
        <p:nvPicPr>
          <p:cNvPr id="38" name="図 37">
            <a:extLst>
              <a:ext uri="{FF2B5EF4-FFF2-40B4-BE49-F238E27FC236}">
                <a16:creationId xmlns:a16="http://schemas.microsoft.com/office/drawing/2014/main" id="{BE69D1C0-C878-46F7-A064-377B429F5A2E}"/>
              </a:ext>
            </a:extLst>
          </p:cNvPr>
          <p:cNvPicPr>
            <a:picLocks noChangeAspect="1"/>
          </p:cNvPicPr>
          <p:nvPr/>
        </p:nvPicPr>
        <p:blipFill rotWithShape="1">
          <a:blip r:embed="rId4">
            <a:extLst>
              <a:ext uri="{28A0092B-C50C-407E-A947-70E740481C1C}">
                <a14:useLocalDpi xmlns:a14="http://schemas.microsoft.com/office/drawing/2010/main" val="0"/>
              </a:ext>
            </a:extLst>
          </a:blip>
          <a:srcRect l="20102" t="5172" r="20103" b="57456"/>
          <a:stretch/>
        </p:blipFill>
        <p:spPr>
          <a:xfrm>
            <a:off x="7064893" y="1164266"/>
            <a:ext cx="2088001" cy="2087999"/>
          </a:xfrm>
          <a:prstGeom prst="rect">
            <a:avLst/>
          </a:prstGeom>
          <a:ln>
            <a:solidFill>
              <a:schemeClr val="bg1">
                <a:lumMod val="65000"/>
              </a:schemeClr>
            </a:solidFill>
          </a:ln>
        </p:spPr>
      </p:pic>
      <p:pic>
        <p:nvPicPr>
          <p:cNvPr id="42" name="図 41" descr="暗い, 男, スーツ, 立つ が含まれている画像&#10;&#10;自動的に生成された説明">
            <a:extLst>
              <a:ext uri="{FF2B5EF4-FFF2-40B4-BE49-F238E27FC236}">
                <a16:creationId xmlns:a16="http://schemas.microsoft.com/office/drawing/2014/main" id="{17172EE8-2DD2-4489-8941-BF2D8E8D70D7}"/>
              </a:ext>
            </a:extLst>
          </p:cNvPr>
          <p:cNvPicPr>
            <a:picLocks noChangeAspect="1"/>
          </p:cNvPicPr>
          <p:nvPr/>
        </p:nvPicPr>
        <p:blipFill rotWithShape="1">
          <a:blip r:embed="rId5">
            <a:extLst>
              <a:ext uri="{28A0092B-C50C-407E-A947-70E740481C1C}">
                <a14:useLocalDpi xmlns:a14="http://schemas.microsoft.com/office/drawing/2010/main" val="0"/>
              </a:ext>
            </a:extLst>
          </a:blip>
          <a:srcRect l="24668" t="1144" r="22988" b="71448"/>
          <a:stretch/>
        </p:blipFill>
        <p:spPr>
          <a:xfrm>
            <a:off x="9309011" y="1164266"/>
            <a:ext cx="2088002" cy="2088000"/>
          </a:xfrm>
          <a:prstGeom prst="rect">
            <a:avLst/>
          </a:prstGeom>
          <a:ln>
            <a:solidFill>
              <a:schemeClr val="bg1">
                <a:lumMod val="65000"/>
              </a:schemeClr>
            </a:solidFill>
          </a:ln>
        </p:spPr>
      </p:pic>
      <p:sp>
        <p:nvSpPr>
          <p:cNvPr id="43" name="コンテンツ プレースホルダー 2">
            <a:extLst>
              <a:ext uri="{FF2B5EF4-FFF2-40B4-BE49-F238E27FC236}">
                <a16:creationId xmlns:a16="http://schemas.microsoft.com/office/drawing/2014/main" id="{FA81B0DE-BBA7-42BC-A9AA-0FFBF93C4A92}"/>
              </a:ext>
            </a:extLst>
          </p:cNvPr>
          <p:cNvSpPr txBox="1">
            <a:spLocks/>
          </p:cNvSpPr>
          <p:nvPr/>
        </p:nvSpPr>
        <p:spPr>
          <a:xfrm>
            <a:off x="9311557" y="3426194"/>
            <a:ext cx="2088000" cy="8451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dirty="0"/>
              <a:t>FBI</a:t>
            </a:r>
            <a:r>
              <a:rPr lang="ja-JP" altLang="en-US" sz="2000" dirty="0"/>
              <a:t>捜査官</a:t>
            </a:r>
            <a:endParaRPr lang="en-US" altLang="ja-JP" sz="2000" dirty="0"/>
          </a:p>
        </p:txBody>
      </p:sp>
      <p:sp>
        <p:nvSpPr>
          <p:cNvPr id="46" name="正方形/長方形 45">
            <a:extLst>
              <a:ext uri="{FF2B5EF4-FFF2-40B4-BE49-F238E27FC236}">
                <a16:creationId xmlns:a16="http://schemas.microsoft.com/office/drawing/2014/main" id="{7E798872-EB33-4F63-AACA-3A3D2BCAD00F}"/>
              </a:ext>
            </a:extLst>
          </p:cNvPr>
          <p:cNvSpPr/>
          <p:nvPr/>
        </p:nvSpPr>
        <p:spPr>
          <a:xfrm>
            <a:off x="4820775"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50821DBD-71D3-4A6A-9906-89611284B4AD}"/>
              </a:ext>
            </a:extLst>
          </p:cNvPr>
          <p:cNvSpPr/>
          <p:nvPr/>
        </p:nvSpPr>
        <p:spPr>
          <a:xfrm>
            <a:off x="7064892"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054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見どころ（一般論）</a:t>
            </a:r>
            <a:endParaRPr kumimoji="1" lang="ja-JP" altLang="en-US" sz="3600" dirty="0"/>
          </a:p>
        </p:txBody>
      </p:sp>
      <p:pic>
        <p:nvPicPr>
          <p:cNvPr id="4" name="図 3" descr="テキスト が含まれている画像&#10;&#10;自動的に生成された説明">
            <a:extLst>
              <a:ext uri="{FF2B5EF4-FFF2-40B4-BE49-F238E27FC236}">
                <a16:creationId xmlns:a16="http://schemas.microsoft.com/office/drawing/2014/main" id="{5BBD2993-2005-496B-979E-A55942AECDC6}"/>
              </a:ext>
            </a:extLst>
          </p:cNvPr>
          <p:cNvPicPr>
            <a:picLocks noChangeAspect="1"/>
          </p:cNvPicPr>
          <p:nvPr/>
        </p:nvPicPr>
        <p:blipFill rotWithShape="1">
          <a:blip r:embed="rId2">
            <a:extLst>
              <a:ext uri="{28A0092B-C50C-407E-A947-70E740481C1C}">
                <a14:useLocalDpi xmlns:a14="http://schemas.microsoft.com/office/drawing/2010/main" val="0"/>
              </a:ext>
            </a:extLst>
          </a:blip>
          <a:srcRect t="11278" b="9270"/>
          <a:stretch/>
        </p:blipFill>
        <p:spPr>
          <a:xfrm>
            <a:off x="674195" y="916764"/>
            <a:ext cx="5630874" cy="2512236"/>
          </a:xfrm>
          <a:prstGeom prst="rect">
            <a:avLst/>
          </a:prstGeom>
        </p:spPr>
      </p:pic>
      <p:sp>
        <p:nvSpPr>
          <p:cNvPr id="14" name="コンテンツ プレースホルダー 2">
            <a:extLst>
              <a:ext uri="{FF2B5EF4-FFF2-40B4-BE49-F238E27FC236}">
                <a16:creationId xmlns:a16="http://schemas.microsoft.com/office/drawing/2014/main" id="{CA72587A-84C4-4E35-A315-F6D8C363AC45}"/>
              </a:ext>
            </a:extLst>
          </p:cNvPr>
          <p:cNvSpPr txBox="1">
            <a:spLocks/>
          </p:cNvSpPr>
          <p:nvPr/>
        </p:nvSpPr>
        <p:spPr>
          <a:xfrm>
            <a:off x="674194" y="3704563"/>
            <a:ext cx="5630874" cy="12889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t>名探偵の驚異的な洞察力・推理力</a:t>
            </a:r>
            <a:endParaRPr lang="en-US" altLang="ja-JP" sz="2400" dirty="0"/>
          </a:p>
        </p:txBody>
      </p:sp>
      <p:pic>
        <p:nvPicPr>
          <p:cNvPr id="16" name="図 15" descr="スポーツ, ダンサー が含まれている画像&#10;&#10;自動的に生成された説明">
            <a:extLst>
              <a:ext uri="{FF2B5EF4-FFF2-40B4-BE49-F238E27FC236}">
                <a16:creationId xmlns:a16="http://schemas.microsoft.com/office/drawing/2014/main" id="{DDDB51EF-1BD0-4396-B3E5-4807F810E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570" y="916765"/>
            <a:ext cx="4459589" cy="2512235"/>
          </a:xfrm>
          <a:prstGeom prst="rect">
            <a:avLst/>
          </a:prstGeom>
        </p:spPr>
      </p:pic>
      <p:sp>
        <p:nvSpPr>
          <p:cNvPr id="17" name="コンテンツ プレースホルダー 2">
            <a:extLst>
              <a:ext uri="{FF2B5EF4-FFF2-40B4-BE49-F238E27FC236}">
                <a16:creationId xmlns:a16="http://schemas.microsoft.com/office/drawing/2014/main" id="{43C2B551-8945-4D1D-AB86-27FA54EFA334}"/>
              </a:ext>
            </a:extLst>
          </p:cNvPr>
          <p:cNvSpPr txBox="1">
            <a:spLocks/>
          </p:cNvSpPr>
          <p:nvPr/>
        </p:nvSpPr>
        <p:spPr>
          <a:xfrm>
            <a:off x="6898569" y="3704563"/>
            <a:ext cx="4459590" cy="9506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t>個性的な登場キャラクターたち</a:t>
            </a:r>
            <a:endParaRPr lang="en-US" altLang="ja-JP" sz="2400" dirty="0"/>
          </a:p>
          <a:p>
            <a:pPr marL="0" indent="0" algn="ctr">
              <a:buNone/>
            </a:pPr>
            <a:r>
              <a:rPr lang="en-US" altLang="ja-JP" sz="2400" dirty="0"/>
              <a:t>※</a:t>
            </a:r>
            <a:r>
              <a:rPr lang="ja-JP" altLang="en-US" sz="2400" dirty="0"/>
              <a:t>写真はイメージです</a:t>
            </a:r>
            <a:endParaRPr lang="en-US" altLang="ja-JP" sz="2400" dirty="0"/>
          </a:p>
        </p:txBody>
      </p:sp>
      <p:sp>
        <p:nvSpPr>
          <p:cNvPr id="19" name="コンテンツ プレースホルダー 2">
            <a:extLst>
              <a:ext uri="{FF2B5EF4-FFF2-40B4-BE49-F238E27FC236}">
                <a16:creationId xmlns:a16="http://schemas.microsoft.com/office/drawing/2014/main" id="{681B6184-ABDF-45D9-8900-B2B0FB32F9C4}"/>
              </a:ext>
            </a:extLst>
          </p:cNvPr>
          <p:cNvSpPr txBox="1">
            <a:spLocks/>
          </p:cNvSpPr>
          <p:nvPr/>
        </p:nvSpPr>
        <p:spPr>
          <a:xfrm>
            <a:off x="323850" y="765545"/>
            <a:ext cx="11544299" cy="567335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子供向け推理漫画として非常に出来が良い</a:t>
            </a:r>
            <a:endParaRPr lang="en-US" altLang="ja-JP" sz="2400" u="sng" dirty="0"/>
          </a:p>
          <a:p>
            <a:pPr marL="0" indent="0" algn="ctr">
              <a:buNone/>
            </a:pPr>
            <a:endParaRPr lang="en-US" altLang="ja-JP" sz="2400" u="sng" dirty="0"/>
          </a:p>
          <a:p>
            <a:pPr marL="0" indent="0" algn="ctr">
              <a:buNone/>
            </a:pPr>
            <a:endParaRPr lang="en-US" altLang="ja-JP" sz="2400" u="sng" dirty="0"/>
          </a:p>
        </p:txBody>
      </p:sp>
    </p:spTree>
    <p:extLst>
      <p:ext uri="{BB962C8B-B14F-4D97-AF65-F5344CB8AC3E}">
        <p14:creationId xmlns:p14="http://schemas.microsoft.com/office/powerpoint/2010/main" val="65412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コンテンツ プレースホルダー 2">
            <a:extLst>
              <a:ext uri="{FF2B5EF4-FFF2-40B4-BE49-F238E27FC236}">
                <a16:creationId xmlns:a16="http://schemas.microsoft.com/office/drawing/2014/main" id="{B3273DC4-CFDA-424F-873A-C83F3CE7188B}"/>
              </a:ext>
            </a:extLst>
          </p:cNvPr>
          <p:cNvSpPr txBox="1">
            <a:spLocks/>
          </p:cNvSpPr>
          <p:nvPr/>
        </p:nvSpPr>
        <p:spPr>
          <a:xfrm>
            <a:off x="323850" y="0"/>
            <a:ext cx="11544299" cy="685799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4400" dirty="0"/>
              <a:t>さて、映画の話をしよう</a:t>
            </a:r>
            <a:endParaRPr lang="en-US" altLang="ja-JP" sz="4400" dirty="0"/>
          </a:p>
        </p:txBody>
      </p:sp>
    </p:spTree>
    <p:extLst>
      <p:ext uri="{BB962C8B-B14F-4D97-AF65-F5344CB8AC3E}">
        <p14:creationId xmlns:p14="http://schemas.microsoft.com/office/powerpoint/2010/main" val="15666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本日紹介する作品</a:t>
            </a:r>
            <a:endParaRPr kumimoji="1" lang="ja-JP" altLang="en-US" sz="3600" dirty="0"/>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dirty="0"/>
              <a:t>『</a:t>
            </a:r>
            <a:r>
              <a:rPr lang="ja-JP" altLang="en-US" dirty="0"/>
              <a:t>沈黙の</a:t>
            </a:r>
            <a:r>
              <a:rPr lang="en-US" altLang="ja-JP" dirty="0"/>
              <a:t>15</a:t>
            </a:r>
            <a:r>
              <a:rPr lang="ja-JP" altLang="en-US" dirty="0"/>
              <a:t>分（クォーター）</a:t>
            </a:r>
            <a:r>
              <a:rPr lang="en-US" altLang="ja-JP" dirty="0"/>
              <a:t>』</a:t>
            </a:r>
          </a:p>
          <a:p>
            <a:pPr marL="0" indent="0" algn="ctr">
              <a:buNone/>
            </a:pPr>
            <a:endParaRPr lang="en-US" altLang="ja-JP" dirty="0"/>
          </a:p>
          <a:p>
            <a:pPr marL="0" indent="0" algn="ctr">
              <a:buNone/>
            </a:pPr>
            <a:r>
              <a:rPr lang="ja-JP" altLang="en-US" sz="2400" dirty="0"/>
              <a:t>この作品がすごい好きです</a:t>
            </a:r>
            <a:endParaRPr lang="en-US" altLang="ja-JP" sz="2400" dirty="0"/>
          </a:p>
        </p:txBody>
      </p:sp>
    </p:spTree>
    <p:extLst>
      <p:ext uri="{BB962C8B-B14F-4D97-AF65-F5344CB8AC3E}">
        <p14:creationId xmlns:p14="http://schemas.microsoft.com/office/powerpoint/2010/main" val="4770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沈黙の</a:t>
            </a:r>
            <a:r>
              <a:rPr lang="en-US" altLang="ja-JP" sz="3600" dirty="0"/>
              <a:t>15</a:t>
            </a:r>
            <a:r>
              <a:rPr lang="ja-JP" altLang="en-US" sz="3600" dirty="0"/>
              <a:t>分　あらすぎる</a:t>
            </a:r>
            <a:r>
              <a:rPr kumimoji="1" lang="ja-JP" altLang="en-US" sz="3600" dirty="0"/>
              <a:t>あらすじ</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黒部ダムを想像してほしい。</a:t>
            </a:r>
            <a:endParaRPr lang="en-US" altLang="ja-JP" sz="2400" dirty="0"/>
          </a:p>
          <a:p>
            <a:pPr marL="0" indent="0">
              <a:buNone/>
            </a:pPr>
            <a:r>
              <a:rPr lang="ja-JP" altLang="en-US" sz="2400" dirty="0"/>
              <a:t>豪雪地帯の巨大なダムでやばい事件が起きる。</a:t>
            </a:r>
            <a:endParaRPr lang="en-US" altLang="ja-JP" sz="2400" dirty="0"/>
          </a:p>
        </p:txBody>
      </p:sp>
      <p:pic>
        <p:nvPicPr>
          <p:cNvPr id="11" name="図 10" descr="雪, 山, 屋外, 人 が含まれている画像&#10;&#10;自動的に生成された説明">
            <a:extLst>
              <a:ext uri="{FF2B5EF4-FFF2-40B4-BE49-F238E27FC236}">
                <a16:creationId xmlns:a16="http://schemas.microsoft.com/office/drawing/2014/main" id="{B5952DF7-C6BC-4A76-B005-383BBAF5F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270125"/>
            <a:ext cx="6096000" cy="4057650"/>
          </a:xfrm>
          <a:prstGeom prst="rect">
            <a:avLst/>
          </a:prstGeom>
        </p:spPr>
      </p:pic>
    </p:spTree>
    <p:extLst>
      <p:ext uri="{BB962C8B-B14F-4D97-AF65-F5344CB8AC3E}">
        <p14:creationId xmlns:p14="http://schemas.microsoft.com/office/powerpoint/2010/main" val="42899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沈黙の</a:t>
            </a:r>
            <a:r>
              <a:rPr kumimoji="1" lang="en-US" altLang="ja-JP" sz="3600" dirty="0"/>
              <a:t>15</a:t>
            </a:r>
            <a:r>
              <a:rPr kumimoji="1" lang="ja-JP" altLang="en-US" sz="3600" dirty="0"/>
              <a:t>分　</a:t>
            </a:r>
            <a:r>
              <a:rPr kumimoji="1" lang="ja-JP" altLang="en-US" sz="3600" dirty="0">
                <a:solidFill>
                  <a:srgbClr val="C00000"/>
                </a:solidFill>
              </a:rPr>
              <a:t>起</a:t>
            </a:r>
            <a:r>
              <a:rPr kumimoji="1" lang="ja-JP" altLang="en-US" sz="3600" dirty="0"/>
              <a:t>→承→転→結</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a:t>
            </a:r>
            <a:r>
              <a:rPr lang="ja-JP" altLang="en-US" sz="2400" dirty="0">
                <a:solidFill>
                  <a:schemeClr val="tx1">
                    <a:lumMod val="75000"/>
                    <a:lumOff val="25000"/>
                  </a:schemeClr>
                </a:solidFill>
              </a:rPr>
              <a:t>地下鉄爆破💣！</a:t>
            </a:r>
            <a:endParaRPr lang="en-US" altLang="ja-JP" sz="2400" dirty="0">
              <a:solidFill>
                <a:schemeClr val="tx1">
                  <a:lumMod val="75000"/>
                  <a:lumOff val="25000"/>
                </a:schemeClr>
              </a:solidFill>
            </a:endParaRPr>
          </a:p>
          <a:p>
            <a:pPr marL="0" indent="0">
              <a:buNone/>
            </a:pPr>
            <a:r>
              <a:rPr lang="ja-JP" altLang="en-US" sz="2400" dirty="0"/>
              <a:t>　都内に地下鉄の新路線が完成した。</a:t>
            </a:r>
            <a:endParaRPr lang="en-US" altLang="ja-JP" sz="2400" dirty="0"/>
          </a:p>
          <a:p>
            <a:pPr marL="0" indent="0">
              <a:buNone/>
            </a:pPr>
            <a:r>
              <a:rPr lang="ja-JP" altLang="en-US" sz="2400" dirty="0"/>
              <a:t>　その開通記念として都知事が新路線に乗り込んで</a:t>
            </a:r>
            <a:r>
              <a:rPr lang="en-US" altLang="ja-JP" sz="2400" dirty="0"/>
              <a:t>PR</a:t>
            </a:r>
            <a:r>
              <a:rPr lang="ja-JP" altLang="en-US" sz="2400" dirty="0"/>
              <a:t>。</a:t>
            </a:r>
            <a:endParaRPr lang="en-US" altLang="ja-JP" sz="2400" dirty="0"/>
          </a:p>
          <a:p>
            <a:pPr marL="0" indent="0">
              <a:buNone/>
            </a:pPr>
            <a:r>
              <a:rPr lang="ja-JP" altLang="en-US" sz="2400" dirty="0"/>
              <a:t>　しかしその路線は何者かによって爆破💣されてしまう。　</a:t>
            </a:r>
            <a:endParaRPr lang="en-US" altLang="ja-JP" sz="2400" dirty="0"/>
          </a:p>
        </p:txBody>
      </p:sp>
      <p:pic>
        <p:nvPicPr>
          <p:cNvPr id="4" name="図 3" descr="座る, 雪, 男 が含まれている画像&#10;&#10;自動的に生成された説明">
            <a:extLst>
              <a:ext uri="{FF2B5EF4-FFF2-40B4-BE49-F238E27FC236}">
                <a16:creationId xmlns:a16="http://schemas.microsoft.com/office/drawing/2014/main" id="{06BA51E1-8D1E-40F5-A4BD-E9FA18E7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499" y="2846387"/>
            <a:ext cx="6096000" cy="3781425"/>
          </a:xfrm>
          <a:prstGeom prst="rect">
            <a:avLst/>
          </a:prstGeom>
        </p:spPr>
      </p:pic>
      <p:pic>
        <p:nvPicPr>
          <p:cNvPr id="7" name="図 6" descr="衣料 が含まれている画像&#10;&#10;自動的に生成された説明">
            <a:extLst>
              <a:ext uri="{FF2B5EF4-FFF2-40B4-BE49-F238E27FC236}">
                <a16:creationId xmlns:a16="http://schemas.microsoft.com/office/drawing/2014/main" id="{B5F45D5C-9AC1-4399-B6BA-01A468579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1" y="3738563"/>
            <a:ext cx="2184399" cy="2184399"/>
          </a:xfrm>
          <a:prstGeom prst="rect">
            <a:avLst/>
          </a:prstGeom>
        </p:spPr>
      </p:pic>
      <p:sp>
        <p:nvSpPr>
          <p:cNvPr id="9" name="矢印: 右 8">
            <a:extLst>
              <a:ext uri="{FF2B5EF4-FFF2-40B4-BE49-F238E27FC236}">
                <a16:creationId xmlns:a16="http://schemas.microsoft.com/office/drawing/2014/main" id="{CD20AF80-DEE0-4015-8DA7-E0723465718A}"/>
              </a:ext>
            </a:extLst>
          </p:cNvPr>
          <p:cNvSpPr/>
          <p:nvPr/>
        </p:nvSpPr>
        <p:spPr>
          <a:xfrm>
            <a:off x="3619647" y="4610136"/>
            <a:ext cx="1041105"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AB0A860F-CB33-413E-8D86-426ACE93EA5E}"/>
              </a:ext>
            </a:extLst>
          </p:cNvPr>
          <p:cNvSpPr txBox="1">
            <a:spLocks/>
          </p:cNvSpPr>
          <p:nvPr/>
        </p:nvSpPr>
        <p:spPr>
          <a:xfrm>
            <a:off x="3505199" y="4032285"/>
            <a:ext cx="1270000" cy="5778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tx1">
                    <a:lumMod val="75000"/>
                    <a:lumOff val="25000"/>
                  </a:schemeClr>
                </a:solidFill>
              </a:rPr>
              <a:t>💣</a:t>
            </a:r>
            <a:endParaRPr lang="en-US" altLang="ja-JP" sz="2400" dirty="0"/>
          </a:p>
        </p:txBody>
      </p:sp>
    </p:spTree>
    <p:extLst>
      <p:ext uri="{BB962C8B-B14F-4D97-AF65-F5344CB8AC3E}">
        <p14:creationId xmlns:p14="http://schemas.microsoft.com/office/powerpoint/2010/main" val="3234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沈黙の</a:t>
            </a:r>
            <a:r>
              <a:rPr kumimoji="1" lang="en-US" altLang="ja-JP" sz="3600" dirty="0"/>
              <a:t>15</a:t>
            </a:r>
            <a:r>
              <a:rPr lang="ja-JP" altLang="en-US" sz="3600" dirty="0"/>
              <a:t>分　起→</a:t>
            </a:r>
            <a:r>
              <a:rPr lang="ja-JP" altLang="en-US" sz="3600" dirty="0">
                <a:solidFill>
                  <a:srgbClr val="C00000"/>
                </a:solidFill>
              </a:rPr>
              <a:t>承</a:t>
            </a:r>
            <a:r>
              <a:rPr lang="ja-JP" altLang="en-US" sz="3600" dirty="0"/>
              <a:t>→転→結</a:t>
            </a:r>
            <a:endParaRPr kumimoji="1" lang="ja-JP" altLang="en-US" sz="3600" dirty="0"/>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・雪山☃で殺人事件☠！</a:t>
            </a:r>
            <a:endParaRPr lang="en-US" altLang="ja-JP" sz="2400" dirty="0"/>
          </a:p>
          <a:p>
            <a:pPr marL="0" indent="0">
              <a:buNone/>
            </a:pPr>
            <a:r>
              <a:rPr lang="ja-JP" altLang="en-US" sz="2400" dirty="0"/>
              <a:t>　コナンは事件の手がかりを求めて雪山☃の村にたどり着いた。</a:t>
            </a:r>
            <a:endParaRPr lang="en-US" altLang="ja-JP" sz="2400" dirty="0"/>
          </a:p>
          <a:p>
            <a:pPr marL="0" indent="0">
              <a:buNone/>
            </a:pPr>
            <a:r>
              <a:rPr lang="ja-JP" altLang="en-US" sz="2400" dirty="0"/>
              <a:t>　そこでまさかの殺人事件が発生。</a:t>
            </a:r>
            <a:endParaRPr lang="en-US" altLang="ja-JP" sz="2400" dirty="0"/>
          </a:p>
          <a:p>
            <a:pPr marL="0" indent="0">
              <a:buNone/>
            </a:pPr>
            <a:r>
              <a:rPr lang="ja-JP" altLang="en-US" sz="2400" dirty="0"/>
              <a:t>　偶然とは思えない事件の犯人は一体？　</a:t>
            </a:r>
            <a:endParaRPr lang="en-US" altLang="ja-JP" sz="2400" dirty="0"/>
          </a:p>
        </p:txBody>
      </p:sp>
      <p:pic>
        <p:nvPicPr>
          <p:cNvPr id="5" name="図 4" descr="挿絵 が含まれている画像&#10;&#10;自動的に生成された説明">
            <a:extLst>
              <a:ext uri="{FF2B5EF4-FFF2-40B4-BE49-F238E27FC236}">
                <a16:creationId xmlns:a16="http://schemas.microsoft.com/office/drawing/2014/main" id="{4DFC3E4D-585D-4636-B04C-9DD9F84A5557}"/>
              </a:ext>
            </a:extLst>
          </p:cNvPr>
          <p:cNvPicPr>
            <a:picLocks noChangeAspect="1"/>
          </p:cNvPicPr>
          <p:nvPr/>
        </p:nvPicPr>
        <p:blipFill rotWithShape="1">
          <a:blip r:embed="rId2">
            <a:extLst>
              <a:ext uri="{28A0092B-C50C-407E-A947-70E740481C1C}">
                <a14:useLocalDpi xmlns:a14="http://schemas.microsoft.com/office/drawing/2010/main" val="0"/>
              </a:ext>
            </a:extLst>
          </a:blip>
          <a:srcRect b="35714"/>
          <a:stretch/>
        </p:blipFill>
        <p:spPr>
          <a:xfrm>
            <a:off x="5143499" y="3738562"/>
            <a:ext cx="2184399" cy="2184399"/>
          </a:xfrm>
          <a:prstGeom prst="rect">
            <a:avLst/>
          </a:prstGeom>
        </p:spPr>
      </p:pic>
      <p:pic>
        <p:nvPicPr>
          <p:cNvPr id="7" name="図 6" descr="衣料 が含まれている画像&#10;&#10;自動的に生成された説明">
            <a:extLst>
              <a:ext uri="{FF2B5EF4-FFF2-40B4-BE49-F238E27FC236}">
                <a16:creationId xmlns:a16="http://schemas.microsoft.com/office/drawing/2014/main" id="{2AB52935-FF52-44EB-92C6-B8780943B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1" y="3738563"/>
            <a:ext cx="2184399" cy="2184399"/>
          </a:xfrm>
          <a:prstGeom prst="rect">
            <a:avLst/>
          </a:prstGeom>
        </p:spPr>
      </p:pic>
      <p:sp>
        <p:nvSpPr>
          <p:cNvPr id="8" name="矢印: 右 7">
            <a:extLst>
              <a:ext uri="{FF2B5EF4-FFF2-40B4-BE49-F238E27FC236}">
                <a16:creationId xmlns:a16="http://schemas.microsoft.com/office/drawing/2014/main" id="{5B5838F0-8510-45CD-A95B-185E31B55D2D}"/>
              </a:ext>
            </a:extLst>
          </p:cNvPr>
          <p:cNvSpPr/>
          <p:nvPr/>
        </p:nvSpPr>
        <p:spPr>
          <a:xfrm>
            <a:off x="3619647" y="4610136"/>
            <a:ext cx="1041105"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3B158079-3F05-4B12-AE23-CAC20C3C4976}"/>
              </a:ext>
            </a:extLst>
          </p:cNvPr>
          <p:cNvSpPr txBox="1">
            <a:spLocks/>
          </p:cNvSpPr>
          <p:nvPr/>
        </p:nvSpPr>
        <p:spPr>
          <a:xfrm>
            <a:off x="3505199" y="4032285"/>
            <a:ext cx="1270000" cy="5778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tx1">
                    <a:lumMod val="75000"/>
                    <a:lumOff val="25000"/>
                  </a:schemeClr>
                </a:solidFill>
              </a:rPr>
              <a:t>👊</a:t>
            </a:r>
            <a:endParaRPr lang="en-US" altLang="ja-JP" sz="2400" dirty="0"/>
          </a:p>
        </p:txBody>
      </p:sp>
      <p:sp>
        <p:nvSpPr>
          <p:cNvPr id="12" name="吹き出し: 角を丸めた四角形 11">
            <a:extLst>
              <a:ext uri="{FF2B5EF4-FFF2-40B4-BE49-F238E27FC236}">
                <a16:creationId xmlns:a16="http://schemas.microsoft.com/office/drawing/2014/main" id="{0F0386E2-D43D-4B98-A0FE-94D9962B9366}"/>
              </a:ext>
            </a:extLst>
          </p:cNvPr>
          <p:cNvSpPr/>
          <p:nvPr/>
        </p:nvSpPr>
        <p:spPr>
          <a:xfrm>
            <a:off x="6921500" y="3119438"/>
            <a:ext cx="1270000" cy="822360"/>
          </a:xfrm>
          <a:prstGeom prst="wedgeRoundRectCallout">
            <a:avLst>
              <a:gd name="adj1" fmla="val -47178"/>
              <a:gd name="adj2" fmla="val 78989"/>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lumMod val="75000"/>
                    <a:lumOff val="25000"/>
                  </a:schemeClr>
                </a:solidFill>
              </a:rPr>
              <a:t>☠</a:t>
            </a:r>
            <a:endParaRPr lang="en-US" altLang="ja-JP" sz="2800" dirty="0">
              <a:solidFill>
                <a:schemeClr val="tx1">
                  <a:lumMod val="75000"/>
                  <a:lumOff val="25000"/>
                </a:schemeClr>
              </a:solidFill>
            </a:endParaRPr>
          </a:p>
        </p:txBody>
      </p:sp>
    </p:spTree>
    <p:extLst>
      <p:ext uri="{BB962C8B-B14F-4D97-AF65-F5344CB8AC3E}">
        <p14:creationId xmlns:p14="http://schemas.microsoft.com/office/powerpoint/2010/main" val="231320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沈黙の</a:t>
            </a:r>
            <a:r>
              <a:rPr kumimoji="1" lang="en-US" altLang="ja-JP" sz="3600" dirty="0"/>
              <a:t>15</a:t>
            </a:r>
            <a:r>
              <a:rPr lang="ja-JP" altLang="en-US" sz="3600" dirty="0"/>
              <a:t>分　起→承→</a:t>
            </a:r>
            <a:r>
              <a:rPr lang="ja-JP" altLang="en-US" sz="3600" dirty="0">
                <a:solidFill>
                  <a:srgbClr val="C00000"/>
                </a:solidFill>
              </a:rPr>
              <a:t>転</a:t>
            </a:r>
            <a:r>
              <a:rPr lang="ja-JP" altLang="en-US" sz="3600" dirty="0"/>
              <a:t>→結</a:t>
            </a:r>
            <a:endParaRPr kumimoji="1" lang="ja-JP" altLang="en-US" sz="3600" dirty="0"/>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・基地局爆破💣！</a:t>
            </a:r>
            <a:endParaRPr lang="en-US" altLang="ja-JP" sz="2400" dirty="0"/>
          </a:p>
          <a:p>
            <a:pPr marL="0" indent="0">
              <a:buNone/>
            </a:pPr>
            <a:r>
              <a:rPr lang="ja-JP" altLang="en-US" sz="2400" dirty="0"/>
              <a:t>　そんななか、響き渡る爆発音。</a:t>
            </a:r>
            <a:endParaRPr lang="en-US" altLang="ja-JP" sz="2400" dirty="0"/>
          </a:p>
          <a:p>
            <a:pPr marL="0" indent="0">
              <a:buNone/>
            </a:pPr>
            <a:r>
              <a:rPr lang="ja-JP" altLang="en-US" sz="2400" dirty="0"/>
              <a:t>　近くの携帯電話の基地局が爆破され、村は外界から音信不通に。</a:t>
            </a:r>
            <a:endParaRPr lang="en-US" altLang="ja-JP" sz="2400" dirty="0"/>
          </a:p>
        </p:txBody>
      </p:sp>
      <p:pic>
        <p:nvPicPr>
          <p:cNvPr id="5" name="図 4" descr="衣料 が含まれている画像&#10;&#10;自動的に生成された説明">
            <a:extLst>
              <a:ext uri="{FF2B5EF4-FFF2-40B4-BE49-F238E27FC236}">
                <a16:creationId xmlns:a16="http://schemas.microsoft.com/office/drawing/2014/main" id="{A759A215-40AF-4E8E-8048-37D7678F6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1" y="3738563"/>
            <a:ext cx="2184399" cy="2184399"/>
          </a:xfrm>
          <a:prstGeom prst="rect">
            <a:avLst/>
          </a:prstGeom>
        </p:spPr>
      </p:pic>
      <p:pic>
        <p:nvPicPr>
          <p:cNvPr id="8" name="図 7" descr="屋外, アンテナ, 時計, 大きい が含まれている画像&#10;&#10;自動的に生成された説明">
            <a:extLst>
              <a:ext uri="{FF2B5EF4-FFF2-40B4-BE49-F238E27FC236}">
                <a16:creationId xmlns:a16="http://schemas.microsoft.com/office/drawing/2014/main" id="{84D61825-5BAF-46FA-963F-6932CEAF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8" y="2846387"/>
            <a:ext cx="3935345" cy="3771372"/>
          </a:xfrm>
          <a:prstGeom prst="rect">
            <a:avLst/>
          </a:prstGeom>
        </p:spPr>
      </p:pic>
      <p:sp>
        <p:nvSpPr>
          <p:cNvPr id="9" name="矢印: 右 8">
            <a:extLst>
              <a:ext uri="{FF2B5EF4-FFF2-40B4-BE49-F238E27FC236}">
                <a16:creationId xmlns:a16="http://schemas.microsoft.com/office/drawing/2014/main" id="{97DA3029-1A2A-4C9A-949A-A29D8755E43B}"/>
              </a:ext>
            </a:extLst>
          </p:cNvPr>
          <p:cNvSpPr/>
          <p:nvPr/>
        </p:nvSpPr>
        <p:spPr>
          <a:xfrm>
            <a:off x="3619647" y="4610136"/>
            <a:ext cx="1041105"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C4238F48-1051-41A8-B78C-86CFA35088CD}"/>
              </a:ext>
            </a:extLst>
          </p:cNvPr>
          <p:cNvSpPr txBox="1">
            <a:spLocks/>
          </p:cNvSpPr>
          <p:nvPr/>
        </p:nvSpPr>
        <p:spPr>
          <a:xfrm>
            <a:off x="3505199" y="4032285"/>
            <a:ext cx="1270000" cy="5778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tx1">
                    <a:lumMod val="75000"/>
                    <a:lumOff val="25000"/>
                  </a:schemeClr>
                </a:solidFill>
              </a:rPr>
              <a:t>💣</a:t>
            </a:r>
            <a:endParaRPr lang="en-US" altLang="ja-JP" sz="2400" dirty="0"/>
          </a:p>
        </p:txBody>
      </p:sp>
    </p:spTree>
    <p:extLst>
      <p:ext uri="{BB962C8B-B14F-4D97-AF65-F5344CB8AC3E}">
        <p14:creationId xmlns:p14="http://schemas.microsoft.com/office/powerpoint/2010/main" val="3182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沈黙の</a:t>
            </a:r>
            <a:r>
              <a:rPr kumimoji="1" lang="en-US" altLang="ja-JP" sz="3600" dirty="0"/>
              <a:t>15</a:t>
            </a:r>
            <a:r>
              <a:rPr lang="ja-JP" altLang="en-US" sz="3600" dirty="0"/>
              <a:t>分　起→承→</a:t>
            </a:r>
            <a:r>
              <a:rPr lang="ja-JP" altLang="en-US" sz="3600" dirty="0">
                <a:solidFill>
                  <a:srgbClr val="C00000"/>
                </a:solidFill>
              </a:rPr>
              <a:t>転</a:t>
            </a:r>
            <a:r>
              <a:rPr lang="ja-JP" altLang="en-US" sz="3600" dirty="0"/>
              <a:t>→結</a:t>
            </a:r>
            <a:endParaRPr kumimoji="1" lang="ja-JP" altLang="en-US" sz="3600" dirty="0"/>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・ダム爆破💣！</a:t>
            </a:r>
            <a:endParaRPr lang="en-US" altLang="ja-JP" sz="2400" dirty="0"/>
          </a:p>
          <a:p>
            <a:pPr marL="0" indent="0">
              <a:buNone/>
            </a:pPr>
            <a:r>
              <a:rPr lang="ja-JP" altLang="en-US" sz="2400" dirty="0"/>
              <a:t>　犯人の次なる狙いはダムを爆破することだと見抜いたコナン。</a:t>
            </a:r>
            <a:endParaRPr lang="en-US" altLang="ja-JP" sz="2400" dirty="0"/>
          </a:p>
          <a:p>
            <a:pPr marL="0" indent="0">
              <a:buNone/>
            </a:pPr>
            <a:r>
              <a:rPr lang="ja-JP" altLang="en-US" sz="2400" dirty="0"/>
              <a:t>　犯人と対峙し、犯人を眠らせて一件落着かと思ったそのとき。</a:t>
            </a:r>
            <a:endParaRPr lang="en-US" altLang="ja-JP" sz="2400" dirty="0"/>
          </a:p>
          <a:p>
            <a:pPr marL="0" indent="0">
              <a:buNone/>
            </a:pPr>
            <a:r>
              <a:rPr lang="ja-JP" altLang="en-US" sz="2400" dirty="0"/>
              <a:t>　犯人の仕掛けた時限爆弾💣が爆発し、ダムが決壊してしまう。</a:t>
            </a:r>
            <a:endParaRPr lang="en-US" altLang="ja-JP" sz="2400" dirty="0"/>
          </a:p>
        </p:txBody>
      </p:sp>
      <p:pic>
        <p:nvPicPr>
          <p:cNvPr id="16" name="図 15" descr="衣料 が含まれている画像&#10;&#10;自動的に生成された説明">
            <a:extLst>
              <a:ext uri="{FF2B5EF4-FFF2-40B4-BE49-F238E27FC236}">
                <a16:creationId xmlns:a16="http://schemas.microsoft.com/office/drawing/2014/main" id="{0ABC5824-332F-404C-BD64-7BA3165D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1" y="3738563"/>
            <a:ext cx="2184399" cy="2184399"/>
          </a:xfrm>
          <a:prstGeom prst="rect">
            <a:avLst/>
          </a:prstGeom>
        </p:spPr>
      </p:pic>
      <p:sp>
        <p:nvSpPr>
          <p:cNvPr id="18" name="矢印: 右 17">
            <a:extLst>
              <a:ext uri="{FF2B5EF4-FFF2-40B4-BE49-F238E27FC236}">
                <a16:creationId xmlns:a16="http://schemas.microsoft.com/office/drawing/2014/main" id="{3A80CF56-F297-45A6-A693-3412914EDE1F}"/>
              </a:ext>
            </a:extLst>
          </p:cNvPr>
          <p:cNvSpPr/>
          <p:nvPr/>
        </p:nvSpPr>
        <p:spPr>
          <a:xfrm>
            <a:off x="3619647" y="4610136"/>
            <a:ext cx="1041105"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6D29EE7E-3DBB-486C-9AC5-B670979506D2}"/>
              </a:ext>
            </a:extLst>
          </p:cNvPr>
          <p:cNvSpPr txBox="1">
            <a:spLocks/>
          </p:cNvSpPr>
          <p:nvPr/>
        </p:nvSpPr>
        <p:spPr>
          <a:xfrm>
            <a:off x="3505199" y="4032285"/>
            <a:ext cx="1270000" cy="5778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tx1">
                    <a:lumMod val="75000"/>
                    <a:lumOff val="25000"/>
                  </a:schemeClr>
                </a:solidFill>
              </a:rPr>
              <a:t>💣</a:t>
            </a:r>
            <a:endParaRPr lang="en-US" altLang="ja-JP" sz="2400" dirty="0"/>
          </a:p>
        </p:txBody>
      </p:sp>
      <p:pic>
        <p:nvPicPr>
          <p:cNvPr id="20" name="図 19" descr="座る, スポーツゲーム, 立つ, 閉じる が含まれている画像&#10;&#10;自動的に生成された説明">
            <a:extLst>
              <a:ext uri="{FF2B5EF4-FFF2-40B4-BE49-F238E27FC236}">
                <a16:creationId xmlns:a16="http://schemas.microsoft.com/office/drawing/2014/main" id="{BAC9CC2C-E159-4AC3-8C17-538E0C344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8" y="3255961"/>
            <a:ext cx="6096000" cy="3149600"/>
          </a:xfrm>
          <a:prstGeom prst="rect">
            <a:avLst/>
          </a:prstGeom>
        </p:spPr>
      </p:pic>
    </p:spTree>
    <p:extLst>
      <p:ext uri="{BB962C8B-B14F-4D97-AF65-F5344CB8AC3E}">
        <p14:creationId xmlns:p14="http://schemas.microsoft.com/office/powerpoint/2010/main" val="428669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コンテンツ プレースホルダー 2">
            <a:extLst>
              <a:ext uri="{FF2B5EF4-FFF2-40B4-BE49-F238E27FC236}">
                <a16:creationId xmlns:a16="http://schemas.microsoft.com/office/drawing/2014/main" id="{B3273DC4-CFDA-424F-873A-C83F3CE7188B}"/>
              </a:ext>
            </a:extLst>
          </p:cNvPr>
          <p:cNvSpPr txBox="1">
            <a:spLocks/>
          </p:cNvSpPr>
          <p:nvPr/>
        </p:nvSpPr>
        <p:spPr>
          <a:xfrm>
            <a:off x="323850" y="0"/>
            <a:ext cx="11544299" cy="685799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4400" dirty="0"/>
              <a:t>名探偵コナンを知っていますか</a:t>
            </a:r>
            <a:endParaRPr lang="en-US" altLang="ja-JP" sz="4400" dirty="0"/>
          </a:p>
        </p:txBody>
      </p:sp>
    </p:spTree>
    <p:extLst>
      <p:ext uri="{BB962C8B-B14F-4D97-AF65-F5344CB8AC3E}">
        <p14:creationId xmlns:p14="http://schemas.microsoft.com/office/powerpoint/2010/main" val="159508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沈黙の</a:t>
            </a:r>
            <a:r>
              <a:rPr kumimoji="1" lang="en-US" altLang="ja-JP" sz="3600" dirty="0"/>
              <a:t>15</a:t>
            </a:r>
            <a:r>
              <a:rPr lang="ja-JP" altLang="en-US" sz="3600" dirty="0"/>
              <a:t>分　起→承→転→</a:t>
            </a:r>
            <a:r>
              <a:rPr lang="ja-JP" altLang="en-US" sz="3600" dirty="0">
                <a:solidFill>
                  <a:srgbClr val="C00000"/>
                </a:solidFill>
              </a:rPr>
              <a:t>結</a:t>
            </a:r>
            <a:endParaRPr kumimoji="1" lang="ja-JP" altLang="en-US" sz="3600" dirty="0">
              <a:solidFill>
                <a:srgbClr val="C00000"/>
              </a:solidFill>
            </a:endParaRP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・村を守れ🛡！</a:t>
            </a:r>
            <a:endParaRPr lang="en-US" altLang="ja-JP" sz="2400" dirty="0"/>
          </a:p>
          <a:p>
            <a:pPr marL="0" indent="0">
              <a:buNone/>
            </a:pPr>
            <a:r>
              <a:rPr lang="ja-JP" altLang="en-US" sz="2400" dirty="0"/>
              <a:t>　このままでは下流にある集落がダムの水に飲まれて全滅してしまう！</a:t>
            </a:r>
            <a:endParaRPr lang="en-US" altLang="ja-JP" sz="2400" dirty="0"/>
          </a:p>
          <a:p>
            <a:pPr marL="0" indent="0">
              <a:buNone/>
            </a:pPr>
            <a:r>
              <a:rPr lang="ja-JP" altLang="en-US" sz="2400" dirty="0"/>
              <a:t>　コナンは山の斜面をスノーボードで滑走し、意図的に雪崩を発生させた！</a:t>
            </a:r>
            <a:endParaRPr lang="en-US" altLang="ja-JP" sz="2400" dirty="0"/>
          </a:p>
          <a:p>
            <a:pPr marL="0" indent="0">
              <a:buNone/>
            </a:pPr>
            <a:r>
              <a:rPr lang="ja-JP" altLang="en-US" sz="2400" dirty="0"/>
              <a:t>　雪☃によってせき止められた水の流れは変わり、下流の村は救われたのだった。</a:t>
            </a:r>
            <a:endParaRPr lang="en-US" altLang="ja-JP" sz="2400" dirty="0"/>
          </a:p>
        </p:txBody>
      </p:sp>
      <p:pic>
        <p:nvPicPr>
          <p:cNvPr id="11" name="図 10" descr="雪深い山でスノーボードをしている人&#10;&#10;自動的に生成された説明">
            <a:extLst>
              <a:ext uri="{FF2B5EF4-FFF2-40B4-BE49-F238E27FC236}">
                <a16:creationId xmlns:a16="http://schemas.microsoft.com/office/drawing/2014/main" id="{F5F3BDEE-C344-4E07-A81B-03F1977B0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48" y="3255961"/>
            <a:ext cx="5626102" cy="3150617"/>
          </a:xfrm>
          <a:prstGeom prst="rect">
            <a:avLst/>
          </a:prstGeom>
        </p:spPr>
      </p:pic>
    </p:spTree>
    <p:extLst>
      <p:ext uri="{BB962C8B-B14F-4D97-AF65-F5344CB8AC3E}">
        <p14:creationId xmlns:p14="http://schemas.microsoft.com/office/powerpoint/2010/main" val="364756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犯人の真の目的は？</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・コナン映画史上、例を見ない大事件を起こした犯人。</a:t>
            </a:r>
            <a:endParaRPr lang="en-US" altLang="ja-JP" sz="2400" dirty="0"/>
          </a:p>
          <a:p>
            <a:pPr marL="0" indent="0">
              <a:buNone/>
            </a:pPr>
            <a:r>
              <a:rPr lang="ja-JP" altLang="en-US" sz="2400" dirty="0"/>
              <a:t>　－地下鉄爆破</a:t>
            </a:r>
            <a:endParaRPr lang="en-US" altLang="ja-JP" sz="2400" dirty="0"/>
          </a:p>
          <a:p>
            <a:pPr marL="0" indent="0">
              <a:buNone/>
            </a:pPr>
            <a:r>
              <a:rPr lang="ja-JP" altLang="en-US" sz="2400" dirty="0"/>
              <a:t>　－殺人事件</a:t>
            </a:r>
            <a:endParaRPr lang="en-US" altLang="ja-JP" sz="2400" dirty="0"/>
          </a:p>
          <a:p>
            <a:pPr marL="0" indent="0">
              <a:buNone/>
            </a:pPr>
            <a:r>
              <a:rPr lang="ja-JP" altLang="en-US" sz="2400" dirty="0"/>
              <a:t>　－基地局爆破</a:t>
            </a:r>
            <a:endParaRPr lang="en-US" altLang="ja-JP" sz="2400" dirty="0"/>
          </a:p>
          <a:p>
            <a:pPr marL="0" indent="0">
              <a:buNone/>
            </a:pPr>
            <a:r>
              <a:rPr lang="ja-JP" altLang="en-US" sz="2400" dirty="0"/>
              <a:t>　－ダム爆破（＆大量殺人未遂）</a:t>
            </a:r>
            <a:endParaRPr lang="en-US" altLang="ja-JP" sz="2400" dirty="0"/>
          </a:p>
          <a:p>
            <a:pPr marL="0" indent="0">
              <a:buNone/>
            </a:pPr>
            <a:endParaRPr lang="en-US" altLang="ja-JP" sz="2400" dirty="0"/>
          </a:p>
          <a:p>
            <a:pPr marL="0" indent="0">
              <a:buNone/>
            </a:pPr>
            <a:r>
              <a:rPr lang="ja-JP" altLang="en-US" sz="2400" dirty="0"/>
              <a:t>・果たしてその</a:t>
            </a:r>
            <a:r>
              <a:rPr lang="ja-JP" altLang="en-US" sz="2400" u="sng" dirty="0">
                <a:solidFill>
                  <a:srgbClr val="C00000"/>
                </a:solidFill>
              </a:rPr>
              <a:t>真の目的</a:t>
            </a:r>
            <a:r>
              <a:rPr lang="ja-JP" altLang="en-US" sz="2400" dirty="0"/>
              <a:t>は？</a:t>
            </a:r>
            <a:endParaRPr lang="en-US" altLang="ja-JP" sz="2400" dirty="0"/>
          </a:p>
        </p:txBody>
      </p:sp>
    </p:spTree>
    <p:extLst>
      <p:ext uri="{BB962C8B-B14F-4D97-AF65-F5344CB8AC3E}">
        <p14:creationId xmlns:p14="http://schemas.microsoft.com/office/powerpoint/2010/main" val="97664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答え</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8</a:t>
            </a:r>
            <a:r>
              <a:rPr lang="ja-JP" altLang="en-US" sz="2400" dirty="0"/>
              <a:t>年前に強盗で奪った宝石💎を</a:t>
            </a:r>
            <a:endParaRPr lang="en-US" altLang="ja-JP" sz="2400" dirty="0"/>
          </a:p>
          <a:p>
            <a:pPr marL="0" indent="0">
              <a:buNone/>
            </a:pPr>
            <a:r>
              <a:rPr lang="ja-JP" altLang="en-US" sz="2400" dirty="0"/>
              <a:t>掘り返すため</a:t>
            </a:r>
            <a:endParaRPr lang="en-US" altLang="ja-JP" sz="2400" dirty="0"/>
          </a:p>
        </p:txBody>
      </p:sp>
      <p:pic>
        <p:nvPicPr>
          <p:cNvPr id="4" name="図 3">
            <a:extLst>
              <a:ext uri="{FF2B5EF4-FFF2-40B4-BE49-F238E27FC236}">
                <a16:creationId xmlns:a16="http://schemas.microsoft.com/office/drawing/2014/main" id="{85D7FA71-A357-48CC-B369-3949D0901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50" y="1822450"/>
            <a:ext cx="6096000" cy="4191000"/>
          </a:xfrm>
          <a:prstGeom prst="rect">
            <a:avLst/>
          </a:prstGeom>
        </p:spPr>
      </p:pic>
    </p:spTree>
    <p:extLst>
      <p:ext uri="{BB962C8B-B14F-4D97-AF65-F5344CB8AC3E}">
        <p14:creationId xmlns:p14="http://schemas.microsoft.com/office/powerpoint/2010/main" val="407330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犯人側の事情①</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①東京で</a:t>
            </a:r>
            <a:r>
              <a:rPr lang="ja-JP" altLang="en-US" sz="2400" dirty="0">
                <a:solidFill>
                  <a:srgbClr val="C00000"/>
                </a:solidFill>
              </a:rPr>
              <a:t>宝石強盗</a:t>
            </a:r>
            <a:r>
              <a:rPr lang="ja-JP" altLang="en-US" sz="2400" dirty="0">
                <a:solidFill>
                  <a:schemeClr val="tx1">
                    <a:lumMod val="75000"/>
                    <a:lumOff val="25000"/>
                  </a:schemeClr>
                </a:solidFill>
              </a:rPr>
              <a:t>。宝石💎を奪う</a:t>
            </a:r>
            <a:endParaRPr lang="en-US" altLang="ja-JP" sz="2400" dirty="0">
              <a:solidFill>
                <a:schemeClr val="tx1">
                  <a:lumMod val="75000"/>
                  <a:lumOff val="25000"/>
                </a:schemeClr>
              </a:solidFill>
            </a:endParaRPr>
          </a:p>
          <a:p>
            <a:pPr marL="0" indent="0">
              <a:buNone/>
            </a:pPr>
            <a:r>
              <a:rPr lang="ja-JP" altLang="en-US" sz="2400" dirty="0"/>
              <a:t>②</a:t>
            </a:r>
            <a:r>
              <a:rPr lang="ja-JP" altLang="en-US" sz="2400" dirty="0">
                <a:solidFill>
                  <a:srgbClr val="C00000"/>
                </a:solidFill>
              </a:rPr>
              <a:t>飲酒運転🍺</a:t>
            </a:r>
            <a:r>
              <a:rPr lang="ja-JP" altLang="en-US" sz="2400" dirty="0"/>
              <a:t>をしながら村に帰る</a:t>
            </a:r>
            <a:endParaRPr lang="en-US" altLang="ja-JP" sz="2400" dirty="0"/>
          </a:p>
          <a:p>
            <a:pPr marL="0" indent="0">
              <a:buNone/>
            </a:pPr>
            <a:r>
              <a:rPr lang="ja-JP" altLang="en-US" sz="2400" dirty="0"/>
              <a:t>③山道で人を</a:t>
            </a:r>
            <a:r>
              <a:rPr lang="ja-JP" altLang="en-US" sz="2400" dirty="0">
                <a:solidFill>
                  <a:srgbClr val="C00000"/>
                </a:solidFill>
              </a:rPr>
              <a:t>ひき逃げ☠🚙</a:t>
            </a:r>
            <a:endParaRPr lang="en-US" altLang="ja-JP" sz="2400" dirty="0">
              <a:solidFill>
                <a:srgbClr val="C00000"/>
              </a:solidFill>
            </a:endParaRPr>
          </a:p>
          <a:p>
            <a:pPr marL="0" indent="0">
              <a:buNone/>
            </a:pPr>
            <a:r>
              <a:rPr lang="ja-JP" altLang="en-US" sz="2400" dirty="0"/>
              <a:t>④警察に捕まる前に自宅の庭に宝石💎を埋める</a:t>
            </a:r>
            <a:endParaRPr lang="en-US" altLang="ja-JP" sz="2400" dirty="0"/>
          </a:p>
          <a:p>
            <a:pPr marL="0" indent="0">
              <a:buNone/>
            </a:pPr>
            <a:r>
              <a:rPr lang="ja-JP" altLang="en-US" sz="2400" dirty="0"/>
              <a:t>⑤警察に出頭し</a:t>
            </a:r>
            <a:r>
              <a:rPr lang="ja-JP" altLang="en-US" sz="2400" dirty="0">
                <a:solidFill>
                  <a:srgbClr val="C00000"/>
                </a:solidFill>
              </a:rPr>
              <a:t>ひき逃げ☠🚙のみ自白</a:t>
            </a:r>
            <a:endParaRPr lang="en-US" altLang="ja-JP" sz="2400" dirty="0">
              <a:solidFill>
                <a:srgbClr val="C00000"/>
              </a:solidFill>
            </a:endParaRPr>
          </a:p>
          <a:p>
            <a:pPr marL="0" indent="0">
              <a:buNone/>
            </a:pPr>
            <a:r>
              <a:rPr lang="ja-JP" altLang="en-US" sz="2400" dirty="0"/>
              <a:t>⑥宝石強盗はバレず、ひき逃げの罪で懲役</a:t>
            </a:r>
            <a:r>
              <a:rPr lang="en-US" altLang="ja-JP" sz="2400" dirty="0"/>
              <a:t>8</a:t>
            </a:r>
            <a:r>
              <a:rPr lang="ja-JP" altLang="en-US" sz="2400" dirty="0"/>
              <a:t>年に</a:t>
            </a:r>
            <a:endParaRPr lang="en-US" altLang="ja-JP" sz="2400" dirty="0"/>
          </a:p>
        </p:txBody>
      </p:sp>
      <p:cxnSp>
        <p:nvCxnSpPr>
          <p:cNvPr id="5" name="直線矢印コネクタ 4">
            <a:extLst>
              <a:ext uri="{FF2B5EF4-FFF2-40B4-BE49-F238E27FC236}">
                <a16:creationId xmlns:a16="http://schemas.microsoft.com/office/drawing/2014/main" id="{AADA16BE-9262-4A10-8CF0-B5D39F66D0BF}"/>
              </a:ext>
            </a:extLst>
          </p:cNvPr>
          <p:cNvCxnSpPr/>
          <p:nvPr/>
        </p:nvCxnSpPr>
        <p:spPr>
          <a:xfrm flipV="1">
            <a:off x="431800" y="5534025"/>
            <a:ext cx="10991850" cy="4445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872E444-F2A0-409F-8C98-B34207F548F5}"/>
              </a:ext>
            </a:extLst>
          </p:cNvPr>
          <p:cNvCxnSpPr/>
          <p:nvPr/>
        </p:nvCxnSpPr>
        <p:spPr>
          <a:xfrm>
            <a:off x="14033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E123596-E400-46CC-B610-69093CFD9A18}"/>
              </a:ext>
            </a:extLst>
          </p:cNvPr>
          <p:cNvCxnSpPr/>
          <p:nvPr/>
        </p:nvCxnSpPr>
        <p:spPr>
          <a:xfrm>
            <a:off x="57975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02DF4C-333B-4590-93B5-F957913A8CC2}"/>
              </a:ext>
            </a:extLst>
          </p:cNvPr>
          <p:cNvCxnSpPr/>
          <p:nvPr/>
        </p:nvCxnSpPr>
        <p:spPr>
          <a:xfrm>
            <a:off x="101917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ー 2">
            <a:extLst>
              <a:ext uri="{FF2B5EF4-FFF2-40B4-BE49-F238E27FC236}">
                <a16:creationId xmlns:a16="http://schemas.microsoft.com/office/drawing/2014/main" id="{79FAC3D1-6526-4D35-A110-662A044C105F}"/>
              </a:ext>
            </a:extLst>
          </p:cNvPr>
          <p:cNvSpPr txBox="1">
            <a:spLocks/>
          </p:cNvSpPr>
          <p:nvPr/>
        </p:nvSpPr>
        <p:spPr>
          <a:xfrm>
            <a:off x="7461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solidFill>
                  <a:srgbClr val="C00000"/>
                </a:solidFill>
              </a:rPr>
              <a:t>8</a:t>
            </a:r>
            <a:r>
              <a:rPr lang="ja-JP" altLang="en-US" sz="2400" u="sng" dirty="0">
                <a:solidFill>
                  <a:srgbClr val="C00000"/>
                </a:solidFill>
              </a:rPr>
              <a:t>年前</a:t>
            </a:r>
            <a:endParaRPr lang="en-US" altLang="ja-JP" sz="2400" u="sng" dirty="0">
              <a:solidFill>
                <a:srgbClr val="C00000"/>
              </a:solidFill>
            </a:endParaRPr>
          </a:p>
        </p:txBody>
      </p:sp>
      <p:sp>
        <p:nvSpPr>
          <p:cNvPr id="12" name="コンテンツ プレースホルダー 2">
            <a:extLst>
              <a:ext uri="{FF2B5EF4-FFF2-40B4-BE49-F238E27FC236}">
                <a16:creationId xmlns:a16="http://schemas.microsoft.com/office/drawing/2014/main" id="{6515D28E-0EA8-4E43-8A05-188971AA9BF5}"/>
              </a:ext>
            </a:extLst>
          </p:cNvPr>
          <p:cNvSpPr txBox="1">
            <a:spLocks/>
          </p:cNvSpPr>
          <p:nvPr/>
        </p:nvSpPr>
        <p:spPr>
          <a:xfrm>
            <a:off x="51403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t>5</a:t>
            </a:r>
            <a:r>
              <a:rPr lang="ja-JP" altLang="en-US" sz="2400" u="sng" dirty="0"/>
              <a:t>年前</a:t>
            </a:r>
            <a:endParaRPr lang="en-US" altLang="ja-JP" sz="2400" u="sng" dirty="0"/>
          </a:p>
        </p:txBody>
      </p:sp>
      <p:sp>
        <p:nvSpPr>
          <p:cNvPr id="13" name="コンテンツ プレースホルダー 2">
            <a:extLst>
              <a:ext uri="{FF2B5EF4-FFF2-40B4-BE49-F238E27FC236}">
                <a16:creationId xmlns:a16="http://schemas.microsoft.com/office/drawing/2014/main" id="{19AE42C3-CBBE-4741-9EB8-A67DF071F15C}"/>
              </a:ext>
            </a:extLst>
          </p:cNvPr>
          <p:cNvSpPr txBox="1">
            <a:spLocks/>
          </p:cNvSpPr>
          <p:nvPr/>
        </p:nvSpPr>
        <p:spPr>
          <a:xfrm>
            <a:off x="95345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現在</a:t>
            </a:r>
            <a:endParaRPr lang="en-US" altLang="ja-JP" sz="2400" u="sng" dirty="0"/>
          </a:p>
        </p:txBody>
      </p:sp>
    </p:spTree>
    <p:extLst>
      <p:ext uri="{BB962C8B-B14F-4D97-AF65-F5344CB8AC3E}">
        <p14:creationId xmlns:p14="http://schemas.microsoft.com/office/powerpoint/2010/main" val="112659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犯人側の事情②</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⑦服役中にダムができる。</a:t>
            </a:r>
            <a:endParaRPr lang="en-US" altLang="ja-JP" sz="2400" dirty="0"/>
          </a:p>
          <a:p>
            <a:pPr marL="0" indent="0">
              <a:buNone/>
            </a:pPr>
            <a:r>
              <a:rPr lang="ja-JP" altLang="en-US" sz="2400" dirty="0"/>
              <a:t>　犯人の家はダムの水底に沈む。</a:t>
            </a:r>
            <a:endParaRPr lang="en-US" altLang="ja-JP" sz="2400" dirty="0"/>
          </a:p>
        </p:txBody>
      </p:sp>
      <p:cxnSp>
        <p:nvCxnSpPr>
          <p:cNvPr id="5" name="直線矢印コネクタ 4">
            <a:extLst>
              <a:ext uri="{FF2B5EF4-FFF2-40B4-BE49-F238E27FC236}">
                <a16:creationId xmlns:a16="http://schemas.microsoft.com/office/drawing/2014/main" id="{AADA16BE-9262-4A10-8CF0-B5D39F66D0BF}"/>
              </a:ext>
            </a:extLst>
          </p:cNvPr>
          <p:cNvCxnSpPr/>
          <p:nvPr/>
        </p:nvCxnSpPr>
        <p:spPr>
          <a:xfrm flipV="1">
            <a:off x="431800" y="5534025"/>
            <a:ext cx="10991850" cy="4445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872E444-F2A0-409F-8C98-B34207F548F5}"/>
              </a:ext>
            </a:extLst>
          </p:cNvPr>
          <p:cNvCxnSpPr/>
          <p:nvPr/>
        </p:nvCxnSpPr>
        <p:spPr>
          <a:xfrm>
            <a:off x="14033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E123596-E400-46CC-B610-69093CFD9A18}"/>
              </a:ext>
            </a:extLst>
          </p:cNvPr>
          <p:cNvCxnSpPr/>
          <p:nvPr/>
        </p:nvCxnSpPr>
        <p:spPr>
          <a:xfrm>
            <a:off x="57975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02DF4C-333B-4590-93B5-F957913A8CC2}"/>
              </a:ext>
            </a:extLst>
          </p:cNvPr>
          <p:cNvCxnSpPr/>
          <p:nvPr/>
        </p:nvCxnSpPr>
        <p:spPr>
          <a:xfrm>
            <a:off x="101917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ー 2">
            <a:extLst>
              <a:ext uri="{FF2B5EF4-FFF2-40B4-BE49-F238E27FC236}">
                <a16:creationId xmlns:a16="http://schemas.microsoft.com/office/drawing/2014/main" id="{79FAC3D1-6526-4D35-A110-662A044C105F}"/>
              </a:ext>
            </a:extLst>
          </p:cNvPr>
          <p:cNvSpPr txBox="1">
            <a:spLocks/>
          </p:cNvSpPr>
          <p:nvPr/>
        </p:nvSpPr>
        <p:spPr>
          <a:xfrm>
            <a:off x="7461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solidFill>
                  <a:schemeClr val="tx1">
                    <a:lumMod val="75000"/>
                    <a:lumOff val="25000"/>
                  </a:schemeClr>
                </a:solidFill>
              </a:rPr>
              <a:t>8</a:t>
            </a:r>
            <a:r>
              <a:rPr lang="ja-JP" altLang="en-US" sz="2400" u="sng" dirty="0">
                <a:solidFill>
                  <a:schemeClr val="tx1">
                    <a:lumMod val="75000"/>
                    <a:lumOff val="25000"/>
                  </a:schemeClr>
                </a:solidFill>
              </a:rPr>
              <a:t>年前</a:t>
            </a:r>
            <a:endParaRPr lang="en-US" altLang="ja-JP" sz="2400" u="sng" dirty="0">
              <a:solidFill>
                <a:schemeClr val="tx1">
                  <a:lumMod val="75000"/>
                  <a:lumOff val="25000"/>
                </a:schemeClr>
              </a:solidFill>
            </a:endParaRPr>
          </a:p>
        </p:txBody>
      </p:sp>
      <p:sp>
        <p:nvSpPr>
          <p:cNvPr id="12" name="コンテンツ プレースホルダー 2">
            <a:extLst>
              <a:ext uri="{FF2B5EF4-FFF2-40B4-BE49-F238E27FC236}">
                <a16:creationId xmlns:a16="http://schemas.microsoft.com/office/drawing/2014/main" id="{6515D28E-0EA8-4E43-8A05-188971AA9BF5}"/>
              </a:ext>
            </a:extLst>
          </p:cNvPr>
          <p:cNvSpPr txBox="1">
            <a:spLocks/>
          </p:cNvSpPr>
          <p:nvPr/>
        </p:nvSpPr>
        <p:spPr>
          <a:xfrm>
            <a:off x="51403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solidFill>
                  <a:srgbClr val="C00000"/>
                </a:solidFill>
              </a:rPr>
              <a:t>5</a:t>
            </a:r>
            <a:r>
              <a:rPr lang="ja-JP" altLang="en-US" sz="2400" u="sng" dirty="0">
                <a:solidFill>
                  <a:srgbClr val="C00000"/>
                </a:solidFill>
              </a:rPr>
              <a:t>年前</a:t>
            </a:r>
            <a:endParaRPr lang="en-US" altLang="ja-JP" sz="2400" u="sng" dirty="0">
              <a:solidFill>
                <a:srgbClr val="C00000"/>
              </a:solidFill>
            </a:endParaRPr>
          </a:p>
        </p:txBody>
      </p:sp>
      <p:sp>
        <p:nvSpPr>
          <p:cNvPr id="13" name="コンテンツ プレースホルダー 2">
            <a:extLst>
              <a:ext uri="{FF2B5EF4-FFF2-40B4-BE49-F238E27FC236}">
                <a16:creationId xmlns:a16="http://schemas.microsoft.com/office/drawing/2014/main" id="{19AE42C3-CBBE-4741-9EB8-A67DF071F15C}"/>
              </a:ext>
            </a:extLst>
          </p:cNvPr>
          <p:cNvSpPr txBox="1">
            <a:spLocks/>
          </p:cNvSpPr>
          <p:nvPr/>
        </p:nvSpPr>
        <p:spPr>
          <a:xfrm>
            <a:off x="95345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現在</a:t>
            </a:r>
            <a:endParaRPr lang="en-US" altLang="ja-JP" sz="2400" u="sng" dirty="0"/>
          </a:p>
        </p:txBody>
      </p:sp>
    </p:spTree>
    <p:extLst>
      <p:ext uri="{BB962C8B-B14F-4D97-AF65-F5344CB8AC3E}">
        <p14:creationId xmlns:p14="http://schemas.microsoft.com/office/powerpoint/2010/main" val="5833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犯人側の事情③</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⑧出所したらダムができていてびっくり</a:t>
            </a:r>
            <a:endParaRPr lang="en-US" altLang="ja-JP" sz="2400" dirty="0"/>
          </a:p>
          <a:p>
            <a:pPr marL="0" indent="0">
              <a:buNone/>
            </a:pPr>
            <a:r>
              <a:rPr lang="ja-JP" altLang="en-US" sz="2400" dirty="0"/>
              <a:t>⑨ダムを爆破💣して水を抜き、宝石💎を掘り起こそうと計画</a:t>
            </a:r>
            <a:endParaRPr lang="en-US" altLang="ja-JP" sz="2400" dirty="0"/>
          </a:p>
          <a:p>
            <a:pPr marL="0" indent="0">
              <a:buNone/>
            </a:pPr>
            <a:r>
              <a:rPr lang="ja-JP" altLang="en-US" sz="2400" dirty="0"/>
              <a:t>⑩ダムの職員が少ない日を調べる</a:t>
            </a:r>
            <a:endParaRPr lang="en-US" altLang="ja-JP" sz="2400" dirty="0"/>
          </a:p>
          <a:p>
            <a:pPr marL="0" indent="0">
              <a:buNone/>
            </a:pPr>
            <a:r>
              <a:rPr lang="ja-JP" altLang="en-US" sz="2400" dirty="0"/>
              <a:t>　下流の村（ダム建設により移転）で開村</a:t>
            </a:r>
            <a:r>
              <a:rPr lang="en-US" altLang="ja-JP" sz="2400" dirty="0"/>
              <a:t>5</a:t>
            </a:r>
            <a:r>
              <a:rPr lang="ja-JP" altLang="en-US" sz="2400" dirty="0"/>
              <a:t>周年イベント㊗がある日を狙うことに</a:t>
            </a:r>
            <a:endParaRPr lang="en-US" altLang="ja-JP" sz="2400" dirty="0"/>
          </a:p>
          <a:p>
            <a:pPr marL="0" indent="0">
              <a:buNone/>
            </a:pPr>
            <a:r>
              <a:rPr lang="ja-JP" altLang="en-US" sz="2400" dirty="0"/>
              <a:t>⑪続いてダムを爆破してから宝石💎を掘り起こす時間を稼ぐ方法を練る</a:t>
            </a:r>
            <a:endParaRPr lang="en-US" altLang="ja-JP" sz="2400" dirty="0"/>
          </a:p>
        </p:txBody>
      </p:sp>
      <p:cxnSp>
        <p:nvCxnSpPr>
          <p:cNvPr id="5" name="直線矢印コネクタ 4">
            <a:extLst>
              <a:ext uri="{FF2B5EF4-FFF2-40B4-BE49-F238E27FC236}">
                <a16:creationId xmlns:a16="http://schemas.microsoft.com/office/drawing/2014/main" id="{AADA16BE-9262-4A10-8CF0-B5D39F66D0BF}"/>
              </a:ext>
            </a:extLst>
          </p:cNvPr>
          <p:cNvCxnSpPr/>
          <p:nvPr/>
        </p:nvCxnSpPr>
        <p:spPr>
          <a:xfrm flipV="1">
            <a:off x="431800" y="5534025"/>
            <a:ext cx="10991850" cy="4445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872E444-F2A0-409F-8C98-B34207F548F5}"/>
              </a:ext>
            </a:extLst>
          </p:cNvPr>
          <p:cNvCxnSpPr/>
          <p:nvPr/>
        </p:nvCxnSpPr>
        <p:spPr>
          <a:xfrm>
            <a:off x="14033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E123596-E400-46CC-B610-69093CFD9A18}"/>
              </a:ext>
            </a:extLst>
          </p:cNvPr>
          <p:cNvCxnSpPr/>
          <p:nvPr/>
        </p:nvCxnSpPr>
        <p:spPr>
          <a:xfrm>
            <a:off x="57975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02DF4C-333B-4590-93B5-F957913A8CC2}"/>
              </a:ext>
            </a:extLst>
          </p:cNvPr>
          <p:cNvCxnSpPr/>
          <p:nvPr/>
        </p:nvCxnSpPr>
        <p:spPr>
          <a:xfrm>
            <a:off x="101917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ー 2">
            <a:extLst>
              <a:ext uri="{FF2B5EF4-FFF2-40B4-BE49-F238E27FC236}">
                <a16:creationId xmlns:a16="http://schemas.microsoft.com/office/drawing/2014/main" id="{79FAC3D1-6526-4D35-A110-662A044C105F}"/>
              </a:ext>
            </a:extLst>
          </p:cNvPr>
          <p:cNvSpPr txBox="1">
            <a:spLocks/>
          </p:cNvSpPr>
          <p:nvPr/>
        </p:nvSpPr>
        <p:spPr>
          <a:xfrm>
            <a:off x="7461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solidFill>
                  <a:schemeClr val="tx1">
                    <a:lumMod val="75000"/>
                    <a:lumOff val="25000"/>
                  </a:schemeClr>
                </a:solidFill>
              </a:rPr>
              <a:t>8</a:t>
            </a:r>
            <a:r>
              <a:rPr lang="ja-JP" altLang="en-US" sz="2400" u="sng" dirty="0">
                <a:solidFill>
                  <a:schemeClr val="tx1">
                    <a:lumMod val="75000"/>
                    <a:lumOff val="25000"/>
                  </a:schemeClr>
                </a:solidFill>
              </a:rPr>
              <a:t>年前</a:t>
            </a:r>
            <a:endParaRPr lang="en-US" altLang="ja-JP" sz="2400" u="sng" dirty="0">
              <a:solidFill>
                <a:schemeClr val="tx1">
                  <a:lumMod val="75000"/>
                  <a:lumOff val="25000"/>
                </a:schemeClr>
              </a:solidFill>
            </a:endParaRPr>
          </a:p>
        </p:txBody>
      </p:sp>
      <p:sp>
        <p:nvSpPr>
          <p:cNvPr id="12" name="コンテンツ プレースホルダー 2">
            <a:extLst>
              <a:ext uri="{FF2B5EF4-FFF2-40B4-BE49-F238E27FC236}">
                <a16:creationId xmlns:a16="http://schemas.microsoft.com/office/drawing/2014/main" id="{6515D28E-0EA8-4E43-8A05-188971AA9BF5}"/>
              </a:ext>
            </a:extLst>
          </p:cNvPr>
          <p:cNvSpPr txBox="1">
            <a:spLocks/>
          </p:cNvSpPr>
          <p:nvPr/>
        </p:nvSpPr>
        <p:spPr>
          <a:xfrm>
            <a:off x="51403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t>5</a:t>
            </a:r>
            <a:r>
              <a:rPr lang="ja-JP" altLang="en-US" sz="2400" u="sng" dirty="0"/>
              <a:t>年前</a:t>
            </a:r>
            <a:endParaRPr lang="en-US" altLang="ja-JP" sz="2400" u="sng" dirty="0"/>
          </a:p>
        </p:txBody>
      </p:sp>
      <p:sp>
        <p:nvSpPr>
          <p:cNvPr id="13" name="コンテンツ プレースホルダー 2">
            <a:extLst>
              <a:ext uri="{FF2B5EF4-FFF2-40B4-BE49-F238E27FC236}">
                <a16:creationId xmlns:a16="http://schemas.microsoft.com/office/drawing/2014/main" id="{19AE42C3-CBBE-4741-9EB8-A67DF071F15C}"/>
              </a:ext>
            </a:extLst>
          </p:cNvPr>
          <p:cNvSpPr txBox="1">
            <a:spLocks/>
          </p:cNvSpPr>
          <p:nvPr/>
        </p:nvSpPr>
        <p:spPr>
          <a:xfrm>
            <a:off x="95345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solidFill>
                  <a:srgbClr val="C00000"/>
                </a:solidFill>
              </a:rPr>
              <a:t>現在</a:t>
            </a:r>
            <a:endParaRPr lang="en-US" altLang="ja-JP" sz="2400" u="sng" dirty="0">
              <a:solidFill>
                <a:srgbClr val="C00000"/>
              </a:solidFill>
            </a:endParaRPr>
          </a:p>
        </p:txBody>
      </p:sp>
    </p:spTree>
    <p:extLst>
      <p:ext uri="{BB962C8B-B14F-4D97-AF65-F5344CB8AC3E}">
        <p14:creationId xmlns:p14="http://schemas.microsoft.com/office/powerpoint/2010/main" val="164786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犯人側の事情④</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⑫下流の村でのイベントに都知事が来ることを知る</a:t>
            </a:r>
            <a:endParaRPr lang="en-US" altLang="ja-JP" sz="2400" dirty="0"/>
          </a:p>
          <a:p>
            <a:pPr marL="0" indent="0">
              <a:buNone/>
            </a:pPr>
            <a:r>
              <a:rPr lang="ja-JP" altLang="en-US" sz="2400" dirty="0"/>
              <a:t>　都知事が来ると報道陣も多く来るため厄介</a:t>
            </a:r>
            <a:endParaRPr lang="en-US" altLang="ja-JP" sz="2400" dirty="0"/>
          </a:p>
          <a:p>
            <a:pPr marL="0" indent="0">
              <a:buNone/>
            </a:pPr>
            <a:r>
              <a:rPr lang="ja-JP" altLang="en-US" sz="2400" dirty="0"/>
              <a:t>⑪都知事が乗る</a:t>
            </a:r>
            <a:r>
              <a:rPr lang="ja-JP" altLang="en-US" sz="2400" dirty="0">
                <a:solidFill>
                  <a:srgbClr val="C00000"/>
                </a:solidFill>
              </a:rPr>
              <a:t>地下鉄を爆破💣</a:t>
            </a:r>
            <a:r>
              <a:rPr lang="ja-JP" altLang="en-US" sz="2400" dirty="0"/>
              <a:t>し、都知事の封じ込めに成功</a:t>
            </a:r>
            <a:endParaRPr lang="en-US" altLang="ja-JP" sz="2400" dirty="0"/>
          </a:p>
          <a:p>
            <a:pPr marL="0" indent="0">
              <a:buNone/>
            </a:pPr>
            <a:r>
              <a:rPr lang="ja-JP" altLang="en-US" sz="2400" dirty="0"/>
              <a:t>⑫宝石強盗💎に勘付いていそうな</a:t>
            </a:r>
            <a:r>
              <a:rPr lang="ja-JP" altLang="en-US" sz="2400" dirty="0">
                <a:solidFill>
                  <a:srgbClr val="C00000"/>
                </a:solidFill>
              </a:rPr>
              <a:t>友人を殺害👊☠</a:t>
            </a:r>
            <a:endParaRPr lang="en-US" altLang="ja-JP" sz="2400" dirty="0">
              <a:solidFill>
                <a:srgbClr val="C00000"/>
              </a:solidFill>
            </a:endParaRPr>
          </a:p>
          <a:p>
            <a:pPr marL="0" indent="0">
              <a:buNone/>
            </a:pPr>
            <a:r>
              <a:rPr lang="ja-JP" altLang="en-US" sz="2400" dirty="0"/>
              <a:t>⑬爆発音に気づいた人から通報されたりしないよう、</a:t>
            </a:r>
            <a:r>
              <a:rPr lang="ja-JP" altLang="en-US" sz="2400" dirty="0">
                <a:solidFill>
                  <a:srgbClr val="C00000"/>
                </a:solidFill>
              </a:rPr>
              <a:t>基地局を爆破💣</a:t>
            </a:r>
            <a:endParaRPr lang="en-US" altLang="ja-JP" sz="2400" dirty="0">
              <a:solidFill>
                <a:srgbClr val="C00000"/>
              </a:solidFill>
            </a:endParaRPr>
          </a:p>
          <a:p>
            <a:pPr marL="0" indent="0">
              <a:buNone/>
            </a:pPr>
            <a:r>
              <a:rPr lang="ja-JP" altLang="en-US" sz="2400" dirty="0"/>
              <a:t>⑬</a:t>
            </a:r>
            <a:r>
              <a:rPr lang="ja-JP" altLang="en-US" sz="2400" dirty="0">
                <a:solidFill>
                  <a:srgbClr val="C00000"/>
                </a:solidFill>
              </a:rPr>
              <a:t>ダムを爆破💣</a:t>
            </a:r>
            <a:r>
              <a:rPr lang="ja-JP" altLang="en-US" sz="2400" dirty="0"/>
              <a:t>するもコナンに眠らされる</a:t>
            </a:r>
            <a:endParaRPr lang="en-US" altLang="ja-JP" sz="2400" dirty="0"/>
          </a:p>
        </p:txBody>
      </p:sp>
      <p:cxnSp>
        <p:nvCxnSpPr>
          <p:cNvPr id="5" name="直線矢印コネクタ 4">
            <a:extLst>
              <a:ext uri="{FF2B5EF4-FFF2-40B4-BE49-F238E27FC236}">
                <a16:creationId xmlns:a16="http://schemas.microsoft.com/office/drawing/2014/main" id="{AADA16BE-9262-4A10-8CF0-B5D39F66D0BF}"/>
              </a:ext>
            </a:extLst>
          </p:cNvPr>
          <p:cNvCxnSpPr/>
          <p:nvPr/>
        </p:nvCxnSpPr>
        <p:spPr>
          <a:xfrm flipV="1">
            <a:off x="431800" y="5534025"/>
            <a:ext cx="10991850" cy="4445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872E444-F2A0-409F-8C98-B34207F548F5}"/>
              </a:ext>
            </a:extLst>
          </p:cNvPr>
          <p:cNvCxnSpPr/>
          <p:nvPr/>
        </p:nvCxnSpPr>
        <p:spPr>
          <a:xfrm>
            <a:off x="14033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E123596-E400-46CC-B610-69093CFD9A18}"/>
              </a:ext>
            </a:extLst>
          </p:cNvPr>
          <p:cNvCxnSpPr/>
          <p:nvPr/>
        </p:nvCxnSpPr>
        <p:spPr>
          <a:xfrm>
            <a:off x="57975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02DF4C-333B-4590-93B5-F957913A8CC2}"/>
              </a:ext>
            </a:extLst>
          </p:cNvPr>
          <p:cNvCxnSpPr/>
          <p:nvPr/>
        </p:nvCxnSpPr>
        <p:spPr>
          <a:xfrm>
            <a:off x="10191750" y="5283200"/>
            <a:ext cx="0" cy="546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ー 2">
            <a:extLst>
              <a:ext uri="{FF2B5EF4-FFF2-40B4-BE49-F238E27FC236}">
                <a16:creationId xmlns:a16="http://schemas.microsoft.com/office/drawing/2014/main" id="{79FAC3D1-6526-4D35-A110-662A044C105F}"/>
              </a:ext>
            </a:extLst>
          </p:cNvPr>
          <p:cNvSpPr txBox="1">
            <a:spLocks/>
          </p:cNvSpPr>
          <p:nvPr/>
        </p:nvSpPr>
        <p:spPr>
          <a:xfrm>
            <a:off x="7461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solidFill>
                  <a:schemeClr val="tx1">
                    <a:lumMod val="75000"/>
                    <a:lumOff val="25000"/>
                  </a:schemeClr>
                </a:solidFill>
              </a:rPr>
              <a:t>8</a:t>
            </a:r>
            <a:r>
              <a:rPr lang="ja-JP" altLang="en-US" sz="2400" u="sng" dirty="0">
                <a:solidFill>
                  <a:schemeClr val="tx1">
                    <a:lumMod val="75000"/>
                    <a:lumOff val="25000"/>
                  </a:schemeClr>
                </a:solidFill>
              </a:rPr>
              <a:t>年前</a:t>
            </a:r>
            <a:endParaRPr lang="en-US" altLang="ja-JP" sz="2400" u="sng" dirty="0">
              <a:solidFill>
                <a:schemeClr val="tx1">
                  <a:lumMod val="75000"/>
                  <a:lumOff val="25000"/>
                </a:schemeClr>
              </a:solidFill>
            </a:endParaRPr>
          </a:p>
        </p:txBody>
      </p:sp>
      <p:sp>
        <p:nvSpPr>
          <p:cNvPr id="12" name="コンテンツ プレースホルダー 2">
            <a:extLst>
              <a:ext uri="{FF2B5EF4-FFF2-40B4-BE49-F238E27FC236}">
                <a16:creationId xmlns:a16="http://schemas.microsoft.com/office/drawing/2014/main" id="{6515D28E-0EA8-4E43-8A05-188971AA9BF5}"/>
              </a:ext>
            </a:extLst>
          </p:cNvPr>
          <p:cNvSpPr txBox="1">
            <a:spLocks/>
          </p:cNvSpPr>
          <p:nvPr/>
        </p:nvSpPr>
        <p:spPr>
          <a:xfrm>
            <a:off x="51403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u="sng" dirty="0"/>
              <a:t>5</a:t>
            </a:r>
            <a:r>
              <a:rPr lang="ja-JP" altLang="en-US" sz="2400" u="sng" dirty="0"/>
              <a:t>年前</a:t>
            </a:r>
            <a:endParaRPr lang="en-US" altLang="ja-JP" sz="2400" u="sng" dirty="0"/>
          </a:p>
        </p:txBody>
      </p:sp>
      <p:sp>
        <p:nvSpPr>
          <p:cNvPr id="13" name="コンテンツ プレースホルダー 2">
            <a:extLst>
              <a:ext uri="{FF2B5EF4-FFF2-40B4-BE49-F238E27FC236}">
                <a16:creationId xmlns:a16="http://schemas.microsoft.com/office/drawing/2014/main" id="{19AE42C3-CBBE-4741-9EB8-A67DF071F15C}"/>
              </a:ext>
            </a:extLst>
          </p:cNvPr>
          <p:cNvSpPr txBox="1">
            <a:spLocks/>
          </p:cNvSpPr>
          <p:nvPr/>
        </p:nvSpPr>
        <p:spPr>
          <a:xfrm>
            <a:off x="9534525" y="4751790"/>
            <a:ext cx="1314450" cy="4988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solidFill>
                  <a:srgbClr val="C00000"/>
                </a:solidFill>
              </a:rPr>
              <a:t>現在</a:t>
            </a:r>
            <a:endParaRPr lang="en-US" altLang="ja-JP" sz="2400" u="sng" dirty="0">
              <a:solidFill>
                <a:srgbClr val="C00000"/>
              </a:solidFill>
            </a:endParaRPr>
          </a:p>
        </p:txBody>
      </p:sp>
    </p:spTree>
    <p:extLst>
      <p:ext uri="{BB962C8B-B14F-4D97-AF65-F5344CB8AC3E}">
        <p14:creationId xmlns:p14="http://schemas.microsoft.com/office/powerpoint/2010/main" val="3425700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454024"/>
            <a:ext cx="11544299" cy="594995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この人ヤバくないですか？</a:t>
            </a:r>
            <a:endParaRPr lang="en-US" altLang="ja-JP" dirty="0"/>
          </a:p>
        </p:txBody>
      </p:sp>
    </p:spTree>
    <p:extLst>
      <p:ext uri="{BB962C8B-B14F-4D97-AF65-F5344CB8AC3E}">
        <p14:creationId xmlns:p14="http://schemas.microsoft.com/office/powerpoint/2010/main" val="883760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ヤバいポイント①：そもそも大悪人</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・映画開始時点で過去に</a:t>
            </a:r>
            <a:endParaRPr lang="en-US" altLang="ja-JP" sz="2400" dirty="0"/>
          </a:p>
          <a:p>
            <a:pPr marL="0" indent="0">
              <a:buNone/>
            </a:pPr>
            <a:r>
              <a:rPr lang="ja-JP" altLang="en-US" sz="2400" dirty="0"/>
              <a:t>　「宝石強盗💎」「飲酒運転🍺」「ひき逃げ☠🚙」「偽証」</a:t>
            </a:r>
            <a:endParaRPr lang="en-US" altLang="ja-JP" sz="2400" dirty="0"/>
          </a:p>
          <a:p>
            <a:pPr marL="0" indent="0">
              <a:buNone/>
            </a:pPr>
            <a:r>
              <a:rPr lang="ja-JP" altLang="en-US" sz="2400" dirty="0"/>
              <a:t>・しかも「ひき逃げは隠し通せない」ことを冷静に判断し、</a:t>
            </a:r>
            <a:endParaRPr lang="en-US" altLang="ja-JP" sz="2400" dirty="0"/>
          </a:p>
          <a:p>
            <a:pPr marL="0" indent="0">
              <a:buNone/>
            </a:pPr>
            <a:r>
              <a:rPr lang="ja-JP" altLang="en-US" sz="2400" dirty="0"/>
              <a:t>　宝石を埋めてから出頭し隠し通すサイコパスっぷり</a:t>
            </a:r>
            <a:endParaRPr lang="en-US" altLang="ja-JP" sz="2400" dirty="0"/>
          </a:p>
          <a:p>
            <a:pPr marL="0" indent="0">
              <a:buNone/>
            </a:pPr>
            <a:endParaRPr lang="en-US" altLang="ja-JP" sz="2400" dirty="0"/>
          </a:p>
          <a:p>
            <a:pPr marL="0" indent="0">
              <a:buNone/>
            </a:pPr>
            <a:r>
              <a:rPr lang="ja-JP" altLang="en-US" sz="2400" dirty="0"/>
              <a:t>⇒コナン映画史上、最も悪人らしい悪人である（甲斐調べ）</a:t>
            </a:r>
            <a:endParaRPr lang="en-US" altLang="ja-JP" sz="2400" dirty="0"/>
          </a:p>
        </p:txBody>
      </p:sp>
    </p:spTree>
    <p:extLst>
      <p:ext uri="{BB962C8B-B14F-4D97-AF65-F5344CB8AC3E}">
        <p14:creationId xmlns:p14="http://schemas.microsoft.com/office/powerpoint/2010/main" val="65746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ヤバいポイント②：完全なる私利私欲</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・探偵ものにありがちな</a:t>
            </a:r>
            <a:r>
              <a:rPr lang="ja-JP" altLang="en-US" sz="2400" dirty="0">
                <a:solidFill>
                  <a:srgbClr val="C00000"/>
                </a:solidFill>
              </a:rPr>
              <a:t>「恨みを持っていたから殺した」ではない</a:t>
            </a:r>
            <a:endParaRPr lang="en-US" altLang="ja-JP" sz="2400" dirty="0">
              <a:solidFill>
                <a:srgbClr val="C00000"/>
              </a:solidFill>
            </a:endParaRPr>
          </a:p>
          <a:p>
            <a:pPr marL="0" indent="0">
              <a:buNone/>
            </a:pPr>
            <a:r>
              <a:rPr lang="ja-JP" altLang="en-US" sz="2400" dirty="0"/>
              <a:t>・自分が儲けるためだけにこれだけ大規模な行動を起こした</a:t>
            </a:r>
            <a:endParaRPr lang="en-US" altLang="ja-JP" sz="2400" dirty="0"/>
          </a:p>
          <a:p>
            <a:pPr marL="0" indent="0">
              <a:buNone/>
            </a:pPr>
            <a:r>
              <a:rPr lang="ja-JP" altLang="en-US" sz="2400" dirty="0"/>
              <a:t>・目的は「昔奪った宝石💎」というケチくささ</a:t>
            </a:r>
            <a:endParaRPr lang="en-US" altLang="ja-JP" sz="2400" dirty="0"/>
          </a:p>
          <a:p>
            <a:pPr marL="0" indent="0">
              <a:buNone/>
            </a:pPr>
            <a:endParaRPr lang="en-US" altLang="ja-JP" sz="2400" dirty="0"/>
          </a:p>
          <a:p>
            <a:pPr marL="0" indent="0">
              <a:buNone/>
            </a:pPr>
            <a:r>
              <a:rPr lang="ja-JP" altLang="en-US" sz="2400" dirty="0"/>
              <a:t>⇒コナン映画史上、最も小者らしい動機である（甲斐調べ）</a:t>
            </a:r>
            <a:endParaRPr lang="en-US" altLang="ja-JP" sz="2400" dirty="0"/>
          </a:p>
        </p:txBody>
      </p:sp>
    </p:spTree>
    <p:extLst>
      <p:ext uri="{BB962C8B-B14F-4D97-AF65-F5344CB8AC3E}">
        <p14:creationId xmlns:p14="http://schemas.microsoft.com/office/powerpoint/2010/main" val="116300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コンテンツ プレースホルダー 2">
            <a:extLst>
              <a:ext uri="{FF2B5EF4-FFF2-40B4-BE49-F238E27FC236}">
                <a16:creationId xmlns:a16="http://schemas.microsoft.com/office/drawing/2014/main" id="{B3273DC4-CFDA-424F-873A-C83F3CE7188B}"/>
              </a:ext>
            </a:extLst>
          </p:cNvPr>
          <p:cNvSpPr txBox="1">
            <a:spLocks/>
          </p:cNvSpPr>
          <p:nvPr/>
        </p:nvSpPr>
        <p:spPr>
          <a:xfrm>
            <a:off x="323850" y="765544"/>
            <a:ext cx="11544299" cy="60924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俺は高校生探偵、工藤新一。</a:t>
            </a:r>
            <a:endParaRPr lang="en-US" altLang="ja-JP" sz="2400" dirty="0"/>
          </a:p>
          <a:p>
            <a:pPr marL="0" indent="0">
              <a:buNone/>
            </a:pPr>
            <a:r>
              <a:rPr lang="ja-JP" altLang="en-US" sz="2400" dirty="0"/>
              <a:t>幼馴染で同級生の毛利蘭と遊園地に遊びに行って、黒ずくめの男の怪しげな取引現場を目撃した。取引を見るのに夢中になっていた俺は、背後から近づいてきたもう１人の仲間に気付かなかった。</a:t>
            </a:r>
          </a:p>
          <a:p>
            <a:pPr marL="0" indent="0">
              <a:buNone/>
            </a:pPr>
            <a:r>
              <a:rPr lang="ja-JP" altLang="en-US" sz="2400" dirty="0"/>
              <a:t>俺はその男に毒薬を飲まされ、目が覚めたら・・・体が縮んでしまっていた！</a:t>
            </a:r>
          </a:p>
          <a:p>
            <a:pPr marL="0" indent="0">
              <a:buNone/>
            </a:pPr>
            <a:r>
              <a:rPr lang="ja-JP" altLang="en-US" sz="2400" dirty="0"/>
              <a:t>工藤新一が生きていると奴らにばれたら、また命を狙われ、周りの人間にも危害が及ぶ。</a:t>
            </a:r>
            <a:endParaRPr lang="en-US" altLang="ja-JP" sz="2400" dirty="0"/>
          </a:p>
          <a:p>
            <a:pPr marL="0" indent="0">
              <a:buNone/>
            </a:pPr>
            <a:r>
              <a:rPr lang="ja-JP" altLang="en-US" sz="2400" dirty="0"/>
              <a:t>阿笠博士の助言で正体を隠すことにした俺は、蘭に名前を聞かれて、とっさに</a:t>
            </a:r>
            <a:r>
              <a:rPr lang="en-US" altLang="ja-JP" sz="2400" dirty="0"/>
              <a:t>『</a:t>
            </a:r>
            <a:r>
              <a:rPr lang="ja-JP" altLang="en-US" sz="2400" dirty="0"/>
              <a:t>江戸川コナン</a:t>
            </a:r>
            <a:r>
              <a:rPr lang="en-US" altLang="ja-JP" sz="2400" dirty="0"/>
              <a:t>』</a:t>
            </a:r>
            <a:r>
              <a:rPr lang="ja-JP" altLang="en-US" sz="2400" dirty="0"/>
              <a:t>と名乗り奴らの情報をつかむために、父親が探偵をやっている蘭の家に転がり込んだ。</a:t>
            </a:r>
            <a:endParaRPr lang="en-US" altLang="ja-JP" sz="2400" dirty="0"/>
          </a:p>
        </p:txBody>
      </p:sp>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spTree>
    <p:extLst>
      <p:ext uri="{BB962C8B-B14F-4D97-AF65-F5344CB8AC3E}">
        <p14:creationId xmlns:p14="http://schemas.microsoft.com/office/powerpoint/2010/main" val="300049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ヤバいポイント③：他人を全く顧みない</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・都知事を足止めするために地下鉄を爆破💣</a:t>
            </a:r>
            <a:endParaRPr lang="en-US" altLang="ja-JP" sz="2400" dirty="0"/>
          </a:p>
          <a:p>
            <a:pPr marL="0" indent="0">
              <a:buNone/>
            </a:pPr>
            <a:r>
              <a:rPr lang="ja-JP" altLang="en-US" sz="2400" dirty="0"/>
              <a:t>　→他の乗客を顧みない</a:t>
            </a:r>
            <a:endParaRPr lang="en-US" altLang="ja-JP" sz="2400" dirty="0"/>
          </a:p>
          <a:p>
            <a:pPr marL="0" indent="0">
              <a:buNone/>
            </a:pPr>
            <a:r>
              <a:rPr lang="ja-JP" altLang="en-US" sz="2400" dirty="0"/>
              <a:t>・水を抜くためにダムを爆破💣</a:t>
            </a:r>
            <a:endParaRPr lang="en-US" altLang="ja-JP" sz="2400" dirty="0"/>
          </a:p>
          <a:p>
            <a:pPr marL="0" indent="0">
              <a:buNone/>
            </a:pPr>
            <a:r>
              <a:rPr lang="ja-JP" altLang="en-US" sz="2400" dirty="0"/>
              <a:t>　→ダム職員や下流の住民を顧みない</a:t>
            </a:r>
            <a:endParaRPr lang="en-US" altLang="ja-JP" sz="2400" dirty="0"/>
          </a:p>
          <a:p>
            <a:pPr marL="0" indent="0">
              <a:buNone/>
            </a:pPr>
            <a:endParaRPr lang="en-US" altLang="ja-JP" sz="2400" dirty="0"/>
          </a:p>
          <a:p>
            <a:pPr marL="0" indent="0">
              <a:buNone/>
            </a:pPr>
            <a:r>
              <a:rPr lang="ja-JP" altLang="en-US" sz="2400" dirty="0"/>
              <a:t>⇒コナン映画史上、最も残忍な犯人である（甲斐調べ）</a:t>
            </a:r>
            <a:endParaRPr lang="en-US" altLang="ja-JP" sz="2400" dirty="0"/>
          </a:p>
        </p:txBody>
      </p:sp>
    </p:spTree>
    <p:extLst>
      <p:ext uri="{BB962C8B-B14F-4D97-AF65-F5344CB8AC3E}">
        <p14:creationId xmlns:p14="http://schemas.microsoft.com/office/powerpoint/2010/main" val="77867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ヤバいポイント④：徹底した工作</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・ダムの従業員が少ない日を選ぶ</a:t>
            </a:r>
            <a:endParaRPr lang="en-US" altLang="ja-JP" sz="2400" dirty="0"/>
          </a:p>
          <a:p>
            <a:pPr marL="0" indent="0">
              <a:buNone/>
            </a:pPr>
            <a:r>
              <a:rPr lang="ja-JP" altLang="en-US" sz="2400" dirty="0"/>
              <a:t>・都知事とマスコミを足止めするために地下鉄を爆破💣</a:t>
            </a:r>
            <a:endParaRPr lang="en-US" altLang="ja-JP" sz="2400" dirty="0"/>
          </a:p>
          <a:p>
            <a:pPr marL="0" indent="0">
              <a:buNone/>
            </a:pPr>
            <a:r>
              <a:rPr lang="ja-JP" altLang="en-US" sz="2400" dirty="0"/>
              <a:t>・近隣住民を音信不通にするために基地局を爆破💣</a:t>
            </a:r>
            <a:endParaRPr lang="en-US" altLang="ja-JP" sz="2400" dirty="0"/>
          </a:p>
          <a:p>
            <a:pPr marL="0" indent="0">
              <a:buNone/>
            </a:pPr>
            <a:r>
              <a:rPr lang="ja-JP" altLang="en-US" sz="2400" dirty="0"/>
              <a:t>・自分の過去の犯罪に気づいていそうな友人を殺害👊☠</a:t>
            </a:r>
            <a:endParaRPr lang="en-US" altLang="ja-JP" sz="2400" dirty="0"/>
          </a:p>
          <a:p>
            <a:pPr marL="0" indent="0">
              <a:buNone/>
            </a:pPr>
            <a:endParaRPr lang="en-US" altLang="ja-JP" sz="2400" dirty="0"/>
          </a:p>
          <a:p>
            <a:pPr marL="0" indent="0">
              <a:buNone/>
            </a:pPr>
            <a:r>
              <a:rPr lang="ja-JP" altLang="en-US" sz="2400" dirty="0"/>
              <a:t>⇒コナン映画史上、最も目的意識の徹底した犯人である（甲斐調べ）</a:t>
            </a:r>
            <a:endParaRPr lang="en-US" altLang="ja-JP" sz="2400" dirty="0"/>
          </a:p>
        </p:txBody>
      </p:sp>
    </p:spTree>
    <p:extLst>
      <p:ext uri="{BB962C8B-B14F-4D97-AF65-F5344CB8AC3E}">
        <p14:creationId xmlns:p14="http://schemas.microsoft.com/office/powerpoint/2010/main" val="229134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ヤバいポイント⑤：ハイリスク・ローリターン</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やること</a:t>
            </a:r>
            <a:endParaRPr lang="en-US" altLang="ja-JP" sz="2400" dirty="0"/>
          </a:p>
          <a:p>
            <a:pPr marL="0" indent="0">
              <a:buNone/>
            </a:pPr>
            <a:r>
              <a:rPr lang="ja-JP" altLang="en-US" sz="2400" dirty="0"/>
              <a:t>・地下鉄の爆破💣</a:t>
            </a:r>
            <a:endParaRPr lang="en-US" altLang="ja-JP" sz="2400" dirty="0"/>
          </a:p>
          <a:p>
            <a:pPr marL="0" indent="0">
              <a:buNone/>
            </a:pPr>
            <a:r>
              <a:rPr lang="ja-JP" altLang="en-US" sz="2400" dirty="0"/>
              <a:t>・基地局の爆破💣</a:t>
            </a:r>
            <a:endParaRPr lang="en-US" altLang="ja-JP" sz="2400" dirty="0"/>
          </a:p>
          <a:p>
            <a:pPr marL="0" indent="0">
              <a:buNone/>
            </a:pPr>
            <a:r>
              <a:rPr lang="ja-JP" altLang="en-US" sz="2400" dirty="0"/>
              <a:t>・友人の殺害👊☠</a:t>
            </a:r>
            <a:endParaRPr lang="en-US" altLang="ja-JP" sz="2400" dirty="0"/>
          </a:p>
          <a:p>
            <a:pPr marL="0" indent="0">
              <a:buNone/>
            </a:pPr>
            <a:r>
              <a:rPr lang="ja-JP" altLang="en-US" sz="2400" dirty="0"/>
              <a:t>・ダムの爆破💣</a:t>
            </a:r>
            <a:endParaRPr lang="en-US" altLang="ja-JP" sz="2400" dirty="0"/>
          </a:p>
          <a:p>
            <a:pPr marL="0" indent="0">
              <a:buNone/>
            </a:pPr>
            <a:endParaRPr lang="en-US" altLang="ja-JP" sz="2400" dirty="0"/>
          </a:p>
          <a:p>
            <a:pPr marL="0" indent="0">
              <a:buNone/>
            </a:pPr>
            <a:r>
              <a:rPr lang="ja-JP" altLang="en-US" sz="2400" dirty="0"/>
              <a:t>得られるもの</a:t>
            </a:r>
            <a:endParaRPr lang="en-US" altLang="ja-JP" sz="2400" dirty="0"/>
          </a:p>
          <a:p>
            <a:pPr marL="0" indent="0">
              <a:buNone/>
            </a:pPr>
            <a:r>
              <a:rPr lang="ja-JP" altLang="en-US" sz="2400" dirty="0"/>
              <a:t>・宝石</a:t>
            </a:r>
            <a:endParaRPr lang="en-US" altLang="ja-JP" sz="2400" dirty="0"/>
          </a:p>
          <a:p>
            <a:pPr marL="0" indent="0">
              <a:buNone/>
            </a:pPr>
            <a:endParaRPr lang="en-US" altLang="ja-JP" sz="2400" dirty="0"/>
          </a:p>
          <a:p>
            <a:pPr marL="0" indent="0">
              <a:buNone/>
            </a:pPr>
            <a:r>
              <a:rPr lang="ja-JP" altLang="en-US" sz="2400" dirty="0"/>
              <a:t>⇒コナン映画史上、最もハイリスク・ローリターンな犯罪である（甲斐調べ）</a:t>
            </a:r>
            <a:endParaRPr lang="en-US" altLang="ja-JP" sz="2400" dirty="0"/>
          </a:p>
          <a:p>
            <a:pPr marL="0" indent="0">
              <a:buNone/>
            </a:pPr>
            <a:r>
              <a:rPr lang="ja-JP" altLang="en-US" sz="2400" dirty="0"/>
              <a:t>　</a:t>
            </a:r>
            <a:r>
              <a:rPr lang="ja-JP" altLang="en-US" sz="2400" dirty="0">
                <a:solidFill>
                  <a:srgbClr val="C00000"/>
                </a:solidFill>
              </a:rPr>
              <a:t>もう一回宝石強盗をやったほうがまし</a:t>
            </a:r>
            <a:endParaRPr lang="en-US" altLang="ja-JP" sz="2400" dirty="0">
              <a:solidFill>
                <a:srgbClr val="C00000"/>
              </a:solidFill>
            </a:endParaRPr>
          </a:p>
        </p:txBody>
      </p:sp>
    </p:spTree>
    <p:extLst>
      <p:ext uri="{BB962C8B-B14F-4D97-AF65-F5344CB8AC3E}">
        <p14:creationId xmlns:p14="http://schemas.microsoft.com/office/powerpoint/2010/main" val="211134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まとめ</a:t>
            </a:r>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・コナン映画史上まれにみる極悪人が</a:t>
            </a:r>
            <a:endParaRPr lang="en-US" altLang="ja-JP" sz="2400" dirty="0"/>
          </a:p>
          <a:p>
            <a:pPr marL="0" indent="0">
              <a:buNone/>
            </a:pPr>
            <a:r>
              <a:rPr lang="ja-JP" altLang="en-US" sz="2400" dirty="0"/>
              <a:t>・単に宝石（金）欲しさから</a:t>
            </a:r>
            <a:endParaRPr lang="en-US" altLang="ja-JP" sz="2400" dirty="0"/>
          </a:p>
          <a:p>
            <a:pPr marL="0" indent="0">
              <a:buNone/>
            </a:pPr>
            <a:r>
              <a:rPr lang="ja-JP" altLang="en-US" sz="2400" dirty="0"/>
              <a:t>・あらゆる被害を顧みず</a:t>
            </a:r>
            <a:endParaRPr lang="en-US" altLang="ja-JP" sz="2400" dirty="0"/>
          </a:p>
          <a:p>
            <a:pPr marL="0" indent="0">
              <a:buNone/>
            </a:pPr>
            <a:r>
              <a:rPr lang="ja-JP" altLang="en-US" sz="2400" dirty="0"/>
              <a:t>・あらゆる手段を尽くし</a:t>
            </a:r>
            <a:endParaRPr lang="en-US" altLang="ja-JP" sz="2400" dirty="0"/>
          </a:p>
          <a:p>
            <a:pPr marL="0" indent="0">
              <a:buNone/>
            </a:pPr>
            <a:r>
              <a:rPr lang="ja-JP" altLang="en-US" sz="2400" dirty="0"/>
              <a:t>・どう考えても非効率なことをやる</a:t>
            </a:r>
            <a:endParaRPr lang="en-US" altLang="ja-JP" sz="2400" dirty="0"/>
          </a:p>
          <a:p>
            <a:pPr marL="0" indent="0">
              <a:buNone/>
            </a:pPr>
            <a:endParaRPr lang="en-US" altLang="ja-JP" sz="2400" dirty="0"/>
          </a:p>
          <a:p>
            <a:pPr marL="0" indent="0">
              <a:buNone/>
            </a:pPr>
            <a:r>
              <a:rPr lang="ja-JP" altLang="en-US" sz="2400" dirty="0"/>
              <a:t>明らかに面白い</a:t>
            </a:r>
            <a:endParaRPr lang="en-US" altLang="ja-JP" sz="2400" dirty="0"/>
          </a:p>
        </p:txBody>
      </p:sp>
    </p:spTree>
    <p:extLst>
      <p:ext uri="{BB962C8B-B14F-4D97-AF65-F5344CB8AC3E}">
        <p14:creationId xmlns:p14="http://schemas.microsoft.com/office/powerpoint/2010/main" val="49728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本日紹介した作品</a:t>
            </a:r>
            <a:endParaRPr kumimoji="1" lang="ja-JP" altLang="en-US" sz="3600" dirty="0"/>
          </a:p>
        </p:txBody>
      </p:sp>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dirty="0"/>
              <a:t>『</a:t>
            </a:r>
            <a:r>
              <a:rPr lang="ja-JP" altLang="en-US" dirty="0"/>
              <a:t>沈黙の</a:t>
            </a:r>
            <a:r>
              <a:rPr lang="en-US" altLang="ja-JP" dirty="0"/>
              <a:t>15</a:t>
            </a:r>
            <a:r>
              <a:rPr lang="ja-JP" altLang="en-US" dirty="0"/>
              <a:t>分（クォーター）</a:t>
            </a:r>
            <a:r>
              <a:rPr lang="en-US" altLang="ja-JP" dirty="0"/>
              <a:t>』</a:t>
            </a:r>
          </a:p>
          <a:p>
            <a:pPr marL="0" indent="0" algn="ctr">
              <a:buNone/>
            </a:pPr>
            <a:endParaRPr lang="en-US" altLang="ja-JP" dirty="0"/>
          </a:p>
          <a:p>
            <a:pPr marL="0" indent="0" algn="ctr">
              <a:buNone/>
            </a:pPr>
            <a:r>
              <a:rPr lang="ja-JP" altLang="en-US" sz="2400" dirty="0"/>
              <a:t>この作品がすごい好きです（</a:t>
            </a:r>
            <a:r>
              <a:rPr lang="ja-JP" altLang="en-US" sz="2400" dirty="0">
                <a:solidFill>
                  <a:srgbClr val="C00000"/>
                </a:solidFill>
              </a:rPr>
              <a:t>ネタ的な意味で</a:t>
            </a:r>
            <a:r>
              <a:rPr lang="ja-JP" altLang="en-US" sz="2400" dirty="0"/>
              <a:t>）</a:t>
            </a:r>
            <a:endParaRPr lang="en-US" altLang="ja-JP" sz="2400" dirty="0"/>
          </a:p>
        </p:txBody>
      </p:sp>
    </p:spTree>
    <p:extLst>
      <p:ext uri="{BB962C8B-B14F-4D97-AF65-F5344CB8AC3E}">
        <p14:creationId xmlns:p14="http://schemas.microsoft.com/office/powerpoint/2010/main" val="603435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コンテンツ プレースホルダー 2">
            <a:extLst>
              <a:ext uri="{FF2B5EF4-FFF2-40B4-BE49-F238E27FC236}">
                <a16:creationId xmlns:a16="http://schemas.microsoft.com/office/drawing/2014/main" id="{B3273DC4-CFDA-424F-873A-C83F3CE7188B}"/>
              </a:ext>
            </a:extLst>
          </p:cNvPr>
          <p:cNvSpPr txBox="1">
            <a:spLocks/>
          </p:cNvSpPr>
          <p:nvPr/>
        </p:nvSpPr>
        <p:spPr>
          <a:xfrm>
            <a:off x="323850" y="0"/>
            <a:ext cx="11544299" cy="685799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4400" dirty="0"/>
              <a:t>（おまけ）コンテンツの分析</a:t>
            </a:r>
            <a:endParaRPr lang="en-US" altLang="ja-JP" sz="4400" dirty="0"/>
          </a:p>
        </p:txBody>
      </p:sp>
    </p:spTree>
    <p:extLst>
      <p:ext uri="{BB962C8B-B14F-4D97-AF65-F5344CB8AC3E}">
        <p14:creationId xmlns:p14="http://schemas.microsoft.com/office/powerpoint/2010/main" val="1573406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いまコナン映画は空前のブーム</a:t>
            </a:r>
            <a:endParaRPr kumimoji="1" lang="ja-JP" altLang="en-US" sz="3600" dirty="0"/>
          </a:p>
        </p:txBody>
      </p:sp>
      <p:pic>
        <p:nvPicPr>
          <p:cNvPr id="13" name="図 12">
            <a:extLst>
              <a:ext uri="{FF2B5EF4-FFF2-40B4-BE49-F238E27FC236}">
                <a16:creationId xmlns:a16="http://schemas.microsoft.com/office/drawing/2014/main" id="{8EB41B06-73E3-4F8D-894D-29BD52DB1771}"/>
              </a:ext>
            </a:extLst>
          </p:cNvPr>
          <p:cNvPicPr>
            <a:picLocks noChangeAspect="1"/>
          </p:cNvPicPr>
          <p:nvPr/>
        </p:nvPicPr>
        <p:blipFill>
          <a:blip r:embed="rId2"/>
          <a:stretch>
            <a:fillRect/>
          </a:stretch>
        </p:blipFill>
        <p:spPr>
          <a:xfrm>
            <a:off x="2730500" y="730250"/>
            <a:ext cx="6730999" cy="4038600"/>
          </a:xfrm>
          <a:prstGeom prst="rect">
            <a:avLst/>
          </a:prstGeom>
        </p:spPr>
      </p:pic>
      <p:sp>
        <p:nvSpPr>
          <p:cNvPr id="15" name="コンテンツ プレースホルダー 2">
            <a:extLst>
              <a:ext uri="{FF2B5EF4-FFF2-40B4-BE49-F238E27FC236}">
                <a16:creationId xmlns:a16="http://schemas.microsoft.com/office/drawing/2014/main" id="{C3C4A018-91EA-4B01-8EE5-78265F5F3E83}"/>
              </a:ext>
            </a:extLst>
          </p:cNvPr>
          <p:cNvSpPr txBox="1">
            <a:spLocks/>
          </p:cNvSpPr>
          <p:nvPr/>
        </p:nvSpPr>
        <p:spPr>
          <a:xfrm>
            <a:off x="323850" y="765545"/>
            <a:ext cx="11544299" cy="567335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公開延期中の</a:t>
            </a:r>
            <a:r>
              <a:rPr lang="en-US" altLang="ja-JP" sz="2400" u="sng" dirty="0"/>
              <a:t>24</a:t>
            </a:r>
            <a:r>
              <a:rPr lang="ja-JP" altLang="en-US" sz="2400" u="sng" dirty="0"/>
              <a:t>作目</a:t>
            </a:r>
            <a:r>
              <a:rPr lang="en-US" altLang="ja-JP" sz="2400" u="sng" dirty="0"/>
              <a:t>『</a:t>
            </a:r>
            <a:r>
              <a:rPr lang="ja-JP" altLang="en-US" sz="2400" u="sng" dirty="0"/>
              <a:t>緋色の弾丸</a:t>
            </a:r>
            <a:r>
              <a:rPr lang="en-US" altLang="ja-JP" sz="2400" u="sng" dirty="0"/>
              <a:t>』</a:t>
            </a:r>
            <a:r>
              <a:rPr lang="ja-JP" altLang="en-US" sz="2400" u="sng" dirty="0"/>
              <a:t>にも期待が集まる</a:t>
            </a:r>
            <a:endParaRPr lang="en-US" altLang="ja-JP" sz="2400" u="sng" dirty="0"/>
          </a:p>
          <a:p>
            <a:pPr marL="0" indent="0" algn="ctr">
              <a:buNone/>
            </a:pPr>
            <a:endParaRPr lang="en-US" altLang="ja-JP" sz="2400" u="sng" dirty="0"/>
          </a:p>
        </p:txBody>
      </p:sp>
    </p:spTree>
    <p:extLst>
      <p:ext uri="{BB962C8B-B14F-4D97-AF65-F5344CB8AC3E}">
        <p14:creationId xmlns:p14="http://schemas.microsoft.com/office/powerpoint/2010/main" val="15116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6389358-BC7E-44CE-9CEE-F8D68DD15876}"/>
              </a:ext>
            </a:extLst>
          </p:cNvPr>
          <p:cNvPicPr>
            <a:picLocks noChangeAspect="1"/>
          </p:cNvPicPr>
          <p:nvPr/>
        </p:nvPicPr>
        <p:blipFill>
          <a:blip r:embed="rId2"/>
          <a:stretch>
            <a:fillRect/>
          </a:stretch>
        </p:blipFill>
        <p:spPr>
          <a:xfrm>
            <a:off x="2730499" y="730250"/>
            <a:ext cx="6730999" cy="4038600"/>
          </a:xfrm>
          <a:prstGeom prst="rect">
            <a:avLst/>
          </a:prstGeom>
        </p:spPr>
      </p:pic>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なぜ今、コナン映画が人気なのか</a:t>
            </a:r>
            <a:endParaRPr kumimoji="1" lang="ja-JP" altLang="en-US" sz="3600" dirty="0"/>
          </a:p>
        </p:txBody>
      </p:sp>
      <p:sp>
        <p:nvSpPr>
          <p:cNvPr id="5" name="正方形/長方形 4">
            <a:extLst>
              <a:ext uri="{FF2B5EF4-FFF2-40B4-BE49-F238E27FC236}">
                <a16:creationId xmlns:a16="http://schemas.microsoft.com/office/drawing/2014/main" id="{70DF41E6-DD6D-4A77-9CB2-C7201E431C6D}"/>
              </a:ext>
            </a:extLst>
          </p:cNvPr>
          <p:cNvSpPr/>
          <p:nvPr/>
        </p:nvSpPr>
        <p:spPr>
          <a:xfrm>
            <a:off x="3327400" y="1606550"/>
            <a:ext cx="1657350" cy="2673350"/>
          </a:xfrm>
          <a:prstGeom prst="rect">
            <a:avLst/>
          </a:prstGeom>
          <a:solidFill>
            <a:schemeClr val="accent6">
              <a:lumMod val="20000"/>
              <a:lumOff val="80000"/>
              <a:alpha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2211846-AAD6-46B9-AF4C-97F4348D2A7C}"/>
              </a:ext>
            </a:extLst>
          </p:cNvPr>
          <p:cNvSpPr/>
          <p:nvPr/>
        </p:nvSpPr>
        <p:spPr>
          <a:xfrm>
            <a:off x="5048250" y="1606550"/>
            <a:ext cx="2787650" cy="2673350"/>
          </a:xfrm>
          <a:prstGeom prst="rect">
            <a:avLst/>
          </a:prstGeom>
          <a:solidFill>
            <a:schemeClr val="accent5">
              <a:lumMod val="20000"/>
              <a:lumOff val="80000"/>
              <a:alpha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CA847E2-4AEA-4485-BFF9-137ECCACC06E}"/>
              </a:ext>
            </a:extLst>
          </p:cNvPr>
          <p:cNvSpPr/>
          <p:nvPr/>
        </p:nvSpPr>
        <p:spPr>
          <a:xfrm>
            <a:off x="7899400" y="1606550"/>
            <a:ext cx="1206500" cy="2673350"/>
          </a:xfrm>
          <a:prstGeom prst="rect">
            <a:avLst/>
          </a:prstGeom>
          <a:solidFill>
            <a:schemeClr val="accent2">
              <a:lumMod val="20000"/>
              <a:lumOff val="80000"/>
              <a:alpha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D7E761C-3803-4D72-B208-D54CFFAA040A}"/>
              </a:ext>
            </a:extLst>
          </p:cNvPr>
          <p:cNvSpPr/>
          <p:nvPr/>
        </p:nvSpPr>
        <p:spPr>
          <a:xfrm>
            <a:off x="3327400" y="5041900"/>
            <a:ext cx="1657350" cy="679450"/>
          </a:xfrm>
          <a:prstGeom prst="rect">
            <a:avLst/>
          </a:prstGeom>
          <a:solidFill>
            <a:schemeClr val="accent6">
              <a:lumMod val="20000"/>
              <a:lumOff val="80000"/>
              <a:alpha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黎明期</a:t>
            </a:r>
          </a:p>
        </p:txBody>
      </p:sp>
      <p:sp>
        <p:nvSpPr>
          <p:cNvPr id="13" name="正方形/長方形 12">
            <a:extLst>
              <a:ext uri="{FF2B5EF4-FFF2-40B4-BE49-F238E27FC236}">
                <a16:creationId xmlns:a16="http://schemas.microsoft.com/office/drawing/2014/main" id="{1C405B18-75D5-466F-8189-7CCFDB6363AA}"/>
              </a:ext>
            </a:extLst>
          </p:cNvPr>
          <p:cNvSpPr/>
          <p:nvPr/>
        </p:nvSpPr>
        <p:spPr>
          <a:xfrm>
            <a:off x="5048250" y="5041900"/>
            <a:ext cx="2787650" cy="679450"/>
          </a:xfrm>
          <a:prstGeom prst="rect">
            <a:avLst/>
          </a:prstGeom>
          <a:solidFill>
            <a:schemeClr val="accent5">
              <a:lumMod val="20000"/>
              <a:lumOff val="80000"/>
              <a:alpha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伸び悩み期</a:t>
            </a:r>
          </a:p>
        </p:txBody>
      </p:sp>
      <p:sp>
        <p:nvSpPr>
          <p:cNvPr id="14" name="正方形/長方形 13">
            <a:extLst>
              <a:ext uri="{FF2B5EF4-FFF2-40B4-BE49-F238E27FC236}">
                <a16:creationId xmlns:a16="http://schemas.microsoft.com/office/drawing/2014/main" id="{F855F68E-B254-4D7F-BB6C-A3112D685A92}"/>
              </a:ext>
            </a:extLst>
          </p:cNvPr>
          <p:cNvSpPr/>
          <p:nvPr/>
        </p:nvSpPr>
        <p:spPr>
          <a:xfrm>
            <a:off x="7899400" y="5041900"/>
            <a:ext cx="1206500" cy="679450"/>
          </a:xfrm>
          <a:prstGeom prst="rect">
            <a:avLst/>
          </a:prstGeom>
          <a:solidFill>
            <a:schemeClr val="accent2">
              <a:lumMod val="20000"/>
              <a:lumOff val="80000"/>
              <a:alpha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ブーム期</a:t>
            </a:r>
          </a:p>
        </p:txBody>
      </p:sp>
      <p:sp>
        <p:nvSpPr>
          <p:cNvPr id="15" name="コンテンツ プレースホルダー 2">
            <a:extLst>
              <a:ext uri="{FF2B5EF4-FFF2-40B4-BE49-F238E27FC236}">
                <a16:creationId xmlns:a16="http://schemas.microsoft.com/office/drawing/2014/main" id="{8E425FDC-91C2-42A4-A89F-6D45954D0F6F}"/>
              </a:ext>
            </a:extLst>
          </p:cNvPr>
          <p:cNvSpPr txBox="1">
            <a:spLocks/>
          </p:cNvSpPr>
          <p:nvPr/>
        </p:nvSpPr>
        <p:spPr>
          <a:xfrm>
            <a:off x="323850" y="765544"/>
            <a:ext cx="11544299" cy="584480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この</a:t>
            </a:r>
            <a:r>
              <a:rPr lang="en-US" altLang="ja-JP" sz="2400" u="sng" dirty="0"/>
              <a:t>3</a:t>
            </a:r>
            <a:r>
              <a:rPr lang="ja-JP" altLang="en-US" sz="2400" u="sng" dirty="0"/>
              <a:t>区間で明確な作風の変化が見られ、それが原因と分析しています</a:t>
            </a:r>
            <a:endParaRPr lang="en-US" altLang="ja-JP" sz="2400" u="sng" dirty="0"/>
          </a:p>
        </p:txBody>
      </p:sp>
    </p:spTree>
    <p:extLst>
      <p:ext uri="{BB962C8B-B14F-4D97-AF65-F5344CB8AC3E}">
        <p14:creationId xmlns:p14="http://schemas.microsoft.com/office/powerpoint/2010/main" val="848124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6389358-BC7E-44CE-9CEE-F8D68DD15876}"/>
              </a:ext>
            </a:extLst>
          </p:cNvPr>
          <p:cNvPicPr>
            <a:picLocks noChangeAspect="1"/>
          </p:cNvPicPr>
          <p:nvPr/>
        </p:nvPicPr>
        <p:blipFill>
          <a:blip r:embed="rId2"/>
          <a:stretch>
            <a:fillRect/>
          </a:stretch>
        </p:blipFill>
        <p:spPr>
          <a:xfrm>
            <a:off x="2730499" y="730250"/>
            <a:ext cx="6730999" cy="4038600"/>
          </a:xfrm>
          <a:prstGeom prst="rect">
            <a:avLst/>
          </a:prstGeom>
        </p:spPr>
      </p:pic>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なぜ今、コナン映画が人気なのか</a:t>
            </a:r>
            <a:endParaRPr kumimoji="1" lang="ja-JP" altLang="en-US" sz="3600" dirty="0"/>
          </a:p>
        </p:txBody>
      </p:sp>
      <p:sp>
        <p:nvSpPr>
          <p:cNvPr id="5" name="正方形/長方形 4">
            <a:extLst>
              <a:ext uri="{FF2B5EF4-FFF2-40B4-BE49-F238E27FC236}">
                <a16:creationId xmlns:a16="http://schemas.microsoft.com/office/drawing/2014/main" id="{70DF41E6-DD6D-4A77-9CB2-C7201E431C6D}"/>
              </a:ext>
            </a:extLst>
          </p:cNvPr>
          <p:cNvSpPr/>
          <p:nvPr/>
        </p:nvSpPr>
        <p:spPr>
          <a:xfrm>
            <a:off x="3327400" y="1606550"/>
            <a:ext cx="1657350" cy="2673350"/>
          </a:xfrm>
          <a:prstGeom prst="rect">
            <a:avLst/>
          </a:prstGeom>
          <a:solidFill>
            <a:schemeClr val="accent6">
              <a:lumMod val="20000"/>
              <a:lumOff val="80000"/>
              <a:alpha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2211846-AAD6-46B9-AF4C-97F4348D2A7C}"/>
              </a:ext>
            </a:extLst>
          </p:cNvPr>
          <p:cNvSpPr/>
          <p:nvPr/>
        </p:nvSpPr>
        <p:spPr>
          <a:xfrm>
            <a:off x="5048250" y="1606550"/>
            <a:ext cx="2787650" cy="2673350"/>
          </a:xfrm>
          <a:prstGeom prst="rect">
            <a:avLst/>
          </a:prstGeom>
          <a:solidFill>
            <a:schemeClr val="accent5">
              <a:lumMod val="20000"/>
              <a:lumOff val="80000"/>
              <a:alpha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CA847E2-4AEA-4485-BFF9-137ECCACC06E}"/>
              </a:ext>
            </a:extLst>
          </p:cNvPr>
          <p:cNvSpPr/>
          <p:nvPr/>
        </p:nvSpPr>
        <p:spPr>
          <a:xfrm>
            <a:off x="7899400" y="1606550"/>
            <a:ext cx="1206500" cy="2673350"/>
          </a:xfrm>
          <a:prstGeom prst="rect">
            <a:avLst/>
          </a:prstGeom>
          <a:solidFill>
            <a:schemeClr val="accent2">
              <a:lumMod val="20000"/>
              <a:lumOff val="80000"/>
              <a:alpha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D7E761C-3803-4D72-B208-D54CFFAA040A}"/>
              </a:ext>
            </a:extLst>
          </p:cNvPr>
          <p:cNvSpPr/>
          <p:nvPr/>
        </p:nvSpPr>
        <p:spPr>
          <a:xfrm>
            <a:off x="3327400" y="5041900"/>
            <a:ext cx="1657350" cy="679450"/>
          </a:xfrm>
          <a:prstGeom prst="rect">
            <a:avLst/>
          </a:prstGeom>
          <a:solidFill>
            <a:schemeClr val="accent6">
              <a:lumMod val="20000"/>
              <a:lumOff val="80000"/>
              <a:alpha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黎明期</a:t>
            </a:r>
          </a:p>
        </p:txBody>
      </p:sp>
      <p:sp>
        <p:nvSpPr>
          <p:cNvPr id="13" name="正方形/長方形 12">
            <a:extLst>
              <a:ext uri="{FF2B5EF4-FFF2-40B4-BE49-F238E27FC236}">
                <a16:creationId xmlns:a16="http://schemas.microsoft.com/office/drawing/2014/main" id="{1C405B18-75D5-466F-8189-7CCFDB6363AA}"/>
              </a:ext>
            </a:extLst>
          </p:cNvPr>
          <p:cNvSpPr/>
          <p:nvPr/>
        </p:nvSpPr>
        <p:spPr>
          <a:xfrm>
            <a:off x="5048250" y="5041900"/>
            <a:ext cx="2787650" cy="679450"/>
          </a:xfrm>
          <a:prstGeom prst="rect">
            <a:avLst/>
          </a:prstGeom>
          <a:solidFill>
            <a:schemeClr val="accent5">
              <a:lumMod val="20000"/>
              <a:lumOff val="80000"/>
              <a:alpha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伸び悩み期</a:t>
            </a:r>
          </a:p>
        </p:txBody>
      </p:sp>
      <p:sp>
        <p:nvSpPr>
          <p:cNvPr id="14" name="正方形/長方形 13">
            <a:extLst>
              <a:ext uri="{FF2B5EF4-FFF2-40B4-BE49-F238E27FC236}">
                <a16:creationId xmlns:a16="http://schemas.microsoft.com/office/drawing/2014/main" id="{F855F68E-B254-4D7F-BB6C-A3112D685A92}"/>
              </a:ext>
            </a:extLst>
          </p:cNvPr>
          <p:cNvSpPr/>
          <p:nvPr/>
        </p:nvSpPr>
        <p:spPr>
          <a:xfrm>
            <a:off x="7899400" y="5041900"/>
            <a:ext cx="1206500" cy="679450"/>
          </a:xfrm>
          <a:prstGeom prst="rect">
            <a:avLst/>
          </a:prstGeom>
          <a:solidFill>
            <a:schemeClr val="accent2">
              <a:lumMod val="20000"/>
              <a:lumOff val="80000"/>
              <a:alpha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75000"/>
                    <a:lumOff val="25000"/>
                  </a:schemeClr>
                </a:solidFill>
              </a:rPr>
              <a:t>ブーム期</a:t>
            </a:r>
          </a:p>
        </p:txBody>
      </p:sp>
      <p:sp>
        <p:nvSpPr>
          <p:cNvPr id="15" name="コンテンツ プレースホルダー 2">
            <a:extLst>
              <a:ext uri="{FF2B5EF4-FFF2-40B4-BE49-F238E27FC236}">
                <a16:creationId xmlns:a16="http://schemas.microsoft.com/office/drawing/2014/main" id="{8E425FDC-91C2-42A4-A89F-6D45954D0F6F}"/>
              </a:ext>
            </a:extLst>
          </p:cNvPr>
          <p:cNvSpPr txBox="1">
            <a:spLocks/>
          </p:cNvSpPr>
          <p:nvPr/>
        </p:nvSpPr>
        <p:spPr>
          <a:xfrm>
            <a:off x="323850" y="765544"/>
            <a:ext cx="11544299" cy="584480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この</a:t>
            </a:r>
            <a:r>
              <a:rPr lang="en-US" altLang="ja-JP" sz="2400" u="sng" dirty="0"/>
              <a:t>3</a:t>
            </a:r>
            <a:r>
              <a:rPr lang="ja-JP" altLang="en-US" sz="2400" u="sng" dirty="0"/>
              <a:t>区間で明確な作風の変化が見られ、それが原因と分析しています</a:t>
            </a:r>
            <a:endParaRPr lang="en-US" altLang="ja-JP" sz="2400" u="sng" dirty="0"/>
          </a:p>
        </p:txBody>
      </p:sp>
      <p:sp>
        <p:nvSpPr>
          <p:cNvPr id="4" name="楕円 3">
            <a:extLst>
              <a:ext uri="{FF2B5EF4-FFF2-40B4-BE49-F238E27FC236}">
                <a16:creationId xmlns:a16="http://schemas.microsoft.com/office/drawing/2014/main" id="{1BADDFEA-F5E0-4200-92BB-8137C1B6AEF8}"/>
              </a:ext>
            </a:extLst>
          </p:cNvPr>
          <p:cNvSpPr/>
          <p:nvPr/>
        </p:nvSpPr>
        <p:spPr>
          <a:xfrm>
            <a:off x="6673850" y="3314700"/>
            <a:ext cx="288000" cy="288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F2AB35D-ED76-4785-B158-D3BDED012168}"/>
              </a:ext>
            </a:extLst>
          </p:cNvPr>
          <p:cNvCxnSpPr>
            <a:cxnSpLocks/>
          </p:cNvCxnSpPr>
          <p:nvPr/>
        </p:nvCxnSpPr>
        <p:spPr>
          <a:xfrm>
            <a:off x="6807200" y="2514600"/>
            <a:ext cx="0" cy="6985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コンテンツ プレースホルダー 2">
            <a:extLst>
              <a:ext uri="{FF2B5EF4-FFF2-40B4-BE49-F238E27FC236}">
                <a16:creationId xmlns:a16="http://schemas.microsoft.com/office/drawing/2014/main" id="{F1EDF4BE-C739-42CA-AE47-9436DC93A273}"/>
              </a:ext>
            </a:extLst>
          </p:cNvPr>
          <p:cNvSpPr txBox="1">
            <a:spLocks/>
          </p:cNvSpPr>
          <p:nvPr/>
        </p:nvSpPr>
        <p:spPr>
          <a:xfrm>
            <a:off x="5473700" y="2098527"/>
            <a:ext cx="2667000" cy="5270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u="sng" dirty="0">
                <a:solidFill>
                  <a:srgbClr val="C00000"/>
                </a:solidFill>
              </a:rPr>
              <a:t>『</a:t>
            </a:r>
            <a:r>
              <a:rPr lang="ja-JP" altLang="en-US" sz="2000" u="sng" dirty="0">
                <a:solidFill>
                  <a:srgbClr val="C00000"/>
                </a:solidFill>
              </a:rPr>
              <a:t>沈黙の</a:t>
            </a:r>
            <a:r>
              <a:rPr lang="en-US" altLang="ja-JP" sz="2000" u="sng" dirty="0">
                <a:solidFill>
                  <a:srgbClr val="C00000"/>
                </a:solidFill>
              </a:rPr>
              <a:t>15</a:t>
            </a:r>
            <a:r>
              <a:rPr lang="ja-JP" altLang="en-US" sz="2000" u="sng" dirty="0">
                <a:solidFill>
                  <a:srgbClr val="C00000"/>
                </a:solidFill>
              </a:rPr>
              <a:t>分</a:t>
            </a:r>
            <a:r>
              <a:rPr lang="en-US" altLang="ja-JP" sz="2000" u="sng" dirty="0">
                <a:solidFill>
                  <a:srgbClr val="C00000"/>
                </a:solidFill>
              </a:rPr>
              <a:t>』</a:t>
            </a:r>
          </a:p>
        </p:txBody>
      </p:sp>
    </p:spTree>
    <p:extLst>
      <p:ext uri="{BB962C8B-B14F-4D97-AF65-F5344CB8AC3E}">
        <p14:creationId xmlns:p14="http://schemas.microsoft.com/office/powerpoint/2010/main" val="1612970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各期の特徴</a:t>
            </a:r>
            <a:endParaRPr kumimoji="1" lang="ja-JP" altLang="en-US" sz="3600" dirty="0"/>
          </a:p>
        </p:txBody>
      </p:sp>
      <p:sp>
        <p:nvSpPr>
          <p:cNvPr id="15" name="コンテンツ プレースホルダー 2">
            <a:extLst>
              <a:ext uri="{FF2B5EF4-FFF2-40B4-BE49-F238E27FC236}">
                <a16:creationId xmlns:a16="http://schemas.microsoft.com/office/drawing/2014/main" id="{8E425FDC-91C2-42A4-A89F-6D45954D0F6F}"/>
              </a:ext>
            </a:extLst>
          </p:cNvPr>
          <p:cNvSpPr txBox="1">
            <a:spLocks/>
          </p:cNvSpPr>
          <p:nvPr/>
        </p:nvSpPr>
        <p:spPr>
          <a:xfrm>
            <a:off x="323850" y="765544"/>
            <a:ext cx="11868150" cy="58448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u="sng" dirty="0"/>
              <a:t>黎明期</a:t>
            </a:r>
            <a:endParaRPr lang="en-US" altLang="ja-JP" sz="2000" dirty="0"/>
          </a:p>
          <a:p>
            <a:pPr marL="0" indent="0">
              <a:buNone/>
            </a:pPr>
            <a:r>
              <a:rPr lang="ja-JP" altLang="en-US" sz="2000" dirty="0">
                <a:solidFill>
                  <a:schemeClr val="tx1">
                    <a:lumMod val="75000"/>
                    <a:lumOff val="25000"/>
                  </a:schemeClr>
                </a:solidFill>
              </a:rPr>
              <a:t>・原作、</a:t>
            </a:r>
            <a:r>
              <a:rPr lang="en-US" altLang="ja-JP" sz="2000" dirty="0">
                <a:solidFill>
                  <a:schemeClr val="tx1">
                    <a:lumMod val="75000"/>
                    <a:lumOff val="25000"/>
                  </a:schemeClr>
                </a:solidFill>
              </a:rPr>
              <a:t>TV</a:t>
            </a:r>
            <a:r>
              <a:rPr lang="ja-JP" altLang="en-US" sz="2000" dirty="0">
                <a:solidFill>
                  <a:schemeClr val="tx1">
                    <a:lumMod val="75000"/>
                    <a:lumOff val="25000"/>
                  </a:schemeClr>
                </a:solidFill>
              </a:rPr>
              <a:t>アニメ版コナンの壮大版。</a:t>
            </a:r>
            <a:endParaRPr lang="en-US" altLang="ja-JP" sz="2000" dirty="0">
              <a:solidFill>
                <a:schemeClr val="tx1">
                  <a:lumMod val="75000"/>
                  <a:lumOff val="25000"/>
                </a:schemeClr>
              </a:solidFill>
            </a:endParaRPr>
          </a:p>
          <a:p>
            <a:pPr marL="0" indent="0">
              <a:buNone/>
            </a:pPr>
            <a:r>
              <a:rPr lang="ja-JP" altLang="en-US" sz="2000" dirty="0"/>
              <a:t>　「踊る大捜査線」と「踊る大捜査線 </a:t>
            </a:r>
            <a:r>
              <a:rPr lang="en-US" altLang="ja-JP" sz="2000" dirty="0"/>
              <a:t>THE MOVIE 2 </a:t>
            </a:r>
            <a:r>
              <a:rPr lang="ja-JP" altLang="en-US" sz="2000" dirty="0"/>
              <a:t>レインボーブリッジを封鎖せよ」みたいなもの。</a:t>
            </a:r>
            <a:endParaRPr lang="en-US" altLang="ja-JP" sz="2000" dirty="0"/>
          </a:p>
          <a:p>
            <a:pPr marL="0" indent="0">
              <a:buNone/>
            </a:pPr>
            <a:r>
              <a:rPr lang="ja-JP" altLang="en-US" sz="2000" dirty="0"/>
              <a:t>・アクションはそれほど派手ではなく、</a:t>
            </a:r>
            <a:r>
              <a:rPr lang="ja-JP" altLang="en-US" sz="2000" dirty="0">
                <a:solidFill>
                  <a:srgbClr val="C00000"/>
                </a:solidFill>
              </a:rPr>
              <a:t>推理モノとしての性格が強い</a:t>
            </a:r>
            <a:r>
              <a:rPr lang="ja-JP" altLang="en-US" sz="2000" dirty="0"/>
              <a:t>。</a:t>
            </a:r>
            <a:endParaRPr lang="en-US" altLang="ja-JP" sz="2000" dirty="0"/>
          </a:p>
          <a:p>
            <a:pPr marL="0" indent="0">
              <a:buNone/>
            </a:pPr>
            <a:endParaRPr lang="en-US" altLang="ja-JP" sz="2000" dirty="0"/>
          </a:p>
          <a:p>
            <a:pPr marL="0" indent="0">
              <a:buNone/>
            </a:pPr>
            <a:r>
              <a:rPr lang="ja-JP" altLang="en-US" sz="2000" u="sng" dirty="0"/>
              <a:t>伸び悩み期</a:t>
            </a:r>
            <a:endParaRPr lang="en-US" altLang="ja-JP" sz="2000" u="sng" dirty="0"/>
          </a:p>
          <a:p>
            <a:pPr marL="0" indent="0">
              <a:buNone/>
            </a:pPr>
            <a:r>
              <a:rPr lang="ja-JP" altLang="en-US" sz="2000" dirty="0"/>
              <a:t>・別名「舞台装置型コナン」。</a:t>
            </a:r>
            <a:endParaRPr lang="en-US" altLang="ja-JP" sz="2000" dirty="0"/>
          </a:p>
          <a:p>
            <a:pPr marL="0" indent="0">
              <a:buNone/>
            </a:pPr>
            <a:r>
              <a:rPr lang="ja-JP" altLang="en-US" sz="2000" dirty="0"/>
              <a:t>　飛行機、船、宝島、雪山など</a:t>
            </a:r>
            <a:r>
              <a:rPr lang="ja-JP" altLang="en-US" sz="2000" dirty="0">
                <a:solidFill>
                  <a:schemeClr val="tx1">
                    <a:lumMod val="75000"/>
                    <a:lumOff val="25000"/>
                  </a:schemeClr>
                </a:solidFill>
              </a:rPr>
              <a:t>、テーマを決められた舞台で事件</a:t>
            </a:r>
            <a:r>
              <a:rPr lang="ja-JP" altLang="en-US" sz="2000" dirty="0"/>
              <a:t>が起き、解決していく。</a:t>
            </a:r>
            <a:endParaRPr lang="en-US" altLang="ja-JP" sz="2000" dirty="0"/>
          </a:p>
          <a:p>
            <a:pPr marL="0" indent="0">
              <a:buNone/>
            </a:pPr>
            <a:r>
              <a:rPr lang="ja-JP" altLang="en-US" sz="2000" dirty="0"/>
              <a:t>・</a:t>
            </a:r>
            <a:r>
              <a:rPr lang="ja-JP" altLang="en-US" sz="2000" dirty="0">
                <a:solidFill>
                  <a:srgbClr val="C00000"/>
                </a:solidFill>
              </a:rPr>
              <a:t>舞台の特性を利用した派手なアクション</a:t>
            </a:r>
            <a:r>
              <a:rPr lang="ja-JP" altLang="en-US" sz="2000" dirty="0"/>
              <a:t>が特徴で、アクション映画としての性格が強い。</a:t>
            </a:r>
            <a:endParaRPr lang="en-US" altLang="ja-JP" sz="2000" dirty="0"/>
          </a:p>
          <a:p>
            <a:pPr marL="0" indent="0">
              <a:buNone/>
            </a:pPr>
            <a:endParaRPr lang="en-US" altLang="ja-JP" sz="2000" dirty="0"/>
          </a:p>
          <a:p>
            <a:pPr marL="0" indent="0">
              <a:buNone/>
            </a:pPr>
            <a:r>
              <a:rPr lang="ja-JP" altLang="en-US" sz="2000" u="sng" dirty="0"/>
              <a:t>ブーム期</a:t>
            </a:r>
            <a:endParaRPr lang="en-US" altLang="ja-JP" sz="2000" u="sng" dirty="0"/>
          </a:p>
          <a:p>
            <a:pPr marL="0" indent="0">
              <a:buNone/>
            </a:pPr>
            <a:r>
              <a:rPr lang="ja-JP" altLang="en-US" sz="2000" dirty="0"/>
              <a:t>・別名「キャラ映画型コナン」。</a:t>
            </a:r>
            <a:endParaRPr lang="en-US" altLang="ja-JP" sz="2000" dirty="0"/>
          </a:p>
          <a:p>
            <a:pPr marL="0" indent="0">
              <a:buNone/>
            </a:pPr>
            <a:r>
              <a:rPr lang="ja-JP" altLang="en-US" sz="2000" dirty="0"/>
              <a:t>　舞台装置型の派手さを引き継ぎつつ、</a:t>
            </a:r>
            <a:r>
              <a:rPr lang="ja-JP" altLang="en-US" sz="2000" dirty="0">
                <a:solidFill>
                  <a:srgbClr val="C00000"/>
                </a:solidFill>
              </a:rPr>
              <a:t>特定のキャラクターを大活躍させる</a:t>
            </a:r>
            <a:r>
              <a:rPr lang="ja-JP" altLang="en-US" sz="2000" dirty="0"/>
              <a:t>ことに重点を置く。</a:t>
            </a:r>
            <a:endParaRPr lang="en-US" altLang="ja-JP" sz="2000" dirty="0"/>
          </a:p>
          <a:p>
            <a:pPr marL="0" indent="0">
              <a:buNone/>
            </a:pPr>
            <a:r>
              <a:rPr lang="ja-JP" altLang="en-US" sz="2000" dirty="0"/>
              <a:t>・引き立てられたキャラはとにかく格好良い。</a:t>
            </a:r>
            <a:endParaRPr lang="en-US" altLang="ja-JP" sz="2000" dirty="0"/>
          </a:p>
        </p:txBody>
      </p:sp>
    </p:spTree>
    <p:extLst>
      <p:ext uri="{BB962C8B-B14F-4D97-AF65-F5344CB8AC3E}">
        <p14:creationId xmlns:p14="http://schemas.microsoft.com/office/powerpoint/2010/main" val="186264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pic>
        <p:nvPicPr>
          <p:cNvPr id="4" name="図 3" descr="衣類, 男, スーツ, 立つ が含まれている画像&#10;&#10;自動的に生成された説明">
            <a:extLst>
              <a:ext uri="{FF2B5EF4-FFF2-40B4-BE49-F238E27FC236}">
                <a16:creationId xmlns:a16="http://schemas.microsoft.com/office/drawing/2014/main" id="{23E25D05-764E-4E65-A45D-85311D3BE251}"/>
              </a:ext>
            </a:extLst>
          </p:cNvPr>
          <p:cNvPicPr>
            <a:picLocks noChangeAspect="1"/>
          </p:cNvPicPr>
          <p:nvPr/>
        </p:nvPicPr>
        <p:blipFill rotWithShape="1">
          <a:blip r:embed="rId2">
            <a:extLst>
              <a:ext uri="{28A0092B-C50C-407E-A947-70E740481C1C}">
                <a14:useLocalDpi xmlns:a14="http://schemas.microsoft.com/office/drawing/2010/main" val="0"/>
              </a:ext>
            </a:extLst>
          </a:blip>
          <a:srcRect l="25917" t="-1" r="15899" b="69535"/>
          <a:stretch/>
        </p:blipFill>
        <p:spPr>
          <a:xfrm>
            <a:off x="1307803" y="1164266"/>
            <a:ext cx="2089299" cy="2089298"/>
          </a:xfrm>
          <a:prstGeom prst="rect">
            <a:avLst/>
          </a:prstGeom>
        </p:spPr>
      </p:pic>
      <p:sp>
        <p:nvSpPr>
          <p:cNvPr id="6" name="コンテンツ プレースホルダー 2">
            <a:extLst>
              <a:ext uri="{FF2B5EF4-FFF2-40B4-BE49-F238E27FC236}">
                <a16:creationId xmlns:a16="http://schemas.microsoft.com/office/drawing/2014/main" id="{D260CE56-615C-415A-8DBF-FB20A0536C88}"/>
              </a:ext>
            </a:extLst>
          </p:cNvPr>
          <p:cNvSpPr txBox="1">
            <a:spLocks/>
          </p:cNvSpPr>
          <p:nvPr/>
        </p:nvSpPr>
        <p:spPr>
          <a:xfrm>
            <a:off x="927468"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高校生探偵・工藤新一</a:t>
            </a:r>
            <a:endParaRPr lang="en-US" altLang="ja-JP" sz="2000" dirty="0"/>
          </a:p>
        </p:txBody>
      </p:sp>
    </p:spTree>
    <p:extLst>
      <p:ext uri="{BB962C8B-B14F-4D97-AF65-F5344CB8AC3E}">
        <p14:creationId xmlns:p14="http://schemas.microsoft.com/office/powerpoint/2010/main" val="27827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kumimoji="1" lang="ja-JP" altLang="en-US" sz="3600" dirty="0"/>
              <a:t>なぜブーム期のコナンは人気なのか</a:t>
            </a:r>
          </a:p>
        </p:txBody>
      </p:sp>
      <p:sp>
        <p:nvSpPr>
          <p:cNvPr id="17" name="コンテンツ プレースホルダー 2">
            <a:extLst>
              <a:ext uri="{FF2B5EF4-FFF2-40B4-BE49-F238E27FC236}">
                <a16:creationId xmlns:a16="http://schemas.microsoft.com/office/drawing/2014/main" id="{82C40C3E-1347-4D0F-B102-6A7DF4C7930F}"/>
              </a:ext>
            </a:extLst>
          </p:cNvPr>
          <p:cNvSpPr txBox="1">
            <a:spLocks/>
          </p:cNvSpPr>
          <p:nvPr/>
        </p:nvSpPr>
        <p:spPr>
          <a:xfrm>
            <a:off x="323850" y="765544"/>
            <a:ext cx="11868150" cy="58448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p>
        </p:txBody>
      </p:sp>
      <p:pic>
        <p:nvPicPr>
          <p:cNvPr id="21" name="図 20">
            <a:extLst>
              <a:ext uri="{FF2B5EF4-FFF2-40B4-BE49-F238E27FC236}">
                <a16:creationId xmlns:a16="http://schemas.microsoft.com/office/drawing/2014/main" id="{ED4AA669-653C-4F5C-92C2-47471C40E300}"/>
              </a:ext>
            </a:extLst>
          </p:cNvPr>
          <p:cNvPicPr>
            <a:picLocks noChangeAspect="1"/>
          </p:cNvPicPr>
          <p:nvPr/>
        </p:nvPicPr>
        <p:blipFill rotWithShape="1">
          <a:blip r:embed="rId2">
            <a:extLst>
              <a:ext uri="{28A0092B-C50C-407E-A947-70E740481C1C}">
                <a14:useLocalDpi xmlns:a14="http://schemas.microsoft.com/office/drawing/2010/main" val="0"/>
              </a:ext>
            </a:extLst>
          </a:blip>
          <a:srcRect l="16436" t="3352" r="12259" b="38149"/>
          <a:stretch/>
        </p:blipFill>
        <p:spPr>
          <a:xfrm>
            <a:off x="1568600" y="2319447"/>
            <a:ext cx="1790327" cy="2089298"/>
          </a:xfrm>
          <a:prstGeom prst="rect">
            <a:avLst/>
          </a:prstGeom>
        </p:spPr>
      </p:pic>
      <p:pic>
        <p:nvPicPr>
          <p:cNvPr id="8" name="図 7" descr="おもちゃ, レゴ が含まれている画像&#10;&#10;自動的に生成された説明">
            <a:extLst>
              <a:ext uri="{FF2B5EF4-FFF2-40B4-BE49-F238E27FC236}">
                <a16:creationId xmlns:a16="http://schemas.microsoft.com/office/drawing/2014/main" id="{50CFB0E9-F02A-43B5-B537-216E81383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331" y="2384351"/>
            <a:ext cx="1608759" cy="2089298"/>
          </a:xfrm>
          <a:prstGeom prst="rect">
            <a:avLst/>
          </a:prstGeom>
        </p:spPr>
      </p:pic>
      <p:pic>
        <p:nvPicPr>
          <p:cNvPr id="23" name="図 22" descr="食品 が含まれている画像&#10;&#10;自動的に生成された説明">
            <a:extLst>
              <a:ext uri="{FF2B5EF4-FFF2-40B4-BE49-F238E27FC236}">
                <a16:creationId xmlns:a16="http://schemas.microsoft.com/office/drawing/2014/main" id="{764CBCC0-3C64-4ADF-A849-E5887C409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2323" y="4701143"/>
            <a:ext cx="1831285" cy="1831285"/>
          </a:xfrm>
          <a:prstGeom prst="rect">
            <a:avLst/>
          </a:prstGeom>
        </p:spPr>
      </p:pic>
      <p:pic>
        <p:nvPicPr>
          <p:cNvPr id="24" name="図 23">
            <a:extLst>
              <a:ext uri="{FF2B5EF4-FFF2-40B4-BE49-F238E27FC236}">
                <a16:creationId xmlns:a16="http://schemas.microsoft.com/office/drawing/2014/main" id="{A0E26F09-A53A-4B0D-BF54-56230E5298FD}"/>
              </a:ext>
            </a:extLst>
          </p:cNvPr>
          <p:cNvPicPr>
            <a:picLocks noChangeAspect="1"/>
          </p:cNvPicPr>
          <p:nvPr/>
        </p:nvPicPr>
        <p:blipFill rotWithShape="1">
          <a:blip r:embed="rId5">
            <a:extLst>
              <a:ext uri="{28A0092B-C50C-407E-A947-70E740481C1C}">
                <a14:useLocalDpi xmlns:a14="http://schemas.microsoft.com/office/drawing/2010/main" val="0"/>
              </a:ext>
            </a:extLst>
          </a:blip>
          <a:srcRect l="51745" r="7467" b="73426"/>
          <a:stretch/>
        </p:blipFill>
        <p:spPr>
          <a:xfrm>
            <a:off x="1555475" y="4701143"/>
            <a:ext cx="1816576" cy="1705491"/>
          </a:xfrm>
          <a:prstGeom prst="rect">
            <a:avLst/>
          </a:prstGeom>
        </p:spPr>
      </p:pic>
      <p:pic>
        <p:nvPicPr>
          <p:cNvPr id="25" name="図 24">
            <a:extLst>
              <a:ext uri="{FF2B5EF4-FFF2-40B4-BE49-F238E27FC236}">
                <a16:creationId xmlns:a16="http://schemas.microsoft.com/office/drawing/2014/main" id="{908A8FA8-4FE6-454F-941B-D08976340EB1}"/>
              </a:ext>
            </a:extLst>
          </p:cNvPr>
          <p:cNvPicPr>
            <a:picLocks noChangeAspect="1"/>
          </p:cNvPicPr>
          <p:nvPr/>
        </p:nvPicPr>
        <p:blipFill rotWithShape="1">
          <a:blip r:embed="rId5">
            <a:extLst>
              <a:ext uri="{28A0092B-C50C-407E-A947-70E740481C1C}">
                <a14:useLocalDpi xmlns:a14="http://schemas.microsoft.com/office/drawing/2010/main" val="0"/>
              </a:ext>
            </a:extLst>
          </a:blip>
          <a:srcRect l="7092" r="52120" b="73426"/>
          <a:stretch/>
        </p:blipFill>
        <p:spPr>
          <a:xfrm>
            <a:off x="6676711" y="4701143"/>
            <a:ext cx="1816576" cy="1705491"/>
          </a:xfrm>
          <a:prstGeom prst="rect">
            <a:avLst/>
          </a:prstGeom>
        </p:spPr>
      </p:pic>
      <p:sp>
        <p:nvSpPr>
          <p:cNvPr id="26" name="コンテンツ プレースホルダー 2">
            <a:extLst>
              <a:ext uri="{FF2B5EF4-FFF2-40B4-BE49-F238E27FC236}">
                <a16:creationId xmlns:a16="http://schemas.microsoft.com/office/drawing/2014/main" id="{BD4A884E-B667-4BB6-A9BA-A21DED1920E5}"/>
              </a:ext>
            </a:extLst>
          </p:cNvPr>
          <p:cNvSpPr txBox="1">
            <a:spLocks/>
          </p:cNvSpPr>
          <p:nvPr/>
        </p:nvSpPr>
        <p:spPr>
          <a:xfrm>
            <a:off x="6738408" y="2641600"/>
            <a:ext cx="4368800" cy="15748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・毎回パーティーが異なるから</a:t>
            </a:r>
            <a:endParaRPr lang="en-US" altLang="ja-JP" sz="2000" dirty="0"/>
          </a:p>
          <a:p>
            <a:pPr marL="0" indent="0">
              <a:buNone/>
            </a:pPr>
            <a:r>
              <a:rPr lang="ja-JP" altLang="en-US" sz="2000" dirty="0"/>
              <a:t>　展開（戦い方）も変わる</a:t>
            </a:r>
            <a:endParaRPr lang="en-US" altLang="ja-JP" sz="2000" dirty="0"/>
          </a:p>
        </p:txBody>
      </p:sp>
      <p:sp>
        <p:nvSpPr>
          <p:cNvPr id="29" name="コンテンツ プレースホルダー 2">
            <a:extLst>
              <a:ext uri="{FF2B5EF4-FFF2-40B4-BE49-F238E27FC236}">
                <a16:creationId xmlns:a16="http://schemas.microsoft.com/office/drawing/2014/main" id="{B97E0F5D-D509-468A-BE32-450FD463A361}"/>
              </a:ext>
            </a:extLst>
          </p:cNvPr>
          <p:cNvSpPr txBox="1">
            <a:spLocks/>
          </p:cNvSpPr>
          <p:nvPr/>
        </p:nvSpPr>
        <p:spPr>
          <a:xfrm>
            <a:off x="323850" y="765544"/>
            <a:ext cx="11620500" cy="58448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u="sng" dirty="0"/>
              <a:t>ワンパターンからの脱出</a:t>
            </a:r>
            <a:endParaRPr lang="en-US" altLang="ja-JP" sz="2000" u="sng" dirty="0"/>
          </a:p>
          <a:p>
            <a:pPr marL="0" indent="0">
              <a:buNone/>
            </a:pPr>
            <a:r>
              <a:rPr lang="ja-JP" altLang="en-US" sz="2000" dirty="0"/>
              <a:t>　コナンは、主人公を大活躍させて終了、というワンパターンになりがちなシリーズ。</a:t>
            </a:r>
            <a:endParaRPr lang="en-US" altLang="ja-JP" sz="2000" dirty="0"/>
          </a:p>
          <a:p>
            <a:pPr marL="0" indent="0">
              <a:buNone/>
            </a:pPr>
            <a:r>
              <a:rPr lang="ja-JP" altLang="en-US" sz="2000" dirty="0"/>
              <a:t>　毎回異なる準主役を立てることで、新しい作品を見ている感覚になる。</a:t>
            </a:r>
            <a:endParaRPr lang="en-US" altLang="ja-JP" sz="2000" dirty="0"/>
          </a:p>
          <a:p>
            <a:pPr marL="0" indent="0">
              <a:buNone/>
            </a:pPr>
            <a:r>
              <a:rPr lang="ja-JP" altLang="en-US" sz="2000" dirty="0"/>
              <a:t>　</a:t>
            </a:r>
            <a:endParaRPr lang="en-US" altLang="ja-JP" sz="2000" dirty="0"/>
          </a:p>
        </p:txBody>
      </p:sp>
      <p:pic>
        <p:nvPicPr>
          <p:cNvPr id="31" name="図 30">
            <a:extLst>
              <a:ext uri="{FF2B5EF4-FFF2-40B4-BE49-F238E27FC236}">
                <a16:creationId xmlns:a16="http://schemas.microsoft.com/office/drawing/2014/main" id="{18FA58B4-D788-4851-B225-05E5880356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604" y="4701143"/>
            <a:ext cx="1474185" cy="1831285"/>
          </a:xfrm>
          <a:prstGeom prst="rect">
            <a:avLst/>
          </a:prstGeom>
        </p:spPr>
      </p:pic>
    </p:spTree>
    <p:extLst>
      <p:ext uri="{BB962C8B-B14F-4D97-AF65-F5344CB8AC3E}">
        <p14:creationId xmlns:p14="http://schemas.microsoft.com/office/powerpoint/2010/main" val="2974396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ブーム期を盛り上げる準主役たち</a:t>
            </a:r>
            <a:endParaRPr kumimoji="1" lang="ja-JP" altLang="en-US" sz="3600" dirty="0"/>
          </a:p>
        </p:txBody>
      </p:sp>
      <p:sp>
        <p:nvSpPr>
          <p:cNvPr id="15" name="コンテンツ プレースホルダー 2">
            <a:extLst>
              <a:ext uri="{FF2B5EF4-FFF2-40B4-BE49-F238E27FC236}">
                <a16:creationId xmlns:a16="http://schemas.microsoft.com/office/drawing/2014/main" id="{8E425FDC-91C2-42A4-A89F-6D45954D0F6F}"/>
              </a:ext>
            </a:extLst>
          </p:cNvPr>
          <p:cNvSpPr txBox="1">
            <a:spLocks/>
          </p:cNvSpPr>
          <p:nvPr/>
        </p:nvSpPr>
        <p:spPr>
          <a:xfrm>
            <a:off x="323850" y="765545"/>
            <a:ext cx="5772150" cy="2949206"/>
          </a:xfrm>
          <a:prstGeom prst="rect">
            <a:avLst/>
          </a:prstGeom>
          <a:ln>
            <a:solidFill>
              <a:schemeClr val="tx1">
                <a:lumMod val="75000"/>
                <a:lumOff val="2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u="sng" dirty="0"/>
              <a:t>20</a:t>
            </a:r>
            <a:r>
              <a:rPr lang="ja-JP" altLang="en-US" sz="2000" u="sng" dirty="0"/>
              <a:t>作目</a:t>
            </a:r>
            <a:endParaRPr lang="en-US" altLang="ja-JP" sz="2000" u="sng" dirty="0"/>
          </a:p>
          <a:p>
            <a:pPr marL="0" indent="0">
              <a:buNone/>
            </a:pPr>
            <a:endParaRPr lang="en-US" altLang="ja-JP" sz="2000" dirty="0"/>
          </a:p>
        </p:txBody>
      </p:sp>
      <p:sp>
        <p:nvSpPr>
          <p:cNvPr id="4" name="コンテンツ プレースホルダー 2">
            <a:extLst>
              <a:ext uri="{FF2B5EF4-FFF2-40B4-BE49-F238E27FC236}">
                <a16:creationId xmlns:a16="http://schemas.microsoft.com/office/drawing/2014/main" id="{E2E028FF-81E6-47A2-84D4-9D0C2CE15FDF}"/>
              </a:ext>
            </a:extLst>
          </p:cNvPr>
          <p:cNvSpPr txBox="1">
            <a:spLocks/>
          </p:cNvSpPr>
          <p:nvPr/>
        </p:nvSpPr>
        <p:spPr>
          <a:xfrm>
            <a:off x="6096000" y="765545"/>
            <a:ext cx="5772150" cy="2949206"/>
          </a:xfrm>
          <a:prstGeom prst="rect">
            <a:avLst/>
          </a:prstGeom>
          <a:ln>
            <a:solidFill>
              <a:schemeClr val="tx1">
                <a:lumMod val="75000"/>
                <a:lumOff val="2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u="sng" dirty="0"/>
              <a:t>21</a:t>
            </a:r>
            <a:r>
              <a:rPr lang="ja-JP" altLang="en-US" sz="2000" u="sng" dirty="0"/>
              <a:t>作目</a:t>
            </a:r>
            <a:endParaRPr lang="en-US" altLang="ja-JP" sz="2000" u="sng" dirty="0"/>
          </a:p>
          <a:p>
            <a:pPr marL="0" indent="0">
              <a:buNone/>
            </a:pPr>
            <a:endParaRPr lang="en-US" altLang="ja-JP" sz="2000" dirty="0"/>
          </a:p>
        </p:txBody>
      </p:sp>
      <p:sp>
        <p:nvSpPr>
          <p:cNvPr id="5" name="コンテンツ プレースホルダー 2">
            <a:extLst>
              <a:ext uri="{FF2B5EF4-FFF2-40B4-BE49-F238E27FC236}">
                <a16:creationId xmlns:a16="http://schemas.microsoft.com/office/drawing/2014/main" id="{5E30B173-CF6E-44A6-A768-EF60D301D7EE}"/>
              </a:ext>
            </a:extLst>
          </p:cNvPr>
          <p:cNvSpPr txBox="1">
            <a:spLocks/>
          </p:cNvSpPr>
          <p:nvPr/>
        </p:nvSpPr>
        <p:spPr>
          <a:xfrm>
            <a:off x="323850" y="3714751"/>
            <a:ext cx="5772150" cy="2949206"/>
          </a:xfrm>
          <a:prstGeom prst="rect">
            <a:avLst/>
          </a:prstGeom>
          <a:ln>
            <a:solidFill>
              <a:schemeClr val="tx1">
                <a:lumMod val="75000"/>
                <a:lumOff val="2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u="sng" dirty="0"/>
              <a:t>22</a:t>
            </a:r>
            <a:r>
              <a:rPr lang="ja-JP" altLang="en-US" sz="2000" u="sng" dirty="0"/>
              <a:t>作目</a:t>
            </a:r>
            <a:endParaRPr lang="en-US" altLang="ja-JP" sz="2000" u="sng" dirty="0"/>
          </a:p>
          <a:p>
            <a:pPr marL="0" indent="0">
              <a:buNone/>
            </a:pPr>
            <a:endParaRPr lang="en-US" altLang="ja-JP" sz="2000" dirty="0"/>
          </a:p>
        </p:txBody>
      </p:sp>
      <p:sp>
        <p:nvSpPr>
          <p:cNvPr id="6" name="コンテンツ プレースホルダー 2">
            <a:extLst>
              <a:ext uri="{FF2B5EF4-FFF2-40B4-BE49-F238E27FC236}">
                <a16:creationId xmlns:a16="http://schemas.microsoft.com/office/drawing/2014/main" id="{EEB37D59-EB7C-4D3E-8510-B9A06F6FAA55}"/>
              </a:ext>
            </a:extLst>
          </p:cNvPr>
          <p:cNvSpPr txBox="1">
            <a:spLocks/>
          </p:cNvSpPr>
          <p:nvPr/>
        </p:nvSpPr>
        <p:spPr>
          <a:xfrm>
            <a:off x="6096000" y="3714751"/>
            <a:ext cx="5772150" cy="2949206"/>
          </a:xfrm>
          <a:prstGeom prst="rect">
            <a:avLst/>
          </a:prstGeom>
          <a:ln>
            <a:solidFill>
              <a:schemeClr val="tx1">
                <a:lumMod val="75000"/>
                <a:lumOff val="2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u="sng" dirty="0"/>
              <a:t>23</a:t>
            </a:r>
            <a:r>
              <a:rPr lang="ja-JP" altLang="en-US" sz="2000" u="sng" dirty="0"/>
              <a:t>作目</a:t>
            </a:r>
            <a:endParaRPr lang="en-US" altLang="ja-JP" sz="2000" u="sng" dirty="0"/>
          </a:p>
          <a:p>
            <a:pPr marL="0" indent="0">
              <a:buNone/>
            </a:pPr>
            <a:endParaRPr lang="en-US" altLang="ja-JP" sz="2000" dirty="0"/>
          </a:p>
        </p:txBody>
      </p:sp>
      <p:pic>
        <p:nvPicPr>
          <p:cNvPr id="7" name="図 6" descr="テキスト, 挿絵, 時計 が含まれている画像&#10;&#10;自動的に生成された説明">
            <a:extLst>
              <a:ext uri="{FF2B5EF4-FFF2-40B4-BE49-F238E27FC236}">
                <a16:creationId xmlns:a16="http://schemas.microsoft.com/office/drawing/2014/main" id="{0A963607-2F2C-402B-8490-041E0E9BF764}"/>
              </a:ext>
            </a:extLst>
          </p:cNvPr>
          <p:cNvPicPr>
            <a:picLocks noChangeAspect="1"/>
          </p:cNvPicPr>
          <p:nvPr/>
        </p:nvPicPr>
        <p:blipFill rotWithShape="1">
          <a:blip r:embed="rId2">
            <a:extLst>
              <a:ext uri="{28A0092B-C50C-407E-A947-70E740481C1C}">
                <a14:useLocalDpi xmlns:a14="http://schemas.microsoft.com/office/drawing/2010/main" val="0"/>
              </a:ext>
            </a:extLst>
          </a:blip>
          <a:srcRect l="47779" t="7248" r="3333" b="43548"/>
          <a:stretch/>
        </p:blipFill>
        <p:spPr>
          <a:xfrm>
            <a:off x="1809750" y="943639"/>
            <a:ext cx="2794000" cy="2179306"/>
          </a:xfrm>
          <a:prstGeom prst="rect">
            <a:avLst/>
          </a:prstGeom>
        </p:spPr>
      </p:pic>
      <p:sp>
        <p:nvSpPr>
          <p:cNvPr id="9" name="コンテンツ プレースホルダー 2">
            <a:extLst>
              <a:ext uri="{FF2B5EF4-FFF2-40B4-BE49-F238E27FC236}">
                <a16:creationId xmlns:a16="http://schemas.microsoft.com/office/drawing/2014/main" id="{CF065C90-C2A7-46B9-BFFB-C1769420A1FF}"/>
              </a:ext>
            </a:extLst>
          </p:cNvPr>
          <p:cNvSpPr txBox="1">
            <a:spLocks/>
          </p:cNvSpPr>
          <p:nvPr/>
        </p:nvSpPr>
        <p:spPr>
          <a:xfrm>
            <a:off x="463550" y="3252529"/>
            <a:ext cx="5473700" cy="3746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a:t>
            </a:r>
            <a:r>
              <a:rPr lang="ja-JP" altLang="en-US" sz="2000" dirty="0"/>
              <a:t>黒の組織</a:t>
            </a:r>
            <a:r>
              <a:rPr lang="en-US" altLang="ja-JP" sz="2000" dirty="0"/>
              <a:t>』</a:t>
            </a:r>
            <a:r>
              <a:rPr lang="ja-JP" altLang="en-US" sz="2000" dirty="0"/>
              <a:t>のキュラソー（</a:t>
            </a:r>
            <a:r>
              <a:rPr lang="en-US" altLang="ja-JP" sz="2000" dirty="0"/>
              <a:t>CV. </a:t>
            </a:r>
            <a:r>
              <a:rPr lang="ja-JP" altLang="en-US" sz="2000" dirty="0"/>
              <a:t>天海祐希）</a:t>
            </a:r>
            <a:endParaRPr lang="en-US" altLang="ja-JP" sz="2000" dirty="0"/>
          </a:p>
          <a:p>
            <a:pPr marL="0" indent="0">
              <a:buNone/>
            </a:pPr>
            <a:endParaRPr lang="en-US" altLang="ja-JP" sz="2000" dirty="0"/>
          </a:p>
        </p:txBody>
      </p:sp>
      <p:pic>
        <p:nvPicPr>
          <p:cNvPr id="10" name="図 9" descr="食品, 光 が含まれている画像&#10;&#10;自動的に生成された説明">
            <a:extLst>
              <a:ext uri="{FF2B5EF4-FFF2-40B4-BE49-F238E27FC236}">
                <a16:creationId xmlns:a16="http://schemas.microsoft.com/office/drawing/2014/main" id="{0AAAD373-F055-4D38-ABB7-98455EC31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900" y="989345"/>
            <a:ext cx="3810000" cy="2133600"/>
          </a:xfrm>
          <a:prstGeom prst="rect">
            <a:avLst/>
          </a:prstGeom>
        </p:spPr>
      </p:pic>
      <p:sp>
        <p:nvSpPr>
          <p:cNvPr id="12" name="コンテンツ プレースホルダー 2">
            <a:extLst>
              <a:ext uri="{FF2B5EF4-FFF2-40B4-BE49-F238E27FC236}">
                <a16:creationId xmlns:a16="http://schemas.microsoft.com/office/drawing/2014/main" id="{EBB33E93-035A-4D2B-BF40-E743B022DBEF}"/>
              </a:ext>
            </a:extLst>
          </p:cNvPr>
          <p:cNvSpPr txBox="1">
            <a:spLocks/>
          </p:cNvSpPr>
          <p:nvPr/>
        </p:nvSpPr>
        <p:spPr>
          <a:xfrm>
            <a:off x="6578600" y="3252529"/>
            <a:ext cx="4826000" cy="3746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このあと実際に建物は炎上した</a:t>
            </a:r>
            <a:endParaRPr lang="en-US" altLang="ja-JP" sz="2000" dirty="0"/>
          </a:p>
        </p:txBody>
      </p:sp>
      <p:pic>
        <p:nvPicPr>
          <p:cNvPr id="13" name="図 12" descr="傘, 帽子 が含まれている画像&#10;&#10;自動的に生成された説明">
            <a:extLst>
              <a:ext uri="{FF2B5EF4-FFF2-40B4-BE49-F238E27FC236}">
                <a16:creationId xmlns:a16="http://schemas.microsoft.com/office/drawing/2014/main" id="{BF05512A-BEAD-4AC4-9A8C-30765D0AFEBB}"/>
              </a:ext>
            </a:extLst>
          </p:cNvPr>
          <p:cNvPicPr>
            <a:picLocks noChangeAspect="1"/>
          </p:cNvPicPr>
          <p:nvPr/>
        </p:nvPicPr>
        <p:blipFill rotWithShape="1">
          <a:blip r:embed="rId4">
            <a:extLst>
              <a:ext uri="{28A0092B-C50C-407E-A947-70E740481C1C}">
                <a14:useLocalDpi xmlns:a14="http://schemas.microsoft.com/office/drawing/2010/main" val="0"/>
              </a:ext>
            </a:extLst>
          </a:blip>
          <a:srcRect l="20625" b="7968"/>
          <a:stretch/>
        </p:blipFill>
        <p:spPr>
          <a:xfrm>
            <a:off x="1847850" y="3935194"/>
            <a:ext cx="2724150" cy="2136957"/>
          </a:xfrm>
          <a:prstGeom prst="rect">
            <a:avLst/>
          </a:prstGeom>
        </p:spPr>
      </p:pic>
      <p:sp>
        <p:nvSpPr>
          <p:cNvPr id="16" name="コンテンツ プレースホルダー 2">
            <a:extLst>
              <a:ext uri="{FF2B5EF4-FFF2-40B4-BE49-F238E27FC236}">
                <a16:creationId xmlns:a16="http://schemas.microsoft.com/office/drawing/2014/main" id="{88DE5CB4-ECD6-491D-A7BA-BEF22CDCDAAE}"/>
              </a:ext>
            </a:extLst>
          </p:cNvPr>
          <p:cNvSpPr txBox="1">
            <a:spLocks/>
          </p:cNvSpPr>
          <p:nvPr/>
        </p:nvSpPr>
        <p:spPr>
          <a:xfrm>
            <a:off x="463550" y="6191693"/>
            <a:ext cx="5473700" cy="3746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ネット流行語「安室の女」を生む人気に</a:t>
            </a:r>
            <a:endParaRPr lang="en-US" altLang="ja-JP" sz="2000" dirty="0"/>
          </a:p>
        </p:txBody>
      </p:sp>
      <p:pic>
        <p:nvPicPr>
          <p:cNvPr id="19" name="図 18">
            <a:extLst>
              <a:ext uri="{FF2B5EF4-FFF2-40B4-BE49-F238E27FC236}">
                <a16:creationId xmlns:a16="http://schemas.microsoft.com/office/drawing/2014/main" id="{71803AB6-23F0-404F-82A0-EC942F4AD7CC}"/>
              </a:ext>
            </a:extLst>
          </p:cNvPr>
          <p:cNvPicPr>
            <a:picLocks noChangeAspect="1"/>
          </p:cNvPicPr>
          <p:nvPr/>
        </p:nvPicPr>
        <p:blipFill rotWithShape="1">
          <a:blip r:embed="rId5">
            <a:extLst>
              <a:ext uri="{28A0092B-C50C-407E-A947-70E740481C1C}">
                <a14:useLocalDpi xmlns:a14="http://schemas.microsoft.com/office/drawing/2010/main" val="0"/>
              </a:ext>
            </a:extLst>
          </a:blip>
          <a:srcRect b="73426"/>
          <a:stretch/>
        </p:blipFill>
        <p:spPr>
          <a:xfrm>
            <a:off x="6419851" y="4120876"/>
            <a:ext cx="5092700" cy="1950164"/>
          </a:xfrm>
          <a:prstGeom prst="rect">
            <a:avLst/>
          </a:prstGeom>
        </p:spPr>
      </p:pic>
      <p:sp>
        <p:nvSpPr>
          <p:cNvPr id="20" name="コンテンツ プレースホルダー 2">
            <a:extLst>
              <a:ext uri="{FF2B5EF4-FFF2-40B4-BE49-F238E27FC236}">
                <a16:creationId xmlns:a16="http://schemas.microsoft.com/office/drawing/2014/main" id="{3DA77DD5-7645-47DE-9472-1E13FFDF1A4C}"/>
              </a:ext>
            </a:extLst>
          </p:cNvPr>
          <p:cNvSpPr txBox="1">
            <a:spLocks/>
          </p:cNvSpPr>
          <p:nvPr/>
        </p:nvSpPr>
        <p:spPr>
          <a:xfrm>
            <a:off x="6254750" y="6191693"/>
            <a:ext cx="5473700" cy="3746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個人的には最後の園子のほうがインパクト大</a:t>
            </a:r>
            <a:endParaRPr lang="en-US" altLang="ja-JP" sz="2000" dirty="0"/>
          </a:p>
        </p:txBody>
      </p:sp>
    </p:spTree>
    <p:extLst>
      <p:ext uri="{BB962C8B-B14F-4D97-AF65-F5344CB8AC3E}">
        <p14:creationId xmlns:p14="http://schemas.microsoft.com/office/powerpoint/2010/main" val="413975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pic>
        <p:nvPicPr>
          <p:cNvPr id="4" name="図 3" descr="衣類, 男, スーツ, 立つ が含まれている画像&#10;&#10;自動的に生成された説明">
            <a:extLst>
              <a:ext uri="{FF2B5EF4-FFF2-40B4-BE49-F238E27FC236}">
                <a16:creationId xmlns:a16="http://schemas.microsoft.com/office/drawing/2014/main" id="{23E25D05-764E-4E65-A45D-85311D3BE251}"/>
              </a:ext>
            </a:extLst>
          </p:cNvPr>
          <p:cNvPicPr>
            <a:picLocks noChangeAspect="1"/>
          </p:cNvPicPr>
          <p:nvPr/>
        </p:nvPicPr>
        <p:blipFill rotWithShape="1">
          <a:blip r:embed="rId2">
            <a:extLst>
              <a:ext uri="{28A0092B-C50C-407E-A947-70E740481C1C}">
                <a14:useLocalDpi xmlns:a14="http://schemas.microsoft.com/office/drawing/2010/main" val="0"/>
              </a:ext>
            </a:extLst>
          </a:blip>
          <a:srcRect l="25917" t="-1" r="15899" b="69535"/>
          <a:stretch/>
        </p:blipFill>
        <p:spPr>
          <a:xfrm>
            <a:off x="1307803" y="1164266"/>
            <a:ext cx="2089299" cy="2089298"/>
          </a:xfrm>
          <a:prstGeom prst="rect">
            <a:avLst/>
          </a:prstGeom>
        </p:spPr>
      </p:pic>
      <p:sp>
        <p:nvSpPr>
          <p:cNvPr id="6" name="コンテンツ プレースホルダー 2">
            <a:extLst>
              <a:ext uri="{FF2B5EF4-FFF2-40B4-BE49-F238E27FC236}">
                <a16:creationId xmlns:a16="http://schemas.microsoft.com/office/drawing/2014/main" id="{D260CE56-615C-415A-8DBF-FB20A0536C88}"/>
              </a:ext>
            </a:extLst>
          </p:cNvPr>
          <p:cNvSpPr txBox="1">
            <a:spLocks/>
          </p:cNvSpPr>
          <p:nvPr/>
        </p:nvSpPr>
        <p:spPr>
          <a:xfrm>
            <a:off x="927468"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高校生探偵・工藤新一</a:t>
            </a:r>
            <a:endParaRPr lang="en-US" altLang="ja-JP" sz="2000" dirty="0"/>
          </a:p>
        </p:txBody>
      </p:sp>
      <p:pic>
        <p:nvPicPr>
          <p:cNvPr id="9" name="図 8" descr="持つ, 暗い, 女性, 男 が含まれている画像&#10;&#10;自動的に生成された説明">
            <a:extLst>
              <a:ext uri="{FF2B5EF4-FFF2-40B4-BE49-F238E27FC236}">
                <a16:creationId xmlns:a16="http://schemas.microsoft.com/office/drawing/2014/main" id="{0C029BDF-7308-4FC7-BF0C-D2B9748C9585}"/>
              </a:ext>
            </a:extLst>
          </p:cNvPr>
          <p:cNvPicPr>
            <a:picLocks noChangeAspect="1"/>
          </p:cNvPicPr>
          <p:nvPr/>
        </p:nvPicPr>
        <p:blipFill rotWithShape="1">
          <a:blip r:embed="rId3">
            <a:extLst>
              <a:ext uri="{28A0092B-C50C-407E-A947-70E740481C1C}">
                <a14:useLocalDpi xmlns:a14="http://schemas.microsoft.com/office/drawing/2010/main" val="0"/>
              </a:ext>
            </a:extLst>
          </a:blip>
          <a:srcRect l="18284" t="2272" r="37063" b="69821"/>
          <a:stretch/>
        </p:blipFill>
        <p:spPr>
          <a:xfrm>
            <a:off x="5051351" y="2982433"/>
            <a:ext cx="2089299" cy="2089298"/>
          </a:xfrm>
          <a:prstGeom prst="rect">
            <a:avLst/>
          </a:prstGeom>
        </p:spPr>
      </p:pic>
      <p:sp>
        <p:nvSpPr>
          <p:cNvPr id="11" name="コンテンツ プレースホルダー 2">
            <a:extLst>
              <a:ext uri="{FF2B5EF4-FFF2-40B4-BE49-F238E27FC236}">
                <a16:creationId xmlns:a16="http://schemas.microsoft.com/office/drawing/2014/main" id="{3D55D184-844D-4ADB-869E-E8DC9157C848}"/>
              </a:ext>
            </a:extLst>
          </p:cNvPr>
          <p:cNvSpPr txBox="1">
            <a:spLocks/>
          </p:cNvSpPr>
          <p:nvPr/>
        </p:nvSpPr>
        <p:spPr>
          <a:xfrm>
            <a:off x="4671016" y="5220586"/>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dirty="0"/>
              <a:t>『</a:t>
            </a:r>
            <a:r>
              <a:rPr lang="ja-JP" altLang="en-US" sz="2000" dirty="0"/>
              <a:t>黒の組織</a:t>
            </a:r>
            <a:r>
              <a:rPr lang="en-US" altLang="ja-JP" sz="2000" dirty="0"/>
              <a:t>』</a:t>
            </a:r>
          </a:p>
        </p:txBody>
      </p:sp>
    </p:spTree>
    <p:extLst>
      <p:ext uri="{BB962C8B-B14F-4D97-AF65-F5344CB8AC3E}">
        <p14:creationId xmlns:p14="http://schemas.microsoft.com/office/powerpoint/2010/main" val="362735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pic>
        <p:nvPicPr>
          <p:cNvPr id="4" name="図 3" descr="衣類, 男, スーツ, 立つ が含まれている画像&#10;&#10;自動的に生成された説明">
            <a:extLst>
              <a:ext uri="{FF2B5EF4-FFF2-40B4-BE49-F238E27FC236}">
                <a16:creationId xmlns:a16="http://schemas.microsoft.com/office/drawing/2014/main" id="{23E25D05-764E-4E65-A45D-85311D3BE251}"/>
              </a:ext>
            </a:extLst>
          </p:cNvPr>
          <p:cNvPicPr>
            <a:picLocks noChangeAspect="1"/>
          </p:cNvPicPr>
          <p:nvPr/>
        </p:nvPicPr>
        <p:blipFill rotWithShape="1">
          <a:blip r:embed="rId2">
            <a:extLst>
              <a:ext uri="{28A0092B-C50C-407E-A947-70E740481C1C}">
                <a14:useLocalDpi xmlns:a14="http://schemas.microsoft.com/office/drawing/2010/main" val="0"/>
              </a:ext>
            </a:extLst>
          </a:blip>
          <a:srcRect l="25917" t="-1" r="15899" b="69535"/>
          <a:stretch/>
        </p:blipFill>
        <p:spPr>
          <a:xfrm>
            <a:off x="1307803" y="1164266"/>
            <a:ext cx="2089299" cy="2089298"/>
          </a:xfrm>
          <a:prstGeom prst="rect">
            <a:avLst/>
          </a:prstGeom>
        </p:spPr>
      </p:pic>
      <p:sp>
        <p:nvSpPr>
          <p:cNvPr id="6" name="コンテンツ プレースホルダー 2">
            <a:extLst>
              <a:ext uri="{FF2B5EF4-FFF2-40B4-BE49-F238E27FC236}">
                <a16:creationId xmlns:a16="http://schemas.microsoft.com/office/drawing/2014/main" id="{D260CE56-615C-415A-8DBF-FB20A0536C88}"/>
              </a:ext>
            </a:extLst>
          </p:cNvPr>
          <p:cNvSpPr txBox="1">
            <a:spLocks/>
          </p:cNvSpPr>
          <p:nvPr/>
        </p:nvSpPr>
        <p:spPr>
          <a:xfrm>
            <a:off x="927468"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高校生探偵・工藤新一</a:t>
            </a:r>
            <a:endParaRPr lang="en-US" altLang="ja-JP" sz="2000" dirty="0"/>
          </a:p>
        </p:txBody>
      </p:sp>
      <p:pic>
        <p:nvPicPr>
          <p:cNvPr id="9" name="図 8" descr="持つ, 暗い, 女性, 男 が含まれている画像&#10;&#10;自動的に生成された説明">
            <a:extLst>
              <a:ext uri="{FF2B5EF4-FFF2-40B4-BE49-F238E27FC236}">
                <a16:creationId xmlns:a16="http://schemas.microsoft.com/office/drawing/2014/main" id="{0C029BDF-7308-4FC7-BF0C-D2B9748C9585}"/>
              </a:ext>
            </a:extLst>
          </p:cNvPr>
          <p:cNvPicPr>
            <a:picLocks noChangeAspect="1"/>
          </p:cNvPicPr>
          <p:nvPr/>
        </p:nvPicPr>
        <p:blipFill rotWithShape="1">
          <a:blip r:embed="rId3">
            <a:extLst>
              <a:ext uri="{28A0092B-C50C-407E-A947-70E740481C1C}">
                <a14:useLocalDpi xmlns:a14="http://schemas.microsoft.com/office/drawing/2010/main" val="0"/>
              </a:ext>
            </a:extLst>
          </a:blip>
          <a:srcRect l="18284" t="2272" r="37063" b="69821"/>
          <a:stretch/>
        </p:blipFill>
        <p:spPr>
          <a:xfrm>
            <a:off x="5051351" y="2982433"/>
            <a:ext cx="2089299" cy="2089298"/>
          </a:xfrm>
          <a:prstGeom prst="rect">
            <a:avLst/>
          </a:prstGeom>
        </p:spPr>
      </p:pic>
      <p:sp>
        <p:nvSpPr>
          <p:cNvPr id="11" name="コンテンツ プレースホルダー 2">
            <a:extLst>
              <a:ext uri="{FF2B5EF4-FFF2-40B4-BE49-F238E27FC236}">
                <a16:creationId xmlns:a16="http://schemas.microsoft.com/office/drawing/2014/main" id="{3D55D184-844D-4ADB-869E-E8DC9157C848}"/>
              </a:ext>
            </a:extLst>
          </p:cNvPr>
          <p:cNvSpPr txBox="1">
            <a:spLocks/>
          </p:cNvSpPr>
          <p:nvPr/>
        </p:nvSpPr>
        <p:spPr>
          <a:xfrm>
            <a:off x="4671016" y="5220586"/>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dirty="0"/>
              <a:t>『</a:t>
            </a:r>
            <a:r>
              <a:rPr lang="ja-JP" altLang="en-US" sz="2000" dirty="0"/>
              <a:t>黒の組織</a:t>
            </a:r>
            <a:r>
              <a:rPr lang="en-US" altLang="ja-JP" sz="2000" dirty="0"/>
              <a:t>』</a:t>
            </a:r>
          </a:p>
        </p:txBody>
      </p:sp>
      <p:sp>
        <p:nvSpPr>
          <p:cNvPr id="13" name="矢印: 右 12">
            <a:extLst>
              <a:ext uri="{FF2B5EF4-FFF2-40B4-BE49-F238E27FC236}">
                <a16:creationId xmlns:a16="http://schemas.microsoft.com/office/drawing/2014/main" id="{20F36F78-9125-48E0-A58A-B1244C63B373}"/>
              </a:ext>
            </a:extLst>
          </p:cNvPr>
          <p:cNvSpPr/>
          <p:nvPr/>
        </p:nvSpPr>
        <p:spPr>
          <a:xfrm>
            <a:off x="4102394" y="2448148"/>
            <a:ext cx="3987209"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12 pt 13">
            <a:extLst>
              <a:ext uri="{FF2B5EF4-FFF2-40B4-BE49-F238E27FC236}">
                <a16:creationId xmlns:a16="http://schemas.microsoft.com/office/drawing/2014/main" id="{14CD3D02-80E1-41DF-8D91-EDC3B86877AC}"/>
              </a:ext>
            </a:extLst>
          </p:cNvPr>
          <p:cNvSpPr/>
          <p:nvPr/>
        </p:nvSpPr>
        <p:spPr>
          <a:xfrm>
            <a:off x="4494214" y="1233577"/>
            <a:ext cx="3203567" cy="1214571"/>
          </a:xfrm>
          <a:prstGeom prst="star12">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毒殺未遂</a:t>
            </a:r>
          </a:p>
        </p:txBody>
      </p:sp>
    </p:spTree>
    <p:extLst>
      <p:ext uri="{BB962C8B-B14F-4D97-AF65-F5344CB8AC3E}">
        <p14:creationId xmlns:p14="http://schemas.microsoft.com/office/powerpoint/2010/main" val="223713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pic>
        <p:nvPicPr>
          <p:cNvPr id="4" name="図 3" descr="衣類, 男, スーツ, 立つ が含まれている画像&#10;&#10;自動的に生成された説明">
            <a:extLst>
              <a:ext uri="{FF2B5EF4-FFF2-40B4-BE49-F238E27FC236}">
                <a16:creationId xmlns:a16="http://schemas.microsoft.com/office/drawing/2014/main" id="{23E25D05-764E-4E65-A45D-85311D3BE251}"/>
              </a:ext>
            </a:extLst>
          </p:cNvPr>
          <p:cNvPicPr>
            <a:picLocks noChangeAspect="1"/>
          </p:cNvPicPr>
          <p:nvPr/>
        </p:nvPicPr>
        <p:blipFill rotWithShape="1">
          <a:blip r:embed="rId2">
            <a:extLst>
              <a:ext uri="{28A0092B-C50C-407E-A947-70E740481C1C}">
                <a14:useLocalDpi xmlns:a14="http://schemas.microsoft.com/office/drawing/2010/main" val="0"/>
              </a:ext>
            </a:extLst>
          </a:blip>
          <a:srcRect l="25917" t="-1" r="15899" b="69535"/>
          <a:stretch/>
        </p:blipFill>
        <p:spPr>
          <a:xfrm>
            <a:off x="1307803" y="1164266"/>
            <a:ext cx="2089299" cy="2089298"/>
          </a:xfrm>
          <a:prstGeom prst="rect">
            <a:avLst/>
          </a:prstGeom>
        </p:spPr>
      </p:pic>
      <p:sp>
        <p:nvSpPr>
          <p:cNvPr id="6" name="コンテンツ プレースホルダー 2">
            <a:extLst>
              <a:ext uri="{FF2B5EF4-FFF2-40B4-BE49-F238E27FC236}">
                <a16:creationId xmlns:a16="http://schemas.microsoft.com/office/drawing/2014/main" id="{D260CE56-615C-415A-8DBF-FB20A0536C88}"/>
              </a:ext>
            </a:extLst>
          </p:cNvPr>
          <p:cNvSpPr txBox="1">
            <a:spLocks/>
          </p:cNvSpPr>
          <p:nvPr/>
        </p:nvSpPr>
        <p:spPr>
          <a:xfrm>
            <a:off x="927468"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高校生探偵・工藤新一</a:t>
            </a:r>
            <a:endParaRPr lang="en-US" altLang="ja-JP" sz="2000" dirty="0"/>
          </a:p>
        </p:txBody>
      </p:sp>
      <p:pic>
        <p:nvPicPr>
          <p:cNvPr id="9" name="図 8" descr="持つ, 暗い, 女性, 男 が含まれている画像&#10;&#10;自動的に生成された説明">
            <a:extLst>
              <a:ext uri="{FF2B5EF4-FFF2-40B4-BE49-F238E27FC236}">
                <a16:creationId xmlns:a16="http://schemas.microsoft.com/office/drawing/2014/main" id="{0C029BDF-7308-4FC7-BF0C-D2B9748C9585}"/>
              </a:ext>
            </a:extLst>
          </p:cNvPr>
          <p:cNvPicPr>
            <a:picLocks noChangeAspect="1"/>
          </p:cNvPicPr>
          <p:nvPr/>
        </p:nvPicPr>
        <p:blipFill rotWithShape="1">
          <a:blip r:embed="rId3">
            <a:extLst>
              <a:ext uri="{28A0092B-C50C-407E-A947-70E740481C1C}">
                <a14:useLocalDpi xmlns:a14="http://schemas.microsoft.com/office/drawing/2010/main" val="0"/>
              </a:ext>
            </a:extLst>
          </a:blip>
          <a:srcRect l="18284" t="2272" r="37063" b="69821"/>
          <a:stretch/>
        </p:blipFill>
        <p:spPr>
          <a:xfrm>
            <a:off x="5051351" y="2982433"/>
            <a:ext cx="2089299" cy="2089298"/>
          </a:xfrm>
          <a:prstGeom prst="rect">
            <a:avLst/>
          </a:prstGeom>
        </p:spPr>
      </p:pic>
      <p:sp>
        <p:nvSpPr>
          <p:cNvPr id="11" name="コンテンツ プレースホルダー 2">
            <a:extLst>
              <a:ext uri="{FF2B5EF4-FFF2-40B4-BE49-F238E27FC236}">
                <a16:creationId xmlns:a16="http://schemas.microsoft.com/office/drawing/2014/main" id="{3D55D184-844D-4ADB-869E-E8DC9157C848}"/>
              </a:ext>
            </a:extLst>
          </p:cNvPr>
          <p:cNvSpPr txBox="1">
            <a:spLocks/>
          </p:cNvSpPr>
          <p:nvPr/>
        </p:nvSpPr>
        <p:spPr>
          <a:xfrm>
            <a:off x="4671016" y="5220586"/>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dirty="0"/>
              <a:t>『</a:t>
            </a:r>
            <a:r>
              <a:rPr lang="ja-JP" altLang="en-US" sz="2000" dirty="0"/>
              <a:t>黒の組織</a:t>
            </a:r>
            <a:r>
              <a:rPr lang="en-US" altLang="ja-JP" sz="2000" dirty="0"/>
              <a:t>』</a:t>
            </a:r>
          </a:p>
        </p:txBody>
      </p:sp>
      <p:pic>
        <p:nvPicPr>
          <p:cNvPr id="12" name="図 11">
            <a:extLst>
              <a:ext uri="{FF2B5EF4-FFF2-40B4-BE49-F238E27FC236}">
                <a16:creationId xmlns:a16="http://schemas.microsoft.com/office/drawing/2014/main" id="{C65F7F73-D87F-4582-859F-87A3D1755D8A}"/>
              </a:ext>
            </a:extLst>
          </p:cNvPr>
          <p:cNvPicPr>
            <a:picLocks noChangeAspect="1"/>
          </p:cNvPicPr>
          <p:nvPr/>
        </p:nvPicPr>
        <p:blipFill rotWithShape="1">
          <a:blip r:embed="rId4">
            <a:extLst>
              <a:ext uri="{28A0092B-C50C-407E-A947-70E740481C1C}">
                <a14:useLocalDpi xmlns:a14="http://schemas.microsoft.com/office/drawing/2010/main" val="0"/>
              </a:ext>
            </a:extLst>
          </a:blip>
          <a:srcRect l="16436" t="3352" r="12259" b="38149"/>
          <a:stretch/>
        </p:blipFill>
        <p:spPr>
          <a:xfrm>
            <a:off x="8794900" y="1164266"/>
            <a:ext cx="1790327" cy="2089298"/>
          </a:xfrm>
          <a:prstGeom prst="rect">
            <a:avLst/>
          </a:prstGeom>
        </p:spPr>
      </p:pic>
      <p:sp>
        <p:nvSpPr>
          <p:cNvPr id="13" name="矢印: 右 12">
            <a:extLst>
              <a:ext uri="{FF2B5EF4-FFF2-40B4-BE49-F238E27FC236}">
                <a16:creationId xmlns:a16="http://schemas.microsoft.com/office/drawing/2014/main" id="{20F36F78-9125-48E0-A58A-B1244C63B373}"/>
              </a:ext>
            </a:extLst>
          </p:cNvPr>
          <p:cNvSpPr/>
          <p:nvPr/>
        </p:nvSpPr>
        <p:spPr>
          <a:xfrm>
            <a:off x="4102394" y="2448148"/>
            <a:ext cx="3987209"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29325BEC-A77E-4530-9740-8A43480FCD53}"/>
              </a:ext>
            </a:extLst>
          </p:cNvPr>
          <p:cNvSpPr txBox="1">
            <a:spLocks/>
          </p:cNvSpPr>
          <p:nvPr/>
        </p:nvSpPr>
        <p:spPr>
          <a:xfrm>
            <a:off x="8265079"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小学生・江戸川コナン</a:t>
            </a:r>
            <a:endParaRPr lang="en-US" altLang="ja-JP" sz="2000" dirty="0"/>
          </a:p>
        </p:txBody>
      </p:sp>
      <p:sp>
        <p:nvSpPr>
          <p:cNvPr id="3" name="星: 12 pt 2">
            <a:extLst>
              <a:ext uri="{FF2B5EF4-FFF2-40B4-BE49-F238E27FC236}">
                <a16:creationId xmlns:a16="http://schemas.microsoft.com/office/drawing/2014/main" id="{623E8A81-99F4-4FA9-B760-C9EC3B26F2F4}"/>
              </a:ext>
            </a:extLst>
          </p:cNvPr>
          <p:cNvSpPr/>
          <p:nvPr/>
        </p:nvSpPr>
        <p:spPr>
          <a:xfrm>
            <a:off x="4494214" y="1233577"/>
            <a:ext cx="3203567" cy="1214571"/>
          </a:xfrm>
          <a:prstGeom prst="star12">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毒殺未遂</a:t>
            </a:r>
          </a:p>
        </p:txBody>
      </p:sp>
    </p:spTree>
    <p:extLst>
      <p:ext uri="{BB962C8B-B14F-4D97-AF65-F5344CB8AC3E}">
        <p14:creationId xmlns:p14="http://schemas.microsoft.com/office/powerpoint/2010/main" val="386300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名探偵コナンとは</a:t>
            </a:r>
            <a:endParaRPr kumimoji="1" lang="ja-JP" altLang="en-US" sz="3600" dirty="0"/>
          </a:p>
        </p:txBody>
      </p:sp>
      <p:pic>
        <p:nvPicPr>
          <p:cNvPr id="4" name="図 3" descr="衣類, 男, スーツ, 立つ が含まれている画像&#10;&#10;自動的に生成された説明">
            <a:extLst>
              <a:ext uri="{FF2B5EF4-FFF2-40B4-BE49-F238E27FC236}">
                <a16:creationId xmlns:a16="http://schemas.microsoft.com/office/drawing/2014/main" id="{23E25D05-764E-4E65-A45D-85311D3BE251}"/>
              </a:ext>
            </a:extLst>
          </p:cNvPr>
          <p:cNvPicPr>
            <a:picLocks noChangeAspect="1"/>
          </p:cNvPicPr>
          <p:nvPr/>
        </p:nvPicPr>
        <p:blipFill rotWithShape="1">
          <a:blip r:embed="rId2">
            <a:extLst>
              <a:ext uri="{28A0092B-C50C-407E-A947-70E740481C1C}">
                <a14:useLocalDpi xmlns:a14="http://schemas.microsoft.com/office/drawing/2010/main" val="0"/>
              </a:ext>
            </a:extLst>
          </a:blip>
          <a:srcRect l="25917" t="-1" r="15899" b="69535"/>
          <a:stretch/>
        </p:blipFill>
        <p:spPr>
          <a:xfrm>
            <a:off x="1307803" y="1164266"/>
            <a:ext cx="2089299" cy="2089298"/>
          </a:xfrm>
          <a:prstGeom prst="rect">
            <a:avLst/>
          </a:prstGeom>
        </p:spPr>
      </p:pic>
      <p:sp>
        <p:nvSpPr>
          <p:cNvPr id="6" name="コンテンツ プレースホルダー 2">
            <a:extLst>
              <a:ext uri="{FF2B5EF4-FFF2-40B4-BE49-F238E27FC236}">
                <a16:creationId xmlns:a16="http://schemas.microsoft.com/office/drawing/2014/main" id="{D260CE56-615C-415A-8DBF-FB20A0536C88}"/>
              </a:ext>
            </a:extLst>
          </p:cNvPr>
          <p:cNvSpPr txBox="1">
            <a:spLocks/>
          </p:cNvSpPr>
          <p:nvPr/>
        </p:nvSpPr>
        <p:spPr>
          <a:xfrm>
            <a:off x="927468"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高校生探偵・工藤新一</a:t>
            </a:r>
            <a:endParaRPr lang="en-US" altLang="ja-JP" sz="2000" dirty="0"/>
          </a:p>
        </p:txBody>
      </p:sp>
      <p:pic>
        <p:nvPicPr>
          <p:cNvPr id="9" name="図 8" descr="持つ, 暗い, 女性, 男 が含まれている画像&#10;&#10;自動的に生成された説明">
            <a:extLst>
              <a:ext uri="{FF2B5EF4-FFF2-40B4-BE49-F238E27FC236}">
                <a16:creationId xmlns:a16="http://schemas.microsoft.com/office/drawing/2014/main" id="{0C029BDF-7308-4FC7-BF0C-D2B9748C9585}"/>
              </a:ext>
            </a:extLst>
          </p:cNvPr>
          <p:cNvPicPr>
            <a:picLocks noChangeAspect="1"/>
          </p:cNvPicPr>
          <p:nvPr/>
        </p:nvPicPr>
        <p:blipFill rotWithShape="1">
          <a:blip r:embed="rId3">
            <a:extLst>
              <a:ext uri="{28A0092B-C50C-407E-A947-70E740481C1C}">
                <a14:useLocalDpi xmlns:a14="http://schemas.microsoft.com/office/drawing/2010/main" val="0"/>
              </a:ext>
            </a:extLst>
          </a:blip>
          <a:srcRect l="18284" t="2272" r="37063" b="69821"/>
          <a:stretch/>
        </p:blipFill>
        <p:spPr>
          <a:xfrm>
            <a:off x="5051351" y="2982433"/>
            <a:ext cx="2089299" cy="2089298"/>
          </a:xfrm>
          <a:prstGeom prst="rect">
            <a:avLst/>
          </a:prstGeom>
        </p:spPr>
      </p:pic>
      <p:sp>
        <p:nvSpPr>
          <p:cNvPr id="11" name="コンテンツ プレースホルダー 2">
            <a:extLst>
              <a:ext uri="{FF2B5EF4-FFF2-40B4-BE49-F238E27FC236}">
                <a16:creationId xmlns:a16="http://schemas.microsoft.com/office/drawing/2014/main" id="{3D55D184-844D-4ADB-869E-E8DC9157C848}"/>
              </a:ext>
            </a:extLst>
          </p:cNvPr>
          <p:cNvSpPr txBox="1">
            <a:spLocks/>
          </p:cNvSpPr>
          <p:nvPr/>
        </p:nvSpPr>
        <p:spPr>
          <a:xfrm>
            <a:off x="4671016" y="5220586"/>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000" dirty="0"/>
              <a:t>『</a:t>
            </a:r>
            <a:r>
              <a:rPr lang="ja-JP" altLang="en-US" sz="2000" dirty="0"/>
              <a:t>黒の組織</a:t>
            </a:r>
            <a:r>
              <a:rPr lang="en-US" altLang="ja-JP" sz="2000" dirty="0"/>
              <a:t>』</a:t>
            </a:r>
          </a:p>
        </p:txBody>
      </p:sp>
      <p:pic>
        <p:nvPicPr>
          <p:cNvPr id="12" name="図 11">
            <a:extLst>
              <a:ext uri="{FF2B5EF4-FFF2-40B4-BE49-F238E27FC236}">
                <a16:creationId xmlns:a16="http://schemas.microsoft.com/office/drawing/2014/main" id="{C65F7F73-D87F-4582-859F-87A3D1755D8A}"/>
              </a:ext>
            </a:extLst>
          </p:cNvPr>
          <p:cNvPicPr>
            <a:picLocks noChangeAspect="1"/>
          </p:cNvPicPr>
          <p:nvPr/>
        </p:nvPicPr>
        <p:blipFill rotWithShape="1">
          <a:blip r:embed="rId4">
            <a:extLst>
              <a:ext uri="{28A0092B-C50C-407E-A947-70E740481C1C}">
                <a14:useLocalDpi xmlns:a14="http://schemas.microsoft.com/office/drawing/2010/main" val="0"/>
              </a:ext>
            </a:extLst>
          </a:blip>
          <a:srcRect l="16436" t="3352" r="12259" b="38149"/>
          <a:stretch/>
        </p:blipFill>
        <p:spPr>
          <a:xfrm>
            <a:off x="8794900" y="1164266"/>
            <a:ext cx="1790327" cy="2089298"/>
          </a:xfrm>
          <a:prstGeom prst="rect">
            <a:avLst/>
          </a:prstGeom>
        </p:spPr>
      </p:pic>
      <p:sp>
        <p:nvSpPr>
          <p:cNvPr id="13" name="矢印: 右 12">
            <a:extLst>
              <a:ext uri="{FF2B5EF4-FFF2-40B4-BE49-F238E27FC236}">
                <a16:creationId xmlns:a16="http://schemas.microsoft.com/office/drawing/2014/main" id="{20F36F78-9125-48E0-A58A-B1244C63B373}"/>
              </a:ext>
            </a:extLst>
          </p:cNvPr>
          <p:cNvSpPr/>
          <p:nvPr/>
        </p:nvSpPr>
        <p:spPr>
          <a:xfrm>
            <a:off x="4102394" y="2448148"/>
            <a:ext cx="3987209" cy="441251"/>
          </a:xfrm>
          <a:prstGeom prst="rightArrow">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29325BEC-A77E-4530-9740-8A43480FCD53}"/>
              </a:ext>
            </a:extLst>
          </p:cNvPr>
          <p:cNvSpPr txBox="1">
            <a:spLocks/>
          </p:cNvSpPr>
          <p:nvPr/>
        </p:nvSpPr>
        <p:spPr>
          <a:xfrm>
            <a:off x="8265079" y="3402419"/>
            <a:ext cx="2849967" cy="4412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小学生・江戸川コナン</a:t>
            </a:r>
            <a:endParaRPr lang="en-US" altLang="ja-JP" sz="2000" dirty="0"/>
          </a:p>
        </p:txBody>
      </p:sp>
      <p:sp>
        <p:nvSpPr>
          <p:cNvPr id="23" name="コンテンツ プレースホルダー 2">
            <a:extLst>
              <a:ext uri="{FF2B5EF4-FFF2-40B4-BE49-F238E27FC236}">
                <a16:creationId xmlns:a16="http://schemas.microsoft.com/office/drawing/2014/main" id="{BE2A6947-1EF2-4AA6-AF11-8A7944508713}"/>
              </a:ext>
            </a:extLst>
          </p:cNvPr>
          <p:cNvSpPr txBox="1">
            <a:spLocks/>
          </p:cNvSpPr>
          <p:nvPr/>
        </p:nvSpPr>
        <p:spPr>
          <a:xfrm>
            <a:off x="323850" y="765545"/>
            <a:ext cx="11544299" cy="567335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u="sng" dirty="0"/>
              <a:t>果たしてコナンは</a:t>
            </a:r>
            <a:r>
              <a:rPr lang="en-US" altLang="ja-JP" sz="2400" u="sng" dirty="0"/>
              <a:t>『</a:t>
            </a:r>
            <a:r>
              <a:rPr lang="ja-JP" altLang="en-US" sz="2400" u="sng" dirty="0"/>
              <a:t>黒の組織</a:t>
            </a:r>
            <a:r>
              <a:rPr lang="en-US" altLang="ja-JP" sz="2400" u="sng" dirty="0"/>
              <a:t>』</a:t>
            </a:r>
            <a:r>
              <a:rPr lang="ja-JP" altLang="en-US" sz="2400" u="sng" dirty="0"/>
              <a:t>の正体を突き止め、元の姿に戻れるのか！？</a:t>
            </a:r>
            <a:endParaRPr lang="en-US" altLang="ja-JP" sz="2400" u="sng" dirty="0"/>
          </a:p>
        </p:txBody>
      </p:sp>
    </p:spTree>
    <p:extLst>
      <p:ext uri="{BB962C8B-B14F-4D97-AF65-F5344CB8AC3E}">
        <p14:creationId xmlns:p14="http://schemas.microsoft.com/office/powerpoint/2010/main" val="386864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吹き出し: 角を丸めた四角形 44">
            <a:extLst>
              <a:ext uri="{FF2B5EF4-FFF2-40B4-BE49-F238E27FC236}">
                <a16:creationId xmlns:a16="http://schemas.microsoft.com/office/drawing/2014/main" id="{B2B5F001-BFBC-4D1F-A2B7-CE0EC309219B}"/>
              </a:ext>
            </a:extLst>
          </p:cNvPr>
          <p:cNvSpPr/>
          <p:nvPr/>
        </p:nvSpPr>
        <p:spPr>
          <a:xfrm>
            <a:off x="2768600" y="4320806"/>
            <a:ext cx="6654800" cy="1535932"/>
          </a:xfrm>
          <a:prstGeom prst="wedgeRoundRectCallout">
            <a:avLst>
              <a:gd name="adj1" fmla="val -41157"/>
              <a:gd name="adj2" fmla="val -83441"/>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lumMod val="75000"/>
                    <a:lumOff val="25000"/>
                  </a:schemeClr>
                </a:solidFill>
              </a:rPr>
              <a:t>麻酔銃で眠らせて代わりに事件を解決</a:t>
            </a:r>
            <a:endParaRPr lang="en-US" altLang="ja-JP" sz="2800" dirty="0">
              <a:solidFill>
                <a:schemeClr val="tx1">
                  <a:lumMod val="75000"/>
                  <a:lumOff val="25000"/>
                </a:schemeClr>
              </a:solidFill>
            </a:endParaRPr>
          </a:p>
        </p:txBody>
      </p:sp>
      <p:sp>
        <p:nvSpPr>
          <p:cNvPr id="2" name="タイトル 1">
            <a:extLst>
              <a:ext uri="{FF2B5EF4-FFF2-40B4-BE49-F238E27FC236}">
                <a16:creationId xmlns:a16="http://schemas.microsoft.com/office/drawing/2014/main" id="{443819E0-EF49-4A7D-94C7-0F5ADF8BB244}"/>
              </a:ext>
            </a:extLst>
          </p:cNvPr>
          <p:cNvSpPr>
            <a:spLocks noGrp="1"/>
          </p:cNvSpPr>
          <p:nvPr>
            <p:ph type="title"/>
          </p:nvPr>
        </p:nvSpPr>
        <p:spPr>
          <a:xfrm>
            <a:off x="0" y="0"/>
            <a:ext cx="12192000" cy="653902"/>
          </a:xfrm>
        </p:spPr>
        <p:txBody>
          <a:bodyPr>
            <a:normAutofit/>
          </a:bodyPr>
          <a:lstStyle/>
          <a:p>
            <a:r>
              <a:rPr lang="ja-JP" altLang="en-US" sz="3600" dirty="0"/>
              <a:t>基本的な展開：探偵もの</a:t>
            </a:r>
            <a:endParaRPr kumimoji="1" lang="ja-JP" altLang="en-US" sz="3600" dirty="0"/>
          </a:p>
        </p:txBody>
      </p:sp>
      <p:sp>
        <p:nvSpPr>
          <p:cNvPr id="27" name="コンテンツ プレースホルダー 2">
            <a:extLst>
              <a:ext uri="{FF2B5EF4-FFF2-40B4-BE49-F238E27FC236}">
                <a16:creationId xmlns:a16="http://schemas.microsoft.com/office/drawing/2014/main" id="{A03FDCEE-E297-4D97-B03A-AFBEDE891904}"/>
              </a:ext>
            </a:extLst>
          </p:cNvPr>
          <p:cNvSpPr txBox="1">
            <a:spLocks/>
          </p:cNvSpPr>
          <p:nvPr/>
        </p:nvSpPr>
        <p:spPr>
          <a:xfrm>
            <a:off x="3403732" y="2073139"/>
            <a:ext cx="1260927" cy="564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dirty="0"/>
              <a:t>✕</a:t>
            </a:r>
            <a:endParaRPr lang="en-US" altLang="ja-JP" sz="3200" dirty="0"/>
          </a:p>
        </p:txBody>
      </p:sp>
      <p:pic>
        <p:nvPicPr>
          <p:cNvPr id="32" name="図 31" descr="スーツを着た男性のcg&#10;&#10;自動的に生成された説明">
            <a:extLst>
              <a:ext uri="{FF2B5EF4-FFF2-40B4-BE49-F238E27FC236}">
                <a16:creationId xmlns:a16="http://schemas.microsoft.com/office/drawing/2014/main" id="{F4BB3902-7507-4CF9-B802-774939A2DF60}"/>
              </a:ext>
            </a:extLst>
          </p:cNvPr>
          <p:cNvPicPr>
            <a:picLocks noChangeAspect="1"/>
          </p:cNvPicPr>
          <p:nvPr/>
        </p:nvPicPr>
        <p:blipFill rotWithShape="1">
          <a:blip r:embed="rId2">
            <a:extLst>
              <a:ext uri="{28A0092B-C50C-407E-A947-70E740481C1C}">
                <a14:useLocalDpi xmlns:a14="http://schemas.microsoft.com/office/drawing/2010/main" val="0"/>
              </a:ext>
            </a:extLst>
          </a:blip>
          <a:srcRect l="31260" t="-789" r="29289" b="76132"/>
          <a:stretch/>
        </p:blipFill>
        <p:spPr>
          <a:xfrm>
            <a:off x="4820776" y="1164266"/>
            <a:ext cx="2088000" cy="2087999"/>
          </a:xfrm>
          <a:prstGeom prst="rect">
            <a:avLst/>
          </a:prstGeom>
          <a:ln>
            <a:solidFill>
              <a:schemeClr val="bg1">
                <a:lumMod val="65000"/>
              </a:schemeClr>
            </a:solidFill>
          </a:ln>
        </p:spPr>
      </p:pic>
      <p:pic>
        <p:nvPicPr>
          <p:cNvPr id="36" name="図 35">
            <a:extLst>
              <a:ext uri="{FF2B5EF4-FFF2-40B4-BE49-F238E27FC236}">
                <a16:creationId xmlns:a16="http://schemas.microsoft.com/office/drawing/2014/main" id="{0C77FB85-C3C2-4BEA-A3E1-6B182279A3D6}"/>
              </a:ext>
            </a:extLst>
          </p:cNvPr>
          <p:cNvPicPr>
            <a:picLocks noChangeAspect="1"/>
          </p:cNvPicPr>
          <p:nvPr/>
        </p:nvPicPr>
        <p:blipFill rotWithShape="1">
          <a:blip r:embed="rId3">
            <a:extLst>
              <a:ext uri="{28A0092B-C50C-407E-A947-70E740481C1C}">
                <a14:useLocalDpi xmlns:a14="http://schemas.microsoft.com/office/drawing/2010/main" val="0"/>
              </a:ext>
            </a:extLst>
          </a:blip>
          <a:srcRect l="16436" t="3352" r="12259" b="38149"/>
          <a:stretch/>
        </p:blipFill>
        <p:spPr>
          <a:xfrm>
            <a:off x="1457289" y="1164266"/>
            <a:ext cx="1790327" cy="2089298"/>
          </a:xfrm>
          <a:prstGeom prst="rect">
            <a:avLst/>
          </a:prstGeom>
        </p:spPr>
      </p:pic>
      <p:pic>
        <p:nvPicPr>
          <p:cNvPr id="38" name="図 37">
            <a:extLst>
              <a:ext uri="{FF2B5EF4-FFF2-40B4-BE49-F238E27FC236}">
                <a16:creationId xmlns:a16="http://schemas.microsoft.com/office/drawing/2014/main" id="{BE69D1C0-C878-46F7-A064-377B429F5A2E}"/>
              </a:ext>
            </a:extLst>
          </p:cNvPr>
          <p:cNvPicPr>
            <a:picLocks noChangeAspect="1"/>
          </p:cNvPicPr>
          <p:nvPr/>
        </p:nvPicPr>
        <p:blipFill rotWithShape="1">
          <a:blip r:embed="rId4">
            <a:extLst>
              <a:ext uri="{28A0092B-C50C-407E-A947-70E740481C1C}">
                <a14:useLocalDpi xmlns:a14="http://schemas.microsoft.com/office/drawing/2010/main" val="0"/>
              </a:ext>
            </a:extLst>
          </a:blip>
          <a:srcRect l="20102" t="5172" r="20103" b="57456"/>
          <a:stretch/>
        </p:blipFill>
        <p:spPr>
          <a:xfrm>
            <a:off x="7064893" y="1164266"/>
            <a:ext cx="2088001" cy="2087999"/>
          </a:xfrm>
          <a:prstGeom prst="rect">
            <a:avLst/>
          </a:prstGeom>
          <a:ln>
            <a:solidFill>
              <a:schemeClr val="bg1">
                <a:lumMod val="65000"/>
              </a:schemeClr>
            </a:solidFill>
          </a:ln>
        </p:spPr>
      </p:pic>
      <p:sp>
        <p:nvSpPr>
          <p:cNvPr id="40" name="コンテンツ プレースホルダー 2">
            <a:extLst>
              <a:ext uri="{FF2B5EF4-FFF2-40B4-BE49-F238E27FC236}">
                <a16:creationId xmlns:a16="http://schemas.microsoft.com/office/drawing/2014/main" id="{D2382685-F31C-4092-AB70-2E7DE5B18B76}"/>
              </a:ext>
            </a:extLst>
          </p:cNvPr>
          <p:cNvSpPr txBox="1">
            <a:spLocks/>
          </p:cNvSpPr>
          <p:nvPr/>
        </p:nvSpPr>
        <p:spPr>
          <a:xfrm>
            <a:off x="4820776" y="3426194"/>
            <a:ext cx="2088000" cy="8451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へっぽこ探偵</a:t>
            </a:r>
            <a:endParaRPr lang="en-US" altLang="ja-JP" sz="2000" dirty="0"/>
          </a:p>
        </p:txBody>
      </p:sp>
      <p:pic>
        <p:nvPicPr>
          <p:cNvPr id="42" name="図 41" descr="暗い, 男, スーツ, 立つ が含まれている画像&#10;&#10;自動的に生成された説明">
            <a:extLst>
              <a:ext uri="{FF2B5EF4-FFF2-40B4-BE49-F238E27FC236}">
                <a16:creationId xmlns:a16="http://schemas.microsoft.com/office/drawing/2014/main" id="{17172EE8-2DD2-4489-8941-BF2D8E8D70D7}"/>
              </a:ext>
            </a:extLst>
          </p:cNvPr>
          <p:cNvPicPr>
            <a:picLocks noChangeAspect="1"/>
          </p:cNvPicPr>
          <p:nvPr/>
        </p:nvPicPr>
        <p:blipFill rotWithShape="1">
          <a:blip r:embed="rId5">
            <a:extLst>
              <a:ext uri="{28A0092B-C50C-407E-A947-70E740481C1C}">
                <a14:useLocalDpi xmlns:a14="http://schemas.microsoft.com/office/drawing/2010/main" val="0"/>
              </a:ext>
            </a:extLst>
          </a:blip>
          <a:srcRect l="24668" t="1144" r="22988" b="71448"/>
          <a:stretch/>
        </p:blipFill>
        <p:spPr>
          <a:xfrm>
            <a:off x="9309011" y="1164266"/>
            <a:ext cx="2088002" cy="2088000"/>
          </a:xfrm>
          <a:prstGeom prst="rect">
            <a:avLst/>
          </a:prstGeom>
          <a:ln>
            <a:solidFill>
              <a:schemeClr val="bg1">
                <a:lumMod val="65000"/>
              </a:schemeClr>
            </a:solidFill>
          </a:ln>
        </p:spPr>
      </p:pic>
      <p:sp>
        <p:nvSpPr>
          <p:cNvPr id="47" name="正方形/長方形 46">
            <a:extLst>
              <a:ext uri="{FF2B5EF4-FFF2-40B4-BE49-F238E27FC236}">
                <a16:creationId xmlns:a16="http://schemas.microsoft.com/office/drawing/2014/main" id="{50821DBD-71D3-4A6A-9906-89611284B4AD}"/>
              </a:ext>
            </a:extLst>
          </p:cNvPr>
          <p:cNvSpPr/>
          <p:nvPr/>
        </p:nvSpPr>
        <p:spPr>
          <a:xfrm>
            <a:off x="7064892"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E63514A0-BF0C-4220-9AA4-DFE669478C82}"/>
              </a:ext>
            </a:extLst>
          </p:cNvPr>
          <p:cNvSpPr/>
          <p:nvPr/>
        </p:nvSpPr>
        <p:spPr>
          <a:xfrm>
            <a:off x="9309008" y="1162967"/>
            <a:ext cx="2088000" cy="208929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91878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3903</TotalTime>
  <Words>1843</Words>
  <Application>Microsoft Office PowerPoint</Application>
  <PresentationFormat>ワイド画面</PresentationFormat>
  <Paragraphs>227</Paragraphs>
  <Slides>41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41</vt:i4>
      </vt:variant>
    </vt:vector>
  </HeadingPairs>
  <TitlesOfParts>
    <vt:vector size="45" baseType="lpstr">
      <vt:lpstr>游ゴシック</vt:lpstr>
      <vt:lpstr>游ゴシック Light</vt:lpstr>
      <vt:lpstr>Arial</vt:lpstr>
      <vt:lpstr>Office テーマ</vt:lpstr>
      <vt:lpstr>劇場版 名探偵コナン  針小棒大の計画</vt:lpstr>
      <vt:lpstr>PowerPoint プレゼンテーション</vt:lpstr>
      <vt:lpstr>名探偵コナンとは</vt:lpstr>
      <vt:lpstr>名探偵コナンとは</vt:lpstr>
      <vt:lpstr>名探偵コナンとは</vt:lpstr>
      <vt:lpstr>名探偵コナンとは</vt:lpstr>
      <vt:lpstr>名探偵コナンとは</vt:lpstr>
      <vt:lpstr>名探偵コナンとは</vt:lpstr>
      <vt:lpstr>基本的な展開：探偵もの</vt:lpstr>
      <vt:lpstr>基本的な展開：探偵もの</vt:lpstr>
      <vt:lpstr>基本的な展開：探偵もの</vt:lpstr>
      <vt:lpstr>見どころ（一般論）</vt:lpstr>
      <vt:lpstr>PowerPoint プレゼンテーション</vt:lpstr>
      <vt:lpstr>本日紹介する作品</vt:lpstr>
      <vt:lpstr>沈黙の15分　あらすぎるあらすじ</vt:lpstr>
      <vt:lpstr>沈黙の15分　起→承→転→結</vt:lpstr>
      <vt:lpstr>沈黙の15分　起→承→転→結</vt:lpstr>
      <vt:lpstr>沈黙の15分　起→承→転→結</vt:lpstr>
      <vt:lpstr>沈黙の15分　起→承→転→結</vt:lpstr>
      <vt:lpstr>沈黙の15分　起→承→転→結</vt:lpstr>
      <vt:lpstr>犯人の真の目的は？</vt:lpstr>
      <vt:lpstr>答え</vt:lpstr>
      <vt:lpstr>犯人側の事情①</vt:lpstr>
      <vt:lpstr>犯人側の事情②</vt:lpstr>
      <vt:lpstr>犯人側の事情③</vt:lpstr>
      <vt:lpstr>犯人側の事情④</vt:lpstr>
      <vt:lpstr>PowerPoint プレゼンテーション</vt:lpstr>
      <vt:lpstr>ヤバいポイント①：そもそも大悪人</vt:lpstr>
      <vt:lpstr>ヤバいポイント②：完全なる私利私欲</vt:lpstr>
      <vt:lpstr>ヤバいポイント③：他人を全く顧みない</vt:lpstr>
      <vt:lpstr>ヤバいポイント④：徹底した工作</vt:lpstr>
      <vt:lpstr>ヤバいポイント⑤：ハイリスク・ローリターン</vt:lpstr>
      <vt:lpstr>まとめ</vt:lpstr>
      <vt:lpstr>本日紹介した作品</vt:lpstr>
      <vt:lpstr>PowerPoint プレゼンテーション</vt:lpstr>
      <vt:lpstr>いまコナン映画は空前のブーム</vt:lpstr>
      <vt:lpstr>なぜ今、コナン映画が人気なのか</vt:lpstr>
      <vt:lpstr>なぜ今、コナン映画が人気なのか</vt:lpstr>
      <vt:lpstr>各期の特徴</vt:lpstr>
      <vt:lpstr>なぜブーム期のコナンは人気なのか</vt:lpstr>
      <vt:lpstr>ブーム期を盛り上げる準主役たち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ぢゃあ今からクイズやんぞ</dc:title>
  <dc:creator>甲斐和彦</dc:creator>
  <cp:lastModifiedBy>甲斐和彦</cp:lastModifiedBy>
  <cp:revision>171</cp:revision>
  <dcterms:created xsi:type="dcterms:W3CDTF">2020-05-06T03:21:54Z</dcterms:created>
  <dcterms:modified xsi:type="dcterms:W3CDTF">2020-05-31T09:01:05Z</dcterms:modified>
</cp:coreProperties>
</file>