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45E650-1213-43A2-BDB7-8ED6E4B9E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4FB64C8-636A-4126-8AF4-D46639696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9DE3B7-9C0D-491F-835A-6C4897FD2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04D7-E8F5-48A6-B41B-12F8D3807463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A4E71A-7101-4C08-8968-E642E014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B207C6-A4AF-41AF-81AC-62643C1A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0702-F0C2-40F7-B997-51D846EF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31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1D5643-6564-43BB-88A4-1A782617F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BA1877-FF9C-46EC-B6D1-051D09279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974C82-D9FB-4FEF-ABBC-DA80DA17D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04D7-E8F5-48A6-B41B-12F8D3807463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B89703-E50D-4AD6-91A2-86BF8C8F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8A007B-F371-4F55-8DF0-665F2C63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0702-F0C2-40F7-B997-51D846EF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434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44163A4-4E88-49B8-8D6D-553A5582E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E35F9BB-9E68-4EDC-ACA8-AC4E1D342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32558B-5097-4C7C-843D-DF6BCA2D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04D7-E8F5-48A6-B41B-12F8D3807463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CF0DE3-D6D3-4364-9915-12C414016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3A2584-30D9-49CE-8BBA-5D253D70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0702-F0C2-40F7-B997-51D846EF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34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C21F03-B102-4DFB-95F1-E77858800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F0A916-84A3-4577-B9C0-1564BA2C8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0695F6-5108-4FB7-A074-DFA7E36E9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04D7-E8F5-48A6-B41B-12F8D3807463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D83893-17C9-446F-A52D-D96F52E9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139D49-E3FA-47D6-AA93-34B8912C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0702-F0C2-40F7-B997-51D846EF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42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E07E7-E148-4821-842D-0ABBB022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EC7845-6FA3-4075-BFEF-7F7A92414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1C101A-5EC7-4B5A-97E5-930EB2EA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04D7-E8F5-48A6-B41B-12F8D3807463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95A62D-9EBD-4935-A407-0D18AED00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84C9F5-628E-4F3F-B8A9-307439C97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0702-F0C2-40F7-B997-51D846EF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79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9045B1-8C4C-4B3E-B149-1C934639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E1C810-2BCC-4BA8-AD5A-4E957405F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D3DD08-3BF8-445E-A0C5-00AE2BAEB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43B866-AD30-487A-80D9-88DDDB54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04D7-E8F5-48A6-B41B-12F8D3807463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3B931F-F7F4-4245-BEFC-607B68FC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167BE2-62A0-443D-A237-20F7BEDD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0702-F0C2-40F7-B997-51D846EF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20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B8B8A1-4002-4EB9-A33E-3494D84B9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571500-382D-4B66-9BD2-0017D9D8E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51DC4D-D87D-491D-86F7-8216B09A1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66F06E6-7D49-419D-B1BC-D807ABE8C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A560858-D93A-4011-B5EF-0F26E9488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FF9DA15-94BC-4C97-9B18-290CCE6A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04D7-E8F5-48A6-B41B-12F8D3807463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F90EBBC-0B44-4291-B978-68B33CFB4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9C4BEDA-7282-458D-B05C-3FF53472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0702-F0C2-40F7-B997-51D846EF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91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E270C6-C479-4EFE-8F42-45BD59C0F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4A8789B-2AED-4868-ABAE-A84DF927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04D7-E8F5-48A6-B41B-12F8D3807463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2B4025B-2383-4EAC-A7CA-BAD2E4D9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FDC3BED-8A5E-4239-B19A-3A2603F5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0702-F0C2-40F7-B997-51D846EF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40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B119B29-C0D0-46DF-8F50-48566FD4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04D7-E8F5-48A6-B41B-12F8D3807463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7C1A4B8-6A18-41E3-923E-27524023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51077D-DF7B-46F1-9453-13B34704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0702-F0C2-40F7-B997-51D846EF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87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38ACCD-C06A-4C15-934B-69F45A8E4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1E6917-7CD3-4CFC-B226-06DEAD8FA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3E7E4C0-71AA-49B1-93BE-D8F5CB290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0980BC-D818-4D7A-AD21-3BEB17A3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04D7-E8F5-48A6-B41B-12F8D3807463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38A920-83A7-4C7F-8284-F8BE4110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373C9B-85A8-4941-8C39-175A675F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0702-F0C2-40F7-B997-51D846EF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74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A320F6-EDA5-4CA0-8AFA-C772D2C9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D74071-F8B0-4A1A-8AF1-5ED654D95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0E4636-00FB-4CEC-9DAC-7264BE4E3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9E679A-3800-4D76-B27A-265BF39F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04D7-E8F5-48A6-B41B-12F8D3807463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BAF171-B51E-4F16-995F-71F33415A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B2CD89-3D72-414B-A06E-233FBAFE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0702-F0C2-40F7-B997-51D846EF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54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3388672-627A-4D40-B0BB-CB84C2767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F29047-097F-4281-B794-FAE33A54B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41922B-95FA-4D09-AE80-68A83842B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504D7-E8F5-48A6-B41B-12F8D3807463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6CDAC3-EA16-4A9F-A0B6-D201C5175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D85C91-7880-4B5C-AC9D-B7FDFE9AC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20702-F0C2-40F7-B997-51D846EF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29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7F57AF-435C-4204-9759-C2B32B619502}"/>
              </a:ext>
            </a:extLst>
          </p:cNvPr>
          <p:cNvSpPr txBox="1"/>
          <p:nvPr/>
        </p:nvSpPr>
        <p:spPr>
          <a:xfrm>
            <a:off x="825731" y="3131712"/>
            <a:ext cx="15683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状態 </a:t>
            </a:r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8" name="直方体 7">
            <a:extLst>
              <a:ext uri="{FF2B5EF4-FFF2-40B4-BE49-F238E27FC236}">
                <a16:creationId xmlns:a16="http://schemas.microsoft.com/office/drawing/2014/main" id="{69CFB38C-2B02-4CA9-A869-CDE5A82D4CBB}"/>
              </a:ext>
            </a:extLst>
          </p:cNvPr>
          <p:cNvSpPr/>
          <p:nvPr/>
        </p:nvSpPr>
        <p:spPr>
          <a:xfrm>
            <a:off x="3214255" y="2682239"/>
            <a:ext cx="1568335" cy="1097280"/>
          </a:xfrm>
          <a:prstGeom prst="cube">
            <a:avLst>
              <a:gd name="adj" fmla="val 1742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関数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92B9F15-4313-43DF-99C7-C4A56E3C9492}"/>
              </a:ext>
            </a:extLst>
          </p:cNvPr>
          <p:cNvSpPr txBox="1"/>
          <p:nvPr/>
        </p:nvSpPr>
        <p:spPr>
          <a:xfrm>
            <a:off x="5602779" y="3131712"/>
            <a:ext cx="15683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行動 </a:t>
            </a:r>
            <a:r>
              <a:rPr lang="en-US" altLang="ja-JP" dirty="0"/>
              <a:t>a</a:t>
            </a:r>
            <a:endParaRPr kumimoji="1"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24FB08E-A5FF-4B7B-AB9F-49C27A15864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394066" y="3316378"/>
            <a:ext cx="820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4BD007F-EED6-400A-B841-86B06B0273F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721629" y="3316378"/>
            <a:ext cx="881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2F525F5C-32B3-4E42-9AF4-A4A02370DD7D}"/>
              </a:ext>
            </a:extLst>
          </p:cNvPr>
          <p:cNvSpPr/>
          <p:nvPr/>
        </p:nvSpPr>
        <p:spPr>
          <a:xfrm rot="16200000">
            <a:off x="3843051" y="3144782"/>
            <a:ext cx="247010" cy="192023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44B4497-10A0-4FC2-B81E-08B768D613FB}"/>
              </a:ext>
            </a:extLst>
          </p:cNvPr>
          <p:cNvSpPr txBox="1"/>
          <p:nvPr/>
        </p:nvSpPr>
        <p:spPr>
          <a:xfrm>
            <a:off x="1846811" y="4373079"/>
            <a:ext cx="423949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方策 </a:t>
            </a:r>
            <a:r>
              <a:rPr kumimoji="1" lang="en-US" altLang="ja-JP" dirty="0"/>
              <a:t>= </a:t>
            </a:r>
            <a:r>
              <a:rPr kumimoji="1" lang="ja-JP" altLang="en-US" dirty="0"/>
              <a:t>関数</a:t>
            </a:r>
          </a:p>
        </p:txBody>
      </p:sp>
    </p:spTree>
    <p:extLst>
      <p:ext uri="{BB962C8B-B14F-4D97-AF65-F5344CB8AC3E}">
        <p14:creationId xmlns:p14="http://schemas.microsoft.com/office/powerpoint/2010/main" val="149407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7F57AF-435C-4204-9759-C2B32B619502}"/>
              </a:ext>
            </a:extLst>
          </p:cNvPr>
          <p:cNvSpPr txBox="1"/>
          <p:nvPr/>
        </p:nvSpPr>
        <p:spPr>
          <a:xfrm>
            <a:off x="825731" y="3131712"/>
            <a:ext cx="15683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状態 </a:t>
            </a:r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8" name="直方体 7">
            <a:extLst>
              <a:ext uri="{FF2B5EF4-FFF2-40B4-BE49-F238E27FC236}">
                <a16:creationId xmlns:a16="http://schemas.microsoft.com/office/drawing/2014/main" id="{69CFB38C-2B02-4CA9-A869-CDE5A82D4CBB}"/>
              </a:ext>
            </a:extLst>
          </p:cNvPr>
          <p:cNvSpPr/>
          <p:nvPr/>
        </p:nvSpPr>
        <p:spPr>
          <a:xfrm>
            <a:off x="3214255" y="2682239"/>
            <a:ext cx="1568335" cy="1097280"/>
          </a:xfrm>
          <a:prstGeom prst="cube">
            <a:avLst>
              <a:gd name="adj" fmla="val 1742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関数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24FB08E-A5FF-4B7B-AB9F-49C27A15864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394066" y="3316378"/>
            <a:ext cx="820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4BD007F-EED6-400A-B841-86B06B0273F7}"/>
              </a:ext>
            </a:extLst>
          </p:cNvPr>
          <p:cNvCxnSpPr>
            <a:cxnSpLocks/>
          </p:cNvCxnSpPr>
          <p:nvPr/>
        </p:nvCxnSpPr>
        <p:spPr>
          <a:xfrm>
            <a:off x="4721629" y="3316378"/>
            <a:ext cx="881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EB8BFC2-7D5B-4199-898D-657402739612}"/>
              </a:ext>
            </a:extLst>
          </p:cNvPr>
          <p:cNvSpPr txBox="1"/>
          <p:nvPr/>
        </p:nvSpPr>
        <p:spPr>
          <a:xfrm>
            <a:off x="5602778" y="2250563"/>
            <a:ext cx="39679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行動 </a:t>
            </a:r>
            <a:r>
              <a:rPr lang="en-US" altLang="ja-JP" dirty="0"/>
              <a:t>a[0] </a:t>
            </a:r>
            <a:r>
              <a:rPr lang="ja-JP" altLang="en-US" dirty="0"/>
              <a:t>により得られるリターン</a:t>
            </a:r>
            <a:endParaRPr lang="en-US" altLang="ja-JP" dirty="0"/>
          </a:p>
          <a:p>
            <a:pPr algn="ctr"/>
            <a:r>
              <a:rPr lang="ja-JP" altLang="en-US" dirty="0"/>
              <a:t>の推定値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2C43A7F-4462-4F70-A4CB-8D85D72F933D}"/>
              </a:ext>
            </a:extLst>
          </p:cNvPr>
          <p:cNvSpPr txBox="1"/>
          <p:nvPr/>
        </p:nvSpPr>
        <p:spPr>
          <a:xfrm>
            <a:off x="5602779" y="2993212"/>
            <a:ext cx="39679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行動 </a:t>
            </a:r>
            <a:r>
              <a:rPr lang="en-US" altLang="ja-JP" dirty="0"/>
              <a:t>a[1]</a:t>
            </a:r>
            <a:r>
              <a:rPr lang="ja-JP" altLang="en-US" dirty="0"/>
              <a:t>により得られるリターン</a:t>
            </a:r>
            <a:endParaRPr lang="en-US" altLang="ja-JP" dirty="0"/>
          </a:p>
          <a:p>
            <a:pPr algn="ctr"/>
            <a:r>
              <a:rPr lang="ja-JP" altLang="en-US" dirty="0"/>
              <a:t>の推定値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97D40E3-B25E-4959-8BEE-9D2DFA0BA991}"/>
              </a:ext>
            </a:extLst>
          </p:cNvPr>
          <p:cNvSpPr txBox="1"/>
          <p:nvPr/>
        </p:nvSpPr>
        <p:spPr>
          <a:xfrm>
            <a:off x="5602779" y="3735861"/>
            <a:ext cx="39679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行動 </a:t>
            </a:r>
            <a:r>
              <a:rPr lang="en-US" altLang="ja-JP" dirty="0"/>
              <a:t>a[2]</a:t>
            </a:r>
            <a:r>
              <a:rPr lang="ja-JP" altLang="en-US" dirty="0"/>
              <a:t>により得られるリターン</a:t>
            </a:r>
            <a:endParaRPr lang="en-US" altLang="ja-JP" dirty="0"/>
          </a:p>
          <a:p>
            <a:pPr algn="ctr"/>
            <a:r>
              <a:rPr lang="ja-JP" altLang="en-US" dirty="0"/>
              <a:t>の推定値</a:t>
            </a:r>
            <a:endParaRPr kumimoji="1" lang="ja-JP" altLang="en-US" dirty="0"/>
          </a:p>
        </p:txBody>
      </p:sp>
      <p:sp>
        <p:nvSpPr>
          <p:cNvPr id="16" name="左大かっこ 15">
            <a:extLst>
              <a:ext uri="{FF2B5EF4-FFF2-40B4-BE49-F238E27FC236}">
                <a16:creationId xmlns:a16="http://schemas.microsoft.com/office/drawing/2014/main" id="{6FD36B7C-8E89-44D9-9BF4-3BB9621BF539}"/>
              </a:ext>
            </a:extLst>
          </p:cNvPr>
          <p:cNvSpPr/>
          <p:nvPr/>
        </p:nvSpPr>
        <p:spPr>
          <a:xfrm rot="16200000">
            <a:off x="6268984" y="793667"/>
            <a:ext cx="247010" cy="799684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1931724-907D-488B-B35B-8F74F1944238}"/>
              </a:ext>
            </a:extLst>
          </p:cNvPr>
          <p:cNvSpPr txBox="1"/>
          <p:nvPr/>
        </p:nvSpPr>
        <p:spPr>
          <a:xfrm>
            <a:off x="4134069" y="5060264"/>
            <a:ext cx="423949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方策 </a:t>
            </a:r>
            <a:r>
              <a:rPr kumimoji="1" lang="en-US" altLang="ja-JP" dirty="0"/>
              <a:t>= </a:t>
            </a:r>
            <a:r>
              <a:rPr kumimoji="1" lang="ja-JP" altLang="en-US" dirty="0"/>
              <a:t>関数 </a:t>
            </a:r>
            <a:r>
              <a:rPr kumimoji="1" lang="en-US" altLang="ja-JP" dirty="0"/>
              <a:t>+ </a:t>
            </a:r>
            <a:r>
              <a:rPr kumimoji="1" lang="ja-JP" altLang="en-US" dirty="0"/>
              <a:t>行動の最終決定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4BB9310-910D-4E86-9C55-FC2EF6A4AAE5}"/>
              </a:ext>
            </a:extLst>
          </p:cNvPr>
          <p:cNvCxnSpPr>
            <a:cxnSpLocks/>
          </p:cNvCxnSpPr>
          <p:nvPr/>
        </p:nvCxnSpPr>
        <p:spPr>
          <a:xfrm flipV="1">
            <a:off x="4721629" y="2588431"/>
            <a:ext cx="881150" cy="72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672FBDC-9BDA-44EC-9997-D059BFB0E73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721629" y="3299650"/>
            <a:ext cx="881150" cy="759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884EBC6-E964-4BFF-B665-22E2FCC26EAC}"/>
              </a:ext>
            </a:extLst>
          </p:cNvPr>
          <p:cNvSpPr txBox="1"/>
          <p:nvPr/>
        </p:nvSpPr>
        <p:spPr>
          <a:xfrm>
            <a:off x="10390908" y="3131712"/>
            <a:ext cx="15683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行動 </a:t>
            </a:r>
            <a:r>
              <a:rPr lang="en-US" altLang="ja-JP" dirty="0"/>
              <a:t>a</a:t>
            </a:r>
            <a:endParaRPr kumimoji="1" lang="ja-JP" altLang="en-US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D352C18C-8C89-494A-94BC-7604CE4F2042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9570719" y="2573729"/>
            <a:ext cx="820189" cy="742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4190CCC7-EDD0-44C9-81C6-30B1A1D9D466}"/>
              </a:ext>
            </a:extLst>
          </p:cNvPr>
          <p:cNvCxnSpPr>
            <a:cxnSpLocks/>
            <a:stCxn id="12" idx="3"/>
            <a:endCxn id="25" idx="1"/>
          </p:cNvCxnSpPr>
          <p:nvPr/>
        </p:nvCxnSpPr>
        <p:spPr>
          <a:xfrm>
            <a:off x="9570719" y="3316378"/>
            <a:ext cx="820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F1FE4F8-F660-4570-8CF8-4C70CF3E314E}"/>
              </a:ext>
            </a:extLst>
          </p:cNvPr>
          <p:cNvCxnSpPr>
            <a:cxnSpLocks/>
            <a:stCxn id="14" idx="3"/>
            <a:endCxn id="25" idx="1"/>
          </p:cNvCxnSpPr>
          <p:nvPr/>
        </p:nvCxnSpPr>
        <p:spPr>
          <a:xfrm flipV="1">
            <a:off x="9570719" y="3316378"/>
            <a:ext cx="820189" cy="742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12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7F57AF-435C-4204-9759-C2B32B619502}"/>
              </a:ext>
            </a:extLst>
          </p:cNvPr>
          <p:cNvSpPr txBox="1"/>
          <p:nvPr/>
        </p:nvSpPr>
        <p:spPr>
          <a:xfrm>
            <a:off x="825731" y="3131712"/>
            <a:ext cx="15683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状態 </a:t>
            </a:r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8" name="直方体 7">
            <a:extLst>
              <a:ext uri="{FF2B5EF4-FFF2-40B4-BE49-F238E27FC236}">
                <a16:creationId xmlns:a16="http://schemas.microsoft.com/office/drawing/2014/main" id="{69CFB38C-2B02-4CA9-A869-CDE5A82D4CBB}"/>
              </a:ext>
            </a:extLst>
          </p:cNvPr>
          <p:cNvSpPr/>
          <p:nvPr/>
        </p:nvSpPr>
        <p:spPr>
          <a:xfrm>
            <a:off x="3214255" y="2682239"/>
            <a:ext cx="1568335" cy="1097280"/>
          </a:xfrm>
          <a:prstGeom prst="cube">
            <a:avLst>
              <a:gd name="adj" fmla="val 1742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関数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24FB08E-A5FF-4B7B-AB9F-49C27A15864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394066" y="3316378"/>
            <a:ext cx="820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4BD007F-EED6-400A-B841-86B06B0273F7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721629" y="3311467"/>
            <a:ext cx="881150" cy="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EB8BFC2-7D5B-4199-898D-657402739612}"/>
              </a:ext>
            </a:extLst>
          </p:cNvPr>
          <p:cNvSpPr txBox="1"/>
          <p:nvPr/>
        </p:nvSpPr>
        <p:spPr>
          <a:xfrm>
            <a:off x="5602778" y="1574760"/>
            <a:ext cx="39679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行動 </a:t>
            </a:r>
            <a:r>
              <a:rPr lang="en-US" altLang="ja-JP" dirty="0"/>
              <a:t>a[0] </a:t>
            </a:r>
            <a:r>
              <a:rPr lang="ja-JP" altLang="en-US" dirty="0"/>
              <a:t>により得られる即時報酬</a:t>
            </a:r>
            <a:endParaRPr lang="en-US" altLang="ja-JP" dirty="0"/>
          </a:p>
          <a:p>
            <a:pPr algn="ctr"/>
            <a:r>
              <a:rPr lang="en-US" altLang="ja-JP" dirty="0"/>
              <a:t>+ </a:t>
            </a:r>
            <a:r>
              <a:rPr lang="ja-JP" altLang="en-US" dirty="0"/>
              <a:t>次の状態の状態価値の期待値</a:t>
            </a:r>
            <a:endParaRPr lang="en-US" altLang="ja-JP" dirty="0"/>
          </a:p>
          <a:p>
            <a:pPr algn="ctr"/>
            <a:r>
              <a:rPr lang="ja-JP" altLang="en-US" dirty="0"/>
              <a:t>の推定値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2C43A7F-4462-4F70-A4CB-8D85D72F933D}"/>
              </a:ext>
            </a:extLst>
          </p:cNvPr>
          <p:cNvSpPr txBox="1"/>
          <p:nvPr/>
        </p:nvSpPr>
        <p:spPr>
          <a:xfrm>
            <a:off x="5602779" y="2849802"/>
            <a:ext cx="39679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行動 </a:t>
            </a:r>
            <a:r>
              <a:rPr lang="en-US" altLang="ja-JP" dirty="0"/>
              <a:t>a[1] </a:t>
            </a:r>
            <a:r>
              <a:rPr lang="ja-JP" altLang="en-US" dirty="0"/>
              <a:t>により得られる即時報酬</a:t>
            </a:r>
            <a:endParaRPr lang="en-US" altLang="ja-JP" dirty="0"/>
          </a:p>
          <a:p>
            <a:pPr algn="ctr"/>
            <a:r>
              <a:rPr lang="en-US" altLang="ja-JP" dirty="0"/>
              <a:t>+ </a:t>
            </a:r>
            <a:r>
              <a:rPr lang="ja-JP" altLang="en-US" dirty="0"/>
              <a:t>次の状態の状態価値の期待値</a:t>
            </a:r>
            <a:endParaRPr lang="en-US" altLang="ja-JP" dirty="0"/>
          </a:p>
          <a:p>
            <a:pPr algn="ctr"/>
            <a:r>
              <a:rPr lang="ja-JP" altLang="en-US" dirty="0"/>
              <a:t>の推定値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97D40E3-B25E-4959-8BEE-9D2DFA0BA991}"/>
              </a:ext>
            </a:extLst>
          </p:cNvPr>
          <p:cNvSpPr txBox="1"/>
          <p:nvPr/>
        </p:nvSpPr>
        <p:spPr>
          <a:xfrm>
            <a:off x="5602779" y="4122321"/>
            <a:ext cx="39679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行動 </a:t>
            </a:r>
            <a:r>
              <a:rPr lang="en-US" altLang="ja-JP" dirty="0"/>
              <a:t>a[2] </a:t>
            </a:r>
            <a:r>
              <a:rPr lang="ja-JP" altLang="en-US" dirty="0"/>
              <a:t>により得られる即時報酬</a:t>
            </a:r>
            <a:endParaRPr lang="en-US" altLang="ja-JP" dirty="0"/>
          </a:p>
          <a:p>
            <a:pPr algn="ctr"/>
            <a:r>
              <a:rPr lang="en-US" altLang="ja-JP" dirty="0"/>
              <a:t>+ </a:t>
            </a:r>
            <a:r>
              <a:rPr lang="ja-JP" altLang="en-US" dirty="0"/>
              <a:t>次の状態の状態価値の期待値</a:t>
            </a:r>
            <a:endParaRPr lang="en-US" altLang="ja-JP" dirty="0"/>
          </a:p>
          <a:p>
            <a:pPr algn="ctr"/>
            <a:r>
              <a:rPr lang="ja-JP" altLang="en-US" dirty="0"/>
              <a:t>の推定値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4BB9310-910D-4E86-9C55-FC2EF6A4AAE5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4721629" y="2036425"/>
            <a:ext cx="881149" cy="127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672FBDC-9BDA-44EC-9997-D059BFB0E73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721629" y="3311467"/>
            <a:ext cx="881150" cy="1272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884EBC6-E964-4BFF-B665-22E2FCC26EAC}"/>
              </a:ext>
            </a:extLst>
          </p:cNvPr>
          <p:cNvSpPr txBox="1"/>
          <p:nvPr/>
        </p:nvSpPr>
        <p:spPr>
          <a:xfrm>
            <a:off x="10390908" y="3131712"/>
            <a:ext cx="15683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行動 </a:t>
            </a:r>
            <a:r>
              <a:rPr lang="en-US" altLang="ja-JP" dirty="0"/>
              <a:t>a</a:t>
            </a:r>
            <a:endParaRPr kumimoji="1" lang="ja-JP" altLang="en-US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D352C18C-8C89-494A-94BC-7604CE4F2042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9570719" y="2036425"/>
            <a:ext cx="820189" cy="127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4190CCC7-EDD0-44C9-81C6-30B1A1D9D466}"/>
              </a:ext>
            </a:extLst>
          </p:cNvPr>
          <p:cNvCxnSpPr>
            <a:cxnSpLocks/>
            <a:stCxn id="12" idx="3"/>
            <a:endCxn id="25" idx="1"/>
          </p:cNvCxnSpPr>
          <p:nvPr/>
        </p:nvCxnSpPr>
        <p:spPr>
          <a:xfrm>
            <a:off x="9570719" y="3311467"/>
            <a:ext cx="820189" cy="4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F1FE4F8-F660-4570-8CF8-4C70CF3E314E}"/>
              </a:ext>
            </a:extLst>
          </p:cNvPr>
          <p:cNvCxnSpPr>
            <a:cxnSpLocks/>
            <a:stCxn id="14" idx="3"/>
            <a:endCxn id="25" idx="1"/>
          </p:cNvCxnSpPr>
          <p:nvPr/>
        </p:nvCxnSpPr>
        <p:spPr>
          <a:xfrm flipV="1">
            <a:off x="9570719" y="3316378"/>
            <a:ext cx="820189" cy="1267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左大かっこ 30">
            <a:extLst>
              <a:ext uri="{FF2B5EF4-FFF2-40B4-BE49-F238E27FC236}">
                <a16:creationId xmlns:a16="http://schemas.microsoft.com/office/drawing/2014/main" id="{B6A6779C-1334-4D73-9759-48B26EE352EF}"/>
              </a:ext>
            </a:extLst>
          </p:cNvPr>
          <p:cNvSpPr/>
          <p:nvPr/>
        </p:nvSpPr>
        <p:spPr>
          <a:xfrm rot="16200000">
            <a:off x="6268984" y="1338299"/>
            <a:ext cx="247010" cy="799684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F1699B7-D641-4787-9C3D-FFECD62386AA}"/>
              </a:ext>
            </a:extLst>
          </p:cNvPr>
          <p:cNvSpPr txBox="1"/>
          <p:nvPr/>
        </p:nvSpPr>
        <p:spPr>
          <a:xfrm>
            <a:off x="4134069" y="5604896"/>
            <a:ext cx="423949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方策 </a:t>
            </a:r>
            <a:r>
              <a:rPr kumimoji="1" lang="en-US" altLang="ja-JP" dirty="0"/>
              <a:t>= </a:t>
            </a:r>
            <a:r>
              <a:rPr kumimoji="1" lang="ja-JP" altLang="en-US" dirty="0"/>
              <a:t>関数 </a:t>
            </a:r>
            <a:r>
              <a:rPr kumimoji="1" lang="en-US" altLang="ja-JP" dirty="0"/>
              <a:t>+ </a:t>
            </a:r>
            <a:r>
              <a:rPr kumimoji="1" lang="ja-JP" altLang="en-US" dirty="0"/>
              <a:t>行動の最終決定</a:t>
            </a:r>
          </a:p>
        </p:txBody>
      </p:sp>
    </p:spTree>
    <p:extLst>
      <p:ext uri="{BB962C8B-B14F-4D97-AF65-F5344CB8AC3E}">
        <p14:creationId xmlns:p14="http://schemas.microsoft.com/office/powerpoint/2010/main" val="352085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124</Words>
  <Application>Microsoft Office PowerPoint</Application>
  <PresentationFormat>ワイド画面</PresentationFormat>
  <Paragraphs>27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甲斐和彦(d184813)</dc:creator>
  <cp:lastModifiedBy>甲斐和彦(d184813)</cp:lastModifiedBy>
  <cp:revision>5</cp:revision>
  <dcterms:created xsi:type="dcterms:W3CDTF">2020-09-15T02:10:04Z</dcterms:created>
  <dcterms:modified xsi:type="dcterms:W3CDTF">2020-09-15T06:41:33Z</dcterms:modified>
</cp:coreProperties>
</file>