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CSS/Pseudo-classes" TargetMode="External"/><Relationship Id="rId4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/tryit.asp?filename=trycss_pseudo-class_hover_div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ref/tryit.asp?filename=trycss_sel_active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ref/tryit.asp?filename=trycss_sel_firstchil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ref/tryit.asp?filename=trycss3_last-chil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ref/tryit.asp?filename=trycss3_nth-chil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lexboxfroggy.com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cssref/css_selectors.asp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cssref/tryit.asp?filename=trycss_sel_element_elemen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cssref/tryit.asp?filename=trycss_sel_element_comm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ssref/tryit.asp?filename=trycss_sel_element_plu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ref/tryit.asp?filename=trycss_sel_element_g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selectors (Day 1)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&gt; )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&gt;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Used for multi-level navigations.</a:t>
            </a:r>
            <a:endParaRPr sz="1600"/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853850"/>
            <a:ext cx="41529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Pseudo-selectors for pseudo-classes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730000" y="26633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Pseudo-selectors let’s us to select a pseudo-class. Pseudo-class is special </a:t>
            </a:r>
            <a:r>
              <a:rPr b="1" lang="en-GB"/>
              <a:t>state of an element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The full list of pseudo-classes is </a:t>
            </a:r>
            <a:r>
              <a:rPr i="1" lang="en-GB" u="sng">
                <a:solidFill>
                  <a:schemeClr val="hlink"/>
                </a:solidFill>
                <a:hlinkClick r:id="rId3"/>
              </a:rPr>
              <a:t>here</a:t>
            </a:r>
            <a:r>
              <a:rPr i="1" lang="en-GB"/>
              <a:t>.</a:t>
            </a:r>
            <a:endParaRPr i="1"/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1718973"/>
            <a:ext cx="3678850" cy="20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:hover</a:t>
            </a:r>
            <a:endParaRPr/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div:</a:t>
            </a:r>
            <a:r>
              <a:rPr b="1" lang="en-GB" sz="1800">
                <a:solidFill>
                  <a:schemeClr val="accent2"/>
                </a:solidFill>
              </a:rPr>
              <a:t>hover</a:t>
            </a:r>
            <a:r>
              <a:rPr b="1" lang="en-GB" sz="1800"/>
              <a:t> </a:t>
            </a:r>
            <a:r>
              <a:rPr b="1" lang="en-GB" sz="1800"/>
              <a:t>{ background: blue; }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Hover pseudo-class indicates when mouse is </a:t>
            </a:r>
            <a:r>
              <a:rPr b="1" lang="en-GB"/>
              <a:t>over the element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Used to style an element when a user mouses over it.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375" y="2267938"/>
            <a:ext cx="3441250" cy="97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:active</a:t>
            </a:r>
            <a:endParaRPr/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</a:t>
            </a:r>
            <a:r>
              <a:rPr b="1" lang="en-GB" sz="1700"/>
              <a:t>:</a:t>
            </a:r>
            <a:r>
              <a:rPr b="1" lang="en-GB" sz="1700">
                <a:solidFill>
                  <a:schemeClr val="accent2"/>
                </a:solidFill>
              </a:rPr>
              <a:t>active</a:t>
            </a:r>
            <a:r>
              <a:rPr b="1" lang="en-GB" sz="1700"/>
              <a:t> { background: yellow; }</a:t>
            </a:r>
            <a:endParaRPr b="1" sz="17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Active pseudo-class indicates when element is </a:t>
            </a:r>
            <a:r>
              <a:rPr b="1" lang="en-GB"/>
              <a:t>clicked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Used to style an element when a user clicks on it.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2134117"/>
            <a:ext cx="3374400" cy="124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:first-child</a:t>
            </a:r>
            <a:endParaRPr/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5174225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&lt;body&gt;</a:t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</a:rPr>
              <a:t>&lt;p&gt;&lt;/p&gt;</a:t>
            </a:r>
            <a:endParaRPr b="1" sz="1900">
              <a:solidFill>
                <a:schemeClr val="accent3"/>
              </a:solidFill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&lt;h1&gt;&lt;/h1&gt;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&lt;div&gt;</a:t>
            </a:r>
            <a:endParaRPr b="1" sz="1900"/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</a:rPr>
              <a:t>&lt;p&gt;&lt;/p&gt;</a:t>
            </a:r>
            <a:endParaRPr b="1" sz="1900">
              <a:solidFill>
                <a:schemeClr val="accent3"/>
              </a:solidFill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&lt;/div&gt;</a:t>
            </a:r>
            <a:endParaRPr b="1"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&lt;/body&gt;</a:t>
            </a:r>
            <a:endParaRPr b="1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p</a:t>
            </a:r>
            <a:r>
              <a:rPr b="1" lang="en-GB" sz="2100"/>
              <a:t>:</a:t>
            </a:r>
            <a:r>
              <a:rPr b="1" lang="en-GB" sz="2100">
                <a:solidFill>
                  <a:schemeClr val="accent2"/>
                </a:solidFill>
              </a:rPr>
              <a:t>first-child</a:t>
            </a:r>
            <a:r>
              <a:rPr b="1" lang="en-GB" sz="2100"/>
              <a:t> 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{ background: red; }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child pseudo-class selects every &lt;p&gt; element that is the first child of it’s parent.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:last-child</a:t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5174225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&lt;body&gt;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&lt;h1&gt;&lt;/h1&gt;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&lt;div&gt;</a:t>
            </a:r>
            <a:endParaRPr b="1" sz="19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</a:rPr>
              <a:t>&lt;p&gt;&lt;/p&gt;</a:t>
            </a:r>
            <a:endParaRPr b="1" sz="1900">
              <a:solidFill>
                <a:schemeClr val="accent3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&lt;/div&gt;</a:t>
            </a:r>
            <a:endParaRPr b="1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&lt;/body&gt;</a:t>
            </a:r>
            <a:endParaRPr b="1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p:</a:t>
            </a:r>
            <a:r>
              <a:rPr b="1" lang="en-GB" sz="2100">
                <a:solidFill>
                  <a:schemeClr val="accent2"/>
                </a:solidFill>
              </a:rPr>
              <a:t>last-child</a:t>
            </a:r>
            <a:r>
              <a:rPr b="1" lang="en-GB" sz="2100"/>
              <a:t> 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{ background: red; }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child pseudo-class selects every &lt;p&gt; element that is the last child of it’s parent.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:nth-child(n)</a:t>
            </a:r>
            <a:endParaRPr/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5174225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&lt;p&gt;&lt;/p&gt;</a:t>
            </a:r>
            <a:endParaRPr b="1" sz="2400"/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</a:rPr>
              <a:t>&lt;p&gt;&lt;/p&gt;</a:t>
            </a:r>
            <a:endParaRPr b="1" sz="2400">
              <a:solidFill>
                <a:schemeClr val="accent3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2400"/>
              <a:t>&lt;p&gt;&lt;/p&gt;</a:t>
            </a:r>
            <a:endParaRPr b="1" sz="2400"/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2400"/>
              <a:t>&lt;p&gt;&lt;/p&gt;</a:t>
            </a:r>
            <a:endParaRPr b="1" sz="2400"/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p:</a:t>
            </a:r>
            <a:r>
              <a:rPr b="1" lang="en-GB" sz="2100">
                <a:solidFill>
                  <a:schemeClr val="accent2"/>
                </a:solidFill>
              </a:rPr>
              <a:t>nth-child(2)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{ background: red; }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Nth-child pseudo-class selects every &lt;p&gt; element that is the second child of it’s parent.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</a:t>
            </a:r>
            <a:r>
              <a:rPr b="1" lang="en-GB" sz="1300"/>
              <a:t>homework</a:t>
            </a:r>
            <a:r>
              <a:rPr lang="en-GB" sz="1300"/>
              <a:t> in the google drive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Play the </a:t>
            </a:r>
            <a:r>
              <a:rPr lang="en-GB" sz="1300" u="sng">
                <a:solidFill>
                  <a:schemeClr val="accent5"/>
                </a:solidFill>
                <a:hlinkClick r:id="rId3"/>
              </a:rPr>
              <a:t>flexbox froggy game</a:t>
            </a:r>
            <a:r>
              <a:rPr lang="en-GB" sz="1300"/>
              <a:t> to train your </a:t>
            </a:r>
            <a:r>
              <a:rPr b="1" lang="en-GB" sz="1300"/>
              <a:t>display: flex </a:t>
            </a:r>
            <a:r>
              <a:rPr lang="en-GB" sz="1300"/>
              <a:t>skills.</a:t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175" y="0"/>
            <a:ext cx="51196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Diving deep into CSS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724950" y="3161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already talked about CSS last week. Today we will talk about CSS </a:t>
            </a:r>
            <a:r>
              <a:rPr b="1" lang="en-GB"/>
              <a:t>simple</a:t>
            </a:r>
            <a:r>
              <a:rPr lang="en-GB"/>
              <a:t> </a:t>
            </a:r>
            <a:r>
              <a:rPr b="1" lang="en-GB"/>
              <a:t>selectors</a:t>
            </a:r>
            <a:r>
              <a:rPr lang="en-GB"/>
              <a:t>, </a:t>
            </a:r>
            <a:r>
              <a:rPr b="1" lang="en-GB"/>
              <a:t>pseudo-selectors</a:t>
            </a:r>
            <a:r>
              <a:rPr lang="en-GB"/>
              <a:t>, </a:t>
            </a:r>
            <a:r>
              <a:rPr b="1" lang="en-GB"/>
              <a:t>box model</a:t>
            </a:r>
            <a:r>
              <a:rPr lang="en-GB"/>
              <a:t> and </a:t>
            </a:r>
            <a:r>
              <a:rPr b="1" lang="en-GB"/>
              <a:t>floats</a:t>
            </a:r>
            <a:r>
              <a:rPr lang="en-GB"/>
              <a:t>.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4" y="1195624"/>
            <a:ext cx="3774300" cy="259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Selectors</a:t>
            </a:r>
            <a:endParaRPr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730000" y="20164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There are more than </a:t>
            </a:r>
            <a:r>
              <a:rPr b="1" lang="en-GB" sz="1400"/>
              <a:t>50+ CSS</a:t>
            </a:r>
            <a:r>
              <a:rPr lang="en-GB" sz="1400"/>
              <a:t> selectors. Usually they are categorized like this: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Simple selectors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Pseudo-selectors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sz="1400">
                <a:solidFill>
                  <a:schemeClr val="dk1"/>
                </a:solidFill>
              </a:rPr>
              <a:t>for pseudo-classes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sz="1400">
                <a:solidFill>
                  <a:schemeClr val="dk1"/>
                </a:solidFill>
              </a:rPr>
              <a:t>for pseudo-elements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Attribute selectors</a:t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/>
              <a:t>Most of the time we use </a:t>
            </a:r>
            <a:r>
              <a:rPr b="1" lang="en-GB" sz="1400"/>
              <a:t>simple selectors</a:t>
            </a:r>
            <a:r>
              <a:rPr lang="en-GB" sz="1400"/>
              <a:t> in addition with </a:t>
            </a:r>
            <a:r>
              <a:rPr b="1" lang="en-GB" sz="1400"/>
              <a:t>pseudo-selectors</a:t>
            </a:r>
            <a:r>
              <a:rPr lang="en-GB" sz="1400"/>
              <a:t>. You can find the CSS selector list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 sz="1400"/>
              <a:t>.</a:t>
            </a:r>
            <a:endParaRPr sz="1400"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875" y="1756565"/>
            <a:ext cx="3374400" cy="187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30000" y="1314062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selectors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724950" y="1931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>
                <a:solidFill>
                  <a:schemeClr val="accent3"/>
                </a:solidFill>
              </a:rPr>
              <a:t>Element selector</a:t>
            </a:r>
            <a:r>
              <a:rPr lang="en-GB"/>
              <a:t> - </a:t>
            </a:r>
            <a:r>
              <a:rPr lang="en-GB" sz="1300"/>
              <a:t>used for defining </a:t>
            </a:r>
            <a:r>
              <a:rPr b="1" lang="en-GB" sz="1300"/>
              <a:t>global styles.</a:t>
            </a:r>
            <a:endParaRPr b="1" sz="13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en-GB">
                <a:solidFill>
                  <a:schemeClr val="accent2"/>
                </a:solidFill>
              </a:rPr>
              <a:t>ID selector</a:t>
            </a:r>
            <a:r>
              <a:rPr lang="en-GB"/>
              <a:t> - </a:t>
            </a:r>
            <a:r>
              <a:rPr lang="en-GB" sz="1300"/>
              <a:t>used for defining unique element styles, id can be used </a:t>
            </a:r>
            <a:r>
              <a:rPr b="1" lang="en-GB" sz="1300"/>
              <a:t>one time</a:t>
            </a:r>
            <a:r>
              <a:rPr lang="en-GB" sz="1300"/>
              <a:t> in HTML.</a:t>
            </a:r>
            <a:endParaRPr sz="13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en-GB">
                <a:solidFill>
                  <a:schemeClr val="dk1"/>
                </a:solidFill>
              </a:rPr>
              <a:t>Class selector</a:t>
            </a:r>
            <a:r>
              <a:rPr lang="en-GB"/>
              <a:t> - </a:t>
            </a:r>
            <a:r>
              <a:rPr lang="en-GB" sz="1300"/>
              <a:t>used for defining abstract styles, can be used </a:t>
            </a:r>
            <a:r>
              <a:rPr b="1" lang="en-GB" sz="1300"/>
              <a:t>many times.</a:t>
            </a:r>
            <a:endParaRPr b="1" sz="1300"/>
          </a:p>
          <a:p>
            <a:pPr indent="-330200" lvl="0" marL="457200" rtl="0">
              <a:spcBef>
                <a:spcPts val="500"/>
              </a:spcBef>
              <a:spcAft>
                <a:spcPts val="500"/>
              </a:spcAft>
              <a:buSzPts val="1600"/>
              <a:buAutoNum type="arabicPeriod"/>
            </a:pPr>
            <a:r>
              <a:rPr lang="en-GB">
                <a:solidFill>
                  <a:schemeClr val="accent6"/>
                </a:solidFill>
              </a:rPr>
              <a:t>Universal selector</a:t>
            </a:r>
            <a:r>
              <a:rPr lang="en-GB"/>
              <a:t> - </a:t>
            </a:r>
            <a:r>
              <a:rPr lang="en-GB" sz="1300"/>
              <a:t>used for selecting </a:t>
            </a:r>
            <a:r>
              <a:rPr b="1" lang="en-GB" sz="1300"/>
              <a:t>all</a:t>
            </a:r>
            <a:r>
              <a:rPr lang="en-GB" sz="1300"/>
              <a:t> elements, </a:t>
            </a:r>
            <a:r>
              <a:rPr b="1" lang="en-GB" sz="1300"/>
              <a:t>debugging</a:t>
            </a:r>
            <a:r>
              <a:rPr lang="en-GB" sz="1300"/>
              <a:t>.</a:t>
            </a:r>
            <a:endParaRPr sz="1300"/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874200" y="1352625"/>
            <a:ext cx="4160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</a:rPr>
              <a:t>body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/>
              <a:t>{ </a:t>
            </a:r>
            <a:r>
              <a:rPr lang="en-GB" sz="2000"/>
              <a:t>font-family: “Roboto”; </a:t>
            </a:r>
            <a:r>
              <a:rPr lang="en-GB" sz="2000"/>
              <a:t>}</a:t>
            </a:r>
            <a:endParaRPr sz="2000"/>
          </a:p>
          <a:p>
            <a:pPr indent="0" lvl="0" marL="0">
              <a:lnSpc>
                <a:spcPct val="113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</a:rPr>
              <a:t>#navigation</a:t>
            </a:r>
            <a:r>
              <a:rPr lang="en-GB" sz="2000"/>
              <a:t> { background: red; }</a:t>
            </a:r>
            <a:endParaRPr sz="2000"/>
          </a:p>
          <a:p>
            <a:pPr indent="0" lvl="0" marL="0">
              <a:lnSpc>
                <a:spcPct val="113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.button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/>
              <a:t>{background: blue; }</a:t>
            </a:r>
            <a:endParaRPr sz="2000"/>
          </a:p>
          <a:p>
            <a:pPr indent="0" lvl="0" marL="0">
              <a:lnSpc>
                <a:spcPct val="113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 sz="2000"/>
              <a:t>#navigation </a:t>
            </a:r>
            <a:r>
              <a:rPr lang="en-GB" sz="2000">
                <a:solidFill>
                  <a:schemeClr val="accent6"/>
                </a:solidFill>
              </a:rPr>
              <a:t>*</a:t>
            </a:r>
            <a:r>
              <a:rPr b="1" lang="en-GB" sz="2000"/>
              <a:t> </a:t>
            </a:r>
            <a:r>
              <a:rPr lang="en-GB" sz="2000"/>
              <a:t>{ background: green; }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selectors ( )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</a:t>
            </a:r>
            <a:r>
              <a:rPr b="1" lang="en-GB" sz="2100">
                <a:solidFill>
                  <a:schemeClr val="accent2"/>
                </a:solidFill>
              </a:rPr>
              <a:t>iv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&lt;p&gt; elements, which are in &lt;div&gt; element.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 sz="1600"/>
              <a:t>Used for selecting elements inside other elements.</a:t>
            </a:r>
            <a:endParaRPr i="1"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100"/>
              <a:t>&lt;p&gt;</a:t>
            </a:r>
            <a:r>
              <a:rPr lang="en-GB" sz="2100"/>
              <a:t>Tekstas 2</a:t>
            </a:r>
            <a:r>
              <a:rPr b="1" lang="en-GB" sz="2100"/>
              <a:t>&lt;/p&gt;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, )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div,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&lt;div&gt; and &lt;p&gt; elements.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 sz="1600"/>
              <a:t>Used for grouping CSS properties.</a:t>
            </a:r>
            <a:endParaRPr i="1"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&lt;div&gt;</a:t>
            </a:r>
            <a:endParaRPr b="1" sz="2100">
              <a:solidFill>
                <a:schemeClr val="accent3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&lt;/div&gt;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 2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+ )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+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&lt;p&gt; elements that are immediately placed after &lt;div&gt; element.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&lt;p&gt;</a:t>
            </a:r>
            <a:r>
              <a:rPr lang="en-GB" sz="2100"/>
              <a:t>Tekstas</a:t>
            </a:r>
            <a:r>
              <a:rPr b="1" lang="en-GB" sz="2100"/>
              <a:t>&lt;/p&gt;</a:t>
            </a:r>
            <a:endParaRPr b="1" sz="2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 2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+ )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+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Used inside forms to indicate, which input wasn’t valid.</a:t>
            </a:r>
            <a:endParaRPr sz="1600"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853850"/>
            <a:ext cx="4057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&gt; )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&gt;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&lt;p&gt; elements where the parent is &lt;div&gt;.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-GB" sz="1600"/>
              <a:t> </a:t>
            </a:r>
            <a:endParaRPr sz="1600"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&lt;strong&gt;</a:t>
            </a:r>
            <a:endParaRPr b="1" sz="21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&lt;p&gt;&lt;/p&gt;</a:t>
            </a:r>
            <a:endParaRPr b="1" sz="21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&lt;/strong&gt;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