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viktoraslava.l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google.com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- introduction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Viktoras Lava                                                                                                                  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www.viktoraslava.lt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HTML?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HTML is a language for describing web pages and web applications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HTML stands for Hyper Text Markup Language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The purpose of the tags are to describe page content.  Tag ex. is on the right -&gt;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1400">
                <a:solidFill>
                  <a:srgbClr val="FF0000"/>
                </a:solidFill>
              </a:rPr>
              <a:t>HTML is not a programming language, it is a markup language</a:t>
            </a:r>
            <a:endParaRPr b="1" sz="1400">
              <a:solidFill>
                <a:srgbClr val="FF0000"/>
              </a:solidFill>
            </a:endParaRPr>
          </a:p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&lt;html&gt;</a:t>
            </a:r>
            <a:endParaRPr b="1" sz="3000"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3000"/>
              <a:t>&lt;/html&gt;</a:t>
            </a:r>
            <a:endParaRPr b="1"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Tags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tags are surrounded by angle brackets like &lt;html&gt;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HTML tags normally come in pairs like &lt;body&gt; and &lt;/body&gt;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first tag in a pair is the </a:t>
            </a:r>
            <a:r>
              <a:rPr b="1" lang="en-GB">
                <a:solidFill>
                  <a:schemeClr val="accent2"/>
                </a:solidFill>
              </a:rPr>
              <a:t>start tag</a:t>
            </a:r>
            <a:r>
              <a:rPr lang="en-GB">
                <a:solidFill>
                  <a:srgbClr val="3C78D8"/>
                </a:solidFill>
              </a:rPr>
              <a:t>,</a:t>
            </a:r>
            <a:r>
              <a:rPr lang="en-GB"/>
              <a:t> the second tag is the </a:t>
            </a:r>
            <a:r>
              <a:rPr b="1" lang="en-GB">
                <a:solidFill>
                  <a:schemeClr val="accent3"/>
                </a:solidFill>
              </a:rPr>
              <a:t>end tag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accent2"/>
                </a:solidFill>
              </a:rPr>
              <a:t>&lt;body&gt;</a:t>
            </a:r>
            <a:endParaRPr b="1" sz="30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3000"/>
              <a:t>Hello world!</a:t>
            </a:r>
            <a:endParaRPr b="1" sz="3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accent3"/>
                </a:solidFill>
              </a:rPr>
              <a:t>&lt;/body&gt;</a:t>
            </a:r>
            <a:endParaRPr b="1" sz="3000">
              <a:solidFill>
                <a:schemeClr val="accent3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tags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text between &lt;html&gt; and &lt;/html&gt; describes the web page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text between &lt;head&gt; and &lt;/head&gt; is the </a:t>
            </a:r>
            <a:r>
              <a:rPr b="1" lang="en-GB">
                <a:solidFill>
                  <a:schemeClr val="accent3"/>
                </a:solidFill>
              </a:rPr>
              <a:t>unvisible</a:t>
            </a:r>
            <a:r>
              <a:rPr lang="en-GB"/>
              <a:t> page content or </a:t>
            </a:r>
            <a:r>
              <a:rPr b="1" lang="en-GB"/>
              <a:t>meta information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text between &lt;body&gt; and &lt;/body&gt; is the </a:t>
            </a:r>
            <a:r>
              <a:rPr b="1" lang="en-GB">
                <a:solidFill>
                  <a:schemeClr val="accent2"/>
                </a:solidFill>
              </a:rPr>
              <a:t>visible</a:t>
            </a:r>
            <a:r>
              <a:rPr lang="en-GB"/>
              <a:t> page content </a:t>
            </a:r>
            <a:endParaRPr/>
          </a:p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text between &lt;h1&gt; and &lt;/h1&gt; is displayed as a </a:t>
            </a:r>
            <a:r>
              <a:rPr b="1" lang="en-GB"/>
              <a:t>heading</a:t>
            </a:r>
            <a:r>
              <a:rPr lang="en-GB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text between &lt;p&gt; and &lt;/p&gt; is displayed as a </a:t>
            </a:r>
            <a:r>
              <a:rPr b="1" lang="en-GB"/>
              <a:t>paragraph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text between &lt;a&gt; and &lt;/a&gt; is displayed as a </a:t>
            </a:r>
            <a:r>
              <a:rPr b="1" lang="en-GB"/>
              <a:t>link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Starting page</a:t>
            </a:r>
            <a:endParaRPr/>
          </a:p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&lt;!DOCTYPE html&gt;</a:t>
            </a:r>
            <a:endParaRPr sz="1400"/>
          </a:p>
          <a:p>
            <a:pPr indent="0" lvl="0" mar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/>
              <a:t>&lt;html&gt;</a:t>
            </a:r>
            <a:endParaRPr sz="1400"/>
          </a:p>
          <a:p>
            <a:pPr indent="0" lvl="0" mar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/>
              <a:t>    &lt;head&gt;</a:t>
            </a:r>
            <a:endParaRPr sz="1400"/>
          </a:p>
          <a:p>
            <a:pPr indent="0" lvl="0" mar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/>
              <a:t>        &lt;meta charset="utf-8"&gt;</a:t>
            </a:r>
            <a:endParaRPr sz="1400"/>
          </a:p>
          <a:p>
            <a:pPr indent="0" lvl="0" mar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/>
              <a:t>        &lt;title&gt;&lt;/title&gt;</a:t>
            </a:r>
            <a:endParaRPr sz="1400"/>
          </a:p>
          <a:p>
            <a:pPr indent="0" lvl="0" mar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/>
              <a:t>    &lt;/head&gt;</a:t>
            </a:r>
            <a:endParaRPr sz="1400"/>
          </a:p>
          <a:p>
            <a:pPr indent="0" lvl="0" mar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/>
              <a:t>    &lt;body&gt;</a:t>
            </a:r>
            <a:endParaRPr sz="1400"/>
          </a:p>
          <a:p>
            <a:pPr indent="0" lvl="0" mar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/>
              <a:t>        Visible content</a:t>
            </a:r>
            <a:endParaRPr sz="1400"/>
          </a:p>
          <a:p>
            <a:pPr indent="0" lvl="0" mar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/>
              <a:t>    &lt;/body&gt;</a:t>
            </a:r>
            <a:endParaRPr sz="1400"/>
          </a:p>
          <a:p>
            <a:pPr indent="0" lvl="0" mar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/>
              <a:t>&lt;/html&gt;</a:t>
            </a:r>
            <a:endParaRPr sz="1400"/>
          </a:p>
          <a:p>
            <a:pPr indent="0" lvl="0" marL="0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does the starting page of the HTML look like?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831500" y="1352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Homework</a:t>
            </a:r>
            <a:endParaRPr/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465525" y="1977175"/>
            <a:ext cx="3300900" cy="22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Play around with the Atom’s text editor</a:t>
            </a:r>
            <a:endParaRPr sz="1300"/>
          </a:p>
          <a:p>
            <a:pPr indent="-31115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Try the Chrome’s inspect mode (try to inspect the HTML code of </a:t>
            </a:r>
            <a:r>
              <a:rPr lang="en-GB" sz="1300" u="sng">
                <a:solidFill>
                  <a:schemeClr val="accent5"/>
                </a:solidFill>
                <a:hlinkClick r:id="rId3"/>
              </a:rPr>
              <a:t>http://google.com</a:t>
            </a:r>
            <a:r>
              <a:rPr lang="en-GB" sz="1300"/>
              <a:t> or other your favourite website)  </a:t>
            </a:r>
            <a:endParaRPr sz="1300"/>
          </a:p>
          <a:p>
            <a:pPr indent="-31115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Do the homework task</a:t>
            </a:r>
            <a:endParaRPr sz="1300"/>
          </a:p>
          <a:p>
            <a:pPr indent="0" lvl="0" mar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1300" y="186125"/>
            <a:ext cx="2520250" cy="4771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