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6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viktoraslava.l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- tables, forms</a:t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Viktoras Lava                                                                                                                   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www.viktoraslava.lt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an attribute in HTML?</a:t>
            </a:r>
            <a:endParaRPr/>
          </a:p>
        </p:txBody>
      </p:sp>
      <p:sp>
        <p:nvSpPr>
          <p:cNvPr id="93" name="Shape 9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accent2"/>
                </a:solidFill>
              </a:rPr>
              <a:t>&lt;a </a:t>
            </a:r>
            <a:r>
              <a:rPr b="1" lang="en-GB" sz="2400">
                <a:solidFill>
                  <a:srgbClr val="F1C232"/>
                </a:solidFill>
              </a:rPr>
              <a:t>href</a:t>
            </a:r>
            <a:r>
              <a:rPr b="1" lang="en-GB" sz="2400"/>
              <a:t>=”#”</a:t>
            </a:r>
            <a:r>
              <a:rPr b="1" lang="en-GB" sz="2400">
                <a:solidFill>
                  <a:schemeClr val="accent2"/>
                </a:solidFill>
              </a:rPr>
              <a:t>&gt;</a:t>
            </a:r>
            <a:endParaRPr b="1" sz="2400">
              <a:solidFill>
                <a:schemeClr val="accent2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2400"/>
              <a:t>	google.com</a:t>
            </a:r>
            <a:endParaRPr b="1" sz="2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 sz="2400">
                <a:solidFill>
                  <a:schemeClr val="accent3"/>
                </a:solidFill>
              </a:rPr>
              <a:t>&lt;/a&gt;</a:t>
            </a:r>
            <a:endParaRPr b="1" sz="2400">
              <a:solidFill>
                <a:schemeClr val="accent3"/>
              </a:solidFill>
            </a:endParaRPr>
          </a:p>
        </p:txBody>
      </p:sp>
      <p:sp>
        <p:nvSpPr>
          <p:cNvPr id="94" name="Shape 94"/>
          <p:cNvSpPr txBox="1"/>
          <p:nvPr>
            <p:ph idx="4294967295" type="body"/>
          </p:nvPr>
        </p:nvSpPr>
        <p:spPr>
          <a:xfrm>
            <a:off x="5114579" y="41553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3000"/>
          </a:p>
        </p:txBody>
      </p:sp>
      <p:sp>
        <p:nvSpPr>
          <p:cNvPr id="95" name="Shape 95"/>
          <p:cNvSpPr txBox="1"/>
          <p:nvPr>
            <p:ph idx="1" type="subTitle"/>
          </p:nvPr>
        </p:nvSpPr>
        <p:spPr>
          <a:xfrm>
            <a:off x="724950" y="3161525"/>
            <a:ext cx="3300900" cy="15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1C232"/>
                </a:solidFill>
              </a:rPr>
              <a:t>Attribute</a:t>
            </a:r>
            <a:r>
              <a:rPr lang="en-GB"/>
              <a:t> is a modifier (setting) of an html element. It modifies the functionality of an element. </a:t>
            </a:r>
            <a:r>
              <a:rPr b="1" lang="en-GB">
                <a:solidFill>
                  <a:srgbClr val="F1C232"/>
                </a:solidFill>
              </a:rPr>
              <a:t>Attribute</a:t>
            </a:r>
            <a:r>
              <a:rPr lang="en-GB"/>
              <a:t> is added to an HTML </a:t>
            </a:r>
            <a:r>
              <a:rPr b="1" lang="en-GB">
                <a:solidFill>
                  <a:schemeClr val="accent2"/>
                </a:solidFill>
              </a:rPr>
              <a:t>start tag</a:t>
            </a:r>
            <a:r>
              <a:rPr b="1" lang="en-GB"/>
              <a:t>.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Tables</a:t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Tables are used to display tabular data. </a:t>
            </a:r>
            <a:r>
              <a:rPr i="1" lang="en-GB"/>
              <a:t>Don’t use it for creating page layouts!</a:t>
            </a:r>
            <a:endParaRPr i="1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Table is defined within &lt;table&gt; tag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3"/>
                </a:solidFill>
              </a:rPr>
              <a:t>Row</a:t>
            </a:r>
            <a:r>
              <a:rPr lang="en-GB"/>
              <a:t> is defined within &lt;tr&gt; tag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2"/>
                </a:solidFill>
              </a:rPr>
              <a:t>Cell/data</a:t>
            </a:r>
            <a:r>
              <a:rPr lang="en-GB"/>
              <a:t> is defined within &lt;td&gt; tag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-GB"/>
              <a:t>Simple table example is on the right --&gt;</a:t>
            </a:r>
            <a:endParaRPr i="1"/>
          </a:p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4643554" y="1589600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&lt;table&gt;</a:t>
            </a:r>
            <a:endParaRPr b="1" sz="1800"/>
          </a:p>
          <a:p>
            <a:pPr indent="0" lvl="0" marL="457200" rtl="0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accent3"/>
                </a:solidFill>
              </a:rPr>
              <a:t>&lt;tr&gt;</a:t>
            </a:r>
            <a:endParaRPr b="1" sz="1800">
              <a:solidFill>
                <a:schemeClr val="accent3"/>
              </a:solidFill>
            </a:endParaRPr>
          </a:p>
          <a:p>
            <a:pPr indent="0" lvl="0" marL="457200" rtl="0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GB" sz="1800"/>
              <a:t>	</a:t>
            </a:r>
            <a:r>
              <a:rPr b="1" lang="en-GB" sz="1800">
                <a:solidFill>
                  <a:schemeClr val="accent2"/>
                </a:solidFill>
              </a:rPr>
              <a:t>&lt;td&gt;1&lt;/td&gt;</a:t>
            </a:r>
            <a:endParaRPr b="1" sz="1800">
              <a:solidFill>
                <a:schemeClr val="accent2"/>
              </a:solidFill>
            </a:endParaRPr>
          </a:p>
          <a:p>
            <a:pPr indent="0" lvl="0" marL="457200" rtl="0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accent2"/>
                </a:solidFill>
              </a:rPr>
              <a:t>	&lt;td&gt;2&lt;/td&gt;</a:t>
            </a:r>
            <a:endParaRPr b="1" sz="1800">
              <a:solidFill>
                <a:schemeClr val="accent2"/>
              </a:solidFill>
            </a:endParaRPr>
          </a:p>
          <a:p>
            <a:pPr indent="0" lvl="0" marL="457200" rtl="0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accent2"/>
                </a:solidFill>
              </a:rPr>
              <a:t>	&lt;td&gt;3&lt;/td&gt;</a:t>
            </a:r>
            <a:endParaRPr b="1" sz="1800">
              <a:solidFill>
                <a:schemeClr val="accent2"/>
              </a:solidFill>
            </a:endParaRPr>
          </a:p>
          <a:p>
            <a:pPr indent="0" lvl="0" marL="457200" rtl="0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accent3"/>
                </a:solidFill>
              </a:rPr>
              <a:t>&lt;/tr&gt;</a:t>
            </a:r>
            <a:endParaRPr b="1" sz="1800">
              <a:solidFill>
                <a:schemeClr val="accent3"/>
              </a:solidFill>
            </a:endParaRPr>
          </a:p>
          <a:p>
            <a:pPr indent="0" lvl="0" marL="0" rtl="0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GB" sz="1800"/>
              <a:t>&lt;/table&gt;</a:t>
            </a:r>
            <a:endParaRPr b="1" sz="1800"/>
          </a:p>
          <a:p>
            <a:pPr indent="0" lvl="0" marL="0" rtl="0">
              <a:lnSpc>
                <a:spcPct val="113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Forms</a:t>
            </a:r>
            <a:endParaRPr/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Forms are one of the main points of interaction between a user and a web site or application. Forms allow user to send data to the server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An HTML Form is made of widgets, these widgets can be text fields, </a:t>
            </a:r>
            <a:r>
              <a:rPr b="1" lang="en-GB">
                <a:highlight>
                  <a:srgbClr val="FFFFFF"/>
                </a:highlight>
              </a:rPr>
              <a:t>select boxes</a:t>
            </a:r>
            <a:r>
              <a:rPr lang="en-GB">
                <a:highlight>
                  <a:srgbClr val="FFFFFF"/>
                </a:highlight>
              </a:rPr>
              <a:t>, </a:t>
            </a:r>
            <a:r>
              <a:rPr b="1" lang="en-GB">
                <a:highlight>
                  <a:srgbClr val="FFFFFF"/>
                </a:highlight>
              </a:rPr>
              <a:t>buttons</a:t>
            </a:r>
            <a:r>
              <a:rPr lang="en-GB">
                <a:highlight>
                  <a:srgbClr val="FFFFFF"/>
                </a:highlight>
              </a:rPr>
              <a:t>, </a:t>
            </a:r>
            <a:r>
              <a:rPr b="1" lang="en-GB">
                <a:highlight>
                  <a:srgbClr val="FFFFFF"/>
                </a:highlight>
              </a:rPr>
              <a:t>checkboxes</a:t>
            </a:r>
            <a:r>
              <a:rPr lang="en-GB">
                <a:highlight>
                  <a:srgbClr val="FFFFFF"/>
                </a:highlight>
              </a:rPr>
              <a:t>, or radio buttons. Widgets are usually paired with </a:t>
            </a:r>
            <a:r>
              <a:rPr b="1" lang="en-GB">
                <a:highlight>
                  <a:srgbClr val="FFFFFF"/>
                </a:highlight>
              </a:rPr>
              <a:t>labels</a:t>
            </a:r>
            <a:r>
              <a:rPr lang="en-GB">
                <a:highlight>
                  <a:srgbClr val="FFFFFF"/>
                </a:highlight>
              </a:rPr>
              <a:t> that describe their purpose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588" y="1422063"/>
            <a:ext cx="5572125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831500" y="1352625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Homework</a:t>
            </a:r>
            <a:endParaRPr/>
          </a:p>
        </p:txBody>
      </p:sp>
      <p:sp>
        <p:nvSpPr>
          <p:cNvPr id="121" name="Shape 121"/>
          <p:cNvSpPr txBox="1"/>
          <p:nvPr>
            <p:ph idx="1" type="subTitle"/>
          </p:nvPr>
        </p:nvSpPr>
        <p:spPr>
          <a:xfrm>
            <a:off x="465525" y="1977175"/>
            <a:ext cx="3300900" cy="22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300"/>
              <a:t>Do the homework task</a:t>
            </a:r>
            <a:endParaRPr sz="1300"/>
          </a:p>
          <a:p>
            <a:pPr indent="0" lvl="0" mar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2173" y="639575"/>
            <a:ext cx="5445551" cy="3675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