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568481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568481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568481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568481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5684811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9568481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95684811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95684811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568481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9568481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95684811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9568481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7f9be32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7f9be32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568481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568481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568481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568481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9568481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9568481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568481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568481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5684811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5684811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5684811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5684811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JavaScript - introduction (Day 1)</a:t>
            </a:r>
            <a:endParaRPr sz="3600"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Numbers</a:t>
            </a:r>
            <a:endParaRPr sz="2800"/>
          </a:p>
        </p:txBody>
      </p:sp>
      <p:sp>
        <p:nvSpPr>
          <p:cNvPr id="163" name="Google Shape;163;p23"/>
          <p:cNvSpPr txBox="1"/>
          <p:nvPr>
            <p:ph idx="4294967295" type="subTitle"/>
          </p:nvPr>
        </p:nvSpPr>
        <p:spPr>
          <a:xfrm>
            <a:off x="724950" y="1993025"/>
            <a:ext cx="76884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Numbers are useful for holding integers and floats 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1397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-GB" sz="30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GB" sz="30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3000">
                <a:solidFill>
                  <a:srgbClr val="70809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// Number</a:t>
            </a:r>
            <a:endParaRPr sz="3000">
              <a:solidFill>
                <a:srgbClr val="708090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42.91</a:t>
            </a:r>
            <a:r>
              <a:rPr lang="en-GB" sz="30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GB" sz="30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70809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// Number</a:t>
            </a:r>
            <a:endParaRPr sz="3000">
              <a:solidFill>
                <a:srgbClr val="708090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33400" marR="13970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5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078875"/>
            <a:ext cx="76887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Booleans are useful for defining logical values: </a:t>
            </a:r>
            <a:r>
              <a:rPr b="1" lang="en-GB" sz="1800"/>
              <a:t>true</a:t>
            </a:r>
            <a:r>
              <a:rPr lang="en-GB" sz="1800"/>
              <a:t> or </a:t>
            </a:r>
            <a:r>
              <a:rPr b="1" lang="en-GB" sz="1800"/>
              <a:t>false</a:t>
            </a:r>
            <a:r>
              <a:rPr lang="en-GB" sz="1800"/>
              <a:t>.</a:t>
            </a:r>
            <a:endParaRPr sz="1800"/>
          </a:p>
          <a:p>
            <a:pPr indent="0" lvl="0" marL="0" marR="1397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30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GB" sz="30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3000">
                <a:solidFill>
                  <a:srgbClr val="70809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// on/yes</a:t>
            </a:r>
            <a:endParaRPr sz="3000">
              <a:solidFill>
                <a:srgbClr val="708090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3970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sz="30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GB" sz="30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3000">
                <a:solidFill>
                  <a:srgbClr val="70809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// off/no</a:t>
            </a:r>
            <a:endParaRPr sz="1800"/>
          </a:p>
          <a:p>
            <a:pPr indent="0" lvl="0" marL="0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Nulls define an absence of value. </a:t>
            </a:r>
            <a:endParaRPr sz="1800"/>
          </a:p>
          <a:p>
            <a:pPr indent="0" lvl="0" marL="0" marR="1397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990055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GB" sz="3000">
                <a:solidFill>
                  <a:srgbClr val="999999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GB" sz="3000">
                <a:solidFill>
                  <a:srgbClr val="333333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3000">
                <a:solidFill>
                  <a:srgbClr val="708090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// Nothing</a:t>
            </a:r>
            <a:endParaRPr sz="3000">
              <a:solidFill>
                <a:srgbClr val="708090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30000" y="1318650"/>
            <a:ext cx="33009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Saving data inside a variable</a:t>
            </a:r>
            <a:endParaRPr/>
          </a:p>
        </p:txBody>
      </p:sp>
      <p:sp>
        <p:nvSpPr>
          <p:cNvPr id="181" name="Google Shape;181;p26"/>
          <p:cNvSpPr txBox="1"/>
          <p:nvPr>
            <p:ph idx="2" type="body"/>
          </p:nvPr>
        </p:nvSpPr>
        <p:spPr>
          <a:xfrm>
            <a:off x="4966575" y="1352625"/>
            <a:ext cx="38601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B0D9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AB0D9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-GB" sz="300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000">
                <a:solidFill>
                  <a:srgbClr val="1A1AA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vardas</a:t>
            </a:r>
            <a:r>
              <a:rPr lang="en-GB" sz="300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000">
                <a:solidFill>
                  <a:srgbClr val="9945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GB" sz="300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3000">
                <a:solidFill>
                  <a:srgbClr val="C5191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'viktoras'</a:t>
            </a:r>
            <a:r>
              <a:rPr lang="en-GB" sz="3000">
                <a:solidFill>
                  <a:srgbClr val="3039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3000"/>
          </a:p>
        </p:txBody>
      </p:sp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730000" y="23254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Usually we save our data inside the </a:t>
            </a:r>
            <a:r>
              <a:rPr b="1" lang="en-GB"/>
              <a:t>variable</a:t>
            </a:r>
            <a:r>
              <a:rPr lang="en-GB"/>
              <a:t> that we would be able to access that data for later use.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define a variable use keyword </a:t>
            </a:r>
            <a:r>
              <a:rPr b="1" lang="en-GB"/>
              <a:t>“var” </a:t>
            </a:r>
            <a:r>
              <a:rPr lang="en-GB"/>
              <a:t>and then specify the name.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Name should start with lower letter, spaces have to be replaced with</a:t>
            </a:r>
            <a:r>
              <a:rPr b="1" i="1" lang="en-GB"/>
              <a:t> _ </a:t>
            </a:r>
            <a:r>
              <a:rPr i="1" lang="en-GB"/>
              <a:t>character</a:t>
            </a:r>
            <a:r>
              <a:rPr b="1" i="1" lang="en-GB"/>
              <a:t>.</a:t>
            </a:r>
            <a:endParaRPr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30000" y="1318650"/>
            <a:ext cx="33009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sp>
        <p:nvSpPr>
          <p:cNvPr id="188" name="Google Shape;188;p27"/>
          <p:cNvSpPr txBox="1"/>
          <p:nvPr>
            <p:ph idx="2" type="body"/>
          </p:nvPr>
        </p:nvSpPr>
        <p:spPr>
          <a:xfrm>
            <a:off x="4966575" y="1352625"/>
            <a:ext cx="38601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0D9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highlight>
                  <a:srgbClr val="FFFFFF"/>
                </a:highlight>
              </a:rPr>
              <a:t>var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 </a:t>
            </a:r>
            <a:r>
              <a:rPr lang="en-GB" sz="2400">
                <a:solidFill>
                  <a:schemeClr val="accent5"/>
                </a:solidFill>
                <a:highlight>
                  <a:srgbClr val="FFFFFF"/>
                </a:highlight>
              </a:rPr>
              <a:t>vardas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 </a:t>
            </a:r>
            <a:r>
              <a:rPr lang="en-GB" sz="2400">
                <a:highlight>
                  <a:srgbClr val="FFFFFF"/>
                </a:highlight>
              </a:rPr>
              <a:t>=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 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'viktoras'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;</a:t>
            </a:r>
            <a:endParaRPr sz="2400">
              <a:solidFill>
                <a:srgbClr val="30394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accent5"/>
                </a:solidFill>
                <a:highlight>
                  <a:srgbClr val="FFFFFF"/>
                </a:highlight>
              </a:rPr>
              <a:t>vardas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.</a:t>
            </a:r>
            <a:r>
              <a:rPr lang="en-GB" sz="2400">
                <a:solidFill>
                  <a:srgbClr val="C51916"/>
                </a:solidFill>
                <a:highlight>
                  <a:srgbClr val="FFFFFF"/>
                </a:highlight>
              </a:rPr>
              <a:t>length</a:t>
            </a:r>
            <a:r>
              <a:rPr lang="en-GB" sz="2400">
                <a:highlight>
                  <a:srgbClr val="FFFFFF"/>
                </a:highlight>
              </a:rPr>
              <a:t>; // 8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89" name="Google Shape;189;p27"/>
          <p:cNvSpPr txBox="1"/>
          <p:nvPr>
            <p:ph idx="1" type="subTitle"/>
          </p:nvPr>
        </p:nvSpPr>
        <p:spPr>
          <a:xfrm>
            <a:off x="730000" y="19774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you create a data type in your browser then a new </a:t>
            </a:r>
            <a:r>
              <a:rPr b="1" lang="en-GB"/>
              <a:t>instance</a:t>
            </a:r>
            <a:r>
              <a:rPr lang="en-GB"/>
              <a:t> is created in your </a:t>
            </a:r>
            <a:r>
              <a:rPr i="1" lang="en-GB"/>
              <a:t>computer’s memory</a:t>
            </a:r>
            <a:r>
              <a:rPr lang="en-GB"/>
              <a:t> this process is called </a:t>
            </a:r>
            <a:r>
              <a:rPr b="1" lang="en-GB"/>
              <a:t>instantation</a:t>
            </a:r>
            <a:r>
              <a:rPr lang="en-GB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Instance</a:t>
            </a:r>
            <a:r>
              <a:rPr lang="en-GB"/>
              <a:t> is a reference to that saved string with </a:t>
            </a:r>
            <a:r>
              <a:rPr i="1" lang="en-GB"/>
              <a:t>additional information.</a:t>
            </a:r>
            <a:r>
              <a:rPr lang="en-GB"/>
              <a:t> This additional information are called </a:t>
            </a:r>
            <a:r>
              <a:rPr b="1" lang="en-GB">
                <a:solidFill>
                  <a:srgbClr val="C51916"/>
                </a:solidFill>
              </a:rPr>
              <a:t>properties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30000" y="1318650"/>
            <a:ext cx="3300900" cy="1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195" name="Google Shape;195;p28"/>
          <p:cNvSpPr txBox="1"/>
          <p:nvPr>
            <p:ph idx="2" type="body"/>
          </p:nvPr>
        </p:nvSpPr>
        <p:spPr>
          <a:xfrm>
            <a:off x="4966575" y="1352625"/>
            <a:ext cx="38601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B0D9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highlight>
                  <a:srgbClr val="FFFFFF"/>
                </a:highlight>
              </a:rPr>
              <a:t>var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 </a:t>
            </a:r>
            <a:r>
              <a:rPr lang="en-GB" sz="2400">
                <a:solidFill>
                  <a:schemeClr val="accent5"/>
                </a:solidFill>
                <a:highlight>
                  <a:srgbClr val="FFFFFF"/>
                </a:highlight>
              </a:rPr>
              <a:t>vardas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 </a:t>
            </a:r>
            <a:r>
              <a:rPr lang="en-GB" sz="2400">
                <a:highlight>
                  <a:srgbClr val="FFFFFF"/>
                </a:highlight>
              </a:rPr>
              <a:t>=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 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'viktoras'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;</a:t>
            </a:r>
            <a:endParaRPr sz="2400">
              <a:solidFill>
                <a:srgbClr val="30394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accent5"/>
                </a:solidFill>
                <a:highlight>
                  <a:srgbClr val="FFFFFF"/>
                </a:highlight>
              </a:rPr>
              <a:t>vardas</a:t>
            </a:r>
            <a:r>
              <a:rPr lang="en-GB" sz="2400">
                <a:solidFill>
                  <a:srgbClr val="303942"/>
                </a:solidFill>
                <a:highlight>
                  <a:srgbClr val="FFFFFF"/>
                </a:highlight>
              </a:rPr>
              <a:t>.</a:t>
            </a:r>
            <a:r>
              <a:rPr lang="en-GB" sz="2400">
                <a:solidFill>
                  <a:srgbClr val="C51916"/>
                </a:solidFill>
                <a:highlight>
                  <a:srgbClr val="FFFFFF"/>
                </a:highlight>
              </a:rPr>
              <a:t>toUpperCase()</a:t>
            </a:r>
            <a:r>
              <a:rPr lang="en-GB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730000" y="19774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is a </a:t>
            </a:r>
            <a:r>
              <a:rPr lang="en-GB"/>
              <a:t>function</a:t>
            </a:r>
            <a:r>
              <a:rPr lang="en-GB"/>
              <a:t> that does a very </a:t>
            </a:r>
            <a:r>
              <a:rPr b="1" lang="en-GB"/>
              <a:t>specific task</a:t>
            </a:r>
            <a:r>
              <a:rPr lang="en-GB"/>
              <a:t> and outputs the result. Method is attached to a created instance.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method name and add </a:t>
            </a:r>
            <a:r>
              <a:rPr b="1" lang="en-GB"/>
              <a:t>()</a:t>
            </a:r>
            <a:r>
              <a:rPr lang="en-GB"/>
              <a:t> to an end of the method name - this will call the method. If you will forget to write</a:t>
            </a:r>
            <a:r>
              <a:rPr b="1" lang="en-GB"/>
              <a:t> ()</a:t>
            </a:r>
            <a:r>
              <a:rPr lang="en-GB"/>
              <a:t> then JS will return the inside of your </a:t>
            </a:r>
            <a:r>
              <a:rPr b="1" lang="en-GB">
                <a:solidFill>
                  <a:schemeClr val="accent3"/>
                </a:solidFill>
              </a:rPr>
              <a:t>method</a:t>
            </a:r>
            <a:r>
              <a:rPr b="1" lang="en-GB"/>
              <a:t>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JavaScript?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061450" y="227755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201017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JavaScript, often abbreviated as </a:t>
            </a:r>
            <a:r>
              <a:rPr b="1" lang="en-GB" sz="1500"/>
              <a:t>JS, </a:t>
            </a:r>
            <a:r>
              <a:rPr lang="en-GB" sz="1500"/>
              <a:t>is a </a:t>
            </a:r>
            <a:r>
              <a:rPr b="1" lang="en-GB" sz="1500"/>
              <a:t>high-level</a:t>
            </a:r>
            <a:r>
              <a:rPr lang="en-GB" sz="1500"/>
              <a:t> programming language, that firstly appeared in 1995. </a:t>
            </a:r>
            <a:endParaRPr sz="15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Initially javascript was implemented only in front-end (</a:t>
            </a:r>
            <a:r>
              <a:rPr b="1" lang="en-GB" sz="1500"/>
              <a:t>client-side)</a:t>
            </a:r>
            <a:r>
              <a:rPr lang="en-GB" sz="1500"/>
              <a:t>, however now you can find </a:t>
            </a:r>
            <a:r>
              <a:rPr b="1" lang="en-GB" sz="1500"/>
              <a:t>JS</a:t>
            </a:r>
            <a:r>
              <a:rPr lang="en-GB" sz="1500"/>
              <a:t> pretty everywhere - even in the </a:t>
            </a:r>
            <a:r>
              <a:rPr b="1" lang="en-GB" sz="1500"/>
              <a:t>server-side (backend)</a:t>
            </a:r>
            <a:r>
              <a:rPr lang="en-GB" sz="1500"/>
              <a:t> web servers and databases.</a:t>
            </a:r>
            <a:endParaRPr sz="15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275" y="1529900"/>
            <a:ext cx="1972750" cy="19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Differences between front-end and backend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30000" y="2192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Front-end is something that has a </a:t>
            </a:r>
            <a:r>
              <a:rPr b="1" lang="en-GB"/>
              <a:t>GUI</a:t>
            </a:r>
            <a:r>
              <a:rPr lang="en-GB"/>
              <a:t> (</a:t>
            </a:r>
            <a:r>
              <a:rPr i="1" lang="en-GB"/>
              <a:t>graphical user interface</a:t>
            </a:r>
            <a:r>
              <a:rPr lang="en-GB"/>
              <a:t>) and runs on your </a:t>
            </a:r>
            <a:r>
              <a:rPr b="1" lang="en-GB"/>
              <a:t>client’s browser.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Backend is something that usually doesn’t have a </a:t>
            </a:r>
            <a:r>
              <a:rPr b="1" lang="en-GB"/>
              <a:t>GUI</a:t>
            </a:r>
            <a:r>
              <a:rPr lang="en-GB"/>
              <a:t>, runs on your </a:t>
            </a:r>
            <a:r>
              <a:rPr b="1" lang="en-GB"/>
              <a:t>server</a:t>
            </a:r>
            <a:r>
              <a:rPr lang="en-GB"/>
              <a:t> (</a:t>
            </a:r>
            <a:r>
              <a:rPr i="1" lang="en-GB"/>
              <a:t>hardware</a:t>
            </a:r>
            <a:r>
              <a:rPr lang="en-GB"/>
              <a:t>), has a database, manages main logic.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175" y="1677375"/>
            <a:ext cx="3512450" cy="263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Front-end vs backend</a:t>
            </a:r>
            <a:endParaRPr sz="3600">
              <a:solidFill>
                <a:schemeClr val="accent1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13400"/>
            <a:ext cx="6473974" cy="26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30000" y="1318650"/>
            <a:ext cx="33009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How to start working with JS?</a:t>
            </a:r>
            <a:endParaRPr sz="2800"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730000" y="22874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start programming you need to inject your </a:t>
            </a:r>
            <a:r>
              <a:rPr b="1" lang="en-GB"/>
              <a:t>JS</a:t>
            </a:r>
            <a:r>
              <a:rPr lang="en-GB"/>
              <a:t> inside your </a:t>
            </a:r>
            <a:r>
              <a:rPr b="1" lang="en-GB"/>
              <a:t>HTML document.</a:t>
            </a:r>
            <a:r>
              <a:rPr lang="en-GB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three ways to inject JS: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>
                <a:solidFill>
                  <a:schemeClr val="dk1"/>
                </a:solidFill>
              </a:rPr>
              <a:t>External</a:t>
            </a:r>
            <a:endParaRPr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Internal</a:t>
            </a:r>
            <a:endParaRPr/>
          </a:p>
          <a:p>
            <a:pPr indent="-330200" lvl="0" marL="45720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/>
              <a:t>Inline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5042375" y="1352625"/>
            <a:ext cx="40245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-GB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src</a:t>
            </a:r>
            <a:r>
              <a:rPr lang="en-GB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="js/script.js"&gt;</a:t>
            </a: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2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en-GB" sz="20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30000" y="1318650"/>
            <a:ext cx="33009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How to debug your JS code? </a:t>
            </a:r>
            <a:endParaRPr sz="2800"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724950" y="24858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best tool to debug your </a:t>
            </a:r>
            <a:r>
              <a:rPr b="1" lang="en-GB"/>
              <a:t>JS</a:t>
            </a:r>
            <a:r>
              <a:rPr lang="en-GB"/>
              <a:t> is your browser’s </a:t>
            </a:r>
            <a:r>
              <a:rPr b="1" lang="en-GB"/>
              <a:t>developer tools </a:t>
            </a:r>
            <a:r>
              <a:rPr i="1" lang="en-GB"/>
              <a:t>(inspect mode)</a:t>
            </a:r>
            <a:r>
              <a:rPr lang="en-GB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sure that there aren’t any errors in your </a:t>
            </a:r>
            <a:r>
              <a:rPr b="1" lang="en-GB"/>
              <a:t>console</a:t>
            </a:r>
            <a:r>
              <a:rPr lang="en-GB"/>
              <a:t>, otherwise your website </a:t>
            </a:r>
            <a:r>
              <a:rPr b="1" lang="en-GB">
                <a:solidFill>
                  <a:schemeClr val="accent3"/>
                </a:solidFill>
              </a:rPr>
              <a:t>might break</a:t>
            </a:r>
            <a:r>
              <a:rPr lang="en-GB"/>
              <a:t>.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774" y="1244536"/>
            <a:ext cx="4695725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30000" y="1318650"/>
            <a:ext cx="33009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Playing around in the console</a:t>
            </a:r>
            <a:endParaRPr sz="2800"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724950" y="24858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</a:t>
            </a:r>
            <a:r>
              <a:rPr lang="en-GB"/>
              <a:t>can</a:t>
            </a:r>
            <a:r>
              <a:rPr lang="en-GB"/>
              <a:t> communicate with your HTML document directly inside the browser’s console using </a:t>
            </a:r>
            <a:r>
              <a:rPr b="1" lang="en-GB"/>
              <a:t>JS</a:t>
            </a:r>
            <a:r>
              <a:rPr lang="en-GB"/>
              <a:t> programming language.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writing </a:t>
            </a:r>
            <a:r>
              <a:rPr b="1" lang="en-GB"/>
              <a:t>alert(‘hello’); </a:t>
            </a:r>
            <a:r>
              <a:rPr lang="en-GB"/>
              <a:t>inside your console.</a:t>
            </a:r>
            <a:endParaRPr/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774" y="1244536"/>
            <a:ext cx="4695725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30000" y="1318650"/>
            <a:ext cx="33009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Javascript data types</a:t>
            </a:r>
            <a:endParaRPr sz="2800"/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724950" y="24858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</a:t>
            </a:r>
            <a:r>
              <a:rPr b="1" lang="en-GB"/>
              <a:t>4</a:t>
            </a:r>
            <a:r>
              <a:rPr lang="en-GB"/>
              <a:t> primitive data types in JS programming language: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Strings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Numbers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Booleans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/>
              <a:t>Null</a:t>
            </a:r>
            <a:endParaRPr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95" y="1053650"/>
            <a:ext cx="3001275" cy="3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Strings</a:t>
            </a:r>
            <a:endParaRPr sz="2800"/>
          </a:p>
        </p:txBody>
      </p:sp>
      <p:sp>
        <p:nvSpPr>
          <p:cNvPr id="156" name="Google Shape;156;p22"/>
          <p:cNvSpPr txBox="1"/>
          <p:nvPr>
            <p:ph idx="4294967295" type="subTitle"/>
          </p:nvPr>
        </p:nvSpPr>
        <p:spPr>
          <a:xfrm>
            <a:off x="724950" y="1993025"/>
            <a:ext cx="7688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/>
              <a:t>Strings are useful for holding data that can be represented as a text</a:t>
            </a:r>
            <a:endParaRPr sz="1800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52025"/>
            <a:ext cx="6175175" cy="14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