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aleway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slide" Target="slides/slide1.xml"/><Relationship Id="rId19" Type="http://schemas.openxmlformats.org/officeDocument/2006/relationships/font" Target="fonts/Lato-italic.fntdata"/><Relationship Id="rId6" Type="http://schemas.openxmlformats.org/officeDocument/2006/relationships/slide" Target="slides/slide2.xml"/><Relationship Id="rId18" Type="http://schemas.openxmlformats.org/officeDocument/2006/relationships/font" Target="fonts/La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84ebf93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84ebf93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87f9be32a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87f9be32a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9ca72e8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9ca72e8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9ca72e87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9ca72e87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9ca72e87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9ca72e87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9ca72e87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9ca72e87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77cc843f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77cc843f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2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5" name="Google Shape;85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12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729300" y="2154575"/>
            <a:ext cx="216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11150" lvl="1" marL="9144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6255500" y="2078875"/>
            <a:ext cx="216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11150" lvl="1" marL="9144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9" name="Google Shape;49;p6"/>
          <p:cNvSpPr txBox="1"/>
          <p:nvPr>
            <p:ph idx="3" type="body"/>
          </p:nvPr>
        </p:nvSpPr>
        <p:spPr>
          <a:xfrm>
            <a:off x="3560050" y="2154575"/>
            <a:ext cx="216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11150" lvl="1" marL="9144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" name="Google Shape;52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3" name="Google Shape;53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" name="Google Shape;55;p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Google Shape;59;p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0" name="Google Shape;60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8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9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7" name="Google Shape;67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" name="Google Shape;73;p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4" name="Google Shape;74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8" name="Google Shape;78;p10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viktoraslava.l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eveloper.mozilla.org/en-US/docs/Web/API/Window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mozilla.org/en-US/docs/Web/API/Window/matchMedia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mozilla.org/en-US/docs/Web/API/Document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JavaScript - DOM (Day 3)</a:t>
            </a:r>
            <a:endParaRPr sz="3600"/>
          </a:p>
        </p:txBody>
      </p:sp>
      <p:sp>
        <p:nvSpPr>
          <p:cNvPr id="97" name="Google Shape;97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Viktoras Lava                                                                                                                   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www.viktoraslava.lt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730000" y="1318650"/>
            <a:ext cx="3300900" cy="6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DOM?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3" name="Google Shape;103;p15"/>
          <p:cNvSpPr txBox="1"/>
          <p:nvPr>
            <p:ph idx="2" type="body"/>
          </p:nvPr>
        </p:nvSpPr>
        <p:spPr>
          <a:xfrm>
            <a:off x="5061450" y="2277550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04" name="Google Shape;104;p15"/>
          <p:cNvSpPr txBox="1"/>
          <p:nvPr>
            <p:ph idx="1" type="subTitle"/>
          </p:nvPr>
        </p:nvSpPr>
        <p:spPr>
          <a:xfrm>
            <a:off x="730000" y="2010175"/>
            <a:ext cx="3300900" cy="14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The DOM stands for </a:t>
            </a:r>
            <a:r>
              <a:rPr b="1" lang="en-GB" sz="1500"/>
              <a:t>Document Object Model. </a:t>
            </a:r>
            <a:endParaRPr b="1" sz="15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500"/>
              <a:t>It represents an </a:t>
            </a:r>
            <a:r>
              <a:rPr i="1" lang="en-GB" sz="1500"/>
              <a:t>HTML</a:t>
            </a:r>
            <a:r>
              <a:rPr lang="en-GB" sz="1500"/>
              <a:t> or </a:t>
            </a:r>
            <a:r>
              <a:rPr i="1" lang="en-GB" sz="1500"/>
              <a:t>XML</a:t>
            </a:r>
            <a:r>
              <a:rPr lang="en-GB" sz="1500"/>
              <a:t> document so that programs can change it’s </a:t>
            </a:r>
            <a:r>
              <a:rPr b="1" lang="en-GB" sz="1500"/>
              <a:t>structure</a:t>
            </a:r>
            <a:r>
              <a:rPr lang="en-GB" sz="1500"/>
              <a:t>, </a:t>
            </a:r>
            <a:r>
              <a:rPr b="1" lang="en-GB" sz="1500"/>
              <a:t>style</a:t>
            </a:r>
            <a:r>
              <a:rPr lang="en-GB" sz="1500"/>
              <a:t> and </a:t>
            </a:r>
            <a:r>
              <a:rPr b="1" lang="en-GB" sz="1500"/>
              <a:t>content</a:t>
            </a:r>
            <a:r>
              <a:rPr lang="en-GB" sz="1500"/>
              <a:t>.</a:t>
            </a:r>
            <a:endParaRPr sz="15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500"/>
              <a:t>The DOM standard is defined by </a:t>
            </a:r>
            <a:r>
              <a:rPr b="1" lang="en-GB" sz="1500"/>
              <a:t>WHATWG and W3C</a:t>
            </a:r>
            <a:r>
              <a:rPr lang="en-GB" sz="1500"/>
              <a:t>, however every browser interprets the DOM with a slight difference.</a:t>
            </a:r>
            <a:endParaRPr sz="1500"/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1925" y="1521800"/>
            <a:ext cx="2413451" cy="263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730000" y="1318650"/>
            <a:ext cx="3300900" cy="5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How DOM looks like?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111" name="Google Shape;111;p16"/>
          <p:cNvSpPr txBox="1"/>
          <p:nvPr>
            <p:ph idx="1" type="subTitle"/>
          </p:nvPr>
        </p:nvSpPr>
        <p:spPr>
          <a:xfrm>
            <a:off x="730000" y="1990050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Sometimes DOM is also called a </a:t>
            </a:r>
            <a:r>
              <a:rPr b="1" lang="en-GB"/>
              <a:t>DOM tree</a:t>
            </a:r>
            <a:r>
              <a:rPr lang="en-GB"/>
              <a:t> as it visually represents a </a:t>
            </a:r>
            <a:r>
              <a:rPr i="1" lang="en-GB"/>
              <a:t>tree like </a:t>
            </a:r>
            <a:r>
              <a:rPr lang="en-GB"/>
              <a:t>structure of the HTML document.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There 2 main DOM elements inside every HTML document:</a:t>
            </a:r>
            <a:endParaRPr/>
          </a:p>
          <a:p>
            <a:pPr indent="-330200" lvl="0" marL="457200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window</a:t>
            </a:r>
            <a:endParaRPr/>
          </a:p>
          <a:p>
            <a:pPr indent="-330200" lvl="0" marL="457200" rtl="0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-GB"/>
              <a:t>document</a:t>
            </a:r>
            <a:endParaRPr/>
          </a:p>
        </p:txBody>
      </p:sp>
      <p:sp>
        <p:nvSpPr>
          <p:cNvPr id="112" name="Google Shape;112;p16"/>
          <p:cNvSpPr txBox="1"/>
          <p:nvPr>
            <p:ph idx="2" type="body"/>
          </p:nvPr>
        </p:nvSpPr>
        <p:spPr>
          <a:xfrm>
            <a:off x="4896175" y="1286188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2326" y="1318652"/>
            <a:ext cx="4214881" cy="302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730000" y="1318650"/>
            <a:ext cx="3300900" cy="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Window object</a:t>
            </a:r>
            <a:endParaRPr/>
          </a:p>
        </p:txBody>
      </p:sp>
      <p:sp>
        <p:nvSpPr>
          <p:cNvPr id="119" name="Google Shape;119;p17"/>
          <p:cNvSpPr txBox="1"/>
          <p:nvPr>
            <p:ph idx="1" type="subTitle"/>
          </p:nvPr>
        </p:nvSpPr>
        <p:spPr>
          <a:xfrm>
            <a:off x="724950" y="20333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the browser the root of your hierarchy is </a:t>
            </a:r>
            <a:r>
              <a:rPr b="1" lang="en-GB"/>
              <a:t>window</a:t>
            </a:r>
            <a:r>
              <a:rPr lang="en-GB"/>
              <a:t> object.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 contains many </a:t>
            </a:r>
            <a:r>
              <a:rPr b="1" lang="en-GB"/>
              <a:t>properties</a:t>
            </a:r>
            <a:r>
              <a:rPr lang="en-GB"/>
              <a:t> and </a:t>
            </a:r>
            <a:r>
              <a:rPr b="1" lang="en-GB"/>
              <a:t>methods</a:t>
            </a:r>
            <a:r>
              <a:rPr lang="en-GB"/>
              <a:t> that help you to work with the browser.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list of window object properties and methods is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here</a:t>
            </a:r>
            <a:r>
              <a:rPr lang="en-GB"/>
              <a:t>.</a:t>
            </a:r>
            <a:endParaRPr/>
          </a:p>
        </p:txBody>
      </p:sp>
      <p:sp>
        <p:nvSpPr>
          <p:cNvPr id="120" name="Google Shape;120;p17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5625" y="1467925"/>
            <a:ext cx="3940250" cy="316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Important properties and methods for window object</a:t>
            </a:r>
            <a:endParaRPr sz="2300"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Properties: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screen</a:t>
            </a:r>
            <a:endParaRPr/>
          </a:p>
          <a:p>
            <a:pPr indent="-311150" lvl="0" marL="457200" rtl="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location</a:t>
            </a:r>
            <a:endParaRPr/>
          </a:p>
          <a:p>
            <a:pPr indent="-311150" lvl="0" marL="457200" rtl="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localStorage or sessionStorage</a:t>
            </a:r>
            <a:endParaRPr/>
          </a:p>
          <a:p>
            <a:pPr indent="-311150" lvl="0" marL="457200" rtl="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onload </a:t>
            </a:r>
            <a:r>
              <a:rPr i="1" lang="en-GB"/>
              <a:t>(</a:t>
            </a:r>
            <a:r>
              <a:rPr b="1" i="1" lang="en-GB"/>
              <a:t>event</a:t>
            </a:r>
            <a:r>
              <a:rPr i="1" lang="en-GB"/>
              <a:t>)</a:t>
            </a:r>
            <a:endParaRPr i="1"/>
          </a:p>
          <a:p>
            <a:pPr indent="-311150" lvl="0" marL="457200" rtl="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onresize </a:t>
            </a:r>
            <a:r>
              <a:rPr i="1" lang="en-GB"/>
              <a:t>(</a:t>
            </a:r>
            <a:r>
              <a:rPr b="1" i="1" lang="en-GB"/>
              <a:t>event</a:t>
            </a:r>
            <a:r>
              <a:rPr i="1" lang="en-GB"/>
              <a:t>)</a:t>
            </a:r>
            <a:endParaRPr i="1"/>
          </a:p>
          <a:p>
            <a:pPr indent="-311150" lvl="0" marL="457200" rtl="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onscroll </a:t>
            </a:r>
            <a:r>
              <a:rPr i="1" lang="en-GB"/>
              <a:t>(</a:t>
            </a:r>
            <a:r>
              <a:rPr b="1" i="1" lang="en-GB"/>
              <a:t>event</a:t>
            </a:r>
            <a:r>
              <a:rPr i="1" lang="en-GB"/>
              <a:t>)</a:t>
            </a:r>
            <a:endParaRPr i="1"/>
          </a:p>
          <a:p>
            <a:pPr indent="0" lvl="0" marL="0" rtl="0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Methods: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alert(), confirm(), prompt()</a:t>
            </a:r>
            <a:endParaRPr/>
          </a:p>
          <a:p>
            <a:pPr indent="-311150" lvl="0" marL="457200" rtl="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console.log()</a:t>
            </a:r>
            <a:endParaRPr/>
          </a:p>
          <a:p>
            <a:pPr indent="-311150" lvl="0" marL="457200" rtl="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print()</a:t>
            </a:r>
            <a:endParaRPr/>
          </a:p>
          <a:p>
            <a:pPr indent="-311150" lvl="0" marL="457200" rtl="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scroll() or scrollTo()</a:t>
            </a:r>
            <a:endParaRPr/>
          </a:p>
          <a:p>
            <a:pPr indent="-311150" lvl="0" marL="457200" rtl="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matchMedia()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730000" y="1318650"/>
            <a:ext cx="3300900" cy="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Document</a:t>
            </a:r>
            <a:r>
              <a:rPr lang="en-GB"/>
              <a:t> object</a:t>
            </a:r>
            <a:endParaRPr/>
          </a:p>
        </p:txBody>
      </p:sp>
      <p:sp>
        <p:nvSpPr>
          <p:cNvPr id="134" name="Google Shape;134;p19"/>
          <p:cNvSpPr txBox="1"/>
          <p:nvPr>
            <p:ph idx="1" type="subTitle"/>
          </p:nvPr>
        </p:nvSpPr>
        <p:spPr>
          <a:xfrm>
            <a:off x="724950" y="20333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Document object is a gateway to all of the HTML element’s </a:t>
            </a:r>
            <a:r>
              <a:rPr b="1" lang="en-GB"/>
              <a:t>content</a:t>
            </a:r>
            <a:r>
              <a:rPr lang="en-GB"/>
              <a:t> and </a:t>
            </a:r>
            <a:r>
              <a:rPr b="1" lang="en-GB"/>
              <a:t>styles</a:t>
            </a:r>
            <a:r>
              <a:rPr lang="en-GB"/>
              <a:t>.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</a:t>
            </a:r>
            <a:r>
              <a:rPr lang="en-GB"/>
              <a:t>his is where you will spend most of your time manipulating the document.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list of document object properties and methods is </a:t>
            </a:r>
            <a:r>
              <a:rPr lang="en-GB" u="sng">
                <a:solidFill>
                  <a:schemeClr val="accent5"/>
                </a:solidFill>
                <a:hlinkClick r:id="rId3"/>
              </a:rPr>
              <a:t>here</a:t>
            </a:r>
            <a:r>
              <a:rPr lang="en-GB"/>
              <a:t>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1900" y="1352625"/>
            <a:ext cx="3793971" cy="302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Important properties and methods for document object</a:t>
            </a:r>
            <a:endParaRPr sz="2200"/>
          </a:p>
        </p:txBody>
      </p:sp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Properties: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title</a:t>
            </a:r>
            <a:endParaRPr/>
          </a:p>
          <a:p>
            <a:pPr indent="-311150" lvl="0" marL="457200" rtl="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scripts</a:t>
            </a:r>
            <a:endParaRPr/>
          </a:p>
          <a:p>
            <a:pPr indent="-311150" lvl="0" marL="457200" rtl="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referrer</a:t>
            </a:r>
            <a:endParaRPr/>
          </a:p>
          <a:p>
            <a:pPr indent="-311150" lvl="0" marL="457200" rtl="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links</a:t>
            </a:r>
            <a:endParaRPr i="1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0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Methods: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getElementById()</a:t>
            </a:r>
            <a:endParaRPr/>
          </a:p>
          <a:p>
            <a:pPr indent="-311150" lvl="0" marL="457200" rtl="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querySelector() </a:t>
            </a:r>
            <a:endParaRPr/>
          </a:p>
          <a:p>
            <a:pPr indent="-311150" lvl="0" marL="457200" rtl="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querySelectorAll()</a:t>
            </a:r>
            <a:endParaRPr/>
          </a:p>
          <a:p>
            <a:pPr indent="-311150" lvl="0" marL="457200" rtl="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createElement()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