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5" r:id="rId7"/>
    <p:sldId id="267" r:id="rId8"/>
    <p:sldId id="266" r:id="rId9"/>
    <p:sldId id="260" r:id="rId10"/>
    <p:sldId id="262" r:id="rId11"/>
    <p:sldId id="263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394877-9E13-45DC-A4CC-16B41D30F4F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A5BBC27-56C8-400B-A606-F50CCBD51851}">
      <dgm:prSet phldrT="[Texte]"/>
      <dgm:spPr/>
      <dgm:t>
        <a:bodyPr/>
        <a:lstStyle/>
        <a:p>
          <a:r>
            <a:rPr lang="fr-FR" dirty="0"/>
            <a:t>Début du projet</a:t>
          </a:r>
        </a:p>
      </dgm:t>
    </dgm:pt>
    <dgm:pt modelId="{710040EF-5593-4826-8944-8DB7B2942A50}" type="parTrans" cxnId="{9D998F32-6318-4CC1-92E2-7B7DB047B615}">
      <dgm:prSet/>
      <dgm:spPr/>
      <dgm:t>
        <a:bodyPr/>
        <a:lstStyle/>
        <a:p>
          <a:endParaRPr lang="fr-FR"/>
        </a:p>
      </dgm:t>
    </dgm:pt>
    <dgm:pt modelId="{FE00F2FC-C297-4315-96C8-5152028B285E}" type="sibTrans" cxnId="{9D998F32-6318-4CC1-92E2-7B7DB047B615}">
      <dgm:prSet/>
      <dgm:spPr/>
      <dgm:t>
        <a:bodyPr/>
        <a:lstStyle/>
        <a:p>
          <a:endParaRPr lang="fr-FR"/>
        </a:p>
      </dgm:t>
    </dgm:pt>
    <dgm:pt modelId="{E481322E-2707-4746-8F7D-C3217B43F490}">
      <dgm:prSet phldrT="[Texte]"/>
      <dgm:spPr/>
      <dgm:t>
        <a:bodyPr/>
        <a:lstStyle/>
        <a:p>
          <a:r>
            <a:rPr lang="fr-FR" dirty="0"/>
            <a:t>Implémentation</a:t>
          </a:r>
        </a:p>
      </dgm:t>
    </dgm:pt>
    <dgm:pt modelId="{6F543CBE-1979-4B3F-B8D7-D4B2B1076341}" type="parTrans" cxnId="{5160F62A-682A-4AC6-9738-A0F7DDCAC4F1}">
      <dgm:prSet/>
      <dgm:spPr/>
      <dgm:t>
        <a:bodyPr/>
        <a:lstStyle/>
        <a:p>
          <a:endParaRPr lang="fr-FR"/>
        </a:p>
      </dgm:t>
    </dgm:pt>
    <dgm:pt modelId="{39D5D81A-8277-4802-9CF8-2FEA181E48E0}" type="sibTrans" cxnId="{5160F62A-682A-4AC6-9738-A0F7DDCAC4F1}">
      <dgm:prSet/>
      <dgm:spPr/>
      <dgm:t>
        <a:bodyPr/>
        <a:lstStyle/>
        <a:p>
          <a:endParaRPr lang="fr-FR"/>
        </a:p>
      </dgm:t>
    </dgm:pt>
    <dgm:pt modelId="{B5E3BFD0-3E5C-4DE9-9EE3-2F7A75D4C722}">
      <dgm:prSet phldrT="[Texte]"/>
      <dgm:spPr/>
      <dgm:t>
        <a:bodyPr/>
        <a:lstStyle/>
        <a:p>
          <a:r>
            <a:rPr lang="fr-FR" dirty="0"/>
            <a:t>Optimisation</a:t>
          </a:r>
        </a:p>
      </dgm:t>
    </dgm:pt>
    <dgm:pt modelId="{2B7E2834-4CB5-4297-997D-08E267B70BDE}" type="parTrans" cxnId="{8BBEDCCB-C863-4DC1-BE5B-B159779DD063}">
      <dgm:prSet/>
      <dgm:spPr/>
      <dgm:t>
        <a:bodyPr/>
        <a:lstStyle/>
        <a:p>
          <a:endParaRPr lang="fr-FR"/>
        </a:p>
      </dgm:t>
    </dgm:pt>
    <dgm:pt modelId="{31617E29-2208-4F7F-AE1F-1C849C645B56}" type="sibTrans" cxnId="{8BBEDCCB-C863-4DC1-BE5B-B159779DD063}">
      <dgm:prSet/>
      <dgm:spPr/>
      <dgm:t>
        <a:bodyPr/>
        <a:lstStyle/>
        <a:p>
          <a:endParaRPr lang="fr-FR"/>
        </a:p>
      </dgm:t>
    </dgm:pt>
    <dgm:pt modelId="{7017F750-4B15-423D-9AFE-3981BE8C9359}" type="pres">
      <dgm:prSet presAssocID="{84394877-9E13-45DC-A4CC-16B41D30F4F9}" presName="Name0" presStyleCnt="0">
        <dgm:presLayoutVars>
          <dgm:dir/>
          <dgm:resizeHandles val="exact"/>
        </dgm:presLayoutVars>
      </dgm:prSet>
      <dgm:spPr/>
    </dgm:pt>
    <dgm:pt modelId="{A79F6E0B-E70A-4898-BBE5-3FB1EF7B59E2}" type="pres">
      <dgm:prSet presAssocID="{0A5BBC27-56C8-400B-A606-F50CCBD51851}" presName="parTxOnly" presStyleLbl="node1" presStyleIdx="0" presStyleCnt="3">
        <dgm:presLayoutVars>
          <dgm:bulletEnabled val="1"/>
        </dgm:presLayoutVars>
      </dgm:prSet>
      <dgm:spPr/>
    </dgm:pt>
    <dgm:pt modelId="{07949768-1DC7-43D6-B334-2DF65F22D57A}" type="pres">
      <dgm:prSet presAssocID="{FE00F2FC-C297-4315-96C8-5152028B285E}" presName="parSpace" presStyleCnt="0"/>
      <dgm:spPr/>
    </dgm:pt>
    <dgm:pt modelId="{B1CC842D-9848-4489-B27E-80BC042E0180}" type="pres">
      <dgm:prSet presAssocID="{E481322E-2707-4746-8F7D-C3217B43F490}" presName="parTxOnly" presStyleLbl="node1" presStyleIdx="1" presStyleCnt="3">
        <dgm:presLayoutVars>
          <dgm:bulletEnabled val="1"/>
        </dgm:presLayoutVars>
      </dgm:prSet>
      <dgm:spPr/>
    </dgm:pt>
    <dgm:pt modelId="{D8FB8FC3-2DF8-4D8E-A14C-D7A6950836B7}" type="pres">
      <dgm:prSet presAssocID="{39D5D81A-8277-4802-9CF8-2FEA181E48E0}" presName="parSpace" presStyleCnt="0"/>
      <dgm:spPr/>
    </dgm:pt>
    <dgm:pt modelId="{42152EB9-4AE3-47A3-886E-F9A251FA45F6}" type="pres">
      <dgm:prSet presAssocID="{B5E3BFD0-3E5C-4DE9-9EE3-2F7A75D4C722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9D998F32-6318-4CC1-92E2-7B7DB047B615}" srcId="{84394877-9E13-45DC-A4CC-16B41D30F4F9}" destId="{0A5BBC27-56C8-400B-A606-F50CCBD51851}" srcOrd="0" destOrd="0" parTransId="{710040EF-5593-4826-8944-8DB7B2942A50}" sibTransId="{FE00F2FC-C297-4315-96C8-5152028B285E}"/>
    <dgm:cxn modelId="{96BFDE6A-143A-4252-8919-3C51D23EC9D2}" type="presOf" srcId="{0A5BBC27-56C8-400B-A606-F50CCBD51851}" destId="{A79F6E0B-E70A-4898-BBE5-3FB1EF7B59E2}" srcOrd="0" destOrd="0" presId="urn:microsoft.com/office/officeart/2005/8/layout/hChevron3"/>
    <dgm:cxn modelId="{1579321C-A969-45DE-9990-36CE3E63F037}" type="presOf" srcId="{84394877-9E13-45DC-A4CC-16B41D30F4F9}" destId="{7017F750-4B15-423D-9AFE-3981BE8C9359}" srcOrd="0" destOrd="0" presId="urn:microsoft.com/office/officeart/2005/8/layout/hChevron3"/>
    <dgm:cxn modelId="{1367B54A-A75B-48BC-8749-B6B5C67E8EA0}" type="presOf" srcId="{E481322E-2707-4746-8F7D-C3217B43F490}" destId="{B1CC842D-9848-4489-B27E-80BC042E0180}" srcOrd="0" destOrd="0" presId="urn:microsoft.com/office/officeart/2005/8/layout/hChevron3"/>
    <dgm:cxn modelId="{2B301CE4-EC8B-4ED3-837F-BBF24E11FB1F}" type="presOf" srcId="{B5E3BFD0-3E5C-4DE9-9EE3-2F7A75D4C722}" destId="{42152EB9-4AE3-47A3-886E-F9A251FA45F6}" srcOrd="0" destOrd="0" presId="urn:microsoft.com/office/officeart/2005/8/layout/hChevron3"/>
    <dgm:cxn modelId="{5160F62A-682A-4AC6-9738-A0F7DDCAC4F1}" srcId="{84394877-9E13-45DC-A4CC-16B41D30F4F9}" destId="{E481322E-2707-4746-8F7D-C3217B43F490}" srcOrd="1" destOrd="0" parTransId="{6F543CBE-1979-4B3F-B8D7-D4B2B1076341}" sibTransId="{39D5D81A-8277-4802-9CF8-2FEA181E48E0}"/>
    <dgm:cxn modelId="{8BBEDCCB-C863-4DC1-BE5B-B159779DD063}" srcId="{84394877-9E13-45DC-A4CC-16B41D30F4F9}" destId="{B5E3BFD0-3E5C-4DE9-9EE3-2F7A75D4C722}" srcOrd="2" destOrd="0" parTransId="{2B7E2834-4CB5-4297-997D-08E267B70BDE}" sibTransId="{31617E29-2208-4F7F-AE1F-1C849C645B56}"/>
    <dgm:cxn modelId="{4DA43A1E-375D-4689-816E-F2F8D84F4406}" type="presParOf" srcId="{7017F750-4B15-423D-9AFE-3981BE8C9359}" destId="{A79F6E0B-E70A-4898-BBE5-3FB1EF7B59E2}" srcOrd="0" destOrd="0" presId="urn:microsoft.com/office/officeart/2005/8/layout/hChevron3"/>
    <dgm:cxn modelId="{FB8F3611-CEF4-4589-B1DD-C537102ACF77}" type="presParOf" srcId="{7017F750-4B15-423D-9AFE-3981BE8C9359}" destId="{07949768-1DC7-43D6-B334-2DF65F22D57A}" srcOrd="1" destOrd="0" presId="urn:microsoft.com/office/officeart/2005/8/layout/hChevron3"/>
    <dgm:cxn modelId="{028FABAA-E870-4574-8AC5-BE1B223FE63B}" type="presParOf" srcId="{7017F750-4B15-423D-9AFE-3981BE8C9359}" destId="{B1CC842D-9848-4489-B27E-80BC042E0180}" srcOrd="2" destOrd="0" presId="urn:microsoft.com/office/officeart/2005/8/layout/hChevron3"/>
    <dgm:cxn modelId="{9A952D3A-C827-4EAB-8376-1A320F5B11E9}" type="presParOf" srcId="{7017F750-4B15-423D-9AFE-3981BE8C9359}" destId="{D8FB8FC3-2DF8-4D8E-A14C-D7A6950836B7}" srcOrd="3" destOrd="0" presId="urn:microsoft.com/office/officeart/2005/8/layout/hChevron3"/>
    <dgm:cxn modelId="{1F6F5DDC-233B-4576-B434-ED99D69EEEE1}" type="presParOf" srcId="{7017F750-4B15-423D-9AFE-3981BE8C9359}" destId="{42152EB9-4AE3-47A3-886E-F9A251FA45F6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F6E0B-E70A-4898-BBE5-3FB1EF7B59E2}">
      <dsp:nvSpPr>
        <dsp:cNvPr id="0" name=""/>
        <dsp:cNvSpPr/>
      </dsp:nvSpPr>
      <dsp:spPr>
        <a:xfrm>
          <a:off x="3571" y="2084652"/>
          <a:ext cx="3123406" cy="124936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Début du projet</a:t>
          </a:r>
        </a:p>
      </dsp:txBody>
      <dsp:txXfrm>
        <a:off x="3571" y="2084652"/>
        <a:ext cx="2811066" cy="1249362"/>
      </dsp:txXfrm>
    </dsp:sp>
    <dsp:sp modelId="{B1CC842D-9848-4489-B27E-80BC042E0180}">
      <dsp:nvSpPr>
        <dsp:cNvPr id="0" name=""/>
        <dsp:cNvSpPr/>
      </dsp:nvSpPr>
      <dsp:spPr>
        <a:xfrm>
          <a:off x="2502296" y="2084652"/>
          <a:ext cx="3123406" cy="12493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Implémentation</a:t>
          </a:r>
        </a:p>
      </dsp:txBody>
      <dsp:txXfrm>
        <a:off x="3126977" y="2084652"/>
        <a:ext cx="1874044" cy="1249362"/>
      </dsp:txXfrm>
    </dsp:sp>
    <dsp:sp modelId="{42152EB9-4AE3-47A3-886E-F9A251FA45F6}">
      <dsp:nvSpPr>
        <dsp:cNvPr id="0" name=""/>
        <dsp:cNvSpPr/>
      </dsp:nvSpPr>
      <dsp:spPr>
        <a:xfrm>
          <a:off x="5001021" y="2084652"/>
          <a:ext cx="3123406" cy="12493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Optimisation</a:t>
          </a:r>
        </a:p>
      </dsp:txBody>
      <dsp:txXfrm>
        <a:off x="5625702" y="2084652"/>
        <a:ext cx="1874044" cy="1249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AC050-3BDB-4AA1-957B-CED8F43E247A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3A685-CFD1-40CA-8682-1AC60D5192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64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566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845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742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91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697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950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A6F4-D998-4025-BF16-D4ECB040E119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9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6A4A-C704-41B6-B861-3D848C46FEAB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1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B1E01-F72B-4390-AC5A-9A783727B80B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07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1B12-8096-4890-8C93-79AB6C39671B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2119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199F-0B2E-4743-8F28-883D136A751F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22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D373-FDC1-4369-AD71-C38C13745779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03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DB9-BEAA-4A85-BD53-DA57B32B72E3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32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8D71-02C3-4961-932D-F6B39F8723F8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14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198E5F4-9137-4D4A-AE94-AE4EB90AD168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9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94B-AF31-4F35-AB66-7AABC0E52F19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14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1BCF-22CC-4632-8B36-9776D938308B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3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2410-185C-4D90-B06A-EEB6E1C7E043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5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EEE4-88CD-4A51-860B-218FA53FEE8C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5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6F3D-F565-4BB6-8318-6F91F9823D0C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1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B46F-DA69-477D-BB02-CECB73810AC8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1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BAF1-2848-47B2-BB67-BD3D7AC38A98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9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DE48-F79F-4161-A3B9-58644F99E052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5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17C97-FDD0-4624-A78E-29F1042236F0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37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tificial_bee_colony_algorithm" TargetMode="External"/><Relationship Id="rId2" Type="http://schemas.openxmlformats.org/officeDocument/2006/relationships/hyperlink" Target="https://github.com/gvegayon/ABCopti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fia2012.files.wordpress.com/2012/02/rapport-oa.pdf" TargetMode="External"/><Relationship Id="rId4" Type="http://schemas.openxmlformats.org/officeDocument/2006/relationships/hyperlink" Target="http://mf.erciyes.edu.tr/abc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Intelligence Artificielle</a:t>
            </a:r>
            <a:br>
              <a:rPr lang="fr-FR" dirty="0"/>
            </a:br>
            <a:r>
              <a:rPr lang="fr-FR" dirty="0" err="1"/>
              <a:t>Artificial</a:t>
            </a:r>
            <a:r>
              <a:rPr lang="fr-FR" dirty="0"/>
              <a:t> Bee </a:t>
            </a:r>
            <a:r>
              <a:rPr lang="fr-FR" dirty="0" err="1"/>
              <a:t>Colony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Daniel WETTEL – Adrien COUCHOT – Julien ARNOLD</a:t>
            </a:r>
          </a:p>
          <a:p>
            <a:r>
              <a:rPr lang="fr-FR"/>
              <a:t>Année universitaire 2016/2017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9" t="30129" r="3287" b="36968"/>
          <a:stretch/>
        </p:blipFill>
        <p:spPr>
          <a:xfrm>
            <a:off x="9106678" y="2733709"/>
            <a:ext cx="3085322" cy="77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17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Répartition</a:t>
            </a:r>
            <a:r>
              <a:rPr lang="en-US" dirty="0"/>
              <a:t> des </a:t>
            </a:r>
            <a:r>
              <a:rPr lang="en-US" dirty="0" err="1"/>
              <a:t>tâches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début	fin</a:t>
            </a:r>
          </a:p>
          <a:p>
            <a:r>
              <a:rPr lang="en-US" dirty="0"/>
              <a:t>18/10	13/11	</a:t>
            </a:r>
            <a:r>
              <a:rPr lang="en-US" dirty="0" err="1"/>
              <a:t>Prise</a:t>
            </a:r>
            <a:r>
              <a:rPr lang="en-US" dirty="0"/>
              <a:t> </a:t>
            </a:r>
            <a:r>
              <a:rPr lang="en-US" dirty="0" err="1"/>
              <a:t>d'informations</a:t>
            </a:r>
            <a:endParaRPr lang="en-US" dirty="0"/>
          </a:p>
          <a:p>
            <a:r>
              <a:rPr lang="en-US" dirty="0"/>
              <a:t>14/11	14/11	</a:t>
            </a:r>
            <a:r>
              <a:rPr lang="en-US" dirty="0" err="1"/>
              <a:t>Mise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place planning</a:t>
            </a:r>
          </a:p>
          <a:p>
            <a:r>
              <a:rPr lang="en-US" dirty="0"/>
              <a:t>14/11	08/12	</a:t>
            </a:r>
            <a:r>
              <a:rPr lang="en-US" dirty="0" err="1"/>
              <a:t>Développement</a:t>
            </a:r>
            <a:r>
              <a:rPr lang="en-US" dirty="0"/>
              <a:t> des classes Problem, </a:t>
            </a:r>
            <a:r>
              <a:rPr lang="en-US" dirty="0" err="1"/>
              <a:t>SetUpParams</a:t>
            </a:r>
            <a:r>
              <a:rPr lang="en-US" dirty="0"/>
              <a:t>, Solutions, </a:t>
            </a:r>
            <a:r>
              <a:rPr lang="en-US" dirty="0" err="1"/>
              <a:t>MyAlgorithm</a:t>
            </a:r>
            <a:endParaRPr lang="en-US" dirty="0"/>
          </a:p>
          <a:p>
            <a:r>
              <a:rPr lang="en-US" dirty="0"/>
              <a:t>			08/12 Adrien + Julien 	- </a:t>
            </a:r>
            <a:r>
              <a:rPr lang="en-US" dirty="0" err="1"/>
              <a:t>MyAlgorithm</a:t>
            </a:r>
            <a:endParaRPr lang="en-US" dirty="0"/>
          </a:p>
          <a:p>
            <a:r>
              <a:rPr lang="en-US" dirty="0"/>
              <a:t>			24/11 Daniel 		- Solution</a:t>
            </a:r>
          </a:p>
          <a:p>
            <a:r>
              <a:rPr lang="en-US" dirty="0"/>
              <a:t>			24/11 Julien 		- </a:t>
            </a:r>
            <a:r>
              <a:rPr lang="en-US" dirty="0" err="1"/>
              <a:t>SetParams</a:t>
            </a:r>
            <a:r>
              <a:rPr lang="en-US" dirty="0"/>
              <a:t>, Problem</a:t>
            </a:r>
          </a:p>
          <a:p>
            <a:r>
              <a:rPr lang="en-US" dirty="0"/>
              <a:t>24/11	24/11	Interface </a:t>
            </a:r>
            <a:r>
              <a:rPr lang="en-US" dirty="0" err="1"/>
              <a:t>graphique</a:t>
            </a:r>
            <a:endParaRPr lang="en-US" dirty="0"/>
          </a:p>
          <a:p>
            <a:r>
              <a:rPr lang="en-US" dirty="0"/>
              <a:t>			24/11 Daniel / Julien</a:t>
            </a:r>
          </a:p>
          <a:p>
            <a:r>
              <a:rPr lang="en-US" dirty="0"/>
              <a:t>08/12	??/12	</a:t>
            </a:r>
            <a:r>
              <a:rPr lang="en-US" dirty="0" err="1"/>
              <a:t>Nettoyage</a:t>
            </a:r>
            <a:r>
              <a:rPr lang="en-US" dirty="0"/>
              <a:t> de </a:t>
            </a:r>
            <a:r>
              <a:rPr lang="en-US" dirty="0" err="1"/>
              <a:t>classe</a:t>
            </a:r>
            <a:endParaRPr lang="en-US" dirty="0"/>
          </a:p>
          <a:p>
            <a:r>
              <a:rPr lang="en-US" dirty="0"/>
              <a:t>			??/12 Adrien		- </a:t>
            </a:r>
            <a:r>
              <a:rPr lang="en-US" dirty="0" err="1"/>
              <a:t>MyAlgorithm</a:t>
            </a:r>
            <a:endParaRPr lang="en-US" dirty="0"/>
          </a:p>
          <a:p>
            <a:endParaRPr lang="en-US" dirty="0"/>
          </a:p>
          <a:p>
            <a:r>
              <a:rPr lang="en-US" dirty="0"/>
              <a:t>12/12	??/12	</a:t>
            </a:r>
            <a:r>
              <a:rPr lang="en-US" dirty="0" err="1"/>
              <a:t>Optimisation</a:t>
            </a:r>
            <a:endParaRPr lang="en-US" dirty="0"/>
          </a:p>
          <a:p>
            <a:r>
              <a:rPr lang="en-US" dirty="0"/>
              <a:t>			??/12 Adrien + Julien	-</a:t>
            </a:r>
            <a:r>
              <a:rPr lang="en-US" dirty="0" err="1"/>
              <a:t>MyAlgorithm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32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Avancement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60776855"/>
              </p:ext>
            </p:extLst>
          </p:nvPr>
        </p:nvGraphicFramePr>
        <p:xfrm>
          <a:off x="1423251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3582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9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I) 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II) Algorithme ABC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Concept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Implémentation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III) Projet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Répartition des tâches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Avancement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IV) Conclusion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46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I)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580" y="2273592"/>
            <a:ext cx="7369342" cy="414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9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II) Algorithme ABC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1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94693" y="2172756"/>
            <a:ext cx="277392" cy="277392"/>
          </a:xfrm>
        </p:spPr>
      </p:pic>
      <p:pic>
        <p:nvPicPr>
          <p:cNvPr id="8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27610" y="2299651"/>
            <a:ext cx="277392" cy="267248"/>
          </a:xfrm>
          <a:prstGeom prst="rect">
            <a:avLst/>
          </a:prstGeom>
        </p:spPr>
      </p:pic>
      <p:pic>
        <p:nvPicPr>
          <p:cNvPr id="9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94693" y="2401772"/>
            <a:ext cx="277392" cy="267248"/>
          </a:xfrm>
          <a:prstGeom prst="rect">
            <a:avLst/>
          </a:prstGeom>
        </p:spPr>
      </p:pic>
      <p:pic>
        <p:nvPicPr>
          <p:cNvPr id="10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27610" y="2518523"/>
            <a:ext cx="277392" cy="267248"/>
          </a:xfrm>
          <a:prstGeom prst="rect">
            <a:avLst/>
          </a:prstGeom>
        </p:spPr>
      </p:pic>
      <p:pic>
        <p:nvPicPr>
          <p:cNvPr id="11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79183" y="2128866"/>
            <a:ext cx="277392" cy="277392"/>
          </a:xfrm>
          <a:prstGeom prst="rect">
            <a:avLst/>
          </a:prstGeom>
        </p:spPr>
      </p:pic>
      <p:pic>
        <p:nvPicPr>
          <p:cNvPr id="12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60527" y="2389971"/>
            <a:ext cx="277392" cy="267248"/>
          </a:xfrm>
          <a:prstGeom prst="rect">
            <a:avLst/>
          </a:prstGeom>
        </p:spPr>
      </p:pic>
      <p:pic>
        <p:nvPicPr>
          <p:cNvPr id="13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24977" y="2179783"/>
            <a:ext cx="277392" cy="277392"/>
          </a:xfrm>
          <a:prstGeom prst="rect">
            <a:avLst/>
          </a:prstGeom>
        </p:spPr>
      </p:pic>
      <p:pic>
        <p:nvPicPr>
          <p:cNvPr id="14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24977" y="2592945"/>
            <a:ext cx="277392" cy="267248"/>
          </a:xfrm>
          <a:prstGeom prst="rect">
            <a:avLst/>
          </a:prstGeom>
        </p:spPr>
      </p:pic>
      <p:pic>
        <p:nvPicPr>
          <p:cNvPr id="15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31778" y="2401772"/>
            <a:ext cx="277392" cy="267248"/>
          </a:xfrm>
          <a:prstGeom prst="rect">
            <a:avLst/>
          </a:prstGeom>
        </p:spPr>
      </p:pic>
      <p:pic>
        <p:nvPicPr>
          <p:cNvPr id="16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54898" y="2620646"/>
            <a:ext cx="277392" cy="267248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663071" flipH="1">
            <a:off x="526493" y="4213402"/>
            <a:ext cx="611220" cy="501200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3993327" y="2340884"/>
            <a:ext cx="146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Initialisation</a:t>
            </a:r>
          </a:p>
        </p:txBody>
      </p:sp>
      <p:pic>
        <p:nvPicPr>
          <p:cNvPr id="19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6279" y="4030269"/>
            <a:ext cx="200327" cy="200327"/>
          </a:xfrm>
          <a:prstGeom prst="rect">
            <a:avLst/>
          </a:prstGeom>
        </p:spPr>
      </p:pic>
      <p:pic>
        <p:nvPicPr>
          <p:cNvPr id="20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4625" y="4030269"/>
            <a:ext cx="200327" cy="200327"/>
          </a:xfrm>
          <a:prstGeom prst="rect">
            <a:avLst/>
          </a:prstGeom>
        </p:spPr>
      </p:pic>
      <p:pic>
        <p:nvPicPr>
          <p:cNvPr id="21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4952" y="4030270"/>
            <a:ext cx="200327" cy="200327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1055194" y="4418285"/>
            <a:ext cx="198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EmployedBee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1194297" y="4061086"/>
            <a:ext cx="600982" cy="138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56426">
            <a:off x="4717033" y="4209461"/>
            <a:ext cx="637127" cy="522444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3239077" y="4381790"/>
            <a:ext cx="152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OnlookerBee</a:t>
            </a:r>
            <a:endParaRPr lang="fr-FR" dirty="0"/>
          </a:p>
        </p:txBody>
      </p:sp>
      <p:cxnSp>
        <p:nvCxnSpPr>
          <p:cNvPr id="36" name="Connecteur droit avec flèche 35"/>
          <p:cNvCxnSpPr/>
          <p:nvPr/>
        </p:nvCxnSpPr>
        <p:spPr>
          <a:xfrm flipH="1" flipV="1">
            <a:off x="2150333" y="4140387"/>
            <a:ext cx="2426771" cy="2414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4765450" y="3975963"/>
            <a:ext cx="35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?</a:t>
            </a:r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56426">
            <a:off x="7751580" y="4031676"/>
            <a:ext cx="637127" cy="522444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>
            <a:off x="6736618" y="4405355"/>
            <a:ext cx="116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ScootBee</a:t>
            </a:r>
            <a:endParaRPr lang="fr-FR" dirty="0"/>
          </a:p>
        </p:txBody>
      </p:sp>
      <p:pic>
        <p:nvPicPr>
          <p:cNvPr id="40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1825">
            <a:off x="6347945" y="3809396"/>
            <a:ext cx="200327" cy="200327"/>
          </a:xfrm>
          <a:prstGeom prst="rect">
            <a:avLst/>
          </a:prstGeom>
        </p:spPr>
      </p:pic>
      <p:pic>
        <p:nvPicPr>
          <p:cNvPr id="41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1825">
            <a:off x="6536291" y="3809396"/>
            <a:ext cx="200327" cy="200327"/>
          </a:xfrm>
          <a:prstGeom prst="rect">
            <a:avLst/>
          </a:prstGeom>
        </p:spPr>
      </p:pic>
      <p:pic>
        <p:nvPicPr>
          <p:cNvPr id="42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1825">
            <a:off x="6736618" y="3809397"/>
            <a:ext cx="200327" cy="200327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 rot="20461825">
            <a:off x="6335963" y="3840213"/>
            <a:ext cx="600982" cy="138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11106">
            <a:off x="6836844" y="3524313"/>
            <a:ext cx="200327" cy="200327"/>
          </a:xfrm>
          <a:prstGeom prst="rect">
            <a:avLst/>
          </a:prstGeom>
        </p:spPr>
      </p:pic>
      <p:pic>
        <p:nvPicPr>
          <p:cNvPr id="48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11106">
            <a:off x="7025190" y="3524313"/>
            <a:ext cx="200327" cy="200327"/>
          </a:xfrm>
          <a:prstGeom prst="rect">
            <a:avLst/>
          </a:prstGeom>
        </p:spPr>
      </p:pic>
      <p:pic>
        <p:nvPicPr>
          <p:cNvPr id="49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11106">
            <a:off x="7225517" y="3524314"/>
            <a:ext cx="200327" cy="200327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 rot="1411106">
            <a:off x="6824862" y="3555130"/>
            <a:ext cx="600982" cy="138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03454" y="3543325"/>
            <a:ext cx="200327" cy="200327"/>
          </a:xfrm>
          <a:prstGeom prst="rect">
            <a:avLst/>
          </a:prstGeom>
        </p:spPr>
      </p:pic>
      <p:pic>
        <p:nvPicPr>
          <p:cNvPr id="52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1800" y="3543325"/>
            <a:ext cx="200327" cy="200327"/>
          </a:xfrm>
          <a:prstGeom prst="rect">
            <a:avLst/>
          </a:prstGeom>
        </p:spPr>
      </p:pic>
      <p:pic>
        <p:nvPicPr>
          <p:cNvPr id="53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92127" y="3543326"/>
            <a:ext cx="200327" cy="200327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5891472" y="3574142"/>
            <a:ext cx="600982" cy="138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7785" y="3277624"/>
            <a:ext cx="200327" cy="200327"/>
          </a:xfrm>
          <a:prstGeom prst="rect">
            <a:avLst/>
          </a:prstGeom>
        </p:spPr>
      </p:pic>
      <p:pic>
        <p:nvPicPr>
          <p:cNvPr id="56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56131" y="3277624"/>
            <a:ext cx="200327" cy="200327"/>
          </a:xfrm>
          <a:prstGeom prst="rect">
            <a:avLst/>
          </a:prstGeom>
        </p:spPr>
      </p:pic>
      <p:pic>
        <p:nvPicPr>
          <p:cNvPr id="57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56458" y="3277625"/>
            <a:ext cx="200327" cy="200327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6155803" y="3308441"/>
            <a:ext cx="600982" cy="138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9253013" y="4101896"/>
            <a:ext cx="1186641" cy="310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20099" y="4031309"/>
            <a:ext cx="448420" cy="448420"/>
          </a:xfrm>
          <a:prstGeom prst="rect">
            <a:avLst/>
          </a:prstGeom>
        </p:spPr>
      </p:pic>
      <p:pic>
        <p:nvPicPr>
          <p:cNvPr id="71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91234" y="4031309"/>
            <a:ext cx="448420" cy="448420"/>
          </a:xfrm>
          <a:prstGeom prst="rect">
            <a:avLst/>
          </a:prstGeom>
        </p:spPr>
      </p:pic>
      <p:pic>
        <p:nvPicPr>
          <p:cNvPr id="66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37404" y="4033039"/>
            <a:ext cx="448420" cy="448420"/>
          </a:xfrm>
          <a:prstGeom prst="rect">
            <a:avLst/>
          </a:prstGeom>
        </p:spPr>
      </p:pic>
      <p:sp>
        <p:nvSpPr>
          <p:cNvPr id="73" name="Forme en L 72"/>
          <p:cNvSpPr/>
          <p:nvPr/>
        </p:nvSpPr>
        <p:spPr>
          <a:xfrm rot="2594902" flipH="1">
            <a:off x="9819609" y="3651725"/>
            <a:ext cx="177297" cy="362259"/>
          </a:xfrm>
          <a:prstGeom prst="corne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ZoneTexte 73"/>
          <p:cNvSpPr txBox="1"/>
          <p:nvPr/>
        </p:nvSpPr>
        <p:spPr>
          <a:xfrm>
            <a:off x="777868" y="3955721"/>
            <a:ext cx="35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?</a:t>
            </a:r>
          </a:p>
        </p:txBody>
      </p:sp>
      <p:cxnSp>
        <p:nvCxnSpPr>
          <p:cNvPr id="76" name="Connecteur droit avec flèche 75"/>
          <p:cNvCxnSpPr>
            <a:endCxn id="23" idx="2"/>
          </p:cNvCxnSpPr>
          <p:nvPr/>
        </p:nvCxnSpPr>
        <p:spPr>
          <a:xfrm flipV="1">
            <a:off x="1156718" y="4199782"/>
            <a:ext cx="338070" cy="232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>
            <a:off x="1694436" y="3626652"/>
            <a:ext cx="967" cy="3988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 rot="1740912">
            <a:off x="7439295" y="3678044"/>
            <a:ext cx="27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.</a:t>
            </a:r>
          </a:p>
        </p:txBody>
      </p:sp>
      <p:sp>
        <p:nvSpPr>
          <p:cNvPr id="86" name="ZoneTexte 85"/>
          <p:cNvSpPr txBox="1"/>
          <p:nvPr/>
        </p:nvSpPr>
        <p:spPr>
          <a:xfrm rot="1740912">
            <a:off x="7200205" y="3456795"/>
            <a:ext cx="27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.</a:t>
            </a:r>
          </a:p>
        </p:txBody>
      </p:sp>
      <p:sp>
        <p:nvSpPr>
          <p:cNvPr id="87" name="ZoneTexte 86"/>
          <p:cNvSpPr txBox="1"/>
          <p:nvPr/>
        </p:nvSpPr>
        <p:spPr>
          <a:xfrm rot="1740912">
            <a:off x="6954028" y="3250975"/>
            <a:ext cx="27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.</a:t>
            </a:r>
          </a:p>
        </p:txBody>
      </p:sp>
      <p:cxnSp>
        <p:nvCxnSpPr>
          <p:cNvPr id="88" name="Connecteur droit avec flèche 87"/>
          <p:cNvCxnSpPr/>
          <p:nvPr/>
        </p:nvCxnSpPr>
        <p:spPr>
          <a:xfrm>
            <a:off x="1308176" y="3633416"/>
            <a:ext cx="967" cy="3988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32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C 0.0099 4.07407E-6 0.01823 0.00833 0.01823 0.01875 C 0.01823 0.03101 0.00911 0.03541 0.00365 0.0375 L -0.00365 0.03935 C -0.00912 0.0412 -0.0181 0.04583 -0.0181 0.05972 C -0.0181 0.06875 -0.01003 0.07893 6.25E-7 0.07893 C 0.0099 0.07893 0.01823 0.06875 0.01823 0.05972 C 0.01823 0.04583 0.00911 0.0412 0.00365 0.03935 L -0.00365 0.0375 C -0.00912 0.03541 -0.0181 0.03101 -0.0181 0.01875 C -0.0181 0.00833 -0.01003 4.07407E-6 6.25E-7 4.07407E-6 Z " pathEditMode="relative" rAng="0" ptsTypes="AAAAAAAAAAA">
                                      <p:cBhvr>
                                        <p:cTn id="6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9" grpId="0"/>
      <p:bldP spid="37" grpId="0"/>
      <p:bldP spid="37" grpId="1"/>
      <p:bldP spid="39" grpId="0"/>
      <p:bldP spid="43" grpId="0" animBg="1"/>
      <p:bldP spid="43" grpId="1" animBg="1"/>
      <p:bldP spid="50" grpId="0" animBg="1"/>
      <p:bldP spid="50" grpId="1" animBg="1"/>
      <p:bldP spid="54" grpId="0" animBg="1"/>
      <p:bldP spid="58" grpId="0" animBg="1"/>
      <p:bldP spid="69" grpId="0" animBg="1"/>
      <p:bldP spid="73" grpId="0" animBg="1"/>
      <p:bldP spid="74" grpId="0"/>
      <p:bldP spid="7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>
                <a:hlinkClick r:id="rId2"/>
              </a:rPr>
              <a:t>https://github.com/gvegayon/ABCoptim/</a:t>
            </a:r>
            <a:endParaRPr lang="en-US" dirty="0"/>
          </a:p>
          <a:p>
            <a:endParaRPr lang="en-US" dirty="0"/>
          </a:p>
          <a:p>
            <a:r>
              <a:rPr lang="en-US" dirty="0"/>
              <a:t>Documentation 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fr-FR" dirty="0">
                <a:hlinkClick r:id="rId3"/>
              </a:rPr>
              <a:t>https://en.wikipedia.org/</a:t>
            </a:r>
            <a:r>
              <a:rPr lang="fr-FR" dirty="0" err="1">
                <a:hlinkClick r:id="rId3"/>
              </a:rPr>
              <a:t>wi</a:t>
            </a:r>
            <a:r>
              <a:rPr lang="fr-FR" dirty="0">
                <a:hlinkClick r:id="rId3"/>
              </a:rPr>
              <a:t>…/</a:t>
            </a:r>
            <a:r>
              <a:rPr lang="fr-FR" dirty="0" err="1">
                <a:hlinkClick r:id="rId3"/>
              </a:rPr>
              <a:t>Artificial_bee_colony_algorithm</a:t>
            </a:r>
            <a:br>
              <a:rPr lang="fr-FR" dirty="0"/>
            </a:br>
            <a:r>
              <a:rPr lang="fr-FR" dirty="0"/>
              <a:t>- </a:t>
            </a:r>
            <a:r>
              <a:rPr lang="fr-FR" dirty="0">
                <a:hlinkClick r:id="rId4"/>
              </a:rPr>
              <a:t>http://mf.erciyes.edu.tr/abc/</a:t>
            </a:r>
            <a:br>
              <a:rPr lang="fr-FR" dirty="0"/>
            </a:br>
            <a:r>
              <a:rPr lang="fr-FR" dirty="0"/>
              <a:t>- </a:t>
            </a:r>
            <a:r>
              <a:rPr lang="fr-FR" dirty="0">
                <a:hlinkClick r:id="rId5"/>
              </a:rPr>
              <a:t>https://rfia2012.files.wordpress.com/2012/02/rapport-oa.pdf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80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5" y="2063905"/>
            <a:ext cx="9831172" cy="445832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518" y="2123414"/>
            <a:ext cx="5601482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0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15" y="2018393"/>
            <a:ext cx="8497486" cy="297221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274" y="2350267"/>
            <a:ext cx="4172532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6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III)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9460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233</TotalTime>
  <Words>117</Words>
  <Application>Microsoft Office PowerPoint</Application>
  <PresentationFormat>Grand écran</PresentationFormat>
  <Paragraphs>70</Paragraphs>
  <Slides>12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</vt:lpstr>
      <vt:lpstr>Berlin</vt:lpstr>
      <vt:lpstr>Intelligence Artificielle Artificial Bee Colony</vt:lpstr>
      <vt:lpstr>Sommaire</vt:lpstr>
      <vt:lpstr>I) Introduction</vt:lpstr>
      <vt:lpstr>II) Algorithme ABC</vt:lpstr>
      <vt:lpstr>Concept</vt:lpstr>
      <vt:lpstr>Implémentation</vt:lpstr>
      <vt:lpstr>Implémentation</vt:lpstr>
      <vt:lpstr>Implémentation</vt:lpstr>
      <vt:lpstr>III) Projet</vt:lpstr>
      <vt:lpstr>Répartition des tâches</vt:lpstr>
      <vt:lpstr>Avancement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Artificielle Artificial Bee Colony</dc:title>
  <dc:creator>Julien Arnold-Kaltenbacher</dc:creator>
  <cp:lastModifiedBy>Kazouke</cp:lastModifiedBy>
  <cp:revision>32</cp:revision>
  <dcterms:created xsi:type="dcterms:W3CDTF">2016-12-13T09:52:57Z</dcterms:created>
  <dcterms:modified xsi:type="dcterms:W3CDTF">2016-12-14T20:33:29Z</dcterms:modified>
</cp:coreProperties>
</file>