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3" autoAdjust="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6740-1D04-9644-8EB2-ABE63C5260B8}" type="datetimeFigureOut">
              <a:rPr kumimoji="1" lang="ja-JP" altLang="en-US" smtClean="0"/>
              <a:t>2017/07/04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9551-DF0E-2643-9AA6-B10A496E1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811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8B7-7D3A-8A43-9CC4-E8F00ECE6624}" type="datetimeFigureOut">
              <a:rPr kumimoji="1" lang="ja-JP" altLang="en-US" smtClean="0"/>
              <a:t>2017/07/04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99C1B-F731-D44F-AD61-7B35FB4E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54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6918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6492875"/>
            <a:ext cx="9144000" cy="374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1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altLang="ja-JP" smtClean="0"/>
              <a:t>2017/07/26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ja-JP" altLang="en-US" smtClean="0"/>
              <a:t>夏の学校　星形成・惑星系分科会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717041"/>
            <a:ext cx="9144000" cy="252349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ea"/>
                <a:cs typeface="Helvetica"/>
              </a:rPr>
              <a:t>巨大衝突ステージにおける</a:t>
            </a:r>
            <a:r>
              <a:rPr kumimoji="1" lang="en-US" altLang="ja-JP" dirty="0" smtClean="0">
                <a:latin typeface="+mj-ea"/>
                <a:cs typeface="Helvetica"/>
              </a:rPr>
              <a:t/>
            </a:r>
            <a:br>
              <a:rPr kumimoji="1" lang="en-US" altLang="ja-JP" dirty="0" smtClean="0">
                <a:latin typeface="+mj-ea"/>
                <a:cs typeface="Helvetica"/>
              </a:rPr>
            </a:br>
            <a:r>
              <a:rPr kumimoji="1" lang="ja-JP" altLang="en-US" dirty="0" smtClean="0">
                <a:latin typeface="+mj-ea"/>
                <a:cs typeface="Helvetica"/>
              </a:rPr>
              <a:t>衝突破壊の</a:t>
            </a:r>
            <a:r>
              <a:rPr kumimoji="1" lang="ja-JP" altLang="en-US" dirty="0" smtClean="0">
                <a:latin typeface="+mj-ea"/>
                <a:cs typeface="Helvetica"/>
              </a:rPr>
              <a:t>重要性</a:t>
            </a:r>
            <a:r>
              <a:rPr kumimoji="1" lang="en-US" altLang="ja-JP" dirty="0" smtClean="0">
                <a:latin typeface="+mj-ea"/>
                <a:cs typeface="Helvetica"/>
              </a:rPr>
              <a:t/>
            </a:r>
            <a:br>
              <a:rPr kumimoji="1" lang="en-US" altLang="ja-JP" dirty="0" smtClean="0">
                <a:latin typeface="+mj-ea"/>
                <a:cs typeface="Helvetica"/>
              </a:rPr>
            </a:br>
            <a:r>
              <a:rPr kumimoji="1" lang="en-US" altLang="ja-JP" sz="3100" dirty="0" smtClean="0">
                <a:latin typeface="+mj-ea"/>
                <a:cs typeface="Helvetica"/>
              </a:rPr>
              <a:t/>
            </a:r>
            <a:br>
              <a:rPr kumimoji="1" lang="en-US" altLang="ja-JP" sz="3100" dirty="0" smtClean="0">
                <a:latin typeface="+mj-ea"/>
                <a:cs typeface="Helvetica"/>
              </a:rPr>
            </a:br>
            <a:r>
              <a:rPr kumimoji="1" lang="en-US" altLang="ja-JP" sz="3100" dirty="0" smtClean="0">
                <a:latin typeface="+mj-ea"/>
                <a:cs typeface="Helvetica"/>
              </a:rPr>
              <a:t>N</a:t>
            </a:r>
            <a:r>
              <a:rPr kumimoji="1" lang="ja-JP" altLang="en-US" sz="3100" dirty="0" smtClean="0">
                <a:latin typeface="+mj-ea"/>
                <a:cs typeface="Helvetica"/>
              </a:rPr>
              <a:t>体計算・統計的手法のハイブリッドコードの開発</a:t>
            </a:r>
            <a:endParaRPr kumimoji="1" lang="ja-JP" altLang="en-US" sz="3100" dirty="0">
              <a:latin typeface="+mj-ea"/>
              <a:cs typeface="Helvetic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993640"/>
            <a:ext cx="6400800" cy="128524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名古屋大学大学院理学研究科</a:t>
            </a:r>
            <a:endParaRPr kumimoji="1" lang="en-US" altLang="ja-JP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理論宇宙物理学研究室</a:t>
            </a:r>
            <a:endParaRPr kumimoji="1" lang="en-US" altLang="ja-JP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/>
            <a:r>
              <a:rPr kumimoji="1"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M 1 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磯谷和秀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61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14040"/>
            <a:ext cx="8229600" cy="9499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ja-JP" sz="4000" dirty="0" smtClean="0"/>
              <a:t>Appendix</a:t>
            </a:r>
            <a:endParaRPr kumimoji="1" lang="ja-JP" altLang="en-US" sz="4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体計算のテスト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統計的手法のテスト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 smtClean="0"/>
              <a:t>夏の学校　星形成・惑星系分科会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pic>
        <p:nvPicPr>
          <p:cNvPr id="17" name="図 16" descr="rikanenpyo_fi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50" y="1219775"/>
            <a:ext cx="2991730" cy="483164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81726" y="809801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ja-JP" altLang="en-US" sz="2400" dirty="0" smtClean="0"/>
              <a:t>現在の地球型惑星形成理論（標準モデル）</a:t>
            </a:r>
            <a:endParaRPr kumimoji="1" lang="en-US" altLang="ja-JP" sz="2400" dirty="0" smtClean="0"/>
          </a:p>
        </p:txBody>
      </p:sp>
      <p:grpSp>
        <p:nvGrpSpPr>
          <p:cNvPr id="9" name="図形グループ 8"/>
          <p:cNvGrpSpPr/>
          <p:nvPr/>
        </p:nvGrpSpPr>
        <p:grpSpPr>
          <a:xfrm>
            <a:off x="394766" y="2714475"/>
            <a:ext cx="5775940" cy="738664"/>
            <a:chOff x="267847" y="1347235"/>
            <a:chExt cx="5775940" cy="738664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267847" y="1347235"/>
              <a:ext cx="5775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ja-JP" altLang="en-US" b="1" dirty="0" smtClean="0">
                  <a:latin typeface="+mn-ea"/>
                  <a:cs typeface="ヒラギノ角ゴ Pro W3"/>
                </a:rPr>
                <a:t>ダスト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（</a:t>
              </a:r>
              <a:r>
                <a:rPr lang="en-US" altLang="ja-JP" dirty="0" smtClean="0">
                  <a:latin typeface="+mn-ea"/>
                  <a:cs typeface="Helvetica"/>
                </a:rPr>
                <a:t>~0.1-10μm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）</a:t>
              </a:r>
              <a:r>
                <a:rPr lang="en-US" altLang="ja-JP" dirty="0" smtClean="0">
                  <a:latin typeface="+mn-ea"/>
                  <a:cs typeface="ヒラギノ角ゴ Pro W3"/>
                </a:rPr>
                <a:t>→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　</a:t>
              </a:r>
              <a:r>
                <a:rPr lang="ja-JP" altLang="en-US" b="1" dirty="0" smtClean="0">
                  <a:latin typeface="+mn-ea"/>
                  <a:cs typeface="ヒラギノ角ゴ Pro W3"/>
                </a:rPr>
                <a:t>微惑星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（</a:t>
              </a:r>
              <a:r>
                <a:rPr lang="en-US" altLang="ja-JP" dirty="0" smtClean="0">
                  <a:latin typeface="+mn-ea"/>
                  <a:cs typeface="Helvetica"/>
                </a:rPr>
                <a:t>~1-1000km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）</a:t>
              </a:r>
              <a:endParaRPr kumimoji="1" lang="ja-JP" altLang="en-US" dirty="0">
                <a:latin typeface="+mn-ea"/>
                <a:cs typeface="ヒラギノ角ゴ Pro W3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2851" y="1716567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dust</a:t>
              </a:r>
              <a:endParaRPr kumimoji="1" lang="ja-JP" alt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208950" y="1716567"/>
              <a:ext cx="1480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planetesimal</a:t>
              </a:r>
              <a:endParaRPr kumimoji="1" lang="ja-JP" alt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401364" y="3628190"/>
            <a:ext cx="4903907" cy="738664"/>
            <a:chOff x="198898" y="3628190"/>
            <a:chExt cx="4903907" cy="738664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98898" y="3628190"/>
              <a:ext cx="4903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ja-JP" altLang="en-US" b="1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微</a:t>
              </a:r>
              <a:r>
                <a:rPr lang="ja-JP" altLang="en-US" b="1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惑星</a:t>
              </a:r>
              <a:r>
                <a:rPr lang="ja-JP" altLang="en-US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　</a:t>
              </a:r>
              <a:r>
                <a:rPr lang="en-US" altLang="ja-JP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→</a:t>
              </a:r>
              <a:r>
                <a:rPr lang="ja-JP" altLang="en-US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　</a:t>
              </a:r>
              <a:r>
                <a:rPr lang="ja-JP" altLang="en-US" b="1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原始惑星</a:t>
              </a:r>
              <a:r>
                <a:rPr lang="ja-JP" altLang="en-US" dirty="0" smtClean="0">
                  <a:solidFill>
                    <a:srgbClr val="000000"/>
                  </a:solidFill>
                  <a:latin typeface="+mn-ea"/>
                  <a:cs typeface="ヒラギノ角ゴ Pro W3"/>
                </a:rPr>
                <a:t>（</a:t>
              </a:r>
              <a:r>
                <a:rPr lang="en-US" altLang="ja-JP" dirty="0" smtClean="0">
                  <a:solidFill>
                    <a:srgbClr val="000000"/>
                  </a:solidFill>
                  <a:latin typeface="+mn-ea"/>
                  <a:cs typeface="Helvetica"/>
                </a:rPr>
                <a:t>~1000-5000km</a:t>
              </a:r>
              <a:r>
                <a:rPr lang="ja-JP" altLang="en-US" dirty="0" smtClean="0">
                  <a:solidFill>
                    <a:srgbClr val="000000"/>
                  </a:solidFill>
                  <a:latin typeface="+mn-ea"/>
                  <a:cs typeface="Helvetica"/>
                </a:rPr>
                <a:t>）</a:t>
              </a:r>
              <a:endParaRPr lang="ja-JP" altLang="en-US" dirty="0">
                <a:solidFill>
                  <a:srgbClr val="000000"/>
                </a:solidFill>
                <a:latin typeface="+mn-ea"/>
                <a:cs typeface="ヒラギノ角ゴ Pro W3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969455" y="3997522"/>
              <a:ext cx="954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embryo</a:t>
              </a:r>
              <a:endParaRPr kumimoji="1" lang="ja-JP" alt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401026" y="4551626"/>
            <a:ext cx="4839786" cy="738664"/>
            <a:chOff x="198560" y="4689660"/>
            <a:chExt cx="4839786" cy="738664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198560" y="4689660"/>
              <a:ext cx="4839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 startAt="4"/>
              </a:pPr>
              <a:r>
                <a:rPr lang="ja-JP" altLang="en-US" b="1" dirty="0" smtClean="0">
                  <a:latin typeface="+mn-ea"/>
                  <a:cs typeface="ヒラギノ角ゴ Pro W3"/>
                </a:rPr>
                <a:t>原始</a:t>
              </a:r>
              <a:r>
                <a:rPr lang="ja-JP" altLang="en-US" b="1" dirty="0" smtClean="0">
                  <a:latin typeface="+mn-ea"/>
                  <a:cs typeface="ヒラギノ角ゴ Pro W3"/>
                </a:rPr>
                <a:t>惑星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　</a:t>
              </a:r>
              <a:r>
                <a:rPr lang="en-US" altLang="ja-JP" dirty="0" smtClean="0">
                  <a:latin typeface="+mn-ea"/>
                  <a:cs typeface="ヒラギノ角ゴ Pro W3"/>
                </a:rPr>
                <a:t>→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　</a:t>
              </a:r>
              <a:r>
                <a:rPr lang="ja-JP" altLang="en-US" b="1" dirty="0" smtClean="0">
                  <a:latin typeface="+mn-ea"/>
                  <a:cs typeface="ヒラギノ角ゴ Pro W3"/>
                </a:rPr>
                <a:t>地球型惑星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（</a:t>
              </a:r>
              <a:r>
                <a:rPr lang="en-US" altLang="ja-JP" dirty="0" smtClean="0">
                  <a:latin typeface="+mn-ea"/>
                  <a:cs typeface="Helvetica"/>
                </a:rPr>
                <a:t>~10000km</a:t>
              </a:r>
              <a:r>
                <a:rPr lang="ja-JP" altLang="en-US" dirty="0" smtClean="0">
                  <a:latin typeface="+mn-ea"/>
                  <a:cs typeface="ヒラギノ角ゴ Pro W3"/>
                </a:rPr>
                <a:t>）</a:t>
              </a:r>
              <a:endParaRPr lang="ja-JP" altLang="en-US" dirty="0">
                <a:latin typeface="+mn-ea"/>
                <a:cs typeface="ヒラギノ角ゴ Pro W3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00951" y="5058992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planet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6038205" y="6023813"/>
            <a:ext cx="3038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Helvetica"/>
                <a:cs typeface="Helvetica"/>
              </a:rPr>
              <a:t>http://</a:t>
            </a:r>
            <a:r>
              <a:rPr lang="en-US" altLang="ja-JP" sz="1100" dirty="0" err="1">
                <a:latin typeface="Helvetica"/>
                <a:cs typeface="Helvetica"/>
              </a:rPr>
              <a:t>www.rikanenpyo.jp</a:t>
            </a:r>
            <a:r>
              <a:rPr lang="en-US" altLang="ja-JP" sz="1100" dirty="0">
                <a:latin typeface="Helvetica"/>
                <a:cs typeface="Helvetica"/>
              </a:rPr>
              <a:t>/top/</a:t>
            </a:r>
            <a:r>
              <a:rPr lang="en-US" altLang="ja-JP" sz="1100" dirty="0" err="1">
                <a:latin typeface="Helvetica"/>
                <a:cs typeface="Helvetica"/>
              </a:rPr>
              <a:t>tokusyuu</a:t>
            </a:r>
            <a:r>
              <a:rPr lang="en-US" altLang="ja-JP" sz="1100" dirty="0">
                <a:latin typeface="Helvetica"/>
                <a:cs typeface="Helvetica"/>
              </a:rPr>
              <a:t>/toku2/</a:t>
            </a:r>
            <a:r>
              <a:rPr lang="en-US" altLang="ja-JP" sz="1100" dirty="0" err="1">
                <a:latin typeface="Helvetica"/>
                <a:cs typeface="Helvetica"/>
              </a:rPr>
              <a:t>index.html</a:t>
            </a:r>
            <a:endParaRPr kumimoji="1" lang="ja-JP" altLang="en-US" sz="1100" dirty="0">
              <a:latin typeface="Helvetica"/>
              <a:cs typeface="Helvetic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1653" y="5949602"/>
            <a:ext cx="479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火星サイズの原始惑星が衝突合体を繰り返す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0277" y="1271466"/>
            <a:ext cx="231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elvetica"/>
                <a:cs typeface="Helvetica"/>
              </a:rPr>
              <a:t>Hayashi et al. (1985)</a:t>
            </a:r>
            <a:endParaRPr kumimoji="1" lang="ja-JP" altLang="en-US" dirty="0">
              <a:latin typeface="Helvetica"/>
              <a:cs typeface="Helvetica"/>
            </a:endParaRPr>
          </a:p>
        </p:txBody>
      </p:sp>
      <p:grpSp>
        <p:nvGrpSpPr>
          <p:cNvPr id="30" name="図形グループ 29"/>
          <p:cNvGrpSpPr/>
          <p:nvPr/>
        </p:nvGrpSpPr>
        <p:grpSpPr>
          <a:xfrm>
            <a:off x="401026" y="1776040"/>
            <a:ext cx="2813591" cy="738664"/>
            <a:chOff x="198560" y="1776040"/>
            <a:chExt cx="2813591" cy="738664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198560" y="1776040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kumimoji="1" lang="ja-JP" altLang="en-US" b="1" dirty="0" smtClean="0">
                  <a:latin typeface="+mn-ea"/>
                </a:rPr>
                <a:t>原始惑星系円盤</a:t>
              </a:r>
              <a:r>
                <a:rPr kumimoji="1" lang="ja-JP" altLang="en-US" dirty="0" smtClean="0">
                  <a:latin typeface="+mn-ea"/>
                </a:rPr>
                <a:t>が形成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51653" y="2145372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>
                  <a:latin typeface="Helvetica"/>
                  <a:cs typeface="Helvetica"/>
                </a:rPr>
                <a:t>protoplanetary</a:t>
              </a:r>
              <a:r>
                <a:rPr kumimoji="1" lang="en-US" altLang="ja-JP" dirty="0" smtClean="0">
                  <a:latin typeface="Helvetica"/>
                  <a:cs typeface="Helvetica"/>
                </a:rPr>
                <a:t> disk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451653" y="5445707"/>
            <a:ext cx="3767397" cy="369332"/>
            <a:chOff x="398389" y="5445707"/>
            <a:chExt cx="3767397" cy="369332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2134461" y="5445707"/>
              <a:ext cx="203132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巨大衝突ステージ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98389" y="544570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最終段階の</a:t>
              </a:r>
              <a:r>
                <a:rPr kumimoji="1" lang="en-US" altLang="ja-JP" dirty="0" smtClean="0">
                  <a:latin typeface="+mn-ea"/>
                </a:rPr>
                <a:t>④</a:t>
              </a:r>
              <a:r>
                <a:rPr kumimoji="1" lang="ja-JP" altLang="en-US" dirty="0" smtClean="0">
                  <a:latin typeface="+mn-ea"/>
                </a:rPr>
                <a:t>を</a:t>
              </a:r>
              <a:endParaRPr kumimoji="1" lang="ja-JP" altLang="en-US" dirty="0">
                <a:latin typeface="+mn-ea"/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167324" y="5445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と呼ぶ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0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521457" y="5446580"/>
            <a:ext cx="438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つまり巨大衝突ステージでは、衝突合体と衝突破壊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1457" y="3524552"/>
            <a:ext cx="464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といったケースがあることが、観測と数値計算から示唆されている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43999" y="3801551"/>
            <a:ext cx="208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elvetica"/>
                <a:cs typeface="Helvetica"/>
              </a:rPr>
              <a:t>Genda</a:t>
            </a:r>
            <a:r>
              <a:rPr kumimoji="1" lang="en-US" altLang="ja-JP" dirty="0" smtClean="0">
                <a:latin typeface="Helvetica"/>
                <a:cs typeface="Helvetica"/>
              </a:rPr>
              <a:t> et al., 2015</a:t>
            </a:r>
            <a:endParaRPr kumimoji="1" lang="ja-JP" altLang="en-US" dirty="0">
              <a:latin typeface="Helvetica"/>
              <a:cs typeface="Helvetic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2313" y="98763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一方、太陽系外で起こる巨大衝突ステージでは、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1458" y="1555186"/>
            <a:ext cx="49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+mn-ea"/>
              </a:rPr>
              <a:t>原始</a:t>
            </a:r>
            <a:r>
              <a:rPr kumimoji="1" lang="ja-JP" altLang="en-US" dirty="0" smtClean="0">
                <a:latin typeface="+mn-ea"/>
              </a:rPr>
              <a:t>惑星</a:t>
            </a:r>
            <a:r>
              <a:rPr kumimoji="1" lang="ja-JP" altLang="en-US" dirty="0" smtClean="0">
                <a:latin typeface="+mn-ea"/>
              </a:rPr>
              <a:t>同士が衝突する際の破片が地球型惑星領域に放出される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1458" y="2324223"/>
            <a:ext cx="4906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ja-JP" altLang="en-US" dirty="0" smtClean="0">
                <a:latin typeface="+mn-ea"/>
              </a:rPr>
              <a:t>一連の衝突によって破片が供給され続け、暖かいデブリ円盤（地球型惑星領域に存在するデブリ円盤</a:t>
            </a:r>
            <a:r>
              <a:rPr kumimoji="1" lang="en-US" altLang="ja-JP" dirty="0" smtClean="0">
                <a:latin typeface="+mn-ea"/>
              </a:rPr>
              <a:t> ; T &gt; 150K</a:t>
            </a:r>
            <a:r>
              <a:rPr kumimoji="1" lang="ja-JP" altLang="en-US" dirty="0" smtClean="0">
                <a:latin typeface="+mn-ea"/>
              </a:rPr>
              <a:t>）が形成される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67216" y="5261914"/>
            <a:ext cx="92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約</a:t>
            </a:r>
            <a:r>
              <a:rPr kumimoji="1" lang="en-US" altLang="ja-JP" dirty="0" smtClean="0">
                <a:latin typeface="+mn-ea"/>
              </a:rPr>
              <a:t>10%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22" name="図 21" descr="betaPictori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75" y="1455121"/>
            <a:ext cx="3416182" cy="339892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886282" y="4873481"/>
            <a:ext cx="28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Helvetica"/>
                <a:cs typeface="Helvetica"/>
              </a:rPr>
              <a:t>credit : </a:t>
            </a:r>
            <a:r>
              <a:rPr lang="en-US" altLang="ja-JP" sz="1400" dirty="0" smtClean="0">
                <a:latin typeface="Helvetica"/>
                <a:cs typeface="Helvetica"/>
              </a:rPr>
              <a:t>ESO</a:t>
            </a:r>
            <a:r>
              <a:rPr lang="en-US" altLang="ja-JP" sz="1400" dirty="0">
                <a:latin typeface="Helvetica"/>
                <a:cs typeface="Helvetica"/>
              </a:rPr>
              <a:t>/A.-M. Lagrange et al.</a:t>
            </a:r>
            <a:endParaRPr kumimoji="1" lang="ja-JP" altLang="en-US" sz="1400" dirty="0">
              <a:latin typeface="Helvetica"/>
              <a:cs typeface="Helvetic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77185" y="1076243"/>
            <a:ext cx="259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elvetica"/>
                <a:cs typeface="Helvetica"/>
              </a:rPr>
              <a:t>β </a:t>
            </a:r>
            <a:r>
              <a:rPr kumimoji="1" lang="en-US" altLang="ja-JP" dirty="0" err="1" smtClean="0">
                <a:latin typeface="Helvetica"/>
                <a:cs typeface="Helvetica"/>
              </a:rPr>
              <a:t>Pictoris</a:t>
            </a:r>
            <a:r>
              <a:rPr kumimoji="1" lang="en-US" altLang="ja-JP" dirty="0" smtClean="0">
                <a:latin typeface="Helvetica"/>
                <a:cs typeface="Helvetica"/>
              </a:rPr>
              <a:t> </a:t>
            </a:r>
            <a:r>
              <a:rPr kumimoji="1" lang="ja-JP" altLang="en-US" dirty="0" smtClean="0">
                <a:latin typeface="Helvetica"/>
                <a:cs typeface="Helvetica"/>
              </a:rPr>
              <a:t>のデブリ円盤</a:t>
            </a:r>
            <a:endParaRPr kumimoji="1" lang="ja-JP" altLang="en-US" dirty="0">
              <a:latin typeface="Helvetica"/>
              <a:cs typeface="Helvetic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1457" y="479895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原始惑星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暖かいデブリ円盤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地球型惑星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8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3704" y="1119481"/>
            <a:ext cx="31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巨大衝突ステージにおいて、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0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議論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ペーパー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443</TotalTime>
  <Words>338</Words>
  <Application>Microsoft Macintosh PowerPoint</Application>
  <PresentationFormat>画面に合わせる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Theme</vt:lpstr>
      <vt:lpstr>巨大衝突ステージにおける 衝突破壊の重要性  N体計算・統計的手法のハイブリッドコードの開発</vt:lpstr>
      <vt:lpstr>目次</vt:lpstr>
      <vt:lpstr>背景</vt:lpstr>
      <vt:lpstr>イントロダクション</vt:lpstr>
      <vt:lpstr>研究目的</vt:lpstr>
      <vt:lpstr>手法</vt:lpstr>
      <vt:lpstr>結果</vt:lpstr>
      <vt:lpstr>議論</vt:lpstr>
      <vt:lpstr>まとめ</vt:lpstr>
      <vt:lpstr>PowerPoint プレゼンテーション</vt:lpstr>
      <vt:lpstr>N体計算のテスト</vt:lpstr>
      <vt:lpstr>統計的手法のテスト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巨大衝突ステージにおける衝突破壊の重要性</dc:title>
  <dc:subject>N体計算・統計的手法のハイブリッドコードの開発</dc:subject>
  <dc:creator>磯谷和秀</dc:creator>
  <cp:keywords/>
  <dc:description/>
  <cp:lastModifiedBy>Isoya Kazuhide</cp:lastModifiedBy>
  <cp:revision>138</cp:revision>
  <dcterms:created xsi:type="dcterms:W3CDTF">2010-04-12T23:12:02Z</dcterms:created>
  <dcterms:modified xsi:type="dcterms:W3CDTF">2017-07-04T14:55:48Z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