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5"/>
  </p:notesMasterIdLst>
  <p:handoutMasterIdLst>
    <p:handoutMasterId r:id="rId26"/>
  </p:handoutMasterIdLst>
  <p:sldIdLst>
    <p:sldId id="256" r:id="rId5"/>
    <p:sldId id="270" r:id="rId6"/>
    <p:sldId id="259" r:id="rId7"/>
    <p:sldId id="276" r:id="rId8"/>
    <p:sldId id="260" r:id="rId9"/>
    <p:sldId id="273" r:id="rId10"/>
    <p:sldId id="261" r:id="rId11"/>
    <p:sldId id="272" r:id="rId12"/>
    <p:sldId id="271" r:id="rId13"/>
    <p:sldId id="277" r:id="rId14"/>
    <p:sldId id="262" r:id="rId15"/>
    <p:sldId id="263" r:id="rId16"/>
    <p:sldId id="264" r:id="rId17"/>
    <p:sldId id="265" r:id="rId18"/>
    <p:sldId id="269" r:id="rId19"/>
    <p:sldId id="266" r:id="rId20"/>
    <p:sldId id="274" r:id="rId21"/>
    <p:sldId id="275" r:id="rId22"/>
    <p:sldId id="26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8270" autoAdjust="0"/>
  </p:normalViewPr>
  <p:slideViewPr>
    <p:cSldViewPr snapToGrid="0" snapToObjects="1">
      <p:cViewPr varScale="1">
        <p:scale>
          <a:sx n="93" d="100"/>
          <a:sy n="93" d="100"/>
        </p:scale>
        <p:origin x="-816" y="-10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2017/07/17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共同研究者書く</a:t>
            </a:r>
          </a:p>
          <a:p>
            <a:endParaRPr kumimoji="1" lang="ja-JP" altLang="en-US"/>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1</a:t>
            </a:fld>
            <a:endParaRPr kumimoji="1" lang="ja-JP" altLang="en-US"/>
          </a:p>
        </p:txBody>
      </p:sp>
    </p:spTree>
    <p:extLst>
      <p:ext uri="{BB962C8B-B14F-4D97-AF65-F5344CB8AC3E}">
        <p14:creationId xmlns:p14="http://schemas.microsoft.com/office/powerpoint/2010/main" val="28169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火星サイズ書く</a:t>
            </a:r>
          </a:p>
          <a:p>
            <a:r>
              <a:rPr kumimoji="1" lang="ja-JP" altLang="en-US"/>
              <a:t>→に巨大衝突</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2</a:t>
            </a:fld>
            <a:endParaRPr kumimoji="1" lang="ja-JP" altLang="en-US"/>
          </a:p>
        </p:txBody>
      </p:sp>
    </p:spTree>
    <p:extLst>
      <p:ext uri="{BB962C8B-B14F-4D97-AF65-F5344CB8AC3E}">
        <p14:creationId xmlns:p14="http://schemas.microsoft.com/office/powerpoint/2010/main" val="30935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ザヘッド</a:t>
            </a:r>
          </a:p>
          <a:p>
            <a:endParaRPr kumimoji="1" lang="ja-JP" altLang="en-US"/>
          </a:p>
          <a:p>
            <a:r>
              <a:rPr kumimoji="1" lang="ja-JP" altLang="en-US"/>
              <a:t>cold disk</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3</a:t>
            </a:fld>
            <a:endParaRPr kumimoji="1" lang="ja-JP" altLang="en-US"/>
          </a:p>
        </p:txBody>
      </p:sp>
    </p:spTree>
    <p:extLst>
      <p:ext uri="{BB962C8B-B14F-4D97-AF65-F5344CB8AC3E}">
        <p14:creationId xmlns:p14="http://schemas.microsoft.com/office/powerpoint/2010/main" val="21346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最終　惑星むずかしい</a:t>
            </a:r>
          </a:p>
          <a:p>
            <a:endParaRPr kumimoji="1" lang="ja-JP" altLang="en-US"/>
          </a:p>
          <a:p>
            <a:endParaRPr kumimoji="1" lang="ja-JP" altLang="en-US"/>
          </a:p>
          <a:p>
            <a:r>
              <a:rPr kumimoji="1" lang="ja-JP" altLang="en-US"/>
              <a:t>小さいものも追いたい</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5</a:t>
            </a:fld>
            <a:endParaRPr kumimoji="1" lang="ja-JP" altLang="en-US"/>
          </a:p>
        </p:txBody>
      </p:sp>
    </p:spTree>
    <p:extLst>
      <p:ext uri="{BB962C8B-B14F-4D97-AF65-F5344CB8AC3E}">
        <p14:creationId xmlns:p14="http://schemas.microsoft.com/office/powerpoint/2010/main" val="201894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μmサイズ</a:t>
            </a:r>
          </a:p>
          <a:p>
            <a:r>
              <a:rPr kumimoji="1" lang="ja-JP" altLang="en-US"/>
              <a:t>詳しくかかなくてもいいかも</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9</a:t>
            </a:fld>
            <a:endParaRPr kumimoji="1" lang="ja-JP" altLang="en-US"/>
          </a:p>
        </p:txBody>
      </p:sp>
    </p:spTree>
    <p:extLst>
      <p:ext uri="{BB962C8B-B14F-4D97-AF65-F5344CB8AC3E}">
        <p14:creationId xmlns:p14="http://schemas.microsoft.com/office/powerpoint/2010/main" val="292291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1"/>
            <a:ext cx="9144000" cy="1627232"/>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429091" y="3040716"/>
            <a:ext cx="8204287" cy="914373"/>
          </a:xfrm>
        </p:spPr>
        <p:txBody>
          <a:bodyPr>
            <a:normAutofit/>
          </a:bodyPr>
          <a:lstStyle/>
          <a:p>
            <a:pPr algn="r"/>
            <a:r>
              <a:rPr kumimoji="1" lang="ja-JP" altLang="en-US" sz="2000" dirty="0" smtClean="0">
                <a:solidFill>
                  <a:schemeClr val="tx1"/>
                </a:solidFill>
                <a:latin typeface="+mj-ea"/>
                <a:ea typeface="+mj-ea"/>
              </a:rPr>
              <a:t>名古屋大学大学院理学研究科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理論宇宙物理学研究室</a:t>
            </a:r>
            <a:r>
              <a:rPr kumimoji="1" lang="en-US" altLang="ja-JP" sz="2000" dirty="0">
                <a:solidFill>
                  <a:schemeClr val="tx1"/>
                </a:solidFill>
                <a:latin typeface="+mj-ea"/>
                <a:ea typeface="+mj-ea"/>
              </a:rPr>
              <a:t> </a:t>
            </a:r>
            <a:r>
              <a:rPr kumimoji="1" lang="en-US" altLang="ja-JP" sz="2000" dirty="0" smtClean="0">
                <a:solidFill>
                  <a:schemeClr val="tx1"/>
                </a:solidFill>
                <a:latin typeface="+mj-ea"/>
              </a:rPr>
              <a:t>M</a:t>
            </a:r>
            <a:r>
              <a:rPr kumimoji="1" lang="en-US" altLang="ja-JP" sz="2000" dirty="0">
                <a:solidFill>
                  <a:schemeClr val="tx1"/>
                </a:solidFill>
                <a:latin typeface="+mj-ea"/>
              </a:rPr>
              <a:t>1</a:t>
            </a:r>
            <a:r>
              <a:rPr kumimoji="1" lang="en-US" altLang="ja-JP" sz="2000" dirty="0" smtClean="0">
                <a:solidFill>
                  <a:schemeClr val="tx1"/>
                </a:solidFill>
                <a:latin typeface="+mj-ea"/>
              </a:rPr>
              <a:t> </a:t>
            </a:r>
            <a:r>
              <a:rPr kumimoji="1" lang="ja-JP" altLang="en-US" sz="2000" dirty="0" smtClean="0">
                <a:solidFill>
                  <a:schemeClr val="tx1"/>
                </a:solidFill>
                <a:latin typeface="+mj-ea"/>
              </a:rPr>
              <a:t>磯谷和</a:t>
            </a:r>
            <a:r>
              <a:rPr kumimoji="1" lang="ja-JP" altLang="en-US" sz="2000" dirty="0">
                <a:solidFill>
                  <a:schemeClr val="tx1"/>
                </a:solidFill>
                <a:latin typeface="+mj-ea"/>
              </a:rPr>
              <a:t>秀</a:t>
            </a:r>
            <a:endParaRPr kumimoji="1" lang="en-US" altLang="ja-JP" sz="2000" dirty="0">
              <a:solidFill>
                <a:schemeClr val="tx1"/>
              </a:solidFill>
              <a:latin typeface="+mj-ea"/>
            </a:endParaRPr>
          </a:p>
          <a:p>
            <a:pPr algn="r"/>
            <a:r>
              <a:rPr kumimoji="1" lang="ja-JP" altLang="ja-JP" sz="2000" dirty="0" smtClean="0">
                <a:solidFill>
                  <a:schemeClr val="tx1"/>
                </a:solidFill>
                <a:latin typeface="+mj-ea"/>
                <a:ea typeface="+mj-ea"/>
              </a:rPr>
              <a:t>　</a:t>
            </a:r>
            <a:r>
              <a:rPr kumimoji="1" lang="ja-JP" altLang="en-US" sz="2000" dirty="0" smtClean="0">
                <a:solidFill>
                  <a:schemeClr val="tx1"/>
                </a:solidFill>
                <a:latin typeface="+mj-ea"/>
                <a:ea typeface="+mj-ea"/>
              </a:rPr>
              <a:t>指導教官</a:t>
            </a:r>
            <a:r>
              <a:rPr kumimoji="1" lang="en-US" altLang="ja-JP" sz="2000" dirty="0" smtClean="0">
                <a:solidFill>
                  <a:schemeClr val="tx1"/>
                </a:solidFill>
                <a:latin typeface="+mj-ea"/>
                <a:ea typeface="+mj-ea"/>
              </a:rPr>
              <a:t> </a:t>
            </a:r>
            <a:r>
              <a:rPr kumimoji="1" lang="ja-JP" altLang="en-US" sz="2000" dirty="0" smtClean="0">
                <a:solidFill>
                  <a:schemeClr val="tx1"/>
                </a:solidFill>
                <a:latin typeface="+mj-ea"/>
                <a:ea typeface="+mj-ea"/>
              </a:rPr>
              <a:t>小林浩</a:t>
            </a:r>
            <a:endParaRPr kumimoji="1" lang="ja-JP" altLang="en-US" sz="2000" dirty="0">
              <a:solidFill>
                <a:schemeClr val="tx1"/>
              </a:solidFill>
              <a:latin typeface="+mj-ea"/>
              <a:ea typeface="+mj-ea"/>
            </a:endParaRPr>
          </a:p>
        </p:txBody>
      </p:sp>
      <p:sp>
        <p:nvSpPr>
          <p:cNvPr id="7" name="テキスト ボックス 6"/>
          <p:cNvSpPr txBox="1"/>
          <p:nvPr/>
        </p:nvSpPr>
        <p:spPr>
          <a:xfrm>
            <a:off x="394763" y="2370025"/>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5175204" y="6211078"/>
            <a:ext cx="2379778" cy="307777"/>
          </a:xfrm>
          <a:prstGeom prst="rect">
            <a:avLst/>
          </a:prstGeom>
          <a:noFill/>
        </p:spPr>
        <p:txBody>
          <a:bodyPr wrap="none" rtlCol="0">
            <a:spAutoFit/>
          </a:bodyPr>
          <a:lstStyle/>
          <a:p>
            <a:r>
              <a:rPr lang="en-US" altLang="ja-JP" sz="1400" dirty="0" smtClean="0">
                <a:latin typeface="Helvetica"/>
                <a:cs typeface="Helvetica"/>
              </a:rPr>
              <a:t>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024729"/>
            <a:ext cx="3886842" cy="2186349"/>
          </a:xfrm>
          <a:prstGeom prst="rect">
            <a:avLst/>
          </a:prstGeom>
        </p:spPr>
      </p:pic>
      <p:pic>
        <p:nvPicPr>
          <p:cNvPr id="4" name="図 3" descr="an-artists-rendering-of-what-the-environment-around-pleiades-star-hd-23514-might-look-like-as-two-planets-collid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1" y="4026015"/>
            <a:ext cx="2825219" cy="2185063"/>
          </a:xfrm>
          <a:prstGeom prst="rect">
            <a:avLst/>
          </a:prstGeom>
        </p:spPr>
      </p:pic>
      <p:sp>
        <p:nvSpPr>
          <p:cNvPr id="5" name="テキスト ボックス 4"/>
          <p:cNvSpPr txBox="1"/>
          <p:nvPr/>
        </p:nvSpPr>
        <p:spPr>
          <a:xfrm>
            <a:off x="570565" y="6214407"/>
            <a:ext cx="3560703" cy="307777"/>
          </a:xfrm>
          <a:prstGeom prst="rect">
            <a:avLst/>
          </a:prstGeom>
          <a:noFill/>
        </p:spPr>
        <p:txBody>
          <a:bodyPr wrap="none" rtlCol="0">
            <a:spAutoFit/>
          </a:bodyPr>
          <a:lstStyle/>
          <a:p>
            <a:r>
              <a:rPr kumimoji="1" lang="en-US" altLang="ja-JP" sz="1400" dirty="0" smtClean="0">
                <a:latin typeface="Helvetica"/>
                <a:cs typeface="Helvetica"/>
              </a:rPr>
              <a:t>Credit : Gemini Observatory/Lynette Cook</a:t>
            </a:r>
            <a:endParaRPr kumimoji="1" lang="ja-JP" altLang="en-US" sz="1400" dirty="0">
              <a:latin typeface="Helvetica"/>
              <a:cs typeface="Helvetica"/>
            </a:endParaRPr>
          </a:p>
        </p:txBody>
      </p:sp>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grpSp>
        <p:nvGrpSpPr>
          <p:cNvPr id="7" name="図形グループ 6"/>
          <p:cNvGrpSpPr/>
          <p:nvPr/>
        </p:nvGrpSpPr>
        <p:grpSpPr>
          <a:xfrm>
            <a:off x="573715" y="1073405"/>
            <a:ext cx="3651209" cy="2108735"/>
            <a:chOff x="6097632" y="3093495"/>
            <a:chExt cx="2963457" cy="1472511"/>
          </a:xfrm>
        </p:grpSpPr>
        <p:cxnSp>
          <p:nvCxnSpPr>
            <p:cNvPr id="8" name="直線矢印コネクタ 7"/>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11" name="テキスト ボックス 10"/>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12" name="直線コネクタ 11"/>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16" name="テキスト ボックス 15"/>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17" name="テキスト ボックス 16"/>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18" name="図形グループ 17"/>
          <p:cNvGrpSpPr/>
          <p:nvPr/>
        </p:nvGrpSpPr>
        <p:grpSpPr>
          <a:xfrm>
            <a:off x="5142290" y="1073405"/>
            <a:ext cx="3651209" cy="2108735"/>
            <a:chOff x="4300251" y="4656740"/>
            <a:chExt cx="2963457" cy="1472511"/>
          </a:xfrm>
        </p:grpSpPr>
        <p:grpSp>
          <p:nvGrpSpPr>
            <p:cNvPr id="19" name="図形グループ 18"/>
            <p:cNvGrpSpPr/>
            <p:nvPr/>
          </p:nvGrpSpPr>
          <p:grpSpPr>
            <a:xfrm>
              <a:off x="4300251" y="4656740"/>
              <a:ext cx="2963457" cy="1472511"/>
              <a:chOff x="6097632" y="3093495"/>
              <a:chExt cx="2963457" cy="1472511"/>
            </a:xfrm>
          </p:grpSpPr>
          <p:cxnSp>
            <p:nvCxnSpPr>
              <p:cNvPr id="21" name="直線矢印コネクタ 2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24" name="テキスト ボックス 2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25" name="直線コネクタ 2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29" name="テキスト ボックス 2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30" name="テキスト ボックス 2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20" name="直線コネクタ 19"/>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1" name="下矢印 30"/>
          <p:cNvSpPr/>
          <p:nvPr/>
        </p:nvSpPr>
        <p:spPr>
          <a:xfrm rot="16200000">
            <a:off x="4234807" y="1602800"/>
            <a:ext cx="694026" cy="928155"/>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614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16</a:t>
            </a:fld>
            <a:endParaRPr lang="en-US"/>
          </a:p>
        </p:txBody>
      </p:sp>
      <p:pic>
        <p:nvPicPr>
          <p:cNvPr id="9" name="図 8" descr="Ohtsuki_figa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48" y="1468130"/>
            <a:ext cx="6462889" cy="4446037"/>
          </a:xfrm>
          <a:prstGeom prst="rect">
            <a:avLst/>
          </a:prstGeom>
        </p:spPr>
      </p:pic>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N</a:t>
            </a:r>
            <a:r>
              <a:rPr kumimoji="1" lang="ja-JP" altLang="en-US" dirty="0"/>
              <a:t>体計算のテスト</a:t>
            </a:r>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17</a:t>
            </a:fld>
            <a:endParaRPr lang="en-US"/>
          </a:p>
        </p:txBody>
      </p:sp>
      <p:pic>
        <p:nvPicPr>
          <p:cNvPr id="7" name="図 6" descr="Ohtsuki_figb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4" y="1457103"/>
            <a:ext cx="6594593" cy="4542942"/>
          </a:xfrm>
          <a:prstGeom prst="rect">
            <a:avLst/>
          </a:prstGeom>
        </p:spPr>
      </p:pic>
    </p:spTree>
    <p:extLst>
      <p:ext uri="{BB962C8B-B14F-4D97-AF65-F5344CB8AC3E}">
        <p14:creationId xmlns:p14="http://schemas.microsoft.com/office/powerpoint/2010/main" val="412693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体計算のコスト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18</a:t>
            </a:fld>
            <a:endParaRPr lang="en-US"/>
          </a:p>
        </p:txBody>
      </p:sp>
      <p:pic>
        <p:nvPicPr>
          <p:cNvPr id="7" name="図 6" descr="ExecutionTime_NoF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1" y="1426323"/>
            <a:ext cx="6415852" cy="4504747"/>
          </a:xfrm>
          <a:prstGeom prst="rect">
            <a:avLst/>
          </a:prstGeom>
        </p:spPr>
      </p:pic>
    </p:spTree>
    <p:extLst>
      <p:ext uri="{BB962C8B-B14F-4D97-AF65-F5344CB8AC3E}">
        <p14:creationId xmlns:p14="http://schemas.microsoft.com/office/powerpoint/2010/main" val="41229834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213491" y="194366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213491" y="4554662"/>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2294716" y="2082783"/>
            <a:ext cx="6272291" cy="3145069"/>
            <a:chOff x="2242353" y="2972608"/>
            <a:chExt cx="6272291" cy="3145069"/>
          </a:xfrm>
        </p:grpSpPr>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2242353" y="3560305"/>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grpSp>
        <p:nvGrpSpPr>
          <p:cNvPr id="192" name="図形グループ 191"/>
          <p:cNvGrpSpPr/>
          <p:nvPr/>
        </p:nvGrpSpPr>
        <p:grpSpPr>
          <a:xfrm>
            <a:off x="1526671" y="4317750"/>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3293426" y="4516509"/>
              <a:ext cx="2651349" cy="369332"/>
            </a:xfrm>
            <a:prstGeom prst="rect">
              <a:avLst/>
            </a:prstGeom>
            <a:noFill/>
          </p:spPr>
          <p:txBody>
            <a:bodyPr wrap="none" rtlCol="0">
              <a:spAutoFit/>
            </a:bodyPr>
            <a:lstStyle/>
            <a:p>
              <a:r>
                <a:rPr kumimoji="1" lang="ja-JP" altLang="en-US" dirty="0" smtClean="0"/>
                <a:t>地球型惑星</a:t>
              </a:r>
              <a:r>
                <a:rPr kumimoji="1" lang="en-US" altLang="ja-JP" dirty="0" smtClean="0"/>
                <a:t> (</a:t>
              </a:r>
              <a:r>
                <a:rPr kumimoji="1" lang="en-US" altLang="ja-JP" dirty="0" smtClean="0">
                  <a:latin typeface="Helvetica"/>
                  <a:cs typeface="Helvetica"/>
                </a:rPr>
                <a:t>~10000km</a:t>
              </a:r>
              <a:r>
                <a:rPr kumimoji="1" lang="en-US" altLang="ja-JP" dirty="0"/>
                <a:t>)</a:t>
              </a:r>
              <a:endParaRPr kumimoji="1" lang="ja-JP" altLang="en-US" dirty="0"/>
            </a:p>
          </p:txBody>
        </p:sp>
      </p:grpSp>
      <p:grpSp>
        <p:nvGrpSpPr>
          <p:cNvPr id="190" name="図形グループ 189"/>
          <p:cNvGrpSpPr/>
          <p:nvPr/>
        </p:nvGrpSpPr>
        <p:grpSpPr>
          <a:xfrm>
            <a:off x="1526671" y="1633557"/>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3565317" y="1859726"/>
              <a:ext cx="2311072" cy="369332"/>
            </a:xfrm>
            <a:prstGeom prst="rect">
              <a:avLst/>
            </a:prstGeom>
            <a:noFill/>
          </p:spPr>
          <p:txBody>
            <a:bodyPr wrap="none" rtlCol="0">
              <a:spAutoFit/>
            </a:bodyPr>
            <a:lstStyle/>
            <a:p>
              <a:r>
                <a:rPr kumimoji="1" lang="ja-JP" altLang="en-US" dirty="0" smtClean="0"/>
                <a:t>原始惑星</a:t>
              </a:r>
              <a:r>
                <a:rPr kumimoji="1" lang="en-US" altLang="ja-JP" dirty="0" smtClean="0"/>
                <a:t> (</a:t>
              </a:r>
              <a:r>
                <a:rPr kumimoji="1" lang="en-US" altLang="ja-JP" dirty="0" smtClean="0">
                  <a:latin typeface="Helvetica"/>
                  <a:cs typeface="Helvetica"/>
                </a:rPr>
                <a:t>~1000km</a:t>
              </a:r>
              <a:r>
                <a:rPr kumimoji="1" lang="en-US" altLang="ja-JP" dirty="0"/>
                <a:t>)</a:t>
              </a:r>
              <a:endParaRPr kumimoji="1" lang="ja-JP" altLang="en-US" dirty="0"/>
            </a:p>
          </p:txBody>
        </p:sp>
      </p:grpSp>
      <p:grpSp>
        <p:nvGrpSpPr>
          <p:cNvPr id="191" name="図形グループ 190"/>
          <p:cNvGrpSpPr/>
          <p:nvPr/>
        </p:nvGrpSpPr>
        <p:grpSpPr>
          <a:xfrm>
            <a:off x="1526671" y="2966652"/>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919279" y="3153410"/>
              <a:ext cx="1983874" cy="369332"/>
            </a:xfrm>
            <a:prstGeom prst="rect">
              <a:avLst/>
            </a:prstGeom>
            <a:noFill/>
          </p:spPr>
          <p:txBody>
            <a:bodyPr wrap="none" rtlCol="0">
              <a:spAutoFit/>
            </a:bodyPr>
            <a:lstStyle/>
            <a:p>
              <a:r>
                <a:rPr kumimoji="1" lang="ja-JP" altLang="en-US" dirty="0" smtClean="0"/>
                <a:t>破片</a:t>
              </a:r>
              <a:r>
                <a:rPr kumimoji="1" lang="en-US" altLang="ja-JP" dirty="0" smtClean="0"/>
                <a:t> (</a:t>
              </a:r>
              <a:r>
                <a:rPr kumimoji="1" lang="en-US" altLang="ja-JP" dirty="0" smtClean="0">
                  <a:latin typeface="Helvetica"/>
                  <a:cs typeface="Helvetica"/>
                </a:rPr>
                <a:t>~</a:t>
              </a:r>
              <a:r>
                <a:rPr kumimoji="1" lang="en-US" altLang="ja-JP" dirty="0">
                  <a:latin typeface="Helvetica"/>
                  <a:cs typeface="Helvetica"/>
                </a:rPr>
                <a:t>1</a:t>
              </a:r>
              <a:r>
                <a:rPr kumimoji="1" lang="en-US" altLang="ja-JP" dirty="0" smtClean="0">
                  <a:latin typeface="Helvetica"/>
                  <a:cs typeface="Helvetica"/>
                </a:rPr>
                <a:t>μm-1km</a:t>
              </a:r>
              <a:r>
                <a:rPr kumimoji="1" lang="en-US" altLang="ja-JP" dirty="0"/>
                <a:t>)</a:t>
              </a:r>
              <a:endParaRPr kumimoji="1" lang="ja-JP" altLang="en-US" dirty="0"/>
            </a:p>
          </p:txBody>
        </p:sp>
      </p:grpSp>
      <p:sp>
        <p:nvSpPr>
          <p:cNvPr id="3" name="テキスト ボックス 2"/>
          <p:cNvSpPr txBox="1"/>
          <p:nvPr/>
        </p:nvSpPr>
        <p:spPr>
          <a:xfrm>
            <a:off x="229786" y="1035546"/>
            <a:ext cx="8712642" cy="369332"/>
          </a:xfrm>
          <a:prstGeom prst="rect">
            <a:avLst/>
          </a:prstGeom>
          <a:noFill/>
        </p:spPr>
        <p:txBody>
          <a:bodyPr wrap="none" rtlCol="0">
            <a:spAutoFit/>
          </a:bodyPr>
          <a:lstStyle/>
          <a:p>
            <a:r>
              <a:rPr kumimoji="1" lang="ja-JP" altLang="en-US" dirty="0" smtClean="0"/>
              <a:t>太陽誕生（</a:t>
            </a:r>
            <a:r>
              <a:rPr kumimoji="1" lang="en-US" altLang="ja-JP" dirty="0" smtClean="0">
                <a:latin typeface="Helvetica"/>
                <a:cs typeface="Helvetica"/>
              </a:rPr>
              <a:t>0</a:t>
            </a:r>
            <a:r>
              <a:rPr kumimoji="1" lang="ja-JP" altLang="en-US" dirty="0" smtClean="0"/>
              <a:t>歳）から</a:t>
            </a:r>
            <a:r>
              <a:rPr kumimoji="1" lang="en-US" altLang="ja-JP" dirty="0">
                <a:latin typeface="Helvetica"/>
                <a:cs typeface="Helvetica"/>
              </a:rPr>
              <a:t>10</a:t>
            </a:r>
            <a:r>
              <a:rPr kumimoji="1" lang="en-US" altLang="ja-JP" baseline="30000" dirty="0">
                <a:latin typeface="Helvetica"/>
                <a:cs typeface="Helvetica"/>
              </a:rPr>
              <a:t>6</a:t>
            </a:r>
            <a:r>
              <a:rPr kumimoji="1" lang="en-US" altLang="ja-JP" dirty="0">
                <a:latin typeface="Helvetica"/>
                <a:cs typeface="Helvetica"/>
              </a:rPr>
              <a:t>-</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年ほどで、火星サイズ</a:t>
            </a:r>
            <a:r>
              <a:rPr kumimoji="1" lang="en-US" altLang="ja-JP" dirty="0">
                <a:latin typeface="Helvetica"/>
                <a:cs typeface="Helvetica"/>
              </a:rPr>
              <a:t> </a:t>
            </a:r>
            <a:r>
              <a:rPr kumimoji="1" lang="en-US" altLang="ja-JP" dirty="0" smtClean="0">
                <a:latin typeface="Helvetica"/>
                <a:cs typeface="Helvetica"/>
              </a:rPr>
              <a:t>(~1000km</a:t>
            </a:r>
            <a:r>
              <a:rPr kumimoji="1" lang="en-US" altLang="ja-JP" dirty="0">
                <a:latin typeface="Helvetica"/>
                <a:cs typeface="Helvetica"/>
              </a:rPr>
              <a:t>)</a:t>
            </a:r>
            <a:r>
              <a:rPr kumimoji="1" lang="ja-JP" altLang="en-US" dirty="0" smtClean="0">
                <a:latin typeface="Helvetica"/>
                <a:cs typeface="Helvetica"/>
              </a:rPr>
              <a:t>の原始惑星が形成</a:t>
            </a:r>
            <a:endParaRPr kumimoji="1" lang="en-US" altLang="ja-JP" dirty="0" smtClean="0"/>
          </a:p>
        </p:txBody>
      </p:sp>
      <p:sp>
        <p:nvSpPr>
          <p:cNvPr id="7" name="テキスト ボックス 6"/>
          <p:cNvSpPr txBox="1"/>
          <p:nvPr/>
        </p:nvSpPr>
        <p:spPr>
          <a:xfrm>
            <a:off x="3388919" y="6006900"/>
            <a:ext cx="4101892" cy="369332"/>
          </a:xfrm>
          <a:prstGeom prst="rect">
            <a:avLst/>
          </a:prstGeom>
          <a:noFill/>
          <a:ln>
            <a:solidFill>
              <a:srgbClr val="4F81BD"/>
            </a:solidFill>
          </a:ln>
        </p:spPr>
        <p:txBody>
          <a:bodyPr wrap="none" rtlCol="0">
            <a:spAutoFit/>
          </a:bodyPr>
          <a:lstStyle/>
          <a:p>
            <a:r>
              <a:rPr kumimoji="1" lang="ja-JP" altLang="en-US" dirty="0" smtClean="0"/>
              <a:t>合体だけではなく破壊も起こっている</a:t>
            </a:r>
            <a:endParaRPr kumimoji="1" lang="ja-JP" altLang="en-US" dirty="0"/>
          </a:p>
        </p:txBody>
      </p:sp>
      <p:sp>
        <p:nvSpPr>
          <p:cNvPr id="110" name="テキスト ボックス 109"/>
          <p:cNvSpPr txBox="1"/>
          <p:nvPr/>
        </p:nvSpPr>
        <p:spPr>
          <a:xfrm>
            <a:off x="1214852" y="5460284"/>
            <a:ext cx="6596678" cy="400110"/>
          </a:xfrm>
          <a:prstGeom prst="rect">
            <a:avLst/>
          </a:prstGeom>
          <a:noFill/>
          <a:ln>
            <a:solidFill>
              <a:srgbClr val="FF0000"/>
            </a:solidFill>
          </a:ln>
        </p:spPr>
        <p:txBody>
          <a:bodyPr wrap="none" rtlCol="0">
            <a:spAutoFit/>
          </a:bodyPr>
          <a:lstStyle/>
          <a:p>
            <a:r>
              <a:rPr kumimoji="1" lang="ja-JP" altLang="en-US" sz="2000" dirty="0"/>
              <a:t>巨大衝突</a:t>
            </a:r>
            <a:r>
              <a:rPr kumimoji="1" lang="ja-JP" altLang="en-US" sz="2000" dirty="0" smtClean="0"/>
              <a:t>ステージ：原始惑星が衝突し合体成長する段階</a:t>
            </a:r>
            <a:endParaRPr kumimoji="1" lang="ja-JP" altLang="en-US" sz="2000" dirty="0"/>
          </a:p>
        </p:txBody>
      </p:sp>
      <p:sp>
        <p:nvSpPr>
          <p:cNvPr id="8" name="テキスト ボックス 7"/>
          <p:cNvSpPr txBox="1"/>
          <p:nvPr/>
        </p:nvSpPr>
        <p:spPr>
          <a:xfrm>
            <a:off x="7906706" y="3360923"/>
            <a:ext cx="1107996" cy="646331"/>
          </a:xfrm>
          <a:prstGeom prst="rect">
            <a:avLst/>
          </a:prstGeom>
          <a:noFill/>
          <a:ln>
            <a:solidFill>
              <a:srgbClr val="93CDDD"/>
            </a:solidFill>
          </a:ln>
        </p:spPr>
        <p:txBody>
          <a:bodyPr wrap="none" rtlCol="0">
            <a:spAutoFit/>
          </a:bodyPr>
          <a:lstStyle/>
          <a:p>
            <a:r>
              <a:rPr kumimoji="1" lang="ja-JP" altLang="en-US" dirty="0" smtClean="0"/>
              <a:t>巨大衝突</a:t>
            </a:r>
            <a:endParaRPr kumimoji="1" lang="en-US" altLang="ja-JP" dirty="0" smtClean="0"/>
          </a:p>
          <a:p>
            <a:r>
              <a:rPr kumimoji="1" lang="ja-JP" altLang="en-US" dirty="0" smtClean="0"/>
              <a:t>ステージ</a:t>
            </a:r>
            <a:endParaRPr kumimoji="1" lang="ja-JP" altLang="en-US" dirty="0"/>
          </a:p>
        </p:txBody>
      </p:sp>
      <p:sp>
        <p:nvSpPr>
          <p:cNvPr id="9" name="テキスト ボックス 8"/>
          <p:cNvSpPr txBox="1"/>
          <p:nvPr/>
        </p:nvSpPr>
        <p:spPr>
          <a:xfrm>
            <a:off x="2355377" y="6010161"/>
            <a:ext cx="877163" cy="369332"/>
          </a:xfrm>
          <a:prstGeom prst="rect">
            <a:avLst/>
          </a:prstGeom>
          <a:noFill/>
        </p:spPr>
        <p:txBody>
          <a:bodyPr wrap="none" rtlCol="0">
            <a:spAutoFit/>
          </a:bodyPr>
          <a:lstStyle/>
          <a:p>
            <a:r>
              <a:rPr kumimoji="1" lang="ja-JP" altLang="en-US" dirty="0" smtClean="0"/>
              <a:t>しかし</a:t>
            </a:r>
            <a:endParaRPr kumimoji="1" lang="ja-JP" altLang="en-US" dirty="0"/>
          </a:p>
        </p:txBody>
      </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20</a:t>
            </a:fld>
            <a:endParaRPr lang="en-US"/>
          </a:p>
        </p:txBody>
      </p:sp>
      <p:sp>
        <p:nvSpPr>
          <p:cNvPr id="7" name="テキスト ボックス 6"/>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8" name="テキスト ボックス 7"/>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@1.3μm</a:t>
            </a:r>
            <a:endParaRPr kumimoji="1" lang="ja-JP" altLang="en-US" sz="1400" dirty="0">
              <a:latin typeface="Helvetica"/>
              <a:cs typeface="Helvetica"/>
            </a:endParaRPr>
          </a:p>
        </p:txBody>
      </p:sp>
      <p:pic>
        <p:nvPicPr>
          <p:cNvPr id="9" name="図 8" descr="betapicb_cap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pic>
        <p:nvPicPr>
          <p:cNvPr id="10" name="図 9" descr="kalas_hst_fomalhau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1" name="テキスト ボックス 10"/>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@0.6μm</a:t>
            </a:r>
            <a:endParaRPr kumimoji="1" lang="ja-JP" altLang="en-US" sz="1400" dirty="0">
              <a:latin typeface="Helvetica"/>
              <a:cs typeface="Helvetica"/>
            </a:endParaRPr>
          </a:p>
        </p:txBody>
      </p:sp>
      <p:sp>
        <p:nvSpPr>
          <p:cNvPr id="12" name="テキスト ボックス 11"/>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13" name="テキスト ボックス 12"/>
          <p:cNvSpPr txBox="1"/>
          <p:nvPr/>
        </p:nvSpPr>
        <p:spPr>
          <a:xfrm>
            <a:off x="6286501" y="718396"/>
            <a:ext cx="2559458" cy="369332"/>
          </a:xfrm>
          <a:prstGeom prst="rect">
            <a:avLst/>
          </a:prstGeom>
          <a:noFill/>
        </p:spPr>
        <p:txBody>
          <a:bodyPr wrap="square" rtlCol="0">
            <a:spAutoFit/>
          </a:bodyPr>
          <a:lstStyle/>
          <a:p>
            <a:r>
              <a:rPr kumimoji="1" lang="ja-JP" altLang="en-US" dirty="0" smtClean="0"/>
              <a:t>（</a:t>
            </a:r>
            <a:r>
              <a:rPr kumimoji="1" lang="ja-JP" altLang="en-US" dirty="0"/>
              <a:t>冷たい</a:t>
            </a:r>
            <a:r>
              <a:rPr kumimoji="1" lang="ja-JP" altLang="en-US" dirty="0" smtClean="0"/>
              <a:t>）デブリ円盤</a:t>
            </a:r>
            <a:endParaRPr kumimoji="1" lang="ja-JP" altLang="en-US" dirty="0"/>
          </a:p>
        </p:txBody>
      </p:sp>
    </p:spTree>
    <p:extLst>
      <p:ext uri="{BB962C8B-B14F-4D97-AF65-F5344CB8AC3E}">
        <p14:creationId xmlns:p14="http://schemas.microsoft.com/office/powerpoint/2010/main" val="282236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dirty="0"/>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一方、太陽系外で起こる巨大衝突ステージでは</a:t>
            </a:r>
            <a:endParaRPr kumimoji="1" lang="ja-JP" altLang="en-US" dirty="0"/>
          </a:p>
        </p:txBody>
      </p:sp>
      <p:grpSp>
        <p:nvGrpSpPr>
          <p:cNvPr id="66" name="図形グループ 65"/>
          <p:cNvGrpSpPr/>
          <p:nvPr/>
        </p:nvGrpSpPr>
        <p:grpSpPr>
          <a:xfrm>
            <a:off x="362169" y="1567234"/>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62" name="下矢印 161"/>
          <p:cNvSpPr/>
          <p:nvPr/>
        </p:nvSpPr>
        <p:spPr>
          <a:xfrm rot="18499514">
            <a:off x="5119418" y="2141316"/>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1" name="図形グループ 10"/>
          <p:cNvGrpSpPr/>
          <p:nvPr/>
        </p:nvGrpSpPr>
        <p:grpSpPr>
          <a:xfrm>
            <a:off x="251742" y="3542393"/>
            <a:ext cx="4988191" cy="2024142"/>
            <a:chOff x="201176" y="2697545"/>
            <a:chExt cx="4988191" cy="2024142"/>
          </a:xfrm>
        </p:grpSpPr>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3" name="テキスト ボックス 212"/>
            <p:cNvSpPr txBox="1"/>
            <p:nvPr/>
          </p:nvSpPr>
          <p:spPr>
            <a:xfrm>
              <a:off x="2628709" y="2697545"/>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1913208" y="3748476"/>
              <a:ext cx="2723823" cy="369332"/>
            </a:xfrm>
            <a:prstGeom prst="rect">
              <a:avLst/>
            </a:prstGeom>
            <a:noFill/>
          </p:spPr>
          <p:txBody>
            <a:bodyPr wrap="none" rtlCol="0">
              <a:spAutoFit/>
            </a:bodyPr>
            <a:lstStyle/>
            <a:p>
              <a:r>
                <a:rPr kumimoji="1" lang="ja-JP" altLang="en-US" dirty="0" smtClean="0"/>
                <a:t>デブリ円盤と地球型惑星</a:t>
              </a:r>
              <a:endParaRPr kumimoji="1" lang="ja-JP" altLang="en-US" dirty="0"/>
            </a:p>
          </p:txBody>
        </p:sp>
      </p:grpSp>
      <p:sp>
        <p:nvSpPr>
          <p:cNvPr id="16" name="テキスト ボックス 15"/>
          <p:cNvSpPr txBox="1"/>
          <p:nvPr/>
        </p:nvSpPr>
        <p:spPr>
          <a:xfrm>
            <a:off x="4433897" y="5490944"/>
            <a:ext cx="4124209" cy="646331"/>
          </a:xfrm>
          <a:prstGeom prst="rect">
            <a:avLst/>
          </a:prstGeom>
          <a:noFill/>
        </p:spPr>
        <p:txBody>
          <a:bodyPr wrap="square" rtlCol="0">
            <a:spAutoFit/>
          </a:bodyPr>
          <a:lstStyle/>
          <a:p>
            <a:r>
              <a:rPr kumimoji="1" lang="ja-JP" altLang="en-US" dirty="0" smtClean="0"/>
              <a:t>暖かい</a:t>
            </a:r>
            <a:r>
              <a:rPr kumimoji="1" lang="en-US" altLang="ja-JP" dirty="0" smtClean="0"/>
              <a:t> (</a:t>
            </a:r>
            <a:r>
              <a:rPr lang="en-US" altLang="ja-JP" dirty="0" smtClean="0"/>
              <a:t>≲</a:t>
            </a:r>
            <a:r>
              <a:rPr kumimoji="1" lang="en-US" altLang="ja-JP" dirty="0" smtClean="0">
                <a:latin typeface="Helvetica"/>
                <a:cs typeface="Helvetica"/>
              </a:rPr>
              <a:t>10AU</a:t>
            </a:r>
            <a:r>
              <a:rPr kumimoji="1" lang="en-US" altLang="ja-JP" dirty="0" smtClean="0"/>
              <a:t>) </a:t>
            </a:r>
            <a:r>
              <a:rPr kumimoji="1" lang="ja-JP" altLang="en-US" dirty="0" smtClean="0"/>
              <a:t>デブリ円盤の起源は巨大衝突の際の破片である可能性あり</a:t>
            </a:r>
          </a:p>
        </p:txBody>
      </p:sp>
      <p:sp>
        <p:nvSpPr>
          <p:cNvPr id="185" name="アーチ 184"/>
          <p:cNvSpPr/>
          <p:nvPr/>
        </p:nvSpPr>
        <p:spPr>
          <a:xfrm>
            <a:off x="3876080" y="1977414"/>
            <a:ext cx="6972623" cy="7557562"/>
          </a:xfrm>
          <a:prstGeom prst="blockArc">
            <a:avLst>
              <a:gd name="adj1" fmla="val 14653715"/>
              <a:gd name="adj2" fmla="val 17834075"/>
              <a:gd name="adj3" fmla="val 25662"/>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186" name="図形グループ 185"/>
          <p:cNvGrpSpPr/>
          <p:nvPr/>
        </p:nvGrpSpPr>
        <p:grpSpPr>
          <a:xfrm>
            <a:off x="7221565" y="2812157"/>
            <a:ext cx="444155" cy="427142"/>
            <a:chOff x="3807098" y="2128725"/>
            <a:chExt cx="444155" cy="427142"/>
          </a:xfrm>
        </p:grpSpPr>
        <p:sp>
          <p:nvSpPr>
            <p:cNvPr id="335" name="円/楕円 334"/>
            <p:cNvSpPr>
              <a:spLocks noChangeAspect="1"/>
            </p:cNvSpPr>
            <p:nvPr/>
          </p:nvSpPr>
          <p:spPr>
            <a:xfrm rot="18900000">
              <a:off x="3859570" y="221341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6" name="円/楕円 335"/>
            <p:cNvSpPr>
              <a:spLocks noChangeAspect="1"/>
            </p:cNvSpPr>
            <p:nvPr/>
          </p:nvSpPr>
          <p:spPr>
            <a:xfrm rot="18900000">
              <a:off x="3920417" y="229069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7" name="円/楕円 336"/>
            <p:cNvSpPr>
              <a:spLocks noChangeAspect="1"/>
            </p:cNvSpPr>
            <p:nvPr/>
          </p:nvSpPr>
          <p:spPr>
            <a:xfrm rot="18900000">
              <a:off x="3807098" y="236237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8" name="円/楕円 337"/>
            <p:cNvSpPr>
              <a:spLocks noChangeAspect="1"/>
            </p:cNvSpPr>
            <p:nvPr/>
          </p:nvSpPr>
          <p:spPr>
            <a:xfrm rot="18900000">
              <a:off x="3830235" y="22432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9" name="円/楕円 338"/>
            <p:cNvSpPr>
              <a:spLocks noChangeAspect="1"/>
            </p:cNvSpPr>
            <p:nvPr/>
          </p:nvSpPr>
          <p:spPr>
            <a:xfrm rot="18900000">
              <a:off x="3991441" y="212872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0" name="円/楕円 339"/>
            <p:cNvSpPr>
              <a:spLocks noChangeAspect="1"/>
            </p:cNvSpPr>
            <p:nvPr/>
          </p:nvSpPr>
          <p:spPr>
            <a:xfrm rot="18900000">
              <a:off x="4136665" y="222846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1" name="円/楕円 340"/>
            <p:cNvSpPr>
              <a:spLocks noChangeAspect="1"/>
            </p:cNvSpPr>
            <p:nvPr/>
          </p:nvSpPr>
          <p:spPr>
            <a:xfrm rot="18900000">
              <a:off x="4036173" y="22057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2" name="円/楕円 341"/>
            <p:cNvSpPr>
              <a:spLocks noChangeAspect="1"/>
            </p:cNvSpPr>
            <p:nvPr/>
          </p:nvSpPr>
          <p:spPr>
            <a:xfrm rot="18900000">
              <a:off x="4205534" y="235724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3" name="円/楕円 342"/>
            <p:cNvSpPr>
              <a:spLocks noChangeAspect="1"/>
            </p:cNvSpPr>
            <p:nvPr/>
          </p:nvSpPr>
          <p:spPr>
            <a:xfrm rot="18900000">
              <a:off x="3848422" y="216795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4" name="円/楕円 343"/>
            <p:cNvSpPr>
              <a:spLocks noChangeAspect="1"/>
            </p:cNvSpPr>
            <p:nvPr/>
          </p:nvSpPr>
          <p:spPr>
            <a:xfrm rot="18900000">
              <a:off x="3825097" y="245697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5" name="円/楕円 344"/>
            <p:cNvSpPr>
              <a:spLocks noChangeAspect="1"/>
            </p:cNvSpPr>
            <p:nvPr/>
          </p:nvSpPr>
          <p:spPr>
            <a:xfrm rot="18900000">
              <a:off x="4124478" y="213268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7" name="円/楕円 186"/>
          <p:cNvSpPr>
            <a:spLocks noChangeAspect="1"/>
          </p:cNvSpPr>
          <p:nvPr/>
        </p:nvSpPr>
        <p:spPr>
          <a:xfrm rot="18900000">
            <a:off x="8474981" y="271280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8" name="円/楕円 187"/>
          <p:cNvSpPr>
            <a:spLocks noChangeAspect="1"/>
          </p:cNvSpPr>
          <p:nvPr/>
        </p:nvSpPr>
        <p:spPr>
          <a:xfrm rot="18900000">
            <a:off x="7283285" y="21255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89" name="図形グループ 188"/>
          <p:cNvGrpSpPr/>
          <p:nvPr/>
        </p:nvGrpSpPr>
        <p:grpSpPr>
          <a:xfrm>
            <a:off x="6534431" y="3203630"/>
            <a:ext cx="638508" cy="594971"/>
            <a:chOff x="2327654" y="2845730"/>
            <a:chExt cx="638508" cy="594971"/>
          </a:xfrm>
        </p:grpSpPr>
        <p:sp>
          <p:nvSpPr>
            <p:cNvPr id="312" name="円/楕円 311"/>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3" name="円/楕円 312"/>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4" name="円/楕円 313"/>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5" name="円/楕円 314"/>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6" name="円/楕円 315"/>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7" name="円/楕円 316"/>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8" name="円/楕円 317"/>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9" name="円/楕円 318"/>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0" name="円/楕円 319"/>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1" name="円/楕円 320"/>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2" name="円/楕円 321"/>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3" name="円/楕円 322"/>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4" name="円/楕円 323"/>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5" name="円/楕円 324"/>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6" name="円/楕円 325"/>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7" name="円/楕円 326"/>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8" name="円/楕円 327"/>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9" name="円/楕円 328"/>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0" name="円/楕円 329"/>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1" name="円/楕円 330"/>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2" name="円/楕円 331"/>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3" name="円/楕円 332"/>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4" name="円/楕円 333"/>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0" name="図形グループ 189"/>
          <p:cNvGrpSpPr/>
          <p:nvPr/>
        </p:nvGrpSpPr>
        <p:grpSpPr>
          <a:xfrm>
            <a:off x="7806944" y="2181785"/>
            <a:ext cx="638508" cy="594971"/>
            <a:chOff x="2327654" y="2845730"/>
            <a:chExt cx="638508" cy="594971"/>
          </a:xfrm>
        </p:grpSpPr>
        <p:sp>
          <p:nvSpPr>
            <p:cNvPr id="289" name="円/楕円 288"/>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0" name="円/楕円 289"/>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1" name="円/楕円 290"/>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2" name="円/楕円 291"/>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3" name="円/楕円 292"/>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4" name="円/楕円 293"/>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5" name="円/楕円 294"/>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6" name="円/楕円 295"/>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7" name="円/楕円 296"/>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8" name="円/楕円 297"/>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9" name="円/楕円 298"/>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0" name="円/楕円 299"/>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1" name="円/楕円 300"/>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2" name="円/楕円 301"/>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3" name="円/楕円 302"/>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4" name="円/楕円 303"/>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5" name="円/楕円 304"/>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6" name="円/楕円 305"/>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7" name="円/楕円 306"/>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8" name="円/楕円 307"/>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9" name="円/楕円 308"/>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0" name="円/楕円 309"/>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1" name="円/楕円 310"/>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7" name="図形グループ 216"/>
          <p:cNvGrpSpPr/>
          <p:nvPr/>
        </p:nvGrpSpPr>
        <p:grpSpPr>
          <a:xfrm>
            <a:off x="7772083" y="3163521"/>
            <a:ext cx="638508" cy="594971"/>
            <a:chOff x="2327654" y="2845730"/>
            <a:chExt cx="638508" cy="594971"/>
          </a:xfrm>
        </p:grpSpPr>
        <p:sp>
          <p:nvSpPr>
            <p:cNvPr id="266" name="円/楕円 265"/>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7" name="円/楕円 266"/>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8" name="円/楕円 267"/>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9" name="円/楕円 268"/>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0" name="円/楕円 269"/>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1" name="円/楕円 270"/>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2" name="円/楕円 271"/>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3" name="円/楕円 272"/>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円/楕円 273"/>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5" name="円/楕円 274"/>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6" name="円/楕円 275"/>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7" name="円/楕円 276"/>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8" name="円/楕円 277"/>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9" name="円/楕円 278"/>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0" name="円/楕円 279"/>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1" name="円/楕円 280"/>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2" name="円/楕円 281"/>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3" name="円/楕円 282"/>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4" name="円/楕円 283"/>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5" name="円/楕円 284"/>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6" name="円/楕円 285"/>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7" name="円/楕円 286"/>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8" name="円/楕円 287"/>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8" name="図形グループ 217"/>
          <p:cNvGrpSpPr/>
          <p:nvPr/>
        </p:nvGrpSpPr>
        <p:grpSpPr>
          <a:xfrm>
            <a:off x="6543900" y="2147412"/>
            <a:ext cx="638508" cy="594971"/>
            <a:chOff x="2327654" y="2845730"/>
            <a:chExt cx="638508" cy="594971"/>
          </a:xfrm>
        </p:grpSpPr>
        <p:sp>
          <p:nvSpPr>
            <p:cNvPr id="243" name="円/楕円 242"/>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4" name="円/楕円 243"/>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5" name="円/楕円 244"/>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6" name="円/楕円 245"/>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7" name="円/楕円 246"/>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8" name="円/楕円 247"/>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9" name="円/楕円 248"/>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0" name="円/楕円 249"/>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1" name="円/楕円 250"/>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2" name="円/楕円 251"/>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3" name="円/楕円 252"/>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4" name="円/楕円 253"/>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5" name="円/楕円 254"/>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6" name="円/楕円 255"/>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7" name="円/楕円 256"/>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8" name="円/楕円 257"/>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9" name="円/楕円 258"/>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0" name="円/楕円 259"/>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1" name="円/楕円 260"/>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2" name="円/楕円 261"/>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3" name="円/楕円 262"/>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4" name="円/楕円 263"/>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5" name="円/楕円 264"/>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19" name="図形グループ 218"/>
          <p:cNvGrpSpPr/>
          <p:nvPr/>
        </p:nvGrpSpPr>
        <p:grpSpPr>
          <a:xfrm>
            <a:off x="6097030" y="2685339"/>
            <a:ext cx="638508" cy="594971"/>
            <a:chOff x="2327654" y="2845730"/>
            <a:chExt cx="638508" cy="594971"/>
          </a:xfrm>
        </p:grpSpPr>
        <p:sp>
          <p:nvSpPr>
            <p:cNvPr id="220" name="円/楕円 219"/>
            <p:cNvSpPr>
              <a:spLocks noChangeAspect="1"/>
            </p:cNvSpPr>
            <p:nvPr/>
          </p:nvSpPr>
          <p:spPr>
            <a:xfrm rot="18900000">
              <a:off x="2501861" y="3008717"/>
              <a:ext cx="161953" cy="16195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1" name="円/楕円 220"/>
            <p:cNvSpPr>
              <a:spLocks noChangeAspect="1"/>
            </p:cNvSpPr>
            <p:nvPr/>
          </p:nvSpPr>
          <p:spPr>
            <a:xfrm rot="18900000">
              <a:off x="2389591" y="312368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2" name="円/楕円 221"/>
            <p:cNvSpPr>
              <a:spLocks noChangeAspect="1"/>
            </p:cNvSpPr>
            <p:nvPr/>
          </p:nvSpPr>
          <p:spPr>
            <a:xfrm rot="18900000">
              <a:off x="2412728" y="300456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3" name="円/楕円 222"/>
            <p:cNvSpPr>
              <a:spLocks noChangeAspect="1"/>
            </p:cNvSpPr>
            <p:nvPr/>
          </p:nvSpPr>
          <p:spPr>
            <a:xfrm rot="18900000">
              <a:off x="2430915" y="292927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4" name="円/楕円 223"/>
            <p:cNvSpPr>
              <a:spLocks noChangeAspect="1"/>
            </p:cNvSpPr>
            <p:nvPr/>
          </p:nvSpPr>
          <p:spPr>
            <a:xfrm rot="18900000">
              <a:off x="2327654" y="307993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円/楕円 224"/>
            <p:cNvSpPr>
              <a:spLocks noChangeAspect="1"/>
            </p:cNvSpPr>
            <p:nvPr/>
          </p:nvSpPr>
          <p:spPr>
            <a:xfrm rot="18900000">
              <a:off x="2407590" y="32182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6" name="円/楕円 225"/>
            <p:cNvSpPr>
              <a:spLocks noChangeAspect="1"/>
            </p:cNvSpPr>
            <p:nvPr/>
          </p:nvSpPr>
          <p:spPr>
            <a:xfrm rot="18900000">
              <a:off x="2497185" y="337017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7" name="円/楕円 226"/>
            <p:cNvSpPr>
              <a:spLocks noChangeAspect="1"/>
            </p:cNvSpPr>
            <p:nvPr/>
          </p:nvSpPr>
          <p:spPr>
            <a:xfrm rot="18900000">
              <a:off x="2585799" y="3251051"/>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8" name="円/楕円 227"/>
            <p:cNvSpPr>
              <a:spLocks noChangeAspect="1"/>
            </p:cNvSpPr>
            <p:nvPr/>
          </p:nvSpPr>
          <p:spPr>
            <a:xfrm rot="18900000">
              <a:off x="2538509" y="317576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9" name="円/楕円 228"/>
            <p:cNvSpPr>
              <a:spLocks noChangeAspect="1"/>
            </p:cNvSpPr>
            <p:nvPr/>
          </p:nvSpPr>
          <p:spPr>
            <a:xfrm rot="18900000">
              <a:off x="2435248"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0" name="円/楕円 229"/>
            <p:cNvSpPr>
              <a:spLocks noChangeAspect="1"/>
            </p:cNvSpPr>
            <p:nvPr/>
          </p:nvSpPr>
          <p:spPr>
            <a:xfrm rot="18900000">
              <a:off x="2352739" y="320694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1" name="円/楕円 230"/>
            <p:cNvSpPr>
              <a:spLocks noChangeAspect="1"/>
            </p:cNvSpPr>
            <p:nvPr/>
          </p:nvSpPr>
          <p:spPr>
            <a:xfrm rot="18900000">
              <a:off x="2653439" y="296485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2" name="円/楕円 231"/>
            <p:cNvSpPr>
              <a:spLocks noChangeAspect="1"/>
            </p:cNvSpPr>
            <p:nvPr/>
          </p:nvSpPr>
          <p:spPr>
            <a:xfrm rot="18900000">
              <a:off x="2676576" y="284573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3" name="円/楕円 232"/>
            <p:cNvSpPr>
              <a:spLocks noChangeAspect="1"/>
            </p:cNvSpPr>
            <p:nvPr/>
          </p:nvSpPr>
          <p:spPr>
            <a:xfrm rot="18900000">
              <a:off x="2591502" y="292110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4" name="円/楕円 233"/>
            <p:cNvSpPr>
              <a:spLocks noChangeAspect="1"/>
            </p:cNvSpPr>
            <p:nvPr/>
          </p:nvSpPr>
          <p:spPr>
            <a:xfrm rot="18900000">
              <a:off x="2671438" y="305945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5" name="円/楕円 234"/>
            <p:cNvSpPr>
              <a:spLocks noChangeAspect="1"/>
            </p:cNvSpPr>
            <p:nvPr/>
          </p:nvSpPr>
          <p:spPr>
            <a:xfrm rot="18900000">
              <a:off x="2627424" y="335078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6" name="円/楕円 235"/>
            <p:cNvSpPr>
              <a:spLocks noChangeAspect="1"/>
            </p:cNvSpPr>
            <p:nvPr/>
          </p:nvSpPr>
          <p:spPr>
            <a:xfrm rot="18900000">
              <a:off x="2791100" y="303520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7" name="円/楕円 236"/>
            <p:cNvSpPr>
              <a:spLocks noChangeAspect="1"/>
            </p:cNvSpPr>
            <p:nvPr/>
          </p:nvSpPr>
          <p:spPr>
            <a:xfrm rot="18900000">
              <a:off x="2794499" y="312240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8" name="円/楕円 237"/>
            <p:cNvSpPr>
              <a:spLocks noChangeAspect="1"/>
            </p:cNvSpPr>
            <p:nvPr/>
          </p:nvSpPr>
          <p:spPr>
            <a:xfrm rot="18900000">
              <a:off x="2691238" y="327306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9" name="円/楕円 238"/>
            <p:cNvSpPr>
              <a:spLocks noChangeAspect="1"/>
            </p:cNvSpPr>
            <p:nvPr/>
          </p:nvSpPr>
          <p:spPr>
            <a:xfrm rot="18900000">
              <a:off x="2733640" y="319876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0" name="円/楕円 239"/>
            <p:cNvSpPr>
              <a:spLocks noChangeAspect="1"/>
            </p:cNvSpPr>
            <p:nvPr/>
          </p:nvSpPr>
          <p:spPr>
            <a:xfrm rot="18900000">
              <a:off x="2920443" y="31298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1" name="円/楕円 240"/>
            <p:cNvSpPr>
              <a:spLocks noChangeAspect="1"/>
            </p:cNvSpPr>
            <p:nvPr/>
          </p:nvSpPr>
          <p:spPr>
            <a:xfrm rot="18900000">
              <a:off x="2834206" y="3234071"/>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2" name="円/楕円 241"/>
            <p:cNvSpPr>
              <a:spLocks noChangeAspect="1"/>
            </p:cNvSpPr>
            <p:nvPr/>
          </p:nvSpPr>
          <p:spPr>
            <a:xfrm rot="18900000">
              <a:off x="2794500" y="332642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346" name="下矢印 345"/>
          <p:cNvSpPr/>
          <p:nvPr/>
        </p:nvSpPr>
        <p:spPr>
          <a:xfrm rot="2891056">
            <a:off x="5582631" y="3899243"/>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1695679" y="2504786"/>
            <a:ext cx="3397854" cy="369332"/>
          </a:xfrm>
          <a:prstGeom prst="rect">
            <a:avLst/>
          </a:prstGeom>
          <a:noFill/>
          <a:ln>
            <a:solidFill>
              <a:schemeClr val="accent5">
                <a:lumMod val="60000"/>
                <a:lumOff val="40000"/>
              </a:schemeClr>
            </a:solidFill>
          </a:ln>
        </p:spPr>
        <p:txBody>
          <a:bodyPr wrap="none" rtlCol="0">
            <a:spAutoFit/>
          </a:bodyPr>
          <a:lstStyle/>
          <a:p>
            <a:r>
              <a:rPr kumimoji="1" lang="ja-JP" altLang="en-US" dirty="0" smtClean="0"/>
              <a:t>さまざまなサイズの破片を放出</a:t>
            </a:r>
            <a:endParaRPr kumimoji="1" lang="ja-JP" altLang="en-US" dirty="0"/>
          </a:p>
        </p:txBody>
      </p:sp>
      <p:sp>
        <p:nvSpPr>
          <p:cNvPr id="22" name="テキスト ボックス 21"/>
          <p:cNvSpPr txBox="1"/>
          <p:nvPr/>
        </p:nvSpPr>
        <p:spPr>
          <a:xfrm>
            <a:off x="6214003" y="4223992"/>
            <a:ext cx="2723823" cy="369332"/>
          </a:xfrm>
          <a:prstGeom prst="rect">
            <a:avLst/>
          </a:prstGeom>
          <a:noFill/>
          <a:ln>
            <a:solidFill>
              <a:srgbClr val="93CDDD"/>
            </a:solidFill>
          </a:ln>
        </p:spPr>
        <p:txBody>
          <a:bodyPr wrap="none" rtlCol="0">
            <a:spAutoFit/>
          </a:bodyPr>
          <a:lstStyle/>
          <a:p>
            <a:r>
              <a:rPr kumimoji="1" lang="ja-JP" altLang="en-US" dirty="0" smtClean="0"/>
              <a:t>破片同士でも次々に破壊</a:t>
            </a:r>
            <a:endParaRPr kumimoji="1" lang="ja-JP" altLang="en-US" dirty="0"/>
          </a:p>
        </p:txBody>
      </p:sp>
      <p:sp>
        <p:nvSpPr>
          <p:cNvPr id="25" name="テキスト ボックス 24"/>
          <p:cNvSpPr txBox="1"/>
          <p:nvPr/>
        </p:nvSpPr>
        <p:spPr>
          <a:xfrm>
            <a:off x="3862620" y="6076671"/>
            <a:ext cx="5202228" cy="369332"/>
          </a:xfrm>
          <a:prstGeom prst="rect">
            <a:avLst/>
          </a:prstGeom>
          <a:noFill/>
        </p:spPr>
        <p:txBody>
          <a:bodyPr wrap="none" rtlCol="0">
            <a:spAutoFit/>
          </a:bodyPr>
          <a:lstStyle/>
          <a:p>
            <a:r>
              <a:rPr kumimoji="1" lang="en-US" altLang="ja-JP" dirty="0" smtClean="0">
                <a:latin typeface="Helvetica"/>
                <a:cs typeface="Helvetica"/>
              </a:rPr>
              <a:t>(e.g., </a:t>
            </a:r>
            <a:r>
              <a:rPr kumimoji="1" lang="en-US" altLang="ja-JP" dirty="0" err="1" smtClean="0">
                <a:latin typeface="Helvetica"/>
                <a:cs typeface="Helvetica"/>
              </a:rPr>
              <a:t>Lisse</a:t>
            </a:r>
            <a:r>
              <a:rPr kumimoji="1" lang="en-US" altLang="ja-JP" dirty="0" smtClean="0">
                <a:latin typeface="Helvetica"/>
                <a:cs typeface="Helvetica"/>
              </a:rPr>
              <a:t> et al., 2008,2009; </a:t>
            </a:r>
            <a:r>
              <a:rPr kumimoji="1" lang="en-US" altLang="ja-JP" dirty="0" err="1" smtClean="0">
                <a:latin typeface="Helvetica"/>
                <a:cs typeface="Helvetica"/>
              </a:rPr>
              <a:t>Genda</a:t>
            </a:r>
            <a:r>
              <a:rPr kumimoji="1" lang="en-US" altLang="ja-JP" dirty="0" smtClean="0">
                <a:latin typeface="Helvetica"/>
                <a:cs typeface="Helvetica"/>
              </a:rPr>
              <a:t> </a:t>
            </a:r>
            <a:r>
              <a:rPr kumimoji="1" lang="en-US" altLang="ja-JP" dirty="0" smtClean="0">
                <a:latin typeface="Helvetica"/>
                <a:cs typeface="Helvetica"/>
              </a:rPr>
              <a:t>et al., 2015)</a:t>
            </a:r>
            <a:endParaRPr kumimoji="1" lang="ja-JP" altLang="en-US" dirty="0">
              <a:latin typeface="Helvetica"/>
              <a:cs typeface="Helvetica"/>
            </a:endParaRPr>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デブリ円盤内での衝突破壊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8" name="テキスト ボックス 7"/>
          <p:cNvSpPr txBox="1"/>
          <p:nvPr/>
        </p:nvSpPr>
        <p:spPr>
          <a:xfrm>
            <a:off x="3733441" y="5921561"/>
            <a:ext cx="2084074" cy="369332"/>
          </a:xfrm>
          <a:prstGeom prst="rect">
            <a:avLst/>
          </a:prstGeom>
          <a:noFill/>
        </p:spPr>
        <p:txBody>
          <a:bodyPr wrap="none" rtlCol="0">
            <a:spAutoFit/>
          </a:bodyPr>
          <a:lstStyle/>
          <a:p>
            <a:r>
              <a:rPr kumimoji="1" lang="en-US" altLang="ja-JP" dirty="0" err="1" smtClean="0">
                <a:latin typeface="Helvetica"/>
                <a:cs typeface="Helvetica"/>
              </a:rPr>
              <a:t>Genda</a:t>
            </a:r>
            <a:r>
              <a:rPr kumimoji="1" lang="en-US" altLang="ja-JP" dirty="0" smtClean="0">
                <a:latin typeface="Helvetica"/>
                <a:cs typeface="Helvetica"/>
              </a:rPr>
              <a:t> et al., 2015</a:t>
            </a:r>
            <a:endParaRPr kumimoji="1" lang="ja-JP" altLang="en-US" dirty="0">
              <a:latin typeface="Helvetica"/>
              <a:cs typeface="Helvetica"/>
            </a:endParaRPr>
          </a:p>
        </p:txBody>
      </p:sp>
      <p:sp>
        <p:nvSpPr>
          <p:cNvPr id="9" name="テキスト ボックス 8"/>
          <p:cNvSpPr txBox="1"/>
          <p:nvPr/>
        </p:nvSpPr>
        <p:spPr>
          <a:xfrm>
            <a:off x="485563" y="5043327"/>
            <a:ext cx="5534237" cy="923330"/>
          </a:xfrm>
          <a:prstGeom prst="rect">
            <a:avLst/>
          </a:prstGeom>
          <a:noFill/>
        </p:spPr>
        <p:txBody>
          <a:bodyPr wrap="square" rtlCol="0">
            <a:spAutoFit/>
          </a:bodyPr>
          <a:lstStyle/>
          <a:p>
            <a:r>
              <a:rPr kumimoji="1" lang="ja-JP" altLang="en-US" dirty="0" smtClean="0"/>
              <a:t>衝突に伴い放出される破片により、観測されている</a:t>
            </a:r>
            <a:endParaRPr kumimoji="1" lang="en-US" altLang="ja-JP" dirty="0" smtClean="0"/>
          </a:p>
          <a:p>
            <a:r>
              <a:rPr kumimoji="1" lang="ja-JP" altLang="en-US" dirty="0" smtClean="0"/>
              <a:t>暖かいデブリ円盤（地球形成領域のデブリ円盤）を説明することができる</a:t>
            </a:r>
            <a:endParaRPr kumimoji="1" lang="ja-JP" altLang="en-US" dirty="0"/>
          </a:p>
        </p:txBody>
      </p:sp>
    </p:spTree>
    <p:extLst>
      <p:ext uri="{BB962C8B-B14F-4D97-AF65-F5344CB8AC3E}">
        <p14:creationId xmlns:p14="http://schemas.microsoft.com/office/powerpoint/2010/main" val="361571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では、デブリ円盤の中に惑星が存在する／しないことを確かめるには、また惑星の軌道を特定するにはどうすればよいか？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25491" y="5171477"/>
            <a:ext cx="7953907" cy="923330"/>
          </a:xfrm>
          <a:prstGeom prst="rect">
            <a:avLst/>
          </a:prstGeom>
          <a:noFill/>
          <a:ln>
            <a:solidFill>
              <a:srgbClr val="FF0000"/>
            </a:solidFill>
          </a:ln>
        </p:spPr>
        <p:txBody>
          <a:bodyPr wrap="square" rtlCol="0">
            <a:spAutoFit/>
          </a:bodyPr>
          <a:lstStyle/>
          <a:p>
            <a:r>
              <a:rPr kumimoji="1" lang="ja-JP" altLang="en-US" dirty="0" smtClean="0"/>
              <a:t>デブリ円盤内の破片と惑星との力学的共鳴現象、そして破片同士の衝突破壊現象を同時に扱うことができる数値計算法を開発し、衝突破壊時の破片はどのように振る舞うのかを調べる</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
        <p:nvSpPr>
          <p:cNvPr id="9" name="テキスト ボックス 8"/>
          <p:cNvSpPr txBox="1"/>
          <p:nvPr/>
        </p:nvSpPr>
        <p:spPr>
          <a:xfrm>
            <a:off x="677333" y="2568222"/>
            <a:ext cx="184666" cy="369332"/>
          </a:xfrm>
          <a:prstGeom prst="rect">
            <a:avLst/>
          </a:prstGeom>
          <a:noFill/>
        </p:spPr>
        <p:txBody>
          <a:bodyPr wrap="none" rtlCol="0">
            <a:spAutoFit/>
          </a:bodyPr>
          <a:lstStyle/>
          <a:p>
            <a:endParaRPr kumimoji="1" lang="ja-JP" altLang="en-US" dirty="0"/>
          </a:p>
        </p:txBody>
      </p:sp>
      <p:grpSp>
        <p:nvGrpSpPr>
          <p:cNvPr id="7" name="図形グループ 6"/>
          <p:cNvGrpSpPr/>
          <p:nvPr/>
        </p:nvGrpSpPr>
        <p:grpSpPr>
          <a:xfrm>
            <a:off x="712545" y="3191554"/>
            <a:ext cx="7252662" cy="461666"/>
            <a:chOff x="531421" y="1273560"/>
            <a:chExt cx="7252662" cy="461666"/>
          </a:xfrm>
        </p:grpSpPr>
        <p:grpSp>
          <p:nvGrpSpPr>
            <p:cNvPr id="22" name="図形グループ 21"/>
            <p:cNvGrpSpPr/>
            <p:nvPr/>
          </p:nvGrpSpPr>
          <p:grpSpPr>
            <a:xfrm>
              <a:off x="531421" y="1273560"/>
              <a:ext cx="7252662" cy="461665"/>
              <a:chOff x="503511" y="1990469"/>
              <a:chExt cx="7252662" cy="461665"/>
            </a:xfrm>
          </p:grpSpPr>
          <p:sp>
            <p:nvSpPr>
              <p:cNvPr id="19" name="テキスト ボックス 18"/>
              <p:cNvSpPr txBox="1"/>
              <p:nvPr/>
            </p:nvSpPr>
            <p:spPr>
              <a:xfrm>
                <a:off x="503511" y="1990469"/>
                <a:ext cx="4763083" cy="461665"/>
              </a:xfrm>
              <a:prstGeom prst="rect">
                <a:avLst/>
              </a:prstGeom>
              <a:noFill/>
            </p:spPr>
            <p:txBody>
              <a:bodyPr wrap="square" rtlCol="0">
                <a:spAutoFit/>
              </a:bodyPr>
              <a:lstStyle/>
              <a:p>
                <a:r>
                  <a:rPr kumimoji="1" lang="en-US" altLang="ja-JP" sz="2400" b="1" dirty="0" smtClean="0">
                    <a:latin typeface="+mn-ea"/>
                  </a:rPr>
                  <a:t>N</a:t>
                </a:r>
                <a:r>
                  <a:rPr kumimoji="1" lang="ja-JP" altLang="en-US" sz="2400" b="1" dirty="0" smtClean="0">
                    <a:latin typeface="+mn-ea"/>
                  </a:rPr>
                  <a:t>体計算（４次のエルミート法）</a:t>
                </a:r>
                <a:endParaRPr kumimoji="1" lang="ja-JP" altLang="en-US" sz="2400" b="1" dirty="0">
                  <a:latin typeface="+mn-ea"/>
                </a:endParaRPr>
              </a:p>
            </p:txBody>
          </p:sp>
          <p:sp>
            <p:nvSpPr>
              <p:cNvPr id="20" name="テキスト ボックス 19"/>
              <p:cNvSpPr txBox="1"/>
              <p:nvPr/>
            </p:nvSpPr>
            <p:spPr>
              <a:xfrm>
                <a:off x="6019800" y="1990469"/>
                <a:ext cx="1736373" cy="461665"/>
              </a:xfrm>
              <a:prstGeom prst="rect">
                <a:avLst/>
              </a:prstGeom>
              <a:noFill/>
            </p:spPr>
            <p:txBody>
              <a:bodyPr wrap="none" rtlCol="0">
                <a:spAutoFit/>
              </a:bodyPr>
              <a:lstStyle/>
              <a:p>
                <a:r>
                  <a:rPr kumimoji="1" lang="ja-JP" altLang="en-US" sz="2400" b="1" dirty="0" smtClean="0"/>
                  <a:t>統計的計算</a:t>
                </a:r>
                <a:endParaRPr kumimoji="1" lang="ja-JP" altLang="en-US" sz="2400" b="1" dirty="0"/>
              </a:p>
            </p:txBody>
          </p:sp>
          <p:sp>
            <p:nvSpPr>
              <p:cNvPr id="21" name="テキスト ボックス 20"/>
              <p:cNvSpPr txBox="1"/>
              <p:nvPr/>
            </p:nvSpPr>
            <p:spPr>
              <a:xfrm>
                <a:off x="5235268" y="1990469"/>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grpSp>
        <p:cxnSp>
          <p:nvCxnSpPr>
            <p:cNvPr id="51" name="直線コネクタ 50"/>
            <p:cNvCxnSpPr/>
            <p:nvPr/>
          </p:nvCxnSpPr>
          <p:spPr>
            <a:xfrm>
              <a:off x="553095" y="1735226"/>
              <a:ext cx="127007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p:cNvCxnSpPr/>
            <p:nvPr/>
          </p:nvCxnSpPr>
          <p:spPr>
            <a:xfrm>
              <a:off x="6087603" y="1735225"/>
              <a:ext cx="1619355"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grpSp>
      <p:sp>
        <p:nvSpPr>
          <p:cNvPr id="57" name="左右矢印 56"/>
          <p:cNvSpPr/>
          <p:nvPr/>
        </p:nvSpPr>
        <p:spPr>
          <a:xfrm>
            <a:off x="4198117" y="4984868"/>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64" name="図形グループ 63"/>
          <p:cNvGrpSpPr/>
          <p:nvPr/>
        </p:nvGrpSpPr>
        <p:grpSpPr>
          <a:xfrm>
            <a:off x="572267" y="4361596"/>
            <a:ext cx="3513181" cy="2084817"/>
            <a:chOff x="317516" y="2083494"/>
            <a:chExt cx="3513181" cy="2084817"/>
          </a:xfrm>
        </p:grpSpPr>
        <p:sp>
          <p:nvSpPr>
            <p:cNvPr id="24" name="円/楕円 23"/>
            <p:cNvSpPr>
              <a:spLocks noChangeAspect="1"/>
            </p:cNvSpPr>
            <p:nvPr/>
          </p:nvSpPr>
          <p:spPr>
            <a:xfrm>
              <a:off x="533358"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421787"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58" name="円/楕円 57"/>
            <p:cNvSpPr>
              <a:spLocks noChangeAspect="1"/>
            </p:cNvSpPr>
            <p:nvPr/>
          </p:nvSpPr>
          <p:spPr>
            <a:xfrm>
              <a:off x="2523307"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2411736"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60" name="角丸四角形 59"/>
            <p:cNvSpPr/>
            <p:nvPr/>
          </p:nvSpPr>
          <p:spPr>
            <a:xfrm>
              <a:off x="317516" y="2083494"/>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左右矢印 61"/>
            <p:cNvSpPr/>
            <p:nvPr/>
          </p:nvSpPr>
          <p:spPr>
            <a:xfrm>
              <a:off x="1676986" y="2708661"/>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 name="図形グループ 2"/>
          <p:cNvGrpSpPr/>
          <p:nvPr/>
        </p:nvGrpSpPr>
        <p:grpSpPr>
          <a:xfrm>
            <a:off x="5137723" y="4361596"/>
            <a:ext cx="3513181" cy="2084817"/>
            <a:chOff x="5124059" y="2083494"/>
            <a:chExt cx="3513181" cy="2084817"/>
          </a:xfrm>
        </p:grpSpPr>
        <p:grpSp>
          <p:nvGrpSpPr>
            <p:cNvPr id="65" name="図形グループ 64"/>
            <p:cNvGrpSpPr/>
            <p:nvPr/>
          </p:nvGrpSpPr>
          <p:grpSpPr>
            <a:xfrm>
              <a:off x="5124059" y="2083494"/>
              <a:ext cx="3513181" cy="2084817"/>
              <a:chOff x="4811271" y="2082270"/>
              <a:chExt cx="3513181" cy="2084817"/>
            </a:xfrm>
          </p:grpSpPr>
          <p:grpSp>
            <p:nvGrpSpPr>
              <p:cNvPr id="36" name="図形グループ 35"/>
              <p:cNvGrpSpPr/>
              <p:nvPr/>
            </p:nvGrpSpPr>
            <p:grpSpPr>
              <a:xfrm>
                <a:off x="5244399" y="2474963"/>
                <a:ext cx="914400" cy="914400"/>
                <a:chOff x="5484708" y="2791506"/>
                <a:chExt cx="914400" cy="914400"/>
              </a:xfrm>
            </p:grpSpPr>
            <p:sp>
              <p:nvSpPr>
                <p:cNvPr id="25" name="円/楕円 24"/>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円/楕円 26"/>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7" name="図形グループ 36"/>
              <p:cNvGrpSpPr/>
              <p:nvPr/>
            </p:nvGrpSpPr>
            <p:grpSpPr>
              <a:xfrm>
                <a:off x="7084785" y="2470676"/>
                <a:ext cx="914400" cy="914400"/>
                <a:chOff x="5484708" y="2791506"/>
                <a:chExt cx="914400" cy="914400"/>
              </a:xfrm>
            </p:grpSpPr>
            <p:sp>
              <p:nvSpPr>
                <p:cNvPr id="38" name="円/楕円 37"/>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円/楕円 40"/>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円/楕円 41"/>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8" name="テキスト ボックス 47"/>
              <p:cNvSpPr txBox="1"/>
              <p:nvPr/>
            </p:nvSpPr>
            <p:spPr>
              <a:xfrm>
                <a:off x="6871656" y="3616468"/>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49" name="テキスト ボックス 48"/>
              <p:cNvSpPr txBox="1"/>
              <p:nvPr/>
            </p:nvSpPr>
            <p:spPr>
              <a:xfrm>
                <a:off x="5101402" y="3626146"/>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61" name="角丸四角形 60"/>
              <p:cNvSpPr/>
              <p:nvPr/>
            </p:nvSpPr>
            <p:spPr>
              <a:xfrm>
                <a:off x="4811271" y="2082270"/>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左右矢印 62"/>
              <p:cNvSpPr/>
              <p:nvPr/>
            </p:nvSpPr>
            <p:spPr>
              <a:xfrm>
                <a:off x="6237854" y="2385639"/>
                <a:ext cx="765479" cy="484632"/>
              </a:xfrm>
              <a:prstGeom prst="leftRightArrow">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50" name="左右矢印 49"/>
            <p:cNvSpPr/>
            <p:nvPr/>
          </p:nvSpPr>
          <p:spPr>
            <a:xfrm>
              <a:off x="6550642" y="2944035"/>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8" name="テキスト ボックス 7"/>
          <p:cNvSpPr txBox="1"/>
          <p:nvPr/>
        </p:nvSpPr>
        <p:spPr>
          <a:xfrm>
            <a:off x="712545" y="3766744"/>
            <a:ext cx="2723823" cy="369332"/>
          </a:xfrm>
          <a:prstGeom prst="rect">
            <a:avLst/>
          </a:prstGeom>
          <a:noFill/>
        </p:spPr>
        <p:txBody>
          <a:bodyPr wrap="none" rtlCol="0">
            <a:spAutoFit/>
          </a:bodyPr>
          <a:lstStyle/>
          <a:p>
            <a:r>
              <a:rPr kumimoji="1" lang="ja-JP" altLang="en-US" dirty="0" smtClean="0"/>
              <a:t>重力相互作用を取り扱う</a:t>
            </a:r>
            <a:endParaRPr kumimoji="1" lang="ja-JP" altLang="en-US" dirty="0"/>
          </a:p>
        </p:txBody>
      </p:sp>
      <p:sp>
        <p:nvSpPr>
          <p:cNvPr id="10" name="テキスト ボックス 9"/>
          <p:cNvSpPr txBox="1"/>
          <p:nvPr/>
        </p:nvSpPr>
        <p:spPr>
          <a:xfrm>
            <a:off x="5995270" y="3746330"/>
            <a:ext cx="2262158" cy="369332"/>
          </a:xfrm>
          <a:prstGeom prst="rect">
            <a:avLst/>
          </a:prstGeom>
          <a:noFill/>
        </p:spPr>
        <p:txBody>
          <a:bodyPr wrap="none" rtlCol="0">
            <a:spAutoFit/>
          </a:bodyPr>
          <a:lstStyle/>
          <a:p>
            <a:r>
              <a:rPr kumimoji="1" lang="ja-JP" altLang="en-US" dirty="0" smtClean="0"/>
              <a:t>衝突破壊を取り扱う</a:t>
            </a:r>
            <a:endParaRPr kumimoji="1" lang="ja-JP" altLang="en-US" dirty="0"/>
          </a:p>
        </p:txBody>
      </p:sp>
    </p:spTree>
    <p:extLst>
      <p:ext uri="{BB962C8B-B14F-4D97-AF65-F5344CB8AC3E}">
        <p14:creationId xmlns:p14="http://schemas.microsoft.com/office/powerpoint/2010/main" val="23222783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
        <p:nvSpPr>
          <p:cNvPr id="7" name="テキスト ボックス 6"/>
          <p:cNvSpPr txBox="1"/>
          <p:nvPr/>
        </p:nvSpPr>
        <p:spPr>
          <a:xfrm>
            <a:off x="536223" y="3018303"/>
            <a:ext cx="2954655" cy="369332"/>
          </a:xfrm>
          <a:prstGeom prst="rect">
            <a:avLst/>
          </a:prstGeom>
          <a:noFill/>
        </p:spPr>
        <p:txBody>
          <a:bodyPr wrap="none" rtlCol="0">
            <a:spAutoFit/>
          </a:bodyPr>
          <a:lstStyle/>
          <a:p>
            <a:r>
              <a:rPr kumimoji="1" lang="ja-JP" altLang="en-US" dirty="0" smtClean="0"/>
              <a:t>ターゲット粒子のまわりに</a:t>
            </a:r>
            <a:endParaRPr kumimoji="1" lang="ja-JP" altLang="en-US" dirty="0"/>
          </a:p>
        </p:txBody>
      </p:sp>
      <p:grpSp>
        <p:nvGrpSpPr>
          <p:cNvPr id="8" name="図形グループ 7"/>
          <p:cNvGrpSpPr/>
          <p:nvPr/>
        </p:nvGrpSpPr>
        <p:grpSpPr>
          <a:xfrm>
            <a:off x="760290" y="3569858"/>
            <a:ext cx="5040932" cy="2248483"/>
            <a:chOff x="760290" y="2752888"/>
            <a:chExt cx="5040932" cy="2248483"/>
          </a:xfrm>
        </p:grpSpPr>
        <p:grpSp>
          <p:nvGrpSpPr>
            <p:cNvPr id="9" name="図形グループ 8"/>
            <p:cNvGrpSpPr>
              <a:grpSpLocks noChangeAspect="1"/>
            </p:cNvGrpSpPr>
            <p:nvPr/>
          </p:nvGrpSpPr>
          <p:grpSpPr>
            <a:xfrm>
              <a:off x="1016004" y="2801666"/>
              <a:ext cx="4785218" cy="2199705"/>
              <a:chOff x="375921" y="1285853"/>
              <a:chExt cx="6380293" cy="2932940"/>
            </a:xfrm>
          </p:grpSpPr>
          <p:pic>
            <p:nvPicPr>
              <p:cNvPr id="11" name="図 10" descr="Morishima2015_fi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1" y="1285853"/>
                <a:ext cx="4612640" cy="2677581"/>
              </a:xfrm>
              <a:prstGeom prst="rect">
                <a:avLst/>
              </a:prstGeom>
            </p:spPr>
          </p:pic>
          <p:sp>
            <p:nvSpPr>
              <p:cNvPr id="12" name="線吹き出し 1 (枠付き) 11"/>
              <p:cNvSpPr/>
              <p:nvPr/>
            </p:nvSpPr>
            <p:spPr>
              <a:xfrm>
                <a:off x="1881948" y="3809098"/>
                <a:ext cx="3106613" cy="409695"/>
              </a:xfrm>
              <a:prstGeom prst="borderCallout1">
                <a:avLst>
                  <a:gd name="adj1" fmla="val -1250"/>
                  <a:gd name="adj2" fmla="val 49698"/>
                  <a:gd name="adj3" fmla="val -266051"/>
                  <a:gd name="adj4" fmla="val 26354"/>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target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i</a:t>
                </a:r>
                <a:endParaRPr lang="ja-JP" altLang="en-US" i="1" dirty="0">
                  <a:solidFill>
                    <a:srgbClr val="000000"/>
                  </a:solidFill>
                  <a:latin typeface="Helvetica"/>
                  <a:cs typeface="Helvetica"/>
                </a:endParaRPr>
              </a:p>
            </p:txBody>
          </p:sp>
          <p:sp>
            <p:nvSpPr>
              <p:cNvPr id="13" name="線吹き出し 1 (枠付き) 12"/>
              <p:cNvSpPr/>
              <p:nvPr/>
            </p:nvSpPr>
            <p:spPr>
              <a:xfrm>
                <a:off x="3850385" y="1285853"/>
                <a:ext cx="2905829" cy="720927"/>
              </a:xfrm>
              <a:prstGeom prst="borderCallout1">
                <a:avLst>
                  <a:gd name="adj1" fmla="val 49492"/>
                  <a:gd name="adj2" fmla="val -974"/>
                  <a:gd name="adj3" fmla="val 156574"/>
                  <a:gd name="adj4" fmla="val -19488"/>
                </a:avLst>
              </a:prstGeom>
              <a:no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interloping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j</a:t>
                </a:r>
              </a:p>
              <a:p>
                <a:pPr algn="ctr"/>
                <a:r>
                  <a:rPr lang="en-US" altLang="ja-JP" dirty="0" smtClean="0">
                    <a:solidFill>
                      <a:srgbClr val="000000"/>
                    </a:solidFill>
                    <a:latin typeface="Helvetica"/>
                    <a:cs typeface="Helvetica"/>
                  </a:rPr>
                  <a:t>(</a:t>
                </a:r>
                <a:r>
                  <a:rPr lang="en-US" altLang="ja-JP" b="1" dirty="0">
                    <a:solidFill>
                      <a:srgbClr val="000000"/>
                    </a:solidFill>
                    <a:latin typeface="Helvetica"/>
                    <a:cs typeface="Helvetica"/>
                  </a:rPr>
                  <a:t>interloper</a:t>
                </a:r>
                <a:r>
                  <a:rPr lang="en-US" altLang="ja-JP" dirty="0" smtClean="0">
                    <a:solidFill>
                      <a:srgbClr val="000000"/>
                    </a:solidFill>
                    <a:latin typeface="Helvetica"/>
                    <a:cs typeface="Helvetica"/>
                  </a:rPr>
                  <a:t>)</a:t>
                </a:r>
                <a:endParaRPr lang="ja-JP" altLang="en-US" dirty="0">
                  <a:solidFill>
                    <a:srgbClr val="000000"/>
                  </a:solidFill>
                  <a:latin typeface="Helvetica"/>
                  <a:cs typeface="Helvetica"/>
                </a:endParaRPr>
              </a:p>
            </p:txBody>
          </p:sp>
        </p:grpSp>
        <p:sp>
          <p:nvSpPr>
            <p:cNvPr id="10" name="テキスト ボックス 9"/>
            <p:cNvSpPr txBox="1"/>
            <p:nvPr/>
          </p:nvSpPr>
          <p:spPr>
            <a:xfrm>
              <a:off x="760290" y="2752888"/>
              <a:ext cx="817640" cy="369332"/>
            </a:xfrm>
            <a:prstGeom prst="rect">
              <a:avLst/>
            </a:prstGeom>
            <a:noFill/>
          </p:spPr>
          <p:txBody>
            <a:bodyPr wrap="none" rtlCol="0">
              <a:spAutoFit/>
            </a:bodyPr>
            <a:lstStyle/>
            <a:p>
              <a:r>
                <a:rPr kumimoji="1" lang="ja-JP" altLang="en-US" dirty="0" smtClean="0">
                  <a:latin typeface="Helvetica"/>
                  <a:cs typeface="Helvetica"/>
                </a:rPr>
                <a:t>領域</a:t>
              </a:r>
              <a:r>
                <a:rPr kumimoji="1" lang="en-US" altLang="ja-JP" dirty="0" smtClean="0">
                  <a:latin typeface="Helvetica"/>
                  <a:cs typeface="Helvetica"/>
                </a:rPr>
                <a:t> </a:t>
              </a:r>
              <a:r>
                <a:rPr kumimoji="1" lang="en-US" altLang="ja-JP" i="1" dirty="0" smtClean="0">
                  <a:latin typeface="Helvetica"/>
                  <a:cs typeface="Helvetica"/>
                </a:rPr>
                <a:t>i </a:t>
              </a:r>
              <a:endParaRPr kumimoji="1" lang="ja-JP" altLang="en-US" i="1" dirty="0">
                <a:latin typeface="Helvetica"/>
                <a:cs typeface="Helvetica"/>
              </a:endParaRPr>
            </a:p>
          </p:txBody>
        </p:sp>
      </p:grpSp>
      <p:sp>
        <p:nvSpPr>
          <p:cNvPr id="15" name="テキスト ボックス 14"/>
          <p:cNvSpPr txBox="1"/>
          <p:nvPr/>
        </p:nvSpPr>
        <p:spPr>
          <a:xfrm>
            <a:off x="536223" y="2062231"/>
            <a:ext cx="6923851" cy="369332"/>
          </a:xfrm>
          <a:prstGeom prst="rect">
            <a:avLst/>
          </a:prstGeom>
          <a:noFill/>
        </p:spPr>
        <p:txBody>
          <a:bodyPr wrap="square" rtlCol="0">
            <a:spAutoFit/>
          </a:bodyPr>
          <a:lstStyle/>
          <a:p>
            <a:r>
              <a:rPr kumimoji="1" lang="ja-JP" altLang="en-US" dirty="0" smtClean="0"/>
              <a:t>多数の微惑星をトレーサーと呼ばれるスーパー粒子で代表させる</a:t>
            </a:r>
            <a:endParaRPr kumimoji="1" lang="ja-JP" altLang="en-US" dirty="0"/>
          </a:p>
        </p:txBody>
      </p:sp>
      <p:sp>
        <p:nvSpPr>
          <p:cNvPr id="16" name="テキスト ボックス 15"/>
          <p:cNvSpPr txBox="1"/>
          <p:nvPr/>
        </p:nvSpPr>
        <p:spPr>
          <a:xfrm>
            <a:off x="6119574" y="2431563"/>
            <a:ext cx="1891000" cy="369332"/>
          </a:xfrm>
          <a:prstGeom prst="rect">
            <a:avLst/>
          </a:prstGeom>
          <a:noFill/>
        </p:spPr>
        <p:txBody>
          <a:bodyPr wrap="none" rtlCol="0">
            <a:spAutoFit/>
          </a:bodyPr>
          <a:lstStyle/>
          <a:p>
            <a:r>
              <a:rPr kumimoji="1" lang="en-US" altLang="ja-JP" dirty="0" err="1" smtClean="0">
                <a:latin typeface="Helvetica"/>
                <a:cs typeface="Helvetica"/>
              </a:rPr>
              <a:t>Morishima</a:t>
            </a:r>
            <a:r>
              <a:rPr kumimoji="1" lang="en-US" altLang="ja-JP" dirty="0" smtClean="0">
                <a:latin typeface="Helvetica"/>
                <a:cs typeface="Helvetica"/>
              </a:rPr>
              <a:t>, 2015</a:t>
            </a:r>
            <a:endParaRPr kumimoji="1" lang="ja-JP" altLang="en-US" dirty="0">
              <a:latin typeface="Helvetica"/>
              <a:cs typeface="Helvetica"/>
            </a:endParaRPr>
          </a:p>
        </p:txBody>
      </p:sp>
    </p:spTree>
    <p:extLst>
      <p:ext uri="{BB962C8B-B14F-4D97-AF65-F5344CB8AC3E}">
        <p14:creationId xmlns:p14="http://schemas.microsoft.com/office/powerpoint/2010/main" val="5528552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grpSp>
        <p:nvGrpSpPr>
          <p:cNvPr id="59" name="図形グループ 58"/>
          <p:cNvGrpSpPr/>
          <p:nvPr/>
        </p:nvGrpSpPr>
        <p:grpSpPr>
          <a:xfrm>
            <a:off x="4949476" y="2841658"/>
            <a:ext cx="3007576" cy="680646"/>
            <a:chOff x="5866852" y="3791474"/>
            <a:chExt cx="3007576" cy="680646"/>
          </a:xfrm>
        </p:grpSpPr>
        <p:pic>
          <p:nvPicPr>
            <p:cNvPr id="54" name="図 5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6182" y="2841658"/>
            <a:ext cx="2056833" cy="610161"/>
            <a:chOff x="2136168" y="3544062"/>
            <a:chExt cx="2056833" cy="610161"/>
          </a:xfrm>
        </p:grpSpPr>
        <p:pic>
          <p:nvPicPr>
            <p:cNvPr id="55" name="図 5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8013" y="2958900"/>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grpSp>
        <p:nvGrpSpPr>
          <p:cNvPr id="7" name="図形グループ 6"/>
          <p:cNvGrpSpPr/>
          <p:nvPr/>
        </p:nvGrpSpPr>
        <p:grpSpPr>
          <a:xfrm>
            <a:off x="429590" y="1737066"/>
            <a:ext cx="8321692" cy="1022460"/>
            <a:chOff x="431358" y="2640793"/>
            <a:chExt cx="8321692" cy="1022460"/>
          </a:xfrm>
        </p:grpSpPr>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sp>
          <p:nvSpPr>
            <p:cNvPr id="3" name="テキスト ボックス 2"/>
            <p:cNvSpPr txBox="1"/>
            <p:nvPr/>
          </p:nvSpPr>
          <p:spPr>
            <a:xfrm>
              <a:off x="5822275" y="3293921"/>
              <a:ext cx="2929007" cy="369332"/>
            </a:xfrm>
            <a:prstGeom prst="rect">
              <a:avLst/>
            </a:prstGeom>
            <a:noFill/>
          </p:spPr>
          <p:txBody>
            <a:bodyPr wrap="none" rtlCol="0">
              <a:spAutoFit/>
            </a:bodyPr>
            <a:lstStyle/>
            <a:p>
              <a:r>
                <a:rPr kumimoji="1" lang="en-US" altLang="ja-JP" dirty="0" smtClean="0">
                  <a:latin typeface="Helvetica"/>
                  <a:cs typeface="Helvetica"/>
                </a:rPr>
                <a:t>Kobayashi &amp; Tanaka, 2015</a:t>
              </a:r>
              <a:endParaRPr kumimoji="1" lang="ja-JP" altLang="en-US" dirty="0">
                <a:latin typeface="Helvetica"/>
                <a:cs typeface="Helvetica"/>
              </a:endParaRPr>
            </a:p>
          </p:txBody>
        </p:sp>
      </p:gr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2385</TotalTime>
  <Words>987</Words>
  <Application>Microsoft Macintosh PowerPoint</Application>
  <PresentationFormat>画面に合わせる (4:3)</PresentationFormat>
  <Paragraphs>197</Paragraphs>
  <Slides>20</Slides>
  <Notes>5</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Theme</vt:lpstr>
      <vt:lpstr>巨大衝突ステージにおける 衝突破壊の重要性</vt:lpstr>
      <vt:lpstr>太陽系における巨大衝突ステージ</vt:lpstr>
      <vt:lpstr>太陽系外における巨大衝突ステージ</vt:lpstr>
      <vt:lpstr>デブリ円盤内での衝突破壊</vt:lpstr>
      <vt:lpstr>デブリ円盤の進化と惑星探査</vt:lpstr>
      <vt:lpstr>手法</vt:lpstr>
      <vt:lpstr>手法　N体計算</vt:lpstr>
      <vt:lpstr>手法　統計的手法</vt:lpstr>
      <vt:lpstr>デブリ円盤内の衝突破壊</vt:lpstr>
      <vt:lpstr>PowerPoint プレゼンテーション</vt:lpstr>
      <vt:lpstr>結果</vt:lpstr>
      <vt:lpstr>議論</vt:lpstr>
      <vt:lpstr>まとめ</vt:lpstr>
      <vt:lpstr>PowerPoint プレゼンテーション</vt:lpstr>
      <vt:lpstr>背景</vt:lpstr>
      <vt:lpstr>N体計算のテスト</vt:lpstr>
      <vt:lpstr>N体計算のテスト</vt:lpstr>
      <vt:lpstr>N体計算のコスト</vt:lpstr>
      <vt:lpstr>統計的手法のテスト</vt:lpstr>
      <vt:lpstr>PowerPoint プレゼンテーション</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474</cp:revision>
  <dcterms:created xsi:type="dcterms:W3CDTF">2010-04-12T23:12:02Z</dcterms:created>
  <dcterms:modified xsi:type="dcterms:W3CDTF">2017-07-17T09:21:09Z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