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25"/>
  </p:notesMasterIdLst>
  <p:handoutMasterIdLst>
    <p:handoutMasterId r:id="rId26"/>
  </p:handoutMasterIdLst>
  <p:sldIdLst>
    <p:sldId id="256" r:id="rId5"/>
    <p:sldId id="270" r:id="rId6"/>
    <p:sldId id="259" r:id="rId7"/>
    <p:sldId id="276" r:id="rId8"/>
    <p:sldId id="260" r:id="rId9"/>
    <p:sldId id="273" r:id="rId10"/>
    <p:sldId id="261" r:id="rId11"/>
    <p:sldId id="272" r:id="rId12"/>
    <p:sldId id="271" r:id="rId13"/>
    <p:sldId id="277" r:id="rId14"/>
    <p:sldId id="262" r:id="rId15"/>
    <p:sldId id="263" r:id="rId16"/>
    <p:sldId id="264" r:id="rId17"/>
    <p:sldId id="265" r:id="rId18"/>
    <p:sldId id="269" r:id="rId19"/>
    <p:sldId id="266" r:id="rId20"/>
    <p:sldId id="274" r:id="rId21"/>
    <p:sldId id="275" r:id="rId22"/>
    <p:sldId id="26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3" autoAdjust="0"/>
    <p:restoredTop sz="98270" autoAdjust="0"/>
  </p:normalViewPr>
  <p:slideViewPr>
    <p:cSldViewPr snapToGrid="0" snapToObjects="1">
      <p:cViewPr varScale="1">
        <p:scale>
          <a:sx n="99" d="100"/>
          <a:sy n="99" d="100"/>
        </p:scale>
        <p:origin x="-1312" y="-9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986740-1D04-9644-8EB2-ABE63C5260B8}" type="datetimeFigureOut">
              <a:rPr kumimoji="1" lang="ja-JP" altLang="en-US" smtClean="0"/>
              <a:t>2017/07/17</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B19551-DF0E-2643-9AA6-B10A496E1955}" type="slidenum">
              <a:rPr kumimoji="1" lang="ja-JP" altLang="en-US" smtClean="0"/>
              <a:t>‹#›</a:t>
            </a:fld>
            <a:endParaRPr kumimoji="1" lang="ja-JP" altLang="en-US"/>
          </a:p>
        </p:txBody>
      </p:sp>
    </p:spTree>
    <p:extLst>
      <p:ext uri="{BB962C8B-B14F-4D97-AF65-F5344CB8AC3E}">
        <p14:creationId xmlns:p14="http://schemas.microsoft.com/office/powerpoint/2010/main" val="711811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2908B7-7D3A-8A43-9CC4-E8F00ECE6624}" type="datetimeFigureOut">
              <a:rPr kumimoji="1" lang="ja-JP" altLang="en-US" smtClean="0"/>
              <a:t>2017/07/17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B99C1B-F731-D44F-AD61-7B35FB4EB514}" type="slidenum">
              <a:rPr kumimoji="1" lang="ja-JP" altLang="en-US" smtClean="0"/>
              <a:t>‹#›</a:t>
            </a:fld>
            <a:endParaRPr kumimoji="1" lang="ja-JP" altLang="en-US"/>
          </a:p>
        </p:txBody>
      </p:sp>
    </p:spTree>
    <p:extLst>
      <p:ext uri="{BB962C8B-B14F-4D97-AF65-F5344CB8AC3E}">
        <p14:creationId xmlns:p14="http://schemas.microsoft.com/office/powerpoint/2010/main" val="1736654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共同研究者書く</a:t>
            </a:r>
          </a:p>
          <a:p>
            <a:endParaRPr kumimoji="1" lang="ja-JP" altLang="en-US"/>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1</a:t>
            </a:fld>
            <a:endParaRPr kumimoji="1" lang="ja-JP" altLang="en-US"/>
          </a:p>
        </p:txBody>
      </p:sp>
    </p:spTree>
    <p:extLst>
      <p:ext uri="{BB962C8B-B14F-4D97-AF65-F5344CB8AC3E}">
        <p14:creationId xmlns:p14="http://schemas.microsoft.com/office/powerpoint/2010/main" val="28169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火星サイズ書く</a:t>
            </a:r>
          </a:p>
          <a:p>
            <a:r>
              <a:rPr kumimoji="1" lang="ja-JP" altLang="en-US"/>
              <a:t>→に巨大衝突</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2</a:t>
            </a:fld>
            <a:endParaRPr kumimoji="1" lang="ja-JP" altLang="en-US"/>
          </a:p>
        </p:txBody>
      </p:sp>
    </p:spTree>
    <p:extLst>
      <p:ext uri="{BB962C8B-B14F-4D97-AF65-F5344CB8AC3E}">
        <p14:creationId xmlns:p14="http://schemas.microsoft.com/office/powerpoint/2010/main" val="30935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ザヘッド</a:t>
            </a:r>
          </a:p>
          <a:p>
            <a:endParaRPr kumimoji="1" lang="ja-JP" altLang="en-US"/>
          </a:p>
          <a:p>
            <a:r>
              <a:rPr kumimoji="1" lang="ja-JP" altLang="en-US"/>
              <a:t>cold disk</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3</a:t>
            </a:fld>
            <a:endParaRPr kumimoji="1" lang="ja-JP" altLang="en-US"/>
          </a:p>
        </p:txBody>
      </p:sp>
    </p:spTree>
    <p:extLst>
      <p:ext uri="{BB962C8B-B14F-4D97-AF65-F5344CB8AC3E}">
        <p14:creationId xmlns:p14="http://schemas.microsoft.com/office/powerpoint/2010/main" val="213469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最終　惑星むずかしい</a:t>
            </a:r>
          </a:p>
          <a:p>
            <a:endParaRPr kumimoji="1" lang="ja-JP" altLang="en-US"/>
          </a:p>
          <a:p>
            <a:endParaRPr kumimoji="1" lang="ja-JP" altLang="en-US"/>
          </a:p>
          <a:p>
            <a:r>
              <a:rPr kumimoji="1" lang="ja-JP" altLang="en-US"/>
              <a:t>小さいものも追いたい</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5</a:t>
            </a:fld>
            <a:endParaRPr kumimoji="1" lang="ja-JP" altLang="en-US"/>
          </a:p>
        </p:txBody>
      </p:sp>
    </p:spTree>
    <p:extLst>
      <p:ext uri="{BB962C8B-B14F-4D97-AF65-F5344CB8AC3E}">
        <p14:creationId xmlns:p14="http://schemas.microsoft.com/office/powerpoint/2010/main" val="2018943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μmサイズ</a:t>
            </a:r>
          </a:p>
          <a:p>
            <a:r>
              <a:rPr kumimoji="1" lang="ja-JP" altLang="en-US"/>
              <a:t>詳しくかかなくてもいいかも</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9</a:t>
            </a:fld>
            <a:endParaRPr kumimoji="1" lang="ja-JP" altLang="en-US"/>
          </a:p>
        </p:txBody>
      </p:sp>
    </p:spTree>
    <p:extLst>
      <p:ext uri="{BB962C8B-B14F-4D97-AF65-F5344CB8AC3E}">
        <p14:creationId xmlns:p14="http://schemas.microsoft.com/office/powerpoint/2010/main" val="292291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altLang="ja-JP" smtClean="0"/>
              <a:t>2017/07/27</a:t>
            </a:r>
            <a:endParaRPr lang="en-US" dirty="0"/>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ja-JP" smtClean="0"/>
              <a:t>2017/07/27</a:t>
            </a:r>
            <a:endParaRPr lang="en-US"/>
          </a:p>
        </p:txBody>
      </p:sp>
      <p:sp>
        <p:nvSpPr>
          <p:cNvPr id="8" name="Footer Placeholder 7"/>
          <p:cNvSpPr>
            <a:spLocks noGrp="1"/>
          </p:cNvSpPr>
          <p:nvPr>
            <p:ph type="ftr" sz="quarter" idx="11"/>
          </p:nvPr>
        </p:nvSpPr>
        <p:spPr/>
        <p:txBody>
          <a:bodyPr/>
          <a:lstStyle/>
          <a:p>
            <a:r>
              <a:rPr lang="ja-JP" altLang="en-US" smtClean="0"/>
              <a:t>夏の学校　星形成・惑星系分科会</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ja-JP" smtClean="0"/>
              <a:t>2017/07/27</a:t>
            </a:r>
            <a:endParaRPr lang="en-US"/>
          </a:p>
        </p:txBody>
      </p:sp>
      <p:sp>
        <p:nvSpPr>
          <p:cNvPr id="4" name="Footer Placeholder 3"/>
          <p:cNvSpPr>
            <a:spLocks noGrp="1"/>
          </p:cNvSpPr>
          <p:nvPr>
            <p:ph type="ftr" sz="quarter" idx="11"/>
          </p:nvPr>
        </p:nvSpPr>
        <p:spPr/>
        <p:txBody>
          <a:bodyPr/>
          <a:lstStyle/>
          <a:p>
            <a:r>
              <a:rPr lang="ja-JP" altLang="en-US" smtClean="0"/>
              <a:t>夏の学校　星形成・惑星系分科会</a:t>
            </a:r>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t>2017/07/27</a:t>
            </a:r>
            <a:endParaRPr lang="en-US"/>
          </a:p>
        </p:txBody>
      </p:sp>
      <p:sp>
        <p:nvSpPr>
          <p:cNvPr id="3" name="Footer Placeholder 2"/>
          <p:cNvSpPr>
            <a:spLocks noGrp="1"/>
          </p:cNvSpPr>
          <p:nvPr>
            <p:ph type="ftr" sz="quarter" idx="11"/>
          </p:nvPr>
        </p:nvSpPr>
        <p:spPr/>
        <p:txBody>
          <a:bodyPr/>
          <a:lstStyle/>
          <a:p>
            <a:r>
              <a:rPr lang="ja-JP" altLang="en-US" smtClean="0"/>
              <a:t>夏の学校　星形成・惑星系分科会</a:t>
            </a:r>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p:cNvSpPr/>
          <p:nvPr userDrawn="1"/>
        </p:nvSpPr>
        <p:spPr>
          <a:xfrm>
            <a:off x="0" y="0"/>
            <a:ext cx="9144000" cy="69184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userDrawn="1"/>
        </p:nvSpPr>
        <p:spPr>
          <a:xfrm>
            <a:off x="0" y="6492875"/>
            <a:ext cx="9144000" cy="374601"/>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Title Placeholder 1"/>
          <p:cNvSpPr>
            <a:spLocks noGrp="1"/>
          </p:cNvSpPr>
          <p:nvPr>
            <p:ph type="title"/>
          </p:nvPr>
        </p:nvSpPr>
        <p:spPr>
          <a:xfrm>
            <a:off x="0" y="0"/>
            <a:ext cx="9144000" cy="69184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b="1">
                <a:solidFill>
                  <a:srgbClr val="000000"/>
                </a:solidFill>
                <a:latin typeface="Helvetica"/>
                <a:cs typeface="Helvetica"/>
              </a:defRPr>
            </a:lvl1pPr>
          </a:lstStyle>
          <a:p>
            <a:r>
              <a:rPr lang="en-US" altLang="ja-JP" smtClean="0"/>
              <a:t>2017/07/27</a:t>
            </a:r>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b="1">
                <a:solidFill>
                  <a:srgbClr val="000000"/>
                </a:solidFill>
              </a:defRPr>
            </a:lvl1pPr>
          </a:lstStyle>
          <a:p>
            <a:r>
              <a:rPr lang="ja-JP" altLang="en-US" dirty="0" smtClean="0"/>
              <a:t>夏の学校　星形成・惑星系分科会</a:t>
            </a:r>
            <a:endParaRPr 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b="1">
                <a:solidFill>
                  <a:srgbClr val="000000"/>
                </a:solidFill>
                <a:latin typeface="Helvetica"/>
                <a:cs typeface="Helvetica"/>
              </a:defRPr>
            </a:lvl1p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hf hdr="0"/>
  <p:txStyles>
    <p:titleStyle>
      <a:lvl1pPr algn="ctr" defTabSz="457200" rtl="0" eaLnBrk="1" latinLnBrk="0" hangingPunct="1">
        <a:spcBef>
          <a:spcPct val="0"/>
        </a:spcBef>
        <a:buNone/>
        <a:defRPr sz="4400" b="1" kern="1200">
          <a:solidFill>
            <a:schemeClr val="tx1"/>
          </a:solidFill>
          <a:latin typeface="+mj-ea"/>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e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e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e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e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e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708471"/>
            <a:ext cx="9144000" cy="1627232"/>
          </a:xfrm>
        </p:spPr>
        <p:txBody>
          <a:bodyPr>
            <a:normAutofit/>
          </a:bodyPr>
          <a:lstStyle/>
          <a:p>
            <a:r>
              <a:rPr kumimoji="1" lang="ja-JP" altLang="en-US" dirty="0" smtClean="0">
                <a:latin typeface="+mj-ea"/>
                <a:cs typeface="Helvetica"/>
              </a:rPr>
              <a:t>巨大衝突ステージにおける</a:t>
            </a:r>
            <a:r>
              <a:rPr kumimoji="1" lang="en-US" altLang="ja-JP" dirty="0" smtClean="0">
                <a:latin typeface="+mj-ea"/>
                <a:cs typeface="Helvetica"/>
              </a:rPr>
              <a:t/>
            </a:r>
            <a:br>
              <a:rPr kumimoji="1" lang="en-US" altLang="ja-JP" dirty="0" smtClean="0">
                <a:latin typeface="+mj-ea"/>
                <a:cs typeface="Helvetica"/>
              </a:rPr>
            </a:br>
            <a:r>
              <a:rPr kumimoji="1" lang="ja-JP" altLang="en-US" dirty="0" smtClean="0">
                <a:latin typeface="+mj-ea"/>
                <a:cs typeface="Helvetica"/>
              </a:rPr>
              <a:t>衝突破壊の重要性</a:t>
            </a:r>
            <a:endParaRPr kumimoji="1" lang="ja-JP" altLang="en-US" sz="3100" dirty="0">
              <a:latin typeface="+mj-ea"/>
              <a:cs typeface="Helvetica"/>
            </a:endParaRPr>
          </a:p>
        </p:txBody>
      </p:sp>
      <p:sp>
        <p:nvSpPr>
          <p:cNvPr id="3" name="サブタイトル 2"/>
          <p:cNvSpPr>
            <a:spLocks noGrp="1"/>
          </p:cNvSpPr>
          <p:nvPr>
            <p:ph type="subTitle" idx="1"/>
          </p:nvPr>
        </p:nvSpPr>
        <p:spPr>
          <a:xfrm>
            <a:off x="429091" y="3040716"/>
            <a:ext cx="8204287" cy="914373"/>
          </a:xfrm>
        </p:spPr>
        <p:txBody>
          <a:bodyPr>
            <a:normAutofit/>
          </a:bodyPr>
          <a:lstStyle/>
          <a:p>
            <a:pPr algn="r"/>
            <a:r>
              <a:rPr kumimoji="1" lang="ja-JP" altLang="en-US" sz="2000" dirty="0" smtClean="0">
                <a:solidFill>
                  <a:schemeClr val="tx1"/>
                </a:solidFill>
                <a:latin typeface="+mj-ea"/>
                <a:ea typeface="+mj-ea"/>
              </a:rPr>
              <a:t>名古屋大学大学院理学研究科</a:t>
            </a:r>
            <a:r>
              <a:rPr kumimoji="1" lang="en-US" altLang="ja-JP" sz="2000" dirty="0">
                <a:solidFill>
                  <a:schemeClr val="tx1"/>
                </a:solidFill>
                <a:latin typeface="+mj-ea"/>
                <a:ea typeface="+mj-ea"/>
              </a:rPr>
              <a:t> </a:t>
            </a:r>
            <a:r>
              <a:rPr kumimoji="1" lang="ja-JP" altLang="en-US" sz="2000" dirty="0" smtClean="0">
                <a:solidFill>
                  <a:schemeClr val="tx1"/>
                </a:solidFill>
                <a:latin typeface="+mj-ea"/>
                <a:ea typeface="+mj-ea"/>
              </a:rPr>
              <a:t>理論宇宙物理学研究室</a:t>
            </a:r>
            <a:r>
              <a:rPr kumimoji="1" lang="en-US" altLang="ja-JP" sz="2000" dirty="0">
                <a:solidFill>
                  <a:schemeClr val="tx1"/>
                </a:solidFill>
                <a:latin typeface="+mj-ea"/>
                <a:ea typeface="+mj-ea"/>
              </a:rPr>
              <a:t> </a:t>
            </a:r>
            <a:r>
              <a:rPr kumimoji="1" lang="en-US" altLang="ja-JP" sz="2000" dirty="0" smtClean="0">
                <a:solidFill>
                  <a:schemeClr val="tx1"/>
                </a:solidFill>
                <a:latin typeface="+mj-ea"/>
              </a:rPr>
              <a:t>M</a:t>
            </a:r>
            <a:r>
              <a:rPr kumimoji="1" lang="en-US" altLang="ja-JP" sz="2000" dirty="0">
                <a:solidFill>
                  <a:schemeClr val="tx1"/>
                </a:solidFill>
                <a:latin typeface="+mj-ea"/>
              </a:rPr>
              <a:t>1</a:t>
            </a:r>
            <a:r>
              <a:rPr kumimoji="1" lang="en-US" altLang="ja-JP" sz="2000" dirty="0" smtClean="0">
                <a:solidFill>
                  <a:schemeClr val="tx1"/>
                </a:solidFill>
                <a:latin typeface="+mj-ea"/>
              </a:rPr>
              <a:t> </a:t>
            </a:r>
            <a:r>
              <a:rPr kumimoji="1" lang="ja-JP" altLang="en-US" sz="2000" dirty="0" smtClean="0">
                <a:solidFill>
                  <a:schemeClr val="tx1"/>
                </a:solidFill>
                <a:latin typeface="+mj-ea"/>
              </a:rPr>
              <a:t>磯谷和</a:t>
            </a:r>
            <a:r>
              <a:rPr kumimoji="1" lang="ja-JP" altLang="en-US" sz="2000" dirty="0">
                <a:solidFill>
                  <a:schemeClr val="tx1"/>
                </a:solidFill>
                <a:latin typeface="+mj-ea"/>
              </a:rPr>
              <a:t>秀</a:t>
            </a:r>
            <a:endParaRPr kumimoji="1" lang="en-US" altLang="ja-JP" sz="2000" dirty="0">
              <a:solidFill>
                <a:schemeClr val="tx1"/>
              </a:solidFill>
              <a:latin typeface="+mj-ea"/>
            </a:endParaRPr>
          </a:p>
          <a:p>
            <a:pPr algn="r"/>
            <a:r>
              <a:rPr kumimoji="1" lang="ja-JP" altLang="ja-JP" sz="2000" dirty="0" smtClean="0">
                <a:solidFill>
                  <a:schemeClr val="tx1"/>
                </a:solidFill>
                <a:latin typeface="+mj-ea"/>
                <a:ea typeface="+mj-ea"/>
              </a:rPr>
              <a:t>　</a:t>
            </a:r>
            <a:r>
              <a:rPr kumimoji="1" lang="ja-JP" altLang="en-US" sz="2000" dirty="0" smtClean="0">
                <a:solidFill>
                  <a:schemeClr val="tx1"/>
                </a:solidFill>
                <a:latin typeface="+mj-ea"/>
                <a:ea typeface="+mj-ea"/>
              </a:rPr>
              <a:t>指導教官</a:t>
            </a:r>
            <a:r>
              <a:rPr kumimoji="1" lang="en-US" altLang="ja-JP" sz="2000" dirty="0" smtClean="0">
                <a:solidFill>
                  <a:schemeClr val="tx1"/>
                </a:solidFill>
                <a:latin typeface="+mj-ea"/>
                <a:ea typeface="+mj-ea"/>
              </a:rPr>
              <a:t> </a:t>
            </a:r>
            <a:r>
              <a:rPr kumimoji="1" lang="ja-JP" altLang="en-US" sz="2000" dirty="0" smtClean="0">
                <a:solidFill>
                  <a:schemeClr val="tx1"/>
                </a:solidFill>
                <a:latin typeface="+mj-ea"/>
                <a:ea typeface="+mj-ea"/>
              </a:rPr>
              <a:t>小林浩</a:t>
            </a:r>
            <a:endParaRPr kumimoji="1" lang="ja-JP" altLang="en-US" sz="2000" dirty="0">
              <a:solidFill>
                <a:schemeClr val="tx1"/>
              </a:solidFill>
              <a:latin typeface="+mj-ea"/>
              <a:ea typeface="+mj-ea"/>
            </a:endParaRPr>
          </a:p>
        </p:txBody>
      </p:sp>
      <p:sp>
        <p:nvSpPr>
          <p:cNvPr id="7" name="テキスト ボックス 6"/>
          <p:cNvSpPr txBox="1"/>
          <p:nvPr/>
        </p:nvSpPr>
        <p:spPr>
          <a:xfrm>
            <a:off x="394763" y="2370025"/>
            <a:ext cx="8366393" cy="523220"/>
          </a:xfrm>
          <a:prstGeom prst="rect">
            <a:avLst/>
          </a:prstGeom>
          <a:noFill/>
        </p:spPr>
        <p:txBody>
          <a:bodyPr wrap="none" rtlCol="0">
            <a:spAutoFit/>
          </a:bodyPr>
          <a:lstStyle/>
          <a:p>
            <a:r>
              <a:rPr kumimoji="1" lang="en-US" altLang="ja-JP" sz="2800" b="1" dirty="0">
                <a:latin typeface="+mj-ea"/>
                <a:ea typeface="+mj-ea"/>
                <a:cs typeface="Helvetica"/>
              </a:rPr>
              <a:t>N</a:t>
            </a:r>
            <a:r>
              <a:rPr kumimoji="1" lang="ja-JP" altLang="en-US" sz="2800" b="1" dirty="0">
                <a:latin typeface="+mj-ea"/>
                <a:ea typeface="+mj-ea"/>
                <a:cs typeface="Helvetica"/>
              </a:rPr>
              <a:t>体計算・統計的手法のハイブリッドコードの開発</a:t>
            </a:r>
            <a:endParaRPr kumimoji="1" lang="ja-JP" altLang="en-US" sz="2800" b="1" dirty="0">
              <a:latin typeface="+mj-ea"/>
              <a:ea typeface="+mj-ea"/>
            </a:endParaRPr>
          </a:p>
        </p:txBody>
      </p:sp>
      <p:sp>
        <p:nvSpPr>
          <p:cNvPr id="8" name="テキスト ボックス 7"/>
          <p:cNvSpPr txBox="1"/>
          <p:nvPr/>
        </p:nvSpPr>
        <p:spPr>
          <a:xfrm>
            <a:off x="5175204" y="6211078"/>
            <a:ext cx="2379778" cy="307777"/>
          </a:xfrm>
          <a:prstGeom prst="rect">
            <a:avLst/>
          </a:prstGeom>
          <a:noFill/>
        </p:spPr>
        <p:txBody>
          <a:bodyPr wrap="none" rtlCol="0">
            <a:spAutoFit/>
          </a:bodyPr>
          <a:lstStyle/>
          <a:p>
            <a:r>
              <a:rPr lang="en-US" altLang="ja-JP" sz="1400" dirty="0" smtClean="0">
                <a:latin typeface="Helvetica"/>
                <a:cs typeface="Helvetica"/>
              </a:rPr>
              <a:t>Credit : NASA</a:t>
            </a:r>
            <a:r>
              <a:rPr lang="en-US" altLang="ja-JP" sz="1400" dirty="0">
                <a:latin typeface="Helvetica"/>
                <a:cs typeface="Helvetica"/>
              </a:rPr>
              <a:t>/JPL-Caltech </a:t>
            </a:r>
            <a:endParaRPr kumimoji="1" lang="ja-JP" altLang="en-US" sz="1400" dirty="0">
              <a:latin typeface="Helvetica"/>
              <a:cs typeface="Helvetica"/>
            </a:endParaRPr>
          </a:p>
        </p:txBody>
      </p:sp>
      <p:pic>
        <p:nvPicPr>
          <p:cNvPr id="9" name="図 8" descr="103362main_spitzer-distantsystem-brow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754" y="4024729"/>
            <a:ext cx="3886842" cy="2186349"/>
          </a:xfrm>
          <a:prstGeom prst="rect">
            <a:avLst/>
          </a:prstGeom>
        </p:spPr>
      </p:pic>
      <p:pic>
        <p:nvPicPr>
          <p:cNvPr id="4" name="図 3" descr="an-artists-rendering-of-what-the-environment-around-pleiades-star-hd-23514-might-look-like-as-two-planets-collid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671" y="4026015"/>
            <a:ext cx="2825219" cy="2185063"/>
          </a:xfrm>
          <a:prstGeom prst="rect">
            <a:avLst/>
          </a:prstGeom>
        </p:spPr>
      </p:pic>
      <p:sp>
        <p:nvSpPr>
          <p:cNvPr id="5" name="テキスト ボックス 4"/>
          <p:cNvSpPr txBox="1"/>
          <p:nvPr/>
        </p:nvSpPr>
        <p:spPr>
          <a:xfrm>
            <a:off x="570565" y="6214407"/>
            <a:ext cx="3560703" cy="307777"/>
          </a:xfrm>
          <a:prstGeom prst="rect">
            <a:avLst/>
          </a:prstGeom>
          <a:noFill/>
        </p:spPr>
        <p:txBody>
          <a:bodyPr wrap="none" rtlCol="0">
            <a:spAutoFit/>
          </a:bodyPr>
          <a:lstStyle/>
          <a:p>
            <a:r>
              <a:rPr kumimoji="1" lang="en-US" altLang="ja-JP" sz="1400" dirty="0" smtClean="0">
                <a:latin typeface="Helvetica"/>
                <a:cs typeface="Helvetica"/>
              </a:rPr>
              <a:t>Credit : Gemini Observatory/Lynette Cook</a:t>
            </a:r>
            <a:endParaRPr kumimoji="1" lang="ja-JP" altLang="en-US" sz="1400" dirty="0">
              <a:latin typeface="Helvetica"/>
              <a:cs typeface="Helvetica"/>
            </a:endParaRPr>
          </a:p>
        </p:txBody>
      </p:sp>
    </p:spTree>
    <p:extLst>
      <p:ext uri="{BB962C8B-B14F-4D97-AF65-F5344CB8AC3E}">
        <p14:creationId xmlns:p14="http://schemas.microsoft.com/office/powerpoint/2010/main" val="1566115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10</a:t>
            </a:fld>
            <a:endParaRPr lang="en-US"/>
          </a:p>
        </p:txBody>
      </p:sp>
      <p:grpSp>
        <p:nvGrpSpPr>
          <p:cNvPr id="7" name="図形グループ 6"/>
          <p:cNvGrpSpPr/>
          <p:nvPr/>
        </p:nvGrpSpPr>
        <p:grpSpPr>
          <a:xfrm>
            <a:off x="573715" y="1073405"/>
            <a:ext cx="3651209" cy="2108735"/>
            <a:chOff x="6097632" y="3093495"/>
            <a:chExt cx="2963457" cy="1472511"/>
          </a:xfrm>
        </p:grpSpPr>
        <p:cxnSp>
          <p:nvCxnSpPr>
            <p:cNvPr id="8" name="直線矢印コネクタ 7"/>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11" name="テキスト ボックス 10"/>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12" name="直線コネクタ 11"/>
            <p:cNvCxnSpPr/>
            <p:nvPr/>
          </p:nvCxnSpPr>
          <p:spPr>
            <a:xfrm>
              <a:off x="7010400" y="3473071"/>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16" name="テキスト ボックス 15"/>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17" name="テキスト ボックス 16"/>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grpSp>
        <p:nvGrpSpPr>
          <p:cNvPr id="18" name="図形グループ 17"/>
          <p:cNvGrpSpPr/>
          <p:nvPr/>
        </p:nvGrpSpPr>
        <p:grpSpPr>
          <a:xfrm>
            <a:off x="5142290" y="1073405"/>
            <a:ext cx="3651209" cy="2108735"/>
            <a:chOff x="4300251" y="4656740"/>
            <a:chExt cx="2963457" cy="1472511"/>
          </a:xfrm>
        </p:grpSpPr>
        <p:grpSp>
          <p:nvGrpSpPr>
            <p:cNvPr id="19" name="図形グループ 18"/>
            <p:cNvGrpSpPr/>
            <p:nvPr/>
          </p:nvGrpSpPr>
          <p:grpSpPr>
            <a:xfrm>
              <a:off x="4300251" y="4656740"/>
              <a:ext cx="2963457" cy="1472511"/>
              <a:chOff x="6097632" y="3093495"/>
              <a:chExt cx="2963457" cy="1472511"/>
            </a:xfrm>
          </p:grpSpPr>
          <p:cxnSp>
            <p:nvCxnSpPr>
              <p:cNvPr id="21" name="直線矢印コネクタ 20"/>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テキスト ボックス 22"/>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24" name="テキスト ボックス 23"/>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25" name="直線コネクタ 24"/>
              <p:cNvCxnSpPr/>
              <p:nvPr/>
            </p:nvCxnSpPr>
            <p:spPr>
              <a:xfrm>
                <a:off x="7010400" y="3473071"/>
                <a:ext cx="914400" cy="567286"/>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29" name="テキスト ボックス 28"/>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30" name="テキスト ボックス 29"/>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cxnSp>
          <p:nvCxnSpPr>
            <p:cNvPr id="20" name="直線コネクタ 19"/>
            <p:cNvCxnSpPr/>
            <p:nvPr/>
          </p:nvCxnSpPr>
          <p:spPr>
            <a:xfrm>
              <a:off x="5222421" y="5192633"/>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1" name="下矢印 30"/>
          <p:cNvSpPr/>
          <p:nvPr/>
        </p:nvSpPr>
        <p:spPr>
          <a:xfrm rot="16200000">
            <a:off x="4234807" y="1602800"/>
            <a:ext cx="694026" cy="928155"/>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614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11</a:t>
            </a:fld>
            <a:endParaRPr lang="en-US"/>
          </a:p>
        </p:txBody>
      </p:sp>
    </p:spTree>
    <p:extLst>
      <p:ext uri="{BB962C8B-B14F-4D97-AF65-F5344CB8AC3E}">
        <p14:creationId xmlns:p14="http://schemas.microsoft.com/office/powerpoint/2010/main" val="19088404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議論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4699919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13</a:t>
            </a:fld>
            <a:endParaRPr lang="en-US"/>
          </a:p>
        </p:txBody>
      </p:sp>
    </p:spTree>
    <p:extLst>
      <p:ext uri="{BB962C8B-B14F-4D97-AF65-F5344CB8AC3E}">
        <p14:creationId xmlns:p14="http://schemas.microsoft.com/office/powerpoint/2010/main" val="38024604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457200" y="3114040"/>
            <a:ext cx="8229600" cy="949959"/>
          </a:xfrm>
        </p:spPr>
        <p:txBody>
          <a:bodyPr>
            <a:noAutofit/>
          </a:bodyPr>
          <a:lstStyle/>
          <a:p>
            <a:pPr marL="0" indent="0" algn="ctr">
              <a:buNone/>
            </a:pPr>
            <a:r>
              <a:rPr kumimoji="1" lang="en-US" altLang="ja-JP" sz="4000" dirty="0" smtClean="0"/>
              <a:t>Appendix</a:t>
            </a:r>
            <a:endParaRPr kumimoji="1" lang="ja-JP" altLang="en-US" sz="4000"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14</a:t>
            </a:fld>
            <a:endParaRPr lang="en-US"/>
          </a:p>
        </p:txBody>
      </p:sp>
    </p:spTree>
    <p:extLst>
      <p:ext uri="{BB962C8B-B14F-4D97-AF65-F5344CB8AC3E}">
        <p14:creationId xmlns:p14="http://schemas.microsoft.com/office/powerpoint/2010/main" val="21559422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背景</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15</a:t>
            </a:fld>
            <a:endParaRPr lang="en-US"/>
          </a:p>
        </p:txBody>
      </p:sp>
      <p:pic>
        <p:nvPicPr>
          <p:cNvPr id="17" name="図 16" descr="rikanenpyo_fig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850" y="1219775"/>
            <a:ext cx="2991730" cy="4831644"/>
          </a:xfrm>
          <a:prstGeom prst="rect">
            <a:avLst/>
          </a:prstGeom>
        </p:spPr>
      </p:pic>
      <p:sp>
        <p:nvSpPr>
          <p:cNvPr id="7" name="テキスト ボックス 6"/>
          <p:cNvSpPr txBox="1"/>
          <p:nvPr/>
        </p:nvSpPr>
        <p:spPr>
          <a:xfrm>
            <a:off x="281726" y="809801"/>
            <a:ext cx="6160661" cy="461665"/>
          </a:xfrm>
          <a:prstGeom prst="rect">
            <a:avLst/>
          </a:prstGeom>
          <a:noFill/>
        </p:spPr>
        <p:txBody>
          <a:bodyPr wrap="none" rtlCol="0">
            <a:spAutoFit/>
          </a:bodyPr>
          <a:lstStyle/>
          <a:p>
            <a:pPr marL="342900" indent="-342900">
              <a:buFont typeface="Arial"/>
              <a:buChar char="•"/>
            </a:pPr>
            <a:r>
              <a:rPr kumimoji="1" lang="ja-JP" altLang="en-US" sz="2400" dirty="0" smtClean="0"/>
              <a:t>現在の地球型惑星形成理論（標準モデル）</a:t>
            </a:r>
            <a:endParaRPr kumimoji="1" lang="en-US" altLang="ja-JP" sz="2400" dirty="0" smtClean="0"/>
          </a:p>
        </p:txBody>
      </p:sp>
      <p:grpSp>
        <p:nvGrpSpPr>
          <p:cNvPr id="9" name="図形グループ 8"/>
          <p:cNvGrpSpPr/>
          <p:nvPr/>
        </p:nvGrpSpPr>
        <p:grpSpPr>
          <a:xfrm>
            <a:off x="394766" y="2714475"/>
            <a:ext cx="5775940" cy="738664"/>
            <a:chOff x="267847" y="1347235"/>
            <a:chExt cx="5775940" cy="738664"/>
          </a:xfrm>
        </p:grpSpPr>
        <p:sp>
          <p:nvSpPr>
            <p:cNvPr id="10" name="テキスト ボックス 9"/>
            <p:cNvSpPr txBox="1"/>
            <p:nvPr/>
          </p:nvSpPr>
          <p:spPr>
            <a:xfrm>
              <a:off x="267847" y="1347235"/>
              <a:ext cx="5775940" cy="369332"/>
            </a:xfrm>
            <a:prstGeom prst="rect">
              <a:avLst/>
            </a:prstGeom>
            <a:noFill/>
          </p:spPr>
          <p:txBody>
            <a:bodyPr wrap="none" rtlCol="0">
              <a:spAutoFit/>
            </a:bodyPr>
            <a:lstStyle/>
            <a:p>
              <a:pPr marL="342900" indent="-342900">
                <a:buFont typeface="+mj-ea"/>
                <a:buAutoNum type="circleNumDbPlain" startAt="2"/>
              </a:pPr>
              <a:r>
                <a:rPr lang="ja-JP" altLang="en-US" b="1" dirty="0" smtClean="0">
                  <a:latin typeface="+mn-ea"/>
                  <a:cs typeface="ヒラギノ角ゴ Pro W3"/>
                </a:rPr>
                <a:t>ダスト</a:t>
              </a:r>
              <a:r>
                <a:rPr lang="ja-JP" altLang="en-US" dirty="0" smtClean="0">
                  <a:latin typeface="+mn-ea"/>
                  <a:cs typeface="ヒラギノ角ゴ Pro W3"/>
                </a:rPr>
                <a:t>（</a:t>
              </a:r>
              <a:r>
                <a:rPr lang="en-US" altLang="ja-JP" dirty="0" smtClean="0">
                  <a:latin typeface="+mn-ea"/>
                  <a:cs typeface="Helvetica"/>
                </a:rPr>
                <a:t>~0.1-10μm</a:t>
              </a:r>
              <a:r>
                <a:rPr lang="ja-JP" altLang="en-US" dirty="0" smtClean="0">
                  <a:latin typeface="+mn-ea"/>
                  <a:cs typeface="ヒラギノ角ゴ Pro W3"/>
                </a:rPr>
                <a:t>）</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微惑星</a:t>
              </a:r>
              <a:r>
                <a:rPr lang="ja-JP" altLang="en-US" dirty="0" smtClean="0">
                  <a:latin typeface="+mn-ea"/>
                  <a:cs typeface="ヒラギノ角ゴ Pro W3"/>
                </a:rPr>
                <a:t>（</a:t>
              </a:r>
              <a:r>
                <a:rPr lang="en-US" altLang="ja-JP" dirty="0" smtClean="0">
                  <a:latin typeface="+mn-ea"/>
                  <a:cs typeface="Helvetica"/>
                </a:rPr>
                <a:t>~1-1000km</a:t>
              </a:r>
              <a:r>
                <a:rPr lang="ja-JP" altLang="en-US" dirty="0" smtClean="0">
                  <a:latin typeface="+mn-ea"/>
                  <a:cs typeface="ヒラギノ角ゴ Pro W3"/>
                </a:rPr>
                <a:t>）</a:t>
              </a:r>
              <a:endParaRPr kumimoji="1" lang="ja-JP" altLang="en-US" dirty="0">
                <a:latin typeface="+mn-ea"/>
                <a:cs typeface="ヒラギノ角ゴ Pro W3"/>
              </a:endParaRPr>
            </a:p>
          </p:txBody>
        </p:sp>
        <p:sp>
          <p:nvSpPr>
            <p:cNvPr id="11" name="テキスト ボックス 10"/>
            <p:cNvSpPr txBox="1"/>
            <p:nvPr/>
          </p:nvSpPr>
          <p:spPr>
            <a:xfrm>
              <a:off x="692851" y="1716567"/>
              <a:ext cx="620971"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dust</a:t>
              </a:r>
              <a:endParaRPr kumimoji="1" lang="ja-JP" altLang="en-US" dirty="0">
                <a:solidFill>
                  <a:srgbClr val="000000"/>
                </a:solidFill>
                <a:latin typeface="Helvetica"/>
                <a:cs typeface="Helvetica"/>
              </a:endParaRPr>
            </a:p>
          </p:txBody>
        </p:sp>
        <p:sp>
          <p:nvSpPr>
            <p:cNvPr id="12" name="テキスト ボックス 11"/>
            <p:cNvSpPr txBox="1"/>
            <p:nvPr/>
          </p:nvSpPr>
          <p:spPr>
            <a:xfrm>
              <a:off x="3208950" y="1716567"/>
              <a:ext cx="1480619"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planetesimal</a:t>
              </a:r>
              <a:endParaRPr kumimoji="1" lang="ja-JP" altLang="en-US" dirty="0">
                <a:solidFill>
                  <a:srgbClr val="000000"/>
                </a:solidFill>
                <a:latin typeface="Helvetica"/>
                <a:cs typeface="Helvetica"/>
              </a:endParaRPr>
            </a:p>
          </p:txBody>
        </p:sp>
      </p:grpSp>
      <p:grpSp>
        <p:nvGrpSpPr>
          <p:cNvPr id="28" name="図形グループ 27"/>
          <p:cNvGrpSpPr/>
          <p:nvPr/>
        </p:nvGrpSpPr>
        <p:grpSpPr>
          <a:xfrm>
            <a:off x="401364" y="3628190"/>
            <a:ext cx="4903907" cy="738664"/>
            <a:chOff x="198898" y="3628190"/>
            <a:chExt cx="4903907" cy="738664"/>
          </a:xfrm>
        </p:grpSpPr>
        <p:sp>
          <p:nvSpPr>
            <p:cNvPr id="8" name="テキスト ボックス 7"/>
            <p:cNvSpPr txBox="1"/>
            <p:nvPr/>
          </p:nvSpPr>
          <p:spPr>
            <a:xfrm>
              <a:off x="198898" y="3628190"/>
              <a:ext cx="4903907" cy="369332"/>
            </a:xfrm>
            <a:prstGeom prst="rect">
              <a:avLst/>
            </a:prstGeom>
            <a:noFill/>
          </p:spPr>
          <p:txBody>
            <a:bodyPr wrap="none" rtlCol="0">
              <a:spAutoFit/>
            </a:bodyPr>
            <a:lstStyle/>
            <a:p>
              <a:pPr marL="342900" indent="-342900">
                <a:buFont typeface="+mj-ea"/>
                <a:buAutoNum type="circleNumDbPlain" startAt="3"/>
              </a:pPr>
              <a:r>
                <a:rPr lang="ja-JP" altLang="en-US" b="1" dirty="0" smtClean="0">
                  <a:solidFill>
                    <a:srgbClr val="000000"/>
                  </a:solidFill>
                  <a:latin typeface="+mn-ea"/>
                  <a:cs typeface="ヒラギノ角ゴ Pro W3"/>
                </a:rPr>
                <a:t>微惑星</a:t>
              </a:r>
              <a:r>
                <a:rPr lang="ja-JP" altLang="en-US" dirty="0" smtClean="0">
                  <a:solidFill>
                    <a:srgbClr val="000000"/>
                  </a:solidFill>
                  <a:latin typeface="+mn-ea"/>
                  <a:cs typeface="ヒラギノ角ゴ Pro W3"/>
                </a:rPr>
                <a:t>　</a:t>
              </a:r>
              <a:r>
                <a:rPr lang="en-US" altLang="ja-JP" dirty="0" smtClean="0">
                  <a:solidFill>
                    <a:srgbClr val="000000"/>
                  </a:solidFill>
                  <a:latin typeface="+mn-ea"/>
                  <a:cs typeface="ヒラギノ角ゴ Pro W3"/>
                </a:rPr>
                <a:t>→</a:t>
              </a:r>
              <a:r>
                <a:rPr lang="ja-JP" altLang="en-US" dirty="0" smtClean="0">
                  <a:solidFill>
                    <a:srgbClr val="000000"/>
                  </a:solidFill>
                  <a:latin typeface="+mn-ea"/>
                  <a:cs typeface="ヒラギノ角ゴ Pro W3"/>
                </a:rPr>
                <a:t>　</a:t>
              </a:r>
              <a:r>
                <a:rPr lang="ja-JP" altLang="en-US" b="1" dirty="0" smtClean="0">
                  <a:solidFill>
                    <a:srgbClr val="000000"/>
                  </a:solidFill>
                  <a:latin typeface="+mn-ea"/>
                  <a:cs typeface="ヒラギノ角ゴ Pro W3"/>
                </a:rPr>
                <a:t>原始惑星</a:t>
              </a:r>
              <a:r>
                <a:rPr lang="ja-JP" altLang="en-US" dirty="0" smtClean="0">
                  <a:solidFill>
                    <a:srgbClr val="000000"/>
                  </a:solidFill>
                  <a:latin typeface="+mn-ea"/>
                  <a:cs typeface="ヒラギノ角ゴ Pro W3"/>
                </a:rPr>
                <a:t>（</a:t>
              </a:r>
              <a:r>
                <a:rPr lang="en-US" altLang="ja-JP" dirty="0" smtClean="0">
                  <a:solidFill>
                    <a:srgbClr val="000000"/>
                  </a:solidFill>
                  <a:latin typeface="+mn-ea"/>
                  <a:cs typeface="Helvetica"/>
                </a:rPr>
                <a:t>~1000-5000km</a:t>
              </a:r>
              <a:r>
                <a:rPr lang="ja-JP" altLang="en-US" dirty="0" smtClean="0">
                  <a:solidFill>
                    <a:srgbClr val="000000"/>
                  </a:solidFill>
                  <a:latin typeface="+mn-ea"/>
                  <a:cs typeface="Helvetica"/>
                </a:rPr>
                <a:t>）</a:t>
              </a:r>
              <a:endParaRPr lang="ja-JP" altLang="en-US" dirty="0">
                <a:solidFill>
                  <a:srgbClr val="000000"/>
                </a:solidFill>
                <a:latin typeface="+mn-ea"/>
                <a:cs typeface="ヒラギノ角ゴ Pro W3"/>
              </a:endParaRPr>
            </a:p>
          </p:txBody>
        </p:sp>
        <p:sp>
          <p:nvSpPr>
            <p:cNvPr id="15" name="テキスト ボックス 14"/>
            <p:cNvSpPr txBox="1"/>
            <p:nvPr/>
          </p:nvSpPr>
          <p:spPr>
            <a:xfrm>
              <a:off x="1969455" y="3997522"/>
              <a:ext cx="954370"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embryo</a:t>
              </a:r>
              <a:endParaRPr kumimoji="1" lang="ja-JP" altLang="en-US" dirty="0">
                <a:solidFill>
                  <a:srgbClr val="000000"/>
                </a:solidFill>
                <a:latin typeface="Helvetica"/>
                <a:cs typeface="Helvetica"/>
              </a:endParaRPr>
            </a:p>
          </p:txBody>
        </p:sp>
      </p:grpSp>
      <p:grpSp>
        <p:nvGrpSpPr>
          <p:cNvPr id="27" name="図形グループ 26"/>
          <p:cNvGrpSpPr/>
          <p:nvPr/>
        </p:nvGrpSpPr>
        <p:grpSpPr>
          <a:xfrm>
            <a:off x="401026" y="4551626"/>
            <a:ext cx="4839786" cy="738664"/>
            <a:chOff x="198560" y="4689660"/>
            <a:chExt cx="4839786" cy="738664"/>
          </a:xfrm>
        </p:grpSpPr>
        <p:sp>
          <p:nvSpPr>
            <p:cNvPr id="13" name="テキスト ボックス 12"/>
            <p:cNvSpPr txBox="1"/>
            <p:nvPr/>
          </p:nvSpPr>
          <p:spPr>
            <a:xfrm>
              <a:off x="198560" y="4689660"/>
              <a:ext cx="4839786" cy="369332"/>
            </a:xfrm>
            <a:prstGeom prst="rect">
              <a:avLst/>
            </a:prstGeom>
            <a:noFill/>
          </p:spPr>
          <p:txBody>
            <a:bodyPr wrap="none" rtlCol="0">
              <a:spAutoFit/>
            </a:bodyPr>
            <a:lstStyle/>
            <a:p>
              <a:pPr marL="342900" indent="-342900">
                <a:buFont typeface="+mj-ea"/>
                <a:buAutoNum type="circleNumDbPlain" startAt="4"/>
              </a:pPr>
              <a:r>
                <a:rPr lang="ja-JP" altLang="en-US" b="1" dirty="0" smtClean="0">
                  <a:latin typeface="+mn-ea"/>
                  <a:cs typeface="ヒラギノ角ゴ Pro W3"/>
                </a:rPr>
                <a:t>原始惑星</a:t>
              </a:r>
              <a:r>
                <a:rPr lang="ja-JP" altLang="en-US" dirty="0" smtClean="0">
                  <a:latin typeface="+mn-ea"/>
                  <a:cs typeface="ヒラギノ角ゴ Pro W3"/>
                </a:rPr>
                <a:t>　</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地球型惑星</a:t>
              </a:r>
              <a:r>
                <a:rPr lang="ja-JP" altLang="en-US" dirty="0" smtClean="0">
                  <a:latin typeface="+mn-ea"/>
                  <a:cs typeface="ヒラギノ角ゴ Pro W3"/>
                </a:rPr>
                <a:t>（</a:t>
              </a:r>
              <a:r>
                <a:rPr lang="en-US" altLang="ja-JP" dirty="0" smtClean="0">
                  <a:latin typeface="+mn-ea"/>
                  <a:cs typeface="Helvetica"/>
                </a:rPr>
                <a:t>~10000km</a:t>
              </a:r>
              <a:r>
                <a:rPr lang="ja-JP" altLang="en-US" dirty="0" smtClean="0">
                  <a:latin typeface="+mn-ea"/>
                  <a:cs typeface="ヒラギノ角ゴ Pro W3"/>
                </a:rPr>
                <a:t>）</a:t>
              </a:r>
              <a:endParaRPr lang="ja-JP" altLang="en-US" dirty="0">
                <a:latin typeface="+mn-ea"/>
                <a:cs typeface="ヒラギノ角ゴ Pro W3"/>
              </a:endParaRPr>
            </a:p>
          </p:txBody>
        </p:sp>
        <p:sp>
          <p:nvSpPr>
            <p:cNvPr id="16" name="テキスト ボックス 15"/>
            <p:cNvSpPr txBox="1"/>
            <p:nvPr/>
          </p:nvSpPr>
          <p:spPr>
            <a:xfrm>
              <a:off x="2400951" y="5058992"/>
              <a:ext cx="813594" cy="369332"/>
            </a:xfrm>
            <a:prstGeom prst="rect">
              <a:avLst/>
            </a:prstGeom>
            <a:noFill/>
          </p:spPr>
          <p:txBody>
            <a:bodyPr wrap="none" rtlCol="0">
              <a:spAutoFit/>
            </a:bodyPr>
            <a:lstStyle/>
            <a:p>
              <a:r>
                <a:rPr kumimoji="1" lang="en-US" altLang="ja-JP" dirty="0" smtClean="0">
                  <a:latin typeface="Helvetica"/>
                  <a:cs typeface="Helvetica"/>
                </a:rPr>
                <a:t>planet</a:t>
              </a:r>
              <a:endParaRPr kumimoji="1" lang="ja-JP" altLang="en-US" dirty="0">
                <a:latin typeface="Helvetica"/>
                <a:cs typeface="Helvetica"/>
              </a:endParaRPr>
            </a:p>
          </p:txBody>
        </p:sp>
      </p:grpSp>
      <p:sp>
        <p:nvSpPr>
          <p:cNvPr id="22" name="テキスト ボックス 21"/>
          <p:cNvSpPr txBox="1"/>
          <p:nvPr/>
        </p:nvSpPr>
        <p:spPr>
          <a:xfrm>
            <a:off x="6038205" y="6023813"/>
            <a:ext cx="3038971" cy="430887"/>
          </a:xfrm>
          <a:prstGeom prst="rect">
            <a:avLst/>
          </a:prstGeom>
          <a:noFill/>
        </p:spPr>
        <p:txBody>
          <a:bodyPr wrap="square" rtlCol="0">
            <a:spAutoFit/>
          </a:bodyPr>
          <a:lstStyle/>
          <a:p>
            <a:r>
              <a:rPr lang="en-US" altLang="ja-JP" sz="1100" dirty="0">
                <a:latin typeface="Helvetica"/>
                <a:cs typeface="Helvetica"/>
              </a:rPr>
              <a:t>http://</a:t>
            </a:r>
            <a:r>
              <a:rPr lang="en-US" altLang="ja-JP" sz="1100" dirty="0" err="1">
                <a:latin typeface="Helvetica"/>
                <a:cs typeface="Helvetica"/>
              </a:rPr>
              <a:t>www.rikanenpyo.jp</a:t>
            </a:r>
            <a:r>
              <a:rPr lang="en-US" altLang="ja-JP" sz="1100" dirty="0">
                <a:latin typeface="Helvetica"/>
                <a:cs typeface="Helvetica"/>
              </a:rPr>
              <a:t>/top/</a:t>
            </a:r>
            <a:r>
              <a:rPr lang="en-US" altLang="ja-JP" sz="1100" dirty="0" err="1">
                <a:latin typeface="Helvetica"/>
                <a:cs typeface="Helvetica"/>
              </a:rPr>
              <a:t>tokusyuu</a:t>
            </a:r>
            <a:r>
              <a:rPr lang="en-US" altLang="ja-JP" sz="1100" dirty="0">
                <a:latin typeface="Helvetica"/>
                <a:cs typeface="Helvetica"/>
              </a:rPr>
              <a:t>/toku2/</a:t>
            </a:r>
            <a:r>
              <a:rPr lang="en-US" altLang="ja-JP" sz="1100" dirty="0" err="1">
                <a:latin typeface="Helvetica"/>
                <a:cs typeface="Helvetica"/>
              </a:rPr>
              <a:t>index.html</a:t>
            </a:r>
            <a:endParaRPr kumimoji="1" lang="ja-JP" altLang="en-US" sz="1100" dirty="0">
              <a:latin typeface="Helvetica"/>
              <a:cs typeface="Helvetica"/>
            </a:endParaRPr>
          </a:p>
        </p:txBody>
      </p:sp>
      <p:sp>
        <p:nvSpPr>
          <p:cNvPr id="23" name="テキスト ボックス 22"/>
          <p:cNvSpPr txBox="1"/>
          <p:nvPr/>
        </p:nvSpPr>
        <p:spPr>
          <a:xfrm>
            <a:off x="451653" y="5949602"/>
            <a:ext cx="4794390" cy="369332"/>
          </a:xfrm>
          <a:prstGeom prst="rect">
            <a:avLst/>
          </a:prstGeom>
          <a:noFill/>
        </p:spPr>
        <p:txBody>
          <a:bodyPr wrap="none" rtlCol="0">
            <a:spAutoFit/>
          </a:bodyPr>
          <a:lstStyle/>
          <a:p>
            <a:r>
              <a:rPr kumimoji="1" lang="ja-JP" altLang="en-US" dirty="0" smtClean="0"/>
              <a:t>火星サイズの原始惑星が衝突合体を繰り返す</a:t>
            </a:r>
            <a:endParaRPr kumimoji="1" lang="ja-JP" altLang="en-US" dirty="0"/>
          </a:p>
        </p:txBody>
      </p:sp>
      <p:sp>
        <p:nvSpPr>
          <p:cNvPr id="24" name="テキスト ボックス 23"/>
          <p:cNvSpPr txBox="1"/>
          <p:nvPr/>
        </p:nvSpPr>
        <p:spPr>
          <a:xfrm>
            <a:off x="3510277" y="1271466"/>
            <a:ext cx="2314568" cy="369332"/>
          </a:xfrm>
          <a:prstGeom prst="rect">
            <a:avLst/>
          </a:prstGeom>
          <a:noFill/>
        </p:spPr>
        <p:txBody>
          <a:bodyPr wrap="none" rtlCol="0">
            <a:spAutoFit/>
          </a:bodyPr>
          <a:lstStyle/>
          <a:p>
            <a:r>
              <a:rPr kumimoji="1" lang="en-US" altLang="ja-JP" dirty="0" smtClean="0">
                <a:latin typeface="Helvetica"/>
                <a:cs typeface="Helvetica"/>
              </a:rPr>
              <a:t>Hayashi et al. (1985)</a:t>
            </a:r>
            <a:endParaRPr kumimoji="1" lang="ja-JP" altLang="en-US" dirty="0">
              <a:latin typeface="Helvetica"/>
              <a:cs typeface="Helvetica"/>
            </a:endParaRPr>
          </a:p>
        </p:txBody>
      </p:sp>
      <p:grpSp>
        <p:nvGrpSpPr>
          <p:cNvPr id="30" name="図形グループ 29"/>
          <p:cNvGrpSpPr/>
          <p:nvPr/>
        </p:nvGrpSpPr>
        <p:grpSpPr>
          <a:xfrm>
            <a:off x="401026" y="1776040"/>
            <a:ext cx="2813591" cy="738664"/>
            <a:chOff x="198560" y="1776040"/>
            <a:chExt cx="2813591" cy="738664"/>
          </a:xfrm>
        </p:grpSpPr>
        <p:sp>
          <p:nvSpPr>
            <p:cNvPr id="25" name="テキスト ボックス 24"/>
            <p:cNvSpPr txBox="1"/>
            <p:nvPr/>
          </p:nvSpPr>
          <p:spPr>
            <a:xfrm>
              <a:off x="198560" y="1776040"/>
              <a:ext cx="2813591" cy="369332"/>
            </a:xfrm>
            <a:prstGeom prst="rect">
              <a:avLst/>
            </a:prstGeom>
            <a:noFill/>
          </p:spPr>
          <p:txBody>
            <a:bodyPr wrap="none" rtlCol="0">
              <a:spAutoFit/>
            </a:bodyPr>
            <a:lstStyle/>
            <a:p>
              <a:pPr marL="342900" indent="-342900">
                <a:buFont typeface="+mj-ea"/>
                <a:buAutoNum type="circleNumDbPlain"/>
              </a:pPr>
              <a:r>
                <a:rPr kumimoji="1" lang="ja-JP" altLang="en-US" b="1" dirty="0" smtClean="0">
                  <a:latin typeface="+mn-ea"/>
                </a:rPr>
                <a:t>原始惑星系円盤</a:t>
              </a:r>
              <a:r>
                <a:rPr kumimoji="1" lang="ja-JP" altLang="en-US" dirty="0" smtClean="0">
                  <a:latin typeface="+mn-ea"/>
                </a:rPr>
                <a:t>が形成</a:t>
              </a:r>
              <a:endParaRPr kumimoji="1" lang="ja-JP" altLang="en-US" dirty="0">
                <a:latin typeface="+mn-ea"/>
              </a:endParaRPr>
            </a:p>
          </p:txBody>
        </p:sp>
        <p:sp>
          <p:nvSpPr>
            <p:cNvPr id="26" name="テキスト ボックス 25"/>
            <p:cNvSpPr txBox="1"/>
            <p:nvPr/>
          </p:nvSpPr>
          <p:spPr>
            <a:xfrm>
              <a:off x="451653" y="2145372"/>
              <a:ext cx="2146742" cy="369332"/>
            </a:xfrm>
            <a:prstGeom prst="rect">
              <a:avLst/>
            </a:prstGeom>
            <a:noFill/>
          </p:spPr>
          <p:txBody>
            <a:bodyPr wrap="none" rtlCol="0">
              <a:spAutoFit/>
            </a:bodyPr>
            <a:lstStyle/>
            <a:p>
              <a:r>
                <a:rPr kumimoji="1" lang="en-US" altLang="ja-JP" dirty="0" err="1" smtClean="0">
                  <a:latin typeface="Helvetica"/>
                  <a:cs typeface="Helvetica"/>
                </a:rPr>
                <a:t>protoplanetary</a:t>
              </a:r>
              <a:r>
                <a:rPr kumimoji="1" lang="en-US" altLang="ja-JP" dirty="0" smtClean="0">
                  <a:latin typeface="Helvetica"/>
                  <a:cs typeface="Helvetica"/>
                </a:rPr>
                <a:t> disk</a:t>
              </a:r>
              <a:endParaRPr kumimoji="1" lang="ja-JP" altLang="en-US" dirty="0">
                <a:latin typeface="Helvetica"/>
                <a:cs typeface="Helvetica"/>
              </a:endParaRPr>
            </a:p>
          </p:txBody>
        </p:sp>
      </p:grpSp>
      <p:grpSp>
        <p:nvGrpSpPr>
          <p:cNvPr id="32" name="図形グループ 31"/>
          <p:cNvGrpSpPr/>
          <p:nvPr/>
        </p:nvGrpSpPr>
        <p:grpSpPr>
          <a:xfrm>
            <a:off x="451653" y="5445707"/>
            <a:ext cx="3767397" cy="369332"/>
            <a:chOff x="398389" y="5445707"/>
            <a:chExt cx="3767397" cy="369332"/>
          </a:xfrm>
        </p:grpSpPr>
        <p:sp>
          <p:nvSpPr>
            <p:cNvPr id="21" name="テキスト ボックス 20"/>
            <p:cNvSpPr txBox="1"/>
            <p:nvPr/>
          </p:nvSpPr>
          <p:spPr>
            <a:xfrm>
              <a:off x="2134461" y="5445707"/>
              <a:ext cx="2031325" cy="369332"/>
            </a:xfrm>
            <a:prstGeom prst="rect">
              <a:avLst/>
            </a:prstGeom>
            <a:noFill/>
            <a:ln>
              <a:solidFill>
                <a:srgbClr val="FF0000"/>
              </a:solidFill>
            </a:ln>
          </p:spPr>
          <p:txBody>
            <a:bodyPr wrap="none" rtlCol="0">
              <a:spAutoFit/>
            </a:bodyPr>
            <a:lstStyle/>
            <a:p>
              <a:r>
                <a:rPr kumimoji="1" lang="ja-JP" altLang="en-US" dirty="0" smtClean="0"/>
                <a:t>巨大衝突ステージ</a:t>
              </a:r>
              <a:endParaRPr kumimoji="1" lang="ja-JP" altLang="en-US" dirty="0"/>
            </a:p>
          </p:txBody>
        </p:sp>
        <p:sp>
          <p:nvSpPr>
            <p:cNvPr id="31" name="テキスト ボックス 30"/>
            <p:cNvSpPr txBox="1"/>
            <p:nvPr/>
          </p:nvSpPr>
          <p:spPr>
            <a:xfrm>
              <a:off x="398389" y="5445707"/>
              <a:ext cx="1800493" cy="369332"/>
            </a:xfrm>
            <a:prstGeom prst="rect">
              <a:avLst/>
            </a:prstGeom>
            <a:noFill/>
          </p:spPr>
          <p:txBody>
            <a:bodyPr wrap="none" rtlCol="0">
              <a:spAutoFit/>
            </a:bodyPr>
            <a:lstStyle/>
            <a:p>
              <a:r>
                <a:rPr kumimoji="1" lang="ja-JP" altLang="en-US" dirty="0" smtClean="0"/>
                <a:t>最終段階の</a:t>
              </a:r>
              <a:r>
                <a:rPr kumimoji="1" lang="en-US" altLang="ja-JP" dirty="0" smtClean="0">
                  <a:latin typeface="+mn-ea"/>
                </a:rPr>
                <a:t>④</a:t>
              </a:r>
              <a:r>
                <a:rPr kumimoji="1" lang="ja-JP" altLang="en-US" dirty="0" smtClean="0">
                  <a:latin typeface="+mn-ea"/>
                </a:rPr>
                <a:t>を</a:t>
              </a:r>
              <a:endParaRPr kumimoji="1" lang="ja-JP" altLang="en-US" dirty="0">
                <a:latin typeface="+mn-ea"/>
              </a:endParaRPr>
            </a:p>
          </p:txBody>
        </p:sp>
      </p:grpSp>
      <p:sp>
        <p:nvSpPr>
          <p:cNvPr id="33" name="テキスト ボックス 32"/>
          <p:cNvSpPr txBox="1"/>
          <p:nvPr/>
        </p:nvSpPr>
        <p:spPr>
          <a:xfrm>
            <a:off x="4167324" y="5445707"/>
            <a:ext cx="877163" cy="369332"/>
          </a:xfrm>
          <a:prstGeom prst="rect">
            <a:avLst/>
          </a:prstGeom>
          <a:noFill/>
        </p:spPr>
        <p:txBody>
          <a:bodyPr wrap="none" rtlCol="0">
            <a:spAutoFit/>
          </a:bodyPr>
          <a:lstStyle/>
          <a:p>
            <a:r>
              <a:rPr kumimoji="1" lang="ja-JP" altLang="en-US" dirty="0" smtClean="0"/>
              <a:t>と呼ぶ</a:t>
            </a:r>
            <a:endParaRPr kumimoji="1" lang="ja-JP" altLang="en-US" dirty="0"/>
          </a:p>
        </p:txBody>
      </p:sp>
    </p:spTree>
    <p:extLst>
      <p:ext uri="{BB962C8B-B14F-4D97-AF65-F5344CB8AC3E}">
        <p14:creationId xmlns:p14="http://schemas.microsoft.com/office/powerpoint/2010/main" val="1251030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a:t>
            </a:r>
            <a:r>
              <a:rPr kumimoji="1" lang="ja-JP" altLang="en-US" dirty="0" smtClean="0"/>
              <a:t>体計算のテスト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16</a:t>
            </a:fld>
            <a:endParaRPr lang="en-US"/>
          </a:p>
        </p:txBody>
      </p:sp>
      <p:pic>
        <p:nvPicPr>
          <p:cNvPr id="9" name="図 8" descr="Ohtsuki_figa_and_Nbodytest_6ru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148" y="1468130"/>
            <a:ext cx="6462889" cy="4446037"/>
          </a:xfrm>
          <a:prstGeom prst="rect">
            <a:avLst/>
          </a:prstGeom>
        </p:spPr>
      </p:pic>
    </p:spTree>
    <p:extLst>
      <p:ext uri="{BB962C8B-B14F-4D97-AF65-F5344CB8AC3E}">
        <p14:creationId xmlns:p14="http://schemas.microsoft.com/office/powerpoint/2010/main" val="42045033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N</a:t>
            </a:r>
            <a:r>
              <a:rPr kumimoji="1" lang="ja-JP" altLang="en-US" dirty="0"/>
              <a:t>体計算のテスト</a:t>
            </a:r>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17</a:t>
            </a:fld>
            <a:endParaRPr lang="en-US"/>
          </a:p>
        </p:txBody>
      </p:sp>
      <p:pic>
        <p:nvPicPr>
          <p:cNvPr id="7" name="図 6" descr="Ohtsuki_figb_and_Nbodytest_6ru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554" y="1457103"/>
            <a:ext cx="6594593" cy="4542942"/>
          </a:xfrm>
          <a:prstGeom prst="rect">
            <a:avLst/>
          </a:prstGeom>
        </p:spPr>
      </p:pic>
    </p:spTree>
    <p:extLst>
      <p:ext uri="{BB962C8B-B14F-4D97-AF65-F5344CB8AC3E}">
        <p14:creationId xmlns:p14="http://schemas.microsoft.com/office/powerpoint/2010/main" val="412693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a:t>
            </a:r>
            <a:r>
              <a:rPr kumimoji="1" lang="ja-JP" altLang="en-US" dirty="0" smtClean="0"/>
              <a:t>体計算のコスト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18</a:t>
            </a:fld>
            <a:endParaRPr lang="en-US"/>
          </a:p>
        </p:txBody>
      </p:sp>
      <p:pic>
        <p:nvPicPr>
          <p:cNvPr id="7" name="図 6" descr="ExecutionTime_NoFra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11" y="1426323"/>
            <a:ext cx="6415852" cy="4504747"/>
          </a:xfrm>
          <a:prstGeom prst="rect">
            <a:avLst/>
          </a:prstGeom>
        </p:spPr>
      </p:pic>
    </p:spTree>
    <p:extLst>
      <p:ext uri="{BB962C8B-B14F-4D97-AF65-F5344CB8AC3E}">
        <p14:creationId xmlns:p14="http://schemas.microsoft.com/office/powerpoint/2010/main" val="41229834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統計的手法のテスト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19</a:t>
            </a:fld>
            <a:endParaRPr lang="en-US"/>
          </a:p>
        </p:txBody>
      </p:sp>
    </p:spTree>
    <p:extLst>
      <p:ext uri="{BB962C8B-B14F-4D97-AF65-F5344CB8AC3E}">
        <p14:creationId xmlns:p14="http://schemas.microsoft.com/office/powerpoint/2010/main" val="4535565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太陽系における巨大衝突ステージ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2</a:t>
            </a:fld>
            <a:endParaRPr lang="en-US"/>
          </a:p>
        </p:txBody>
      </p:sp>
      <p:sp>
        <p:nvSpPr>
          <p:cNvPr id="179" name="テキスト ボックス 178"/>
          <p:cNvSpPr txBox="1"/>
          <p:nvPr/>
        </p:nvSpPr>
        <p:spPr>
          <a:xfrm>
            <a:off x="213491" y="1943668"/>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smtClean="0">
                <a:latin typeface="Helvetica"/>
                <a:cs typeface="Helvetica"/>
              </a:rPr>
              <a:t>6</a:t>
            </a:r>
            <a:r>
              <a:rPr kumimoji="1" lang="en-US" altLang="ja-JP" dirty="0" smtClean="0">
                <a:latin typeface="Helvetica"/>
                <a:cs typeface="Helvetica"/>
              </a:rPr>
              <a:t>-10</a:t>
            </a:r>
            <a:r>
              <a:rPr kumimoji="1" lang="en-US" altLang="ja-JP" baseline="30000" dirty="0" smtClean="0">
                <a:latin typeface="Helvetica"/>
                <a:cs typeface="Helvetica"/>
              </a:rPr>
              <a:t>7</a:t>
            </a:r>
            <a:r>
              <a:rPr kumimoji="1" lang="ja-JP" altLang="en-US" dirty="0" smtClean="0">
                <a:latin typeface="Helvetica"/>
                <a:cs typeface="Helvetica"/>
              </a:rPr>
              <a:t>歳</a:t>
            </a:r>
            <a:endParaRPr kumimoji="1" lang="ja-JP" altLang="en-US" dirty="0">
              <a:latin typeface="Helvetica"/>
              <a:cs typeface="Helvetica"/>
            </a:endParaRPr>
          </a:p>
        </p:txBody>
      </p:sp>
      <p:sp>
        <p:nvSpPr>
          <p:cNvPr id="182" name="テキスト ボックス 181"/>
          <p:cNvSpPr txBox="1"/>
          <p:nvPr/>
        </p:nvSpPr>
        <p:spPr>
          <a:xfrm>
            <a:off x="213491" y="4554662"/>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a:latin typeface="Helvetica"/>
                <a:cs typeface="Helvetica"/>
              </a:rPr>
              <a:t>7</a:t>
            </a:r>
            <a:r>
              <a:rPr kumimoji="1" lang="en-US" altLang="ja-JP" dirty="0" smtClean="0">
                <a:latin typeface="Helvetica"/>
                <a:cs typeface="Helvetica"/>
              </a:rPr>
              <a:t>-10</a:t>
            </a:r>
            <a:r>
              <a:rPr kumimoji="1" lang="en-US" altLang="ja-JP" baseline="30000" dirty="0" smtClean="0">
                <a:latin typeface="Helvetica"/>
                <a:cs typeface="Helvetica"/>
              </a:rPr>
              <a:t>9</a:t>
            </a:r>
            <a:r>
              <a:rPr kumimoji="1" lang="ja-JP" altLang="en-US" dirty="0" smtClean="0">
                <a:latin typeface="Helvetica"/>
                <a:cs typeface="Helvetica"/>
              </a:rPr>
              <a:t>歳</a:t>
            </a:r>
            <a:endParaRPr kumimoji="1" lang="ja-JP" altLang="en-US" dirty="0">
              <a:latin typeface="Helvetica"/>
              <a:cs typeface="Helvetica"/>
            </a:endParaRPr>
          </a:p>
        </p:txBody>
      </p:sp>
      <p:grpSp>
        <p:nvGrpSpPr>
          <p:cNvPr id="193" name="図形グループ 192"/>
          <p:cNvGrpSpPr/>
          <p:nvPr/>
        </p:nvGrpSpPr>
        <p:grpSpPr>
          <a:xfrm>
            <a:off x="2294716" y="2082783"/>
            <a:ext cx="6272291" cy="3145069"/>
            <a:chOff x="2242353" y="2972608"/>
            <a:chExt cx="6272291" cy="3145069"/>
          </a:xfrm>
        </p:grpSpPr>
        <p:sp>
          <p:nvSpPr>
            <p:cNvPr id="176" name="下矢印 175"/>
            <p:cNvSpPr/>
            <p:nvPr/>
          </p:nvSpPr>
          <p:spPr>
            <a:xfrm>
              <a:off x="7369711" y="3473186"/>
              <a:ext cx="484632" cy="212700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a:off x="6840034" y="2972608"/>
              <a:ext cx="1569660" cy="369332"/>
            </a:xfrm>
            <a:prstGeom prst="rect">
              <a:avLst/>
            </a:prstGeom>
            <a:noFill/>
          </p:spPr>
          <p:txBody>
            <a:bodyPr wrap="none" rtlCol="0">
              <a:spAutoFit/>
            </a:bodyPr>
            <a:lstStyle/>
            <a:p>
              <a:r>
                <a:rPr kumimoji="1" lang="ja-JP" altLang="en-US" dirty="0" smtClean="0"/>
                <a:t>原始惑星形成</a:t>
              </a:r>
              <a:endParaRPr kumimoji="1" lang="ja-JP" altLang="en-US" dirty="0"/>
            </a:p>
          </p:txBody>
        </p:sp>
        <p:sp>
          <p:nvSpPr>
            <p:cNvPr id="56" name="テキスト ボックス 55"/>
            <p:cNvSpPr txBox="1"/>
            <p:nvPr/>
          </p:nvSpPr>
          <p:spPr>
            <a:xfrm>
              <a:off x="2242353" y="3560305"/>
              <a:ext cx="1338828" cy="646331"/>
            </a:xfrm>
            <a:prstGeom prst="rect">
              <a:avLst/>
            </a:prstGeom>
            <a:noFill/>
          </p:spPr>
          <p:txBody>
            <a:bodyPr wrap="none" rtlCol="0">
              <a:spAutoFit/>
            </a:bodyPr>
            <a:lstStyle/>
            <a:p>
              <a:r>
                <a:rPr kumimoji="1" lang="ja-JP" altLang="en-US" dirty="0" smtClean="0"/>
                <a:t>巨大衝突を</a:t>
              </a:r>
              <a:endParaRPr kumimoji="1" lang="en-US" altLang="ja-JP" dirty="0" smtClean="0"/>
            </a:p>
            <a:p>
              <a:r>
                <a:rPr kumimoji="1" lang="ja-JP" altLang="en-US" dirty="0" smtClean="0"/>
                <a:t>繰り返す</a:t>
              </a:r>
              <a:endParaRPr kumimoji="1" lang="en-US" altLang="ja-JP" dirty="0" smtClean="0"/>
            </a:p>
          </p:txBody>
        </p:sp>
        <p:sp>
          <p:nvSpPr>
            <p:cNvPr id="166" name="テキスト ボックス 165"/>
            <p:cNvSpPr txBox="1"/>
            <p:nvPr/>
          </p:nvSpPr>
          <p:spPr>
            <a:xfrm>
              <a:off x="6714151" y="5748345"/>
              <a:ext cx="1800493" cy="369332"/>
            </a:xfrm>
            <a:prstGeom prst="rect">
              <a:avLst/>
            </a:prstGeom>
            <a:noFill/>
          </p:spPr>
          <p:txBody>
            <a:bodyPr wrap="none" rtlCol="0">
              <a:spAutoFit/>
            </a:bodyPr>
            <a:lstStyle/>
            <a:p>
              <a:r>
                <a:rPr kumimoji="1" lang="ja-JP" altLang="en-US" dirty="0" smtClean="0"/>
                <a:t>地球型惑星形成</a:t>
              </a:r>
            </a:p>
          </p:txBody>
        </p:sp>
      </p:grpSp>
      <p:grpSp>
        <p:nvGrpSpPr>
          <p:cNvPr id="192" name="図形グループ 191"/>
          <p:cNvGrpSpPr/>
          <p:nvPr/>
        </p:nvGrpSpPr>
        <p:grpSpPr>
          <a:xfrm>
            <a:off x="1526671" y="4317750"/>
            <a:ext cx="4837908" cy="1009412"/>
            <a:chOff x="1704256" y="4516509"/>
            <a:chExt cx="4837908" cy="1009412"/>
          </a:xfrm>
        </p:grpSpPr>
        <p:grpSp>
          <p:nvGrpSpPr>
            <p:cNvPr id="175" name="図形グループ 174"/>
            <p:cNvGrpSpPr/>
            <p:nvPr/>
          </p:nvGrpSpPr>
          <p:grpSpPr>
            <a:xfrm>
              <a:off x="1704256" y="4885841"/>
              <a:ext cx="4837908" cy="640080"/>
              <a:chOff x="1649336" y="5010351"/>
              <a:chExt cx="4837908" cy="640080"/>
            </a:xfrm>
          </p:grpSpPr>
          <p:sp>
            <p:nvSpPr>
              <p:cNvPr id="169" name="円/楕円 168"/>
              <p:cNvSpPr>
                <a:spLocks noChangeAspect="1"/>
              </p:cNvSpPr>
              <p:nvPr/>
            </p:nvSpPr>
            <p:spPr>
              <a:xfrm>
                <a:off x="1649336" y="5010351"/>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0" name="円/楕円 169"/>
              <p:cNvSpPr>
                <a:spLocks noChangeAspect="1"/>
              </p:cNvSpPr>
              <p:nvPr/>
            </p:nvSpPr>
            <p:spPr>
              <a:xfrm rot="18900000">
                <a:off x="2691857" y="523102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1" name="円/楕円 170"/>
              <p:cNvSpPr>
                <a:spLocks noChangeAspect="1"/>
              </p:cNvSpPr>
              <p:nvPr/>
            </p:nvSpPr>
            <p:spPr>
              <a:xfrm rot="18900000">
                <a:off x="3722113" y="5161072"/>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4840331" y="5105804"/>
                <a:ext cx="438943" cy="43894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6222068" y="523102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4" name="テキスト ボックス 183"/>
            <p:cNvSpPr txBox="1"/>
            <p:nvPr/>
          </p:nvSpPr>
          <p:spPr>
            <a:xfrm>
              <a:off x="3293426" y="4516509"/>
              <a:ext cx="2651349" cy="369332"/>
            </a:xfrm>
            <a:prstGeom prst="rect">
              <a:avLst/>
            </a:prstGeom>
            <a:noFill/>
          </p:spPr>
          <p:txBody>
            <a:bodyPr wrap="none" rtlCol="0">
              <a:spAutoFit/>
            </a:bodyPr>
            <a:lstStyle/>
            <a:p>
              <a:r>
                <a:rPr kumimoji="1" lang="ja-JP" altLang="en-US" dirty="0" smtClean="0"/>
                <a:t>地球型惑星</a:t>
              </a:r>
              <a:r>
                <a:rPr kumimoji="1" lang="en-US" altLang="ja-JP" dirty="0" smtClean="0"/>
                <a:t> (</a:t>
              </a:r>
              <a:r>
                <a:rPr kumimoji="1" lang="en-US" altLang="ja-JP" dirty="0" smtClean="0">
                  <a:latin typeface="Helvetica"/>
                  <a:cs typeface="Helvetica"/>
                </a:rPr>
                <a:t>~10000km</a:t>
              </a:r>
              <a:r>
                <a:rPr kumimoji="1" lang="en-US" altLang="ja-JP" dirty="0"/>
                <a:t>)</a:t>
              </a:r>
              <a:endParaRPr kumimoji="1" lang="ja-JP" altLang="en-US" dirty="0"/>
            </a:p>
          </p:txBody>
        </p:sp>
      </p:grpSp>
      <p:grpSp>
        <p:nvGrpSpPr>
          <p:cNvPr id="190" name="図形グループ 189"/>
          <p:cNvGrpSpPr/>
          <p:nvPr/>
        </p:nvGrpSpPr>
        <p:grpSpPr>
          <a:xfrm>
            <a:off x="1526671" y="1633557"/>
            <a:ext cx="5054733" cy="995157"/>
            <a:chOff x="1704256" y="1741697"/>
            <a:chExt cx="5054733" cy="995157"/>
          </a:xfrm>
        </p:grpSpPr>
        <p:grpSp>
          <p:nvGrpSpPr>
            <p:cNvPr id="25" name="図形グループ 24"/>
            <p:cNvGrpSpPr/>
            <p:nvPr/>
          </p:nvGrpSpPr>
          <p:grpSpPr>
            <a:xfrm>
              <a:off x="1704256" y="2096774"/>
              <a:ext cx="5054733" cy="640080"/>
              <a:chOff x="1285163" y="1538192"/>
              <a:chExt cx="5054733" cy="640080"/>
            </a:xfrm>
          </p:grpSpPr>
          <p:sp>
            <p:nvSpPr>
              <p:cNvPr id="13" name="円/楕円 12"/>
              <p:cNvSpPr>
                <a:spLocks noChangeAspect="1"/>
              </p:cNvSpPr>
              <p:nvPr/>
            </p:nvSpPr>
            <p:spPr>
              <a:xfrm>
                <a:off x="1285163" y="1538192"/>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円/楕円 13"/>
              <p:cNvSpPr>
                <a:spLocks noChangeAspect="1"/>
              </p:cNvSpPr>
              <p:nvPr/>
            </p:nvSpPr>
            <p:spPr>
              <a:xfrm rot="18900000">
                <a:off x="2702700"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円/楕円 14"/>
              <p:cNvSpPr>
                <a:spLocks noChangeAspect="1"/>
              </p:cNvSpPr>
              <p:nvPr/>
            </p:nvSpPr>
            <p:spPr>
              <a:xfrm rot="18900000">
                <a:off x="2327684" y="1725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円/楕円 15"/>
              <p:cNvSpPr>
                <a:spLocks noChangeAspect="1"/>
              </p:cNvSpPr>
              <p:nvPr/>
            </p:nvSpPr>
            <p:spPr>
              <a:xfrm rot="18900000">
                <a:off x="3077716" y="1725399"/>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円/楕円 16"/>
              <p:cNvSpPr>
                <a:spLocks noChangeAspect="1"/>
              </p:cNvSpPr>
              <p:nvPr/>
            </p:nvSpPr>
            <p:spPr>
              <a:xfrm rot="18900000">
                <a:off x="3452732"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円/楕円 17"/>
              <p:cNvSpPr>
                <a:spLocks noChangeAspect="1"/>
              </p:cNvSpPr>
              <p:nvPr/>
            </p:nvSpPr>
            <p:spPr>
              <a:xfrm rot="18900000">
                <a:off x="3839716"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円/楕円 18"/>
              <p:cNvSpPr>
                <a:spLocks noChangeAspect="1"/>
              </p:cNvSpPr>
              <p:nvPr/>
            </p:nvSpPr>
            <p:spPr>
              <a:xfrm rot="18900000">
                <a:off x="4214732"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円/楕円 19"/>
              <p:cNvSpPr>
                <a:spLocks noChangeAspect="1"/>
              </p:cNvSpPr>
              <p:nvPr/>
            </p:nvSpPr>
            <p:spPr>
              <a:xfrm rot="18900000">
                <a:off x="4589748"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円/楕円 20"/>
              <p:cNvSpPr>
                <a:spLocks noChangeAspect="1"/>
              </p:cNvSpPr>
              <p:nvPr/>
            </p:nvSpPr>
            <p:spPr>
              <a:xfrm rot="18900000">
                <a:off x="4964764"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円/楕円 21"/>
              <p:cNvSpPr>
                <a:spLocks noChangeAspect="1"/>
              </p:cNvSpPr>
              <p:nvPr/>
            </p:nvSpPr>
            <p:spPr>
              <a:xfrm rot="18900000">
                <a:off x="533978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円/楕円 22"/>
              <p:cNvSpPr>
                <a:spLocks noChangeAspect="1"/>
              </p:cNvSpPr>
              <p:nvPr/>
            </p:nvSpPr>
            <p:spPr>
              <a:xfrm rot="18900000">
                <a:off x="5699704" y="172539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a:spLocks noChangeAspect="1"/>
              </p:cNvSpPr>
              <p:nvPr/>
            </p:nvSpPr>
            <p:spPr>
              <a:xfrm rot="18900000">
                <a:off x="607472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5" name="テキスト ボックス 184"/>
            <p:cNvSpPr txBox="1"/>
            <p:nvPr/>
          </p:nvSpPr>
          <p:spPr>
            <a:xfrm>
              <a:off x="1704256" y="1741697"/>
              <a:ext cx="646331" cy="369332"/>
            </a:xfrm>
            <a:prstGeom prst="rect">
              <a:avLst/>
            </a:prstGeom>
            <a:noFill/>
          </p:spPr>
          <p:txBody>
            <a:bodyPr wrap="none" rtlCol="0">
              <a:spAutoFit/>
            </a:bodyPr>
            <a:lstStyle/>
            <a:p>
              <a:r>
                <a:rPr kumimoji="1" lang="ja-JP" altLang="en-US" dirty="0" smtClean="0"/>
                <a:t>太陽</a:t>
              </a:r>
              <a:endParaRPr kumimoji="1" lang="ja-JP" altLang="en-US" dirty="0"/>
            </a:p>
          </p:txBody>
        </p:sp>
        <p:sp>
          <p:nvSpPr>
            <p:cNvPr id="186" name="テキスト ボックス 185"/>
            <p:cNvSpPr txBox="1"/>
            <p:nvPr/>
          </p:nvSpPr>
          <p:spPr>
            <a:xfrm>
              <a:off x="3565317" y="1859726"/>
              <a:ext cx="2311072" cy="369332"/>
            </a:xfrm>
            <a:prstGeom prst="rect">
              <a:avLst/>
            </a:prstGeom>
            <a:noFill/>
          </p:spPr>
          <p:txBody>
            <a:bodyPr wrap="none" rtlCol="0">
              <a:spAutoFit/>
            </a:bodyPr>
            <a:lstStyle/>
            <a:p>
              <a:r>
                <a:rPr kumimoji="1" lang="ja-JP" altLang="en-US" dirty="0" smtClean="0"/>
                <a:t>原始惑星</a:t>
              </a:r>
              <a:r>
                <a:rPr kumimoji="1" lang="en-US" altLang="ja-JP" dirty="0" smtClean="0"/>
                <a:t> (</a:t>
              </a:r>
              <a:r>
                <a:rPr kumimoji="1" lang="en-US" altLang="ja-JP" dirty="0" smtClean="0">
                  <a:latin typeface="Helvetica"/>
                  <a:cs typeface="Helvetica"/>
                </a:rPr>
                <a:t>~1000km</a:t>
              </a:r>
              <a:r>
                <a:rPr kumimoji="1" lang="en-US" altLang="ja-JP" dirty="0"/>
                <a:t>)</a:t>
              </a:r>
              <a:endParaRPr kumimoji="1" lang="ja-JP" altLang="en-US" dirty="0"/>
            </a:p>
          </p:txBody>
        </p:sp>
      </p:grpSp>
      <p:grpSp>
        <p:nvGrpSpPr>
          <p:cNvPr id="191" name="図形グループ 190"/>
          <p:cNvGrpSpPr/>
          <p:nvPr/>
        </p:nvGrpSpPr>
        <p:grpSpPr>
          <a:xfrm>
            <a:off x="1526671" y="2966652"/>
            <a:ext cx="5076111" cy="998545"/>
            <a:chOff x="1704256" y="3153410"/>
            <a:chExt cx="5076111" cy="998545"/>
          </a:xfrm>
        </p:grpSpPr>
        <p:grpSp>
          <p:nvGrpSpPr>
            <p:cNvPr id="180" name="図形グループ 179"/>
            <p:cNvGrpSpPr/>
            <p:nvPr/>
          </p:nvGrpSpPr>
          <p:grpSpPr>
            <a:xfrm>
              <a:off x="1704256" y="3511875"/>
              <a:ext cx="5076111" cy="640080"/>
              <a:chOff x="1649336" y="2865209"/>
              <a:chExt cx="5076111" cy="640080"/>
            </a:xfrm>
          </p:grpSpPr>
          <p:sp>
            <p:nvSpPr>
              <p:cNvPr id="26" name="円/楕円 25"/>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円/楕円 2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円/楕円 2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円/楕円 2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円/楕円 3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円/楕円 3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円/楕円 3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円/楕円 3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円/楕円 3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円/楕円 3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円/楕円 3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99" name="図形グループ 98"/>
              <p:cNvGrpSpPr/>
              <p:nvPr/>
            </p:nvGrpSpPr>
            <p:grpSpPr>
              <a:xfrm>
                <a:off x="3300017" y="2915111"/>
                <a:ext cx="461968" cy="488589"/>
                <a:chOff x="3270050" y="2912461"/>
                <a:chExt cx="461968" cy="488589"/>
              </a:xfrm>
            </p:grpSpPr>
            <p:grpSp>
              <p:nvGrpSpPr>
                <p:cNvPr id="66" name="図形グループ 65"/>
                <p:cNvGrpSpPr/>
                <p:nvPr/>
              </p:nvGrpSpPr>
              <p:grpSpPr>
                <a:xfrm>
                  <a:off x="3270050" y="2912461"/>
                  <a:ext cx="461968" cy="488589"/>
                  <a:chOff x="3280072" y="2906088"/>
                  <a:chExt cx="461968" cy="488589"/>
                </a:xfrm>
              </p:grpSpPr>
              <p:sp>
                <p:nvSpPr>
                  <p:cNvPr id="57" name="円/楕円 56"/>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円/楕円 58"/>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 name="円/楕円 59"/>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7" name="円/楕円 96"/>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8" name="図形グループ 107"/>
              <p:cNvGrpSpPr/>
              <p:nvPr/>
            </p:nvGrpSpPr>
            <p:grpSpPr>
              <a:xfrm>
                <a:off x="4550726" y="2874679"/>
                <a:ext cx="371135" cy="530723"/>
                <a:chOff x="4550726" y="2874679"/>
                <a:chExt cx="371135" cy="530723"/>
              </a:xfrm>
            </p:grpSpPr>
            <p:sp>
              <p:nvSpPr>
                <p:cNvPr id="85" name="円/楕円 84"/>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円/楕円 91"/>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9" name="図形グループ 108"/>
              <p:cNvGrpSpPr/>
              <p:nvPr/>
            </p:nvGrpSpPr>
            <p:grpSpPr>
              <a:xfrm>
                <a:off x="4992475" y="2940898"/>
                <a:ext cx="506092" cy="373969"/>
                <a:chOff x="4992475" y="2940898"/>
                <a:chExt cx="506092" cy="373969"/>
              </a:xfrm>
            </p:grpSpPr>
            <p:sp>
              <p:nvSpPr>
                <p:cNvPr id="93" name="円/楕円 92"/>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2" name="円/楕円 101"/>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3" name="円/楕円 102"/>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円/楕円 104"/>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187" name="テキスト ボックス 186"/>
            <p:cNvSpPr txBox="1"/>
            <p:nvPr/>
          </p:nvSpPr>
          <p:spPr>
            <a:xfrm>
              <a:off x="3919279" y="3153410"/>
              <a:ext cx="1983874" cy="369332"/>
            </a:xfrm>
            <a:prstGeom prst="rect">
              <a:avLst/>
            </a:prstGeom>
            <a:noFill/>
          </p:spPr>
          <p:txBody>
            <a:bodyPr wrap="none" rtlCol="0">
              <a:spAutoFit/>
            </a:bodyPr>
            <a:lstStyle/>
            <a:p>
              <a:r>
                <a:rPr kumimoji="1" lang="ja-JP" altLang="en-US" dirty="0" smtClean="0"/>
                <a:t>破片</a:t>
              </a:r>
              <a:r>
                <a:rPr kumimoji="1" lang="en-US" altLang="ja-JP" dirty="0" smtClean="0"/>
                <a:t> (</a:t>
              </a:r>
              <a:r>
                <a:rPr kumimoji="1" lang="en-US" altLang="ja-JP" dirty="0" smtClean="0">
                  <a:latin typeface="Helvetica"/>
                  <a:cs typeface="Helvetica"/>
                </a:rPr>
                <a:t>~</a:t>
              </a:r>
              <a:r>
                <a:rPr kumimoji="1" lang="en-US" altLang="ja-JP" dirty="0">
                  <a:latin typeface="Helvetica"/>
                  <a:cs typeface="Helvetica"/>
                </a:rPr>
                <a:t>1</a:t>
              </a:r>
              <a:r>
                <a:rPr kumimoji="1" lang="en-US" altLang="ja-JP" dirty="0" smtClean="0">
                  <a:latin typeface="Helvetica"/>
                  <a:cs typeface="Helvetica"/>
                </a:rPr>
                <a:t>μm-1km</a:t>
              </a:r>
              <a:r>
                <a:rPr kumimoji="1" lang="en-US" altLang="ja-JP" dirty="0"/>
                <a:t>)</a:t>
              </a:r>
              <a:endParaRPr kumimoji="1" lang="ja-JP" altLang="en-US" dirty="0"/>
            </a:p>
          </p:txBody>
        </p:sp>
      </p:grpSp>
      <p:sp>
        <p:nvSpPr>
          <p:cNvPr id="3" name="テキスト ボックス 2"/>
          <p:cNvSpPr txBox="1"/>
          <p:nvPr/>
        </p:nvSpPr>
        <p:spPr>
          <a:xfrm>
            <a:off x="229786" y="1035546"/>
            <a:ext cx="8712642" cy="369332"/>
          </a:xfrm>
          <a:prstGeom prst="rect">
            <a:avLst/>
          </a:prstGeom>
          <a:noFill/>
        </p:spPr>
        <p:txBody>
          <a:bodyPr wrap="none" rtlCol="0">
            <a:spAutoFit/>
          </a:bodyPr>
          <a:lstStyle/>
          <a:p>
            <a:r>
              <a:rPr kumimoji="1" lang="ja-JP" altLang="en-US" dirty="0" smtClean="0"/>
              <a:t>太陽誕生（</a:t>
            </a:r>
            <a:r>
              <a:rPr kumimoji="1" lang="en-US" altLang="ja-JP" dirty="0" smtClean="0">
                <a:latin typeface="Helvetica"/>
                <a:cs typeface="Helvetica"/>
              </a:rPr>
              <a:t>0</a:t>
            </a:r>
            <a:r>
              <a:rPr kumimoji="1" lang="ja-JP" altLang="en-US" dirty="0" smtClean="0"/>
              <a:t>歳）から</a:t>
            </a:r>
            <a:r>
              <a:rPr kumimoji="1" lang="en-US" altLang="ja-JP" dirty="0">
                <a:latin typeface="Helvetica"/>
                <a:cs typeface="Helvetica"/>
              </a:rPr>
              <a:t>10</a:t>
            </a:r>
            <a:r>
              <a:rPr kumimoji="1" lang="en-US" altLang="ja-JP" baseline="30000" dirty="0">
                <a:latin typeface="Helvetica"/>
                <a:cs typeface="Helvetica"/>
              </a:rPr>
              <a:t>6</a:t>
            </a:r>
            <a:r>
              <a:rPr kumimoji="1" lang="en-US" altLang="ja-JP" dirty="0">
                <a:latin typeface="Helvetica"/>
                <a:cs typeface="Helvetica"/>
              </a:rPr>
              <a:t>-</a:t>
            </a:r>
            <a:r>
              <a:rPr kumimoji="1" lang="en-US" altLang="ja-JP" dirty="0" smtClean="0">
                <a:latin typeface="Helvetica"/>
                <a:cs typeface="Helvetica"/>
              </a:rPr>
              <a:t>10</a:t>
            </a:r>
            <a:r>
              <a:rPr kumimoji="1" lang="en-US" altLang="ja-JP" baseline="30000" dirty="0" smtClean="0">
                <a:latin typeface="Helvetica"/>
                <a:cs typeface="Helvetica"/>
              </a:rPr>
              <a:t>7</a:t>
            </a:r>
            <a:r>
              <a:rPr kumimoji="1" lang="ja-JP" altLang="en-US" dirty="0" smtClean="0">
                <a:latin typeface="Helvetica"/>
                <a:cs typeface="Helvetica"/>
              </a:rPr>
              <a:t>年ほどで、火星サイズ</a:t>
            </a:r>
            <a:r>
              <a:rPr kumimoji="1" lang="en-US" altLang="ja-JP" dirty="0">
                <a:latin typeface="Helvetica"/>
                <a:cs typeface="Helvetica"/>
              </a:rPr>
              <a:t> </a:t>
            </a:r>
            <a:r>
              <a:rPr kumimoji="1" lang="en-US" altLang="ja-JP" dirty="0" smtClean="0">
                <a:latin typeface="Helvetica"/>
                <a:cs typeface="Helvetica"/>
              </a:rPr>
              <a:t>(~1000km</a:t>
            </a:r>
            <a:r>
              <a:rPr kumimoji="1" lang="en-US" altLang="ja-JP" dirty="0">
                <a:latin typeface="Helvetica"/>
                <a:cs typeface="Helvetica"/>
              </a:rPr>
              <a:t>)</a:t>
            </a:r>
            <a:r>
              <a:rPr kumimoji="1" lang="ja-JP" altLang="en-US" dirty="0" smtClean="0">
                <a:latin typeface="Helvetica"/>
                <a:cs typeface="Helvetica"/>
              </a:rPr>
              <a:t>の原始惑星が形成</a:t>
            </a:r>
            <a:endParaRPr kumimoji="1" lang="en-US" altLang="ja-JP" dirty="0" smtClean="0"/>
          </a:p>
        </p:txBody>
      </p:sp>
      <p:sp>
        <p:nvSpPr>
          <p:cNvPr id="7" name="テキスト ボックス 6"/>
          <p:cNvSpPr txBox="1"/>
          <p:nvPr/>
        </p:nvSpPr>
        <p:spPr>
          <a:xfrm>
            <a:off x="3388919" y="6006900"/>
            <a:ext cx="4101892" cy="369332"/>
          </a:xfrm>
          <a:prstGeom prst="rect">
            <a:avLst/>
          </a:prstGeom>
          <a:noFill/>
          <a:ln>
            <a:solidFill>
              <a:srgbClr val="4F81BD"/>
            </a:solidFill>
          </a:ln>
        </p:spPr>
        <p:txBody>
          <a:bodyPr wrap="none" rtlCol="0">
            <a:spAutoFit/>
          </a:bodyPr>
          <a:lstStyle/>
          <a:p>
            <a:r>
              <a:rPr kumimoji="1" lang="ja-JP" altLang="en-US" dirty="0" smtClean="0"/>
              <a:t>合体だけではなく破壊も起こっている</a:t>
            </a:r>
            <a:endParaRPr kumimoji="1" lang="ja-JP" altLang="en-US" dirty="0"/>
          </a:p>
        </p:txBody>
      </p:sp>
      <p:sp>
        <p:nvSpPr>
          <p:cNvPr id="110" name="テキスト ボックス 109"/>
          <p:cNvSpPr txBox="1"/>
          <p:nvPr/>
        </p:nvSpPr>
        <p:spPr>
          <a:xfrm>
            <a:off x="1214852" y="5460284"/>
            <a:ext cx="6596678" cy="400110"/>
          </a:xfrm>
          <a:prstGeom prst="rect">
            <a:avLst/>
          </a:prstGeom>
          <a:noFill/>
          <a:ln>
            <a:solidFill>
              <a:srgbClr val="FF0000"/>
            </a:solidFill>
          </a:ln>
        </p:spPr>
        <p:txBody>
          <a:bodyPr wrap="none" rtlCol="0">
            <a:spAutoFit/>
          </a:bodyPr>
          <a:lstStyle/>
          <a:p>
            <a:r>
              <a:rPr kumimoji="1" lang="ja-JP" altLang="en-US" sz="2000" dirty="0"/>
              <a:t>巨大衝突</a:t>
            </a:r>
            <a:r>
              <a:rPr kumimoji="1" lang="ja-JP" altLang="en-US" sz="2000" dirty="0" smtClean="0"/>
              <a:t>ステージ：原始惑星が衝突し合体成長する段階</a:t>
            </a:r>
            <a:endParaRPr kumimoji="1" lang="ja-JP" altLang="en-US" sz="2000" dirty="0"/>
          </a:p>
        </p:txBody>
      </p:sp>
      <p:sp>
        <p:nvSpPr>
          <p:cNvPr id="8" name="テキスト ボックス 7"/>
          <p:cNvSpPr txBox="1"/>
          <p:nvPr/>
        </p:nvSpPr>
        <p:spPr>
          <a:xfrm>
            <a:off x="7906706" y="3360923"/>
            <a:ext cx="1107996" cy="646331"/>
          </a:xfrm>
          <a:prstGeom prst="rect">
            <a:avLst/>
          </a:prstGeom>
          <a:noFill/>
          <a:ln>
            <a:solidFill>
              <a:srgbClr val="93CDDD"/>
            </a:solidFill>
          </a:ln>
        </p:spPr>
        <p:txBody>
          <a:bodyPr wrap="none" rtlCol="0">
            <a:spAutoFit/>
          </a:bodyPr>
          <a:lstStyle/>
          <a:p>
            <a:r>
              <a:rPr kumimoji="1" lang="ja-JP" altLang="en-US" dirty="0" smtClean="0"/>
              <a:t>巨大衝突</a:t>
            </a:r>
            <a:endParaRPr kumimoji="1" lang="en-US" altLang="ja-JP" dirty="0" smtClean="0"/>
          </a:p>
          <a:p>
            <a:r>
              <a:rPr kumimoji="1" lang="ja-JP" altLang="en-US" dirty="0" smtClean="0"/>
              <a:t>ステージ</a:t>
            </a:r>
            <a:endParaRPr kumimoji="1" lang="ja-JP" altLang="en-US" dirty="0"/>
          </a:p>
        </p:txBody>
      </p:sp>
      <p:sp>
        <p:nvSpPr>
          <p:cNvPr id="9" name="テキスト ボックス 8"/>
          <p:cNvSpPr txBox="1"/>
          <p:nvPr/>
        </p:nvSpPr>
        <p:spPr>
          <a:xfrm>
            <a:off x="2355377" y="6010161"/>
            <a:ext cx="877163" cy="369332"/>
          </a:xfrm>
          <a:prstGeom prst="rect">
            <a:avLst/>
          </a:prstGeom>
          <a:noFill/>
        </p:spPr>
        <p:txBody>
          <a:bodyPr wrap="none" rtlCol="0">
            <a:spAutoFit/>
          </a:bodyPr>
          <a:lstStyle/>
          <a:p>
            <a:r>
              <a:rPr kumimoji="1" lang="ja-JP" altLang="en-US" dirty="0" smtClean="0"/>
              <a:t>しかし</a:t>
            </a:r>
            <a:endParaRPr kumimoji="1" lang="ja-JP" altLang="en-US" dirty="0"/>
          </a:p>
        </p:txBody>
      </p:sp>
    </p:spTree>
    <p:extLst>
      <p:ext uri="{BB962C8B-B14F-4D97-AF65-F5344CB8AC3E}">
        <p14:creationId xmlns:p14="http://schemas.microsoft.com/office/powerpoint/2010/main" val="17344971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20</a:t>
            </a:fld>
            <a:endParaRPr lang="en-US"/>
          </a:p>
        </p:txBody>
      </p:sp>
      <p:sp>
        <p:nvSpPr>
          <p:cNvPr id="7" name="テキスト ボックス 6"/>
          <p:cNvSpPr txBox="1"/>
          <p:nvPr/>
        </p:nvSpPr>
        <p:spPr>
          <a:xfrm>
            <a:off x="6164862" y="3461310"/>
            <a:ext cx="2979138" cy="307777"/>
          </a:xfrm>
          <a:prstGeom prst="rect">
            <a:avLst/>
          </a:prstGeom>
          <a:noFill/>
        </p:spPr>
        <p:txBody>
          <a:bodyPr wrap="none" rtlCol="0">
            <a:spAutoFit/>
          </a:bodyPr>
          <a:lstStyle/>
          <a:p>
            <a:r>
              <a:rPr kumimoji="1" lang="en-US" altLang="ja-JP" sz="1400" dirty="0">
                <a:latin typeface="Helvetica"/>
                <a:cs typeface="Helvetica"/>
              </a:rPr>
              <a:t>C</a:t>
            </a:r>
            <a:r>
              <a:rPr kumimoji="1" lang="en-US" altLang="ja-JP" sz="1400" dirty="0" smtClean="0">
                <a:latin typeface="Helvetica"/>
                <a:cs typeface="Helvetica"/>
              </a:rPr>
              <a:t>redit : </a:t>
            </a:r>
            <a:r>
              <a:rPr lang="en-US" altLang="ja-JP" sz="1400" dirty="0" smtClean="0">
                <a:latin typeface="Helvetica"/>
                <a:cs typeface="Helvetica"/>
              </a:rPr>
              <a:t>A</a:t>
            </a:r>
            <a:r>
              <a:rPr lang="en-US" altLang="ja-JP" sz="1400" dirty="0">
                <a:latin typeface="Helvetica"/>
                <a:cs typeface="Helvetica"/>
              </a:rPr>
              <a:t>.-M. Lagrange et al</a:t>
            </a:r>
            <a:r>
              <a:rPr lang="en-US" altLang="ja-JP" sz="1400" dirty="0" smtClean="0">
                <a:latin typeface="Helvetica"/>
                <a:cs typeface="Helvetica"/>
              </a:rPr>
              <a:t>., 2010</a:t>
            </a:r>
            <a:endParaRPr kumimoji="1" lang="ja-JP" altLang="en-US" sz="1400" dirty="0">
              <a:latin typeface="Helvetica"/>
              <a:cs typeface="Helvetica"/>
            </a:endParaRPr>
          </a:p>
        </p:txBody>
      </p:sp>
      <p:sp>
        <p:nvSpPr>
          <p:cNvPr id="8" name="テキスト ボックス 7"/>
          <p:cNvSpPr txBox="1"/>
          <p:nvPr/>
        </p:nvSpPr>
        <p:spPr>
          <a:xfrm>
            <a:off x="6814499" y="1022022"/>
            <a:ext cx="1673730" cy="307777"/>
          </a:xfrm>
          <a:prstGeom prst="rect">
            <a:avLst/>
          </a:prstGeom>
          <a:noFill/>
        </p:spPr>
        <p:txBody>
          <a:bodyPr wrap="none" rtlCol="0">
            <a:spAutoFit/>
          </a:bodyPr>
          <a:lstStyle/>
          <a:p>
            <a:r>
              <a:rPr kumimoji="1" lang="en-US" altLang="ja-JP" sz="1400" dirty="0" smtClean="0">
                <a:latin typeface="Helvetica"/>
                <a:cs typeface="Helvetica"/>
              </a:rPr>
              <a:t>β </a:t>
            </a:r>
            <a:r>
              <a:rPr kumimoji="1" lang="en-US" altLang="ja-JP" sz="1400" dirty="0" err="1" smtClean="0">
                <a:latin typeface="Helvetica"/>
                <a:cs typeface="Helvetica"/>
              </a:rPr>
              <a:t>Pictoris</a:t>
            </a:r>
            <a:r>
              <a:rPr kumimoji="1" lang="en-US" altLang="ja-JP" sz="1400" dirty="0" smtClean="0">
                <a:latin typeface="Helvetica"/>
                <a:cs typeface="Helvetica"/>
              </a:rPr>
              <a:t> @1.3μm</a:t>
            </a:r>
            <a:endParaRPr kumimoji="1" lang="ja-JP" altLang="en-US" sz="1400" dirty="0">
              <a:latin typeface="Helvetica"/>
              <a:cs typeface="Helvetica"/>
            </a:endParaRPr>
          </a:p>
        </p:txBody>
      </p:sp>
      <p:pic>
        <p:nvPicPr>
          <p:cNvPr id="9" name="図 8" descr="betapicb_cap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305" y="1345003"/>
            <a:ext cx="2107017" cy="2098588"/>
          </a:xfrm>
          <a:prstGeom prst="rect">
            <a:avLst/>
          </a:prstGeom>
        </p:spPr>
      </p:pic>
      <p:pic>
        <p:nvPicPr>
          <p:cNvPr id="10" name="図 9" descr="kalas_hst_fomalhau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305" y="4076864"/>
            <a:ext cx="2107017" cy="2107017"/>
          </a:xfrm>
          <a:prstGeom prst="rect">
            <a:avLst/>
          </a:prstGeom>
        </p:spPr>
      </p:pic>
      <p:sp>
        <p:nvSpPr>
          <p:cNvPr id="11" name="テキスト ボックス 10"/>
          <p:cNvSpPr txBox="1"/>
          <p:nvPr/>
        </p:nvSpPr>
        <p:spPr>
          <a:xfrm>
            <a:off x="6714386" y="3769087"/>
            <a:ext cx="1773843" cy="307777"/>
          </a:xfrm>
          <a:prstGeom prst="rect">
            <a:avLst/>
          </a:prstGeom>
          <a:noFill/>
        </p:spPr>
        <p:txBody>
          <a:bodyPr wrap="none" rtlCol="0">
            <a:spAutoFit/>
          </a:bodyPr>
          <a:lstStyle/>
          <a:p>
            <a:r>
              <a:rPr lang="en-US" altLang="ja-JP" sz="1400" dirty="0" err="1">
                <a:latin typeface="Helvetica"/>
                <a:cs typeface="Helvetica"/>
              </a:rPr>
              <a:t>Fomalhaut</a:t>
            </a:r>
            <a:r>
              <a:rPr lang="en-US" altLang="ja-JP" sz="1400" dirty="0">
                <a:latin typeface="Helvetica"/>
                <a:cs typeface="Helvetica"/>
              </a:rPr>
              <a:t> </a:t>
            </a:r>
            <a:r>
              <a:rPr lang="en-US" altLang="ja-JP" sz="1400" dirty="0" smtClean="0">
                <a:latin typeface="Helvetica"/>
                <a:cs typeface="Helvetica"/>
              </a:rPr>
              <a:t>@0.6μm</a:t>
            </a:r>
            <a:endParaRPr kumimoji="1" lang="ja-JP" altLang="en-US" sz="1400" dirty="0">
              <a:latin typeface="Helvetica"/>
              <a:cs typeface="Helvetica"/>
            </a:endParaRPr>
          </a:p>
        </p:txBody>
      </p:sp>
      <p:sp>
        <p:nvSpPr>
          <p:cNvPr id="12" name="テキスト ボックス 11"/>
          <p:cNvSpPr txBox="1"/>
          <p:nvPr/>
        </p:nvSpPr>
        <p:spPr>
          <a:xfrm>
            <a:off x="6448999" y="6185098"/>
            <a:ext cx="2396960" cy="307777"/>
          </a:xfrm>
          <a:prstGeom prst="rect">
            <a:avLst/>
          </a:prstGeom>
          <a:noFill/>
        </p:spPr>
        <p:txBody>
          <a:bodyPr wrap="none" rtlCol="0">
            <a:spAutoFit/>
          </a:bodyPr>
          <a:lstStyle/>
          <a:p>
            <a:r>
              <a:rPr kumimoji="1" lang="en-US" altLang="ja-JP" sz="1400" dirty="0" smtClean="0">
                <a:latin typeface="Helvetica"/>
                <a:cs typeface="Helvetica"/>
              </a:rPr>
              <a:t>Credit : P. </a:t>
            </a:r>
            <a:r>
              <a:rPr kumimoji="1" lang="en-US" altLang="ja-JP" sz="1400" dirty="0" err="1" smtClean="0">
                <a:latin typeface="Helvetica"/>
                <a:cs typeface="Helvetica"/>
              </a:rPr>
              <a:t>Kalas</a:t>
            </a:r>
            <a:r>
              <a:rPr kumimoji="1" lang="en-US" altLang="ja-JP" sz="1400" dirty="0" smtClean="0">
                <a:latin typeface="Helvetica"/>
                <a:cs typeface="Helvetica"/>
              </a:rPr>
              <a:t> et al., 2005</a:t>
            </a:r>
            <a:endParaRPr kumimoji="1" lang="ja-JP" altLang="en-US" sz="1400" dirty="0">
              <a:latin typeface="Helvetica"/>
              <a:cs typeface="Helvetica"/>
            </a:endParaRPr>
          </a:p>
        </p:txBody>
      </p:sp>
      <p:sp>
        <p:nvSpPr>
          <p:cNvPr id="13" name="テキスト ボックス 12"/>
          <p:cNvSpPr txBox="1"/>
          <p:nvPr/>
        </p:nvSpPr>
        <p:spPr>
          <a:xfrm>
            <a:off x="6286501" y="718396"/>
            <a:ext cx="2559458" cy="369332"/>
          </a:xfrm>
          <a:prstGeom prst="rect">
            <a:avLst/>
          </a:prstGeom>
          <a:noFill/>
        </p:spPr>
        <p:txBody>
          <a:bodyPr wrap="square" rtlCol="0">
            <a:spAutoFit/>
          </a:bodyPr>
          <a:lstStyle/>
          <a:p>
            <a:r>
              <a:rPr kumimoji="1" lang="ja-JP" altLang="en-US" dirty="0" smtClean="0"/>
              <a:t>（</a:t>
            </a:r>
            <a:r>
              <a:rPr kumimoji="1" lang="ja-JP" altLang="en-US" dirty="0"/>
              <a:t>冷たい</a:t>
            </a:r>
            <a:r>
              <a:rPr kumimoji="1" lang="ja-JP" altLang="en-US" dirty="0" smtClean="0"/>
              <a:t>）デブリ円盤</a:t>
            </a:r>
            <a:endParaRPr kumimoji="1" lang="ja-JP" altLang="en-US" dirty="0"/>
          </a:p>
        </p:txBody>
      </p:sp>
    </p:spTree>
    <p:extLst>
      <p:ext uri="{BB962C8B-B14F-4D97-AF65-F5344CB8AC3E}">
        <p14:creationId xmlns:p14="http://schemas.microsoft.com/office/powerpoint/2010/main" val="282236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太陽系外における巨大衝突ステージ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3</a:t>
            </a:fld>
            <a:endParaRPr lang="en-US" dirty="0"/>
          </a:p>
        </p:txBody>
      </p:sp>
      <p:sp>
        <p:nvSpPr>
          <p:cNvPr id="8" name="テキスト ボックス 7"/>
          <p:cNvSpPr txBox="1"/>
          <p:nvPr/>
        </p:nvSpPr>
        <p:spPr>
          <a:xfrm>
            <a:off x="322313" y="987639"/>
            <a:ext cx="5032147" cy="369332"/>
          </a:xfrm>
          <a:prstGeom prst="rect">
            <a:avLst/>
          </a:prstGeom>
          <a:noFill/>
        </p:spPr>
        <p:txBody>
          <a:bodyPr wrap="none" rtlCol="0">
            <a:spAutoFit/>
          </a:bodyPr>
          <a:lstStyle/>
          <a:p>
            <a:r>
              <a:rPr kumimoji="1" lang="ja-JP" altLang="en-US" dirty="0" smtClean="0"/>
              <a:t>一方、太陽系外で起こる巨大衝突ステージでは</a:t>
            </a:r>
            <a:endParaRPr kumimoji="1" lang="ja-JP" altLang="en-US" dirty="0"/>
          </a:p>
        </p:txBody>
      </p:sp>
      <p:grpSp>
        <p:nvGrpSpPr>
          <p:cNvPr id="66" name="図形グループ 65"/>
          <p:cNvGrpSpPr/>
          <p:nvPr/>
        </p:nvGrpSpPr>
        <p:grpSpPr>
          <a:xfrm>
            <a:off x="362169" y="1567234"/>
            <a:ext cx="5076111" cy="640080"/>
            <a:chOff x="1649336" y="2865209"/>
            <a:chExt cx="5076111" cy="640080"/>
          </a:xfrm>
        </p:grpSpPr>
        <p:sp>
          <p:nvSpPr>
            <p:cNvPr id="67" name="円/楕円 66"/>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円/楕円 6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円/楕円 6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円/楕円 6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円/楕円 7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円/楕円 7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円/楕円 7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4" name="円/楕円 7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円/楕円 7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円/楕円 7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7" name="円/楕円 7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8" name="円/楕円 7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79" name="図形グループ 78"/>
            <p:cNvGrpSpPr/>
            <p:nvPr/>
          </p:nvGrpSpPr>
          <p:grpSpPr>
            <a:xfrm>
              <a:off x="3300017" y="2915111"/>
              <a:ext cx="461968" cy="488589"/>
              <a:chOff x="3270050" y="2912461"/>
              <a:chExt cx="461968" cy="488589"/>
            </a:xfrm>
          </p:grpSpPr>
          <p:grpSp>
            <p:nvGrpSpPr>
              <p:cNvPr id="102" name="図形グループ 101"/>
              <p:cNvGrpSpPr/>
              <p:nvPr/>
            </p:nvGrpSpPr>
            <p:grpSpPr>
              <a:xfrm>
                <a:off x="3270050" y="2912461"/>
                <a:ext cx="461968" cy="488589"/>
                <a:chOff x="3280072" y="2906088"/>
                <a:chExt cx="461968" cy="488589"/>
              </a:xfrm>
            </p:grpSpPr>
            <p:sp>
              <p:nvSpPr>
                <p:cNvPr id="105" name="円/楕円 104"/>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8" name="円/楕円 107"/>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9" name="円/楕円 108"/>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0" name="円/楕円 109"/>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1" name="円/楕円 110"/>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2" name="円/楕円 111"/>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03" name="円/楕円 102"/>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0" name="図形グループ 79"/>
            <p:cNvGrpSpPr/>
            <p:nvPr/>
          </p:nvGrpSpPr>
          <p:grpSpPr>
            <a:xfrm>
              <a:off x="4550726" y="2874679"/>
              <a:ext cx="371135" cy="530723"/>
              <a:chOff x="4550726" y="2874679"/>
              <a:chExt cx="371135" cy="530723"/>
            </a:xfrm>
          </p:grpSpPr>
          <p:sp>
            <p:nvSpPr>
              <p:cNvPr id="92" name="円/楕円 91"/>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7" name="円/楕円 96"/>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円/楕円 98"/>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1" name="図形グループ 80"/>
            <p:cNvGrpSpPr/>
            <p:nvPr/>
          </p:nvGrpSpPr>
          <p:grpSpPr>
            <a:xfrm>
              <a:off x="4992475" y="2940898"/>
              <a:ext cx="506092" cy="373969"/>
              <a:chOff x="4992475" y="2940898"/>
              <a:chExt cx="506092" cy="373969"/>
            </a:xfrm>
          </p:grpSpPr>
          <p:sp>
            <p:nvSpPr>
              <p:cNvPr id="82" name="円/楕円 81"/>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3" name="円/楕円 82"/>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円/楕円 83"/>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5" name="円/楕円 84"/>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162" name="下矢印 161"/>
          <p:cNvSpPr/>
          <p:nvPr/>
        </p:nvSpPr>
        <p:spPr>
          <a:xfrm rot="18499514">
            <a:off x="5092962" y="2128086"/>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1" name="図形グループ 10"/>
          <p:cNvGrpSpPr/>
          <p:nvPr/>
        </p:nvGrpSpPr>
        <p:grpSpPr>
          <a:xfrm>
            <a:off x="251742" y="3542393"/>
            <a:ext cx="4988191" cy="2024142"/>
            <a:chOff x="201176" y="2697545"/>
            <a:chExt cx="4988191" cy="2024142"/>
          </a:xfrm>
        </p:grpSpPr>
        <p:sp>
          <p:nvSpPr>
            <p:cNvPr id="20" name="円/楕円 19"/>
            <p:cNvSpPr>
              <a:spLocks noChangeAspect="1"/>
            </p:cNvSpPr>
            <p:nvPr/>
          </p:nvSpPr>
          <p:spPr>
            <a:xfrm>
              <a:off x="310999" y="299169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29" name="図形グループ 28"/>
            <p:cNvGrpSpPr/>
            <p:nvPr/>
          </p:nvGrpSpPr>
          <p:grpSpPr>
            <a:xfrm>
              <a:off x="1298601" y="3176011"/>
              <a:ext cx="435885" cy="176885"/>
              <a:chOff x="3172215" y="4568344"/>
              <a:chExt cx="435885" cy="176885"/>
            </a:xfrm>
          </p:grpSpPr>
          <p:sp>
            <p:nvSpPr>
              <p:cNvPr id="60" name="円/楕円 5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19" name="図形グループ 118"/>
            <p:cNvGrpSpPr/>
            <p:nvPr/>
          </p:nvGrpSpPr>
          <p:grpSpPr>
            <a:xfrm>
              <a:off x="1852611" y="3170744"/>
              <a:ext cx="435885" cy="176885"/>
              <a:chOff x="3172215" y="4568344"/>
              <a:chExt cx="435885" cy="176885"/>
            </a:xfrm>
          </p:grpSpPr>
          <p:sp>
            <p:nvSpPr>
              <p:cNvPr id="120" name="円/楕円 11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1" name="円/楕円 12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2" name="円/楕円 12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3" name="円/楕円 12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4" name="円/楕円 12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5" name="円/楕円 12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26" name="図形グループ 125"/>
            <p:cNvGrpSpPr/>
            <p:nvPr/>
          </p:nvGrpSpPr>
          <p:grpSpPr>
            <a:xfrm>
              <a:off x="2423649" y="3166672"/>
              <a:ext cx="435885" cy="176885"/>
              <a:chOff x="3172215" y="4568344"/>
              <a:chExt cx="435885" cy="176885"/>
            </a:xfrm>
          </p:grpSpPr>
          <p:sp>
            <p:nvSpPr>
              <p:cNvPr id="127" name="円/楕円 126"/>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8" name="円/楕円 127"/>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9" name="円/楕円 128"/>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0" name="円/楕円 129"/>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1" name="円/楕円 130"/>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2" name="円/楕円 131"/>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33" name="図形グループ 132"/>
            <p:cNvGrpSpPr/>
            <p:nvPr/>
          </p:nvGrpSpPr>
          <p:grpSpPr>
            <a:xfrm>
              <a:off x="3027795" y="3160092"/>
              <a:ext cx="435885" cy="176885"/>
              <a:chOff x="3172215" y="4568344"/>
              <a:chExt cx="435885" cy="176885"/>
            </a:xfrm>
          </p:grpSpPr>
          <p:sp>
            <p:nvSpPr>
              <p:cNvPr id="134" name="円/楕円 13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5" name="円/楕円 13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6" name="円/楕円 13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7" name="円/楕円 13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8" name="円/楕円 13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9" name="円/楕円 13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0" name="図形グループ 139"/>
            <p:cNvGrpSpPr/>
            <p:nvPr/>
          </p:nvGrpSpPr>
          <p:grpSpPr>
            <a:xfrm>
              <a:off x="3605642" y="3156095"/>
              <a:ext cx="435885" cy="176885"/>
              <a:chOff x="3172215" y="4568344"/>
              <a:chExt cx="435885" cy="176885"/>
            </a:xfrm>
          </p:grpSpPr>
          <p:sp>
            <p:nvSpPr>
              <p:cNvPr id="141" name="円/楕円 14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2" name="円/楕円 14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3" name="円/楕円 14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4" name="円/楕円 14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5" name="円/楕円 14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6" name="円/楕円 14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7" name="図形グループ 146"/>
            <p:cNvGrpSpPr/>
            <p:nvPr/>
          </p:nvGrpSpPr>
          <p:grpSpPr>
            <a:xfrm>
              <a:off x="4155616" y="3152782"/>
              <a:ext cx="435885" cy="176885"/>
              <a:chOff x="3172215" y="4568344"/>
              <a:chExt cx="435885" cy="176885"/>
            </a:xfrm>
          </p:grpSpPr>
          <p:sp>
            <p:nvSpPr>
              <p:cNvPr id="148" name="円/楕円 14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9" name="円/楕円 14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0" name="円/楕円 14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1" name="円/楕円 15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2" name="円/楕円 15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3" name="円/楕円 15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54" name="図形グループ 153"/>
            <p:cNvGrpSpPr/>
            <p:nvPr/>
          </p:nvGrpSpPr>
          <p:grpSpPr>
            <a:xfrm>
              <a:off x="4720289" y="3141771"/>
              <a:ext cx="435885" cy="176885"/>
              <a:chOff x="3172215" y="4568344"/>
              <a:chExt cx="435885" cy="176885"/>
            </a:xfrm>
          </p:grpSpPr>
          <p:sp>
            <p:nvSpPr>
              <p:cNvPr id="155" name="円/楕円 154"/>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6" name="円/楕円 155"/>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7" name="円/楕円 156"/>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8" name="円/楕円 157"/>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9" name="円/楕円 158"/>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0" name="円/楕円 159"/>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7" name="テキスト ボックス 6"/>
            <p:cNvSpPr txBox="1"/>
            <p:nvPr/>
          </p:nvSpPr>
          <p:spPr>
            <a:xfrm>
              <a:off x="201176" y="3644409"/>
              <a:ext cx="877163" cy="369332"/>
            </a:xfrm>
            <a:prstGeom prst="rect">
              <a:avLst/>
            </a:prstGeom>
            <a:noFill/>
          </p:spPr>
          <p:txBody>
            <a:bodyPr wrap="none" rtlCol="0">
              <a:spAutoFit/>
            </a:bodyPr>
            <a:lstStyle/>
            <a:p>
              <a:r>
                <a:rPr kumimoji="1" lang="ja-JP" altLang="en-US" dirty="0" smtClean="0"/>
                <a:t>または</a:t>
              </a:r>
              <a:endParaRPr kumimoji="1" lang="ja-JP" altLang="en-US" dirty="0"/>
            </a:p>
          </p:txBody>
        </p:sp>
        <p:sp>
          <p:nvSpPr>
            <p:cNvPr id="161" name="円/楕円 160"/>
            <p:cNvSpPr>
              <a:spLocks noChangeAspect="1"/>
            </p:cNvSpPr>
            <p:nvPr/>
          </p:nvSpPr>
          <p:spPr>
            <a:xfrm>
              <a:off x="311603" y="4081607"/>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63" name="図形グループ 162"/>
            <p:cNvGrpSpPr/>
            <p:nvPr/>
          </p:nvGrpSpPr>
          <p:grpSpPr>
            <a:xfrm>
              <a:off x="1331794" y="4327636"/>
              <a:ext cx="435885" cy="176885"/>
              <a:chOff x="3172215" y="4568344"/>
              <a:chExt cx="435885" cy="176885"/>
            </a:xfrm>
          </p:grpSpPr>
          <p:sp>
            <p:nvSpPr>
              <p:cNvPr id="164" name="円/楕円 16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5" name="円/楕円 16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6" name="円/楕円 16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7" name="円/楕円 16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8" name="円/楕円 16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9" name="円/楕円 16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0" name="図形グループ 169"/>
            <p:cNvGrpSpPr/>
            <p:nvPr/>
          </p:nvGrpSpPr>
          <p:grpSpPr>
            <a:xfrm>
              <a:off x="1885804" y="4322369"/>
              <a:ext cx="435885" cy="176885"/>
              <a:chOff x="3172215" y="4568344"/>
              <a:chExt cx="435885" cy="176885"/>
            </a:xfrm>
          </p:grpSpPr>
          <p:sp>
            <p:nvSpPr>
              <p:cNvPr id="171" name="円/楕円 17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4" name="円/楕円 17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5" name="円/楕円 17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6" name="円/楕円 17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7" name="図形グループ 176"/>
            <p:cNvGrpSpPr/>
            <p:nvPr/>
          </p:nvGrpSpPr>
          <p:grpSpPr>
            <a:xfrm>
              <a:off x="2456842" y="4318297"/>
              <a:ext cx="435885" cy="176885"/>
              <a:chOff x="3172215" y="4568344"/>
              <a:chExt cx="435885" cy="176885"/>
            </a:xfrm>
          </p:grpSpPr>
          <p:sp>
            <p:nvSpPr>
              <p:cNvPr id="178" name="円/楕円 17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9" name="円/楕円 17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0" name="円/楕円 17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1" name="円/楕円 18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2" name="円/楕円 18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3" name="円/楕円 18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1" name="図形グループ 190"/>
            <p:cNvGrpSpPr/>
            <p:nvPr/>
          </p:nvGrpSpPr>
          <p:grpSpPr>
            <a:xfrm>
              <a:off x="3638835" y="4307720"/>
              <a:ext cx="435885" cy="176885"/>
              <a:chOff x="3172215" y="4568344"/>
              <a:chExt cx="435885" cy="176885"/>
            </a:xfrm>
          </p:grpSpPr>
          <p:sp>
            <p:nvSpPr>
              <p:cNvPr id="192" name="円/楕円 191"/>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3" name="円/楕円 192"/>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4" name="円/楕円 193"/>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5" name="円/楕円 194"/>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6" name="円/楕円 195"/>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7" name="円/楕円 196"/>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8" name="図形グループ 197"/>
            <p:cNvGrpSpPr/>
            <p:nvPr/>
          </p:nvGrpSpPr>
          <p:grpSpPr>
            <a:xfrm>
              <a:off x="4188809" y="4304407"/>
              <a:ext cx="435885" cy="176885"/>
              <a:chOff x="3172215" y="4568344"/>
              <a:chExt cx="435885" cy="176885"/>
            </a:xfrm>
          </p:grpSpPr>
          <p:sp>
            <p:nvSpPr>
              <p:cNvPr id="199" name="円/楕円 198"/>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0" name="円/楕円 199"/>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1" name="円/楕円 200"/>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2" name="円/楕円 201"/>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3" name="円/楕円 202"/>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4" name="円/楕円 203"/>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05" name="図形グループ 204"/>
            <p:cNvGrpSpPr/>
            <p:nvPr/>
          </p:nvGrpSpPr>
          <p:grpSpPr>
            <a:xfrm>
              <a:off x="4753482" y="4293396"/>
              <a:ext cx="435885" cy="176885"/>
              <a:chOff x="3172215" y="4568344"/>
              <a:chExt cx="435885" cy="176885"/>
            </a:xfrm>
          </p:grpSpPr>
          <p:sp>
            <p:nvSpPr>
              <p:cNvPr id="206" name="円/楕円 205"/>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7" name="円/楕円 206"/>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8" name="円/楕円 207"/>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9" name="円/楕円 208"/>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0" name="円/楕円 209"/>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1" name="円/楕円 210"/>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2" name="円/楕円 211"/>
            <p:cNvSpPr>
              <a:spLocks noChangeAspect="1"/>
            </p:cNvSpPr>
            <p:nvPr/>
          </p:nvSpPr>
          <p:spPr>
            <a:xfrm rot="18900000">
              <a:off x="3073613" y="4216397"/>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3" name="テキスト ボックス 212"/>
            <p:cNvSpPr txBox="1"/>
            <p:nvPr/>
          </p:nvSpPr>
          <p:spPr>
            <a:xfrm>
              <a:off x="2628709" y="2697545"/>
              <a:ext cx="1338828" cy="369332"/>
            </a:xfrm>
            <a:prstGeom prst="rect">
              <a:avLst/>
            </a:prstGeom>
            <a:noFill/>
          </p:spPr>
          <p:txBody>
            <a:bodyPr wrap="none" rtlCol="0">
              <a:spAutoFit/>
            </a:bodyPr>
            <a:lstStyle/>
            <a:p>
              <a:r>
                <a:rPr kumimoji="1" lang="ja-JP" altLang="en-US" dirty="0" smtClean="0"/>
                <a:t>デブリ円盤</a:t>
              </a:r>
              <a:endParaRPr kumimoji="1" lang="ja-JP" altLang="en-US" dirty="0"/>
            </a:p>
          </p:txBody>
        </p:sp>
        <p:sp>
          <p:nvSpPr>
            <p:cNvPr id="214" name="テキスト ボックス 213"/>
            <p:cNvSpPr txBox="1"/>
            <p:nvPr/>
          </p:nvSpPr>
          <p:spPr>
            <a:xfrm>
              <a:off x="1913208" y="3748476"/>
              <a:ext cx="2723823" cy="369332"/>
            </a:xfrm>
            <a:prstGeom prst="rect">
              <a:avLst/>
            </a:prstGeom>
            <a:noFill/>
          </p:spPr>
          <p:txBody>
            <a:bodyPr wrap="none" rtlCol="0">
              <a:spAutoFit/>
            </a:bodyPr>
            <a:lstStyle/>
            <a:p>
              <a:r>
                <a:rPr kumimoji="1" lang="ja-JP" altLang="en-US" dirty="0" smtClean="0"/>
                <a:t>デブリ円盤と地球型惑星</a:t>
              </a:r>
              <a:endParaRPr kumimoji="1" lang="ja-JP" altLang="en-US" dirty="0"/>
            </a:p>
          </p:txBody>
        </p:sp>
      </p:grpSp>
      <p:sp>
        <p:nvSpPr>
          <p:cNvPr id="16" name="テキスト ボックス 15"/>
          <p:cNvSpPr txBox="1"/>
          <p:nvPr/>
        </p:nvSpPr>
        <p:spPr>
          <a:xfrm>
            <a:off x="4433897" y="5490944"/>
            <a:ext cx="4124209" cy="646331"/>
          </a:xfrm>
          <a:prstGeom prst="rect">
            <a:avLst/>
          </a:prstGeom>
          <a:noFill/>
        </p:spPr>
        <p:txBody>
          <a:bodyPr wrap="square" rtlCol="0">
            <a:spAutoFit/>
          </a:bodyPr>
          <a:lstStyle/>
          <a:p>
            <a:r>
              <a:rPr kumimoji="1" lang="ja-JP" altLang="en-US" dirty="0" smtClean="0"/>
              <a:t>暖かい</a:t>
            </a:r>
            <a:r>
              <a:rPr kumimoji="1" lang="en-US" altLang="ja-JP" dirty="0" smtClean="0"/>
              <a:t> (</a:t>
            </a:r>
            <a:r>
              <a:rPr lang="en-US" altLang="ja-JP" dirty="0" smtClean="0"/>
              <a:t>≲</a:t>
            </a:r>
            <a:r>
              <a:rPr kumimoji="1" lang="en-US" altLang="ja-JP" dirty="0" smtClean="0">
                <a:latin typeface="Helvetica"/>
                <a:cs typeface="Helvetica"/>
              </a:rPr>
              <a:t>10AU</a:t>
            </a:r>
            <a:r>
              <a:rPr kumimoji="1" lang="en-US" altLang="ja-JP" dirty="0" smtClean="0"/>
              <a:t>) </a:t>
            </a:r>
            <a:r>
              <a:rPr kumimoji="1" lang="ja-JP" altLang="en-US" dirty="0" smtClean="0"/>
              <a:t>デブリ円盤の起源は巨大衝突の際の破片である可能性あり</a:t>
            </a:r>
          </a:p>
        </p:txBody>
      </p:sp>
      <p:sp>
        <p:nvSpPr>
          <p:cNvPr id="185" name="アーチ 184"/>
          <p:cNvSpPr/>
          <p:nvPr/>
        </p:nvSpPr>
        <p:spPr>
          <a:xfrm>
            <a:off x="3928992" y="1950954"/>
            <a:ext cx="6972623" cy="7557562"/>
          </a:xfrm>
          <a:prstGeom prst="blockArc">
            <a:avLst>
              <a:gd name="adj1" fmla="val 14509593"/>
              <a:gd name="adj2" fmla="val 17834075"/>
              <a:gd name="adj3" fmla="val 25662"/>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186" name="図形グループ 185"/>
          <p:cNvGrpSpPr/>
          <p:nvPr/>
        </p:nvGrpSpPr>
        <p:grpSpPr>
          <a:xfrm>
            <a:off x="8493671" y="2417076"/>
            <a:ext cx="444155" cy="427142"/>
            <a:chOff x="3807098" y="2128725"/>
            <a:chExt cx="444155" cy="427142"/>
          </a:xfrm>
        </p:grpSpPr>
        <p:sp>
          <p:nvSpPr>
            <p:cNvPr id="335" name="円/楕円 334"/>
            <p:cNvSpPr>
              <a:spLocks noChangeAspect="1"/>
            </p:cNvSpPr>
            <p:nvPr/>
          </p:nvSpPr>
          <p:spPr>
            <a:xfrm rot="18900000">
              <a:off x="3859570" y="221341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6" name="円/楕円 335"/>
            <p:cNvSpPr>
              <a:spLocks noChangeAspect="1"/>
            </p:cNvSpPr>
            <p:nvPr/>
          </p:nvSpPr>
          <p:spPr>
            <a:xfrm rot="18900000">
              <a:off x="3920417" y="229069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7" name="円/楕円 336"/>
            <p:cNvSpPr>
              <a:spLocks noChangeAspect="1"/>
            </p:cNvSpPr>
            <p:nvPr/>
          </p:nvSpPr>
          <p:spPr>
            <a:xfrm rot="18900000">
              <a:off x="3807098" y="236237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8" name="円/楕円 337"/>
            <p:cNvSpPr>
              <a:spLocks noChangeAspect="1"/>
            </p:cNvSpPr>
            <p:nvPr/>
          </p:nvSpPr>
          <p:spPr>
            <a:xfrm rot="18900000">
              <a:off x="3830235" y="22432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9" name="円/楕円 338"/>
            <p:cNvSpPr>
              <a:spLocks noChangeAspect="1"/>
            </p:cNvSpPr>
            <p:nvPr/>
          </p:nvSpPr>
          <p:spPr>
            <a:xfrm rot="18900000">
              <a:off x="3991441" y="212872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0" name="円/楕円 339"/>
            <p:cNvSpPr>
              <a:spLocks noChangeAspect="1"/>
            </p:cNvSpPr>
            <p:nvPr/>
          </p:nvSpPr>
          <p:spPr>
            <a:xfrm rot="18900000">
              <a:off x="4136665" y="222846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1" name="円/楕円 340"/>
            <p:cNvSpPr>
              <a:spLocks noChangeAspect="1"/>
            </p:cNvSpPr>
            <p:nvPr/>
          </p:nvSpPr>
          <p:spPr>
            <a:xfrm rot="18900000">
              <a:off x="4036173" y="22057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2" name="円/楕円 341"/>
            <p:cNvSpPr>
              <a:spLocks noChangeAspect="1"/>
            </p:cNvSpPr>
            <p:nvPr/>
          </p:nvSpPr>
          <p:spPr>
            <a:xfrm rot="18900000">
              <a:off x="4205534" y="235724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3" name="円/楕円 342"/>
            <p:cNvSpPr>
              <a:spLocks noChangeAspect="1"/>
            </p:cNvSpPr>
            <p:nvPr/>
          </p:nvSpPr>
          <p:spPr>
            <a:xfrm rot="18900000">
              <a:off x="3848422" y="216795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4" name="円/楕円 343"/>
            <p:cNvSpPr>
              <a:spLocks noChangeAspect="1"/>
            </p:cNvSpPr>
            <p:nvPr/>
          </p:nvSpPr>
          <p:spPr>
            <a:xfrm rot="18900000">
              <a:off x="3825097" y="245697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5" name="円/楕円 344"/>
            <p:cNvSpPr>
              <a:spLocks noChangeAspect="1"/>
            </p:cNvSpPr>
            <p:nvPr/>
          </p:nvSpPr>
          <p:spPr>
            <a:xfrm rot="18900000">
              <a:off x="4124478" y="213268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 name="図形グループ 13"/>
          <p:cNvGrpSpPr/>
          <p:nvPr/>
        </p:nvGrpSpPr>
        <p:grpSpPr>
          <a:xfrm>
            <a:off x="7583577" y="2237228"/>
            <a:ext cx="756370" cy="1167588"/>
            <a:chOff x="7583577" y="2237228"/>
            <a:chExt cx="756370" cy="1167588"/>
          </a:xfrm>
        </p:grpSpPr>
        <p:grpSp>
          <p:nvGrpSpPr>
            <p:cNvPr id="217" name="図形グループ 216"/>
            <p:cNvGrpSpPr/>
            <p:nvPr/>
          </p:nvGrpSpPr>
          <p:grpSpPr>
            <a:xfrm>
              <a:off x="7701439" y="2809845"/>
              <a:ext cx="638508" cy="594971"/>
              <a:chOff x="2327654" y="2845730"/>
              <a:chExt cx="638508" cy="594971"/>
            </a:xfrm>
          </p:grpSpPr>
          <p:sp>
            <p:nvSpPr>
              <p:cNvPr id="266" name="円/楕円 265"/>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7" name="円/楕円 266"/>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8" name="円/楕円 267"/>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9" name="円/楕円 268"/>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0" name="円/楕円 269"/>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1" name="円/楕円 270"/>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2" name="円/楕円 271"/>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3" name="円/楕円 272"/>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4" name="円/楕円 273"/>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5" name="円/楕円 274"/>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6" name="円/楕円 275"/>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7" name="円/楕円 276"/>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8" name="円/楕円 277"/>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9" name="円/楕円 278"/>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0" name="円/楕円 279"/>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1" name="円/楕円 280"/>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2" name="円/楕円 281"/>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3" name="円/楕円 282"/>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4" name="円/楕円 283"/>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5" name="円/楕円 284"/>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6" name="円/楕円 285"/>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7" name="円/楕円 286"/>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8" name="円/楕円 287"/>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18" name="図形グループ 217"/>
            <p:cNvGrpSpPr/>
            <p:nvPr/>
          </p:nvGrpSpPr>
          <p:grpSpPr>
            <a:xfrm>
              <a:off x="7583577" y="2237228"/>
              <a:ext cx="638508" cy="594971"/>
              <a:chOff x="2327654" y="2845730"/>
              <a:chExt cx="638508" cy="594971"/>
            </a:xfrm>
          </p:grpSpPr>
          <p:sp>
            <p:nvSpPr>
              <p:cNvPr id="243" name="円/楕円 242"/>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4" name="円/楕円 243"/>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5" name="円/楕円 244"/>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6" name="円/楕円 245"/>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7" name="円/楕円 246"/>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8" name="円/楕円 247"/>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9" name="円/楕円 248"/>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0" name="円/楕円 249"/>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1" name="円/楕円 250"/>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2" name="円/楕円 251"/>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3" name="円/楕円 252"/>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4" name="円/楕円 253"/>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5" name="円/楕円 254"/>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6" name="円/楕円 255"/>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7" name="円/楕円 256"/>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8" name="円/楕円 257"/>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9" name="円/楕円 258"/>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0" name="円/楕円 259"/>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1" name="円/楕円 260"/>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2" name="円/楕円 261"/>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3" name="円/楕円 262"/>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4" name="円/楕円 263"/>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5" name="円/楕円 264"/>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346" name="下矢印 345"/>
          <p:cNvSpPr/>
          <p:nvPr/>
        </p:nvSpPr>
        <p:spPr>
          <a:xfrm rot="2891056">
            <a:off x="5477315" y="3726737"/>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1695679" y="2504786"/>
            <a:ext cx="3397854" cy="369332"/>
          </a:xfrm>
          <a:prstGeom prst="rect">
            <a:avLst/>
          </a:prstGeom>
          <a:noFill/>
          <a:ln>
            <a:solidFill>
              <a:schemeClr val="accent5">
                <a:lumMod val="60000"/>
                <a:lumOff val="40000"/>
              </a:schemeClr>
            </a:solidFill>
          </a:ln>
        </p:spPr>
        <p:txBody>
          <a:bodyPr wrap="none" rtlCol="0">
            <a:spAutoFit/>
          </a:bodyPr>
          <a:lstStyle/>
          <a:p>
            <a:r>
              <a:rPr kumimoji="1" lang="ja-JP" altLang="en-US" dirty="0" smtClean="0"/>
              <a:t>さまざまなサイズの破片を放出</a:t>
            </a:r>
            <a:endParaRPr kumimoji="1" lang="ja-JP" altLang="en-US" dirty="0"/>
          </a:p>
        </p:txBody>
      </p:sp>
      <p:sp>
        <p:nvSpPr>
          <p:cNvPr id="22" name="テキスト ボックス 21"/>
          <p:cNvSpPr txBox="1"/>
          <p:nvPr/>
        </p:nvSpPr>
        <p:spPr>
          <a:xfrm>
            <a:off x="6214003" y="4223992"/>
            <a:ext cx="2723823" cy="369332"/>
          </a:xfrm>
          <a:prstGeom prst="rect">
            <a:avLst/>
          </a:prstGeom>
          <a:noFill/>
          <a:ln>
            <a:solidFill>
              <a:srgbClr val="93CDDD"/>
            </a:solidFill>
          </a:ln>
        </p:spPr>
        <p:txBody>
          <a:bodyPr wrap="none" rtlCol="0">
            <a:spAutoFit/>
          </a:bodyPr>
          <a:lstStyle/>
          <a:p>
            <a:r>
              <a:rPr kumimoji="1" lang="ja-JP" altLang="en-US" dirty="0" smtClean="0"/>
              <a:t>破片同士でも次々に破壊</a:t>
            </a:r>
            <a:endParaRPr kumimoji="1" lang="ja-JP" altLang="en-US" dirty="0"/>
          </a:p>
        </p:txBody>
      </p:sp>
      <p:sp>
        <p:nvSpPr>
          <p:cNvPr id="25" name="テキスト ボックス 24"/>
          <p:cNvSpPr txBox="1"/>
          <p:nvPr/>
        </p:nvSpPr>
        <p:spPr>
          <a:xfrm>
            <a:off x="3862620" y="6076671"/>
            <a:ext cx="5202228" cy="369332"/>
          </a:xfrm>
          <a:prstGeom prst="rect">
            <a:avLst/>
          </a:prstGeom>
          <a:noFill/>
        </p:spPr>
        <p:txBody>
          <a:bodyPr wrap="none" rtlCol="0">
            <a:spAutoFit/>
          </a:bodyPr>
          <a:lstStyle/>
          <a:p>
            <a:r>
              <a:rPr kumimoji="1" lang="en-US" altLang="ja-JP" dirty="0" smtClean="0">
                <a:latin typeface="Helvetica"/>
                <a:cs typeface="Helvetica"/>
              </a:rPr>
              <a:t>(e.g., </a:t>
            </a:r>
            <a:r>
              <a:rPr kumimoji="1" lang="en-US" altLang="ja-JP" dirty="0" err="1" smtClean="0">
                <a:latin typeface="Helvetica"/>
                <a:cs typeface="Helvetica"/>
              </a:rPr>
              <a:t>Lisse</a:t>
            </a:r>
            <a:r>
              <a:rPr kumimoji="1" lang="en-US" altLang="ja-JP" dirty="0" smtClean="0">
                <a:latin typeface="Helvetica"/>
                <a:cs typeface="Helvetica"/>
              </a:rPr>
              <a:t> et al., 2008,2009; </a:t>
            </a:r>
            <a:r>
              <a:rPr kumimoji="1" lang="en-US" altLang="ja-JP" dirty="0" err="1" smtClean="0">
                <a:latin typeface="Helvetica"/>
                <a:cs typeface="Helvetica"/>
              </a:rPr>
              <a:t>Genda</a:t>
            </a:r>
            <a:r>
              <a:rPr kumimoji="1" lang="en-US" altLang="ja-JP" dirty="0" smtClean="0">
                <a:latin typeface="Helvetica"/>
                <a:cs typeface="Helvetica"/>
              </a:rPr>
              <a:t> </a:t>
            </a:r>
            <a:r>
              <a:rPr kumimoji="1" lang="en-US" altLang="ja-JP" dirty="0" smtClean="0">
                <a:latin typeface="Helvetica"/>
                <a:cs typeface="Helvetica"/>
              </a:rPr>
              <a:t>et al., 2015)</a:t>
            </a:r>
            <a:endParaRPr kumimoji="1" lang="ja-JP" altLang="en-US" dirty="0">
              <a:latin typeface="Helvetica"/>
              <a:cs typeface="Helvetica"/>
            </a:endParaRPr>
          </a:p>
        </p:txBody>
      </p:sp>
      <p:sp>
        <p:nvSpPr>
          <p:cNvPr id="361" name="下矢印 360"/>
          <p:cNvSpPr/>
          <p:nvPr/>
        </p:nvSpPr>
        <p:spPr>
          <a:xfrm rot="4700068">
            <a:off x="8192566" y="2586746"/>
            <a:ext cx="201439" cy="34212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3" name="図形グループ 12"/>
          <p:cNvGrpSpPr/>
          <p:nvPr/>
        </p:nvGrpSpPr>
        <p:grpSpPr>
          <a:xfrm>
            <a:off x="6872915" y="2395590"/>
            <a:ext cx="532776" cy="996096"/>
            <a:chOff x="6872915" y="2395590"/>
            <a:chExt cx="532776" cy="996096"/>
          </a:xfrm>
        </p:grpSpPr>
        <p:grpSp>
          <p:nvGrpSpPr>
            <p:cNvPr id="364" name="図形グループ 363"/>
            <p:cNvGrpSpPr>
              <a:grpSpLocks noChangeAspect="1"/>
            </p:cNvGrpSpPr>
            <p:nvPr/>
          </p:nvGrpSpPr>
          <p:grpSpPr>
            <a:xfrm>
              <a:off x="6872915" y="2395590"/>
              <a:ext cx="383113" cy="356983"/>
              <a:chOff x="2327654" y="2845730"/>
              <a:chExt cx="638508" cy="594971"/>
            </a:xfrm>
          </p:grpSpPr>
          <p:sp>
            <p:nvSpPr>
              <p:cNvPr id="365" name="円/楕円 364"/>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6" name="円/楕円 365"/>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7" name="円/楕円 366"/>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8" name="円/楕円 367"/>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9" name="円/楕円 368"/>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0" name="円/楕円 369"/>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1" name="円/楕円 370"/>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2" name="円/楕円 371"/>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3" name="円/楕円 372"/>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4" name="円/楕円 373"/>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5" name="円/楕円 374"/>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6" name="円/楕円 375"/>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7" name="円/楕円 376"/>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8" name="円/楕円 377"/>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9" name="円/楕円 378"/>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0" name="円/楕円 379"/>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1" name="円/楕円 380"/>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2" name="円/楕円 381"/>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3" name="円/楕円 382"/>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4" name="円/楕円 383"/>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5" name="円/楕円 384"/>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6" name="円/楕円 385"/>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7" name="円/楕円 386"/>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388" name="図形グループ 387"/>
            <p:cNvGrpSpPr>
              <a:grpSpLocks noChangeAspect="1"/>
            </p:cNvGrpSpPr>
            <p:nvPr/>
          </p:nvGrpSpPr>
          <p:grpSpPr>
            <a:xfrm>
              <a:off x="6951866" y="2716215"/>
              <a:ext cx="383103" cy="356983"/>
              <a:chOff x="2327654" y="2845730"/>
              <a:chExt cx="638508" cy="594971"/>
            </a:xfrm>
          </p:grpSpPr>
          <p:sp>
            <p:nvSpPr>
              <p:cNvPr id="389" name="円/楕円 388"/>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0" name="円/楕円 389"/>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1" name="円/楕円 390"/>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2" name="円/楕円 391"/>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3" name="円/楕円 392"/>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4" name="円/楕円 393"/>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5" name="円/楕円 394"/>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6" name="円/楕円 395"/>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7" name="円/楕円 396"/>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8" name="円/楕円 397"/>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9" name="円/楕円 398"/>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0" name="円/楕円 399"/>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1" name="円/楕円 400"/>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2" name="円/楕円 401"/>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3" name="円/楕円 402"/>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4" name="円/楕円 403"/>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5" name="円/楕円 404"/>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6" name="円/楕円 405"/>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7" name="円/楕円 406"/>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8" name="円/楕円 407"/>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9" name="円/楕円 408"/>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0" name="円/楕円 409"/>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1" name="円/楕円 410"/>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81" name="図形グループ 580"/>
            <p:cNvGrpSpPr>
              <a:grpSpLocks noChangeAspect="1"/>
            </p:cNvGrpSpPr>
            <p:nvPr/>
          </p:nvGrpSpPr>
          <p:grpSpPr>
            <a:xfrm>
              <a:off x="7022588" y="3034703"/>
              <a:ext cx="383103" cy="356983"/>
              <a:chOff x="2327654" y="2845730"/>
              <a:chExt cx="638508" cy="594971"/>
            </a:xfrm>
          </p:grpSpPr>
          <p:sp>
            <p:nvSpPr>
              <p:cNvPr id="582" name="円/楕円 581"/>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3" name="円/楕円 582"/>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4" name="円/楕円 583"/>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5" name="円/楕円 584"/>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6" name="円/楕円 585"/>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7" name="円/楕円 586"/>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8" name="円/楕円 587"/>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9" name="円/楕円 588"/>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0" name="円/楕円 589"/>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1" name="円/楕円 590"/>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2" name="円/楕円 591"/>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3" name="円/楕円 592"/>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4" name="円/楕円 593"/>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5" name="円/楕円 594"/>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6" name="円/楕円 595"/>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7" name="円/楕円 596"/>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8" name="円/楕円 597"/>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9" name="円/楕円 598"/>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0" name="円/楕円 599"/>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1" name="円/楕円 600"/>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2" name="円/楕円 601"/>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3" name="円/楕円 602"/>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4" name="円/楕円 603"/>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grpSp>
        <p:nvGrpSpPr>
          <p:cNvPr id="12" name="図形グループ 11"/>
          <p:cNvGrpSpPr/>
          <p:nvPr/>
        </p:nvGrpSpPr>
        <p:grpSpPr>
          <a:xfrm>
            <a:off x="5979606" y="2549246"/>
            <a:ext cx="745869" cy="1023529"/>
            <a:chOff x="5979606" y="2549246"/>
            <a:chExt cx="745869" cy="1023529"/>
          </a:xfrm>
        </p:grpSpPr>
        <p:grpSp>
          <p:nvGrpSpPr>
            <p:cNvPr id="412" name="図形グループ 411"/>
            <p:cNvGrpSpPr>
              <a:grpSpLocks noChangeAspect="1"/>
            </p:cNvGrpSpPr>
            <p:nvPr/>
          </p:nvGrpSpPr>
          <p:grpSpPr>
            <a:xfrm>
              <a:off x="6232253" y="2959408"/>
              <a:ext cx="229868" cy="214190"/>
              <a:chOff x="2327654" y="2845730"/>
              <a:chExt cx="638508" cy="594971"/>
            </a:xfrm>
          </p:grpSpPr>
          <p:sp>
            <p:nvSpPr>
              <p:cNvPr id="413" name="円/楕円 412"/>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4" name="円/楕円 413"/>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5" name="円/楕円 414"/>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6" name="円/楕円 415"/>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7" name="円/楕円 416"/>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8" name="円/楕円 417"/>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9" name="円/楕円 418"/>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0" name="円/楕円 419"/>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1" name="円/楕円 420"/>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2" name="円/楕円 421"/>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3" name="円/楕円 422"/>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4" name="円/楕円 423"/>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5" name="円/楕円 424"/>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6" name="円/楕円 425"/>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7" name="円/楕円 426"/>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8" name="円/楕円 427"/>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9" name="円/楕円 428"/>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0" name="円/楕円 429"/>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1" name="円/楕円 430"/>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2" name="円/楕円 431"/>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3" name="円/楕円 432"/>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4" name="円/楕円 433"/>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5" name="円/楕円 434"/>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36" name="図形グループ 435"/>
            <p:cNvGrpSpPr>
              <a:grpSpLocks noChangeAspect="1"/>
            </p:cNvGrpSpPr>
            <p:nvPr/>
          </p:nvGrpSpPr>
          <p:grpSpPr>
            <a:xfrm>
              <a:off x="6318075" y="3149872"/>
              <a:ext cx="229862" cy="214190"/>
              <a:chOff x="2327654" y="2845730"/>
              <a:chExt cx="638508" cy="594971"/>
            </a:xfrm>
          </p:grpSpPr>
          <p:sp>
            <p:nvSpPr>
              <p:cNvPr id="437" name="円/楕円 436"/>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8" name="円/楕円 437"/>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9" name="円/楕円 438"/>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0" name="円/楕円 439"/>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1" name="円/楕円 440"/>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2" name="円/楕円 441"/>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3" name="円/楕円 442"/>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4" name="円/楕円 443"/>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5" name="円/楕円 444"/>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6" name="円/楕円 445"/>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7" name="円/楕円 446"/>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8" name="円/楕円 447"/>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9" name="円/楕円 448"/>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0" name="円/楕円 449"/>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1" name="円/楕円 450"/>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2" name="円/楕円 451"/>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3" name="円/楕円 452"/>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4" name="円/楕円 453"/>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5" name="円/楕円 454"/>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6" name="円/楕円 455"/>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7" name="円/楕円 456"/>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8" name="円/楕円 457"/>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9" name="円/楕円 458"/>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61" name="図形グループ 460"/>
            <p:cNvGrpSpPr>
              <a:grpSpLocks noChangeAspect="1"/>
            </p:cNvGrpSpPr>
            <p:nvPr/>
          </p:nvGrpSpPr>
          <p:grpSpPr>
            <a:xfrm>
              <a:off x="5979606" y="2629675"/>
              <a:ext cx="229868" cy="214190"/>
              <a:chOff x="2327654" y="2845730"/>
              <a:chExt cx="638508" cy="594971"/>
            </a:xfrm>
          </p:grpSpPr>
          <p:sp>
            <p:nvSpPr>
              <p:cNvPr id="462" name="円/楕円 461"/>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3" name="円/楕円 462"/>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4" name="円/楕円 463"/>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5" name="円/楕円 464"/>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6" name="円/楕円 465"/>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7" name="円/楕円 466"/>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8" name="円/楕円 467"/>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9" name="円/楕円 468"/>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0" name="円/楕円 469"/>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1" name="円/楕円 470"/>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2" name="円/楕円 471"/>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3" name="円/楕円 472"/>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4" name="円/楕円 473"/>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5" name="円/楕円 474"/>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6" name="円/楕円 475"/>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7" name="円/楕円 476"/>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8" name="円/楕円 477"/>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9" name="円/楕円 478"/>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0" name="円/楕円 479"/>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1" name="円/楕円 480"/>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2" name="円/楕円 481"/>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3" name="円/楕円 482"/>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4" name="円/楕円 483"/>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85" name="図形グループ 484"/>
            <p:cNvGrpSpPr>
              <a:grpSpLocks noChangeAspect="1"/>
            </p:cNvGrpSpPr>
            <p:nvPr/>
          </p:nvGrpSpPr>
          <p:grpSpPr>
            <a:xfrm>
              <a:off x="6099962" y="2800601"/>
              <a:ext cx="229862" cy="214190"/>
              <a:chOff x="2327654" y="2845730"/>
              <a:chExt cx="638508" cy="594971"/>
            </a:xfrm>
          </p:grpSpPr>
          <p:sp>
            <p:nvSpPr>
              <p:cNvPr id="486" name="円/楕円 485"/>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7" name="円/楕円 486"/>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8" name="円/楕円 487"/>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9" name="円/楕円 488"/>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0" name="円/楕円 489"/>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1" name="円/楕円 490"/>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2" name="円/楕円 491"/>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3" name="円/楕円 492"/>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4" name="円/楕円 493"/>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5" name="円/楕円 494"/>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6" name="円/楕円 495"/>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7" name="円/楕円 496"/>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8" name="円/楕円 497"/>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9" name="円/楕円 498"/>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0" name="円/楕円 499"/>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1" name="円/楕円 500"/>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2" name="円/楕円 501"/>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3" name="円/楕円 502"/>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4" name="円/楕円 503"/>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5" name="円/楕円 504"/>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6" name="円/楕円 505"/>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7" name="円/楕円 506"/>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8" name="円/楕円 507"/>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09" name="図形グループ 508"/>
            <p:cNvGrpSpPr>
              <a:grpSpLocks noChangeAspect="1"/>
            </p:cNvGrpSpPr>
            <p:nvPr/>
          </p:nvGrpSpPr>
          <p:grpSpPr>
            <a:xfrm>
              <a:off x="6316062" y="3358585"/>
              <a:ext cx="229868" cy="214190"/>
              <a:chOff x="2327654" y="2845730"/>
              <a:chExt cx="638508" cy="594971"/>
            </a:xfrm>
          </p:grpSpPr>
          <p:sp>
            <p:nvSpPr>
              <p:cNvPr id="510" name="円/楕円 509"/>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1" name="円/楕円 510"/>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2" name="円/楕円 511"/>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3" name="円/楕円 512"/>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4" name="円/楕円 513"/>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5" name="円/楕円 514"/>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6" name="円/楕円 515"/>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7" name="円/楕円 516"/>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8" name="円/楕円 517"/>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9" name="円/楕円 518"/>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0" name="円/楕円 519"/>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1" name="円/楕円 520"/>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2" name="円/楕円 521"/>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3" name="円/楕円 522"/>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4" name="円/楕円 523"/>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5" name="円/楕円 524"/>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6" name="円/楕円 525"/>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7" name="円/楕円 526"/>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8" name="円/楕円 527"/>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9" name="円/楕円 528"/>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0" name="円/楕円 529"/>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1" name="円/楕円 530"/>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2" name="円/楕円 531"/>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33" name="図形グループ 532"/>
            <p:cNvGrpSpPr>
              <a:grpSpLocks noChangeAspect="1"/>
            </p:cNvGrpSpPr>
            <p:nvPr/>
          </p:nvGrpSpPr>
          <p:grpSpPr>
            <a:xfrm>
              <a:off x="6495613" y="3239858"/>
              <a:ext cx="229862" cy="214190"/>
              <a:chOff x="2327654" y="2845730"/>
              <a:chExt cx="638508" cy="594971"/>
            </a:xfrm>
          </p:grpSpPr>
          <p:sp>
            <p:nvSpPr>
              <p:cNvPr id="534" name="円/楕円 533"/>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5" name="円/楕円 534"/>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6" name="円/楕円 535"/>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7" name="円/楕円 536"/>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8" name="円/楕円 537"/>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9" name="円/楕円 538"/>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0" name="円/楕円 539"/>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1" name="円/楕円 540"/>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2" name="円/楕円 541"/>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3" name="円/楕円 542"/>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4" name="円/楕円 543"/>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5" name="円/楕円 544"/>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6" name="円/楕円 545"/>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7" name="円/楕円 546"/>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8" name="円/楕円 547"/>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9" name="円/楕円 548"/>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0" name="円/楕円 549"/>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1" name="円/楕円 550"/>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2" name="円/楕円 551"/>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3" name="円/楕円 552"/>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4" name="円/楕円 553"/>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5" name="円/楕円 554"/>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6" name="円/楕円 555"/>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605" name="図形グループ 604"/>
            <p:cNvGrpSpPr>
              <a:grpSpLocks noChangeAspect="1"/>
            </p:cNvGrpSpPr>
            <p:nvPr/>
          </p:nvGrpSpPr>
          <p:grpSpPr>
            <a:xfrm>
              <a:off x="6189606" y="2549246"/>
              <a:ext cx="229868" cy="214190"/>
              <a:chOff x="2327654" y="2845730"/>
              <a:chExt cx="638508" cy="594971"/>
            </a:xfrm>
          </p:grpSpPr>
          <p:sp>
            <p:nvSpPr>
              <p:cNvPr id="606" name="円/楕円 605"/>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7" name="円/楕円 606"/>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8" name="円/楕円 607"/>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9" name="円/楕円 608"/>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0" name="円/楕円 609"/>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1" name="円/楕円 610"/>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2" name="円/楕円 611"/>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3" name="円/楕円 612"/>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4" name="円/楕円 613"/>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5" name="円/楕円 614"/>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6" name="円/楕円 615"/>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7" name="円/楕円 616"/>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8" name="円/楕円 617"/>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9" name="円/楕円 618"/>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0" name="円/楕円 619"/>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1" name="円/楕円 620"/>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2" name="円/楕円 621"/>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3" name="円/楕円 622"/>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4" name="円/楕円 623"/>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5" name="円/楕円 624"/>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6" name="円/楕円 625"/>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7" name="円/楕円 626"/>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8" name="円/楕円 627"/>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629" name="図形グループ 628"/>
            <p:cNvGrpSpPr>
              <a:grpSpLocks noChangeAspect="1"/>
            </p:cNvGrpSpPr>
            <p:nvPr/>
          </p:nvGrpSpPr>
          <p:grpSpPr>
            <a:xfrm>
              <a:off x="6305802" y="2717503"/>
              <a:ext cx="229862" cy="214190"/>
              <a:chOff x="2327654" y="2845730"/>
              <a:chExt cx="638508" cy="594971"/>
            </a:xfrm>
          </p:grpSpPr>
          <p:sp>
            <p:nvSpPr>
              <p:cNvPr id="630" name="円/楕円 629"/>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1" name="円/楕円 630"/>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2" name="円/楕円 631"/>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3" name="円/楕円 632"/>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4" name="円/楕円 633"/>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5" name="円/楕円 634"/>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6" name="円/楕円 635"/>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7" name="円/楕円 636"/>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8" name="円/楕円 637"/>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9" name="円/楕円 638"/>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0" name="円/楕円 639"/>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1" name="円/楕円 640"/>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2" name="円/楕円 641"/>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3" name="円/楕円 642"/>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4" name="円/楕円 643"/>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5" name="円/楕円 644"/>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6" name="円/楕円 645"/>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7" name="円/楕円 646"/>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8" name="円/楕円 647"/>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9" name="円/楕円 648"/>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0" name="円/楕円 649"/>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1" name="円/楕円 650"/>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2" name="円/楕円 651"/>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9" name="テキスト ボックス 8"/>
          <p:cNvSpPr txBox="1"/>
          <p:nvPr/>
        </p:nvSpPr>
        <p:spPr>
          <a:xfrm>
            <a:off x="6600753" y="4673923"/>
            <a:ext cx="1793568" cy="369332"/>
          </a:xfrm>
          <a:prstGeom prst="rect">
            <a:avLst/>
          </a:prstGeom>
          <a:noFill/>
        </p:spPr>
        <p:txBody>
          <a:bodyPr wrap="none" rtlCol="0">
            <a:spAutoFit/>
          </a:bodyPr>
          <a:lstStyle/>
          <a:p>
            <a:r>
              <a:rPr kumimoji="1" lang="ja-JP" altLang="en-US" dirty="0" smtClean="0"/>
              <a:t>衝突カスケード</a:t>
            </a:r>
            <a:endParaRPr kumimoji="1" lang="ja-JP" altLang="en-US" dirty="0"/>
          </a:p>
        </p:txBody>
      </p:sp>
      <p:sp>
        <p:nvSpPr>
          <p:cNvPr id="653" name="下矢印 652"/>
          <p:cNvSpPr/>
          <p:nvPr/>
        </p:nvSpPr>
        <p:spPr>
          <a:xfrm rot="4700068">
            <a:off x="7419299" y="2674377"/>
            <a:ext cx="201439" cy="34212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4" name="下矢印 653"/>
          <p:cNvSpPr/>
          <p:nvPr/>
        </p:nvSpPr>
        <p:spPr>
          <a:xfrm rot="4700068">
            <a:off x="6610493" y="2757433"/>
            <a:ext cx="201439" cy="34212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9188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デブリ円盤内での衝突破壊</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4</a:t>
            </a:fld>
            <a:endParaRPr lang="en-US"/>
          </a:p>
        </p:txBody>
      </p:sp>
      <p:sp>
        <p:nvSpPr>
          <p:cNvPr id="145" name="アーチ 144"/>
          <p:cNvSpPr/>
          <p:nvPr/>
        </p:nvSpPr>
        <p:spPr>
          <a:xfrm>
            <a:off x="-1352712" y="963222"/>
            <a:ext cx="6972623" cy="7557562"/>
          </a:xfrm>
          <a:prstGeom prst="blockArc">
            <a:avLst>
              <a:gd name="adj1" fmla="val 14509593"/>
              <a:gd name="adj2" fmla="val 17834075"/>
              <a:gd name="adj3" fmla="val 25662"/>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146" name="図形グループ 145"/>
          <p:cNvGrpSpPr/>
          <p:nvPr/>
        </p:nvGrpSpPr>
        <p:grpSpPr>
          <a:xfrm>
            <a:off x="3211967" y="1429344"/>
            <a:ext cx="444155" cy="427142"/>
            <a:chOff x="3807098" y="2128725"/>
            <a:chExt cx="444155" cy="427142"/>
          </a:xfrm>
        </p:grpSpPr>
        <p:sp>
          <p:nvSpPr>
            <p:cNvPr id="147" name="円/楕円 146"/>
            <p:cNvSpPr>
              <a:spLocks noChangeAspect="1"/>
            </p:cNvSpPr>
            <p:nvPr/>
          </p:nvSpPr>
          <p:spPr>
            <a:xfrm rot="18900000">
              <a:off x="3859570" y="221341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8" name="円/楕円 147"/>
            <p:cNvSpPr>
              <a:spLocks noChangeAspect="1"/>
            </p:cNvSpPr>
            <p:nvPr/>
          </p:nvSpPr>
          <p:spPr>
            <a:xfrm rot="18900000">
              <a:off x="3920417" y="229069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9" name="円/楕円 148"/>
            <p:cNvSpPr>
              <a:spLocks noChangeAspect="1"/>
            </p:cNvSpPr>
            <p:nvPr/>
          </p:nvSpPr>
          <p:spPr>
            <a:xfrm rot="18900000">
              <a:off x="3807098" y="236237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0" name="円/楕円 149"/>
            <p:cNvSpPr>
              <a:spLocks noChangeAspect="1"/>
            </p:cNvSpPr>
            <p:nvPr/>
          </p:nvSpPr>
          <p:spPr>
            <a:xfrm rot="18900000">
              <a:off x="3830235" y="22432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1" name="円/楕円 150"/>
            <p:cNvSpPr>
              <a:spLocks noChangeAspect="1"/>
            </p:cNvSpPr>
            <p:nvPr/>
          </p:nvSpPr>
          <p:spPr>
            <a:xfrm rot="18900000">
              <a:off x="3991441" y="212872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2" name="円/楕円 151"/>
            <p:cNvSpPr>
              <a:spLocks noChangeAspect="1"/>
            </p:cNvSpPr>
            <p:nvPr/>
          </p:nvSpPr>
          <p:spPr>
            <a:xfrm rot="18900000">
              <a:off x="4136665" y="222846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3" name="円/楕円 152"/>
            <p:cNvSpPr>
              <a:spLocks noChangeAspect="1"/>
            </p:cNvSpPr>
            <p:nvPr/>
          </p:nvSpPr>
          <p:spPr>
            <a:xfrm rot="18900000">
              <a:off x="4036173" y="22057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4" name="円/楕円 153"/>
            <p:cNvSpPr>
              <a:spLocks noChangeAspect="1"/>
            </p:cNvSpPr>
            <p:nvPr/>
          </p:nvSpPr>
          <p:spPr>
            <a:xfrm rot="18900000">
              <a:off x="4205534" y="235724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5" name="円/楕円 154"/>
            <p:cNvSpPr>
              <a:spLocks noChangeAspect="1"/>
            </p:cNvSpPr>
            <p:nvPr/>
          </p:nvSpPr>
          <p:spPr>
            <a:xfrm rot="18900000">
              <a:off x="3848422" y="216795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6" name="円/楕円 155"/>
            <p:cNvSpPr>
              <a:spLocks noChangeAspect="1"/>
            </p:cNvSpPr>
            <p:nvPr/>
          </p:nvSpPr>
          <p:spPr>
            <a:xfrm rot="18900000">
              <a:off x="3825097" y="245697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7" name="円/楕円 156"/>
            <p:cNvSpPr>
              <a:spLocks noChangeAspect="1"/>
            </p:cNvSpPr>
            <p:nvPr/>
          </p:nvSpPr>
          <p:spPr>
            <a:xfrm rot="18900000">
              <a:off x="4124478" y="213268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58" name="図形グループ 157"/>
          <p:cNvGrpSpPr/>
          <p:nvPr/>
        </p:nvGrpSpPr>
        <p:grpSpPr>
          <a:xfrm>
            <a:off x="2301873" y="1249496"/>
            <a:ext cx="756370" cy="1167588"/>
            <a:chOff x="7583577" y="2237228"/>
            <a:chExt cx="756370" cy="1167588"/>
          </a:xfrm>
        </p:grpSpPr>
        <p:grpSp>
          <p:nvGrpSpPr>
            <p:cNvPr id="159" name="図形グループ 158"/>
            <p:cNvGrpSpPr/>
            <p:nvPr/>
          </p:nvGrpSpPr>
          <p:grpSpPr>
            <a:xfrm>
              <a:off x="7701439" y="2809845"/>
              <a:ext cx="638508" cy="594971"/>
              <a:chOff x="2327654" y="2845730"/>
              <a:chExt cx="638508" cy="594971"/>
            </a:xfrm>
          </p:grpSpPr>
          <p:sp>
            <p:nvSpPr>
              <p:cNvPr id="184" name="円/楕円 183"/>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5" name="円/楕円 184"/>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6" name="円/楕円 185"/>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7" name="円/楕円 186"/>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8" name="円/楕円 187"/>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9" name="円/楕円 188"/>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0" name="円/楕円 189"/>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1" name="円/楕円 190"/>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2" name="円/楕円 191"/>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3" name="円/楕円 192"/>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4" name="円/楕円 193"/>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5" name="円/楕円 194"/>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6" name="円/楕円 195"/>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7" name="円/楕円 196"/>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8" name="円/楕円 197"/>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9" name="円/楕円 198"/>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0" name="円/楕円 199"/>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1" name="円/楕円 200"/>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2" name="円/楕円 201"/>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3" name="円/楕円 202"/>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4" name="円/楕円 203"/>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5" name="円/楕円 204"/>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6" name="円/楕円 205"/>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60" name="図形グループ 159"/>
            <p:cNvGrpSpPr/>
            <p:nvPr/>
          </p:nvGrpSpPr>
          <p:grpSpPr>
            <a:xfrm>
              <a:off x="7583577" y="2237228"/>
              <a:ext cx="638508" cy="594971"/>
              <a:chOff x="2327654" y="2845730"/>
              <a:chExt cx="638508" cy="594971"/>
            </a:xfrm>
          </p:grpSpPr>
          <p:sp>
            <p:nvSpPr>
              <p:cNvPr id="161" name="円/楕円 160"/>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2" name="円/楕円 161"/>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3" name="円/楕円 162"/>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4" name="円/楕円 163"/>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5" name="円/楕円 164"/>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6" name="円/楕円 165"/>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7" name="円/楕円 166"/>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8" name="円/楕円 167"/>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9" name="円/楕円 168"/>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0" name="円/楕円 169"/>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1" name="円/楕円 170"/>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4" name="円/楕円 173"/>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5" name="円/楕円 174"/>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6" name="円/楕円 175"/>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7" name="円/楕円 176"/>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8" name="円/楕円 177"/>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9" name="円/楕円 178"/>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0" name="円/楕円 179"/>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1" name="円/楕円 180"/>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2" name="円/楕円 181"/>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3" name="円/楕円 182"/>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207" name="下矢印 206"/>
          <p:cNvSpPr/>
          <p:nvPr/>
        </p:nvSpPr>
        <p:spPr>
          <a:xfrm rot="4700068">
            <a:off x="2910862" y="1599014"/>
            <a:ext cx="201439" cy="34212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208" name="図形グループ 207"/>
          <p:cNvGrpSpPr/>
          <p:nvPr/>
        </p:nvGrpSpPr>
        <p:grpSpPr>
          <a:xfrm>
            <a:off x="1591211" y="1407858"/>
            <a:ext cx="532776" cy="996096"/>
            <a:chOff x="6872915" y="2395590"/>
            <a:chExt cx="532776" cy="996096"/>
          </a:xfrm>
        </p:grpSpPr>
        <p:grpSp>
          <p:nvGrpSpPr>
            <p:cNvPr id="209" name="図形グループ 208"/>
            <p:cNvGrpSpPr>
              <a:grpSpLocks noChangeAspect="1"/>
            </p:cNvGrpSpPr>
            <p:nvPr/>
          </p:nvGrpSpPr>
          <p:grpSpPr>
            <a:xfrm>
              <a:off x="6872915" y="2395590"/>
              <a:ext cx="383113" cy="356983"/>
              <a:chOff x="2327654" y="2845730"/>
              <a:chExt cx="638508" cy="594971"/>
            </a:xfrm>
          </p:grpSpPr>
          <p:sp>
            <p:nvSpPr>
              <p:cNvPr id="258" name="円/楕円 257"/>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9" name="円/楕円 258"/>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0" name="円/楕円 259"/>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1" name="円/楕円 260"/>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2" name="円/楕円 261"/>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3" name="円/楕円 262"/>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4" name="円/楕円 263"/>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5" name="円/楕円 264"/>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6" name="円/楕円 265"/>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7" name="円/楕円 266"/>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8" name="円/楕円 267"/>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9" name="円/楕円 268"/>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0" name="円/楕円 269"/>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1" name="円/楕円 270"/>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2" name="円/楕円 271"/>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3" name="円/楕円 272"/>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4" name="円/楕円 273"/>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5" name="円/楕円 274"/>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6" name="円/楕円 275"/>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7" name="円/楕円 276"/>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8" name="円/楕円 277"/>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9" name="円/楕円 278"/>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0" name="円/楕円 279"/>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10" name="図形グループ 209"/>
            <p:cNvGrpSpPr>
              <a:grpSpLocks noChangeAspect="1"/>
            </p:cNvGrpSpPr>
            <p:nvPr/>
          </p:nvGrpSpPr>
          <p:grpSpPr>
            <a:xfrm>
              <a:off x="6951866" y="2716215"/>
              <a:ext cx="383103" cy="356983"/>
              <a:chOff x="2327654" y="2845730"/>
              <a:chExt cx="638508" cy="594971"/>
            </a:xfrm>
          </p:grpSpPr>
          <p:sp>
            <p:nvSpPr>
              <p:cNvPr id="235" name="円/楕円 234"/>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6" name="円/楕円 235"/>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7" name="円/楕円 236"/>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8" name="円/楕円 237"/>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9" name="円/楕円 238"/>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0" name="円/楕円 239"/>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1" name="円/楕円 240"/>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2" name="円/楕円 241"/>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3" name="円/楕円 242"/>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4" name="円/楕円 243"/>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5" name="円/楕円 244"/>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6" name="円/楕円 245"/>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7" name="円/楕円 246"/>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8" name="円/楕円 247"/>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9" name="円/楕円 248"/>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0" name="円/楕円 249"/>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1" name="円/楕円 250"/>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2" name="円/楕円 251"/>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3" name="円/楕円 252"/>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4" name="円/楕円 253"/>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5" name="円/楕円 254"/>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6" name="円/楕円 255"/>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7" name="円/楕円 256"/>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11" name="図形グループ 210"/>
            <p:cNvGrpSpPr>
              <a:grpSpLocks noChangeAspect="1"/>
            </p:cNvGrpSpPr>
            <p:nvPr/>
          </p:nvGrpSpPr>
          <p:grpSpPr>
            <a:xfrm>
              <a:off x="7022588" y="3034703"/>
              <a:ext cx="383103" cy="356983"/>
              <a:chOff x="2327654" y="2845730"/>
              <a:chExt cx="638508" cy="594971"/>
            </a:xfrm>
          </p:grpSpPr>
          <p:sp>
            <p:nvSpPr>
              <p:cNvPr id="212" name="円/楕円 211"/>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3" name="円/楕円 212"/>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4" name="円/楕円 213"/>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5" name="円/楕円 214"/>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6" name="円/楕円 215"/>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7" name="円/楕円 216"/>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8" name="円/楕円 217"/>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9" name="円/楕円 218"/>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0" name="円/楕円 219"/>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1" name="円/楕円 220"/>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2" name="円/楕円 221"/>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3" name="円/楕円 222"/>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4" name="円/楕円 223"/>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5" name="円/楕円 224"/>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6" name="円/楕円 225"/>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7" name="円/楕円 226"/>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8" name="円/楕円 227"/>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9" name="円/楕円 228"/>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0" name="円/楕円 229"/>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1" name="円/楕円 230"/>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2" name="円/楕円 231"/>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3" name="円/楕円 232"/>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4" name="円/楕円 233"/>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grpSp>
        <p:nvGrpSpPr>
          <p:cNvPr id="281" name="図形グループ 280"/>
          <p:cNvGrpSpPr/>
          <p:nvPr/>
        </p:nvGrpSpPr>
        <p:grpSpPr>
          <a:xfrm>
            <a:off x="697902" y="1561514"/>
            <a:ext cx="745869" cy="1023529"/>
            <a:chOff x="5979606" y="2549246"/>
            <a:chExt cx="745869" cy="1023529"/>
          </a:xfrm>
        </p:grpSpPr>
        <p:grpSp>
          <p:nvGrpSpPr>
            <p:cNvPr id="282" name="図形グループ 281"/>
            <p:cNvGrpSpPr>
              <a:grpSpLocks noChangeAspect="1"/>
            </p:cNvGrpSpPr>
            <p:nvPr/>
          </p:nvGrpSpPr>
          <p:grpSpPr>
            <a:xfrm>
              <a:off x="6232253" y="2959408"/>
              <a:ext cx="229868" cy="214190"/>
              <a:chOff x="2327654" y="2845730"/>
              <a:chExt cx="638508" cy="594971"/>
            </a:xfrm>
          </p:grpSpPr>
          <p:sp>
            <p:nvSpPr>
              <p:cNvPr id="451" name="円/楕円 450"/>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2" name="円/楕円 451"/>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3" name="円/楕円 452"/>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4" name="円/楕円 453"/>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5" name="円/楕円 454"/>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6" name="円/楕円 455"/>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7" name="円/楕円 456"/>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8" name="円/楕円 457"/>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9" name="円/楕円 458"/>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0" name="円/楕円 459"/>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1" name="円/楕円 460"/>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2" name="円/楕円 461"/>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3" name="円/楕円 462"/>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4" name="円/楕円 463"/>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5" name="円/楕円 464"/>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6" name="円/楕円 465"/>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7" name="円/楕円 466"/>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8" name="円/楕円 467"/>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9" name="円/楕円 468"/>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0" name="円/楕円 469"/>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1" name="円/楕円 470"/>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2" name="円/楕円 471"/>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3" name="円/楕円 472"/>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83" name="図形グループ 282"/>
            <p:cNvGrpSpPr>
              <a:grpSpLocks noChangeAspect="1"/>
            </p:cNvGrpSpPr>
            <p:nvPr/>
          </p:nvGrpSpPr>
          <p:grpSpPr>
            <a:xfrm>
              <a:off x="6318075" y="3149872"/>
              <a:ext cx="229862" cy="214190"/>
              <a:chOff x="2327654" y="2845730"/>
              <a:chExt cx="638508" cy="594971"/>
            </a:xfrm>
          </p:grpSpPr>
          <p:sp>
            <p:nvSpPr>
              <p:cNvPr id="428" name="円/楕円 427"/>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9" name="円/楕円 428"/>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0" name="円/楕円 429"/>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1" name="円/楕円 430"/>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2" name="円/楕円 431"/>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3" name="円/楕円 432"/>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4" name="円/楕円 433"/>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5" name="円/楕円 434"/>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6" name="円/楕円 435"/>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7" name="円/楕円 436"/>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8" name="円/楕円 437"/>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9" name="円/楕円 438"/>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0" name="円/楕円 439"/>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1" name="円/楕円 440"/>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2" name="円/楕円 441"/>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3" name="円/楕円 442"/>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4" name="円/楕円 443"/>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5" name="円/楕円 444"/>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6" name="円/楕円 445"/>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7" name="円/楕円 446"/>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8" name="円/楕円 447"/>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9" name="円/楕円 448"/>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0" name="円/楕円 449"/>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84" name="図形グループ 283"/>
            <p:cNvGrpSpPr>
              <a:grpSpLocks noChangeAspect="1"/>
            </p:cNvGrpSpPr>
            <p:nvPr/>
          </p:nvGrpSpPr>
          <p:grpSpPr>
            <a:xfrm>
              <a:off x="5979606" y="2629675"/>
              <a:ext cx="229868" cy="214190"/>
              <a:chOff x="2327654" y="2845730"/>
              <a:chExt cx="638508" cy="594971"/>
            </a:xfrm>
          </p:grpSpPr>
          <p:sp>
            <p:nvSpPr>
              <p:cNvPr id="405" name="円/楕円 404"/>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6" name="円/楕円 405"/>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7" name="円/楕円 406"/>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8" name="円/楕円 407"/>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9" name="円/楕円 408"/>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0" name="円/楕円 409"/>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1" name="円/楕円 410"/>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2" name="円/楕円 411"/>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3" name="円/楕円 412"/>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4" name="円/楕円 413"/>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5" name="円/楕円 414"/>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6" name="円/楕円 415"/>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7" name="円/楕円 416"/>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8" name="円/楕円 417"/>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9" name="円/楕円 418"/>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0" name="円/楕円 419"/>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1" name="円/楕円 420"/>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2" name="円/楕円 421"/>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3" name="円/楕円 422"/>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4" name="円/楕円 423"/>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5" name="円/楕円 424"/>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6" name="円/楕円 425"/>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7" name="円/楕円 426"/>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85" name="図形グループ 284"/>
            <p:cNvGrpSpPr>
              <a:grpSpLocks noChangeAspect="1"/>
            </p:cNvGrpSpPr>
            <p:nvPr/>
          </p:nvGrpSpPr>
          <p:grpSpPr>
            <a:xfrm>
              <a:off x="6099962" y="2800601"/>
              <a:ext cx="229862" cy="214190"/>
              <a:chOff x="2327654" y="2845730"/>
              <a:chExt cx="638508" cy="594971"/>
            </a:xfrm>
          </p:grpSpPr>
          <p:sp>
            <p:nvSpPr>
              <p:cNvPr id="382" name="円/楕円 381"/>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3" name="円/楕円 382"/>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4" name="円/楕円 383"/>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5" name="円/楕円 384"/>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6" name="円/楕円 385"/>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7" name="円/楕円 386"/>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8" name="円/楕円 387"/>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9" name="円/楕円 388"/>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0" name="円/楕円 389"/>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1" name="円/楕円 390"/>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2" name="円/楕円 391"/>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3" name="円/楕円 392"/>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4" name="円/楕円 393"/>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5" name="円/楕円 394"/>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6" name="円/楕円 395"/>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7" name="円/楕円 396"/>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8" name="円/楕円 397"/>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9" name="円/楕円 398"/>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0" name="円/楕円 399"/>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1" name="円/楕円 400"/>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2" name="円/楕円 401"/>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3" name="円/楕円 402"/>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4" name="円/楕円 403"/>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86" name="図形グループ 285"/>
            <p:cNvGrpSpPr>
              <a:grpSpLocks noChangeAspect="1"/>
            </p:cNvGrpSpPr>
            <p:nvPr/>
          </p:nvGrpSpPr>
          <p:grpSpPr>
            <a:xfrm>
              <a:off x="6316062" y="3358585"/>
              <a:ext cx="229868" cy="214190"/>
              <a:chOff x="2327654" y="2845730"/>
              <a:chExt cx="638508" cy="594971"/>
            </a:xfrm>
          </p:grpSpPr>
          <p:sp>
            <p:nvSpPr>
              <p:cNvPr id="359" name="円/楕円 358"/>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0" name="円/楕円 359"/>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1" name="円/楕円 360"/>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2" name="円/楕円 361"/>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3" name="円/楕円 362"/>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4" name="円/楕円 363"/>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5" name="円/楕円 364"/>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6" name="円/楕円 365"/>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7" name="円/楕円 366"/>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8" name="円/楕円 367"/>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9" name="円/楕円 368"/>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0" name="円/楕円 369"/>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1" name="円/楕円 370"/>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2" name="円/楕円 371"/>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3" name="円/楕円 372"/>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4" name="円/楕円 373"/>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5" name="円/楕円 374"/>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6" name="円/楕円 375"/>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7" name="円/楕円 376"/>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8" name="円/楕円 377"/>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9" name="円/楕円 378"/>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0" name="円/楕円 379"/>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1" name="円/楕円 380"/>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87" name="図形グループ 286"/>
            <p:cNvGrpSpPr>
              <a:grpSpLocks noChangeAspect="1"/>
            </p:cNvGrpSpPr>
            <p:nvPr/>
          </p:nvGrpSpPr>
          <p:grpSpPr>
            <a:xfrm>
              <a:off x="6495613" y="3239858"/>
              <a:ext cx="229862" cy="214190"/>
              <a:chOff x="2327654" y="2845730"/>
              <a:chExt cx="638508" cy="594971"/>
            </a:xfrm>
          </p:grpSpPr>
          <p:sp>
            <p:nvSpPr>
              <p:cNvPr id="336" name="円/楕円 335"/>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7" name="円/楕円 336"/>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8" name="円/楕円 337"/>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9" name="円/楕円 338"/>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0" name="円/楕円 339"/>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1" name="円/楕円 340"/>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2" name="円/楕円 341"/>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3" name="円/楕円 342"/>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4" name="円/楕円 343"/>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5" name="円/楕円 344"/>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6" name="円/楕円 345"/>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7" name="円/楕円 346"/>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8" name="円/楕円 347"/>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9" name="円/楕円 348"/>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0" name="円/楕円 349"/>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1" name="円/楕円 350"/>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2" name="円/楕円 351"/>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3" name="円/楕円 352"/>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4" name="円/楕円 353"/>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5" name="円/楕円 354"/>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6" name="円/楕円 355"/>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7" name="円/楕円 356"/>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8" name="円/楕円 357"/>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88" name="図形グループ 287"/>
            <p:cNvGrpSpPr>
              <a:grpSpLocks noChangeAspect="1"/>
            </p:cNvGrpSpPr>
            <p:nvPr/>
          </p:nvGrpSpPr>
          <p:grpSpPr>
            <a:xfrm>
              <a:off x="6189606" y="2549246"/>
              <a:ext cx="229868" cy="214190"/>
              <a:chOff x="2327654" y="2845730"/>
              <a:chExt cx="638508" cy="594971"/>
            </a:xfrm>
          </p:grpSpPr>
          <p:sp>
            <p:nvSpPr>
              <p:cNvPr id="313" name="円/楕円 312"/>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4" name="円/楕円 313"/>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5" name="円/楕円 314"/>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6" name="円/楕円 315"/>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7" name="円/楕円 316"/>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8" name="円/楕円 317"/>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9" name="円/楕円 318"/>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0" name="円/楕円 319"/>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1" name="円/楕円 320"/>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2" name="円/楕円 321"/>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3" name="円/楕円 322"/>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4" name="円/楕円 323"/>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5" name="円/楕円 324"/>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6" name="円/楕円 325"/>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7" name="円/楕円 326"/>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8" name="円/楕円 327"/>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9" name="円/楕円 328"/>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0" name="円/楕円 329"/>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1" name="円/楕円 330"/>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2" name="円/楕円 331"/>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3" name="円/楕円 332"/>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4" name="円/楕円 333"/>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5" name="円/楕円 334"/>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89" name="図形グループ 288"/>
            <p:cNvGrpSpPr>
              <a:grpSpLocks noChangeAspect="1"/>
            </p:cNvGrpSpPr>
            <p:nvPr/>
          </p:nvGrpSpPr>
          <p:grpSpPr>
            <a:xfrm>
              <a:off x="6305802" y="2717503"/>
              <a:ext cx="229862" cy="214190"/>
              <a:chOff x="2327654" y="2845730"/>
              <a:chExt cx="638508" cy="594971"/>
            </a:xfrm>
          </p:grpSpPr>
          <p:sp>
            <p:nvSpPr>
              <p:cNvPr id="290" name="円/楕円 289"/>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1" name="円/楕円 290"/>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2" name="円/楕円 291"/>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3" name="円/楕円 292"/>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4" name="円/楕円 293"/>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5" name="円/楕円 294"/>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6" name="円/楕円 295"/>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7" name="円/楕円 296"/>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8" name="円/楕円 297"/>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9" name="円/楕円 298"/>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0" name="円/楕円 299"/>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1" name="円/楕円 300"/>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2" name="円/楕円 301"/>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3" name="円/楕円 302"/>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4" name="円/楕円 303"/>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5" name="円/楕円 304"/>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6" name="円/楕円 305"/>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7" name="円/楕円 306"/>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8" name="円/楕円 307"/>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9" name="円/楕円 308"/>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0" name="円/楕円 309"/>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1" name="円/楕円 310"/>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2" name="円/楕円 311"/>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474" name="下矢印 473"/>
          <p:cNvSpPr/>
          <p:nvPr/>
        </p:nvSpPr>
        <p:spPr>
          <a:xfrm rot="4700068">
            <a:off x="2137595" y="1686645"/>
            <a:ext cx="201439" cy="34212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5" name="下矢印 474"/>
          <p:cNvSpPr/>
          <p:nvPr/>
        </p:nvSpPr>
        <p:spPr>
          <a:xfrm rot="4700068">
            <a:off x="1328789" y="1769701"/>
            <a:ext cx="201439" cy="34212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1571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デブリ円盤の進化と惑星探査</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5</a:t>
            </a:fld>
            <a:endParaRPr lang="en-US"/>
          </a:p>
        </p:txBody>
      </p:sp>
      <p:sp>
        <p:nvSpPr>
          <p:cNvPr id="14" name="テキスト ボックス 13"/>
          <p:cNvSpPr txBox="1"/>
          <p:nvPr/>
        </p:nvSpPr>
        <p:spPr>
          <a:xfrm>
            <a:off x="493277" y="956079"/>
            <a:ext cx="5134739" cy="369332"/>
          </a:xfrm>
          <a:prstGeom prst="rect">
            <a:avLst/>
          </a:prstGeom>
          <a:noFill/>
        </p:spPr>
        <p:txBody>
          <a:bodyPr wrap="none" rtlCol="0">
            <a:spAutoFit/>
          </a:bodyPr>
          <a:lstStyle/>
          <a:p>
            <a:pPr marL="342900" indent="-342900">
              <a:buFont typeface="+mj-lt"/>
              <a:buAutoNum type="arabicPeriod"/>
            </a:pPr>
            <a:r>
              <a:rPr kumimoji="1" lang="ja-JP" altLang="en-US" dirty="0" smtClean="0">
                <a:latin typeface="+mn-ea"/>
              </a:rPr>
              <a:t>ある恒星系で暖かいデブリ円盤が観測される</a:t>
            </a:r>
            <a:endParaRPr kumimoji="1" lang="ja-JP" altLang="en-US" dirty="0">
              <a:latin typeface="+mn-ea"/>
            </a:endParaRPr>
          </a:p>
        </p:txBody>
      </p:sp>
      <p:sp>
        <p:nvSpPr>
          <p:cNvPr id="15" name="テキスト ボックス 14"/>
          <p:cNvSpPr txBox="1"/>
          <p:nvPr/>
        </p:nvSpPr>
        <p:spPr>
          <a:xfrm>
            <a:off x="493277" y="1978706"/>
            <a:ext cx="7366119" cy="369332"/>
          </a:xfrm>
          <a:prstGeom prst="rect">
            <a:avLst/>
          </a:prstGeom>
          <a:noFill/>
        </p:spPr>
        <p:txBody>
          <a:bodyPr wrap="none" rtlCol="0">
            <a:spAutoFit/>
          </a:bodyPr>
          <a:lstStyle/>
          <a:p>
            <a:pPr marL="342900" indent="-342900">
              <a:buFont typeface="+mj-lt"/>
              <a:buAutoNum type="arabicPeriod" startAt="3"/>
            </a:pPr>
            <a:r>
              <a:rPr kumimoji="1" lang="ja-JP" altLang="en-US" dirty="0" smtClean="0">
                <a:latin typeface="+mn-ea"/>
              </a:rPr>
              <a:t>巨大衝突ステージまで進化した地球型惑星が存在する可能性あり！</a:t>
            </a:r>
            <a:endParaRPr kumimoji="1" lang="ja-JP" altLang="en-US" dirty="0">
              <a:latin typeface="+mn-ea"/>
            </a:endParaRPr>
          </a:p>
        </p:txBody>
      </p:sp>
      <p:sp>
        <p:nvSpPr>
          <p:cNvPr id="16" name="テキスト ボックス 15"/>
          <p:cNvSpPr txBox="1"/>
          <p:nvPr/>
        </p:nvSpPr>
        <p:spPr>
          <a:xfrm>
            <a:off x="493277" y="1483772"/>
            <a:ext cx="3057247" cy="369332"/>
          </a:xfrm>
          <a:prstGeom prst="rect">
            <a:avLst/>
          </a:prstGeom>
          <a:noFill/>
        </p:spPr>
        <p:txBody>
          <a:bodyPr wrap="none" rtlCol="0">
            <a:spAutoFit/>
          </a:bodyPr>
          <a:lstStyle/>
          <a:p>
            <a:pPr marL="342900" indent="-342900">
              <a:buFont typeface="+mj-lt"/>
              <a:buAutoNum type="arabicPeriod" startAt="2"/>
            </a:pPr>
            <a:r>
              <a:rPr kumimoji="1" lang="ja-JP" altLang="en-US" dirty="0" smtClean="0">
                <a:latin typeface="+mn-ea"/>
              </a:rPr>
              <a:t>破片の供給源が存在する</a:t>
            </a:r>
            <a:endParaRPr kumimoji="1" lang="ja-JP" altLang="en-US" dirty="0">
              <a:latin typeface="+mn-ea"/>
            </a:endParaRPr>
          </a:p>
        </p:txBody>
      </p:sp>
      <p:sp>
        <p:nvSpPr>
          <p:cNvPr id="17" name="テキスト ボックス 16"/>
          <p:cNvSpPr txBox="1"/>
          <p:nvPr/>
        </p:nvSpPr>
        <p:spPr>
          <a:xfrm>
            <a:off x="404001" y="3778659"/>
            <a:ext cx="8563134" cy="646331"/>
          </a:xfrm>
          <a:prstGeom prst="rect">
            <a:avLst/>
          </a:prstGeom>
          <a:noFill/>
        </p:spPr>
        <p:txBody>
          <a:bodyPr wrap="square" rtlCol="0">
            <a:spAutoFit/>
          </a:bodyPr>
          <a:lstStyle/>
          <a:p>
            <a:pPr marL="285750" indent="-285750">
              <a:buFont typeface="Arial"/>
              <a:buChar char="•"/>
            </a:pPr>
            <a:r>
              <a:rPr kumimoji="1" lang="ja-JP" altLang="en-US" dirty="0" smtClean="0"/>
              <a:t>では、デブリ円盤の中に惑星が存在する／しないことを確かめるには、また惑星の軌道を特定するにはどうすればよいか？</a:t>
            </a:r>
            <a:endParaRPr kumimoji="1" lang="ja-JP" altLang="en-US" dirty="0"/>
          </a:p>
        </p:txBody>
      </p:sp>
      <p:sp>
        <p:nvSpPr>
          <p:cNvPr id="20" name="テキスト ボックス 19"/>
          <p:cNvSpPr txBox="1"/>
          <p:nvPr/>
        </p:nvSpPr>
        <p:spPr>
          <a:xfrm>
            <a:off x="404001" y="3121322"/>
            <a:ext cx="8563134" cy="646331"/>
          </a:xfrm>
          <a:prstGeom prst="rect">
            <a:avLst/>
          </a:prstGeom>
          <a:noFill/>
        </p:spPr>
        <p:txBody>
          <a:bodyPr wrap="square" rtlCol="0">
            <a:spAutoFit/>
          </a:bodyPr>
          <a:lstStyle/>
          <a:p>
            <a:pPr marL="285750" indent="-285750">
              <a:buFont typeface="Arial"/>
              <a:buChar char="•"/>
            </a:pPr>
            <a:r>
              <a:rPr kumimoji="1" lang="ja-JP" altLang="en-US" dirty="0" smtClean="0"/>
              <a:t>しかし、暖かいデブリ円盤が存在するということは熱放射によるノイズが大きいため、系外惑星を観測することは困難である</a:t>
            </a:r>
            <a:endParaRPr kumimoji="1" lang="ja-JP" altLang="en-US" dirty="0"/>
          </a:p>
        </p:txBody>
      </p:sp>
      <p:sp>
        <p:nvSpPr>
          <p:cNvPr id="21" name="テキスト ボックス 20"/>
          <p:cNvSpPr txBox="1"/>
          <p:nvPr/>
        </p:nvSpPr>
        <p:spPr>
          <a:xfrm>
            <a:off x="466167" y="4802145"/>
            <a:ext cx="1107996" cy="369332"/>
          </a:xfrm>
          <a:prstGeom prst="rect">
            <a:avLst/>
          </a:prstGeom>
          <a:noFill/>
        </p:spPr>
        <p:txBody>
          <a:bodyPr wrap="none" rtlCol="0">
            <a:spAutoFit/>
          </a:bodyPr>
          <a:lstStyle/>
          <a:p>
            <a:r>
              <a:rPr kumimoji="1" lang="ja-JP" altLang="en-US" dirty="0" smtClean="0"/>
              <a:t>研究目的</a:t>
            </a:r>
            <a:endParaRPr kumimoji="1" lang="ja-JP" altLang="en-US" dirty="0"/>
          </a:p>
        </p:txBody>
      </p:sp>
      <p:sp>
        <p:nvSpPr>
          <p:cNvPr id="22" name="下矢印 21"/>
          <p:cNvSpPr/>
          <p:nvPr/>
        </p:nvSpPr>
        <p:spPr>
          <a:xfrm>
            <a:off x="4255843" y="4424991"/>
            <a:ext cx="484632" cy="566088"/>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625491" y="5171477"/>
            <a:ext cx="7953907" cy="923330"/>
          </a:xfrm>
          <a:prstGeom prst="rect">
            <a:avLst/>
          </a:prstGeom>
          <a:noFill/>
          <a:ln>
            <a:solidFill>
              <a:srgbClr val="FF0000"/>
            </a:solidFill>
          </a:ln>
        </p:spPr>
        <p:txBody>
          <a:bodyPr wrap="square" rtlCol="0">
            <a:spAutoFit/>
          </a:bodyPr>
          <a:lstStyle/>
          <a:p>
            <a:r>
              <a:rPr kumimoji="1" lang="ja-JP" altLang="en-US" dirty="0" smtClean="0"/>
              <a:t>デブリ円盤内の破片と惑星との力学的共鳴現象、そして破片同士の衝突破壊現象を同時に扱うことができる数値計算法を開発し、衝突破壊時の破片はどのように振る舞うのかを調べる</a:t>
            </a:r>
            <a:endParaRPr kumimoji="1" lang="ja-JP" altLang="en-US" dirty="0"/>
          </a:p>
        </p:txBody>
      </p:sp>
      <p:sp>
        <p:nvSpPr>
          <p:cNvPr id="25" name="テキスト ボックス 24"/>
          <p:cNvSpPr txBox="1"/>
          <p:nvPr/>
        </p:nvSpPr>
        <p:spPr>
          <a:xfrm>
            <a:off x="493277" y="2566979"/>
            <a:ext cx="8473858" cy="369332"/>
          </a:xfrm>
          <a:prstGeom prst="rect">
            <a:avLst/>
          </a:prstGeom>
          <a:noFill/>
        </p:spPr>
        <p:txBody>
          <a:bodyPr wrap="none" rtlCol="0">
            <a:spAutoFit/>
          </a:bodyPr>
          <a:lstStyle/>
          <a:p>
            <a:r>
              <a:rPr kumimoji="1" lang="ja-JP" altLang="en-US" dirty="0" smtClean="0"/>
              <a:t>このように、地球型惑星が存在しそうな恒星系として目星をつけることができる</a:t>
            </a:r>
            <a:endParaRPr kumimoji="1" lang="ja-JP" altLang="en-US" dirty="0"/>
          </a:p>
        </p:txBody>
      </p:sp>
    </p:spTree>
    <p:extLst>
      <p:ext uri="{BB962C8B-B14F-4D97-AF65-F5344CB8AC3E}">
        <p14:creationId xmlns:p14="http://schemas.microsoft.com/office/powerpoint/2010/main" val="36020738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6</a:t>
            </a:fld>
            <a:endParaRPr lang="en-US"/>
          </a:p>
        </p:txBody>
      </p:sp>
      <p:sp>
        <p:nvSpPr>
          <p:cNvPr id="9" name="テキスト ボックス 8"/>
          <p:cNvSpPr txBox="1"/>
          <p:nvPr/>
        </p:nvSpPr>
        <p:spPr>
          <a:xfrm>
            <a:off x="677333" y="2568222"/>
            <a:ext cx="184666" cy="369332"/>
          </a:xfrm>
          <a:prstGeom prst="rect">
            <a:avLst/>
          </a:prstGeom>
          <a:noFill/>
        </p:spPr>
        <p:txBody>
          <a:bodyPr wrap="none" rtlCol="0">
            <a:spAutoFit/>
          </a:bodyPr>
          <a:lstStyle/>
          <a:p>
            <a:endParaRPr kumimoji="1" lang="ja-JP" altLang="en-US" dirty="0"/>
          </a:p>
        </p:txBody>
      </p:sp>
      <p:grpSp>
        <p:nvGrpSpPr>
          <p:cNvPr id="7" name="図形グループ 6"/>
          <p:cNvGrpSpPr/>
          <p:nvPr/>
        </p:nvGrpSpPr>
        <p:grpSpPr>
          <a:xfrm>
            <a:off x="712545" y="3191554"/>
            <a:ext cx="7252662" cy="461666"/>
            <a:chOff x="531421" y="1273560"/>
            <a:chExt cx="7252662" cy="461666"/>
          </a:xfrm>
        </p:grpSpPr>
        <p:grpSp>
          <p:nvGrpSpPr>
            <p:cNvPr id="22" name="図形グループ 21"/>
            <p:cNvGrpSpPr/>
            <p:nvPr/>
          </p:nvGrpSpPr>
          <p:grpSpPr>
            <a:xfrm>
              <a:off x="531421" y="1273560"/>
              <a:ext cx="7252662" cy="461665"/>
              <a:chOff x="503511" y="1990469"/>
              <a:chExt cx="7252662" cy="461665"/>
            </a:xfrm>
          </p:grpSpPr>
          <p:sp>
            <p:nvSpPr>
              <p:cNvPr id="19" name="テキスト ボックス 18"/>
              <p:cNvSpPr txBox="1"/>
              <p:nvPr/>
            </p:nvSpPr>
            <p:spPr>
              <a:xfrm>
                <a:off x="503511" y="1990469"/>
                <a:ext cx="4763083" cy="461665"/>
              </a:xfrm>
              <a:prstGeom prst="rect">
                <a:avLst/>
              </a:prstGeom>
              <a:noFill/>
            </p:spPr>
            <p:txBody>
              <a:bodyPr wrap="square" rtlCol="0">
                <a:spAutoFit/>
              </a:bodyPr>
              <a:lstStyle/>
              <a:p>
                <a:r>
                  <a:rPr kumimoji="1" lang="en-US" altLang="ja-JP" sz="2400" b="1" dirty="0" smtClean="0">
                    <a:latin typeface="+mn-ea"/>
                  </a:rPr>
                  <a:t>N</a:t>
                </a:r>
                <a:r>
                  <a:rPr kumimoji="1" lang="ja-JP" altLang="en-US" sz="2400" b="1" dirty="0" smtClean="0">
                    <a:latin typeface="+mn-ea"/>
                  </a:rPr>
                  <a:t>体計算（４次のエルミート法）</a:t>
                </a:r>
                <a:endParaRPr kumimoji="1" lang="ja-JP" altLang="en-US" sz="2400" b="1" dirty="0">
                  <a:latin typeface="+mn-ea"/>
                </a:endParaRPr>
              </a:p>
            </p:txBody>
          </p:sp>
          <p:sp>
            <p:nvSpPr>
              <p:cNvPr id="20" name="テキスト ボックス 19"/>
              <p:cNvSpPr txBox="1"/>
              <p:nvPr/>
            </p:nvSpPr>
            <p:spPr>
              <a:xfrm>
                <a:off x="6019800" y="1990469"/>
                <a:ext cx="1736373" cy="461665"/>
              </a:xfrm>
              <a:prstGeom prst="rect">
                <a:avLst/>
              </a:prstGeom>
              <a:noFill/>
            </p:spPr>
            <p:txBody>
              <a:bodyPr wrap="none" rtlCol="0">
                <a:spAutoFit/>
              </a:bodyPr>
              <a:lstStyle/>
              <a:p>
                <a:r>
                  <a:rPr kumimoji="1" lang="ja-JP" altLang="en-US" sz="2400" b="1" dirty="0" smtClean="0"/>
                  <a:t>統計的計算</a:t>
                </a:r>
                <a:endParaRPr kumimoji="1" lang="ja-JP" altLang="en-US" sz="2400" b="1" dirty="0"/>
              </a:p>
            </p:txBody>
          </p:sp>
          <p:sp>
            <p:nvSpPr>
              <p:cNvPr id="21" name="テキスト ボックス 20"/>
              <p:cNvSpPr txBox="1"/>
              <p:nvPr/>
            </p:nvSpPr>
            <p:spPr>
              <a:xfrm>
                <a:off x="5235268" y="1990469"/>
                <a:ext cx="492443" cy="461665"/>
              </a:xfrm>
              <a:prstGeom prst="rect">
                <a:avLst/>
              </a:prstGeom>
              <a:noFill/>
            </p:spPr>
            <p:txBody>
              <a:bodyPr wrap="none" rtlCol="0">
                <a:spAutoFit/>
              </a:bodyPr>
              <a:lstStyle/>
              <a:p>
                <a:r>
                  <a:rPr kumimoji="1" lang="ja-JP" altLang="en-US" sz="2400" b="1" dirty="0" smtClean="0"/>
                  <a:t>＋</a:t>
                </a:r>
                <a:endParaRPr kumimoji="1" lang="ja-JP" altLang="en-US" sz="2400" b="1" dirty="0"/>
              </a:p>
            </p:txBody>
          </p:sp>
        </p:grpSp>
        <p:cxnSp>
          <p:nvCxnSpPr>
            <p:cNvPr id="51" name="直線コネクタ 50"/>
            <p:cNvCxnSpPr/>
            <p:nvPr/>
          </p:nvCxnSpPr>
          <p:spPr>
            <a:xfrm>
              <a:off x="553095" y="1735226"/>
              <a:ext cx="127007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5" name="直線コネクタ 54"/>
            <p:cNvCxnSpPr/>
            <p:nvPr/>
          </p:nvCxnSpPr>
          <p:spPr>
            <a:xfrm>
              <a:off x="6087603" y="1735225"/>
              <a:ext cx="1619355"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grpSp>
      <p:sp>
        <p:nvSpPr>
          <p:cNvPr id="57" name="左右矢印 56"/>
          <p:cNvSpPr/>
          <p:nvPr/>
        </p:nvSpPr>
        <p:spPr>
          <a:xfrm>
            <a:off x="4198117" y="4984868"/>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64" name="図形グループ 63"/>
          <p:cNvGrpSpPr/>
          <p:nvPr/>
        </p:nvGrpSpPr>
        <p:grpSpPr>
          <a:xfrm>
            <a:off x="572267" y="4361596"/>
            <a:ext cx="3513181" cy="2084817"/>
            <a:chOff x="317516" y="2083494"/>
            <a:chExt cx="3513181" cy="2084817"/>
          </a:xfrm>
        </p:grpSpPr>
        <p:sp>
          <p:nvSpPr>
            <p:cNvPr id="24" name="円/楕円 23"/>
            <p:cNvSpPr>
              <a:spLocks noChangeAspect="1"/>
            </p:cNvSpPr>
            <p:nvPr/>
          </p:nvSpPr>
          <p:spPr>
            <a:xfrm>
              <a:off x="533358" y="2392180"/>
              <a:ext cx="1097280" cy="109728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421787" y="3626146"/>
              <a:ext cx="1338828" cy="369332"/>
            </a:xfrm>
            <a:prstGeom prst="rect">
              <a:avLst/>
            </a:prstGeom>
            <a:noFill/>
          </p:spPr>
          <p:txBody>
            <a:bodyPr wrap="none" rtlCol="0">
              <a:spAutoFit/>
            </a:bodyPr>
            <a:lstStyle/>
            <a:p>
              <a:r>
                <a:rPr kumimoji="1" lang="ja-JP" altLang="en-US" dirty="0" smtClean="0"/>
                <a:t>地球型惑星</a:t>
              </a:r>
              <a:endParaRPr kumimoji="1" lang="ja-JP" altLang="en-US" dirty="0"/>
            </a:p>
          </p:txBody>
        </p:sp>
        <p:sp>
          <p:nvSpPr>
            <p:cNvPr id="58" name="円/楕円 57"/>
            <p:cNvSpPr>
              <a:spLocks noChangeAspect="1"/>
            </p:cNvSpPr>
            <p:nvPr/>
          </p:nvSpPr>
          <p:spPr>
            <a:xfrm>
              <a:off x="2523307" y="2392180"/>
              <a:ext cx="1097280" cy="109728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テキスト ボックス 58"/>
            <p:cNvSpPr txBox="1"/>
            <p:nvPr/>
          </p:nvSpPr>
          <p:spPr>
            <a:xfrm>
              <a:off x="2411736" y="3626146"/>
              <a:ext cx="1338828" cy="369332"/>
            </a:xfrm>
            <a:prstGeom prst="rect">
              <a:avLst/>
            </a:prstGeom>
            <a:noFill/>
          </p:spPr>
          <p:txBody>
            <a:bodyPr wrap="none" rtlCol="0">
              <a:spAutoFit/>
            </a:bodyPr>
            <a:lstStyle/>
            <a:p>
              <a:r>
                <a:rPr kumimoji="1" lang="ja-JP" altLang="en-US" dirty="0" smtClean="0"/>
                <a:t>地球型惑星</a:t>
              </a:r>
              <a:endParaRPr kumimoji="1" lang="ja-JP" altLang="en-US" dirty="0"/>
            </a:p>
          </p:txBody>
        </p:sp>
        <p:sp>
          <p:nvSpPr>
            <p:cNvPr id="60" name="角丸四角形 59"/>
            <p:cNvSpPr/>
            <p:nvPr/>
          </p:nvSpPr>
          <p:spPr>
            <a:xfrm>
              <a:off x="317516" y="2083494"/>
              <a:ext cx="3513181" cy="208481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左右矢印 61"/>
            <p:cNvSpPr/>
            <p:nvPr/>
          </p:nvSpPr>
          <p:spPr>
            <a:xfrm>
              <a:off x="1676986" y="2708661"/>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3" name="図形グループ 2"/>
          <p:cNvGrpSpPr/>
          <p:nvPr/>
        </p:nvGrpSpPr>
        <p:grpSpPr>
          <a:xfrm>
            <a:off x="5137723" y="4361596"/>
            <a:ext cx="3513181" cy="2084817"/>
            <a:chOff x="5124059" y="2083494"/>
            <a:chExt cx="3513181" cy="2084817"/>
          </a:xfrm>
        </p:grpSpPr>
        <p:grpSp>
          <p:nvGrpSpPr>
            <p:cNvPr id="65" name="図形グループ 64"/>
            <p:cNvGrpSpPr/>
            <p:nvPr/>
          </p:nvGrpSpPr>
          <p:grpSpPr>
            <a:xfrm>
              <a:off x="5124059" y="2083494"/>
              <a:ext cx="3513181" cy="2084817"/>
              <a:chOff x="4811271" y="2082270"/>
              <a:chExt cx="3513181" cy="2084817"/>
            </a:xfrm>
          </p:grpSpPr>
          <p:grpSp>
            <p:nvGrpSpPr>
              <p:cNvPr id="36" name="図形グループ 35"/>
              <p:cNvGrpSpPr/>
              <p:nvPr/>
            </p:nvGrpSpPr>
            <p:grpSpPr>
              <a:xfrm>
                <a:off x="5244399" y="2474963"/>
                <a:ext cx="914400" cy="914400"/>
                <a:chOff x="5484708" y="2791506"/>
                <a:chExt cx="914400" cy="914400"/>
              </a:xfrm>
            </p:grpSpPr>
            <p:sp>
              <p:nvSpPr>
                <p:cNvPr id="25" name="円/楕円 24"/>
                <p:cNvSpPr>
                  <a:spLocks noChangeAspect="1"/>
                </p:cNvSpPr>
                <p:nvPr/>
              </p:nvSpPr>
              <p:spPr>
                <a:xfrm>
                  <a:off x="5484708" y="2791506"/>
                  <a:ext cx="914400" cy="914400"/>
                </a:xfrm>
                <a:prstGeom prst="ellipse">
                  <a:avLst/>
                </a:prstGeom>
                <a:noFill/>
                <a:ln w="317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円/楕円 26"/>
                <p:cNvSpPr>
                  <a:spLocks noChangeAspect="1"/>
                </p:cNvSpPr>
                <p:nvPr/>
              </p:nvSpPr>
              <p:spPr>
                <a:xfrm>
                  <a:off x="5637668" y="30110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円/楕円 28"/>
                <p:cNvSpPr>
                  <a:spLocks noChangeAspect="1"/>
                </p:cNvSpPr>
                <p:nvPr/>
              </p:nvSpPr>
              <p:spPr>
                <a:xfrm>
                  <a:off x="5547625" y="3253042"/>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円/楕円 29"/>
                <p:cNvSpPr>
                  <a:spLocks noChangeAspect="1"/>
                </p:cNvSpPr>
                <p:nvPr/>
              </p:nvSpPr>
              <p:spPr>
                <a:xfrm>
                  <a:off x="6019800" y="301577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a:off x="6019800" y="3433543"/>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円/楕円 31"/>
                <p:cNvSpPr>
                  <a:spLocks noChangeAspect="1"/>
                </p:cNvSpPr>
                <p:nvPr/>
              </p:nvSpPr>
              <p:spPr>
                <a:xfrm>
                  <a:off x="5787935" y="3433127"/>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円/楕円 32"/>
                <p:cNvSpPr>
                  <a:spLocks noChangeAspect="1"/>
                </p:cNvSpPr>
                <p:nvPr/>
              </p:nvSpPr>
              <p:spPr>
                <a:xfrm>
                  <a:off x="6150814" y="3239028"/>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円/楕円 33"/>
                <p:cNvSpPr>
                  <a:spLocks noChangeAspect="1"/>
                </p:cNvSpPr>
                <p:nvPr/>
              </p:nvSpPr>
              <p:spPr>
                <a:xfrm>
                  <a:off x="5875845" y="284751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円/楕円 34"/>
                <p:cNvSpPr>
                  <a:spLocks noChangeAspect="1"/>
                </p:cNvSpPr>
                <p:nvPr/>
              </p:nvSpPr>
              <p:spPr>
                <a:xfrm>
                  <a:off x="5831040" y="31634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37" name="図形グループ 36"/>
              <p:cNvGrpSpPr/>
              <p:nvPr/>
            </p:nvGrpSpPr>
            <p:grpSpPr>
              <a:xfrm>
                <a:off x="7084785" y="2470676"/>
                <a:ext cx="914400" cy="914400"/>
                <a:chOff x="5484708" y="2791506"/>
                <a:chExt cx="914400" cy="914400"/>
              </a:xfrm>
            </p:grpSpPr>
            <p:sp>
              <p:nvSpPr>
                <p:cNvPr id="38" name="円/楕円 37"/>
                <p:cNvSpPr>
                  <a:spLocks noChangeAspect="1"/>
                </p:cNvSpPr>
                <p:nvPr/>
              </p:nvSpPr>
              <p:spPr>
                <a:xfrm>
                  <a:off x="5484708" y="2791506"/>
                  <a:ext cx="914400" cy="914400"/>
                </a:xfrm>
                <a:prstGeom prst="ellipse">
                  <a:avLst/>
                </a:prstGeom>
                <a:noFill/>
                <a:ln w="317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円/楕円 38"/>
                <p:cNvSpPr>
                  <a:spLocks noChangeAspect="1"/>
                </p:cNvSpPr>
                <p:nvPr/>
              </p:nvSpPr>
              <p:spPr>
                <a:xfrm>
                  <a:off x="5637668" y="30110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円/楕円 39"/>
                <p:cNvSpPr>
                  <a:spLocks noChangeAspect="1"/>
                </p:cNvSpPr>
                <p:nvPr/>
              </p:nvSpPr>
              <p:spPr>
                <a:xfrm>
                  <a:off x="5547625" y="3253042"/>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 name="円/楕円 40"/>
                <p:cNvSpPr>
                  <a:spLocks noChangeAspect="1"/>
                </p:cNvSpPr>
                <p:nvPr/>
              </p:nvSpPr>
              <p:spPr>
                <a:xfrm>
                  <a:off x="6019800" y="301577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円/楕円 41"/>
                <p:cNvSpPr>
                  <a:spLocks noChangeAspect="1"/>
                </p:cNvSpPr>
                <p:nvPr/>
              </p:nvSpPr>
              <p:spPr>
                <a:xfrm>
                  <a:off x="6019800" y="3433543"/>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円/楕円 42"/>
                <p:cNvSpPr>
                  <a:spLocks noChangeAspect="1"/>
                </p:cNvSpPr>
                <p:nvPr/>
              </p:nvSpPr>
              <p:spPr>
                <a:xfrm>
                  <a:off x="5787935" y="3433127"/>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a:spLocks noChangeAspect="1"/>
                </p:cNvSpPr>
                <p:nvPr/>
              </p:nvSpPr>
              <p:spPr>
                <a:xfrm>
                  <a:off x="6150814" y="3239028"/>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円/楕円 44"/>
                <p:cNvSpPr>
                  <a:spLocks noChangeAspect="1"/>
                </p:cNvSpPr>
                <p:nvPr/>
              </p:nvSpPr>
              <p:spPr>
                <a:xfrm>
                  <a:off x="5875845" y="284751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円/楕円 45"/>
                <p:cNvSpPr>
                  <a:spLocks noChangeAspect="1"/>
                </p:cNvSpPr>
                <p:nvPr/>
              </p:nvSpPr>
              <p:spPr>
                <a:xfrm>
                  <a:off x="5831040" y="31634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8" name="テキスト ボックス 47"/>
              <p:cNvSpPr txBox="1"/>
              <p:nvPr/>
            </p:nvSpPr>
            <p:spPr>
              <a:xfrm>
                <a:off x="6871656" y="3616468"/>
                <a:ext cx="1338828" cy="369332"/>
              </a:xfrm>
              <a:prstGeom prst="rect">
                <a:avLst/>
              </a:prstGeom>
              <a:noFill/>
            </p:spPr>
            <p:txBody>
              <a:bodyPr wrap="none" rtlCol="0">
                <a:spAutoFit/>
              </a:bodyPr>
              <a:lstStyle/>
              <a:p>
                <a:r>
                  <a:rPr kumimoji="1" lang="ja-JP" altLang="en-US" dirty="0" smtClean="0"/>
                  <a:t>トレーサー</a:t>
                </a:r>
                <a:endParaRPr kumimoji="1" lang="ja-JP" altLang="en-US" dirty="0"/>
              </a:p>
            </p:txBody>
          </p:sp>
          <p:sp>
            <p:nvSpPr>
              <p:cNvPr id="49" name="テキスト ボックス 48"/>
              <p:cNvSpPr txBox="1"/>
              <p:nvPr/>
            </p:nvSpPr>
            <p:spPr>
              <a:xfrm>
                <a:off x="5101402" y="3626146"/>
                <a:ext cx="1338828" cy="369332"/>
              </a:xfrm>
              <a:prstGeom prst="rect">
                <a:avLst/>
              </a:prstGeom>
              <a:noFill/>
            </p:spPr>
            <p:txBody>
              <a:bodyPr wrap="none" rtlCol="0">
                <a:spAutoFit/>
              </a:bodyPr>
              <a:lstStyle/>
              <a:p>
                <a:r>
                  <a:rPr kumimoji="1" lang="ja-JP" altLang="en-US" dirty="0" smtClean="0"/>
                  <a:t>トレーサー</a:t>
                </a:r>
                <a:endParaRPr kumimoji="1" lang="ja-JP" altLang="en-US" dirty="0"/>
              </a:p>
            </p:txBody>
          </p:sp>
          <p:sp>
            <p:nvSpPr>
              <p:cNvPr id="61" name="角丸四角形 60"/>
              <p:cNvSpPr/>
              <p:nvPr/>
            </p:nvSpPr>
            <p:spPr>
              <a:xfrm>
                <a:off x="4811271" y="2082270"/>
                <a:ext cx="3513181" cy="208481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左右矢印 62"/>
              <p:cNvSpPr/>
              <p:nvPr/>
            </p:nvSpPr>
            <p:spPr>
              <a:xfrm>
                <a:off x="6237854" y="2385639"/>
                <a:ext cx="765479" cy="484632"/>
              </a:xfrm>
              <a:prstGeom prst="leftRightArrow">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0" name="左右矢印 49"/>
            <p:cNvSpPr/>
            <p:nvPr/>
          </p:nvSpPr>
          <p:spPr>
            <a:xfrm>
              <a:off x="6550642" y="2944035"/>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 name="テキスト ボックス 7"/>
          <p:cNvSpPr txBox="1"/>
          <p:nvPr/>
        </p:nvSpPr>
        <p:spPr>
          <a:xfrm>
            <a:off x="712545" y="3766744"/>
            <a:ext cx="2723823" cy="369332"/>
          </a:xfrm>
          <a:prstGeom prst="rect">
            <a:avLst/>
          </a:prstGeom>
          <a:noFill/>
        </p:spPr>
        <p:txBody>
          <a:bodyPr wrap="none" rtlCol="0">
            <a:spAutoFit/>
          </a:bodyPr>
          <a:lstStyle/>
          <a:p>
            <a:r>
              <a:rPr kumimoji="1" lang="ja-JP" altLang="en-US" dirty="0" smtClean="0"/>
              <a:t>重力相互作用を取り扱う</a:t>
            </a:r>
            <a:endParaRPr kumimoji="1" lang="ja-JP" altLang="en-US" dirty="0"/>
          </a:p>
        </p:txBody>
      </p:sp>
      <p:sp>
        <p:nvSpPr>
          <p:cNvPr id="10" name="テキスト ボックス 9"/>
          <p:cNvSpPr txBox="1"/>
          <p:nvPr/>
        </p:nvSpPr>
        <p:spPr>
          <a:xfrm>
            <a:off x="5995270" y="3746330"/>
            <a:ext cx="2262158" cy="369332"/>
          </a:xfrm>
          <a:prstGeom prst="rect">
            <a:avLst/>
          </a:prstGeom>
          <a:noFill/>
        </p:spPr>
        <p:txBody>
          <a:bodyPr wrap="none" rtlCol="0">
            <a:spAutoFit/>
          </a:bodyPr>
          <a:lstStyle/>
          <a:p>
            <a:r>
              <a:rPr kumimoji="1" lang="ja-JP" altLang="en-US" dirty="0" smtClean="0"/>
              <a:t>衝突破壊を取り扱う</a:t>
            </a:r>
            <a:endParaRPr kumimoji="1" lang="ja-JP" altLang="en-US" dirty="0"/>
          </a:p>
        </p:txBody>
      </p:sp>
    </p:spTree>
    <p:extLst>
      <p:ext uri="{BB962C8B-B14F-4D97-AF65-F5344CB8AC3E}">
        <p14:creationId xmlns:p14="http://schemas.microsoft.com/office/powerpoint/2010/main" val="23222783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r>
              <a:rPr kumimoji="1" lang="ja-JP" altLang="ja-JP" dirty="0" smtClean="0"/>
              <a:t>　</a:t>
            </a:r>
            <a:r>
              <a:rPr kumimoji="1" lang="en-US" altLang="ja-JP" dirty="0" smtClean="0"/>
              <a:t>N</a:t>
            </a:r>
            <a:r>
              <a:rPr kumimoji="1" lang="ja-JP" altLang="en-US" dirty="0" smtClean="0"/>
              <a:t>体計算</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7</a:t>
            </a:fld>
            <a:endParaRPr lang="en-US"/>
          </a:p>
        </p:txBody>
      </p:sp>
    </p:spTree>
    <p:extLst>
      <p:ext uri="{BB962C8B-B14F-4D97-AF65-F5344CB8AC3E}">
        <p14:creationId xmlns:p14="http://schemas.microsoft.com/office/powerpoint/2010/main" val="35318426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　統計的手法</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8</a:t>
            </a:fld>
            <a:endParaRPr lang="en-US"/>
          </a:p>
        </p:txBody>
      </p:sp>
      <p:sp>
        <p:nvSpPr>
          <p:cNvPr id="7" name="テキスト ボックス 6"/>
          <p:cNvSpPr txBox="1"/>
          <p:nvPr/>
        </p:nvSpPr>
        <p:spPr>
          <a:xfrm>
            <a:off x="536223" y="3018303"/>
            <a:ext cx="2954655" cy="369332"/>
          </a:xfrm>
          <a:prstGeom prst="rect">
            <a:avLst/>
          </a:prstGeom>
          <a:noFill/>
        </p:spPr>
        <p:txBody>
          <a:bodyPr wrap="none" rtlCol="0">
            <a:spAutoFit/>
          </a:bodyPr>
          <a:lstStyle/>
          <a:p>
            <a:r>
              <a:rPr kumimoji="1" lang="ja-JP" altLang="en-US" dirty="0" smtClean="0"/>
              <a:t>ターゲット粒子のまわりに</a:t>
            </a:r>
            <a:endParaRPr kumimoji="1" lang="ja-JP" altLang="en-US" dirty="0"/>
          </a:p>
        </p:txBody>
      </p:sp>
      <p:grpSp>
        <p:nvGrpSpPr>
          <p:cNvPr id="8" name="図形グループ 7"/>
          <p:cNvGrpSpPr/>
          <p:nvPr/>
        </p:nvGrpSpPr>
        <p:grpSpPr>
          <a:xfrm>
            <a:off x="760290" y="3569858"/>
            <a:ext cx="5040932" cy="2248483"/>
            <a:chOff x="760290" y="2752888"/>
            <a:chExt cx="5040932" cy="2248483"/>
          </a:xfrm>
        </p:grpSpPr>
        <p:grpSp>
          <p:nvGrpSpPr>
            <p:cNvPr id="9" name="図形グループ 8"/>
            <p:cNvGrpSpPr>
              <a:grpSpLocks noChangeAspect="1"/>
            </p:cNvGrpSpPr>
            <p:nvPr/>
          </p:nvGrpSpPr>
          <p:grpSpPr>
            <a:xfrm>
              <a:off x="1016004" y="2801666"/>
              <a:ext cx="4785218" cy="2199705"/>
              <a:chOff x="375921" y="1285853"/>
              <a:chExt cx="6380293" cy="2932940"/>
            </a:xfrm>
          </p:grpSpPr>
          <p:pic>
            <p:nvPicPr>
              <p:cNvPr id="11" name="図 10" descr="Morishima2015_fig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1" y="1285853"/>
                <a:ext cx="4612640" cy="2677581"/>
              </a:xfrm>
              <a:prstGeom prst="rect">
                <a:avLst/>
              </a:prstGeom>
            </p:spPr>
          </p:pic>
          <p:sp>
            <p:nvSpPr>
              <p:cNvPr id="12" name="線吹き出し 1 (枠付き) 11"/>
              <p:cNvSpPr/>
              <p:nvPr/>
            </p:nvSpPr>
            <p:spPr>
              <a:xfrm>
                <a:off x="1881948" y="3809098"/>
                <a:ext cx="3106613" cy="409695"/>
              </a:xfrm>
              <a:prstGeom prst="borderCallout1">
                <a:avLst>
                  <a:gd name="adj1" fmla="val -1250"/>
                  <a:gd name="adj2" fmla="val 49698"/>
                  <a:gd name="adj3" fmla="val -266051"/>
                  <a:gd name="adj4" fmla="val 26354"/>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rgbClr val="000000"/>
                    </a:solidFill>
                    <a:latin typeface="Helvetica"/>
                    <a:cs typeface="Helvetica"/>
                  </a:rPr>
                  <a:t>target </a:t>
                </a:r>
                <a:r>
                  <a:rPr lang="en-US" altLang="ja-JP" b="1" dirty="0" smtClean="0">
                    <a:solidFill>
                      <a:srgbClr val="000000"/>
                    </a:solidFill>
                    <a:latin typeface="Helvetica"/>
                    <a:cs typeface="Helvetica"/>
                  </a:rPr>
                  <a:t>tracer</a:t>
                </a:r>
                <a:r>
                  <a:rPr lang="en-US" altLang="ja-JP" dirty="0" smtClean="0">
                    <a:solidFill>
                      <a:srgbClr val="000000"/>
                    </a:solidFill>
                    <a:latin typeface="Helvetica"/>
                    <a:cs typeface="Helvetica"/>
                  </a:rPr>
                  <a:t> </a:t>
                </a:r>
                <a:r>
                  <a:rPr lang="en-US" altLang="ja-JP" i="1" dirty="0" smtClean="0">
                    <a:solidFill>
                      <a:srgbClr val="000000"/>
                    </a:solidFill>
                    <a:latin typeface="Helvetica"/>
                    <a:cs typeface="Helvetica"/>
                  </a:rPr>
                  <a:t>i</a:t>
                </a:r>
                <a:endParaRPr lang="ja-JP" altLang="en-US" i="1" dirty="0">
                  <a:solidFill>
                    <a:srgbClr val="000000"/>
                  </a:solidFill>
                  <a:latin typeface="Helvetica"/>
                  <a:cs typeface="Helvetica"/>
                </a:endParaRPr>
              </a:p>
            </p:txBody>
          </p:sp>
          <p:sp>
            <p:nvSpPr>
              <p:cNvPr id="13" name="線吹き出し 1 (枠付き) 12"/>
              <p:cNvSpPr/>
              <p:nvPr/>
            </p:nvSpPr>
            <p:spPr>
              <a:xfrm>
                <a:off x="3850385" y="1285853"/>
                <a:ext cx="2905829" cy="720927"/>
              </a:xfrm>
              <a:prstGeom prst="borderCallout1">
                <a:avLst>
                  <a:gd name="adj1" fmla="val 49492"/>
                  <a:gd name="adj2" fmla="val -974"/>
                  <a:gd name="adj3" fmla="val 156574"/>
                  <a:gd name="adj4" fmla="val -19488"/>
                </a:avLst>
              </a:prstGeom>
              <a:noFill/>
              <a:ln w="254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rgbClr val="000000"/>
                    </a:solidFill>
                    <a:latin typeface="Helvetica"/>
                    <a:cs typeface="Helvetica"/>
                  </a:rPr>
                  <a:t>interloping </a:t>
                </a:r>
                <a:r>
                  <a:rPr lang="en-US" altLang="ja-JP" b="1" dirty="0" smtClean="0">
                    <a:solidFill>
                      <a:srgbClr val="000000"/>
                    </a:solidFill>
                    <a:latin typeface="Helvetica"/>
                    <a:cs typeface="Helvetica"/>
                  </a:rPr>
                  <a:t>tracer</a:t>
                </a:r>
                <a:r>
                  <a:rPr lang="en-US" altLang="ja-JP" dirty="0" smtClean="0">
                    <a:solidFill>
                      <a:srgbClr val="000000"/>
                    </a:solidFill>
                    <a:latin typeface="Helvetica"/>
                    <a:cs typeface="Helvetica"/>
                  </a:rPr>
                  <a:t> </a:t>
                </a:r>
                <a:r>
                  <a:rPr lang="en-US" altLang="ja-JP" i="1" dirty="0" smtClean="0">
                    <a:solidFill>
                      <a:srgbClr val="000000"/>
                    </a:solidFill>
                    <a:latin typeface="Helvetica"/>
                    <a:cs typeface="Helvetica"/>
                  </a:rPr>
                  <a:t>j</a:t>
                </a:r>
              </a:p>
              <a:p>
                <a:pPr algn="ctr"/>
                <a:r>
                  <a:rPr lang="en-US" altLang="ja-JP" dirty="0" smtClean="0">
                    <a:solidFill>
                      <a:srgbClr val="000000"/>
                    </a:solidFill>
                    <a:latin typeface="Helvetica"/>
                    <a:cs typeface="Helvetica"/>
                  </a:rPr>
                  <a:t>(</a:t>
                </a:r>
                <a:r>
                  <a:rPr lang="en-US" altLang="ja-JP" b="1" dirty="0">
                    <a:solidFill>
                      <a:srgbClr val="000000"/>
                    </a:solidFill>
                    <a:latin typeface="Helvetica"/>
                    <a:cs typeface="Helvetica"/>
                  </a:rPr>
                  <a:t>interloper</a:t>
                </a:r>
                <a:r>
                  <a:rPr lang="en-US" altLang="ja-JP" dirty="0" smtClean="0">
                    <a:solidFill>
                      <a:srgbClr val="000000"/>
                    </a:solidFill>
                    <a:latin typeface="Helvetica"/>
                    <a:cs typeface="Helvetica"/>
                  </a:rPr>
                  <a:t>)</a:t>
                </a:r>
                <a:endParaRPr lang="ja-JP" altLang="en-US" dirty="0">
                  <a:solidFill>
                    <a:srgbClr val="000000"/>
                  </a:solidFill>
                  <a:latin typeface="Helvetica"/>
                  <a:cs typeface="Helvetica"/>
                </a:endParaRPr>
              </a:p>
            </p:txBody>
          </p:sp>
        </p:grpSp>
        <p:sp>
          <p:nvSpPr>
            <p:cNvPr id="10" name="テキスト ボックス 9"/>
            <p:cNvSpPr txBox="1"/>
            <p:nvPr/>
          </p:nvSpPr>
          <p:spPr>
            <a:xfrm>
              <a:off x="760290" y="2752888"/>
              <a:ext cx="817640" cy="369332"/>
            </a:xfrm>
            <a:prstGeom prst="rect">
              <a:avLst/>
            </a:prstGeom>
            <a:noFill/>
          </p:spPr>
          <p:txBody>
            <a:bodyPr wrap="none" rtlCol="0">
              <a:spAutoFit/>
            </a:bodyPr>
            <a:lstStyle/>
            <a:p>
              <a:r>
                <a:rPr kumimoji="1" lang="ja-JP" altLang="en-US" dirty="0" smtClean="0">
                  <a:latin typeface="Helvetica"/>
                  <a:cs typeface="Helvetica"/>
                </a:rPr>
                <a:t>領域</a:t>
              </a:r>
              <a:r>
                <a:rPr kumimoji="1" lang="en-US" altLang="ja-JP" dirty="0" smtClean="0">
                  <a:latin typeface="Helvetica"/>
                  <a:cs typeface="Helvetica"/>
                </a:rPr>
                <a:t> </a:t>
              </a:r>
              <a:r>
                <a:rPr kumimoji="1" lang="en-US" altLang="ja-JP" i="1" dirty="0" smtClean="0">
                  <a:latin typeface="Helvetica"/>
                  <a:cs typeface="Helvetica"/>
                </a:rPr>
                <a:t>i </a:t>
              </a:r>
              <a:endParaRPr kumimoji="1" lang="ja-JP" altLang="en-US" i="1" dirty="0">
                <a:latin typeface="Helvetica"/>
                <a:cs typeface="Helvetica"/>
              </a:endParaRPr>
            </a:p>
          </p:txBody>
        </p:sp>
      </p:grpSp>
      <p:sp>
        <p:nvSpPr>
          <p:cNvPr id="15" name="テキスト ボックス 14"/>
          <p:cNvSpPr txBox="1"/>
          <p:nvPr/>
        </p:nvSpPr>
        <p:spPr>
          <a:xfrm>
            <a:off x="536223" y="2062231"/>
            <a:ext cx="6923851" cy="369332"/>
          </a:xfrm>
          <a:prstGeom prst="rect">
            <a:avLst/>
          </a:prstGeom>
          <a:noFill/>
        </p:spPr>
        <p:txBody>
          <a:bodyPr wrap="square" rtlCol="0">
            <a:spAutoFit/>
          </a:bodyPr>
          <a:lstStyle/>
          <a:p>
            <a:r>
              <a:rPr kumimoji="1" lang="ja-JP" altLang="en-US" dirty="0" smtClean="0"/>
              <a:t>多数の微惑星をトレーサーと呼ばれるスーパー粒子で代表させる</a:t>
            </a:r>
            <a:endParaRPr kumimoji="1" lang="ja-JP" altLang="en-US" dirty="0"/>
          </a:p>
        </p:txBody>
      </p:sp>
      <p:sp>
        <p:nvSpPr>
          <p:cNvPr id="16" name="テキスト ボックス 15"/>
          <p:cNvSpPr txBox="1"/>
          <p:nvPr/>
        </p:nvSpPr>
        <p:spPr>
          <a:xfrm>
            <a:off x="6119574" y="2431563"/>
            <a:ext cx="1891000" cy="369332"/>
          </a:xfrm>
          <a:prstGeom prst="rect">
            <a:avLst/>
          </a:prstGeom>
          <a:noFill/>
        </p:spPr>
        <p:txBody>
          <a:bodyPr wrap="none" rtlCol="0">
            <a:spAutoFit/>
          </a:bodyPr>
          <a:lstStyle/>
          <a:p>
            <a:r>
              <a:rPr kumimoji="1" lang="en-US" altLang="ja-JP" dirty="0" err="1" smtClean="0">
                <a:latin typeface="Helvetica"/>
                <a:cs typeface="Helvetica"/>
              </a:rPr>
              <a:t>Morishima</a:t>
            </a:r>
            <a:r>
              <a:rPr kumimoji="1" lang="en-US" altLang="ja-JP" dirty="0" smtClean="0">
                <a:latin typeface="Helvetica"/>
                <a:cs typeface="Helvetica"/>
              </a:rPr>
              <a:t>, 2015</a:t>
            </a:r>
            <a:endParaRPr kumimoji="1" lang="ja-JP" altLang="en-US" dirty="0">
              <a:latin typeface="Helvetica"/>
              <a:cs typeface="Helvetica"/>
            </a:endParaRPr>
          </a:p>
        </p:txBody>
      </p:sp>
    </p:spTree>
    <p:extLst>
      <p:ext uri="{BB962C8B-B14F-4D97-AF65-F5344CB8AC3E}">
        <p14:creationId xmlns:p14="http://schemas.microsoft.com/office/powerpoint/2010/main" val="5528552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デブリ円盤内の衝突破壊</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9</a:t>
            </a:fld>
            <a:endParaRPr lang="en-US"/>
          </a:p>
        </p:txBody>
      </p:sp>
      <p:sp>
        <p:nvSpPr>
          <p:cNvPr id="14" name="テキスト ボックス 13"/>
          <p:cNvSpPr txBox="1"/>
          <p:nvPr/>
        </p:nvSpPr>
        <p:spPr>
          <a:xfrm>
            <a:off x="431357" y="1022063"/>
            <a:ext cx="8321693" cy="646331"/>
          </a:xfrm>
          <a:prstGeom prst="rect">
            <a:avLst/>
          </a:prstGeom>
          <a:noFill/>
        </p:spPr>
        <p:txBody>
          <a:bodyPr wrap="square" rtlCol="0">
            <a:spAutoFit/>
          </a:bodyPr>
          <a:lstStyle/>
          <a:p>
            <a:pPr marL="285750" indent="-285750">
              <a:buFont typeface="Arial"/>
              <a:buChar char="•"/>
            </a:pPr>
            <a:r>
              <a:rPr kumimoji="1" lang="ja-JP" altLang="en-US" dirty="0" smtClean="0">
                <a:latin typeface="+mn-ea"/>
              </a:rPr>
              <a:t>デブリ円盤を構成する破片は相対速度が大きいため破壊を繰り返し、破片はどんどん小さくなる（</a:t>
            </a:r>
            <a:r>
              <a:rPr kumimoji="1" lang="ja-JP" altLang="en-US" dirty="0">
                <a:solidFill>
                  <a:srgbClr val="FF0000"/>
                </a:solidFill>
                <a:latin typeface="+mn-ea"/>
              </a:rPr>
              <a:t>衝突カスケード</a:t>
            </a:r>
            <a:r>
              <a:rPr kumimoji="1" lang="ja-JP" altLang="en-US" dirty="0" smtClean="0">
                <a:latin typeface="+mn-ea"/>
              </a:rPr>
              <a:t>）</a:t>
            </a:r>
            <a:endParaRPr kumimoji="1" lang="en-US" altLang="ja-JP" dirty="0" smtClean="0">
              <a:latin typeface="+mn-ea"/>
            </a:endParaRPr>
          </a:p>
        </p:txBody>
      </p:sp>
      <p:grpSp>
        <p:nvGrpSpPr>
          <p:cNvPr id="59" name="図形グループ 58"/>
          <p:cNvGrpSpPr/>
          <p:nvPr/>
        </p:nvGrpSpPr>
        <p:grpSpPr>
          <a:xfrm>
            <a:off x="4949476" y="2841658"/>
            <a:ext cx="3007576" cy="680646"/>
            <a:chOff x="5866852" y="3791474"/>
            <a:chExt cx="3007576" cy="680646"/>
          </a:xfrm>
        </p:grpSpPr>
        <p:pic>
          <p:nvPicPr>
            <p:cNvPr id="54" name="図 5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662" y="3791474"/>
              <a:ext cx="2737388" cy="314545"/>
            </a:xfrm>
            <a:prstGeom prst="rect">
              <a:avLst/>
            </a:prstGeom>
          </p:spPr>
        </p:pic>
        <p:sp>
          <p:nvSpPr>
            <p:cNvPr id="57" name="テキスト ボックス 56"/>
            <p:cNvSpPr txBox="1"/>
            <p:nvPr/>
          </p:nvSpPr>
          <p:spPr>
            <a:xfrm>
              <a:off x="5866852" y="4102788"/>
              <a:ext cx="1546578" cy="369332"/>
            </a:xfrm>
            <a:prstGeom prst="rect">
              <a:avLst/>
            </a:prstGeom>
            <a:noFill/>
          </p:spPr>
          <p:txBody>
            <a:bodyPr wrap="none" rtlCol="0">
              <a:spAutoFit/>
            </a:bodyPr>
            <a:lstStyle/>
            <a:p>
              <a:r>
                <a:rPr kumimoji="1" lang="ja-JP" altLang="en-US" dirty="0" smtClean="0"/>
                <a:t>入ってくる量</a:t>
              </a:r>
              <a:endParaRPr kumimoji="1" lang="ja-JP" altLang="en-US" dirty="0"/>
            </a:p>
          </p:txBody>
        </p:sp>
        <p:sp>
          <p:nvSpPr>
            <p:cNvPr id="58" name="テキスト ボックス 57"/>
            <p:cNvSpPr txBox="1"/>
            <p:nvPr/>
          </p:nvSpPr>
          <p:spPr>
            <a:xfrm>
              <a:off x="7535600" y="4102788"/>
              <a:ext cx="1338828" cy="369332"/>
            </a:xfrm>
            <a:prstGeom prst="rect">
              <a:avLst/>
            </a:prstGeom>
            <a:noFill/>
          </p:spPr>
          <p:txBody>
            <a:bodyPr wrap="none" rtlCol="0">
              <a:spAutoFit/>
            </a:bodyPr>
            <a:lstStyle/>
            <a:p>
              <a:r>
                <a:rPr kumimoji="1" lang="ja-JP" altLang="en-US" dirty="0" smtClean="0"/>
                <a:t>出ていく量</a:t>
              </a:r>
              <a:endParaRPr kumimoji="1" lang="ja-JP" altLang="en-US" dirty="0"/>
            </a:p>
          </p:txBody>
        </p:sp>
      </p:grpSp>
      <p:grpSp>
        <p:nvGrpSpPr>
          <p:cNvPr id="72" name="図形グループ 71"/>
          <p:cNvGrpSpPr/>
          <p:nvPr/>
        </p:nvGrpSpPr>
        <p:grpSpPr>
          <a:xfrm>
            <a:off x="1596182" y="2841658"/>
            <a:ext cx="2056833" cy="610161"/>
            <a:chOff x="2136168" y="3544062"/>
            <a:chExt cx="2056833" cy="610161"/>
          </a:xfrm>
        </p:grpSpPr>
        <p:pic>
          <p:nvPicPr>
            <p:cNvPr id="55" name="図 5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499" y="3544062"/>
              <a:ext cx="1410502" cy="610161"/>
            </a:xfrm>
            <a:prstGeom prst="rect">
              <a:avLst/>
            </a:prstGeom>
          </p:spPr>
        </p:pic>
        <p:sp>
          <p:nvSpPr>
            <p:cNvPr id="71" name="テキスト ボックス 70"/>
            <p:cNvSpPr txBox="1"/>
            <p:nvPr/>
          </p:nvSpPr>
          <p:spPr>
            <a:xfrm>
              <a:off x="2136168" y="3663444"/>
              <a:ext cx="646331" cy="369332"/>
            </a:xfrm>
            <a:prstGeom prst="rect">
              <a:avLst/>
            </a:prstGeom>
            <a:noFill/>
          </p:spPr>
          <p:txBody>
            <a:bodyPr wrap="none" rtlCol="0">
              <a:spAutoFit/>
            </a:bodyPr>
            <a:lstStyle/>
            <a:p>
              <a:r>
                <a:rPr kumimoji="1" lang="ja-JP" altLang="en-US" dirty="0" smtClean="0"/>
                <a:t>定常</a:t>
              </a:r>
              <a:endParaRPr kumimoji="1" lang="ja-JP" altLang="en-US" dirty="0"/>
            </a:p>
          </p:txBody>
        </p:sp>
      </p:grpSp>
      <p:sp>
        <p:nvSpPr>
          <p:cNvPr id="79" name="テキスト ボックス 78"/>
          <p:cNvSpPr txBox="1"/>
          <p:nvPr/>
        </p:nvSpPr>
        <p:spPr>
          <a:xfrm>
            <a:off x="6846599" y="5090620"/>
            <a:ext cx="2031325" cy="369332"/>
          </a:xfrm>
          <a:prstGeom prst="rect">
            <a:avLst/>
          </a:prstGeom>
          <a:noFill/>
        </p:spPr>
        <p:txBody>
          <a:bodyPr wrap="none" rtlCol="0">
            <a:spAutoFit/>
          </a:bodyPr>
          <a:lstStyle/>
          <a:p>
            <a:r>
              <a:rPr kumimoji="1" lang="ja-JP" altLang="en-US" dirty="0" smtClean="0"/>
              <a:t>べきは変わらない</a:t>
            </a:r>
            <a:endParaRPr kumimoji="1" lang="ja-JP" altLang="en-US" dirty="0"/>
          </a:p>
        </p:txBody>
      </p:sp>
      <p:sp>
        <p:nvSpPr>
          <p:cNvPr id="80" name="テキスト ボックス 79"/>
          <p:cNvSpPr txBox="1"/>
          <p:nvPr/>
        </p:nvSpPr>
        <p:spPr>
          <a:xfrm>
            <a:off x="3808013" y="2958900"/>
            <a:ext cx="1107996" cy="369332"/>
          </a:xfrm>
          <a:prstGeom prst="rect">
            <a:avLst/>
          </a:prstGeom>
          <a:noFill/>
        </p:spPr>
        <p:txBody>
          <a:bodyPr wrap="none" rtlCol="0">
            <a:spAutoFit/>
          </a:bodyPr>
          <a:lstStyle/>
          <a:p>
            <a:r>
              <a:rPr kumimoji="1" lang="ja-JP" altLang="en-US" dirty="0" smtClean="0"/>
              <a:t>すなわち</a:t>
            </a:r>
            <a:endParaRPr kumimoji="1" lang="ja-JP" altLang="en-US" dirty="0"/>
          </a:p>
        </p:txBody>
      </p:sp>
      <p:grpSp>
        <p:nvGrpSpPr>
          <p:cNvPr id="7" name="図形グループ 6"/>
          <p:cNvGrpSpPr/>
          <p:nvPr/>
        </p:nvGrpSpPr>
        <p:grpSpPr>
          <a:xfrm>
            <a:off x="429590" y="1737066"/>
            <a:ext cx="8321692" cy="1022460"/>
            <a:chOff x="431358" y="2640793"/>
            <a:chExt cx="8321692" cy="1022460"/>
          </a:xfrm>
        </p:grpSpPr>
        <p:grpSp>
          <p:nvGrpSpPr>
            <p:cNvPr id="53" name="図形グループ 52"/>
            <p:cNvGrpSpPr/>
            <p:nvPr/>
          </p:nvGrpSpPr>
          <p:grpSpPr>
            <a:xfrm>
              <a:off x="431358" y="2640793"/>
              <a:ext cx="8321692" cy="923330"/>
              <a:chOff x="431358" y="2640793"/>
              <a:chExt cx="8186306" cy="923330"/>
            </a:xfrm>
          </p:grpSpPr>
          <p:sp>
            <p:nvSpPr>
              <p:cNvPr id="51" name="テキスト ボックス 50"/>
              <p:cNvSpPr txBox="1"/>
              <p:nvPr/>
            </p:nvSpPr>
            <p:spPr>
              <a:xfrm>
                <a:off x="431358" y="2640793"/>
                <a:ext cx="8186306" cy="923330"/>
              </a:xfrm>
              <a:prstGeom prst="rect">
                <a:avLst/>
              </a:prstGeom>
              <a:noFill/>
            </p:spPr>
            <p:txBody>
              <a:bodyPr wrap="square" rtlCol="0">
                <a:spAutoFit/>
              </a:bodyPr>
              <a:lstStyle/>
              <a:p>
                <a:pPr marL="285750" indent="-285750">
                  <a:buFont typeface="Arial"/>
                  <a:buChar char="•"/>
                </a:pPr>
                <a:r>
                  <a:rPr kumimoji="1" lang="ja-JP" altLang="en-US" dirty="0" smtClean="0"/>
                  <a:t>質量フラックス</a:t>
                </a:r>
                <a:r>
                  <a:rPr kumimoji="1" lang="ja-JP" altLang="ja-JP" dirty="0"/>
                  <a:t>　</a:t>
                </a:r>
                <a:r>
                  <a:rPr kumimoji="1" lang="ja-JP" altLang="en-US" dirty="0" smtClean="0"/>
                  <a:t>　　は、破壊のタイムスケール程度時間が経つと衝突カスケードによって定常となり、その結果、破片の質量分布のべきは変化せず、総質量のみが減少する</a:t>
                </a:r>
                <a:endParaRPr kumimoji="1" lang="ja-JP" altLang="en-US" dirty="0"/>
              </a:p>
            </p:txBody>
          </p:sp>
          <p:pic>
            <p:nvPicPr>
              <p:cNvPr id="52" name="図 51"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4507" y="2693273"/>
                <a:ext cx="621506" cy="277057"/>
              </a:xfrm>
              <a:prstGeom prst="rect">
                <a:avLst/>
              </a:prstGeom>
            </p:spPr>
          </p:pic>
        </p:grpSp>
        <p:sp>
          <p:nvSpPr>
            <p:cNvPr id="3" name="テキスト ボックス 2"/>
            <p:cNvSpPr txBox="1"/>
            <p:nvPr/>
          </p:nvSpPr>
          <p:spPr>
            <a:xfrm>
              <a:off x="5822275" y="3293921"/>
              <a:ext cx="2929007" cy="369332"/>
            </a:xfrm>
            <a:prstGeom prst="rect">
              <a:avLst/>
            </a:prstGeom>
            <a:noFill/>
          </p:spPr>
          <p:txBody>
            <a:bodyPr wrap="none" rtlCol="0">
              <a:spAutoFit/>
            </a:bodyPr>
            <a:lstStyle/>
            <a:p>
              <a:r>
                <a:rPr kumimoji="1" lang="en-US" altLang="ja-JP" dirty="0" smtClean="0">
                  <a:latin typeface="Helvetica"/>
                  <a:cs typeface="Helvetica"/>
                </a:rPr>
                <a:t>Kobayashi &amp; Tanaka, 2015</a:t>
              </a:r>
              <a:endParaRPr kumimoji="1" lang="ja-JP" altLang="en-US" dirty="0">
                <a:latin typeface="Helvetica"/>
                <a:cs typeface="Helvetica"/>
              </a:endParaRPr>
            </a:p>
          </p:txBody>
        </p:sp>
      </p:grpSp>
    </p:spTree>
    <p:extLst>
      <p:ext uri="{BB962C8B-B14F-4D97-AF65-F5344CB8AC3E}">
        <p14:creationId xmlns:p14="http://schemas.microsoft.com/office/powerpoint/2010/main" val="6698360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2656</TotalTime>
  <Words>955</Words>
  <Application>Microsoft Macintosh PowerPoint</Application>
  <PresentationFormat>画面に合わせる (4:3)</PresentationFormat>
  <Paragraphs>195</Paragraphs>
  <Slides>20</Slides>
  <Notes>5</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Theme</vt:lpstr>
      <vt:lpstr>巨大衝突ステージにおける 衝突破壊の重要性</vt:lpstr>
      <vt:lpstr>太陽系における巨大衝突ステージ</vt:lpstr>
      <vt:lpstr>太陽系外における巨大衝突ステージ</vt:lpstr>
      <vt:lpstr>デブリ円盤内での衝突破壊</vt:lpstr>
      <vt:lpstr>デブリ円盤の進化と惑星探査</vt:lpstr>
      <vt:lpstr>手法</vt:lpstr>
      <vt:lpstr>手法　N体計算</vt:lpstr>
      <vt:lpstr>手法　統計的手法</vt:lpstr>
      <vt:lpstr>デブリ円盤内の衝突破壊</vt:lpstr>
      <vt:lpstr>PowerPoint プレゼンテーション</vt:lpstr>
      <vt:lpstr>結果</vt:lpstr>
      <vt:lpstr>議論</vt:lpstr>
      <vt:lpstr>まとめ</vt:lpstr>
      <vt:lpstr>PowerPoint プレゼンテーション</vt:lpstr>
      <vt:lpstr>背景</vt:lpstr>
      <vt:lpstr>N体計算のテスト</vt:lpstr>
      <vt:lpstr>N体計算のテスト</vt:lpstr>
      <vt:lpstr>N体計算のコスト</vt:lpstr>
      <vt:lpstr>統計的手法のテスト</vt:lpstr>
      <vt:lpstr>PowerPoint プレゼンテーション</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巨大衝突ステージにおける衝突破壊の重要性</dc:title>
  <dc:subject>N体計算・統計的手法のハイブリッドコードの開発</dc:subject>
  <dc:creator>磯谷和秀</dc:creator>
  <cp:keywords/>
  <dc:description/>
  <cp:lastModifiedBy>Isoya Kazuhide</cp:lastModifiedBy>
  <cp:revision>487</cp:revision>
  <dcterms:created xsi:type="dcterms:W3CDTF">2010-04-12T23:12:02Z</dcterms:created>
  <dcterms:modified xsi:type="dcterms:W3CDTF">2017-07-17T13:52:20Z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