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2"/>
  </p:notesMasterIdLst>
  <p:handoutMasterIdLst>
    <p:handoutMasterId r:id="rId23"/>
  </p:handoutMasterIdLst>
  <p:sldIdLst>
    <p:sldId id="256" r:id="rId5"/>
    <p:sldId id="270" r:id="rId6"/>
    <p:sldId id="259" r:id="rId7"/>
    <p:sldId id="271" r:id="rId8"/>
    <p:sldId id="260" r:id="rId9"/>
    <p:sldId id="273" r:id="rId10"/>
    <p:sldId id="261" r:id="rId11"/>
    <p:sldId id="272" r:id="rId12"/>
    <p:sldId id="262" r:id="rId13"/>
    <p:sldId id="263" r:id="rId14"/>
    <p:sldId id="264" r:id="rId15"/>
    <p:sldId id="265" r:id="rId16"/>
    <p:sldId id="269" r:id="rId17"/>
    <p:sldId id="266" r:id="rId18"/>
    <p:sldId id="274" r:id="rId19"/>
    <p:sldId id="275" r:id="rId20"/>
    <p:sldId id="26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94660"/>
  </p:normalViewPr>
  <p:slideViewPr>
    <p:cSldViewPr snapToGrid="0" snapToObjects="1">
      <p:cViewPr varScale="1">
        <p:scale>
          <a:sx n="74" d="100"/>
          <a:sy n="74" d="100"/>
        </p:scale>
        <p:origin x="-1440" y="-9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986740-1D04-9644-8EB2-ABE63C5260B8}" type="datetimeFigureOut">
              <a:rPr kumimoji="1" lang="ja-JP" altLang="en-US" smtClean="0"/>
              <a:t>2017/07/06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B19551-DF0E-2643-9AA6-B10A496E1955}" type="slidenum">
              <a:rPr kumimoji="1" lang="ja-JP" altLang="en-US" smtClean="0"/>
              <a:t>‹#›</a:t>
            </a:fld>
            <a:endParaRPr kumimoji="1" lang="ja-JP" altLang="en-US"/>
          </a:p>
        </p:txBody>
      </p:sp>
    </p:spTree>
    <p:extLst>
      <p:ext uri="{BB962C8B-B14F-4D97-AF65-F5344CB8AC3E}">
        <p14:creationId xmlns:p14="http://schemas.microsoft.com/office/powerpoint/2010/main" val="711811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908B7-7D3A-8A43-9CC4-E8F00ECE6624}" type="datetimeFigureOut">
              <a:rPr kumimoji="1" lang="ja-JP" altLang="en-US" smtClean="0"/>
              <a:t>2017/07/06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99C1B-F731-D44F-AD61-7B35FB4EB514}" type="slidenum">
              <a:rPr kumimoji="1" lang="ja-JP" altLang="en-US" smtClean="0"/>
              <a:t>‹#›</a:t>
            </a:fld>
            <a:endParaRPr kumimoji="1" lang="ja-JP" altLang="en-US"/>
          </a:p>
        </p:txBody>
      </p:sp>
    </p:spTree>
    <p:extLst>
      <p:ext uri="{BB962C8B-B14F-4D97-AF65-F5344CB8AC3E}">
        <p14:creationId xmlns:p14="http://schemas.microsoft.com/office/powerpoint/2010/main" val="1736654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共同研究者書く</a:t>
            </a:r>
          </a:p>
          <a:p>
            <a:endParaRPr kumimoji="1" lang="ja-JP" altLang="en-US"/>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1</a:t>
            </a:fld>
            <a:endParaRPr kumimoji="1" lang="ja-JP" altLang="en-US"/>
          </a:p>
        </p:txBody>
      </p:sp>
    </p:spTree>
    <p:extLst>
      <p:ext uri="{BB962C8B-B14F-4D97-AF65-F5344CB8AC3E}">
        <p14:creationId xmlns:p14="http://schemas.microsoft.com/office/powerpoint/2010/main" val="28169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火星サイズ書く</a:t>
            </a:r>
          </a:p>
          <a:p>
            <a:r>
              <a:rPr kumimoji="1" lang="ja-JP" altLang="en-US"/>
              <a:t>→に巨大衝突</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2</a:t>
            </a:fld>
            <a:endParaRPr kumimoji="1" lang="ja-JP" altLang="en-US"/>
          </a:p>
        </p:txBody>
      </p:sp>
    </p:spTree>
    <p:extLst>
      <p:ext uri="{BB962C8B-B14F-4D97-AF65-F5344CB8AC3E}">
        <p14:creationId xmlns:p14="http://schemas.microsoft.com/office/powerpoint/2010/main" val="30935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ザヘッド</a:t>
            </a:r>
          </a:p>
          <a:p>
            <a:endParaRPr kumimoji="1" lang="ja-JP" altLang="en-US"/>
          </a:p>
          <a:p>
            <a:r>
              <a:rPr kumimoji="1" lang="ja-JP" altLang="en-US"/>
              <a:t>cold disk</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3</a:t>
            </a:fld>
            <a:endParaRPr kumimoji="1" lang="ja-JP" altLang="en-US"/>
          </a:p>
        </p:txBody>
      </p:sp>
    </p:spTree>
    <p:extLst>
      <p:ext uri="{BB962C8B-B14F-4D97-AF65-F5344CB8AC3E}">
        <p14:creationId xmlns:p14="http://schemas.microsoft.com/office/powerpoint/2010/main" val="213469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μmサイズ</a:t>
            </a:r>
          </a:p>
          <a:p>
            <a:r>
              <a:rPr kumimoji="1" lang="ja-JP" altLang="en-US"/>
              <a:t>詳しくかかなくてもいいかも</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4</a:t>
            </a:fld>
            <a:endParaRPr kumimoji="1" lang="ja-JP" altLang="en-US"/>
          </a:p>
        </p:txBody>
      </p:sp>
    </p:spTree>
    <p:extLst>
      <p:ext uri="{BB962C8B-B14F-4D97-AF65-F5344CB8AC3E}">
        <p14:creationId xmlns:p14="http://schemas.microsoft.com/office/powerpoint/2010/main" val="292291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a:p>
            <a:r>
              <a:rPr kumimoji="1" lang="ja-JP" altLang="en-US"/>
              <a:t>----- 会議メモ (2017/07/06 15:26) -----</a:t>
            </a:r>
          </a:p>
          <a:p>
            <a:r>
              <a:rPr kumimoji="1" lang="ja-JP" altLang="en-US"/>
              <a:t>最終　惑星むずかしい</a:t>
            </a:r>
          </a:p>
          <a:p>
            <a:endParaRPr kumimoji="1" lang="ja-JP" altLang="en-US"/>
          </a:p>
          <a:p>
            <a:endParaRPr kumimoji="1" lang="ja-JP" altLang="en-US"/>
          </a:p>
          <a:p>
            <a:r>
              <a:rPr kumimoji="1" lang="ja-JP" altLang="en-US"/>
              <a:t>小さいものも追いたい</a:t>
            </a:r>
          </a:p>
        </p:txBody>
      </p:sp>
      <p:sp>
        <p:nvSpPr>
          <p:cNvPr id="4" name="スライド番号プレースホルダー 3"/>
          <p:cNvSpPr>
            <a:spLocks noGrp="1"/>
          </p:cNvSpPr>
          <p:nvPr>
            <p:ph type="sldNum" sz="quarter" idx="10"/>
          </p:nvPr>
        </p:nvSpPr>
        <p:spPr/>
        <p:txBody>
          <a:bodyPr/>
          <a:lstStyle/>
          <a:p>
            <a:fld id="{DDB99C1B-F731-D44F-AD61-7B35FB4EB514}" type="slidenum">
              <a:rPr kumimoji="1" lang="ja-JP" altLang="en-US" smtClean="0"/>
              <a:t>5</a:t>
            </a:fld>
            <a:endParaRPr kumimoji="1" lang="ja-JP" altLang="en-US"/>
          </a:p>
        </p:txBody>
      </p:sp>
    </p:spTree>
    <p:extLst>
      <p:ext uri="{BB962C8B-B14F-4D97-AF65-F5344CB8AC3E}">
        <p14:creationId xmlns:p14="http://schemas.microsoft.com/office/powerpoint/2010/main" val="201894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ja-JP" smtClean="0"/>
              <a:t>2017/07/27</a:t>
            </a:r>
            <a:endParaRPr lang="en-US" dirty="0"/>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ja-JP" smtClean="0"/>
              <a:t>2017/07/27</a:t>
            </a:r>
            <a:endParaRPr lang="en-US"/>
          </a:p>
        </p:txBody>
      </p:sp>
      <p:sp>
        <p:nvSpPr>
          <p:cNvPr id="5" name="Footer Placeholder 4"/>
          <p:cNvSpPr>
            <a:spLocks noGrp="1"/>
          </p:cNvSpPr>
          <p:nvPr>
            <p:ph type="ftr" sz="quarter" idx="11"/>
          </p:nvPr>
        </p:nvSpPr>
        <p:spPr/>
        <p:txBody>
          <a:bodyPr/>
          <a:lstStyle/>
          <a:p>
            <a:r>
              <a:rPr lang="ja-JP" altLang="en-US" smtClean="0"/>
              <a:t>夏の学校　星形成・惑星系分科会</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ja-JP" smtClean="0"/>
              <a:t>2017/07/27</a:t>
            </a:r>
            <a:endParaRPr lang="en-US"/>
          </a:p>
        </p:txBody>
      </p:sp>
      <p:sp>
        <p:nvSpPr>
          <p:cNvPr id="8" name="Footer Placeholder 7"/>
          <p:cNvSpPr>
            <a:spLocks noGrp="1"/>
          </p:cNvSpPr>
          <p:nvPr>
            <p:ph type="ftr" sz="quarter" idx="11"/>
          </p:nvPr>
        </p:nvSpPr>
        <p:spPr/>
        <p:txBody>
          <a:bodyPr/>
          <a:lstStyle/>
          <a:p>
            <a:r>
              <a:rPr lang="ja-JP" altLang="en-US" smtClean="0"/>
              <a:t>夏の学校　星形成・惑星系分科会</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ja-JP" smtClean="0"/>
              <a:t>2017/07/27</a:t>
            </a:r>
            <a:endParaRPr lang="en-US"/>
          </a:p>
        </p:txBody>
      </p:sp>
      <p:sp>
        <p:nvSpPr>
          <p:cNvPr id="4" name="Footer Placeholder 3"/>
          <p:cNvSpPr>
            <a:spLocks noGrp="1"/>
          </p:cNvSpPr>
          <p:nvPr>
            <p:ph type="ftr" sz="quarter" idx="11"/>
          </p:nvPr>
        </p:nvSpPr>
        <p:spPr/>
        <p:txBody>
          <a:bodyPr/>
          <a:lstStyle/>
          <a:p>
            <a:r>
              <a:rPr lang="ja-JP" altLang="en-US" smtClean="0"/>
              <a:t>夏の学校　星形成・惑星系分科会</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2017/07/27</a:t>
            </a:r>
            <a:endParaRPr lang="en-US"/>
          </a:p>
        </p:txBody>
      </p:sp>
      <p:sp>
        <p:nvSpPr>
          <p:cNvPr id="3" name="Footer Placeholder 2"/>
          <p:cNvSpPr>
            <a:spLocks noGrp="1"/>
          </p:cNvSpPr>
          <p:nvPr>
            <p:ph type="ftr" sz="quarter" idx="11"/>
          </p:nvPr>
        </p:nvSpPr>
        <p:spPr/>
        <p:txBody>
          <a:bodyPr/>
          <a:lstStyle/>
          <a:p>
            <a:r>
              <a:rPr lang="ja-JP" altLang="en-US" smtClean="0"/>
              <a:t>夏の学校　星形成・惑星系分科会</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2017/07/27</a:t>
            </a:r>
            <a:endParaRPr lang="en-US"/>
          </a:p>
        </p:txBody>
      </p:sp>
      <p:sp>
        <p:nvSpPr>
          <p:cNvPr id="6" name="Footer Placeholder 5"/>
          <p:cNvSpPr>
            <a:spLocks noGrp="1"/>
          </p:cNvSpPr>
          <p:nvPr>
            <p:ph type="ftr" sz="quarter" idx="11"/>
          </p:nvPr>
        </p:nvSpPr>
        <p:spPr/>
        <p:txBody>
          <a:bodyPr/>
          <a:lstStyle/>
          <a:p>
            <a:r>
              <a:rPr lang="ja-JP" altLang="en-US" smtClean="0"/>
              <a:t>夏の学校　星形成・惑星系分科会</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p:cNvSpPr/>
          <p:nvPr userDrawn="1"/>
        </p:nvSpPr>
        <p:spPr>
          <a:xfrm>
            <a:off x="0" y="0"/>
            <a:ext cx="9144000" cy="691842"/>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0" y="6492875"/>
            <a:ext cx="9144000" cy="374601"/>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0" y="0"/>
            <a:ext cx="9144000" cy="69184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b="1">
                <a:solidFill>
                  <a:srgbClr val="000000"/>
                </a:solidFill>
                <a:latin typeface="Helvetica"/>
                <a:cs typeface="Helvetica"/>
              </a:defRPr>
            </a:lvl1pPr>
          </a:lstStyle>
          <a:p>
            <a:r>
              <a:rPr lang="en-US" altLang="ja-JP" smtClean="0"/>
              <a:t>2017/07/27</a:t>
            </a:r>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b="1">
                <a:solidFill>
                  <a:srgbClr val="000000"/>
                </a:solidFill>
              </a:defRPr>
            </a:lvl1pPr>
          </a:lstStyle>
          <a:p>
            <a:r>
              <a:rPr lang="ja-JP" altLang="en-US" dirty="0" smtClean="0"/>
              <a:t>夏の学校　星形成・惑星系分科会</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rgbClr val="000000"/>
                </a:solidFill>
                <a:latin typeface="Helvetica"/>
                <a:cs typeface="Helvetica"/>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hf hdr="0"/>
  <p:txStyles>
    <p:titleStyle>
      <a:lvl1pPr algn="ctr" defTabSz="457200" rtl="0" eaLnBrk="1" latinLnBrk="0" hangingPunct="1">
        <a:spcBef>
          <a:spcPct val="0"/>
        </a:spcBef>
        <a:buNone/>
        <a:defRPr sz="4400" b="1" kern="1200">
          <a:solidFill>
            <a:schemeClr val="tx1"/>
          </a:solidFill>
          <a:latin typeface="+mj-ea"/>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e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e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e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e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e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708471"/>
            <a:ext cx="9144000" cy="1627232"/>
          </a:xfrm>
        </p:spPr>
        <p:txBody>
          <a:bodyPr>
            <a:normAutofit/>
          </a:bodyPr>
          <a:lstStyle/>
          <a:p>
            <a:r>
              <a:rPr kumimoji="1" lang="ja-JP" altLang="en-US" dirty="0" smtClean="0">
                <a:latin typeface="+mj-ea"/>
                <a:cs typeface="Helvetica"/>
              </a:rPr>
              <a:t>巨大衝突ステージにおける</a:t>
            </a:r>
            <a:r>
              <a:rPr kumimoji="1" lang="en-US" altLang="ja-JP" dirty="0" smtClean="0">
                <a:latin typeface="+mj-ea"/>
                <a:cs typeface="Helvetica"/>
              </a:rPr>
              <a:t/>
            </a:r>
            <a:br>
              <a:rPr kumimoji="1" lang="en-US" altLang="ja-JP" dirty="0" smtClean="0">
                <a:latin typeface="+mj-ea"/>
                <a:cs typeface="Helvetica"/>
              </a:rPr>
            </a:br>
            <a:r>
              <a:rPr kumimoji="1" lang="ja-JP" altLang="en-US" dirty="0" smtClean="0">
                <a:latin typeface="+mj-ea"/>
                <a:cs typeface="Helvetica"/>
              </a:rPr>
              <a:t>衝突破壊の重要性</a:t>
            </a:r>
            <a:endParaRPr kumimoji="1" lang="ja-JP" altLang="en-US" sz="3100" dirty="0">
              <a:latin typeface="+mj-ea"/>
              <a:cs typeface="Helvetica"/>
            </a:endParaRPr>
          </a:p>
        </p:txBody>
      </p:sp>
      <p:sp>
        <p:nvSpPr>
          <p:cNvPr id="3" name="サブタイトル 2"/>
          <p:cNvSpPr>
            <a:spLocks noGrp="1"/>
          </p:cNvSpPr>
          <p:nvPr>
            <p:ph type="subTitle" idx="1"/>
          </p:nvPr>
        </p:nvSpPr>
        <p:spPr>
          <a:xfrm>
            <a:off x="429091" y="3040716"/>
            <a:ext cx="8204287" cy="914373"/>
          </a:xfrm>
        </p:spPr>
        <p:txBody>
          <a:bodyPr>
            <a:normAutofit/>
          </a:bodyPr>
          <a:lstStyle/>
          <a:p>
            <a:pPr algn="r"/>
            <a:r>
              <a:rPr kumimoji="1" lang="ja-JP" altLang="en-US" sz="2000" dirty="0" smtClean="0">
                <a:solidFill>
                  <a:schemeClr val="tx1"/>
                </a:solidFill>
                <a:latin typeface="+mj-ea"/>
                <a:ea typeface="+mj-ea"/>
              </a:rPr>
              <a:t>名古屋大学大学院理学研究科</a:t>
            </a:r>
            <a:r>
              <a:rPr kumimoji="1" lang="en-US" altLang="ja-JP" sz="2000" dirty="0">
                <a:solidFill>
                  <a:schemeClr val="tx1"/>
                </a:solidFill>
                <a:latin typeface="+mj-ea"/>
                <a:ea typeface="+mj-ea"/>
              </a:rPr>
              <a:t> </a:t>
            </a:r>
            <a:r>
              <a:rPr kumimoji="1" lang="ja-JP" altLang="en-US" sz="2000" dirty="0" smtClean="0">
                <a:solidFill>
                  <a:schemeClr val="tx1"/>
                </a:solidFill>
                <a:latin typeface="+mj-ea"/>
                <a:ea typeface="+mj-ea"/>
              </a:rPr>
              <a:t>理論宇宙物理学</a:t>
            </a:r>
            <a:r>
              <a:rPr kumimoji="1" lang="ja-JP" altLang="en-US" sz="2000" dirty="0" smtClean="0">
                <a:solidFill>
                  <a:schemeClr val="tx1"/>
                </a:solidFill>
                <a:latin typeface="+mj-ea"/>
                <a:ea typeface="+mj-ea"/>
              </a:rPr>
              <a:t>研究室</a:t>
            </a:r>
            <a:r>
              <a:rPr kumimoji="1" lang="en-US" altLang="ja-JP" sz="2000" dirty="0">
                <a:solidFill>
                  <a:schemeClr val="tx1"/>
                </a:solidFill>
                <a:latin typeface="+mj-ea"/>
                <a:ea typeface="+mj-ea"/>
              </a:rPr>
              <a:t> </a:t>
            </a:r>
            <a:r>
              <a:rPr kumimoji="1" lang="en-US" altLang="ja-JP" sz="2000" dirty="0" smtClean="0">
                <a:solidFill>
                  <a:schemeClr val="tx1"/>
                </a:solidFill>
                <a:latin typeface="+mj-ea"/>
              </a:rPr>
              <a:t>M</a:t>
            </a:r>
            <a:r>
              <a:rPr kumimoji="1" lang="en-US" altLang="ja-JP" sz="2000" dirty="0">
                <a:solidFill>
                  <a:schemeClr val="tx1"/>
                </a:solidFill>
                <a:latin typeface="+mj-ea"/>
              </a:rPr>
              <a:t>1</a:t>
            </a:r>
            <a:r>
              <a:rPr kumimoji="1" lang="en-US" altLang="ja-JP" sz="2000" dirty="0" smtClean="0">
                <a:solidFill>
                  <a:schemeClr val="tx1"/>
                </a:solidFill>
                <a:latin typeface="+mj-ea"/>
              </a:rPr>
              <a:t> </a:t>
            </a:r>
            <a:r>
              <a:rPr kumimoji="1" lang="ja-JP" altLang="en-US" sz="2000" dirty="0" smtClean="0">
                <a:solidFill>
                  <a:schemeClr val="tx1"/>
                </a:solidFill>
                <a:latin typeface="+mj-ea"/>
              </a:rPr>
              <a:t>磯谷和</a:t>
            </a:r>
            <a:r>
              <a:rPr kumimoji="1" lang="ja-JP" altLang="en-US" sz="2000" dirty="0">
                <a:solidFill>
                  <a:schemeClr val="tx1"/>
                </a:solidFill>
                <a:latin typeface="+mj-ea"/>
              </a:rPr>
              <a:t>秀</a:t>
            </a:r>
            <a:endParaRPr kumimoji="1" lang="en-US" altLang="ja-JP" sz="2000" dirty="0">
              <a:solidFill>
                <a:schemeClr val="tx1"/>
              </a:solidFill>
              <a:latin typeface="+mj-ea"/>
            </a:endParaRPr>
          </a:p>
          <a:p>
            <a:pPr algn="r"/>
            <a:r>
              <a:rPr kumimoji="1" lang="ja-JP" altLang="ja-JP" sz="2000" dirty="0" smtClean="0">
                <a:solidFill>
                  <a:schemeClr val="tx1"/>
                </a:solidFill>
                <a:latin typeface="+mj-ea"/>
                <a:ea typeface="+mj-ea"/>
              </a:rPr>
              <a:t>　</a:t>
            </a:r>
            <a:r>
              <a:rPr kumimoji="1" lang="ja-JP" altLang="en-US" sz="2000" dirty="0" smtClean="0">
                <a:solidFill>
                  <a:schemeClr val="tx1"/>
                </a:solidFill>
                <a:latin typeface="+mj-ea"/>
                <a:ea typeface="+mj-ea"/>
              </a:rPr>
              <a:t>共同研究者</a:t>
            </a:r>
            <a:r>
              <a:rPr kumimoji="1" lang="en-US" altLang="ja-JP" sz="2000" dirty="0" smtClean="0">
                <a:solidFill>
                  <a:schemeClr val="tx1"/>
                </a:solidFill>
                <a:latin typeface="+mj-ea"/>
                <a:ea typeface="+mj-ea"/>
              </a:rPr>
              <a:t> </a:t>
            </a:r>
            <a:r>
              <a:rPr kumimoji="1" lang="ja-JP" altLang="en-US" sz="2000" dirty="0" smtClean="0">
                <a:solidFill>
                  <a:schemeClr val="tx1"/>
                </a:solidFill>
                <a:latin typeface="+mj-ea"/>
                <a:ea typeface="+mj-ea"/>
              </a:rPr>
              <a:t>小林浩</a:t>
            </a:r>
            <a:endParaRPr kumimoji="1" lang="ja-JP" altLang="en-US" sz="2000" dirty="0">
              <a:solidFill>
                <a:schemeClr val="tx1"/>
              </a:solidFill>
              <a:latin typeface="+mj-ea"/>
              <a:ea typeface="+mj-ea"/>
            </a:endParaRPr>
          </a:p>
        </p:txBody>
      </p:sp>
      <p:sp>
        <p:nvSpPr>
          <p:cNvPr id="7" name="テキスト ボックス 6"/>
          <p:cNvSpPr txBox="1"/>
          <p:nvPr/>
        </p:nvSpPr>
        <p:spPr>
          <a:xfrm>
            <a:off x="394763" y="2370025"/>
            <a:ext cx="8366393" cy="523220"/>
          </a:xfrm>
          <a:prstGeom prst="rect">
            <a:avLst/>
          </a:prstGeom>
          <a:noFill/>
        </p:spPr>
        <p:txBody>
          <a:bodyPr wrap="none" rtlCol="0">
            <a:spAutoFit/>
          </a:bodyPr>
          <a:lstStyle/>
          <a:p>
            <a:r>
              <a:rPr kumimoji="1" lang="en-US" altLang="ja-JP" sz="2800" b="1" dirty="0">
                <a:latin typeface="+mj-ea"/>
                <a:ea typeface="+mj-ea"/>
                <a:cs typeface="Helvetica"/>
              </a:rPr>
              <a:t>N</a:t>
            </a:r>
            <a:r>
              <a:rPr kumimoji="1" lang="ja-JP" altLang="en-US" sz="2800" b="1" dirty="0">
                <a:latin typeface="+mj-ea"/>
                <a:ea typeface="+mj-ea"/>
                <a:cs typeface="Helvetica"/>
              </a:rPr>
              <a:t>体計算・統計的手法のハイブリッドコードの開発</a:t>
            </a:r>
            <a:endParaRPr kumimoji="1" lang="ja-JP" altLang="en-US" sz="2800" b="1" dirty="0">
              <a:latin typeface="+mj-ea"/>
              <a:ea typeface="+mj-ea"/>
            </a:endParaRPr>
          </a:p>
        </p:txBody>
      </p:sp>
      <p:sp>
        <p:nvSpPr>
          <p:cNvPr id="8" name="テキスト ボックス 7"/>
          <p:cNvSpPr txBox="1"/>
          <p:nvPr/>
        </p:nvSpPr>
        <p:spPr>
          <a:xfrm>
            <a:off x="5175204" y="6211078"/>
            <a:ext cx="2379778" cy="307777"/>
          </a:xfrm>
          <a:prstGeom prst="rect">
            <a:avLst/>
          </a:prstGeom>
          <a:noFill/>
        </p:spPr>
        <p:txBody>
          <a:bodyPr wrap="none" rtlCol="0">
            <a:spAutoFit/>
          </a:bodyPr>
          <a:lstStyle/>
          <a:p>
            <a:r>
              <a:rPr lang="en-US" altLang="ja-JP" sz="1400" dirty="0" smtClean="0">
                <a:latin typeface="Helvetica"/>
                <a:cs typeface="Helvetica"/>
              </a:rPr>
              <a:t>Credit : NASA</a:t>
            </a:r>
            <a:r>
              <a:rPr lang="en-US" altLang="ja-JP" sz="1400" dirty="0">
                <a:latin typeface="Helvetica"/>
                <a:cs typeface="Helvetica"/>
              </a:rPr>
              <a:t>/JPL-Caltech </a:t>
            </a:r>
            <a:endParaRPr kumimoji="1" lang="ja-JP" altLang="en-US" sz="1400" dirty="0">
              <a:latin typeface="Helvetica"/>
              <a:cs typeface="Helvetica"/>
            </a:endParaRPr>
          </a:p>
        </p:txBody>
      </p:sp>
      <p:pic>
        <p:nvPicPr>
          <p:cNvPr id="9" name="図 8" descr="103362main_spitzer-distantsystem-brow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54" y="4024729"/>
            <a:ext cx="3886842" cy="2186349"/>
          </a:xfrm>
          <a:prstGeom prst="rect">
            <a:avLst/>
          </a:prstGeom>
        </p:spPr>
      </p:pic>
      <p:pic>
        <p:nvPicPr>
          <p:cNvPr id="4" name="図 3" descr="an-artists-rendering-of-what-the-environment-around-pleiades-star-hd-23514-might-look-like-as-two-planets-collid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71" y="4026015"/>
            <a:ext cx="2825219" cy="2185063"/>
          </a:xfrm>
          <a:prstGeom prst="rect">
            <a:avLst/>
          </a:prstGeom>
        </p:spPr>
      </p:pic>
      <p:sp>
        <p:nvSpPr>
          <p:cNvPr id="5" name="テキスト ボックス 4"/>
          <p:cNvSpPr txBox="1"/>
          <p:nvPr/>
        </p:nvSpPr>
        <p:spPr>
          <a:xfrm>
            <a:off x="570565" y="6214407"/>
            <a:ext cx="3560703" cy="307777"/>
          </a:xfrm>
          <a:prstGeom prst="rect">
            <a:avLst/>
          </a:prstGeom>
          <a:noFill/>
        </p:spPr>
        <p:txBody>
          <a:bodyPr wrap="none" rtlCol="0">
            <a:spAutoFit/>
          </a:bodyPr>
          <a:lstStyle/>
          <a:p>
            <a:r>
              <a:rPr kumimoji="1" lang="en-US" altLang="ja-JP" sz="1400" dirty="0" smtClean="0">
                <a:latin typeface="Helvetica"/>
                <a:cs typeface="Helvetica"/>
              </a:rPr>
              <a:t>Credit : Gemini Observatory/Lynette Cook</a:t>
            </a:r>
            <a:endParaRPr kumimoji="1" lang="ja-JP" altLang="en-US" sz="1400" dirty="0">
              <a:latin typeface="Helvetica"/>
              <a:cs typeface="Helvetica"/>
            </a:endParaRPr>
          </a:p>
        </p:txBody>
      </p:sp>
    </p:spTree>
    <p:extLst>
      <p:ext uri="{BB962C8B-B14F-4D97-AF65-F5344CB8AC3E}">
        <p14:creationId xmlns:p14="http://schemas.microsoft.com/office/powerpoint/2010/main" val="1566115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議論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4699919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380246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457200" y="3114040"/>
            <a:ext cx="8229600" cy="949959"/>
          </a:xfrm>
        </p:spPr>
        <p:txBody>
          <a:bodyPr>
            <a:noAutofit/>
          </a:bodyPr>
          <a:lstStyle/>
          <a:p>
            <a:pPr marL="0" indent="0" algn="ctr">
              <a:buNone/>
            </a:pPr>
            <a:r>
              <a:rPr kumimoji="1" lang="en-US" altLang="ja-JP" sz="4000" dirty="0" smtClean="0"/>
              <a:t>Appendix</a:t>
            </a:r>
            <a:endParaRPr kumimoji="1" lang="ja-JP" altLang="en-US" sz="4000"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21559422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13</a:t>
            </a:fld>
            <a:endParaRPr lang="en-US"/>
          </a:p>
        </p:txBody>
      </p:sp>
      <p:pic>
        <p:nvPicPr>
          <p:cNvPr id="17" name="図 16" descr="rikanenpyo_fig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850" y="1219775"/>
            <a:ext cx="2991730" cy="4831644"/>
          </a:xfrm>
          <a:prstGeom prst="rect">
            <a:avLst/>
          </a:prstGeom>
        </p:spPr>
      </p:pic>
      <p:sp>
        <p:nvSpPr>
          <p:cNvPr id="7" name="テキスト ボックス 6"/>
          <p:cNvSpPr txBox="1"/>
          <p:nvPr/>
        </p:nvSpPr>
        <p:spPr>
          <a:xfrm>
            <a:off x="281726" y="809801"/>
            <a:ext cx="6160661" cy="461665"/>
          </a:xfrm>
          <a:prstGeom prst="rect">
            <a:avLst/>
          </a:prstGeom>
          <a:noFill/>
        </p:spPr>
        <p:txBody>
          <a:bodyPr wrap="none" rtlCol="0">
            <a:spAutoFit/>
          </a:bodyPr>
          <a:lstStyle/>
          <a:p>
            <a:pPr marL="342900" indent="-342900">
              <a:buFont typeface="Arial"/>
              <a:buChar char="•"/>
            </a:pPr>
            <a:r>
              <a:rPr kumimoji="1" lang="ja-JP" altLang="en-US" sz="2400" dirty="0" smtClean="0"/>
              <a:t>現在の地球型惑星形成理論（標準モデル）</a:t>
            </a:r>
            <a:endParaRPr kumimoji="1" lang="en-US" altLang="ja-JP" sz="2400" dirty="0" smtClean="0"/>
          </a:p>
        </p:txBody>
      </p:sp>
      <p:grpSp>
        <p:nvGrpSpPr>
          <p:cNvPr id="9" name="図形グループ 8"/>
          <p:cNvGrpSpPr/>
          <p:nvPr/>
        </p:nvGrpSpPr>
        <p:grpSpPr>
          <a:xfrm>
            <a:off x="394766" y="2714475"/>
            <a:ext cx="5775940" cy="738664"/>
            <a:chOff x="267847" y="1347235"/>
            <a:chExt cx="5775940" cy="738664"/>
          </a:xfrm>
        </p:grpSpPr>
        <p:sp>
          <p:nvSpPr>
            <p:cNvPr id="10" name="テキスト ボックス 9"/>
            <p:cNvSpPr txBox="1"/>
            <p:nvPr/>
          </p:nvSpPr>
          <p:spPr>
            <a:xfrm>
              <a:off x="267847" y="1347235"/>
              <a:ext cx="5775940" cy="369332"/>
            </a:xfrm>
            <a:prstGeom prst="rect">
              <a:avLst/>
            </a:prstGeom>
            <a:noFill/>
          </p:spPr>
          <p:txBody>
            <a:bodyPr wrap="none" rtlCol="0">
              <a:spAutoFit/>
            </a:bodyPr>
            <a:lstStyle/>
            <a:p>
              <a:pPr marL="342900" indent="-342900">
                <a:buFont typeface="+mj-ea"/>
                <a:buAutoNum type="circleNumDbPlain" startAt="2"/>
              </a:pPr>
              <a:r>
                <a:rPr lang="ja-JP" altLang="en-US" b="1" dirty="0" smtClean="0">
                  <a:latin typeface="+mn-ea"/>
                  <a:cs typeface="ヒラギノ角ゴ Pro W3"/>
                </a:rPr>
                <a:t>ダスト</a:t>
              </a:r>
              <a:r>
                <a:rPr lang="ja-JP" altLang="en-US" dirty="0" smtClean="0">
                  <a:latin typeface="+mn-ea"/>
                  <a:cs typeface="ヒラギノ角ゴ Pro W3"/>
                </a:rPr>
                <a:t>（</a:t>
              </a:r>
              <a:r>
                <a:rPr lang="en-US" altLang="ja-JP" dirty="0" smtClean="0">
                  <a:latin typeface="+mn-ea"/>
                  <a:cs typeface="Helvetica"/>
                </a:rPr>
                <a:t>~0.1-10μm</a:t>
              </a:r>
              <a:r>
                <a:rPr lang="ja-JP" altLang="en-US" dirty="0" smtClean="0">
                  <a:latin typeface="+mn-ea"/>
                  <a:cs typeface="ヒラギノ角ゴ Pro W3"/>
                </a:rPr>
                <a:t>）</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微惑星</a:t>
              </a:r>
              <a:r>
                <a:rPr lang="ja-JP" altLang="en-US" dirty="0" smtClean="0">
                  <a:latin typeface="+mn-ea"/>
                  <a:cs typeface="ヒラギノ角ゴ Pro W3"/>
                </a:rPr>
                <a:t>（</a:t>
              </a:r>
              <a:r>
                <a:rPr lang="en-US" altLang="ja-JP" dirty="0" smtClean="0">
                  <a:latin typeface="+mn-ea"/>
                  <a:cs typeface="Helvetica"/>
                </a:rPr>
                <a:t>~1-1000km</a:t>
              </a:r>
              <a:r>
                <a:rPr lang="ja-JP" altLang="en-US" dirty="0" smtClean="0">
                  <a:latin typeface="+mn-ea"/>
                  <a:cs typeface="ヒラギノ角ゴ Pro W3"/>
                </a:rPr>
                <a:t>）</a:t>
              </a:r>
              <a:endParaRPr kumimoji="1" lang="ja-JP" altLang="en-US" dirty="0">
                <a:latin typeface="+mn-ea"/>
                <a:cs typeface="ヒラギノ角ゴ Pro W3"/>
              </a:endParaRPr>
            </a:p>
          </p:txBody>
        </p:sp>
        <p:sp>
          <p:nvSpPr>
            <p:cNvPr id="11" name="テキスト ボックス 10"/>
            <p:cNvSpPr txBox="1"/>
            <p:nvPr/>
          </p:nvSpPr>
          <p:spPr>
            <a:xfrm>
              <a:off x="692851" y="1716567"/>
              <a:ext cx="620971"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dust</a:t>
              </a:r>
              <a:endParaRPr kumimoji="1" lang="ja-JP" altLang="en-US" dirty="0">
                <a:solidFill>
                  <a:srgbClr val="000000"/>
                </a:solidFill>
                <a:latin typeface="Helvetica"/>
                <a:cs typeface="Helvetica"/>
              </a:endParaRPr>
            </a:p>
          </p:txBody>
        </p:sp>
        <p:sp>
          <p:nvSpPr>
            <p:cNvPr id="12" name="テキスト ボックス 11"/>
            <p:cNvSpPr txBox="1"/>
            <p:nvPr/>
          </p:nvSpPr>
          <p:spPr>
            <a:xfrm>
              <a:off x="3208950" y="1716567"/>
              <a:ext cx="1480619"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planetesimal</a:t>
              </a:r>
              <a:endParaRPr kumimoji="1" lang="ja-JP" altLang="en-US" dirty="0">
                <a:solidFill>
                  <a:srgbClr val="000000"/>
                </a:solidFill>
                <a:latin typeface="Helvetica"/>
                <a:cs typeface="Helvetica"/>
              </a:endParaRPr>
            </a:p>
          </p:txBody>
        </p:sp>
      </p:grpSp>
      <p:grpSp>
        <p:nvGrpSpPr>
          <p:cNvPr id="28" name="図形グループ 27"/>
          <p:cNvGrpSpPr/>
          <p:nvPr/>
        </p:nvGrpSpPr>
        <p:grpSpPr>
          <a:xfrm>
            <a:off x="401364" y="3628190"/>
            <a:ext cx="4903907" cy="738664"/>
            <a:chOff x="198898" y="3628190"/>
            <a:chExt cx="4903907" cy="738664"/>
          </a:xfrm>
        </p:grpSpPr>
        <p:sp>
          <p:nvSpPr>
            <p:cNvPr id="8" name="テキスト ボックス 7"/>
            <p:cNvSpPr txBox="1"/>
            <p:nvPr/>
          </p:nvSpPr>
          <p:spPr>
            <a:xfrm>
              <a:off x="198898" y="3628190"/>
              <a:ext cx="4903907" cy="369332"/>
            </a:xfrm>
            <a:prstGeom prst="rect">
              <a:avLst/>
            </a:prstGeom>
            <a:noFill/>
          </p:spPr>
          <p:txBody>
            <a:bodyPr wrap="none" rtlCol="0">
              <a:spAutoFit/>
            </a:bodyPr>
            <a:lstStyle/>
            <a:p>
              <a:pPr marL="342900" indent="-342900">
                <a:buFont typeface="+mj-ea"/>
                <a:buAutoNum type="circleNumDbPlain" startAt="3"/>
              </a:pPr>
              <a:r>
                <a:rPr lang="ja-JP" altLang="en-US" b="1" dirty="0" smtClean="0">
                  <a:solidFill>
                    <a:srgbClr val="000000"/>
                  </a:solidFill>
                  <a:latin typeface="+mn-ea"/>
                  <a:cs typeface="ヒラギノ角ゴ Pro W3"/>
                </a:rPr>
                <a:t>微惑星</a:t>
              </a:r>
              <a:r>
                <a:rPr lang="ja-JP" altLang="en-US" dirty="0" smtClean="0">
                  <a:solidFill>
                    <a:srgbClr val="000000"/>
                  </a:solidFill>
                  <a:latin typeface="+mn-ea"/>
                  <a:cs typeface="ヒラギノ角ゴ Pro W3"/>
                </a:rPr>
                <a:t>　</a:t>
              </a:r>
              <a:r>
                <a:rPr lang="en-US" altLang="ja-JP" dirty="0" smtClean="0">
                  <a:solidFill>
                    <a:srgbClr val="000000"/>
                  </a:solidFill>
                  <a:latin typeface="+mn-ea"/>
                  <a:cs typeface="ヒラギノ角ゴ Pro W3"/>
                </a:rPr>
                <a:t>→</a:t>
              </a:r>
              <a:r>
                <a:rPr lang="ja-JP" altLang="en-US" dirty="0" smtClean="0">
                  <a:solidFill>
                    <a:srgbClr val="000000"/>
                  </a:solidFill>
                  <a:latin typeface="+mn-ea"/>
                  <a:cs typeface="ヒラギノ角ゴ Pro W3"/>
                </a:rPr>
                <a:t>　</a:t>
              </a:r>
              <a:r>
                <a:rPr lang="ja-JP" altLang="en-US" b="1" dirty="0" smtClean="0">
                  <a:solidFill>
                    <a:srgbClr val="000000"/>
                  </a:solidFill>
                  <a:latin typeface="+mn-ea"/>
                  <a:cs typeface="ヒラギノ角ゴ Pro W3"/>
                </a:rPr>
                <a:t>原始惑星</a:t>
              </a:r>
              <a:r>
                <a:rPr lang="ja-JP" altLang="en-US" dirty="0" smtClean="0">
                  <a:solidFill>
                    <a:srgbClr val="000000"/>
                  </a:solidFill>
                  <a:latin typeface="+mn-ea"/>
                  <a:cs typeface="ヒラギノ角ゴ Pro W3"/>
                </a:rPr>
                <a:t>（</a:t>
              </a:r>
              <a:r>
                <a:rPr lang="en-US" altLang="ja-JP" dirty="0" smtClean="0">
                  <a:solidFill>
                    <a:srgbClr val="000000"/>
                  </a:solidFill>
                  <a:latin typeface="+mn-ea"/>
                  <a:cs typeface="Helvetica"/>
                </a:rPr>
                <a:t>~1000-5000km</a:t>
              </a:r>
              <a:r>
                <a:rPr lang="ja-JP" altLang="en-US" dirty="0" smtClean="0">
                  <a:solidFill>
                    <a:srgbClr val="000000"/>
                  </a:solidFill>
                  <a:latin typeface="+mn-ea"/>
                  <a:cs typeface="Helvetica"/>
                </a:rPr>
                <a:t>）</a:t>
              </a:r>
              <a:endParaRPr lang="ja-JP" altLang="en-US" dirty="0">
                <a:solidFill>
                  <a:srgbClr val="000000"/>
                </a:solidFill>
                <a:latin typeface="+mn-ea"/>
                <a:cs typeface="ヒラギノ角ゴ Pro W3"/>
              </a:endParaRPr>
            </a:p>
          </p:txBody>
        </p:sp>
        <p:sp>
          <p:nvSpPr>
            <p:cNvPr id="15" name="テキスト ボックス 14"/>
            <p:cNvSpPr txBox="1"/>
            <p:nvPr/>
          </p:nvSpPr>
          <p:spPr>
            <a:xfrm>
              <a:off x="1969455" y="3997522"/>
              <a:ext cx="954370" cy="369332"/>
            </a:xfrm>
            <a:prstGeom prst="rect">
              <a:avLst/>
            </a:prstGeom>
            <a:noFill/>
          </p:spPr>
          <p:txBody>
            <a:bodyPr wrap="none" rtlCol="0">
              <a:spAutoFit/>
            </a:bodyPr>
            <a:lstStyle/>
            <a:p>
              <a:r>
                <a:rPr kumimoji="1" lang="en-US" altLang="ja-JP" dirty="0" smtClean="0">
                  <a:solidFill>
                    <a:srgbClr val="000000"/>
                  </a:solidFill>
                  <a:latin typeface="Helvetica"/>
                  <a:cs typeface="Helvetica"/>
                </a:rPr>
                <a:t>embryo</a:t>
              </a:r>
              <a:endParaRPr kumimoji="1" lang="ja-JP" altLang="en-US" dirty="0">
                <a:solidFill>
                  <a:srgbClr val="000000"/>
                </a:solidFill>
                <a:latin typeface="Helvetica"/>
                <a:cs typeface="Helvetica"/>
              </a:endParaRPr>
            </a:p>
          </p:txBody>
        </p:sp>
      </p:grpSp>
      <p:grpSp>
        <p:nvGrpSpPr>
          <p:cNvPr id="27" name="図形グループ 26"/>
          <p:cNvGrpSpPr/>
          <p:nvPr/>
        </p:nvGrpSpPr>
        <p:grpSpPr>
          <a:xfrm>
            <a:off x="401026" y="4551626"/>
            <a:ext cx="4839786" cy="738664"/>
            <a:chOff x="198560" y="4689660"/>
            <a:chExt cx="4839786" cy="738664"/>
          </a:xfrm>
        </p:grpSpPr>
        <p:sp>
          <p:nvSpPr>
            <p:cNvPr id="13" name="テキスト ボックス 12"/>
            <p:cNvSpPr txBox="1"/>
            <p:nvPr/>
          </p:nvSpPr>
          <p:spPr>
            <a:xfrm>
              <a:off x="198560" y="4689660"/>
              <a:ext cx="4839786" cy="369332"/>
            </a:xfrm>
            <a:prstGeom prst="rect">
              <a:avLst/>
            </a:prstGeom>
            <a:noFill/>
          </p:spPr>
          <p:txBody>
            <a:bodyPr wrap="none" rtlCol="0">
              <a:spAutoFit/>
            </a:bodyPr>
            <a:lstStyle/>
            <a:p>
              <a:pPr marL="342900" indent="-342900">
                <a:buFont typeface="+mj-ea"/>
                <a:buAutoNum type="circleNumDbPlain" startAt="4"/>
              </a:pPr>
              <a:r>
                <a:rPr lang="ja-JP" altLang="en-US" b="1" dirty="0" smtClean="0">
                  <a:latin typeface="+mn-ea"/>
                  <a:cs typeface="ヒラギノ角ゴ Pro W3"/>
                </a:rPr>
                <a:t>原始惑星</a:t>
              </a:r>
              <a:r>
                <a:rPr lang="ja-JP" altLang="en-US" dirty="0" smtClean="0">
                  <a:latin typeface="+mn-ea"/>
                  <a:cs typeface="ヒラギノ角ゴ Pro W3"/>
                </a:rPr>
                <a:t>　</a:t>
              </a:r>
              <a:r>
                <a:rPr lang="en-US" altLang="ja-JP" dirty="0" smtClean="0">
                  <a:latin typeface="+mn-ea"/>
                  <a:cs typeface="ヒラギノ角ゴ Pro W3"/>
                </a:rPr>
                <a:t>→</a:t>
              </a:r>
              <a:r>
                <a:rPr lang="ja-JP" altLang="en-US" dirty="0" smtClean="0">
                  <a:latin typeface="+mn-ea"/>
                  <a:cs typeface="ヒラギノ角ゴ Pro W3"/>
                </a:rPr>
                <a:t>　</a:t>
              </a:r>
              <a:r>
                <a:rPr lang="ja-JP" altLang="en-US" b="1" dirty="0" smtClean="0">
                  <a:latin typeface="+mn-ea"/>
                  <a:cs typeface="ヒラギノ角ゴ Pro W3"/>
                </a:rPr>
                <a:t>地球型惑星</a:t>
              </a:r>
              <a:r>
                <a:rPr lang="ja-JP" altLang="en-US" dirty="0" smtClean="0">
                  <a:latin typeface="+mn-ea"/>
                  <a:cs typeface="ヒラギノ角ゴ Pro W3"/>
                </a:rPr>
                <a:t>（</a:t>
              </a:r>
              <a:r>
                <a:rPr lang="en-US" altLang="ja-JP" dirty="0" smtClean="0">
                  <a:latin typeface="+mn-ea"/>
                  <a:cs typeface="Helvetica"/>
                </a:rPr>
                <a:t>~10000km</a:t>
              </a:r>
              <a:r>
                <a:rPr lang="ja-JP" altLang="en-US" dirty="0" smtClean="0">
                  <a:latin typeface="+mn-ea"/>
                  <a:cs typeface="ヒラギノ角ゴ Pro W3"/>
                </a:rPr>
                <a:t>）</a:t>
              </a:r>
              <a:endParaRPr lang="ja-JP" altLang="en-US" dirty="0">
                <a:latin typeface="+mn-ea"/>
                <a:cs typeface="ヒラギノ角ゴ Pro W3"/>
              </a:endParaRPr>
            </a:p>
          </p:txBody>
        </p:sp>
        <p:sp>
          <p:nvSpPr>
            <p:cNvPr id="16" name="テキスト ボックス 15"/>
            <p:cNvSpPr txBox="1"/>
            <p:nvPr/>
          </p:nvSpPr>
          <p:spPr>
            <a:xfrm>
              <a:off x="2400951" y="5058992"/>
              <a:ext cx="813594" cy="369332"/>
            </a:xfrm>
            <a:prstGeom prst="rect">
              <a:avLst/>
            </a:prstGeom>
            <a:noFill/>
          </p:spPr>
          <p:txBody>
            <a:bodyPr wrap="none" rtlCol="0">
              <a:spAutoFit/>
            </a:bodyPr>
            <a:lstStyle/>
            <a:p>
              <a:r>
                <a:rPr kumimoji="1" lang="en-US" altLang="ja-JP" dirty="0" smtClean="0">
                  <a:latin typeface="Helvetica"/>
                  <a:cs typeface="Helvetica"/>
                </a:rPr>
                <a:t>planet</a:t>
              </a:r>
              <a:endParaRPr kumimoji="1" lang="ja-JP" altLang="en-US" dirty="0">
                <a:latin typeface="Helvetica"/>
                <a:cs typeface="Helvetica"/>
              </a:endParaRPr>
            </a:p>
          </p:txBody>
        </p:sp>
      </p:grpSp>
      <p:sp>
        <p:nvSpPr>
          <p:cNvPr id="22" name="テキスト ボックス 21"/>
          <p:cNvSpPr txBox="1"/>
          <p:nvPr/>
        </p:nvSpPr>
        <p:spPr>
          <a:xfrm>
            <a:off x="6038205" y="6023813"/>
            <a:ext cx="3038971" cy="430887"/>
          </a:xfrm>
          <a:prstGeom prst="rect">
            <a:avLst/>
          </a:prstGeom>
          <a:noFill/>
        </p:spPr>
        <p:txBody>
          <a:bodyPr wrap="square" rtlCol="0">
            <a:spAutoFit/>
          </a:bodyPr>
          <a:lstStyle/>
          <a:p>
            <a:r>
              <a:rPr lang="en-US" altLang="ja-JP" sz="1100" dirty="0">
                <a:latin typeface="Helvetica"/>
                <a:cs typeface="Helvetica"/>
              </a:rPr>
              <a:t>http://</a:t>
            </a:r>
            <a:r>
              <a:rPr lang="en-US" altLang="ja-JP" sz="1100" dirty="0" err="1">
                <a:latin typeface="Helvetica"/>
                <a:cs typeface="Helvetica"/>
              </a:rPr>
              <a:t>www.rikanenpyo.jp</a:t>
            </a:r>
            <a:r>
              <a:rPr lang="en-US" altLang="ja-JP" sz="1100" dirty="0">
                <a:latin typeface="Helvetica"/>
                <a:cs typeface="Helvetica"/>
              </a:rPr>
              <a:t>/top/</a:t>
            </a:r>
            <a:r>
              <a:rPr lang="en-US" altLang="ja-JP" sz="1100" dirty="0" err="1">
                <a:latin typeface="Helvetica"/>
                <a:cs typeface="Helvetica"/>
              </a:rPr>
              <a:t>tokusyuu</a:t>
            </a:r>
            <a:r>
              <a:rPr lang="en-US" altLang="ja-JP" sz="1100" dirty="0">
                <a:latin typeface="Helvetica"/>
                <a:cs typeface="Helvetica"/>
              </a:rPr>
              <a:t>/toku2/</a:t>
            </a:r>
            <a:r>
              <a:rPr lang="en-US" altLang="ja-JP" sz="1100" dirty="0" err="1">
                <a:latin typeface="Helvetica"/>
                <a:cs typeface="Helvetica"/>
              </a:rPr>
              <a:t>index.html</a:t>
            </a:r>
            <a:endParaRPr kumimoji="1" lang="ja-JP" altLang="en-US" sz="1100" dirty="0">
              <a:latin typeface="Helvetica"/>
              <a:cs typeface="Helvetica"/>
            </a:endParaRPr>
          </a:p>
        </p:txBody>
      </p:sp>
      <p:sp>
        <p:nvSpPr>
          <p:cNvPr id="23" name="テキスト ボックス 22"/>
          <p:cNvSpPr txBox="1"/>
          <p:nvPr/>
        </p:nvSpPr>
        <p:spPr>
          <a:xfrm>
            <a:off x="451653" y="5949602"/>
            <a:ext cx="4794390" cy="369332"/>
          </a:xfrm>
          <a:prstGeom prst="rect">
            <a:avLst/>
          </a:prstGeom>
          <a:noFill/>
        </p:spPr>
        <p:txBody>
          <a:bodyPr wrap="none" rtlCol="0">
            <a:spAutoFit/>
          </a:bodyPr>
          <a:lstStyle/>
          <a:p>
            <a:r>
              <a:rPr kumimoji="1" lang="ja-JP" altLang="en-US" dirty="0" smtClean="0"/>
              <a:t>火星サイズの原始惑星が衝突合体を繰り返す</a:t>
            </a:r>
            <a:endParaRPr kumimoji="1" lang="ja-JP" altLang="en-US" dirty="0"/>
          </a:p>
        </p:txBody>
      </p:sp>
      <p:sp>
        <p:nvSpPr>
          <p:cNvPr id="24" name="テキスト ボックス 23"/>
          <p:cNvSpPr txBox="1"/>
          <p:nvPr/>
        </p:nvSpPr>
        <p:spPr>
          <a:xfrm>
            <a:off x="3510277" y="1271466"/>
            <a:ext cx="2314568" cy="369332"/>
          </a:xfrm>
          <a:prstGeom prst="rect">
            <a:avLst/>
          </a:prstGeom>
          <a:noFill/>
        </p:spPr>
        <p:txBody>
          <a:bodyPr wrap="none" rtlCol="0">
            <a:spAutoFit/>
          </a:bodyPr>
          <a:lstStyle/>
          <a:p>
            <a:r>
              <a:rPr kumimoji="1" lang="en-US" altLang="ja-JP" dirty="0" smtClean="0">
                <a:latin typeface="Helvetica"/>
                <a:cs typeface="Helvetica"/>
              </a:rPr>
              <a:t>Hayashi et al. (1985)</a:t>
            </a:r>
            <a:endParaRPr kumimoji="1" lang="ja-JP" altLang="en-US" dirty="0">
              <a:latin typeface="Helvetica"/>
              <a:cs typeface="Helvetica"/>
            </a:endParaRPr>
          </a:p>
        </p:txBody>
      </p:sp>
      <p:grpSp>
        <p:nvGrpSpPr>
          <p:cNvPr id="30" name="図形グループ 29"/>
          <p:cNvGrpSpPr/>
          <p:nvPr/>
        </p:nvGrpSpPr>
        <p:grpSpPr>
          <a:xfrm>
            <a:off x="401026" y="1776040"/>
            <a:ext cx="2813591" cy="738664"/>
            <a:chOff x="198560" y="1776040"/>
            <a:chExt cx="2813591" cy="738664"/>
          </a:xfrm>
        </p:grpSpPr>
        <p:sp>
          <p:nvSpPr>
            <p:cNvPr id="25" name="テキスト ボックス 24"/>
            <p:cNvSpPr txBox="1"/>
            <p:nvPr/>
          </p:nvSpPr>
          <p:spPr>
            <a:xfrm>
              <a:off x="198560" y="1776040"/>
              <a:ext cx="2813591" cy="369332"/>
            </a:xfrm>
            <a:prstGeom prst="rect">
              <a:avLst/>
            </a:prstGeom>
            <a:noFill/>
          </p:spPr>
          <p:txBody>
            <a:bodyPr wrap="none" rtlCol="0">
              <a:spAutoFit/>
            </a:bodyPr>
            <a:lstStyle/>
            <a:p>
              <a:pPr marL="342900" indent="-342900">
                <a:buFont typeface="+mj-ea"/>
                <a:buAutoNum type="circleNumDbPlain"/>
              </a:pPr>
              <a:r>
                <a:rPr kumimoji="1" lang="ja-JP" altLang="en-US" b="1" dirty="0" smtClean="0">
                  <a:latin typeface="+mn-ea"/>
                </a:rPr>
                <a:t>原始惑星系円盤</a:t>
              </a:r>
              <a:r>
                <a:rPr kumimoji="1" lang="ja-JP" altLang="en-US" dirty="0" smtClean="0">
                  <a:latin typeface="+mn-ea"/>
                </a:rPr>
                <a:t>が形成</a:t>
              </a:r>
              <a:endParaRPr kumimoji="1" lang="ja-JP" altLang="en-US" dirty="0">
                <a:latin typeface="+mn-ea"/>
              </a:endParaRPr>
            </a:p>
          </p:txBody>
        </p:sp>
        <p:sp>
          <p:nvSpPr>
            <p:cNvPr id="26" name="テキスト ボックス 25"/>
            <p:cNvSpPr txBox="1"/>
            <p:nvPr/>
          </p:nvSpPr>
          <p:spPr>
            <a:xfrm>
              <a:off x="451653" y="2145372"/>
              <a:ext cx="2146742" cy="369332"/>
            </a:xfrm>
            <a:prstGeom prst="rect">
              <a:avLst/>
            </a:prstGeom>
            <a:noFill/>
          </p:spPr>
          <p:txBody>
            <a:bodyPr wrap="none" rtlCol="0">
              <a:spAutoFit/>
            </a:bodyPr>
            <a:lstStyle/>
            <a:p>
              <a:r>
                <a:rPr kumimoji="1" lang="en-US" altLang="ja-JP" dirty="0" err="1" smtClean="0">
                  <a:latin typeface="Helvetica"/>
                  <a:cs typeface="Helvetica"/>
                </a:rPr>
                <a:t>protoplanetary</a:t>
              </a:r>
              <a:r>
                <a:rPr kumimoji="1" lang="en-US" altLang="ja-JP" dirty="0" smtClean="0">
                  <a:latin typeface="Helvetica"/>
                  <a:cs typeface="Helvetica"/>
                </a:rPr>
                <a:t> disk</a:t>
              </a:r>
              <a:endParaRPr kumimoji="1" lang="ja-JP" altLang="en-US" dirty="0">
                <a:latin typeface="Helvetica"/>
                <a:cs typeface="Helvetica"/>
              </a:endParaRPr>
            </a:p>
          </p:txBody>
        </p:sp>
      </p:grpSp>
      <p:grpSp>
        <p:nvGrpSpPr>
          <p:cNvPr id="32" name="図形グループ 31"/>
          <p:cNvGrpSpPr/>
          <p:nvPr/>
        </p:nvGrpSpPr>
        <p:grpSpPr>
          <a:xfrm>
            <a:off x="451653" y="5445707"/>
            <a:ext cx="3767397" cy="369332"/>
            <a:chOff x="398389" y="5445707"/>
            <a:chExt cx="3767397" cy="369332"/>
          </a:xfrm>
        </p:grpSpPr>
        <p:sp>
          <p:nvSpPr>
            <p:cNvPr id="21" name="テキスト ボックス 20"/>
            <p:cNvSpPr txBox="1"/>
            <p:nvPr/>
          </p:nvSpPr>
          <p:spPr>
            <a:xfrm>
              <a:off x="2134461" y="5445707"/>
              <a:ext cx="2031325" cy="369332"/>
            </a:xfrm>
            <a:prstGeom prst="rect">
              <a:avLst/>
            </a:prstGeom>
            <a:noFill/>
            <a:ln>
              <a:solidFill>
                <a:srgbClr val="FF0000"/>
              </a:solidFill>
            </a:ln>
          </p:spPr>
          <p:txBody>
            <a:bodyPr wrap="none" rtlCol="0">
              <a:spAutoFit/>
            </a:bodyPr>
            <a:lstStyle/>
            <a:p>
              <a:r>
                <a:rPr kumimoji="1" lang="ja-JP" altLang="en-US" dirty="0" smtClean="0"/>
                <a:t>巨大衝突ステージ</a:t>
              </a:r>
              <a:endParaRPr kumimoji="1" lang="ja-JP" altLang="en-US" dirty="0"/>
            </a:p>
          </p:txBody>
        </p:sp>
        <p:sp>
          <p:nvSpPr>
            <p:cNvPr id="31" name="テキスト ボックス 30"/>
            <p:cNvSpPr txBox="1"/>
            <p:nvPr/>
          </p:nvSpPr>
          <p:spPr>
            <a:xfrm>
              <a:off x="398389" y="5445707"/>
              <a:ext cx="1800493" cy="369332"/>
            </a:xfrm>
            <a:prstGeom prst="rect">
              <a:avLst/>
            </a:prstGeom>
            <a:noFill/>
          </p:spPr>
          <p:txBody>
            <a:bodyPr wrap="none" rtlCol="0">
              <a:spAutoFit/>
            </a:bodyPr>
            <a:lstStyle/>
            <a:p>
              <a:r>
                <a:rPr kumimoji="1" lang="ja-JP" altLang="en-US" dirty="0" smtClean="0"/>
                <a:t>最終段階の</a:t>
              </a:r>
              <a:r>
                <a:rPr kumimoji="1" lang="en-US" altLang="ja-JP" dirty="0" smtClean="0">
                  <a:latin typeface="+mn-ea"/>
                </a:rPr>
                <a:t>④</a:t>
              </a:r>
              <a:r>
                <a:rPr kumimoji="1" lang="ja-JP" altLang="en-US" dirty="0" smtClean="0">
                  <a:latin typeface="+mn-ea"/>
                </a:rPr>
                <a:t>を</a:t>
              </a:r>
              <a:endParaRPr kumimoji="1" lang="ja-JP" altLang="en-US" dirty="0">
                <a:latin typeface="+mn-ea"/>
              </a:endParaRPr>
            </a:p>
          </p:txBody>
        </p:sp>
      </p:grpSp>
      <p:sp>
        <p:nvSpPr>
          <p:cNvPr id="33" name="テキスト ボックス 32"/>
          <p:cNvSpPr txBox="1"/>
          <p:nvPr/>
        </p:nvSpPr>
        <p:spPr>
          <a:xfrm>
            <a:off x="4167324" y="5445707"/>
            <a:ext cx="877163" cy="369332"/>
          </a:xfrm>
          <a:prstGeom prst="rect">
            <a:avLst/>
          </a:prstGeom>
          <a:noFill/>
        </p:spPr>
        <p:txBody>
          <a:bodyPr wrap="none" rtlCol="0">
            <a:spAutoFit/>
          </a:bodyPr>
          <a:lstStyle/>
          <a:p>
            <a:r>
              <a:rPr kumimoji="1" lang="ja-JP" altLang="en-US" dirty="0" smtClean="0"/>
              <a:t>と呼ぶ</a:t>
            </a:r>
            <a:endParaRPr kumimoji="1" lang="ja-JP" altLang="en-US" dirty="0"/>
          </a:p>
        </p:txBody>
      </p:sp>
    </p:spTree>
    <p:extLst>
      <p:ext uri="{BB962C8B-B14F-4D97-AF65-F5344CB8AC3E}">
        <p14:creationId xmlns:p14="http://schemas.microsoft.com/office/powerpoint/2010/main" val="1251030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14</a:t>
            </a:fld>
            <a:endParaRPr lang="en-US"/>
          </a:p>
        </p:txBody>
      </p:sp>
      <p:pic>
        <p:nvPicPr>
          <p:cNvPr id="9" name="図 8" descr="Ohtsuki_figa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148" y="1468130"/>
            <a:ext cx="6462889" cy="4446037"/>
          </a:xfrm>
          <a:prstGeom prst="rect">
            <a:avLst/>
          </a:prstGeom>
        </p:spPr>
      </p:pic>
    </p:spTree>
    <p:extLst>
      <p:ext uri="{BB962C8B-B14F-4D97-AF65-F5344CB8AC3E}">
        <p14:creationId xmlns:p14="http://schemas.microsoft.com/office/powerpoint/2010/main" val="42045033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N</a:t>
            </a:r>
            <a:r>
              <a:rPr kumimoji="1" lang="ja-JP" altLang="en-US" dirty="0"/>
              <a:t>体計算のテスト</a:t>
            </a:r>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15</a:t>
            </a:fld>
            <a:endParaRPr lang="en-US"/>
          </a:p>
        </p:txBody>
      </p:sp>
      <p:pic>
        <p:nvPicPr>
          <p:cNvPr id="7" name="図 6" descr="Ohtsuki_figb_and_Nbodytest_6ru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54" y="1457103"/>
            <a:ext cx="6594593" cy="4542942"/>
          </a:xfrm>
          <a:prstGeom prst="rect">
            <a:avLst/>
          </a:prstGeom>
        </p:spPr>
      </p:pic>
    </p:spTree>
    <p:extLst>
      <p:ext uri="{BB962C8B-B14F-4D97-AF65-F5344CB8AC3E}">
        <p14:creationId xmlns:p14="http://schemas.microsoft.com/office/powerpoint/2010/main" val="412693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N</a:t>
            </a:r>
            <a:r>
              <a:rPr kumimoji="1" lang="ja-JP" altLang="en-US" dirty="0" smtClean="0"/>
              <a:t>体計算のコスト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16</a:t>
            </a:fld>
            <a:endParaRPr lang="en-US"/>
          </a:p>
        </p:txBody>
      </p:sp>
      <p:pic>
        <p:nvPicPr>
          <p:cNvPr id="7" name="図 6" descr="ExecutionTime_NoFra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1" y="1426323"/>
            <a:ext cx="6415852" cy="4504747"/>
          </a:xfrm>
          <a:prstGeom prst="rect">
            <a:avLst/>
          </a:prstGeom>
        </p:spPr>
      </p:pic>
    </p:spTree>
    <p:extLst>
      <p:ext uri="{BB962C8B-B14F-4D97-AF65-F5344CB8AC3E}">
        <p14:creationId xmlns:p14="http://schemas.microsoft.com/office/powerpoint/2010/main" val="41229834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17</a:t>
            </a:fld>
            <a:endParaRPr lang="en-US"/>
          </a:p>
        </p:txBody>
      </p:sp>
    </p:spTree>
    <p:extLst>
      <p:ext uri="{BB962C8B-B14F-4D97-AF65-F5344CB8AC3E}">
        <p14:creationId xmlns:p14="http://schemas.microsoft.com/office/powerpoint/2010/main" val="4535565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太陽系における巨大衝突ステージ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a:t>
            </a:fld>
            <a:endParaRPr lang="en-US"/>
          </a:p>
        </p:txBody>
      </p:sp>
      <p:sp>
        <p:nvSpPr>
          <p:cNvPr id="179" name="テキスト ボックス 178"/>
          <p:cNvSpPr txBox="1"/>
          <p:nvPr/>
        </p:nvSpPr>
        <p:spPr>
          <a:xfrm>
            <a:off x="161128" y="2693793"/>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smtClean="0">
                <a:latin typeface="Helvetica"/>
                <a:cs typeface="Helvetica"/>
              </a:rPr>
              <a:t>6</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歳</a:t>
            </a:r>
            <a:endParaRPr kumimoji="1" lang="ja-JP" altLang="en-US" dirty="0">
              <a:latin typeface="Helvetica"/>
              <a:cs typeface="Helvetica"/>
            </a:endParaRPr>
          </a:p>
        </p:txBody>
      </p:sp>
      <p:sp>
        <p:nvSpPr>
          <p:cNvPr id="182" name="テキスト ボックス 181"/>
          <p:cNvSpPr txBox="1"/>
          <p:nvPr/>
        </p:nvSpPr>
        <p:spPr>
          <a:xfrm>
            <a:off x="161128" y="5304787"/>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grpSp>
        <p:nvGrpSpPr>
          <p:cNvPr id="193" name="図形グループ 192"/>
          <p:cNvGrpSpPr/>
          <p:nvPr/>
        </p:nvGrpSpPr>
        <p:grpSpPr>
          <a:xfrm>
            <a:off x="6714151" y="2972608"/>
            <a:ext cx="2419351" cy="3145069"/>
            <a:chOff x="6714151" y="2972608"/>
            <a:chExt cx="2419351" cy="3145069"/>
          </a:xfrm>
        </p:grpSpPr>
        <p:sp>
          <p:nvSpPr>
            <p:cNvPr id="176" name="下矢印 175"/>
            <p:cNvSpPr/>
            <p:nvPr/>
          </p:nvSpPr>
          <p:spPr>
            <a:xfrm>
              <a:off x="7369711" y="3473186"/>
              <a:ext cx="484632" cy="2127000"/>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6840034" y="2972608"/>
              <a:ext cx="1569660" cy="369332"/>
            </a:xfrm>
            <a:prstGeom prst="rect">
              <a:avLst/>
            </a:prstGeom>
            <a:noFill/>
          </p:spPr>
          <p:txBody>
            <a:bodyPr wrap="none" rtlCol="0">
              <a:spAutoFit/>
            </a:bodyPr>
            <a:lstStyle/>
            <a:p>
              <a:r>
                <a:rPr kumimoji="1" lang="ja-JP" altLang="en-US" dirty="0" smtClean="0"/>
                <a:t>原始惑星形成</a:t>
              </a:r>
              <a:endParaRPr kumimoji="1" lang="ja-JP" altLang="en-US" dirty="0"/>
            </a:p>
          </p:txBody>
        </p:sp>
        <p:sp>
          <p:nvSpPr>
            <p:cNvPr id="56" name="テキスト ボックス 55"/>
            <p:cNvSpPr txBox="1"/>
            <p:nvPr/>
          </p:nvSpPr>
          <p:spPr>
            <a:xfrm>
              <a:off x="7794674" y="4147897"/>
              <a:ext cx="1338828" cy="646331"/>
            </a:xfrm>
            <a:prstGeom prst="rect">
              <a:avLst/>
            </a:prstGeom>
            <a:noFill/>
          </p:spPr>
          <p:txBody>
            <a:bodyPr wrap="none" rtlCol="0">
              <a:spAutoFit/>
            </a:bodyPr>
            <a:lstStyle/>
            <a:p>
              <a:r>
                <a:rPr kumimoji="1" lang="ja-JP" altLang="en-US" dirty="0" smtClean="0"/>
                <a:t>巨大衝突を</a:t>
              </a:r>
              <a:endParaRPr kumimoji="1" lang="en-US" altLang="ja-JP" dirty="0" smtClean="0"/>
            </a:p>
            <a:p>
              <a:r>
                <a:rPr kumimoji="1" lang="ja-JP" altLang="en-US" dirty="0" smtClean="0"/>
                <a:t>繰り返す</a:t>
              </a:r>
              <a:endParaRPr kumimoji="1" lang="en-US" altLang="ja-JP" dirty="0" smtClean="0"/>
            </a:p>
          </p:txBody>
        </p:sp>
        <p:sp>
          <p:nvSpPr>
            <p:cNvPr id="166" name="テキスト ボックス 165"/>
            <p:cNvSpPr txBox="1"/>
            <p:nvPr/>
          </p:nvSpPr>
          <p:spPr>
            <a:xfrm>
              <a:off x="6714151" y="5748345"/>
              <a:ext cx="1800493" cy="369332"/>
            </a:xfrm>
            <a:prstGeom prst="rect">
              <a:avLst/>
            </a:prstGeom>
            <a:noFill/>
          </p:spPr>
          <p:txBody>
            <a:bodyPr wrap="none" rtlCol="0">
              <a:spAutoFit/>
            </a:bodyPr>
            <a:lstStyle/>
            <a:p>
              <a:r>
                <a:rPr kumimoji="1" lang="ja-JP" altLang="en-US" dirty="0" smtClean="0"/>
                <a:t>地球型惑星形成</a:t>
              </a:r>
            </a:p>
          </p:txBody>
        </p:sp>
      </p:grpSp>
      <p:sp>
        <p:nvSpPr>
          <p:cNvPr id="183" name="テキスト ボックス 182"/>
          <p:cNvSpPr txBox="1"/>
          <p:nvPr/>
        </p:nvSpPr>
        <p:spPr>
          <a:xfrm>
            <a:off x="406392" y="1013022"/>
            <a:ext cx="5827236" cy="400110"/>
          </a:xfrm>
          <a:prstGeom prst="rect">
            <a:avLst/>
          </a:prstGeom>
          <a:noFill/>
          <a:ln>
            <a:solidFill>
              <a:srgbClr val="FF0000"/>
            </a:solidFill>
          </a:ln>
        </p:spPr>
        <p:txBody>
          <a:bodyPr wrap="none" rtlCol="0">
            <a:spAutoFit/>
          </a:bodyPr>
          <a:lstStyle/>
          <a:p>
            <a:r>
              <a:rPr kumimoji="1" lang="ja-JP" altLang="en-US" sz="2000" dirty="0"/>
              <a:t>巨大衝突</a:t>
            </a:r>
            <a:r>
              <a:rPr kumimoji="1" lang="ja-JP" altLang="en-US" sz="2000" dirty="0" smtClean="0"/>
              <a:t>ステージ</a:t>
            </a:r>
            <a:r>
              <a:rPr kumimoji="1" lang="ja-JP" altLang="en-US" sz="2000" dirty="0" smtClean="0"/>
              <a:t>：原始</a:t>
            </a:r>
            <a:r>
              <a:rPr kumimoji="1" lang="ja-JP" altLang="en-US" sz="2000" dirty="0" smtClean="0"/>
              <a:t>惑星が合体成長する段階</a:t>
            </a:r>
            <a:endParaRPr kumimoji="1" lang="ja-JP" altLang="en-US" sz="2000" dirty="0"/>
          </a:p>
        </p:txBody>
      </p:sp>
      <p:grpSp>
        <p:nvGrpSpPr>
          <p:cNvPr id="192" name="図形グループ 191"/>
          <p:cNvGrpSpPr/>
          <p:nvPr/>
        </p:nvGrpSpPr>
        <p:grpSpPr>
          <a:xfrm>
            <a:off x="1474308" y="5207575"/>
            <a:ext cx="4837908" cy="1009412"/>
            <a:chOff x="1704256" y="4516509"/>
            <a:chExt cx="4837908" cy="1009412"/>
          </a:xfrm>
        </p:grpSpPr>
        <p:grpSp>
          <p:nvGrpSpPr>
            <p:cNvPr id="175" name="図形グループ 174"/>
            <p:cNvGrpSpPr/>
            <p:nvPr/>
          </p:nvGrpSpPr>
          <p:grpSpPr>
            <a:xfrm>
              <a:off x="1704256" y="4885841"/>
              <a:ext cx="4837908" cy="640080"/>
              <a:chOff x="1649336" y="5010351"/>
              <a:chExt cx="4837908" cy="640080"/>
            </a:xfrm>
          </p:grpSpPr>
          <p:sp>
            <p:nvSpPr>
              <p:cNvPr id="169" name="円/楕円 168"/>
              <p:cNvSpPr>
                <a:spLocks noChangeAspect="1"/>
              </p:cNvSpPr>
              <p:nvPr/>
            </p:nvSpPr>
            <p:spPr>
              <a:xfrm>
                <a:off x="1649336" y="5010351"/>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0" name="円/楕円 169"/>
              <p:cNvSpPr>
                <a:spLocks noChangeAspect="1"/>
              </p:cNvSpPr>
              <p:nvPr/>
            </p:nvSpPr>
            <p:spPr>
              <a:xfrm rot="18900000">
                <a:off x="2691857" y="523102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1" name="円/楕円 170"/>
              <p:cNvSpPr>
                <a:spLocks noChangeAspect="1"/>
              </p:cNvSpPr>
              <p:nvPr/>
            </p:nvSpPr>
            <p:spPr>
              <a:xfrm rot="18900000">
                <a:off x="3722113" y="5161072"/>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4840331" y="5105804"/>
                <a:ext cx="438943" cy="438943"/>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6222068" y="523102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4" name="テキスト ボックス 183"/>
            <p:cNvSpPr txBox="1"/>
            <p:nvPr/>
          </p:nvSpPr>
          <p:spPr>
            <a:xfrm>
              <a:off x="3293426" y="4516509"/>
              <a:ext cx="2884887" cy="369332"/>
            </a:xfrm>
            <a:prstGeom prst="rect">
              <a:avLst/>
            </a:prstGeom>
            <a:noFill/>
          </p:spPr>
          <p:txBody>
            <a:bodyPr wrap="none" rtlCol="0">
              <a:spAutoFit/>
            </a:bodyPr>
            <a:lstStyle/>
            <a:p>
              <a:r>
                <a:rPr kumimoji="1" lang="ja-JP" altLang="en-US" dirty="0" smtClean="0"/>
                <a:t>地球型</a:t>
              </a:r>
              <a:r>
                <a:rPr kumimoji="1" lang="ja-JP" altLang="en-US" dirty="0" smtClean="0"/>
                <a:t>惑星</a:t>
              </a:r>
              <a:r>
                <a:rPr kumimoji="1" lang="ja-JP" altLang="en-US" dirty="0" smtClean="0"/>
                <a:t>（</a:t>
              </a:r>
              <a:r>
                <a:rPr kumimoji="1" lang="en-US" altLang="ja-JP" dirty="0" smtClean="0">
                  <a:latin typeface="Helvetica"/>
                  <a:cs typeface="Helvetica"/>
                </a:rPr>
                <a:t>~10000km</a:t>
              </a:r>
              <a:r>
                <a:rPr kumimoji="1" lang="ja-JP" altLang="en-US" dirty="0" smtClean="0"/>
                <a:t>）</a:t>
              </a:r>
              <a:endParaRPr kumimoji="1" lang="ja-JP" altLang="en-US" dirty="0"/>
            </a:p>
          </p:txBody>
        </p:sp>
      </p:grpSp>
      <p:grpSp>
        <p:nvGrpSpPr>
          <p:cNvPr id="190" name="図形グループ 189"/>
          <p:cNvGrpSpPr/>
          <p:nvPr/>
        </p:nvGrpSpPr>
        <p:grpSpPr>
          <a:xfrm>
            <a:off x="1474308" y="2523382"/>
            <a:ext cx="5054733" cy="995157"/>
            <a:chOff x="1704256" y="1741697"/>
            <a:chExt cx="5054733" cy="995157"/>
          </a:xfrm>
        </p:grpSpPr>
        <p:grpSp>
          <p:nvGrpSpPr>
            <p:cNvPr id="25" name="図形グループ 24"/>
            <p:cNvGrpSpPr/>
            <p:nvPr/>
          </p:nvGrpSpPr>
          <p:grpSpPr>
            <a:xfrm>
              <a:off x="1704256" y="2096774"/>
              <a:ext cx="5054733" cy="640080"/>
              <a:chOff x="1285163" y="1538192"/>
              <a:chExt cx="5054733" cy="640080"/>
            </a:xfrm>
          </p:grpSpPr>
          <p:sp>
            <p:nvSpPr>
              <p:cNvPr id="13" name="円/楕円 12"/>
              <p:cNvSpPr>
                <a:spLocks noChangeAspect="1"/>
              </p:cNvSpPr>
              <p:nvPr/>
            </p:nvSpPr>
            <p:spPr>
              <a:xfrm>
                <a:off x="1285163" y="1538192"/>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円/楕円 13"/>
              <p:cNvSpPr>
                <a:spLocks noChangeAspect="1"/>
              </p:cNvSpPr>
              <p:nvPr/>
            </p:nvSpPr>
            <p:spPr>
              <a:xfrm rot="18900000">
                <a:off x="2702700"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円/楕円 14"/>
              <p:cNvSpPr>
                <a:spLocks noChangeAspect="1"/>
              </p:cNvSpPr>
              <p:nvPr/>
            </p:nvSpPr>
            <p:spPr>
              <a:xfrm rot="18900000">
                <a:off x="2327684" y="1725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円/楕円 15"/>
              <p:cNvSpPr>
                <a:spLocks noChangeAspect="1"/>
              </p:cNvSpPr>
              <p:nvPr/>
            </p:nvSpPr>
            <p:spPr>
              <a:xfrm rot="18900000">
                <a:off x="3077716" y="1725399"/>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円/楕円 16"/>
              <p:cNvSpPr>
                <a:spLocks noChangeAspect="1"/>
              </p:cNvSpPr>
              <p:nvPr/>
            </p:nvSpPr>
            <p:spPr>
              <a:xfrm rot="18900000">
                <a:off x="3452732"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円/楕円 17"/>
              <p:cNvSpPr>
                <a:spLocks noChangeAspect="1"/>
              </p:cNvSpPr>
              <p:nvPr/>
            </p:nvSpPr>
            <p:spPr>
              <a:xfrm rot="18900000">
                <a:off x="3839716" y="172539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円/楕円 18"/>
              <p:cNvSpPr>
                <a:spLocks noChangeAspect="1"/>
              </p:cNvSpPr>
              <p:nvPr/>
            </p:nvSpPr>
            <p:spPr>
              <a:xfrm rot="18900000">
                <a:off x="4214732"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a:spLocks noChangeAspect="1"/>
              </p:cNvSpPr>
              <p:nvPr/>
            </p:nvSpPr>
            <p:spPr>
              <a:xfrm rot="18900000">
                <a:off x="4589748"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円/楕円 20"/>
              <p:cNvSpPr>
                <a:spLocks noChangeAspect="1"/>
              </p:cNvSpPr>
              <p:nvPr/>
            </p:nvSpPr>
            <p:spPr>
              <a:xfrm rot="18900000">
                <a:off x="4964764" y="17254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円/楕円 21"/>
              <p:cNvSpPr>
                <a:spLocks noChangeAspect="1"/>
              </p:cNvSpPr>
              <p:nvPr/>
            </p:nvSpPr>
            <p:spPr>
              <a:xfrm rot="18900000">
                <a:off x="533978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円/楕円 22"/>
              <p:cNvSpPr>
                <a:spLocks noChangeAspect="1"/>
              </p:cNvSpPr>
              <p:nvPr/>
            </p:nvSpPr>
            <p:spPr>
              <a:xfrm rot="18900000">
                <a:off x="5699704" y="172539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円/楕円 23"/>
              <p:cNvSpPr>
                <a:spLocks noChangeAspect="1"/>
              </p:cNvSpPr>
              <p:nvPr/>
            </p:nvSpPr>
            <p:spPr>
              <a:xfrm rot="18900000">
                <a:off x="6074720" y="1725401"/>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85" name="テキスト ボックス 184"/>
            <p:cNvSpPr txBox="1"/>
            <p:nvPr/>
          </p:nvSpPr>
          <p:spPr>
            <a:xfrm>
              <a:off x="1704256" y="1741697"/>
              <a:ext cx="646331" cy="369332"/>
            </a:xfrm>
            <a:prstGeom prst="rect">
              <a:avLst/>
            </a:prstGeom>
            <a:noFill/>
          </p:spPr>
          <p:txBody>
            <a:bodyPr wrap="none" rtlCol="0">
              <a:spAutoFit/>
            </a:bodyPr>
            <a:lstStyle/>
            <a:p>
              <a:r>
                <a:rPr kumimoji="1" lang="ja-JP" altLang="en-US" dirty="0" smtClean="0"/>
                <a:t>太陽</a:t>
              </a:r>
              <a:endParaRPr kumimoji="1" lang="ja-JP" altLang="en-US" dirty="0"/>
            </a:p>
          </p:txBody>
        </p:sp>
        <p:sp>
          <p:nvSpPr>
            <p:cNvPr id="186" name="テキスト ボックス 185"/>
            <p:cNvSpPr txBox="1"/>
            <p:nvPr/>
          </p:nvSpPr>
          <p:spPr>
            <a:xfrm>
              <a:off x="3565317" y="1859726"/>
              <a:ext cx="2525676" cy="369332"/>
            </a:xfrm>
            <a:prstGeom prst="rect">
              <a:avLst/>
            </a:prstGeom>
            <a:noFill/>
          </p:spPr>
          <p:txBody>
            <a:bodyPr wrap="none" rtlCol="0">
              <a:spAutoFit/>
            </a:bodyPr>
            <a:lstStyle/>
            <a:p>
              <a:r>
                <a:rPr kumimoji="1" lang="ja-JP" altLang="en-US" dirty="0" smtClean="0"/>
                <a:t>原始</a:t>
              </a:r>
              <a:r>
                <a:rPr kumimoji="1" lang="ja-JP" altLang="en-US" dirty="0" smtClean="0"/>
                <a:t>惑星</a:t>
              </a:r>
              <a:r>
                <a:rPr kumimoji="1" lang="ja-JP" altLang="en-US" dirty="0" smtClean="0"/>
                <a:t>（</a:t>
              </a:r>
              <a:r>
                <a:rPr kumimoji="1" lang="en-US" altLang="ja-JP" dirty="0" smtClean="0">
                  <a:latin typeface="Helvetica"/>
                  <a:cs typeface="Helvetica"/>
                </a:rPr>
                <a:t>~1000km</a:t>
              </a:r>
              <a:r>
                <a:rPr kumimoji="1" lang="ja-JP" altLang="en-US" dirty="0" smtClean="0"/>
                <a:t>）</a:t>
              </a:r>
              <a:endParaRPr kumimoji="1" lang="ja-JP" altLang="en-US" dirty="0"/>
            </a:p>
          </p:txBody>
        </p:sp>
      </p:grpSp>
      <p:grpSp>
        <p:nvGrpSpPr>
          <p:cNvPr id="191" name="図形グループ 190"/>
          <p:cNvGrpSpPr/>
          <p:nvPr/>
        </p:nvGrpSpPr>
        <p:grpSpPr>
          <a:xfrm>
            <a:off x="1474308" y="3856477"/>
            <a:ext cx="5076111" cy="998545"/>
            <a:chOff x="1704256" y="3153410"/>
            <a:chExt cx="5076111" cy="998545"/>
          </a:xfrm>
        </p:grpSpPr>
        <p:grpSp>
          <p:nvGrpSpPr>
            <p:cNvPr id="180" name="図形グループ 179"/>
            <p:cNvGrpSpPr/>
            <p:nvPr/>
          </p:nvGrpSpPr>
          <p:grpSpPr>
            <a:xfrm>
              <a:off x="1704256" y="3511875"/>
              <a:ext cx="5076111" cy="640080"/>
              <a:chOff x="1649336" y="2865209"/>
              <a:chExt cx="5076111" cy="640080"/>
            </a:xfrm>
          </p:grpSpPr>
          <p:sp>
            <p:nvSpPr>
              <p:cNvPr id="26" name="円/楕円 25"/>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円/楕円 2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円/楕円 3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99" name="図形グループ 98"/>
              <p:cNvGrpSpPr/>
              <p:nvPr/>
            </p:nvGrpSpPr>
            <p:grpSpPr>
              <a:xfrm>
                <a:off x="3300017" y="2915111"/>
                <a:ext cx="461968" cy="488589"/>
                <a:chOff x="3270050" y="2912461"/>
                <a:chExt cx="461968" cy="488589"/>
              </a:xfrm>
            </p:grpSpPr>
            <p:grpSp>
              <p:nvGrpSpPr>
                <p:cNvPr id="66" name="図形グループ 65"/>
                <p:cNvGrpSpPr/>
                <p:nvPr/>
              </p:nvGrpSpPr>
              <p:grpSpPr>
                <a:xfrm>
                  <a:off x="3270050" y="2912461"/>
                  <a:ext cx="461968" cy="488589"/>
                  <a:chOff x="3280072" y="2906088"/>
                  <a:chExt cx="461968" cy="488589"/>
                </a:xfrm>
              </p:grpSpPr>
              <p:sp>
                <p:nvSpPr>
                  <p:cNvPr id="57" name="円/楕円 56"/>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円/楕円 58"/>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円/楕円 59"/>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97" name="円/楕円 96"/>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8" name="図形グループ 107"/>
              <p:cNvGrpSpPr/>
              <p:nvPr/>
            </p:nvGrpSpPr>
            <p:grpSpPr>
              <a:xfrm>
                <a:off x="4550726" y="2874679"/>
                <a:ext cx="371135" cy="530723"/>
                <a:chOff x="4550726" y="2874679"/>
                <a:chExt cx="371135" cy="530723"/>
              </a:xfrm>
            </p:grpSpPr>
            <p:sp>
              <p:nvSpPr>
                <p:cNvPr id="85" name="円/楕円 84"/>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09" name="図形グループ 108"/>
              <p:cNvGrpSpPr/>
              <p:nvPr/>
            </p:nvGrpSpPr>
            <p:grpSpPr>
              <a:xfrm>
                <a:off x="4992475" y="2940898"/>
                <a:ext cx="506092" cy="373969"/>
                <a:chOff x="4992475" y="2940898"/>
                <a:chExt cx="506092" cy="373969"/>
              </a:xfrm>
            </p:grpSpPr>
            <p:sp>
              <p:nvSpPr>
                <p:cNvPr id="93" name="円/楕円 92"/>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円/楕円 102"/>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sp>
          <p:nvSpPr>
            <p:cNvPr id="187" name="テキスト ボックス 186"/>
            <p:cNvSpPr txBox="1"/>
            <p:nvPr/>
          </p:nvSpPr>
          <p:spPr>
            <a:xfrm>
              <a:off x="3919279" y="3153410"/>
              <a:ext cx="2217411" cy="369332"/>
            </a:xfrm>
            <a:prstGeom prst="rect">
              <a:avLst/>
            </a:prstGeom>
            <a:noFill/>
          </p:spPr>
          <p:txBody>
            <a:bodyPr wrap="none" rtlCol="0">
              <a:spAutoFit/>
            </a:bodyPr>
            <a:lstStyle/>
            <a:p>
              <a:r>
                <a:rPr kumimoji="1" lang="ja-JP" altLang="en-US" dirty="0" smtClean="0"/>
                <a:t>破片</a:t>
              </a:r>
              <a:r>
                <a:rPr kumimoji="1" lang="ja-JP" altLang="en-US" dirty="0" smtClean="0"/>
                <a:t>（</a:t>
              </a:r>
              <a:r>
                <a:rPr kumimoji="1" lang="en-US" altLang="ja-JP" dirty="0" smtClean="0">
                  <a:latin typeface="Helvetica"/>
                  <a:cs typeface="Helvetica"/>
                </a:rPr>
                <a:t>~</a:t>
              </a:r>
              <a:r>
                <a:rPr kumimoji="1" lang="en-US" altLang="ja-JP" dirty="0">
                  <a:latin typeface="Helvetica"/>
                  <a:cs typeface="Helvetica"/>
                </a:rPr>
                <a:t>1</a:t>
              </a:r>
              <a:r>
                <a:rPr kumimoji="1" lang="en-US" altLang="ja-JP" dirty="0" smtClean="0">
                  <a:latin typeface="Helvetica"/>
                  <a:cs typeface="Helvetica"/>
                </a:rPr>
                <a:t>μm-1km</a:t>
              </a:r>
              <a:r>
                <a:rPr kumimoji="1" lang="ja-JP" altLang="en-US" dirty="0" smtClean="0"/>
                <a:t>）</a:t>
              </a:r>
              <a:endParaRPr kumimoji="1" lang="ja-JP" altLang="en-US" dirty="0"/>
            </a:p>
          </p:txBody>
        </p:sp>
      </p:grpSp>
      <p:sp>
        <p:nvSpPr>
          <p:cNvPr id="3" name="テキスト ボックス 2"/>
          <p:cNvSpPr txBox="1"/>
          <p:nvPr/>
        </p:nvSpPr>
        <p:spPr>
          <a:xfrm>
            <a:off x="655730" y="1552711"/>
            <a:ext cx="7981102" cy="369332"/>
          </a:xfrm>
          <a:prstGeom prst="rect">
            <a:avLst/>
          </a:prstGeom>
          <a:noFill/>
        </p:spPr>
        <p:txBody>
          <a:bodyPr wrap="none" rtlCol="0">
            <a:spAutoFit/>
          </a:bodyPr>
          <a:lstStyle/>
          <a:p>
            <a:r>
              <a:rPr kumimoji="1" lang="ja-JP" altLang="en-US" dirty="0" smtClean="0"/>
              <a:t>太陽誕生（</a:t>
            </a:r>
            <a:r>
              <a:rPr kumimoji="1" lang="en-US" altLang="ja-JP" dirty="0" smtClean="0">
                <a:latin typeface="Helvetica"/>
                <a:cs typeface="Helvetica"/>
              </a:rPr>
              <a:t>0</a:t>
            </a:r>
            <a:r>
              <a:rPr kumimoji="1" lang="ja-JP" altLang="en-US" dirty="0" smtClean="0"/>
              <a:t>歳）から</a:t>
            </a:r>
            <a:r>
              <a:rPr kumimoji="1" lang="en-US" altLang="ja-JP" dirty="0">
                <a:latin typeface="Helvetica"/>
                <a:cs typeface="Helvetica"/>
              </a:rPr>
              <a:t>10</a:t>
            </a:r>
            <a:r>
              <a:rPr kumimoji="1" lang="en-US" altLang="ja-JP" baseline="30000" dirty="0">
                <a:latin typeface="Helvetica"/>
                <a:cs typeface="Helvetica"/>
              </a:rPr>
              <a:t>6</a:t>
            </a:r>
            <a:r>
              <a:rPr kumimoji="1" lang="en-US" altLang="ja-JP" dirty="0">
                <a:latin typeface="Helvetica"/>
                <a:cs typeface="Helvetica"/>
              </a:rPr>
              <a:t>-</a:t>
            </a:r>
            <a:r>
              <a:rPr kumimoji="1" lang="en-US" altLang="ja-JP" dirty="0" smtClean="0">
                <a:latin typeface="Helvetica"/>
                <a:cs typeface="Helvetica"/>
              </a:rPr>
              <a:t>10</a:t>
            </a:r>
            <a:r>
              <a:rPr kumimoji="1" lang="en-US" altLang="ja-JP" baseline="30000" dirty="0" smtClean="0">
                <a:latin typeface="Helvetica"/>
                <a:cs typeface="Helvetica"/>
              </a:rPr>
              <a:t>7</a:t>
            </a:r>
            <a:r>
              <a:rPr kumimoji="1" lang="ja-JP" altLang="en-US" dirty="0" smtClean="0">
                <a:latin typeface="Helvetica"/>
                <a:cs typeface="Helvetica"/>
              </a:rPr>
              <a:t>年ほどで、火星サイズの原始惑星が形成される</a:t>
            </a:r>
            <a:endParaRPr kumimoji="1" lang="en-US" altLang="ja-JP" dirty="0" smtClean="0"/>
          </a:p>
        </p:txBody>
      </p:sp>
      <p:sp>
        <p:nvSpPr>
          <p:cNvPr id="7" name="テキスト ボックス 6"/>
          <p:cNvSpPr txBox="1"/>
          <p:nvPr/>
        </p:nvSpPr>
        <p:spPr>
          <a:xfrm>
            <a:off x="655730" y="2086108"/>
            <a:ext cx="5256055" cy="369332"/>
          </a:xfrm>
          <a:prstGeom prst="rect">
            <a:avLst/>
          </a:prstGeom>
          <a:noFill/>
        </p:spPr>
        <p:txBody>
          <a:bodyPr wrap="none" rtlCol="0">
            <a:spAutoFit/>
          </a:bodyPr>
          <a:lstStyle/>
          <a:p>
            <a:r>
              <a:rPr kumimoji="1" lang="ja-JP" altLang="en-US" dirty="0" smtClean="0"/>
              <a:t>衝突の際には合体だけでなく破壊も起こっている</a:t>
            </a:r>
            <a:endParaRPr kumimoji="1" lang="ja-JP" altLang="en-US" dirty="0"/>
          </a:p>
        </p:txBody>
      </p:sp>
    </p:spTree>
    <p:extLst>
      <p:ext uri="{BB962C8B-B14F-4D97-AF65-F5344CB8AC3E}">
        <p14:creationId xmlns:p14="http://schemas.microsoft.com/office/powerpoint/2010/main" val="17344971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3733441" y="5921561"/>
            <a:ext cx="2084074" cy="369332"/>
          </a:xfrm>
          <a:prstGeom prst="rect">
            <a:avLst/>
          </a:prstGeom>
          <a:noFill/>
        </p:spPr>
        <p:txBody>
          <a:bodyPr wrap="none" rtlCol="0">
            <a:spAutoFit/>
          </a:bodyPr>
          <a:lstStyle/>
          <a:p>
            <a:r>
              <a:rPr kumimoji="1" lang="en-US" altLang="ja-JP" dirty="0" err="1" smtClean="0">
                <a:latin typeface="Helvetica"/>
                <a:cs typeface="Helvetica"/>
              </a:rPr>
              <a:t>Genda</a:t>
            </a:r>
            <a:r>
              <a:rPr kumimoji="1" lang="en-US" altLang="ja-JP" dirty="0" smtClean="0">
                <a:latin typeface="Helvetica"/>
                <a:cs typeface="Helvetica"/>
              </a:rPr>
              <a:t> et al., 2015</a:t>
            </a:r>
            <a:endParaRPr kumimoji="1" lang="ja-JP" altLang="en-US" dirty="0">
              <a:latin typeface="Helvetica"/>
              <a:cs typeface="Helvetica"/>
            </a:endParaRPr>
          </a:p>
        </p:txBody>
      </p:sp>
      <p:sp>
        <p:nvSpPr>
          <p:cNvPr id="2" name="タイトル 1"/>
          <p:cNvSpPr>
            <a:spLocks noGrp="1"/>
          </p:cNvSpPr>
          <p:nvPr>
            <p:ph type="title"/>
          </p:nvPr>
        </p:nvSpPr>
        <p:spPr/>
        <p:txBody>
          <a:bodyPr>
            <a:normAutofit fontScale="90000"/>
          </a:bodyPr>
          <a:lstStyle/>
          <a:p>
            <a:r>
              <a:rPr kumimoji="1" lang="ja-JP" altLang="en-US" dirty="0" smtClean="0"/>
              <a:t>太陽系外における巨大衝突ステージ</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3</a:t>
            </a:fld>
            <a:endParaRPr lang="en-US"/>
          </a:p>
        </p:txBody>
      </p:sp>
      <p:sp>
        <p:nvSpPr>
          <p:cNvPr id="8" name="テキスト ボックス 7"/>
          <p:cNvSpPr txBox="1"/>
          <p:nvPr/>
        </p:nvSpPr>
        <p:spPr>
          <a:xfrm>
            <a:off x="322313" y="987639"/>
            <a:ext cx="5032147" cy="369332"/>
          </a:xfrm>
          <a:prstGeom prst="rect">
            <a:avLst/>
          </a:prstGeom>
          <a:noFill/>
        </p:spPr>
        <p:txBody>
          <a:bodyPr wrap="none" rtlCol="0">
            <a:spAutoFit/>
          </a:bodyPr>
          <a:lstStyle/>
          <a:p>
            <a:r>
              <a:rPr kumimoji="1" lang="ja-JP" altLang="en-US" dirty="0" smtClean="0"/>
              <a:t>一方、太陽系外で起こる巨大衝突ステージでは</a:t>
            </a:r>
            <a:endParaRPr kumimoji="1" lang="ja-JP" altLang="en-US" dirty="0"/>
          </a:p>
        </p:txBody>
      </p:sp>
      <p:sp>
        <p:nvSpPr>
          <p:cNvPr id="23" name="テキスト ボックス 22"/>
          <p:cNvSpPr txBox="1"/>
          <p:nvPr/>
        </p:nvSpPr>
        <p:spPr>
          <a:xfrm>
            <a:off x="6164862" y="3461310"/>
            <a:ext cx="2979138" cy="307777"/>
          </a:xfrm>
          <a:prstGeom prst="rect">
            <a:avLst/>
          </a:prstGeom>
          <a:noFill/>
        </p:spPr>
        <p:txBody>
          <a:bodyPr wrap="none" rtlCol="0">
            <a:spAutoFit/>
          </a:bodyPr>
          <a:lstStyle/>
          <a:p>
            <a:r>
              <a:rPr kumimoji="1" lang="en-US" altLang="ja-JP" sz="1400" dirty="0">
                <a:latin typeface="Helvetica"/>
                <a:cs typeface="Helvetica"/>
              </a:rPr>
              <a:t>C</a:t>
            </a:r>
            <a:r>
              <a:rPr kumimoji="1" lang="en-US" altLang="ja-JP" sz="1400" dirty="0" smtClean="0">
                <a:latin typeface="Helvetica"/>
                <a:cs typeface="Helvetica"/>
              </a:rPr>
              <a:t>redit : </a:t>
            </a:r>
            <a:r>
              <a:rPr lang="en-US" altLang="ja-JP" sz="1400" dirty="0" smtClean="0">
                <a:latin typeface="Helvetica"/>
                <a:cs typeface="Helvetica"/>
              </a:rPr>
              <a:t>A</a:t>
            </a:r>
            <a:r>
              <a:rPr lang="en-US" altLang="ja-JP" sz="1400" dirty="0">
                <a:latin typeface="Helvetica"/>
                <a:cs typeface="Helvetica"/>
              </a:rPr>
              <a:t>.-M. Lagrange et al</a:t>
            </a:r>
            <a:r>
              <a:rPr lang="en-US" altLang="ja-JP" sz="1400" dirty="0" smtClean="0">
                <a:latin typeface="Helvetica"/>
                <a:cs typeface="Helvetica"/>
              </a:rPr>
              <a:t>., 2010</a:t>
            </a:r>
            <a:endParaRPr kumimoji="1" lang="ja-JP" altLang="en-US" sz="1400" dirty="0">
              <a:latin typeface="Helvetica"/>
              <a:cs typeface="Helvetica"/>
            </a:endParaRPr>
          </a:p>
        </p:txBody>
      </p:sp>
      <p:sp>
        <p:nvSpPr>
          <p:cNvPr id="24" name="テキスト ボックス 23"/>
          <p:cNvSpPr txBox="1"/>
          <p:nvPr/>
        </p:nvSpPr>
        <p:spPr>
          <a:xfrm>
            <a:off x="6814499" y="1022022"/>
            <a:ext cx="1673730" cy="307777"/>
          </a:xfrm>
          <a:prstGeom prst="rect">
            <a:avLst/>
          </a:prstGeom>
          <a:noFill/>
        </p:spPr>
        <p:txBody>
          <a:bodyPr wrap="none" rtlCol="0">
            <a:spAutoFit/>
          </a:bodyPr>
          <a:lstStyle/>
          <a:p>
            <a:r>
              <a:rPr kumimoji="1" lang="en-US" altLang="ja-JP" sz="1400" dirty="0" smtClean="0">
                <a:latin typeface="Helvetica"/>
                <a:cs typeface="Helvetica"/>
              </a:rPr>
              <a:t>β </a:t>
            </a:r>
            <a:r>
              <a:rPr kumimoji="1" lang="en-US" altLang="ja-JP" sz="1400" dirty="0" err="1" smtClean="0">
                <a:latin typeface="Helvetica"/>
                <a:cs typeface="Helvetica"/>
              </a:rPr>
              <a:t>Pictoris</a:t>
            </a:r>
            <a:r>
              <a:rPr kumimoji="1" lang="en-US" altLang="ja-JP" sz="1400" dirty="0" smtClean="0">
                <a:latin typeface="Helvetica"/>
                <a:cs typeface="Helvetica"/>
              </a:rPr>
              <a:t> @1.3μm</a:t>
            </a:r>
            <a:endParaRPr kumimoji="1" lang="ja-JP" altLang="en-US" sz="1400" dirty="0">
              <a:latin typeface="Helvetica"/>
              <a:cs typeface="Helvetica"/>
            </a:endParaRPr>
          </a:p>
        </p:txBody>
      </p:sp>
      <p:pic>
        <p:nvPicPr>
          <p:cNvPr id="3" name="図 2" descr="betapicb_cap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05" y="1345003"/>
            <a:ext cx="2107017" cy="2098588"/>
          </a:xfrm>
          <a:prstGeom prst="rect">
            <a:avLst/>
          </a:prstGeom>
        </p:spPr>
      </p:pic>
      <p:sp>
        <p:nvSpPr>
          <p:cNvPr id="20" name="円/楕円 19"/>
          <p:cNvSpPr>
            <a:spLocks noChangeAspect="1"/>
          </p:cNvSpPr>
          <p:nvPr/>
        </p:nvSpPr>
        <p:spPr>
          <a:xfrm>
            <a:off x="310999" y="299169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29" name="図形グループ 28"/>
          <p:cNvGrpSpPr/>
          <p:nvPr/>
        </p:nvGrpSpPr>
        <p:grpSpPr>
          <a:xfrm>
            <a:off x="1298601" y="3176011"/>
            <a:ext cx="435885" cy="176885"/>
            <a:chOff x="3172215" y="4568344"/>
            <a:chExt cx="435885" cy="176885"/>
          </a:xfrm>
        </p:grpSpPr>
        <p:sp>
          <p:nvSpPr>
            <p:cNvPr id="60" name="円/楕円 5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円/楕円 6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円/楕円 6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円/楕円 6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円/楕円 6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6" name="図形グループ 65"/>
          <p:cNvGrpSpPr/>
          <p:nvPr/>
        </p:nvGrpSpPr>
        <p:grpSpPr>
          <a:xfrm>
            <a:off x="310999" y="1650940"/>
            <a:ext cx="5076111" cy="640080"/>
            <a:chOff x="1649336" y="2865209"/>
            <a:chExt cx="5076111" cy="640080"/>
          </a:xfrm>
        </p:grpSpPr>
        <p:sp>
          <p:nvSpPr>
            <p:cNvPr id="67" name="円/楕円 66"/>
            <p:cNvSpPr>
              <a:spLocks noChangeAspect="1"/>
            </p:cNvSpPr>
            <p:nvPr/>
          </p:nvSpPr>
          <p:spPr>
            <a:xfrm>
              <a:off x="1649336" y="2865209"/>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円/楕円 67"/>
            <p:cNvSpPr>
              <a:spLocks noChangeAspect="1"/>
            </p:cNvSpPr>
            <p:nvPr/>
          </p:nvSpPr>
          <p:spPr>
            <a:xfrm rot="18900000">
              <a:off x="2691858"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円/楕円 68"/>
            <p:cNvSpPr>
              <a:spLocks noChangeAspect="1"/>
            </p:cNvSpPr>
            <p:nvPr/>
          </p:nvSpPr>
          <p:spPr>
            <a:xfrm rot="18900000">
              <a:off x="3413318" y="30243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円/楕円 69"/>
            <p:cNvSpPr>
              <a:spLocks noChangeAspect="1"/>
            </p:cNvSpPr>
            <p:nvPr/>
          </p:nvSpPr>
          <p:spPr>
            <a:xfrm rot="18900000">
              <a:off x="3263719" y="3129157"/>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円/楕円 70"/>
            <p:cNvSpPr>
              <a:spLocks noChangeAspect="1"/>
            </p:cNvSpPr>
            <p:nvPr/>
          </p:nvSpPr>
          <p:spPr>
            <a:xfrm rot="18900000">
              <a:off x="3816905" y="3052415"/>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a:spLocks noChangeAspect="1"/>
            </p:cNvSpPr>
            <p:nvPr/>
          </p:nvSpPr>
          <p:spPr>
            <a:xfrm rot="18900000">
              <a:off x="4565610" y="3080432"/>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a:spLocks noChangeAspect="1"/>
            </p:cNvSpPr>
            <p:nvPr/>
          </p:nvSpPr>
          <p:spPr>
            <a:xfrm rot="18900000">
              <a:off x="4410072" y="303373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4" name="円/楕円 73"/>
            <p:cNvSpPr>
              <a:spLocks noChangeAspect="1"/>
            </p:cNvSpPr>
            <p:nvPr/>
          </p:nvSpPr>
          <p:spPr>
            <a:xfrm rot="18900000">
              <a:off x="5106884" y="3025583"/>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円/楕円 74"/>
            <p:cNvSpPr>
              <a:spLocks noChangeAspect="1"/>
            </p:cNvSpPr>
            <p:nvPr/>
          </p:nvSpPr>
          <p:spPr>
            <a:xfrm rot="18900000">
              <a:off x="5699705" y="3043076"/>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6" name="円/楕円 75"/>
            <p:cNvSpPr>
              <a:spLocks noChangeAspect="1"/>
            </p:cNvSpPr>
            <p:nvPr/>
          </p:nvSpPr>
          <p:spPr>
            <a:xfrm rot="18900000">
              <a:off x="5167731" y="3102864"/>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7" name="円/楕円 76"/>
            <p:cNvSpPr>
              <a:spLocks noChangeAspect="1"/>
            </p:cNvSpPr>
            <p:nvPr/>
          </p:nvSpPr>
          <p:spPr>
            <a:xfrm rot="18900000">
              <a:off x="6085253" y="3058098"/>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8" name="円/楕円 77"/>
            <p:cNvSpPr>
              <a:spLocks noChangeAspect="1"/>
            </p:cNvSpPr>
            <p:nvPr/>
          </p:nvSpPr>
          <p:spPr>
            <a:xfrm rot="18900000">
              <a:off x="6460271" y="3058100"/>
              <a:ext cx="265176" cy="265176"/>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79" name="図形グループ 78"/>
            <p:cNvGrpSpPr/>
            <p:nvPr/>
          </p:nvGrpSpPr>
          <p:grpSpPr>
            <a:xfrm>
              <a:off x="3300017" y="2915111"/>
              <a:ext cx="461968" cy="488589"/>
              <a:chOff x="3270050" y="2912461"/>
              <a:chExt cx="461968" cy="488589"/>
            </a:xfrm>
          </p:grpSpPr>
          <p:grpSp>
            <p:nvGrpSpPr>
              <p:cNvPr id="102" name="図形グループ 101"/>
              <p:cNvGrpSpPr/>
              <p:nvPr/>
            </p:nvGrpSpPr>
            <p:grpSpPr>
              <a:xfrm>
                <a:off x="3270050" y="2912461"/>
                <a:ext cx="461968" cy="488589"/>
                <a:chOff x="3280072" y="2906088"/>
                <a:chExt cx="461968" cy="488589"/>
              </a:xfrm>
            </p:grpSpPr>
            <p:sp>
              <p:nvSpPr>
                <p:cNvPr id="105" name="円/楕円 104"/>
                <p:cNvSpPr>
                  <a:spLocks noChangeAspect="1"/>
                </p:cNvSpPr>
                <p:nvPr/>
              </p:nvSpPr>
              <p:spPr>
                <a:xfrm rot="18900000">
                  <a:off x="3489699" y="309006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p:cNvSpPr>
                  <a:spLocks noChangeAspect="1"/>
                </p:cNvSpPr>
                <p:nvPr/>
              </p:nvSpPr>
              <p:spPr>
                <a:xfrm rot="18900000">
                  <a:off x="3539566" y="318465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p:cNvSpPr>
                  <a:spLocks noChangeAspect="1"/>
                </p:cNvSpPr>
                <p:nvPr/>
              </p:nvSpPr>
              <p:spPr>
                <a:xfrm rot="18900000">
                  <a:off x="3561965" y="332415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p:cNvSpPr>
                  <a:spLocks noChangeAspect="1"/>
                </p:cNvSpPr>
                <p:nvPr/>
              </p:nvSpPr>
              <p:spPr>
                <a:xfrm rot="18900000">
                  <a:off x="3372430" y="302982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円/楕円 108"/>
                <p:cNvSpPr>
                  <a:spLocks noChangeAspect="1"/>
                </p:cNvSpPr>
                <p:nvPr/>
              </p:nvSpPr>
              <p:spPr>
                <a:xfrm rot="18900000">
                  <a:off x="3434694" y="290608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円/楕円 109"/>
                <p:cNvSpPr>
                  <a:spLocks noChangeAspect="1"/>
                </p:cNvSpPr>
                <p:nvPr/>
              </p:nvSpPr>
              <p:spPr>
                <a:xfrm rot="18900000">
                  <a:off x="3280072" y="298562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1" name="円/楕円 110"/>
                <p:cNvSpPr>
                  <a:spLocks noChangeAspect="1"/>
                </p:cNvSpPr>
                <p:nvPr/>
              </p:nvSpPr>
              <p:spPr>
                <a:xfrm rot="18900000">
                  <a:off x="3587093" y="2978946"/>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円/楕円 111"/>
                <p:cNvSpPr>
                  <a:spLocks noChangeAspect="1"/>
                </p:cNvSpPr>
                <p:nvPr/>
              </p:nvSpPr>
              <p:spPr>
                <a:xfrm rot="18900000">
                  <a:off x="3696321" y="3289307"/>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103" name="円/楕円 102"/>
              <p:cNvSpPr>
                <a:spLocks noChangeAspect="1"/>
              </p:cNvSpPr>
              <p:nvPr/>
            </p:nvSpPr>
            <p:spPr>
              <a:xfrm rot="18900000">
                <a:off x="3663992" y="314140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p:cNvSpPr>
                <a:spLocks noChangeAspect="1"/>
              </p:cNvSpPr>
              <p:nvPr/>
            </p:nvSpPr>
            <p:spPr>
              <a:xfrm rot="18900000">
                <a:off x="3678227" y="305621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0" name="図形グループ 79"/>
            <p:cNvGrpSpPr/>
            <p:nvPr/>
          </p:nvGrpSpPr>
          <p:grpSpPr>
            <a:xfrm>
              <a:off x="4550726" y="2874679"/>
              <a:ext cx="371135" cy="530723"/>
              <a:chOff x="4550726" y="2874679"/>
              <a:chExt cx="371135" cy="530723"/>
            </a:xfrm>
          </p:grpSpPr>
          <p:sp>
            <p:nvSpPr>
              <p:cNvPr id="92" name="円/楕円 91"/>
              <p:cNvSpPr>
                <a:spLocks noChangeAspect="1"/>
              </p:cNvSpPr>
              <p:nvPr/>
            </p:nvSpPr>
            <p:spPr>
              <a:xfrm rot="18900000">
                <a:off x="4650462" y="297588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p:cNvSpPr>
                <a:spLocks noChangeAspect="1"/>
              </p:cNvSpPr>
              <p:nvPr/>
            </p:nvSpPr>
            <p:spPr>
              <a:xfrm rot="18900000">
                <a:off x="4744774" y="3079696"/>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4" name="円/楕円 93"/>
              <p:cNvSpPr>
                <a:spLocks noChangeAspect="1"/>
              </p:cNvSpPr>
              <p:nvPr/>
            </p:nvSpPr>
            <p:spPr>
              <a:xfrm rot="18900000">
                <a:off x="4694906" y="3224417"/>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p:cNvSpPr>
                <a:spLocks noChangeAspect="1"/>
              </p:cNvSpPr>
              <p:nvPr/>
            </p:nvSpPr>
            <p:spPr>
              <a:xfrm rot="18900000">
                <a:off x="4550726" y="3318570"/>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p:cNvSpPr>
                <a:spLocks noChangeAspect="1"/>
              </p:cNvSpPr>
              <p:nvPr/>
            </p:nvSpPr>
            <p:spPr>
              <a:xfrm rot="18900000">
                <a:off x="4760106" y="287467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円/楕円 96"/>
              <p:cNvSpPr>
                <a:spLocks noChangeAspect="1"/>
              </p:cNvSpPr>
              <p:nvPr/>
            </p:nvSpPr>
            <p:spPr>
              <a:xfrm rot="18900000">
                <a:off x="4836394" y="3023890"/>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円/楕円 97"/>
              <p:cNvSpPr>
                <a:spLocks noChangeAspect="1"/>
              </p:cNvSpPr>
              <p:nvPr/>
            </p:nvSpPr>
            <p:spPr>
              <a:xfrm rot="18900000">
                <a:off x="4758892" y="335968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p:cNvSpPr>
                <a:spLocks noChangeAspect="1"/>
              </p:cNvSpPr>
              <p:nvPr/>
            </p:nvSpPr>
            <p:spPr>
              <a:xfrm rot="18900000">
                <a:off x="4876142" y="3307985"/>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p:cNvSpPr>
                <a:spLocks noChangeAspect="1"/>
              </p:cNvSpPr>
              <p:nvPr/>
            </p:nvSpPr>
            <p:spPr>
              <a:xfrm rot="18900000">
                <a:off x="4811486" y="318366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p:cNvSpPr>
                <a:spLocks noChangeAspect="1"/>
              </p:cNvSpPr>
              <p:nvPr/>
            </p:nvSpPr>
            <p:spPr>
              <a:xfrm rot="18900000">
                <a:off x="4657440" y="33417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81" name="図形グループ 80"/>
            <p:cNvGrpSpPr/>
            <p:nvPr/>
          </p:nvGrpSpPr>
          <p:grpSpPr>
            <a:xfrm>
              <a:off x="4992475" y="2940898"/>
              <a:ext cx="506092" cy="373969"/>
              <a:chOff x="4992475" y="2940898"/>
              <a:chExt cx="506092" cy="373969"/>
            </a:xfrm>
          </p:grpSpPr>
          <p:sp>
            <p:nvSpPr>
              <p:cNvPr id="82" name="円/楕円 81"/>
              <p:cNvSpPr>
                <a:spLocks noChangeAspect="1"/>
              </p:cNvSpPr>
              <p:nvPr/>
            </p:nvSpPr>
            <p:spPr>
              <a:xfrm rot="18900000">
                <a:off x="5054412" y="3174549"/>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3" name="円/楕円 82"/>
              <p:cNvSpPr>
                <a:spLocks noChangeAspect="1"/>
              </p:cNvSpPr>
              <p:nvPr/>
            </p:nvSpPr>
            <p:spPr>
              <a:xfrm rot="18900000">
                <a:off x="5077549" y="3055423"/>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4" name="円/楕円 83"/>
              <p:cNvSpPr>
                <a:spLocks noChangeAspect="1"/>
              </p:cNvSpPr>
              <p:nvPr/>
            </p:nvSpPr>
            <p:spPr>
              <a:xfrm rot="18900000">
                <a:off x="5238755" y="2940898"/>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5" name="円/楕円 84"/>
              <p:cNvSpPr>
                <a:spLocks noChangeAspect="1"/>
              </p:cNvSpPr>
              <p:nvPr/>
            </p:nvSpPr>
            <p:spPr>
              <a:xfrm rot="18900000">
                <a:off x="5383979" y="304063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6" name="円/楕円 85"/>
              <p:cNvSpPr>
                <a:spLocks noChangeAspect="1"/>
              </p:cNvSpPr>
              <p:nvPr/>
            </p:nvSpPr>
            <p:spPr>
              <a:xfrm rot="18900000">
                <a:off x="5283487" y="301795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a:spLocks noChangeAspect="1"/>
              </p:cNvSpPr>
              <p:nvPr/>
            </p:nvSpPr>
            <p:spPr>
              <a:xfrm rot="18900000">
                <a:off x="5452848" y="316941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8" name="円/楕円 87"/>
              <p:cNvSpPr>
                <a:spLocks noChangeAspect="1"/>
              </p:cNvSpPr>
              <p:nvPr/>
            </p:nvSpPr>
            <p:spPr>
              <a:xfrm rot="18900000">
                <a:off x="5095736" y="298013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9" name="円/楕円 88"/>
              <p:cNvSpPr>
                <a:spLocks noChangeAspect="1"/>
              </p:cNvSpPr>
              <p:nvPr/>
            </p:nvSpPr>
            <p:spPr>
              <a:xfrm rot="18900000">
                <a:off x="4992475" y="3130799"/>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円/楕円 89"/>
              <p:cNvSpPr>
                <a:spLocks noChangeAspect="1"/>
              </p:cNvSpPr>
              <p:nvPr/>
            </p:nvSpPr>
            <p:spPr>
              <a:xfrm rot="18900000">
                <a:off x="5072411" y="3269148"/>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円/楕円 90"/>
              <p:cNvSpPr>
                <a:spLocks noChangeAspect="1"/>
              </p:cNvSpPr>
              <p:nvPr/>
            </p:nvSpPr>
            <p:spPr>
              <a:xfrm rot="18900000">
                <a:off x="5371792" y="29448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grpSp>
        <p:nvGrpSpPr>
          <p:cNvPr id="119" name="図形グループ 118"/>
          <p:cNvGrpSpPr/>
          <p:nvPr/>
        </p:nvGrpSpPr>
        <p:grpSpPr>
          <a:xfrm>
            <a:off x="1852611" y="3170744"/>
            <a:ext cx="435885" cy="176885"/>
            <a:chOff x="3172215" y="4568344"/>
            <a:chExt cx="435885" cy="176885"/>
          </a:xfrm>
        </p:grpSpPr>
        <p:sp>
          <p:nvSpPr>
            <p:cNvPr id="120" name="円/楕円 119"/>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1" name="円/楕円 120"/>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2" name="円/楕円 121"/>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3" name="円/楕円 122"/>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4" name="円/楕円 123"/>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5" name="円/楕円 124"/>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26" name="図形グループ 125"/>
          <p:cNvGrpSpPr/>
          <p:nvPr/>
        </p:nvGrpSpPr>
        <p:grpSpPr>
          <a:xfrm>
            <a:off x="2423649" y="3166672"/>
            <a:ext cx="435885" cy="176885"/>
            <a:chOff x="3172215" y="4568344"/>
            <a:chExt cx="435885" cy="176885"/>
          </a:xfrm>
        </p:grpSpPr>
        <p:sp>
          <p:nvSpPr>
            <p:cNvPr id="127" name="円/楕円 126"/>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8" name="円/楕円 127"/>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9" name="円/楕円 128"/>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0" name="円/楕円 129"/>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1" name="円/楕円 130"/>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2" name="円/楕円 131"/>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33" name="図形グループ 132"/>
          <p:cNvGrpSpPr/>
          <p:nvPr/>
        </p:nvGrpSpPr>
        <p:grpSpPr>
          <a:xfrm>
            <a:off x="3027795" y="3160092"/>
            <a:ext cx="435885" cy="176885"/>
            <a:chOff x="3172215" y="4568344"/>
            <a:chExt cx="435885" cy="176885"/>
          </a:xfrm>
        </p:grpSpPr>
        <p:sp>
          <p:nvSpPr>
            <p:cNvPr id="134" name="円/楕円 13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5" name="円/楕円 13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6" name="円/楕円 13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7" name="円/楕円 13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8" name="円/楕円 13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9" name="円/楕円 13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0" name="図形グループ 139"/>
          <p:cNvGrpSpPr/>
          <p:nvPr/>
        </p:nvGrpSpPr>
        <p:grpSpPr>
          <a:xfrm>
            <a:off x="3605642" y="3156095"/>
            <a:ext cx="435885" cy="176885"/>
            <a:chOff x="3172215" y="4568344"/>
            <a:chExt cx="435885" cy="176885"/>
          </a:xfrm>
        </p:grpSpPr>
        <p:sp>
          <p:nvSpPr>
            <p:cNvPr id="141" name="円/楕円 14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2" name="円/楕円 14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3" name="円/楕円 14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4" name="円/楕円 14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円/楕円 14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6" name="円/楕円 14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47" name="図形グループ 146"/>
          <p:cNvGrpSpPr/>
          <p:nvPr/>
        </p:nvGrpSpPr>
        <p:grpSpPr>
          <a:xfrm>
            <a:off x="4155616" y="3152782"/>
            <a:ext cx="435885" cy="176885"/>
            <a:chOff x="3172215" y="4568344"/>
            <a:chExt cx="435885" cy="176885"/>
          </a:xfrm>
        </p:grpSpPr>
        <p:sp>
          <p:nvSpPr>
            <p:cNvPr id="148" name="円/楕円 14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9" name="円/楕円 14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円/楕円 14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1" name="円/楕円 15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円/楕円 15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3" name="円/楕円 15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54" name="図形グループ 153"/>
          <p:cNvGrpSpPr/>
          <p:nvPr/>
        </p:nvGrpSpPr>
        <p:grpSpPr>
          <a:xfrm>
            <a:off x="4720289" y="3141771"/>
            <a:ext cx="435885" cy="176885"/>
            <a:chOff x="3172215" y="4568344"/>
            <a:chExt cx="435885" cy="176885"/>
          </a:xfrm>
        </p:grpSpPr>
        <p:sp>
          <p:nvSpPr>
            <p:cNvPr id="155" name="円/楕円 154"/>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円/楕円 155"/>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7" name="円/楕円 156"/>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8" name="円/楕円 157"/>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9" name="円/楕円 158"/>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0" name="円/楕円 159"/>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7" name="テキスト ボックス 6"/>
          <p:cNvSpPr txBox="1"/>
          <p:nvPr/>
        </p:nvSpPr>
        <p:spPr>
          <a:xfrm>
            <a:off x="201176" y="3644409"/>
            <a:ext cx="877163" cy="369332"/>
          </a:xfrm>
          <a:prstGeom prst="rect">
            <a:avLst/>
          </a:prstGeom>
          <a:noFill/>
        </p:spPr>
        <p:txBody>
          <a:bodyPr wrap="none" rtlCol="0">
            <a:spAutoFit/>
          </a:bodyPr>
          <a:lstStyle/>
          <a:p>
            <a:r>
              <a:rPr kumimoji="1" lang="ja-JP" altLang="en-US" dirty="0" smtClean="0"/>
              <a:t>または</a:t>
            </a:r>
            <a:endParaRPr kumimoji="1" lang="ja-JP" altLang="en-US" dirty="0"/>
          </a:p>
        </p:txBody>
      </p:sp>
      <p:sp>
        <p:nvSpPr>
          <p:cNvPr id="161" name="円/楕円 160"/>
          <p:cNvSpPr>
            <a:spLocks noChangeAspect="1"/>
          </p:cNvSpPr>
          <p:nvPr/>
        </p:nvSpPr>
        <p:spPr>
          <a:xfrm>
            <a:off x="311603" y="4081607"/>
            <a:ext cx="640080" cy="640080"/>
          </a:xfrm>
          <a:prstGeom prst="ellipse">
            <a:avLst/>
          </a:prstGeom>
          <a:gradFill flip="none" rotWithShape="1">
            <a:gsLst>
              <a:gs pos="0">
                <a:srgbClr val="FFFF00"/>
              </a:gs>
              <a:gs pos="100000">
                <a:schemeClr val="accent6">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2" name="下矢印 161"/>
          <p:cNvSpPr/>
          <p:nvPr/>
        </p:nvSpPr>
        <p:spPr>
          <a:xfrm>
            <a:off x="2776011" y="2279693"/>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63" name="図形グループ 162"/>
          <p:cNvGrpSpPr/>
          <p:nvPr/>
        </p:nvGrpSpPr>
        <p:grpSpPr>
          <a:xfrm>
            <a:off x="1331794" y="4327636"/>
            <a:ext cx="435885" cy="176885"/>
            <a:chOff x="3172215" y="4568344"/>
            <a:chExt cx="435885" cy="176885"/>
          </a:xfrm>
        </p:grpSpPr>
        <p:sp>
          <p:nvSpPr>
            <p:cNvPr id="164" name="円/楕円 163"/>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5" name="円/楕円 164"/>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6" name="円/楕円 165"/>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7" name="円/楕円 166"/>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8" name="円/楕円 167"/>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9" name="円/楕円 168"/>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0" name="図形グループ 169"/>
          <p:cNvGrpSpPr/>
          <p:nvPr/>
        </p:nvGrpSpPr>
        <p:grpSpPr>
          <a:xfrm>
            <a:off x="1885804" y="4322369"/>
            <a:ext cx="435885" cy="176885"/>
            <a:chOff x="3172215" y="4568344"/>
            <a:chExt cx="435885" cy="176885"/>
          </a:xfrm>
        </p:grpSpPr>
        <p:sp>
          <p:nvSpPr>
            <p:cNvPr id="171" name="円/楕円 170"/>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2" name="円/楕円 171"/>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3" name="円/楕円 172"/>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4" name="円/楕円 173"/>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5" name="円/楕円 174"/>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6" name="円/楕円 175"/>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77" name="図形グループ 176"/>
          <p:cNvGrpSpPr/>
          <p:nvPr/>
        </p:nvGrpSpPr>
        <p:grpSpPr>
          <a:xfrm>
            <a:off x="2456842" y="4318297"/>
            <a:ext cx="435885" cy="176885"/>
            <a:chOff x="3172215" y="4568344"/>
            <a:chExt cx="435885" cy="176885"/>
          </a:xfrm>
        </p:grpSpPr>
        <p:sp>
          <p:nvSpPr>
            <p:cNvPr id="178" name="円/楕円 177"/>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9" name="円/楕円 178"/>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0" name="円/楕円 179"/>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1" name="円/楕円 180"/>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2" name="円/楕円 181"/>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3" name="円/楕円 182"/>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1" name="図形グループ 190"/>
          <p:cNvGrpSpPr/>
          <p:nvPr/>
        </p:nvGrpSpPr>
        <p:grpSpPr>
          <a:xfrm>
            <a:off x="3638835" y="4307720"/>
            <a:ext cx="435885" cy="176885"/>
            <a:chOff x="3172215" y="4568344"/>
            <a:chExt cx="435885" cy="176885"/>
          </a:xfrm>
        </p:grpSpPr>
        <p:sp>
          <p:nvSpPr>
            <p:cNvPr id="192" name="円/楕円 191"/>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3" name="円/楕円 192"/>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4" name="円/楕円 193"/>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5" name="円/楕円 194"/>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6" name="円/楕円 195"/>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7" name="円/楕円 196"/>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198" name="図形グループ 197"/>
          <p:cNvGrpSpPr/>
          <p:nvPr/>
        </p:nvGrpSpPr>
        <p:grpSpPr>
          <a:xfrm>
            <a:off x="4188809" y="4304407"/>
            <a:ext cx="435885" cy="176885"/>
            <a:chOff x="3172215" y="4568344"/>
            <a:chExt cx="435885" cy="176885"/>
          </a:xfrm>
        </p:grpSpPr>
        <p:sp>
          <p:nvSpPr>
            <p:cNvPr id="199" name="円/楕円 198"/>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0" name="円/楕円 199"/>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1" name="円/楕円 200"/>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2" name="円/楕円 201"/>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3" name="円/楕円 202"/>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4" name="円/楕円 203"/>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205" name="図形グループ 204"/>
          <p:cNvGrpSpPr/>
          <p:nvPr/>
        </p:nvGrpSpPr>
        <p:grpSpPr>
          <a:xfrm>
            <a:off x="4753482" y="4293396"/>
            <a:ext cx="435885" cy="176885"/>
            <a:chOff x="3172215" y="4568344"/>
            <a:chExt cx="435885" cy="176885"/>
          </a:xfrm>
        </p:grpSpPr>
        <p:sp>
          <p:nvSpPr>
            <p:cNvPr id="206" name="円/楕円 205"/>
            <p:cNvSpPr>
              <a:spLocks noChangeAspect="1"/>
            </p:cNvSpPr>
            <p:nvPr/>
          </p:nvSpPr>
          <p:spPr>
            <a:xfrm rot="18900000">
              <a:off x="3172215" y="4585422"/>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7" name="円/楕円 206"/>
            <p:cNvSpPr>
              <a:spLocks noChangeAspect="1"/>
            </p:cNvSpPr>
            <p:nvPr/>
          </p:nvSpPr>
          <p:spPr>
            <a:xfrm rot="18900000">
              <a:off x="3368163" y="458542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8" name="円/楕円 207"/>
            <p:cNvSpPr>
              <a:spLocks noChangeAspect="1"/>
            </p:cNvSpPr>
            <p:nvPr/>
          </p:nvSpPr>
          <p:spPr>
            <a:xfrm rot="18900000">
              <a:off x="3172216" y="4691654"/>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9" name="円/楕円 208"/>
            <p:cNvSpPr>
              <a:spLocks noChangeAspect="1"/>
            </p:cNvSpPr>
            <p:nvPr/>
          </p:nvSpPr>
          <p:spPr>
            <a:xfrm rot="18900000">
              <a:off x="3555915" y="4691653"/>
              <a:ext cx="45719" cy="45719"/>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0" name="円/楕円 209"/>
            <p:cNvSpPr>
              <a:spLocks noChangeAspect="1"/>
            </p:cNvSpPr>
            <p:nvPr/>
          </p:nvSpPr>
          <p:spPr>
            <a:xfrm rot="18900000">
              <a:off x="3537576" y="4568344"/>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1" name="円/楕円 210"/>
            <p:cNvSpPr>
              <a:spLocks noChangeAspect="1"/>
            </p:cNvSpPr>
            <p:nvPr/>
          </p:nvSpPr>
          <p:spPr>
            <a:xfrm rot="18900000">
              <a:off x="3360040" y="4674705"/>
              <a:ext cx="70524" cy="70524"/>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212" name="円/楕円 211"/>
          <p:cNvSpPr>
            <a:spLocks noChangeAspect="1"/>
          </p:cNvSpPr>
          <p:nvPr/>
        </p:nvSpPr>
        <p:spPr>
          <a:xfrm rot="18900000">
            <a:off x="3073613" y="4216397"/>
            <a:ext cx="374061" cy="374061"/>
          </a:xfrm>
          <a:prstGeom prst="ellipse">
            <a:avLst/>
          </a:prstGeom>
          <a:gradFill flip="none" rotWithShape="1">
            <a:gsLst>
              <a:gs pos="32000">
                <a:schemeClr val="accent6">
                  <a:lumMod val="75000"/>
                </a:schemeClr>
              </a:gs>
              <a:gs pos="65000">
                <a:schemeClr val="accent6">
                  <a:lumMod val="50000"/>
                </a:schemeClr>
              </a:gs>
            </a:gsLst>
            <a:path path="circle">
              <a:fillToRect r="100000" b="100000"/>
            </a:path>
            <a:tileRect l="-100000" t="-100000"/>
          </a:gradFill>
          <a:ln>
            <a:noFill/>
          </a:ln>
          <a:effectLst>
            <a:outerShdw blurRad="50800" dist="23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85563" y="5182897"/>
            <a:ext cx="5534237" cy="923330"/>
          </a:xfrm>
          <a:prstGeom prst="rect">
            <a:avLst/>
          </a:prstGeom>
          <a:noFill/>
        </p:spPr>
        <p:txBody>
          <a:bodyPr wrap="square" rtlCol="0">
            <a:spAutoFit/>
          </a:bodyPr>
          <a:lstStyle/>
          <a:p>
            <a:r>
              <a:rPr kumimoji="1" lang="ja-JP" altLang="en-US" dirty="0" smtClean="0"/>
              <a:t>衝突に伴い放出される破片により、観測されている</a:t>
            </a:r>
            <a:endParaRPr kumimoji="1" lang="en-US" altLang="ja-JP" dirty="0" smtClean="0"/>
          </a:p>
          <a:p>
            <a:r>
              <a:rPr kumimoji="1" lang="ja-JP" altLang="en-US" dirty="0" smtClean="0"/>
              <a:t>暖かいデブリ円盤（地球形成領域のデブリ円盤）を説明することができる</a:t>
            </a:r>
            <a:endParaRPr kumimoji="1" lang="ja-JP" altLang="en-US" dirty="0"/>
          </a:p>
        </p:txBody>
      </p:sp>
      <p:pic>
        <p:nvPicPr>
          <p:cNvPr id="14" name="図 13" descr="kalas_hst_fomalhau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305" y="4076864"/>
            <a:ext cx="2107017" cy="2107017"/>
          </a:xfrm>
          <a:prstGeom prst="rect">
            <a:avLst/>
          </a:prstGeom>
        </p:spPr>
      </p:pic>
      <p:sp>
        <p:nvSpPr>
          <p:cNvPr id="15" name="テキスト ボックス 14"/>
          <p:cNvSpPr txBox="1"/>
          <p:nvPr/>
        </p:nvSpPr>
        <p:spPr>
          <a:xfrm>
            <a:off x="6714386" y="3769087"/>
            <a:ext cx="1773843" cy="307777"/>
          </a:xfrm>
          <a:prstGeom prst="rect">
            <a:avLst/>
          </a:prstGeom>
          <a:noFill/>
        </p:spPr>
        <p:txBody>
          <a:bodyPr wrap="none" rtlCol="0">
            <a:spAutoFit/>
          </a:bodyPr>
          <a:lstStyle/>
          <a:p>
            <a:r>
              <a:rPr lang="en-US" altLang="ja-JP" sz="1400" dirty="0" err="1">
                <a:latin typeface="Helvetica"/>
                <a:cs typeface="Helvetica"/>
              </a:rPr>
              <a:t>Fomalhaut</a:t>
            </a:r>
            <a:r>
              <a:rPr lang="en-US" altLang="ja-JP" sz="1400" dirty="0">
                <a:latin typeface="Helvetica"/>
                <a:cs typeface="Helvetica"/>
              </a:rPr>
              <a:t> </a:t>
            </a:r>
            <a:r>
              <a:rPr lang="en-US" altLang="ja-JP" sz="1400" dirty="0" smtClean="0">
                <a:latin typeface="Helvetica"/>
                <a:cs typeface="Helvetica"/>
              </a:rPr>
              <a:t>@0.6μm</a:t>
            </a:r>
            <a:endParaRPr kumimoji="1" lang="ja-JP" altLang="en-US" sz="1400" dirty="0">
              <a:latin typeface="Helvetica"/>
              <a:cs typeface="Helvetica"/>
            </a:endParaRPr>
          </a:p>
        </p:txBody>
      </p:sp>
      <p:sp>
        <p:nvSpPr>
          <p:cNvPr id="17" name="テキスト ボックス 16"/>
          <p:cNvSpPr txBox="1"/>
          <p:nvPr/>
        </p:nvSpPr>
        <p:spPr>
          <a:xfrm>
            <a:off x="6448999" y="6185098"/>
            <a:ext cx="2396960" cy="307777"/>
          </a:xfrm>
          <a:prstGeom prst="rect">
            <a:avLst/>
          </a:prstGeom>
          <a:noFill/>
        </p:spPr>
        <p:txBody>
          <a:bodyPr wrap="none" rtlCol="0">
            <a:spAutoFit/>
          </a:bodyPr>
          <a:lstStyle/>
          <a:p>
            <a:r>
              <a:rPr kumimoji="1" lang="en-US" altLang="ja-JP" sz="1400" dirty="0" smtClean="0">
                <a:latin typeface="Helvetica"/>
                <a:cs typeface="Helvetica"/>
              </a:rPr>
              <a:t>Credit : P. </a:t>
            </a:r>
            <a:r>
              <a:rPr kumimoji="1" lang="en-US" altLang="ja-JP" sz="1400" dirty="0" err="1" smtClean="0">
                <a:latin typeface="Helvetica"/>
                <a:cs typeface="Helvetica"/>
              </a:rPr>
              <a:t>Kalas</a:t>
            </a:r>
            <a:r>
              <a:rPr kumimoji="1" lang="en-US" altLang="ja-JP" sz="1400" dirty="0" smtClean="0">
                <a:latin typeface="Helvetica"/>
                <a:cs typeface="Helvetica"/>
              </a:rPr>
              <a:t> et al., 2005</a:t>
            </a:r>
            <a:endParaRPr kumimoji="1" lang="ja-JP" altLang="en-US" sz="1400" dirty="0">
              <a:latin typeface="Helvetica"/>
              <a:cs typeface="Helvetica"/>
            </a:endParaRPr>
          </a:p>
        </p:txBody>
      </p:sp>
      <p:sp>
        <p:nvSpPr>
          <p:cNvPr id="213" name="テキスト ボックス 212"/>
          <p:cNvSpPr txBox="1"/>
          <p:nvPr/>
        </p:nvSpPr>
        <p:spPr>
          <a:xfrm>
            <a:off x="4088643" y="3357566"/>
            <a:ext cx="1338828" cy="369332"/>
          </a:xfrm>
          <a:prstGeom prst="rect">
            <a:avLst/>
          </a:prstGeom>
          <a:noFill/>
        </p:spPr>
        <p:txBody>
          <a:bodyPr wrap="none" rtlCol="0">
            <a:spAutoFit/>
          </a:bodyPr>
          <a:lstStyle/>
          <a:p>
            <a:r>
              <a:rPr kumimoji="1" lang="ja-JP" altLang="en-US" dirty="0" smtClean="0"/>
              <a:t>デブリ円盤</a:t>
            </a:r>
            <a:endParaRPr kumimoji="1" lang="ja-JP" altLang="en-US" dirty="0"/>
          </a:p>
        </p:txBody>
      </p:sp>
      <p:sp>
        <p:nvSpPr>
          <p:cNvPr id="214" name="テキスト ボックス 213"/>
          <p:cNvSpPr txBox="1"/>
          <p:nvPr/>
        </p:nvSpPr>
        <p:spPr>
          <a:xfrm>
            <a:off x="3855212" y="4537021"/>
            <a:ext cx="2031325" cy="369332"/>
          </a:xfrm>
          <a:prstGeom prst="rect">
            <a:avLst/>
          </a:prstGeom>
          <a:noFill/>
        </p:spPr>
        <p:txBody>
          <a:bodyPr wrap="none" rtlCol="0">
            <a:spAutoFit/>
          </a:bodyPr>
          <a:lstStyle/>
          <a:p>
            <a:r>
              <a:rPr kumimoji="1" lang="ja-JP" altLang="en-US" dirty="0" smtClean="0"/>
              <a:t>デブリ円盤と惑星</a:t>
            </a:r>
            <a:endParaRPr kumimoji="1" lang="ja-JP" altLang="en-US" dirty="0"/>
          </a:p>
        </p:txBody>
      </p:sp>
      <p:sp>
        <p:nvSpPr>
          <p:cNvPr id="215" name="テキスト ボックス 214"/>
          <p:cNvSpPr txBox="1"/>
          <p:nvPr/>
        </p:nvSpPr>
        <p:spPr>
          <a:xfrm>
            <a:off x="6465372" y="680296"/>
            <a:ext cx="2274982" cy="369332"/>
          </a:xfrm>
          <a:prstGeom prst="rect">
            <a:avLst/>
          </a:prstGeom>
          <a:noFill/>
        </p:spPr>
        <p:txBody>
          <a:bodyPr wrap="none" rtlCol="0">
            <a:spAutoFit/>
          </a:bodyPr>
          <a:lstStyle/>
          <a:p>
            <a:r>
              <a:rPr kumimoji="1" lang="ja-JP" altLang="en-US" dirty="0" smtClean="0"/>
              <a:t>デブリ円盤の観測例</a:t>
            </a:r>
            <a:endParaRPr kumimoji="1" lang="ja-JP" altLang="en-US" dirty="0"/>
          </a:p>
        </p:txBody>
      </p:sp>
      <p:sp>
        <p:nvSpPr>
          <p:cNvPr id="216" name="テキスト ボックス 215"/>
          <p:cNvSpPr txBox="1"/>
          <p:nvPr/>
        </p:nvSpPr>
        <p:spPr>
          <a:xfrm>
            <a:off x="9146" y="2663688"/>
            <a:ext cx="1313180" cy="369332"/>
          </a:xfrm>
          <a:prstGeom prst="rect">
            <a:avLst/>
          </a:prstGeom>
          <a:noFill/>
        </p:spPr>
        <p:txBody>
          <a:bodyPr wrap="none" rtlCol="0">
            <a:spAutoFit/>
          </a:bodyPr>
          <a:lstStyle/>
          <a:p>
            <a:r>
              <a:rPr kumimoji="1" lang="en-US" altLang="ja-JP" dirty="0" smtClean="0">
                <a:latin typeface="Helvetica"/>
                <a:cs typeface="Helvetica"/>
              </a:rPr>
              <a:t>~10</a:t>
            </a:r>
            <a:r>
              <a:rPr kumimoji="1" lang="en-US" altLang="ja-JP" baseline="30000" dirty="0">
                <a:latin typeface="Helvetica"/>
                <a:cs typeface="Helvetica"/>
              </a:rPr>
              <a:t>7</a:t>
            </a:r>
            <a:r>
              <a:rPr kumimoji="1" lang="en-US" altLang="ja-JP" dirty="0" smtClean="0">
                <a:latin typeface="Helvetica"/>
                <a:cs typeface="Helvetica"/>
              </a:rPr>
              <a:t>-10</a:t>
            </a:r>
            <a:r>
              <a:rPr kumimoji="1" lang="en-US" altLang="ja-JP" baseline="30000" dirty="0" smtClean="0">
                <a:latin typeface="Helvetica"/>
                <a:cs typeface="Helvetica"/>
              </a:rPr>
              <a:t>9</a:t>
            </a:r>
            <a:r>
              <a:rPr kumimoji="1" lang="ja-JP" altLang="en-US" dirty="0" smtClean="0">
                <a:latin typeface="Helvetica"/>
                <a:cs typeface="Helvetica"/>
              </a:rPr>
              <a:t>歳</a:t>
            </a:r>
            <a:endParaRPr kumimoji="1" lang="ja-JP" altLang="en-US" dirty="0">
              <a:latin typeface="Helvetica"/>
              <a:cs typeface="Helvetica"/>
            </a:endParaRPr>
          </a:p>
        </p:txBody>
      </p:sp>
    </p:spTree>
    <p:extLst>
      <p:ext uri="{BB962C8B-B14F-4D97-AF65-F5344CB8AC3E}">
        <p14:creationId xmlns:p14="http://schemas.microsoft.com/office/powerpoint/2010/main" val="249188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デブリ円盤内の衝突破壊</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4</a:t>
            </a:fld>
            <a:endParaRPr lang="en-US"/>
          </a:p>
        </p:txBody>
      </p:sp>
      <p:sp>
        <p:nvSpPr>
          <p:cNvPr id="14" name="テキスト ボックス 13"/>
          <p:cNvSpPr txBox="1"/>
          <p:nvPr/>
        </p:nvSpPr>
        <p:spPr>
          <a:xfrm>
            <a:off x="431357" y="1022063"/>
            <a:ext cx="8321693" cy="646331"/>
          </a:xfrm>
          <a:prstGeom prst="rect">
            <a:avLst/>
          </a:prstGeom>
          <a:noFill/>
        </p:spPr>
        <p:txBody>
          <a:bodyPr wrap="square" rtlCol="0">
            <a:spAutoFit/>
          </a:bodyPr>
          <a:lstStyle/>
          <a:p>
            <a:pPr marL="285750" indent="-285750">
              <a:buFont typeface="Arial"/>
              <a:buChar char="•"/>
            </a:pPr>
            <a:r>
              <a:rPr kumimoji="1" lang="ja-JP" altLang="en-US" dirty="0" smtClean="0">
                <a:latin typeface="+mn-ea"/>
              </a:rPr>
              <a:t>デブリ円盤を構成する破片は相対速度が大きいため破壊を繰り返し、破片はどんどん小さくなる（</a:t>
            </a:r>
            <a:r>
              <a:rPr kumimoji="1" lang="ja-JP" altLang="en-US" dirty="0">
                <a:solidFill>
                  <a:srgbClr val="FF0000"/>
                </a:solidFill>
                <a:latin typeface="+mn-ea"/>
              </a:rPr>
              <a:t>衝突カスケード</a:t>
            </a:r>
            <a:r>
              <a:rPr kumimoji="1" lang="ja-JP" altLang="en-US" dirty="0" smtClean="0">
                <a:latin typeface="+mn-ea"/>
              </a:rPr>
              <a:t>）</a:t>
            </a:r>
            <a:endParaRPr kumimoji="1" lang="en-US" altLang="ja-JP" dirty="0" smtClean="0">
              <a:latin typeface="+mn-ea"/>
            </a:endParaRPr>
          </a:p>
        </p:txBody>
      </p:sp>
      <p:sp>
        <p:nvSpPr>
          <p:cNvPr id="15" name="テキスト ボックス 14"/>
          <p:cNvSpPr txBox="1"/>
          <p:nvPr/>
        </p:nvSpPr>
        <p:spPr>
          <a:xfrm>
            <a:off x="431358" y="1809796"/>
            <a:ext cx="8321692" cy="646331"/>
          </a:xfrm>
          <a:prstGeom prst="rect">
            <a:avLst/>
          </a:prstGeom>
          <a:noFill/>
        </p:spPr>
        <p:txBody>
          <a:bodyPr wrap="square" rtlCol="0">
            <a:spAutoFit/>
          </a:bodyPr>
          <a:lstStyle/>
          <a:p>
            <a:pPr marL="285750" indent="-285750">
              <a:buFont typeface="Arial"/>
              <a:buChar char="•"/>
            </a:pPr>
            <a:r>
              <a:rPr kumimoji="1" lang="ja-JP" altLang="en-US" dirty="0" smtClean="0"/>
              <a:t>ダストのサイズ（</a:t>
            </a:r>
            <a:r>
              <a:rPr kumimoji="1" lang="en-US" altLang="ja-JP" dirty="0" smtClean="0">
                <a:latin typeface="Helvetica"/>
                <a:cs typeface="Helvetica"/>
              </a:rPr>
              <a:t>~</a:t>
            </a:r>
            <a:r>
              <a:rPr kumimoji="1" lang="en-US" altLang="ja-JP" dirty="0" err="1" smtClean="0">
                <a:latin typeface="Helvetica"/>
                <a:cs typeface="Helvetica"/>
              </a:rPr>
              <a:t>μm</a:t>
            </a:r>
            <a:r>
              <a:rPr kumimoji="1" lang="ja-JP" altLang="en-US" dirty="0" smtClean="0"/>
              <a:t>）まで破片が小さくなると、</a:t>
            </a:r>
            <a:r>
              <a:rPr kumimoji="1" lang="en-US" altLang="ja-JP" dirty="0" smtClean="0">
                <a:latin typeface="+mn-ea"/>
              </a:rPr>
              <a:t>(1)</a:t>
            </a:r>
            <a:r>
              <a:rPr kumimoji="1" lang="ja-JP" altLang="en-US" dirty="0" smtClean="0"/>
              <a:t>ガスドラッグ、</a:t>
            </a:r>
            <a:r>
              <a:rPr kumimoji="1" lang="en-US" altLang="ja-JP" dirty="0" smtClean="0">
                <a:latin typeface="Helvetica"/>
                <a:cs typeface="Helvetica"/>
              </a:rPr>
              <a:t>(2)</a:t>
            </a:r>
            <a:r>
              <a:rPr kumimoji="1" lang="ja-JP" altLang="en-US" dirty="0" smtClean="0"/>
              <a:t>ポインティング</a:t>
            </a:r>
            <a:r>
              <a:rPr kumimoji="1" lang="en-US" altLang="ja-JP" dirty="0" smtClean="0"/>
              <a:t>−</a:t>
            </a:r>
            <a:r>
              <a:rPr kumimoji="1" lang="ja-JP" altLang="en-US" dirty="0" smtClean="0"/>
              <a:t>ロバートソン効果、</a:t>
            </a:r>
            <a:r>
              <a:rPr kumimoji="1" lang="en-US" altLang="ja-JP" dirty="0" smtClean="0">
                <a:latin typeface="Helvetica"/>
                <a:cs typeface="Helvetica"/>
              </a:rPr>
              <a:t>(3)</a:t>
            </a:r>
            <a:r>
              <a:rPr kumimoji="1" lang="ja-JP" altLang="en-US" dirty="0" smtClean="0"/>
              <a:t>輻射圧によって円盤から取り除かれる</a:t>
            </a:r>
            <a:endParaRPr kumimoji="1" lang="ja-JP" altLang="en-US" dirty="0"/>
          </a:p>
        </p:txBody>
      </p:sp>
      <p:grpSp>
        <p:nvGrpSpPr>
          <p:cNvPr id="50" name="図形グループ 49"/>
          <p:cNvGrpSpPr/>
          <p:nvPr/>
        </p:nvGrpSpPr>
        <p:grpSpPr>
          <a:xfrm>
            <a:off x="999268" y="4656740"/>
            <a:ext cx="2963457" cy="1472511"/>
            <a:chOff x="6097632" y="3093495"/>
            <a:chExt cx="2963457" cy="1472511"/>
          </a:xfrm>
        </p:grpSpPr>
        <p:cxnSp>
          <p:nvCxnSpPr>
            <p:cNvPr id="29" name="直線矢印コネクタ 28"/>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36" name="テキスト ボックス 35"/>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38" name="直線コネクタ 37"/>
            <p:cNvCxnSpPr/>
            <p:nvPr/>
          </p:nvCxnSpPr>
          <p:spPr>
            <a:xfrm>
              <a:off x="7010400" y="3473071"/>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48" name="テキスト ボックス 47"/>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49" name="テキスト ボックス 48"/>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grpSp>
        <p:nvGrpSpPr>
          <p:cNvPr id="53" name="図形グループ 52"/>
          <p:cNvGrpSpPr/>
          <p:nvPr/>
        </p:nvGrpSpPr>
        <p:grpSpPr>
          <a:xfrm>
            <a:off x="431358" y="2640793"/>
            <a:ext cx="8321692" cy="923330"/>
            <a:chOff x="431358" y="2640793"/>
            <a:chExt cx="8186306" cy="923330"/>
          </a:xfrm>
        </p:grpSpPr>
        <p:sp>
          <p:nvSpPr>
            <p:cNvPr id="51" name="テキスト ボックス 50"/>
            <p:cNvSpPr txBox="1"/>
            <p:nvPr/>
          </p:nvSpPr>
          <p:spPr>
            <a:xfrm>
              <a:off x="431358" y="2640793"/>
              <a:ext cx="8186306" cy="923330"/>
            </a:xfrm>
            <a:prstGeom prst="rect">
              <a:avLst/>
            </a:prstGeom>
            <a:noFill/>
          </p:spPr>
          <p:txBody>
            <a:bodyPr wrap="square" rtlCol="0">
              <a:spAutoFit/>
            </a:bodyPr>
            <a:lstStyle/>
            <a:p>
              <a:pPr marL="285750" indent="-285750">
                <a:buFont typeface="Arial"/>
                <a:buChar char="•"/>
              </a:pPr>
              <a:r>
                <a:rPr kumimoji="1" lang="ja-JP" altLang="en-US" dirty="0" smtClean="0"/>
                <a:t>質量フラックス</a:t>
              </a:r>
              <a:r>
                <a:rPr kumimoji="1" lang="ja-JP" altLang="ja-JP" dirty="0"/>
                <a:t>　</a:t>
              </a:r>
              <a:r>
                <a:rPr kumimoji="1" lang="ja-JP" altLang="en-US" dirty="0" smtClean="0"/>
                <a:t>　　は、破壊のタイムスケール程度時間が経つと衝突カスケードによって定常となり、その結果、破片の質量分布のべきは変化せず、総質量のみが減少する</a:t>
              </a:r>
              <a:endParaRPr kumimoji="1" lang="ja-JP" altLang="en-US" dirty="0"/>
            </a:p>
          </p:txBody>
        </p:sp>
        <p:pic>
          <p:nvPicPr>
            <p:cNvPr id="52" name="図 5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507" y="2693273"/>
              <a:ext cx="621506" cy="277057"/>
            </a:xfrm>
            <a:prstGeom prst="rect">
              <a:avLst/>
            </a:prstGeom>
          </p:spPr>
        </p:pic>
      </p:grpSp>
      <p:grpSp>
        <p:nvGrpSpPr>
          <p:cNvPr id="59" name="図形グループ 58"/>
          <p:cNvGrpSpPr/>
          <p:nvPr/>
        </p:nvGrpSpPr>
        <p:grpSpPr>
          <a:xfrm>
            <a:off x="4951244" y="3745385"/>
            <a:ext cx="3007576" cy="680646"/>
            <a:chOff x="5866852" y="3791474"/>
            <a:chExt cx="3007576" cy="680646"/>
          </a:xfrm>
        </p:grpSpPr>
        <p:pic>
          <p:nvPicPr>
            <p:cNvPr id="54" name="図 5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662" y="3791474"/>
              <a:ext cx="2737388" cy="314545"/>
            </a:xfrm>
            <a:prstGeom prst="rect">
              <a:avLst/>
            </a:prstGeom>
          </p:spPr>
        </p:pic>
        <p:sp>
          <p:nvSpPr>
            <p:cNvPr id="57" name="テキスト ボックス 56"/>
            <p:cNvSpPr txBox="1"/>
            <p:nvPr/>
          </p:nvSpPr>
          <p:spPr>
            <a:xfrm>
              <a:off x="5866852" y="4102788"/>
              <a:ext cx="1546578" cy="369332"/>
            </a:xfrm>
            <a:prstGeom prst="rect">
              <a:avLst/>
            </a:prstGeom>
            <a:noFill/>
          </p:spPr>
          <p:txBody>
            <a:bodyPr wrap="none" rtlCol="0">
              <a:spAutoFit/>
            </a:bodyPr>
            <a:lstStyle/>
            <a:p>
              <a:r>
                <a:rPr kumimoji="1" lang="ja-JP" altLang="en-US" dirty="0" smtClean="0"/>
                <a:t>入ってくる量</a:t>
              </a:r>
              <a:endParaRPr kumimoji="1" lang="ja-JP" altLang="en-US" dirty="0"/>
            </a:p>
          </p:txBody>
        </p:sp>
        <p:sp>
          <p:nvSpPr>
            <p:cNvPr id="58" name="テキスト ボックス 57"/>
            <p:cNvSpPr txBox="1"/>
            <p:nvPr/>
          </p:nvSpPr>
          <p:spPr>
            <a:xfrm>
              <a:off x="7535600" y="4102788"/>
              <a:ext cx="1338828" cy="369332"/>
            </a:xfrm>
            <a:prstGeom prst="rect">
              <a:avLst/>
            </a:prstGeom>
            <a:noFill/>
          </p:spPr>
          <p:txBody>
            <a:bodyPr wrap="none" rtlCol="0">
              <a:spAutoFit/>
            </a:bodyPr>
            <a:lstStyle/>
            <a:p>
              <a:r>
                <a:rPr kumimoji="1" lang="ja-JP" altLang="en-US" dirty="0" smtClean="0"/>
                <a:t>出ていく量</a:t>
              </a:r>
              <a:endParaRPr kumimoji="1" lang="ja-JP" altLang="en-US" dirty="0"/>
            </a:p>
          </p:txBody>
        </p:sp>
      </p:grpSp>
      <p:grpSp>
        <p:nvGrpSpPr>
          <p:cNvPr id="72" name="図形グループ 71"/>
          <p:cNvGrpSpPr/>
          <p:nvPr/>
        </p:nvGrpSpPr>
        <p:grpSpPr>
          <a:xfrm>
            <a:off x="1597950" y="3745385"/>
            <a:ext cx="2056833" cy="610161"/>
            <a:chOff x="2136168" y="3544062"/>
            <a:chExt cx="2056833" cy="610161"/>
          </a:xfrm>
        </p:grpSpPr>
        <p:pic>
          <p:nvPicPr>
            <p:cNvPr id="55" name="図 5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499" y="3544062"/>
              <a:ext cx="1410502" cy="610161"/>
            </a:xfrm>
            <a:prstGeom prst="rect">
              <a:avLst/>
            </a:prstGeom>
          </p:spPr>
        </p:pic>
        <p:sp>
          <p:nvSpPr>
            <p:cNvPr id="71" name="テキスト ボックス 70"/>
            <p:cNvSpPr txBox="1"/>
            <p:nvPr/>
          </p:nvSpPr>
          <p:spPr>
            <a:xfrm>
              <a:off x="2136168" y="3663444"/>
              <a:ext cx="646331" cy="369332"/>
            </a:xfrm>
            <a:prstGeom prst="rect">
              <a:avLst/>
            </a:prstGeom>
            <a:noFill/>
          </p:spPr>
          <p:txBody>
            <a:bodyPr wrap="none" rtlCol="0">
              <a:spAutoFit/>
            </a:bodyPr>
            <a:lstStyle/>
            <a:p>
              <a:r>
                <a:rPr kumimoji="1" lang="ja-JP" altLang="en-US" dirty="0" smtClean="0"/>
                <a:t>定常</a:t>
              </a:r>
              <a:endParaRPr kumimoji="1" lang="ja-JP" altLang="en-US" dirty="0"/>
            </a:p>
          </p:txBody>
        </p:sp>
      </p:grpSp>
      <p:grpSp>
        <p:nvGrpSpPr>
          <p:cNvPr id="74" name="図形グループ 73"/>
          <p:cNvGrpSpPr/>
          <p:nvPr/>
        </p:nvGrpSpPr>
        <p:grpSpPr>
          <a:xfrm>
            <a:off x="5138558" y="4656740"/>
            <a:ext cx="2963457" cy="1472511"/>
            <a:chOff x="4300251" y="4656740"/>
            <a:chExt cx="2963457" cy="1472511"/>
          </a:xfrm>
        </p:grpSpPr>
        <p:grpSp>
          <p:nvGrpSpPr>
            <p:cNvPr id="60" name="図形グループ 59"/>
            <p:cNvGrpSpPr/>
            <p:nvPr/>
          </p:nvGrpSpPr>
          <p:grpSpPr>
            <a:xfrm>
              <a:off x="4300251" y="4656740"/>
              <a:ext cx="2963457" cy="1472511"/>
              <a:chOff x="6097632" y="3093495"/>
              <a:chExt cx="2963457" cy="1472511"/>
            </a:xfrm>
          </p:grpSpPr>
          <p:cxnSp>
            <p:nvCxnSpPr>
              <p:cNvPr id="61" name="直線矢印コネクタ 60"/>
              <p:cNvCxnSpPr/>
              <p:nvPr/>
            </p:nvCxnSpPr>
            <p:spPr>
              <a:xfrm flipV="1">
                <a:off x="6833731" y="3345324"/>
                <a:ext cx="0" cy="10001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61"/>
              <p:cNvCxnSpPr/>
              <p:nvPr/>
            </p:nvCxnSpPr>
            <p:spPr>
              <a:xfrm>
                <a:off x="6728781" y="4261484"/>
                <a:ext cx="1405052"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8106719" y="4060657"/>
                <a:ext cx="954370"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質量</a:t>
                </a:r>
                <a:endParaRPr kumimoji="1" lang="ja-JP" altLang="en-US" dirty="0"/>
              </a:p>
            </p:txBody>
          </p:sp>
          <p:sp>
            <p:nvSpPr>
              <p:cNvPr id="64" name="テキスト ボックス 63"/>
              <p:cNvSpPr txBox="1"/>
              <p:nvPr/>
            </p:nvSpPr>
            <p:spPr>
              <a:xfrm>
                <a:off x="6097632" y="3596012"/>
                <a:ext cx="736099" cy="369332"/>
              </a:xfrm>
              <a:prstGeom prst="rect">
                <a:avLst/>
              </a:prstGeom>
              <a:noFill/>
            </p:spPr>
            <p:txBody>
              <a:bodyPr wrap="none" rtlCol="0">
                <a:spAutoFit/>
              </a:bodyPr>
              <a:lstStyle/>
              <a:p>
                <a:r>
                  <a:rPr kumimoji="1" lang="en-US" altLang="ja-JP" dirty="0" smtClean="0">
                    <a:latin typeface="Helvetica"/>
                    <a:cs typeface="Helvetica"/>
                  </a:rPr>
                  <a:t>log</a:t>
                </a:r>
                <a:r>
                  <a:rPr kumimoji="1" lang="ja-JP" altLang="en-US" dirty="0" smtClean="0"/>
                  <a:t>数</a:t>
                </a:r>
                <a:endParaRPr kumimoji="1" lang="ja-JP" altLang="en-US" dirty="0"/>
              </a:p>
            </p:txBody>
          </p:sp>
          <p:cxnSp>
            <p:nvCxnSpPr>
              <p:cNvPr id="65" name="直線コネクタ 64"/>
              <p:cNvCxnSpPr/>
              <p:nvPr/>
            </p:nvCxnSpPr>
            <p:spPr>
              <a:xfrm>
                <a:off x="7010400" y="3473071"/>
                <a:ext cx="914400" cy="567286"/>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a:xfrm>
                <a:off x="7010400" y="3473071"/>
                <a:ext cx="0" cy="788414"/>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a:xfrm flipH="1">
                <a:off x="7924800" y="4040357"/>
                <a:ext cx="1" cy="221127"/>
              </a:xfrm>
              <a:prstGeom prst="line">
                <a:avLst/>
              </a:prstGeom>
              <a:ln w="12700" cap="flat">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6833731" y="3093495"/>
                <a:ext cx="1569660" cy="369332"/>
              </a:xfrm>
              <a:prstGeom prst="rect">
                <a:avLst/>
              </a:prstGeom>
              <a:noFill/>
            </p:spPr>
            <p:txBody>
              <a:bodyPr wrap="none" rtlCol="0">
                <a:spAutoFit/>
              </a:bodyPr>
              <a:lstStyle/>
              <a:p>
                <a:r>
                  <a:rPr kumimoji="1" lang="ja-JP" altLang="en-US" dirty="0" smtClean="0"/>
                  <a:t>破片質量分布</a:t>
                </a:r>
                <a:endParaRPr kumimoji="1" lang="ja-JP" altLang="en-US" dirty="0"/>
              </a:p>
            </p:txBody>
          </p:sp>
          <p:sp>
            <p:nvSpPr>
              <p:cNvPr id="69" name="テキスト ボックス 68"/>
              <p:cNvSpPr txBox="1"/>
              <p:nvPr/>
            </p:nvSpPr>
            <p:spPr>
              <a:xfrm>
                <a:off x="6789190" y="4196674"/>
                <a:ext cx="624916"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min</a:t>
                </a:r>
                <a:endParaRPr kumimoji="1" lang="ja-JP" altLang="en-US" dirty="0">
                  <a:latin typeface="Helvetica"/>
                  <a:cs typeface="Helvetica"/>
                </a:endParaRPr>
              </a:p>
            </p:txBody>
          </p:sp>
          <p:sp>
            <p:nvSpPr>
              <p:cNvPr id="70" name="テキスト ボックス 69"/>
              <p:cNvSpPr txBox="1"/>
              <p:nvPr/>
            </p:nvSpPr>
            <p:spPr>
              <a:xfrm>
                <a:off x="7588810" y="4196674"/>
                <a:ext cx="671979" cy="369332"/>
              </a:xfrm>
              <a:prstGeom prst="rect">
                <a:avLst/>
              </a:prstGeom>
              <a:noFill/>
            </p:spPr>
            <p:txBody>
              <a:bodyPr wrap="none" rtlCol="0">
                <a:spAutoFit/>
              </a:bodyPr>
              <a:lstStyle/>
              <a:p>
                <a:r>
                  <a:rPr kumimoji="1" lang="en-US" altLang="ja-JP" dirty="0" err="1" smtClean="0">
                    <a:latin typeface="Helvetica"/>
                    <a:cs typeface="Helvetica"/>
                  </a:rPr>
                  <a:t>m</a:t>
                </a:r>
                <a:r>
                  <a:rPr kumimoji="1" lang="en-US" altLang="ja-JP" baseline="-25000" dirty="0" err="1" smtClean="0">
                    <a:latin typeface="Helvetica"/>
                    <a:cs typeface="Helvetica"/>
                  </a:rPr>
                  <a:t>max</a:t>
                </a:r>
                <a:endParaRPr kumimoji="1" lang="ja-JP" altLang="en-US" dirty="0">
                  <a:latin typeface="Helvetica"/>
                  <a:cs typeface="Helvetica"/>
                </a:endParaRPr>
              </a:p>
            </p:txBody>
          </p:sp>
        </p:grpSp>
        <p:cxnSp>
          <p:nvCxnSpPr>
            <p:cNvPr id="73" name="直線コネクタ 72"/>
            <p:cNvCxnSpPr/>
            <p:nvPr/>
          </p:nvCxnSpPr>
          <p:spPr>
            <a:xfrm>
              <a:off x="5222421" y="5192633"/>
              <a:ext cx="914400" cy="5672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5" name="下矢印 74"/>
          <p:cNvSpPr/>
          <p:nvPr/>
        </p:nvSpPr>
        <p:spPr>
          <a:xfrm rot="16200000">
            <a:off x="4288182" y="5140939"/>
            <a:ext cx="484632" cy="753327"/>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p:cNvSpPr txBox="1"/>
          <p:nvPr/>
        </p:nvSpPr>
        <p:spPr>
          <a:xfrm>
            <a:off x="6846599" y="5090620"/>
            <a:ext cx="2031325" cy="369332"/>
          </a:xfrm>
          <a:prstGeom prst="rect">
            <a:avLst/>
          </a:prstGeom>
          <a:noFill/>
        </p:spPr>
        <p:txBody>
          <a:bodyPr wrap="none" rtlCol="0">
            <a:spAutoFit/>
          </a:bodyPr>
          <a:lstStyle/>
          <a:p>
            <a:r>
              <a:rPr kumimoji="1" lang="ja-JP" altLang="en-US" dirty="0" smtClean="0"/>
              <a:t>べきは変わらない</a:t>
            </a:r>
            <a:endParaRPr kumimoji="1" lang="ja-JP" altLang="en-US" dirty="0"/>
          </a:p>
        </p:txBody>
      </p:sp>
      <p:sp>
        <p:nvSpPr>
          <p:cNvPr id="80" name="テキスト ボックス 79"/>
          <p:cNvSpPr txBox="1"/>
          <p:nvPr/>
        </p:nvSpPr>
        <p:spPr>
          <a:xfrm>
            <a:off x="3809781" y="3862627"/>
            <a:ext cx="1107996" cy="369332"/>
          </a:xfrm>
          <a:prstGeom prst="rect">
            <a:avLst/>
          </a:prstGeom>
          <a:noFill/>
        </p:spPr>
        <p:txBody>
          <a:bodyPr wrap="none" rtlCol="0">
            <a:spAutoFit/>
          </a:bodyPr>
          <a:lstStyle/>
          <a:p>
            <a:r>
              <a:rPr kumimoji="1" lang="ja-JP" altLang="en-US" dirty="0" smtClean="0"/>
              <a:t>すなわち</a:t>
            </a:r>
            <a:endParaRPr kumimoji="1" lang="ja-JP" altLang="en-US" dirty="0"/>
          </a:p>
        </p:txBody>
      </p:sp>
      <p:sp>
        <p:nvSpPr>
          <p:cNvPr id="3" name="テキスト ボックス 2"/>
          <p:cNvSpPr txBox="1"/>
          <p:nvPr/>
        </p:nvSpPr>
        <p:spPr>
          <a:xfrm>
            <a:off x="5822275" y="3293921"/>
            <a:ext cx="2929007" cy="369332"/>
          </a:xfrm>
          <a:prstGeom prst="rect">
            <a:avLst/>
          </a:prstGeom>
          <a:noFill/>
        </p:spPr>
        <p:txBody>
          <a:bodyPr wrap="none" rtlCol="0">
            <a:spAutoFit/>
          </a:bodyPr>
          <a:lstStyle/>
          <a:p>
            <a:r>
              <a:rPr kumimoji="1" lang="en-US" altLang="ja-JP" dirty="0" smtClean="0">
                <a:latin typeface="Helvetica"/>
                <a:cs typeface="Helvetica"/>
              </a:rPr>
              <a:t>Kobayashi &amp; Tanaka, 2015</a:t>
            </a:r>
            <a:endParaRPr kumimoji="1" lang="ja-JP" altLang="en-US" dirty="0">
              <a:latin typeface="Helvetica"/>
              <a:cs typeface="Helvetica"/>
            </a:endParaRPr>
          </a:p>
        </p:txBody>
      </p:sp>
    </p:spTree>
    <p:extLst>
      <p:ext uri="{BB962C8B-B14F-4D97-AF65-F5344CB8AC3E}">
        <p14:creationId xmlns:p14="http://schemas.microsoft.com/office/powerpoint/2010/main" val="6698360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デブリ円盤の進化と惑星探査</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5</a:t>
            </a:fld>
            <a:endParaRPr lang="en-US"/>
          </a:p>
        </p:txBody>
      </p:sp>
      <p:sp>
        <p:nvSpPr>
          <p:cNvPr id="14" name="テキスト ボックス 13"/>
          <p:cNvSpPr txBox="1"/>
          <p:nvPr/>
        </p:nvSpPr>
        <p:spPr>
          <a:xfrm>
            <a:off x="493277" y="956079"/>
            <a:ext cx="5134739" cy="369332"/>
          </a:xfrm>
          <a:prstGeom prst="rect">
            <a:avLst/>
          </a:prstGeom>
          <a:noFill/>
        </p:spPr>
        <p:txBody>
          <a:bodyPr wrap="none" rtlCol="0">
            <a:spAutoFit/>
          </a:bodyPr>
          <a:lstStyle/>
          <a:p>
            <a:pPr marL="342900" indent="-342900">
              <a:buFont typeface="+mj-lt"/>
              <a:buAutoNum type="arabicPeriod"/>
            </a:pPr>
            <a:r>
              <a:rPr kumimoji="1" lang="ja-JP" altLang="en-US" dirty="0" smtClean="0">
                <a:latin typeface="+mn-ea"/>
              </a:rPr>
              <a:t>ある恒星系で暖かいデブリ円盤が観測される</a:t>
            </a:r>
            <a:endParaRPr kumimoji="1" lang="ja-JP" altLang="en-US" dirty="0">
              <a:latin typeface="+mn-ea"/>
            </a:endParaRPr>
          </a:p>
        </p:txBody>
      </p:sp>
      <p:sp>
        <p:nvSpPr>
          <p:cNvPr id="15" name="テキスト ボックス 14"/>
          <p:cNvSpPr txBox="1"/>
          <p:nvPr/>
        </p:nvSpPr>
        <p:spPr>
          <a:xfrm>
            <a:off x="493277" y="1978706"/>
            <a:ext cx="7366119" cy="369332"/>
          </a:xfrm>
          <a:prstGeom prst="rect">
            <a:avLst/>
          </a:prstGeom>
          <a:noFill/>
        </p:spPr>
        <p:txBody>
          <a:bodyPr wrap="none" rtlCol="0">
            <a:spAutoFit/>
          </a:bodyPr>
          <a:lstStyle/>
          <a:p>
            <a:pPr marL="342900" indent="-342900">
              <a:buFont typeface="+mj-lt"/>
              <a:buAutoNum type="arabicPeriod" startAt="3"/>
            </a:pPr>
            <a:r>
              <a:rPr kumimoji="1" lang="ja-JP" altLang="en-US" dirty="0" smtClean="0">
                <a:latin typeface="+mn-ea"/>
              </a:rPr>
              <a:t>巨大衝突ステージまで進化した地球型惑星が存在する可能性あり！</a:t>
            </a:r>
            <a:endParaRPr kumimoji="1" lang="ja-JP" altLang="en-US" dirty="0">
              <a:latin typeface="+mn-ea"/>
            </a:endParaRPr>
          </a:p>
        </p:txBody>
      </p:sp>
      <p:sp>
        <p:nvSpPr>
          <p:cNvPr id="16" name="テキスト ボックス 15"/>
          <p:cNvSpPr txBox="1"/>
          <p:nvPr/>
        </p:nvSpPr>
        <p:spPr>
          <a:xfrm>
            <a:off x="493277" y="1483772"/>
            <a:ext cx="3057247" cy="369332"/>
          </a:xfrm>
          <a:prstGeom prst="rect">
            <a:avLst/>
          </a:prstGeom>
          <a:noFill/>
        </p:spPr>
        <p:txBody>
          <a:bodyPr wrap="none" rtlCol="0">
            <a:spAutoFit/>
          </a:bodyPr>
          <a:lstStyle/>
          <a:p>
            <a:pPr marL="342900" indent="-342900">
              <a:buFont typeface="+mj-lt"/>
              <a:buAutoNum type="arabicPeriod" startAt="2"/>
            </a:pPr>
            <a:r>
              <a:rPr kumimoji="1" lang="ja-JP" altLang="en-US" dirty="0" smtClean="0">
                <a:latin typeface="+mn-ea"/>
              </a:rPr>
              <a:t>破片の供給源が存在する</a:t>
            </a:r>
            <a:endParaRPr kumimoji="1" lang="ja-JP" altLang="en-US" dirty="0">
              <a:latin typeface="+mn-ea"/>
            </a:endParaRPr>
          </a:p>
        </p:txBody>
      </p:sp>
      <p:sp>
        <p:nvSpPr>
          <p:cNvPr id="17" name="テキスト ボックス 16"/>
          <p:cNvSpPr txBox="1"/>
          <p:nvPr/>
        </p:nvSpPr>
        <p:spPr>
          <a:xfrm>
            <a:off x="404001" y="3778659"/>
            <a:ext cx="8563134" cy="646331"/>
          </a:xfrm>
          <a:prstGeom prst="rect">
            <a:avLst/>
          </a:prstGeom>
          <a:noFill/>
        </p:spPr>
        <p:txBody>
          <a:bodyPr wrap="square" rtlCol="0">
            <a:spAutoFit/>
          </a:bodyPr>
          <a:lstStyle/>
          <a:p>
            <a:pPr marL="285750" indent="-285750">
              <a:buFont typeface="Arial"/>
              <a:buChar char="•"/>
            </a:pPr>
            <a:r>
              <a:rPr kumimoji="1" lang="ja-JP" altLang="en-US" dirty="0" smtClean="0"/>
              <a:t>では、デブリ円盤の中に惑星が存在する／しないことを確かめるには、また惑星の軌道を特定するにはどうすればよいか？</a:t>
            </a:r>
            <a:endParaRPr kumimoji="1" lang="ja-JP" altLang="en-US" dirty="0"/>
          </a:p>
        </p:txBody>
      </p:sp>
      <p:sp>
        <p:nvSpPr>
          <p:cNvPr id="20" name="テキスト ボックス 19"/>
          <p:cNvSpPr txBox="1"/>
          <p:nvPr/>
        </p:nvSpPr>
        <p:spPr>
          <a:xfrm>
            <a:off x="404001" y="3121322"/>
            <a:ext cx="8563134" cy="646331"/>
          </a:xfrm>
          <a:prstGeom prst="rect">
            <a:avLst/>
          </a:prstGeom>
          <a:noFill/>
        </p:spPr>
        <p:txBody>
          <a:bodyPr wrap="square" rtlCol="0">
            <a:spAutoFit/>
          </a:bodyPr>
          <a:lstStyle/>
          <a:p>
            <a:pPr marL="285750" indent="-285750">
              <a:buFont typeface="Arial"/>
              <a:buChar char="•"/>
            </a:pPr>
            <a:r>
              <a:rPr kumimoji="1" lang="ja-JP" altLang="en-US" dirty="0" smtClean="0"/>
              <a:t>しかし、暖かいデブリ円盤が存在するということは熱放射によるノイズが大きいため、系外惑星を観測することは困難である</a:t>
            </a:r>
            <a:endParaRPr kumimoji="1" lang="ja-JP" altLang="en-US" dirty="0"/>
          </a:p>
        </p:txBody>
      </p:sp>
      <p:sp>
        <p:nvSpPr>
          <p:cNvPr id="21" name="テキスト ボックス 20"/>
          <p:cNvSpPr txBox="1"/>
          <p:nvPr/>
        </p:nvSpPr>
        <p:spPr>
          <a:xfrm>
            <a:off x="466167" y="4802145"/>
            <a:ext cx="1107996" cy="369332"/>
          </a:xfrm>
          <a:prstGeom prst="rect">
            <a:avLst/>
          </a:prstGeom>
          <a:noFill/>
        </p:spPr>
        <p:txBody>
          <a:bodyPr wrap="none" rtlCol="0">
            <a:spAutoFit/>
          </a:bodyPr>
          <a:lstStyle/>
          <a:p>
            <a:r>
              <a:rPr kumimoji="1" lang="ja-JP" altLang="en-US" dirty="0" smtClean="0"/>
              <a:t>研究目的</a:t>
            </a:r>
            <a:endParaRPr kumimoji="1" lang="ja-JP" altLang="en-US" dirty="0"/>
          </a:p>
        </p:txBody>
      </p:sp>
      <p:sp>
        <p:nvSpPr>
          <p:cNvPr id="22" name="下矢印 21"/>
          <p:cNvSpPr/>
          <p:nvPr/>
        </p:nvSpPr>
        <p:spPr>
          <a:xfrm>
            <a:off x="4255843" y="4424991"/>
            <a:ext cx="484632" cy="566088"/>
          </a:xfrm>
          <a:prstGeom prst="downArrow">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625491" y="5171477"/>
            <a:ext cx="7953907" cy="923330"/>
          </a:xfrm>
          <a:prstGeom prst="rect">
            <a:avLst/>
          </a:prstGeom>
          <a:noFill/>
          <a:ln>
            <a:solidFill>
              <a:srgbClr val="FF0000"/>
            </a:solidFill>
          </a:ln>
        </p:spPr>
        <p:txBody>
          <a:bodyPr wrap="square" rtlCol="0">
            <a:spAutoFit/>
          </a:bodyPr>
          <a:lstStyle/>
          <a:p>
            <a:r>
              <a:rPr kumimoji="1" lang="ja-JP" altLang="en-US" dirty="0" smtClean="0"/>
              <a:t>デブリ円盤内の破片と惑星との力学的共鳴現象、そして破片同士の衝突破壊現象を同時に扱うことができる数値計算法を開発し、衝突破壊時の破片はどのように振る舞うのかを調べる</a:t>
            </a:r>
            <a:endParaRPr kumimoji="1" lang="ja-JP" altLang="en-US" dirty="0"/>
          </a:p>
        </p:txBody>
      </p:sp>
      <p:sp>
        <p:nvSpPr>
          <p:cNvPr id="25" name="テキスト ボックス 24"/>
          <p:cNvSpPr txBox="1"/>
          <p:nvPr/>
        </p:nvSpPr>
        <p:spPr>
          <a:xfrm>
            <a:off x="493277" y="2566979"/>
            <a:ext cx="8473858" cy="369332"/>
          </a:xfrm>
          <a:prstGeom prst="rect">
            <a:avLst/>
          </a:prstGeom>
          <a:noFill/>
        </p:spPr>
        <p:txBody>
          <a:bodyPr wrap="none" rtlCol="0">
            <a:spAutoFit/>
          </a:bodyPr>
          <a:lstStyle/>
          <a:p>
            <a:r>
              <a:rPr kumimoji="1" lang="ja-JP" altLang="en-US" dirty="0" smtClean="0"/>
              <a:t>このように、地球型惑星が存在しそうな恒星系として目星をつけることができる</a:t>
            </a:r>
            <a:endParaRPr kumimoji="1" lang="ja-JP" altLang="en-US" dirty="0"/>
          </a:p>
        </p:txBody>
      </p:sp>
    </p:spTree>
    <p:extLst>
      <p:ext uri="{BB962C8B-B14F-4D97-AF65-F5344CB8AC3E}">
        <p14:creationId xmlns:p14="http://schemas.microsoft.com/office/powerpoint/2010/main" val="36020738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6</a:t>
            </a:fld>
            <a:endParaRPr lang="en-US"/>
          </a:p>
        </p:txBody>
      </p:sp>
      <p:sp>
        <p:nvSpPr>
          <p:cNvPr id="9" name="テキスト ボックス 8"/>
          <p:cNvSpPr txBox="1"/>
          <p:nvPr/>
        </p:nvSpPr>
        <p:spPr>
          <a:xfrm>
            <a:off x="677333" y="2568222"/>
            <a:ext cx="184666" cy="369332"/>
          </a:xfrm>
          <a:prstGeom prst="rect">
            <a:avLst/>
          </a:prstGeom>
          <a:noFill/>
        </p:spPr>
        <p:txBody>
          <a:bodyPr wrap="none" rtlCol="0">
            <a:spAutoFit/>
          </a:bodyPr>
          <a:lstStyle/>
          <a:p>
            <a:endParaRPr kumimoji="1" lang="ja-JP" altLang="en-US" dirty="0"/>
          </a:p>
        </p:txBody>
      </p:sp>
      <p:grpSp>
        <p:nvGrpSpPr>
          <p:cNvPr id="22" name="図形グループ 21"/>
          <p:cNvGrpSpPr/>
          <p:nvPr/>
        </p:nvGrpSpPr>
        <p:grpSpPr>
          <a:xfrm>
            <a:off x="503511" y="1273560"/>
            <a:ext cx="7252662" cy="461665"/>
            <a:chOff x="503511" y="1990469"/>
            <a:chExt cx="7252662" cy="461665"/>
          </a:xfrm>
        </p:grpSpPr>
        <p:sp>
          <p:nvSpPr>
            <p:cNvPr id="19" name="テキスト ボックス 18"/>
            <p:cNvSpPr txBox="1"/>
            <p:nvPr/>
          </p:nvSpPr>
          <p:spPr>
            <a:xfrm>
              <a:off x="503511" y="1990469"/>
              <a:ext cx="4763083" cy="461665"/>
            </a:xfrm>
            <a:prstGeom prst="rect">
              <a:avLst/>
            </a:prstGeom>
            <a:noFill/>
          </p:spPr>
          <p:txBody>
            <a:bodyPr wrap="square" rtlCol="0">
              <a:spAutoFit/>
            </a:bodyPr>
            <a:lstStyle/>
            <a:p>
              <a:r>
                <a:rPr kumimoji="1" lang="en-US" altLang="ja-JP" sz="2400" b="1" dirty="0" smtClean="0">
                  <a:latin typeface="+mn-ea"/>
                </a:rPr>
                <a:t>N</a:t>
              </a:r>
              <a:r>
                <a:rPr kumimoji="1" lang="ja-JP" altLang="en-US" sz="2400" b="1" dirty="0" smtClean="0">
                  <a:latin typeface="+mn-ea"/>
                </a:rPr>
                <a:t>体計算（４次のエルミート法）</a:t>
              </a:r>
              <a:endParaRPr kumimoji="1" lang="ja-JP" altLang="en-US" sz="2400" b="1" dirty="0">
                <a:latin typeface="+mn-ea"/>
              </a:endParaRPr>
            </a:p>
          </p:txBody>
        </p:sp>
        <p:sp>
          <p:nvSpPr>
            <p:cNvPr id="20" name="テキスト ボックス 19"/>
            <p:cNvSpPr txBox="1"/>
            <p:nvPr/>
          </p:nvSpPr>
          <p:spPr>
            <a:xfrm>
              <a:off x="6019800" y="1990469"/>
              <a:ext cx="1736373" cy="461665"/>
            </a:xfrm>
            <a:prstGeom prst="rect">
              <a:avLst/>
            </a:prstGeom>
            <a:noFill/>
          </p:spPr>
          <p:txBody>
            <a:bodyPr wrap="none" rtlCol="0">
              <a:spAutoFit/>
            </a:bodyPr>
            <a:lstStyle/>
            <a:p>
              <a:r>
                <a:rPr kumimoji="1" lang="ja-JP" altLang="en-US" sz="2400" b="1" dirty="0" smtClean="0"/>
                <a:t>統計的計算</a:t>
              </a:r>
              <a:endParaRPr kumimoji="1" lang="ja-JP" altLang="en-US" sz="2400" b="1" dirty="0"/>
            </a:p>
          </p:txBody>
        </p:sp>
        <p:sp>
          <p:nvSpPr>
            <p:cNvPr id="21" name="テキスト ボックス 20"/>
            <p:cNvSpPr txBox="1"/>
            <p:nvPr/>
          </p:nvSpPr>
          <p:spPr>
            <a:xfrm>
              <a:off x="5235268" y="1990469"/>
              <a:ext cx="492443" cy="461665"/>
            </a:xfrm>
            <a:prstGeom prst="rect">
              <a:avLst/>
            </a:prstGeom>
            <a:noFill/>
          </p:spPr>
          <p:txBody>
            <a:bodyPr wrap="none" rtlCol="0">
              <a:spAutoFit/>
            </a:bodyPr>
            <a:lstStyle/>
            <a:p>
              <a:r>
                <a:rPr kumimoji="1" lang="ja-JP" altLang="en-US" sz="2400" b="1" dirty="0" smtClean="0"/>
                <a:t>＋</a:t>
              </a:r>
              <a:endParaRPr kumimoji="1" lang="ja-JP" altLang="en-US" sz="2400" b="1" dirty="0"/>
            </a:p>
          </p:txBody>
        </p:sp>
      </p:grpSp>
      <p:cxnSp>
        <p:nvCxnSpPr>
          <p:cNvPr id="51" name="直線コネクタ 50"/>
          <p:cNvCxnSpPr/>
          <p:nvPr/>
        </p:nvCxnSpPr>
        <p:spPr>
          <a:xfrm>
            <a:off x="553095" y="1735226"/>
            <a:ext cx="127007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p:cNvCxnSpPr/>
          <p:nvPr/>
        </p:nvCxnSpPr>
        <p:spPr>
          <a:xfrm>
            <a:off x="6087603" y="1735225"/>
            <a:ext cx="1619355"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7" name="左右矢印 56"/>
          <p:cNvSpPr/>
          <p:nvPr/>
        </p:nvSpPr>
        <p:spPr>
          <a:xfrm>
            <a:off x="4086768" y="2706766"/>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64" name="図形グループ 63"/>
          <p:cNvGrpSpPr/>
          <p:nvPr/>
        </p:nvGrpSpPr>
        <p:grpSpPr>
          <a:xfrm>
            <a:off x="460918" y="2083494"/>
            <a:ext cx="3513181" cy="2084817"/>
            <a:chOff x="317516" y="2083494"/>
            <a:chExt cx="3513181" cy="2084817"/>
          </a:xfrm>
        </p:grpSpPr>
        <p:sp>
          <p:nvSpPr>
            <p:cNvPr id="24" name="円/楕円 23"/>
            <p:cNvSpPr>
              <a:spLocks noChangeAspect="1"/>
            </p:cNvSpPr>
            <p:nvPr/>
          </p:nvSpPr>
          <p:spPr>
            <a:xfrm>
              <a:off x="533358"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421787"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58" name="円/楕円 57"/>
            <p:cNvSpPr>
              <a:spLocks noChangeAspect="1"/>
            </p:cNvSpPr>
            <p:nvPr/>
          </p:nvSpPr>
          <p:spPr>
            <a:xfrm>
              <a:off x="2523307" y="2392180"/>
              <a:ext cx="1097280" cy="109728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テキスト ボックス 58"/>
            <p:cNvSpPr txBox="1"/>
            <p:nvPr/>
          </p:nvSpPr>
          <p:spPr>
            <a:xfrm>
              <a:off x="2411736" y="3626146"/>
              <a:ext cx="1338828" cy="369332"/>
            </a:xfrm>
            <a:prstGeom prst="rect">
              <a:avLst/>
            </a:prstGeom>
            <a:noFill/>
          </p:spPr>
          <p:txBody>
            <a:bodyPr wrap="none" rtlCol="0">
              <a:spAutoFit/>
            </a:bodyPr>
            <a:lstStyle/>
            <a:p>
              <a:r>
                <a:rPr kumimoji="1" lang="ja-JP" altLang="en-US" dirty="0" smtClean="0"/>
                <a:t>地球型惑星</a:t>
              </a:r>
              <a:endParaRPr kumimoji="1" lang="ja-JP" altLang="en-US" dirty="0"/>
            </a:p>
          </p:txBody>
        </p:sp>
        <p:sp>
          <p:nvSpPr>
            <p:cNvPr id="60" name="角丸四角形 59"/>
            <p:cNvSpPr/>
            <p:nvPr/>
          </p:nvSpPr>
          <p:spPr>
            <a:xfrm>
              <a:off x="317516" y="2083494"/>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左右矢印 61"/>
            <p:cNvSpPr/>
            <p:nvPr/>
          </p:nvSpPr>
          <p:spPr>
            <a:xfrm>
              <a:off x="1676986" y="2708661"/>
              <a:ext cx="765479" cy="48463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65" name="図形グループ 64"/>
          <p:cNvGrpSpPr/>
          <p:nvPr/>
        </p:nvGrpSpPr>
        <p:grpSpPr>
          <a:xfrm>
            <a:off x="5026374" y="2082270"/>
            <a:ext cx="3513181" cy="2084817"/>
            <a:chOff x="4811271" y="2082270"/>
            <a:chExt cx="3513181" cy="2084817"/>
          </a:xfrm>
        </p:grpSpPr>
        <p:grpSp>
          <p:nvGrpSpPr>
            <p:cNvPr id="36" name="図形グループ 35"/>
            <p:cNvGrpSpPr/>
            <p:nvPr/>
          </p:nvGrpSpPr>
          <p:grpSpPr>
            <a:xfrm>
              <a:off x="5244399" y="2474963"/>
              <a:ext cx="914400" cy="914400"/>
              <a:chOff x="5484708" y="2791506"/>
              <a:chExt cx="914400" cy="914400"/>
            </a:xfrm>
          </p:grpSpPr>
          <p:sp>
            <p:nvSpPr>
              <p:cNvPr id="25" name="円/楕円 24"/>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円/楕円 26"/>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円/楕円 28"/>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円/楕円 29"/>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2" name="円/楕円 31"/>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円/楕円 32"/>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円/楕円 33"/>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円/楕円 34"/>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nvGrpSpPr>
            <p:cNvPr id="37" name="図形グループ 36"/>
            <p:cNvGrpSpPr/>
            <p:nvPr/>
          </p:nvGrpSpPr>
          <p:grpSpPr>
            <a:xfrm>
              <a:off x="7084785" y="2470676"/>
              <a:ext cx="914400" cy="914400"/>
              <a:chOff x="5484708" y="2791506"/>
              <a:chExt cx="914400" cy="914400"/>
            </a:xfrm>
          </p:grpSpPr>
          <p:sp>
            <p:nvSpPr>
              <p:cNvPr id="38" name="円/楕円 37"/>
              <p:cNvSpPr>
                <a:spLocks noChangeAspect="1"/>
              </p:cNvSpPr>
              <p:nvPr/>
            </p:nvSpPr>
            <p:spPr>
              <a:xfrm>
                <a:off x="5484708" y="2791506"/>
                <a:ext cx="914400" cy="914400"/>
              </a:xfrm>
              <a:prstGeom prst="ellipse">
                <a:avLst/>
              </a:prstGeom>
              <a:noFill/>
              <a:ln w="317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a:spLocks noChangeAspect="1"/>
              </p:cNvSpPr>
              <p:nvPr/>
            </p:nvSpPr>
            <p:spPr>
              <a:xfrm>
                <a:off x="5637668" y="30110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a:spLocks noChangeAspect="1"/>
              </p:cNvSpPr>
              <p:nvPr/>
            </p:nvSpPr>
            <p:spPr>
              <a:xfrm>
                <a:off x="5547625" y="3253042"/>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円/楕円 40"/>
              <p:cNvSpPr>
                <a:spLocks noChangeAspect="1"/>
              </p:cNvSpPr>
              <p:nvPr/>
            </p:nvSpPr>
            <p:spPr>
              <a:xfrm>
                <a:off x="6019800" y="301577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円/楕円 41"/>
              <p:cNvSpPr>
                <a:spLocks noChangeAspect="1"/>
              </p:cNvSpPr>
              <p:nvPr/>
            </p:nvSpPr>
            <p:spPr>
              <a:xfrm>
                <a:off x="6019800" y="3433543"/>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a:spLocks noChangeAspect="1"/>
              </p:cNvSpPr>
              <p:nvPr/>
            </p:nvSpPr>
            <p:spPr>
              <a:xfrm>
                <a:off x="5787935" y="3433127"/>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円/楕円 43"/>
              <p:cNvSpPr>
                <a:spLocks noChangeAspect="1"/>
              </p:cNvSpPr>
              <p:nvPr/>
            </p:nvSpPr>
            <p:spPr>
              <a:xfrm>
                <a:off x="6150814" y="3239028"/>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円/楕円 44"/>
              <p:cNvSpPr>
                <a:spLocks noChangeAspect="1"/>
              </p:cNvSpPr>
              <p:nvPr/>
            </p:nvSpPr>
            <p:spPr>
              <a:xfrm>
                <a:off x="5875845" y="2847511"/>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円/楕円 45"/>
              <p:cNvSpPr>
                <a:spLocks noChangeAspect="1"/>
              </p:cNvSpPr>
              <p:nvPr/>
            </p:nvSpPr>
            <p:spPr>
              <a:xfrm>
                <a:off x="5831040" y="3163416"/>
                <a:ext cx="180085" cy="180085"/>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
          <p:nvSpPr>
            <p:cNvPr id="48" name="テキスト ボックス 47"/>
            <p:cNvSpPr txBox="1"/>
            <p:nvPr/>
          </p:nvSpPr>
          <p:spPr>
            <a:xfrm>
              <a:off x="6871656" y="3616468"/>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49" name="テキスト ボックス 48"/>
            <p:cNvSpPr txBox="1"/>
            <p:nvPr/>
          </p:nvSpPr>
          <p:spPr>
            <a:xfrm>
              <a:off x="5101402" y="3626146"/>
              <a:ext cx="1338828" cy="369332"/>
            </a:xfrm>
            <a:prstGeom prst="rect">
              <a:avLst/>
            </a:prstGeom>
            <a:noFill/>
          </p:spPr>
          <p:txBody>
            <a:bodyPr wrap="none" rtlCol="0">
              <a:spAutoFit/>
            </a:bodyPr>
            <a:lstStyle/>
            <a:p>
              <a:r>
                <a:rPr kumimoji="1" lang="ja-JP" altLang="en-US" dirty="0" smtClean="0"/>
                <a:t>トレーサー</a:t>
              </a:r>
              <a:endParaRPr kumimoji="1" lang="ja-JP" altLang="en-US" dirty="0"/>
            </a:p>
          </p:txBody>
        </p:sp>
        <p:sp>
          <p:nvSpPr>
            <p:cNvPr id="61" name="角丸四角形 60"/>
            <p:cNvSpPr/>
            <p:nvPr/>
          </p:nvSpPr>
          <p:spPr>
            <a:xfrm>
              <a:off x="4811271" y="2082270"/>
              <a:ext cx="3513181" cy="208481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左右矢印 62"/>
            <p:cNvSpPr/>
            <p:nvPr/>
          </p:nvSpPr>
          <p:spPr>
            <a:xfrm>
              <a:off x="6244921" y="2706766"/>
              <a:ext cx="765479" cy="484632"/>
            </a:xfrm>
            <a:prstGeom prst="leftRightArrow">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222783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a:t>
            </a:r>
            <a:r>
              <a:rPr kumimoji="1" lang="ja-JP" altLang="ja-JP" dirty="0" smtClean="0"/>
              <a:t>　</a:t>
            </a:r>
            <a:r>
              <a:rPr kumimoji="1" lang="en-US" altLang="ja-JP" dirty="0" smtClean="0"/>
              <a:t>N</a:t>
            </a:r>
            <a:r>
              <a:rPr kumimoji="1" lang="ja-JP" altLang="en-US" dirty="0" smtClean="0"/>
              <a:t>体計算</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7</a:t>
            </a:fld>
            <a:endParaRPr lang="en-US"/>
          </a:p>
        </p:txBody>
      </p:sp>
    </p:spTree>
    <p:extLst>
      <p:ext uri="{BB962C8B-B14F-4D97-AF65-F5344CB8AC3E}">
        <p14:creationId xmlns:p14="http://schemas.microsoft.com/office/powerpoint/2010/main" val="35318426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手法　統計的手法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smtClean="0"/>
              <a:t>夏の学校　星形成・惑星系分科会</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8</a:t>
            </a:fld>
            <a:endParaRPr lang="en-US"/>
          </a:p>
        </p:txBody>
      </p:sp>
      <p:sp>
        <p:nvSpPr>
          <p:cNvPr id="7" name="テキスト ボックス 6"/>
          <p:cNvSpPr txBox="1"/>
          <p:nvPr/>
        </p:nvSpPr>
        <p:spPr>
          <a:xfrm>
            <a:off x="536223" y="3018303"/>
            <a:ext cx="2954655" cy="369332"/>
          </a:xfrm>
          <a:prstGeom prst="rect">
            <a:avLst/>
          </a:prstGeom>
          <a:noFill/>
        </p:spPr>
        <p:txBody>
          <a:bodyPr wrap="none" rtlCol="0">
            <a:spAutoFit/>
          </a:bodyPr>
          <a:lstStyle/>
          <a:p>
            <a:r>
              <a:rPr kumimoji="1" lang="ja-JP" altLang="en-US" dirty="0" smtClean="0"/>
              <a:t>ターゲット粒子のまわりに</a:t>
            </a:r>
            <a:endParaRPr kumimoji="1" lang="ja-JP" altLang="en-US" dirty="0"/>
          </a:p>
        </p:txBody>
      </p:sp>
      <p:grpSp>
        <p:nvGrpSpPr>
          <p:cNvPr id="8" name="図形グループ 7"/>
          <p:cNvGrpSpPr/>
          <p:nvPr/>
        </p:nvGrpSpPr>
        <p:grpSpPr>
          <a:xfrm>
            <a:off x="760290" y="3569858"/>
            <a:ext cx="5040932" cy="2248483"/>
            <a:chOff x="760290" y="2752888"/>
            <a:chExt cx="5040932" cy="2248483"/>
          </a:xfrm>
        </p:grpSpPr>
        <p:grpSp>
          <p:nvGrpSpPr>
            <p:cNvPr id="9" name="図形グループ 8"/>
            <p:cNvGrpSpPr>
              <a:grpSpLocks noChangeAspect="1"/>
            </p:cNvGrpSpPr>
            <p:nvPr/>
          </p:nvGrpSpPr>
          <p:grpSpPr>
            <a:xfrm>
              <a:off x="1016004" y="2801666"/>
              <a:ext cx="4785218" cy="2199705"/>
              <a:chOff x="375921" y="1285853"/>
              <a:chExt cx="6380293" cy="2932940"/>
            </a:xfrm>
          </p:grpSpPr>
          <p:pic>
            <p:nvPicPr>
              <p:cNvPr id="11" name="図 10" descr="Morishima2015_fig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1" y="1285853"/>
                <a:ext cx="4612640" cy="2677581"/>
              </a:xfrm>
              <a:prstGeom prst="rect">
                <a:avLst/>
              </a:prstGeom>
            </p:spPr>
          </p:pic>
          <p:sp>
            <p:nvSpPr>
              <p:cNvPr id="12" name="線吹き出し 1 (枠付き) 11"/>
              <p:cNvSpPr/>
              <p:nvPr/>
            </p:nvSpPr>
            <p:spPr>
              <a:xfrm>
                <a:off x="1881948" y="3809098"/>
                <a:ext cx="3106613" cy="409695"/>
              </a:xfrm>
              <a:prstGeom prst="borderCallout1">
                <a:avLst>
                  <a:gd name="adj1" fmla="val -1250"/>
                  <a:gd name="adj2" fmla="val 49698"/>
                  <a:gd name="adj3" fmla="val -266051"/>
                  <a:gd name="adj4" fmla="val 26354"/>
                </a:avLst>
              </a:prstGeom>
              <a:no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target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i</a:t>
                </a:r>
                <a:endParaRPr lang="ja-JP" altLang="en-US" i="1" dirty="0">
                  <a:solidFill>
                    <a:srgbClr val="000000"/>
                  </a:solidFill>
                  <a:latin typeface="Helvetica"/>
                  <a:cs typeface="Helvetica"/>
                </a:endParaRPr>
              </a:p>
            </p:txBody>
          </p:sp>
          <p:sp>
            <p:nvSpPr>
              <p:cNvPr id="13" name="線吹き出し 1 (枠付き) 12"/>
              <p:cNvSpPr/>
              <p:nvPr/>
            </p:nvSpPr>
            <p:spPr>
              <a:xfrm>
                <a:off x="3850385" y="1285853"/>
                <a:ext cx="2905829" cy="720927"/>
              </a:xfrm>
              <a:prstGeom prst="borderCallout1">
                <a:avLst>
                  <a:gd name="adj1" fmla="val 49492"/>
                  <a:gd name="adj2" fmla="val -974"/>
                  <a:gd name="adj3" fmla="val 156574"/>
                  <a:gd name="adj4" fmla="val -19488"/>
                </a:avLst>
              </a:prstGeom>
              <a:noFill/>
              <a:ln w="254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rgbClr val="000000"/>
                    </a:solidFill>
                    <a:latin typeface="Helvetica"/>
                    <a:cs typeface="Helvetica"/>
                  </a:rPr>
                  <a:t>interloping </a:t>
                </a:r>
                <a:r>
                  <a:rPr lang="en-US" altLang="ja-JP" b="1" dirty="0" smtClean="0">
                    <a:solidFill>
                      <a:srgbClr val="000000"/>
                    </a:solidFill>
                    <a:latin typeface="Helvetica"/>
                    <a:cs typeface="Helvetica"/>
                  </a:rPr>
                  <a:t>tracer</a:t>
                </a:r>
                <a:r>
                  <a:rPr lang="en-US" altLang="ja-JP" dirty="0" smtClean="0">
                    <a:solidFill>
                      <a:srgbClr val="000000"/>
                    </a:solidFill>
                    <a:latin typeface="Helvetica"/>
                    <a:cs typeface="Helvetica"/>
                  </a:rPr>
                  <a:t> </a:t>
                </a:r>
                <a:r>
                  <a:rPr lang="en-US" altLang="ja-JP" i="1" dirty="0" smtClean="0">
                    <a:solidFill>
                      <a:srgbClr val="000000"/>
                    </a:solidFill>
                    <a:latin typeface="Helvetica"/>
                    <a:cs typeface="Helvetica"/>
                  </a:rPr>
                  <a:t>j</a:t>
                </a:r>
              </a:p>
              <a:p>
                <a:pPr algn="ctr"/>
                <a:r>
                  <a:rPr lang="en-US" altLang="ja-JP" dirty="0" smtClean="0">
                    <a:solidFill>
                      <a:srgbClr val="000000"/>
                    </a:solidFill>
                    <a:latin typeface="Helvetica"/>
                    <a:cs typeface="Helvetica"/>
                  </a:rPr>
                  <a:t>(</a:t>
                </a:r>
                <a:r>
                  <a:rPr lang="en-US" altLang="ja-JP" b="1" dirty="0">
                    <a:solidFill>
                      <a:srgbClr val="000000"/>
                    </a:solidFill>
                    <a:latin typeface="Helvetica"/>
                    <a:cs typeface="Helvetica"/>
                  </a:rPr>
                  <a:t>interloper</a:t>
                </a:r>
                <a:r>
                  <a:rPr lang="en-US" altLang="ja-JP" dirty="0" smtClean="0">
                    <a:solidFill>
                      <a:srgbClr val="000000"/>
                    </a:solidFill>
                    <a:latin typeface="Helvetica"/>
                    <a:cs typeface="Helvetica"/>
                  </a:rPr>
                  <a:t>)</a:t>
                </a:r>
                <a:endParaRPr lang="ja-JP" altLang="en-US" dirty="0">
                  <a:solidFill>
                    <a:srgbClr val="000000"/>
                  </a:solidFill>
                  <a:latin typeface="Helvetica"/>
                  <a:cs typeface="Helvetica"/>
                </a:endParaRPr>
              </a:p>
            </p:txBody>
          </p:sp>
        </p:grpSp>
        <p:sp>
          <p:nvSpPr>
            <p:cNvPr id="10" name="テキスト ボックス 9"/>
            <p:cNvSpPr txBox="1"/>
            <p:nvPr/>
          </p:nvSpPr>
          <p:spPr>
            <a:xfrm>
              <a:off x="760290" y="2752888"/>
              <a:ext cx="817640" cy="369332"/>
            </a:xfrm>
            <a:prstGeom prst="rect">
              <a:avLst/>
            </a:prstGeom>
            <a:noFill/>
          </p:spPr>
          <p:txBody>
            <a:bodyPr wrap="none" rtlCol="0">
              <a:spAutoFit/>
            </a:bodyPr>
            <a:lstStyle/>
            <a:p>
              <a:r>
                <a:rPr kumimoji="1" lang="ja-JP" altLang="en-US" dirty="0" smtClean="0">
                  <a:latin typeface="Helvetica"/>
                  <a:cs typeface="Helvetica"/>
                </a:rPr>
                <a:t>領域</a:t>
              </a:r>
              <a:r>
                <a:rPr kumimoji="1" lang="en-US" altLang="ja-JP" dirty="0" smtClean="0">
                  <a:latin typeface="Helvetica"/>
                  <a:cs typeface="Helvetica"/>
                </a:rPr>
                <a:t> </a:t>
              </a:r>
              <a:r>
                <a:rPr kumimoji="1" lang="en-US" altLang="ja-JP" i="1" dirty="0" smtClean="0">
                  <a:latin typeface="Helvetica"/>
                  <a:cs typeface="Helvetica"/>
                </a:rPr>
                <a:t>i </a:t>
              </a:r>
              <a:endParaRPr kumimoji="1" lang="ja-JP" altLang="en-US" i="1" dirty="0">
                <a:latin typeface="Helvetica"/>
                <a:cs typeface="Helvetica"/>
              </a:endParaRPr>
            </a:p>
          </p:txBody>
        </p:sp>
      </p:grpSp>
      <p:sp>
        <p:nvSpPr>
          <p:cNvPr id="15" name="テキスト ボックス 14"/>
          <p:cNvSpPr txBox="1"/>
          <p:nvPr/>
        </p:nvSpPr>
        <p:spPr>
          <a:xfrm>
            <a:off x="536223" y="2062231"/>
            <a:ext cx="6923851" cy="369332"/>
          </a:xfrm>
          <a:prstGeom prst="rect">
            <a:avLst/>
          </a:prstGeom>
          <a:noFill/>
        </p:spPr>
        <p:txBody>
          <a:bodyPr wrap="square" rtlCol="0">
            <a:spAutoFit/>
          </a:bodyPr>
          <a:lstStyle/>
          <a:p>
            <a:r>
              <a:rPr kumimoji="1" lang="ja-JP" altLang="en-US" dirty="0" smtClean="0"/>
              <a:t>多数の微惑星をトレーサーと呼ばれるスーパー粒子で代表させる</a:t>
            </a:r>
            <a:endParaRPr kumimoji="1" lang="ja-JP" altLang="en-US" dirty="0"/>
          </a:p>
        </p:txBody>
      </p:sp>
      <p:sp>
        <p:nvSpPr>
          <p:cNvPr id="16" name="テキスト ボックス 15"/>
          <p:cNvSpPr txBox="1"/>
          <p:nvPr/>
        </p:nvSpPr>
        <p:spPr>
          <a:xfrm>
            <a:off x="6119574" y="2431563"/>
            <a:ext cx="1891000" cy="369332"/>
          </a:xfrm>
          <a:prstGeom prst="rect">
            <a:avLst/>
          </a:prstGeom>
          <a:noFill/>
        </p:spPr>
        <p:txBody>
          <a:bodyPr wrap="none" rtlCol="0">
            <a:spAutoFit/>
          </a:bodyPr>
          <a:lstStyle/>
          <a:p>
            <a:r>
              <a:rPr kumimoji="1" lang="en-US" altLang="ja-JP" dirty="0" err="1" smtClean="0">
                <a:latin typeface="Helvetica"/>
                <a:cs typeface="Helvetica"/>
              </a:rPr>
              <a:t>Morishima</a:t>
            </a:r>
            <a:r>
              <a:rPr kumimoji="1" lang="en-US" altLang="ja-JP" dirty="0" smtClean="0">
                <a:latin typeface="Helvetica"/>
                <a:cs typeface="Helvetica"/>
              </a:rPr>
              <a:t>, 2015</a:t>
            </a:r>
            <a:endParaRPr kumimoji="1" lang="ja-JP" altLang="en-US" dirty="0">
              <a:latin typeface="Helvetica"/>
              <a:cs typeface="Helvetica"/>
            </a:endParaRPr>
          </a:p>
        </p:txBody>
      </p:sp>
    </p:spTree>
    <p:extLst>
      <p:ext uri="{BB962C8B-B14F-4D97-AF65-F5344CB8AC3E}">
        <p14:creationId xmlns:p14="http://schemas.microsoft.com/office/powerpoint/2010/main" val="5528552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2017/07/27</a:t>
            </a:r>
            <a:endParaRPr lang="en-US"/>
          </a:p>
        </p:txBody>
      </p:sp>
      <p:sp>
        <p:nvSpPr>
          <p:cNvPr id="5" name="フッター プレースホルダー 4"/>
          <p:cNvSpPr>
            <a:spLocks noGrp="1"/>
          </p:cNvSpPr>
          <p:nvPr>
            <p:ph type="ftr" sz="quarter" idx="11"/>
          </p:nvPr>
        </p:nvSpPr>
        <p:spPr/>
        <p:txBody>
          <a:bodyPr/>
          <a:lstStyle/>
          <a:p>
            <a:r>
              <a:rPr lang="ja-JP" altLang="en-US" dirty="0"/>
              <a:t>夏の学校　星形成・惑星系</a:t>
            </a:r>
            <a:r>
              <a:rPr lang="ja-JP" altLang="en-US" dirty="0" smtClean="0"/>
              <a:t>分科会</a:t>
            </a:r>
            <a:endParaRPr lang="en-US" altLang="ja-JP" dirty="0"/>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19088404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1186</TotalTime>
  <Words>929</Words>
  <Application>Microsoft Macintosh PowerPoint</Application>
  <PresentationFormat>画面に合わせる (4:3)</PresentationFormat>
  <Paragraphs>180</Paragraphs>
  <Slides>17</Slides>
  <Notes>5</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Theme</vt:lpstr>
      <vt:lpstr>巨大衝突ステージにおける 衝突破壊の重要性</vt:lpstr>
      <vt:lpstr>太陽系における巨大衝突ステージ</vt:lpstr>
      <vt:lpstr>太陽系外における巨大衝突ステージ</vt:lpstr>
      <vt:lpstr>デブリ円盤内の衝突破壊</vt:lpstr>
      <vt:lpstr>デブリ円盤の進化と惑星探査</vt:lpstr>
      <vt:lpstr>手法</vt:lpstr>
      <vt:lpstr>手法　N体計算</vt:lpstr>
      <vt:lpstr>手法　統計的手法</vt:lpstr>
      <vt:lpstr>結果</vt:lpstr>
      <vt:lpstr>議論</vt:lpstr>
      <vt:lpstr>まとめ</vt:lpstr>
      <vt:lpstr>PowerPoint プレゼンテーション</vt:lpstr>
      <vt:lpstr>背景</vt:lpstr>
      <vt:lpstr>N体計算のテスト</vt:lpstr>
      <vt:lpstr>N体計算のテスト</vt:lpstr>
      <vt:lpstr>N体計算のコスト</vt:lpstr>
      <vt:lpstr>統計的手法のテスト</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巨大衝突ステージにおける衝突破壊の重要性</dc:title>
  <dc:subject>N体計算・統計的手法のハイブリッドコードの開発</dc:subject>
  <dc:creator>磯谷和秀</dc:creator>
  <cp:keywords/>
  <dc:description/>
  <cp:lastModifiedBy>Isoya Kazuhide</cp:lastModifiedBy>
  <cp:revision>386</cp:revision>
  <dcterms:created xsi:type="dcterms:W3CDTF">2010-04-12T23:12:02Z</dcterms:created>
  <dcterms:modified xsi:type="dcterms:W3CDTF">2017-07-06T07:35:09Z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