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455" r:id="rId4"/>
  </p:sldMasterIdLst>
  <p:notesMasterIdLst>
    <p:notesMasterId r:id="rId19"/>
  </p:notesMasterIdLst>
  <p:handoutMasterIdLst>
    <p:handoutMasterId r:id="rId20"/>
  </p:handoutMasterIdLst>
  <p:sldIdLst>
    <p:sldId id="256" r:id="rId5"/>
    <p:sldId id="257" r:id="rId6"/>
    <p:sldId id="266" r:id="rId7"/>
    <p:sldId id="268" r:id="rId8"/>
    <p:sldId id="260" r:id="rId9"/>
    <p:sldId id="263" r:id="rId10"/>
    <p:sldId id="265" r:id="rId11"/>
    <p:sldId id="269" r:id="rId12"/>
    <p:sldId id="259" r:id="rId13"/>
    <p:sldId id="267" r:id="rId14"/>
    <p:sldId id="270" r:id="rId15"/>
    <p:sldId id="271" r:id="rId16"/>
    <p:sldId id="261" r:id="rId17"/>
    <p:sldId id="26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9" autoAdjust="0"/>
    <p:restoredTop sz="94660"/>
  </p:normalViewPr>
  <p:slideViewPr>
    <p:cSldViewPr snapToGrid="0" snapToObjects="1">
      <p:cViewPr varScale="1">
        <p:scale>
          <a:sx n="149" d="100"/>
          <a:sy n="149" d="100"/>
        </p:scale>
        <p:origin x="-1568" y="-112"/>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653184-0808-DE43-A34B-138F1CF358D7}" type="datetimeFigureOut">
              <a:rPr kumimoji="1" lang="ja-JP" altLang="en-US" smtClean="0"/>
              <a:t>2017/06/09</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76988-F133-8345-AAB1-DA0A6152078B}" type="slidenum">
              <a:rPr kumimoji="1" lang="ja-JP" altLang="en-US" smtClean="0"/>
              <a:t>‹#›</a:t>
            </a:fld>
            <a:endParaRPr kumimoji="1" lang="ja-JP" altLang="en-US"/>
          </a:p>
        </p:txBody>
      </p:sp>
    </p:spTree>
    <p:extLst>
      <p:ext uri="{BB962C8B-B14F-4D97-AF65-F5344CB8AC3E}">
        <p14:creationId xmlns:p14="http://schemas.microsoft.com/office/powerpoint/2010/main" val="5445844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3208B4-5C84-BF49-9F76-EEEFFE7655B1}" type="datetimeFigureOut">
              <a:rPr kumimoji="1" lang="ja-JP" altLang="en-US" smtClean="0"/>
              <a:t>2017/06/09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D03F0F-ECAB-504E-9950-96EB32E1A2FF}" type="slidenum">
              <a:rPr kumimoji="1" lang="ja-JP" altLang="en-US" smtClean="0"/>
              <a:t>‹#›</a:t>
            </a:fld>
            <a:endParaRPr kumimoji="1" lang="ja-JP" altLang="en-US"/>
          </a:p>
        </p:txBody>
      </p:sp>
    </p:spTree>
    <p:extLst>
      <p:ext uri="{BB962C8B-B14F-4D97-AF65-F5344CB8AC3E}">
        <p14:creationId xmlns:p14="http://schemas.microsoft.com/office/powerpoint/2010/main" val="22836534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altLang="ja-JP" smtClean="0"/>
              <a:t>2017/06/09</a:t>
            </a:r>
            <a:endParaRPr lang="en-US" dirty="0"/>
          </a:p>
        </p:txBody>
      </p:sp>
      <p:sp>
        <p:nvSpPr>
          <p:cNvPr id="5" name="Footer Placeholder 4"/>
          <p:cNvSpPr>
            <a:spLocks noGrp="1"/>
          </p:cNvSpPr>
          <p:nvPr>
            <p:ph type="ftr" sz="quarter" idx="11"/>
          </p:nvPr>
        </p:nvSpPr>
        <p:spPr/>
        <p:txBody>
          <a:bodyPr/>
          <a:lstStyle/>
          <a:p>
            <a:r>
              <a:rPr lang="ja-JP" altLang="en-US" smtClean="0"/>
              <a:t>若手ゼミ３周目</a:t>
            </a:r>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ja-JP" smtClean="0"/>
              <a:t>2017/06/09</a:t>
            </a:r>
            <a:endParaRPr lang="en-US"/>
          </a:p>
        </p:txBody>
      </p:sp>
      <p:sp>
        <p:nvSpPr>
          <p:cNvPr id="5" name="Footer Placeholder 4"/>
          <p:cNvSpPr>
            <a:spLocks noGrp="1"/>
          </p:cNvSpPr>
          <p:nvPr>
            <p:ph type="ftr" sz="quarter" idx="11"/>
          </p:nvPr>
        </p:nvSpPr>
        <p:spPr/>
        <p:txBody>
          <a:bodyPr/>
          <a:lstStyle/>
          <a:p>
            <a:r>
              <a:rPr lang="ja-JP" altLang="en-US" smtClean="0"/>
              <a:t>若手ゼミ３周目</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ja-JP" smtClean="0"/>
              <a:t>2017/06/09</a:t>
            </a:r>
            <a:endParaRPr lang="en-US"/>
          </a:p>
        </p:txBody>
      </p:sp>
      <p:sp>
        <p:nvSpPr>
          <p:cNvPr id="5" name="Footer Placeholder 4"/>
          <p:cNvSpPr>
            <a:spLocks noGrp="1"/>
          </p:cNvSpPr>
          <p:nvPr>
            <p:ph type="ftr" sz="quarter" idx="11"/>
          </p:nvPr>
        </p:nvSpPr>
        <p:spPr/>
        <p:txBody>
          <a:bodyPr/>
          <a:lstStyle/>
          <a:p>
            <a:r>
              <a:rPr lang="ja-JP" altLang="en-US" smtClean="0"/>
              <a:t>若手ゼミ３周目</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altLang="ja-JP" smtClean="0"/>
              <a:t>2017/06/09</a:t>
            </a:r>
            <a:endParaRPr lang="en-US"/>
          </a:p>
        </p:txBody>
      </p:sp>
      <p:sp>
        <p:nvSpPr>
          <p:cNvPr id="5" name="Footer Placeholder 4"/>
          <p:cNvSpPr>
            <a:spLocks noGrp="1"/>
          </p:cNvSpPr>
          <p:nvPr>
            <p:ph type="ftr" sz="quarter" idx="11"/>
          </p:nvPr>
        </p:nvSpPr>
        <p:spPr/>
        <p:txBody>
          <a:bodyPr/>
          <a:lstStyle/>
          <a:p>
            <a:r>
              <a:rPr lang="ja-JP" altLang="en-US" smtClean="0"/>
              <a:t>若手ゼミ３周目</a:t>
            </a:r>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altLang="ja-JP" smtClean="0"/>
              <a:t>2017/06/09</a:t>
            </a:r>
            <a:endParaRPr lang="en-US"/>
          </a:p>
        </p:txBody>
      </p:sp>
      <p:sp>
        <p:nvSpPr>
          <p:cNvPr id="5" name="Footer Placeholder 4"/>
          <p:cNvSpPr>
            <a:spLocks noGrp="1"/>
          </p:cNvSpPr>
          <p:nvPr>
            <p:ph type="ftr" sz="quarter" idx="11"/>
          </p:nvPr>
        </p:nvSpPr>
        <p:spPr/>
        <p:txBody>
          <a:bodyPr/>
          <a:lstStyle/>
          <a:p>
            <a:r>
              <a:rPr lang="ja-JP" altLang="en-US" smtClean="0"/>
              <a:t>若手ゼミ３周目</a:t>
            </a:r>
            <a:endParaRPr lang="en-US"/>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altLang="ja-JP" smtClean="0"/>
              <a:t>2017/06/09</a:t>
            </a:r>
            <a:endParaRPr lang="en-US"/>
          </a:p>
        </p:txBody>
      </p:sp>
      <p:sp>
        <p:nvSpPr>
          <p:cNvPr id="6" name="Footer Placeholder 5"/>
          <p:cNvSpPr>
            <a:spLocks noGrp="1"/>
          </p:cNvSpPr>
          <p:nvPr>
            <p:ph type="ftr" sz="quarter" idx="11"/>
          </p:nvPr>
        </p:nvSpPr>
        <p:spPr/>
        <p:txBody>
          <a:bodyPr/>
          <a:lstStyle/>
          <a:p>
            <a:r>
              <a:rPr lang="ja-JP" altLang="en-US" smtClean="0"/>
              <a:t>若手ゼミ３周目</a:t>
            </a:r>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altLang="ja-JP" smtClean="0"/>
              <a:t>2017/06/09</a:t>
            </a:r>
            <a:endParaRPr lang="en-US"/>
          </a:p>
        </p:txBody>
      </p:sp>
      <p:sp>
        <p:nvSpPr>
          <p:cNvPr id="8" name="Footer Placeholder 7"/>
          <p:cNvSpPr>
            <a:spLocks noGrp="1"/>
          </p:cNvSpPr>
          <p:nvPr>
            <p:ph type="ftr" sz="quarter" idx="11"/>
          </p:nvPr>
        </p:nvSpPr>
        <p:spPr/>
        <p:txBody>
          <a:bodyPr/>
          <a:lstStyle/>
          <a:p>
            <a:r>
              <a:rPr lang="ja-JP" altLang="en-US" smtClean="0"/>
              <a:t>若手ゼミ３周目</a:t>
            </a:r>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altLang="ja-JP" smtClean="0"/>
              <a:t>2017/06/09</a:t>
            </a:r>
            <a:endParaRPr lang="en-US"/>
          </a:p>
        </p:txBody>
      </p:sp>
      <p:sp>
        <p:nvSpPr>
          <p:cNvPr id="4" name="Footer Placeholder 3"/>
          <p:cNvSpPr>
            <a:spLocks noGrp="1"/>
          </p:cNvSpPr>
          <p:nvPr>
            <p:ph type="ftr" sz="quarter" idx="11"/>
          </p:nvPr>
        </p:nvSpPr>
        <p:spPr/>
        <p:txBody>
          <a:bodyPr/>
          <a:lstStyle/>
          <a:p>
            <a:r>
              <a:rPr lang="ja-JP" altLang="en-US" smtClean="0"/>
              <a:t>若手ゼミ３周目</a:t>
            </a:r>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ja-JP" smtClean="0"/>
              <a:t>2017/06/09</a:t>
            </a:r>
            <a:endParaRPr lang="en-US"/>
          </a:p>
        </p:txBody>
      </p:sp>
      <p:sp>
        <p:nvSpPr>
          <p:cNvPr id="3" name="Footer Placeholder 2"/>
          <p:cNvSpPr>
            <a:spLocks noGrp="1"/>
          </p:cNvSpPr>
          <p:nvPr>
            <p:ph type="ftr" sz="quarter" idx="11"/>
          </p:nvPr>
        </p:nvSpPr>
        <p:spPr/>
        <p:txBody>
          <a:bodyPr/>
          <a:lstStyle/>
          <a:p>
            <a:r>
              <a:rPr lang="ja-JP" altLang="en-US" smtClean="0"/>
              <a:t>若手ゼミ３周目</a:t>
            </a:r>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ja-JP" smtClean="0"/>
              <a:t>2017/06/09</a:t>
            </a:r>
            <a:endParaRPr lang="en-US"/>
          </a:p>
        </p:txBody>
      </p:sp>
      <p:sp>
        <p:nvSpPr>
          <p:cNvPr id="6" name="Footer Placeholder 5"/>
          <p:cNvSpPr>
            <a:spLocks noGrp="1"/>
          </p:cNvSpPr>
          <p:nvPr>
            <p:ph type="ftr" sz="quarter" idx="11"/>
          </p:nvPr>
        </p:nvSpPr>
        <p:spPr/>
        <p:txBody>
          <a:bodyPr/>
          <a:lstStyle/>
          <a:p>
            <a:r>
              <a:rPr lang="ja-JP" altLang="en-US" smtClean="0"/>
              <a:t>若手ゼミ３周目</a:t>
            </a:r>
            <a:endParaRPr lang="en-US"/>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ja-JP" smtClean="0"/>
              <a:t>2017/06/09</a:t>
            </a:r>
            <a:endParaRPr lang="en-US"/>
          </a:p>
        </p:txBody>
      </p:sp>
      <p:sp>
        <p:nvSpPr>
          <p:cNvPr id="6" name="Footer Placeholder 5"/>
          <p:cNvSpPr>
            <a:spLocks noGrp="1"/>
          </p:cNvSpPr>
          <p:nvPr>
            <p:ph type="ftr" sz="quarter" idx="11"/>
          </p:nvPr>
        </p:nvSpPr>
        <p:spPr/>
        <p:txBody>
          <a:bodyPr/>
          <a:lstStyle/>
          <a:p>
            <a:r>
              <a:rPr lang="ja-JP" altLang="en-US" smtClean="0"/>
              <a:t>若手ゼミ３周目</a:t>
            </a:r>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0517"/>
          </a:xfrm>
          <a:prstGeom prst="rect">
            <a:avLst/>
          </a:prstGeom>
          <a:solidFill>
            <a:schemeClr val="accent5"/>
          </a:solidFill>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000000"/>
                </a:solidFill>
                <a:latin typeface="+mn-ea"/>
                <a:ea typeface="+mn-ea"/>
              </a:defRPr>
            </a:lvl1pPr>
          </a:lstStyle>
          <a:p>
            <a:r>
              <a:rPr lang="en-US" altLang="ja-JP" dirty="0" smtClean="0"/>
              <a:t>2017/06/09</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000000"/>
                </a:solidFill>
              </a:defRPr>
            </a:lvl1pPr>
          </a:lstStyle>
          <a:p>
            <a:r>
              <a:rPr lang="ja-JP" altLang="en-US" dirty="0" smtClean="0"/>
              <a:t>若手ゼミ３周目</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latin typeface="+mn-ea"/>
                <a:ea typeface="+mn-ea"/>
              </a:defRPr>
            </a:lvl1pPr>
          </a:lstStyle>
          <a:p>
            <a:fld id="{2066355A-084C-D24E-9AD2-7E4FC41EA627}" type="slidenum">
              <a:rPr lang="en-US" smtClean="0"/>
              <a:pPr/>
              <a:t>‹#›</a:t>
            </a:fld>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6" Type="http://schemas.openxmlformats.org/officeDocument/2006/relationships/image" Target="../media/image5.emf"/><Relationship Id="rId7" Type="http://schemas.openxmlformats.org/officeDocument/2006/relationships/image" Target="../media/image6.emf"/><Relationship Id="rId8" Type="http://schemas.openxmlformats.org/officeDocument/2006/relationships/image" Target="../media/image7.emf"/><Relationship Id="rId9" Type="http://schemas.openxmlformats.org/officeDocument/2006/relationships/image" Target="../media/image8.emf"/><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5"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7.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5" Type="http://schemas.openxmlformats.org/officeDocument/2006/relationships/image" Target="../media/image19.emf"/><Relationship Id="rId6" Type="http://schemas.openxmlformats.org/officeDocument/2006/relationships/image" Target="../media/image20.emf"/><Relationship Id="rId7" Type="http://schemas.openxmlformats.org/officeDocument/2006/relationships/image" Target="../media/image21.emf"/><Relationship Id="rId8" Type="http://schemas.openxmlformats.org/officeDocument/2006/relationships/image" Target="../media/image22.emf"/><Relationship Id="rId1" Type="http://schemas.openxmlformats.org/officeDocument/2006/relationships/slideLayout" Target="../slideLayouts/slideLayout2.xml"/><Relationship Id="rId2" Type="http://schemas.openxmlformats.org/officeDocument/2006/relationships/image" Target="../media/image16.emf"/></Relationships>
</file>

<file path=ppt/slides/_rels/slide8.xml.rels><?xml version="1.0" encoding="UTF-8" standalone="yes"?>
<Relationships xmlns="http://schemas.openxmlformats.org/package/2006/relationships"><Relationship Id="rId11" Type="http://schemas.openxmlformats.org/officeDocument/2006/relationships/image" Target="../media/image31.emf"/><Relationship Id="rId12" Type="http://schemas.openxmlformats.org/officeDocument/2006/relationships/image" Target="../media/image32.emf"/><Relationship Id="rId1" Type="http://schemas.openxmlformats.org/officeDocument/2006/relationships/slideLayout" Target="../slideLayouts/slideLayout2.xml"/><Relationship Id="rId2" Type="http://schemas.openxmlformats.org/officeDocument/2006/relationships/image" Target="../media/image23.emf"/><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6" Type="http://schemas.openxmlformats.org/officeDocument/2006/relationships/image" Target="../media/image27.emf"/><Relationship Id="rId7" Type="http://schemas.openxmlformats.org/officeDocument/2006/relationships/image" Target="../media/image28.emf"/><Relationship Id="rId8" Type="http://schemas.openxmlformats.org/officeDocument/2006/relationships/image" Target="../media/image29.emf"/><Relationship Id="rId9" Type="http://schemas.openxmlformats.org/officeDocument/2006/relationships/image" Target="../media/image30.emf"/><Relationship Id="rId10" Type="http://schemas.openxmlformats.org/officeDocument/2006/relationships/image" Target="../media/image10.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emf"/><Relationship Id="rId3"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noFill/>
        </p:spPr>
        <p:txBody>
          <a:bodyPr/>
          <a:lstStyle/>
          <a:p>
            <a:r>
              <a:rPr kumimoji="1" lang="ja-JP" altLang="en-US" dirty="0" smtClean="0"/>
              <a:t>ハイブリッドコードの</a:t>
            </a:r>
            <a:r>
              <a:rPr kumimoji="1" lang="en-US" altLang="ja-JP" dirty="0" smtClean="0"/>
              <a:t/>
            </a:r>
            <a:br>
              <a:rPr kumimoji="1" lang="en-US" altLang="ja-JP" dirty="0" smtClean="0"/>
            </a:br>
            <a:r>
              <a:rPr kumimoji="1" lang="ja-JP" altLang="en-US" dirty="0" smtClean="0"/>
              <a:t>テスト計算</a:t>
            </a:r>
            <a:endParaRPr kumimoji="1" lang="ja-JP" altLang="en-US" dirty="0"/>
          </a:p>
        </p:txBody>
      </p:sp>
      <p:sp>
        <p:nvSpPr>
          <p:cNvPr id="3" name="サブタイトル 2"/>
          <p:cNvSpPr>
            <a:spLocks noGrp="1"/>
          </p:cNvSpPr>
          <p:nvPr>
            <p:ph type="subTitle" idx="1"/>
          </p:nvPr>
        </p:nvSpPr>
        <p:spPr/>
        <p:txBody>
          <a:bodyPr>
            <a:noAutofit/>
          </a:bodyPr>
          <a:lstStyle/>
          <a:p>
            <a:pPr algn="r"/>
            <a:r>
              <a:rPr kumimoji="1" lang="ja-JP" altLang="en-US" sz="2400" dirty="0" smtClean="0">
                <a:solidFill>
                  <a:srgbClr val="000000"/>
                </a:solidFill>
              </a:rPr>
              <a:t>名古屋大学大学院理学研究科</a:t>
            </a:r>
            <a:endParaRPr kumimoji="1" lang="en-US" altLang="ja-JP" sz="2400" dirty="0" smtClean="0">
              <a:solidFill>
                <a:srgbClr val="000000"/>
              </a:solidFill>
            </a:endParaRPr>
          </a:p>
          <a:p>
            <a:pPr algn="r"/>
            <a:r>
              <a:rPr kumimoji="1" lang="ja-JP" altLang="en-US" sz="2400" dirty="0" smtClean="0">
                <a:solidFill>
                  <a:srgbClr val="000000"/>
                </a:solidFill>
              </a:rPr>
              <a:t>素粒子宇宙物理学専攻</a:t>
            </a:r>
            <a:endParaRPr kumimoji="1" lang="en-US" altLang="ja-JP" sz="2400" dirty="0" smtClean="0">
              <a:solidFill>
                <a:srgbClr val="000000"/>
              </a:solidFill>
            </a:endParaRPr>
          </a:p>
          <a:p>
            <a:pPr algn="r"/>
            <a:r>
              <a:rPr kumimoji="1" lang="en-US" altLang="ja-JP" sz="2400" dirty="0" smtClean="0">
                <a:solidFill>
                  <a:srgbClr val="000000"/>
                </a:solidFill>
              </a:rPr>
              <a:t>Ta</a:t>
            </a:r>
            <a:r>
              <a:rPr kumimoji="1" lang="ja-JP" altLang="en-US" sz="2400" dirty="0" smtClean="0">
                <a:solidFill>
                  <a:srgbClr val="000000"/>
                </a:solidFill>
              </a:rPr>
              <a:t>研　磯谷和秀</a:t>
            </a:r>
            <a:endParaRPr kumimoji="1" lang="ja-JP" altLang="en-US" sz="2400" dirty="0">
              <a:solidFill>
                <a:srgbClr val="000000"/>
              </a:solidFill>
            </a:endParaRPr>
          </a:p>
        </p:txBody>
      </p:sp>
    </p:spTree>
    <p:extLst>
      <p:ext uri="{BB962C8B-B14F-4D97-AF65-F5344CB8AC3E}">
        <p14:creationId xmlns:p14="http://schemas.microsoft.com/office/powerpoint/2010/main" val="4117362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N</a:t>
            </a:r>
            <a:r>
              <a:rPr kumimoji="1" lang="ja-JP" altLang="en-US" dirty="0" smtClean="0"/>
              <a:t>体のテスト</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latin typeface="+mn-ea"/>
              </a:rPr>
              <a:t>N</a:t>
            </a:r>
            <a:r>
              <a:rPr kumimoji="1" lang="ja-JP" altLang="en-US" dirty="0">
                <a:latin typeface="+mn-ea"/>
              </a:rPr>
              <a:t>体計算のテストには、</a:t>
            </a:r>
            <a:r>
              <a:rPr kumimoji="1" lang="en-US" altLang="ja-JP" dirty="0" err="1">
                <a:latin typeface="+mn-ea"/>
              </a:rPr>
              <a:t>Ohtsuki</a:t>
            </a:r>
            <a:r>
              <a:rPr kumimoji="1" lang="en-US" altLang="ja-JP" dirty="0">
                <a:latin typeface="+mn-ea"/>
              </a:rPr>
              <a:t> et al. (2002) </a:t>
            </a:r>
            <a:r>
              <a:rPr kumimoji="1" lang="ja-JP" altLang="en-US" dirty="0">
                <a:latin typeface="+mn-ea"/>
              </a:rPr>
              <a:t>の離心率と軌道傾斜角の二乗平均平方根の進化の解析解と比較する</a:t>
            </a:r>
            <a:r>
              <a:rPr kumimoji="1" lang="ja-JP" altLang="en-US" dirty="0" smtClean="0">
                <a:latin typeface="+mn-ea"/>
              </a:rPr>
              <a:t>。</a:t>
            </a:r>
            <a:endParaRPr kumimoji="1" lang="en-US" altLang="ja-JP" dirty="0" smtClean="0">
              <a:latin typeface="+mn-ea"/>
            </a:endParaRPr>
          </a:p>
          <a:p>
            <a:r>
              <a:rPr kumimoji="1" lang="en-US" altLang="ja-JP" dirty="0" smtClean="0">
                <a:latin typeface="+mn-ea"/>
              </a:rPr>
              <a:t>1000</a:t>
            </a:r>
            <a:r>
              <a:rPr kumimoji="1" lang="ja-JP" altLang="en-US" dirty="0" smtClean="0">
                <a:latin typeface="+mn-ea"/>
              </a:rPr>
              <a:t>体の微惑星を用意し、</a:t>
            </a:r>
            <a:r>
              <a:rPr kumimoji="1" lang="en-US" altLang="ja-JP" dirty="0" smtClean="0">
                <a:latin typeface="+mn-ea"/>
              </a:rPr>
              <a:t>①1000</a:t>
            </a:r>
            <a:r>
              <a:rPr kumimoji="1" lang="ja-JP" altLang="en-US" dirty="0" smtClean="0">
                <a:latin typeface="+mn-ea"/>
              </a:rPr>
              <a:t>体が全て等質量の計算と、</a:t>
            </a:r>
            <a:r>
              <a:rPr kumimoji="1" lang="en-US" altLang="ja-JP" dirty="0" smtClean="0">
                <a:latin typeface="+mn-ea"/>
              </a:rPr>
              <a:t>②800</a:t>
            </a:r>
            <a:r>
              <a:rPr kumimoji="1" lang="ja-JP" altLang="en-US" dirty="0" smtClean="0">
                <a:latin typeface="+mn-ea"/>
              </a:rPr>
              <a:t>体が小さく</a:t>
            </a:r>
            <a:r>
              <a:rPr kumimoji="1" lang="en-US" altLang="ja-JP" dirty="0" smtClean="0">
                <a:latin typeface="+mn-ea"/>
              </a:rPr>
              <a:t>200</a:t>
            </a:r>
            <a:r>
              <a:rPr kumimoji="1" lang="ja-JP" altLang="en-US" dirty="0" smtClean="0">
                <a:latin typeface="+mn-ea"/>
              </a:rPr>
              <a:t>体が大きいときの計算を行う。</a:t>
            </a:r>
            <a:endParaRPr kumimoji="1" lang="en-US" altLang="ja-JP" dirty="0" smtClean="0">
              <a:latin typeface="+mn-ea"/>
            </a:endParaRPr>
          </a:p>
          <a:p>
            <a:r>
              <a:rPr kumimoji="1" lang="ja-JP" altLang="en-US" dirty="0" smtClean="0">
                <a:latin typeface="+mn-ea"/>
              </a:rPr>
              <a:t>計算時間は</a:t>
            </a:r>
            <a:r>
              <a:rPr kumimoji="1" lang="en-US" altLang="ja-JP" dirty="0" smtClean="0">
                <a:latin typeface="+mn-ea"/>
              </a:rPr>
              <a:t>1000</a:t>
            </a:r>
            <a:r>
              <a:rPr kumimoji="1" lang="ja-JP" altLang="en-US" dirty="0" smtClean="0">
                <a:latin typeface="+mn-ea"/>
              </a:rPr>
              <a:t>年分</a:t>
            </a:r>
            <a:endParaRPr kumimoji="1" lang="en-US" altLang="ja-JP" dirty="0" smtClean="0">
              <a:latin typeface="+mn-ea"/>
            </a:endParaRPr>
          </a:p>
          <a:p>
            <a:r>
              <a:rPr kumimoji="1" lang="ja-JP" altLang="en-US" dirty="0" smtClean="0">
                <a:latin typeface="+mn-ea"/>
              </a:rPr>
              <a:t>破壊は取り扱わない</a:t>
            </a:r>
            <a:endParaRPr kumimoji="1" lang="en-US" altLang="ja-JP" dirty="0">
              <a:latin typeface="+mn-ea"/>
            </a:endParaRPr>
          </a:p>
          <a:p>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2017/06/09</a:t>
            </a:r>
            <a:endParaRPr lang="en-US"/>
          </a:p>
        </p:txBody>
      </p:sp>
      <p:sp>
        <p:nvSpPr>
          <p:cNvPr id="5" name="フッター プレースホルダー 4"/>
          <p:cNvSpPr>
            <a:spLocks noGrp="1"/>
          </p:cNvSpPr>
          <p:nvPr>
            <p:ph type="ftr" sz="quarter" idx="11"/>
          </p:nvPr>
        </p:nvSpPr>
        <p:spPr/>
        <p:txBody>
          <a:bodyPr/>
          <a:lstStyle/>
          <a:p>
            <a:r>
              <a:rPr lang="ja-JP" altLang="en-US" smtClean="0"/>
              <a:t>若手ゼミ３周目</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10</a:t>
            </a:fld>
            <a:endParaRPr lang="en-US"/>
          </a:p>
        </p:txBody>
      </p:sp>
    </p:spTree>
    <p:extLst>
      <p:ext uri="{BB962C8B-B14F-4D97-AF65-F5344CB8AC3E}">
        <p14:creationId xmlns:p14="http://schemas.microsoft.com/office/powerpoint/2010/main" val="364096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a:t>
            </a:r>
            <a:r>
              <a:rPr kumimoji="1" lang="ja-JP" altLang="en-US" dirty="0"/>
              <a:t>体の</a:t>
            </a:r>
            <a:r>
              <a:rPr kumimoji="1" lang="ja-JP" altLang="en-US" dirty="0" smtClean="0"/>
              <a:t>テスト　解析解</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2017/06/09</a:t>
            </a:r>
            <a:endParaRPr lang="en-US"/>
          </a:p>
        </p:txBody>
      </p:sp>
      <p:sp>
        <p:nvSpPr>
          <p:cNvPr id="5" name="フッター プレースホルダー 4"/>
          <p:cNvSpPr>
            <a:spLocks noGrp="1"/>
          </p:cNvSpPr>
          <p:nvPr>
            <p:ph type="ftr" sz="quarter" idx="11"/>
          </p:nvPr>
        </p:nvSpPr>
        <p:spPr/>
        <p:txBody>
          <a:bodyPr/>
          <a:lstStyle/>
          <a:p>
            <a:r>
              <a:rPr lang="ja-JP" altLang="en-US" smtClean="0"/>
              <a:t>若手ゼミ３周目</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11</a:t>
            </a:fld>
            <a:endParaRPr lang="en-US"/>
          </a:p>
        </p:txBody>
      </p:sp>
      <p:pic>
        <p:nvPicPr>
          <p:cNvPr id="10" name="図 9" descr="Ohtsuki_etal_2002_fig7a.pdf"/>
          <p:cNvPicPr>
            <a:picLocks noChangeAspect="1"/>
          </p:cNvPicPr>
          <p:nvPr/>
        </p:nvPicPr>
        <p:blipFill rotWithShape="1">
          <a:blip r:embed="rId2">
            <a:extLst>
              <a:ext uri="{28A0092B-C50C-407E-A947-70E740481C1C}">
                <a14:useLocalDpi xmlns:a14="http://schemas.microsoft.com/office/drawing/2010/main" val="0"/>
              </a:ext>
            </a:extLst>
          </a:blip>
          <a:srcRect l="-5637" r="5637"/>
          <a:stretch/>
        </p:blipFill>
        <p:spPr>
          <a:xfrm>
            <a:off x="597600" y="1203123"/>
            <a:ext cx="7154096" cy="5277477"/>
          </a:xfrm>
          <a:prstGeom prst="rect">
            <a:avLst/>
          </a:prstGeom>
        </p:spPr>
      </p:pic>
      <p:sp>
        <p:nvSpPr>
          <p:cNvPr id="8" name="テキスト ボックス 7"/>
          <p:cNvSpPr txBox="1"/>
          <p:nvPr/>
        </p:nvSpPr>
        <p:spPr>
          <a:xfrm>
            <a:off x="3535887" y="1082645"/>
            <a:ext cx="2262158" cy="369332"/>
          </a:xfrm>
          <a:prstGeom prst="rect">
            <a:avLst/>
          </a:prstGeom>
          <a:noFill/>
        </p:spPr>
        <p:txBody>
          <a:bodyPr wrap="none" rtlCol="0">
            <a:spAutoFit/>
          </a:bodyPr>
          <a:lstStyle/>
          <a:p>
            <a:r>
              <a:rPr kumimoji="1" lang="ja-JP" altLang="en-US" dirty="0" smtClean="0"/>
              <a:t>離心率と軌道傾斜角</a:t>
            </a:r>
            <a:endParaRPr kumimoji="1" lang="ja-JP" altLang="en-US" dirty="0"/>
          </a:p>
        </p:txBody>
      </p:sp>
      <p:sp>
        <p:nvSpPr>
          <p:cNvPr id="9" name="テキスト ボックス 8"/>
          <p:cNvSpPr txBox="1"/>
          <p:nvPr/>
        </p:nvSpPr>
        <p:spPr>
          <a:xfrm>
            <a:off x="5798045" y="6125075"/>
            <a:ext cx="2524843" cy="369332"/>
          </a:xfrm>
          <a:prstGeom prst="rect">
            <a:avLst/>
          </a:prstGeom>
          <a:noFill/>
        </p:spPr>
        <p:txBody>
          <a:bodyPr wrap="none" rtlCol="0">
            <a:spAutoFit/>
          </a:bodyPr>
          <a:lstStyle/>
          <a:p>
            <a:r>
              <a:rPr kumimoji="1" lang="en-US" altLang="ja-JP" dirty="0" err="1">
                <a:latin typeface="+mn-ea"/>
              </a:rPr>
              <a:t>Ohtsuki</a:t>
            </a:r>
            <a:r>
              <a:rPr kumimoji="1" lang="en-US" altLang="ja-JP" dirty="0">
                <a:latin typeface="+mn-ea"/>
              </a:rPr>
              <a:t> et al. (2002) </a:t>
            </a:r>
            <a:endParaRPr kumimoji="1" lang="ja-JP" altLang="en-US" dirty="0"/>
          </a:p>
        </p:txBody>
      </p:sp>
    </p:spTree>
    <p:extLst>
      <p:ext uri="{BB962C8B-B14F-4D97-AF65-F5344CB8AC3E}">
        <p14:creationId xmlns:p14="http://schemas.microsoft.com/office/powerpoint/2010/main" val="401831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a:t>
            </a:r>
            <a:r>
              <a:rPr kumimoji="1" lang="ja-JP" altLang="en-US" dirty="0"/>
              <a:t>体の</a:t>
            </a:r>
            <a:r>
              <a:rPr kumimoji="1" lang="ja-JP" altLang="en-US" dirty="0" smtClean="0"/>
              <a:t>テスト　解析解</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2017/06/09</a:t>
            </a:r>
            <a:endParaRPr lang="en-US"/>
          </a:p>
        </p:txBody>
      </p:sp>
      <p:sp>
        <p:nvSpPr>
          <p:cNvPr id="5" name="フッター プレースホルダー 4"/>
          <p:cNvSpPr>
            <a:spLocks noGrp="1"/>
          </p:cNvSpPr>
          <p:nvPr>
            <p:ph type="ftr" sz="quarter" idx="11"/>
          </p:nvPr>
        </p:nvSpPr>
        <p:spPr/>
        <p:txBody>
          <a:bodyPr/>
          <a:lstStyle/>
          <a:p>
            <a:r>
              <a:rPr lang="ja-JP" altLang="en-US" smtClean="0"/>
              <a:t>若手ゼミ３周目</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12</a:t>
            </a:fld>
            <a:endParaRPr lang="en-US"/>
          </a:p>
        </p:txBody>
      </p:sp>
      <p:pic>
        <p:nvPicPr>
          <p:cNvPr id="11" name="図 10" descr="Ohtsuki_etal_2002_fig7b.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061" y="1233652"/>
            <a:ext cx="6991281" cy="5233143"/>
          </a:xfrm>
          <a:prstGeom prst="rect">
            <a:avLst/>
          </a:prstGeom>
        </p:spPr>
      </p:pic>
      <p:sp>
        <p:nvSpPr>
          <p:cNvPr id="8" name="テキスト ボックス 7"/>
          <p:cNvSpPr txBox="1"/>
          <p:nvPr/>
        </p:nvSpPr>
        <p:spPr>
          <a:xfrm>
            <a:off x="3535887" y="1082645"/>
            <a:ext cx="2262158" cy="369332"/>
          </a:xfrm>
          <a:prstGeom prst="rect">
            <a:avLst/>
          </a:prstGeom>
          <a:noFill/>
        </p:spPr>
        <p:txBody>
          <a:bodyPr wrap="none" rtlCol="0">
            <a:spAutoFit/>
          </a:bodyPr>
          <a:lstStyle/>
          <a:p>
            <a:r>
              <a:rPr kumimoji="1" lang="ja-JP" altLang="en-US" dirty="0" smtClean="0"/>
              <a:t>離心率と軌道傾斜角</a:t>
            </a:r>
            <a:endParaRPr kumimoji="1" lang="ja-JP" altLang="en-US" dirty="0"/>
          </a:p>
        </p:txBody>
      </p:sp>
      <p:sp>
        <p:nvSpPr>
          <p:cNvPr id="9" name="テキスト ボックス 8"/>
          <p:cNvSpPr txBox="1"/>
          <p:nvPr/>
        </p:nvSpPr>
        <p:spPr>
          <a:xfrm>
            <a:off x="5798045" y="6125075"/>
            <a:ext cx="2524843" cy="369332"/>
          </a:xfrm>
          <a:prstGeom prst="rect">
            <a:avLst/>
          </a:prstGeom>
          <a:noFill/>
        </p:spPr>
        <p:txBody>
          <a:bodyPr wrap="none" rtlCol="0">
            <a:spAutoFit/>
          </a:bodyPr>
          <a:lstStyle/>
          <a:p>
            <a:r>
              <a:rPr kumimoji="1" lang="en-US" altLang="ja-JP" dirty="0" err="1">
                <a:latin typeface="+mn-ea"/>
              </a:rPr>
              <a:t>Ohtsuki</a:t>
            </a:r>
            <a:r>
              <a:rPr kumimoji="1" lang="en-US" altLang="ja-JP" dirty="0">
                <a:latin typeface="+mn-ea"/>
              </a:rPr>
              <a:t> et al. (2002) </a:t>
            </a:r>
            <a:endParaRPr kumimoji="1" lang="ja-JP" altLang="en-US" dirty="0"/>
          </a:p>
        </p:txBody>
      </p:sp>
    </p:spTree>
    <p:extLst>
      <p:ext uri="{BB962C8B-B14F-4D97-AF65-F5344CB8AC3E}">
        <p14:creationId xmlns:p14="http://schemas.microsoft.com/office/powerpoint/2010/main" val="419033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N</a:t>
            </a:r>
            <a:r>
              <a:rPr kumimoji="1" lang="ja-JP" altLang="en-US" dirty="0" smtClean="0"/>
              <a:t>体のテスト</a:t>
            </a:r>
            <a:endParaRPr kumimoji="1" lang="ja-JP" altLang="en-US" dirty="0"/>
          </a:p>
        </p:txBody>
      </p:sp>
      <p:sp>
        <p:nvSpPr>
          <p:cNvPr id="3" name="コンテンツ プレースホルダー 2"/>
          <p:cNvSpPr>
            <a:spLocks noGrp="1"/>
          </p:cNvSpPr>
          <p:nvPr>
            <p:ph idx="1"/>
          </p:nvPr>
        </p:nvSpPr>
        <p:spPr>
          <a:xfrm>
            <a:off x="457200" y="1600200"/>
            <a:ext cx="8229600" cy="4756150"/>
          </a:xfrm>
        </p:spPr>
        <p:txBody>
          <a:bodyPr>
            <a:normAutofit lnSpcReduction="10000"/>
          </a:bodyPr>
          <a:lstStyle/>
          <a:p>
            <a:r>
              <a:rPr kumimoji="1" lang="ja-JP" altLang="en-US" dirty="0" smtClean="0"/>
              <a:t>実はまだ等質量の場合の計算を回しているところです。</a:t>
            </a:r>
            <a:endParaRPr kumimoji="1" lang="en-US" altLang="ja-JP" dirty="0" smtClean="0"/>
          </a:p>
          <a:p>
            <a:endParaRPr kumimoji="1" lang="en-US" altLang="ja-JP" dirty="0"/>
          </a:p>
          <a:p>
            <a:r>
              <a:rPr kumimoji="1" lang="en-US" altLang="ja-JP" dirty="0" smtClean="0">
                <a:latin typeface="+mn-ea"/>
              </a:rPr>
              <a:t>1000</a:t>
            </a:r>
            <a:r>
              <a:rPr kumimoji="1" lang="ja-JP" altLang="en-US" dirty="0" smtClean="0">
                <a:latin typeface="+mn-ea"/>
              </a:rPr>
              <a:t>体はとても計算コストがかかるため何回もできない。</a:t>
            </a:r>
            <a:endParaRPr kumimoji="1" lang="en-US" altLang="ja-JP" dirty="0" smtClean="0">
              <a:latin typeface="+mn-ea"/>
            </a:endParaRPr>
          </a:p>
          <a:p>
            <a:endParaRPr kumimoji="1" lang="en-US" altLang="ja-JP" dirty="0">
              <a:latin typeface="+mn-ea"/>
            </a:endParaRPr>
          </a:p>
          <a:p>
            <a:r>
              <a:rPr kumimoji="1" lang="ja-JP" altLang="en-US" dirty="0" smtClean="0">
                <a:latin typeface="+mn-ea"/>
              </a:rPr>
              <a:t>かわりに</a:t>
            </a:r>
            <a:r>
              <a:rPr kumimoji="1" lang="en-US" altLang="ja-JP" dirty="0" smtClean="0">
                <a:latin typeface="+mn-ea"/>
              </a:rPr>
              <a:t>100</a:t>
            </a:r>
            <a:r>
              <a:rPr kumimoji="1" lang="ja-JP" altLang="en-US" dirty="0" smtClean="0">
                <a:latin typeface="+mn-ea"/>
              </a:rPr>
              <a:t>体、</a:t>
            </a:r>
            <a:r>
              <a:rPr kumimoji="1" lang="en-US" altLang="ja-JP" dirty="0" smtClean="0">
                <a:latin typeface="+mn-ea"/>
              </a:rPr>
              <a:t>200</a:t>
            </a:r>
            <a:r>
              <a:rPr kumimoji="1" lang="ja-JP" altLang="en-US" dirty="0" smtClean="0">
                <a:latin typeface="+mn-ea"/>
              </a:rPr>
              <a:t>体、</a:t>
            </a:r>
            <a:r>
              <a:rPr kumimoji="1" lang="en-US" altLang="ja-JP" dirty="0" smtClean="0">
                <a:latin typeface="+mn-ea"/>
              </a:rPr>
              <a:t>500</a:t>
            </a:r>
            <a:r>
              <a:rPr kumimoji="1" lang="ja-JP" altLang="en-US" dirty="0" smtClean="0">
                <a:latin typeface="+mn-ea"/>
              </a:rPr>
              <a:t>体の計算もいくつか回しているが、データ解析が間に合っていません。</a:t>
            </a:r>
            <a:endParaRPr kumimoji="1" lang="ja-JP" altLang="en-US" dirty="0">
              <a:latin typeface="+mn-ea"/>
            </a:endParaRPr>
          </a:p>
        </p:txBody>
      </p:sp>
      <p:sp>
        <p:nvSpPr>
          <p:cNvPr id="4" name="日付プレースホルダー 3"/>
          <p:cNvSpPr>
            <a:spLocks noGrp="1"/>
          </p:cNvSpPr>
          <p:nvPr>
            <p:ph type="dt" sz="half" idx="10"/>
          </p:nvPr>
        </p:nvSpPr>
        <p:spPr/>
        <p:txBody>
          <a:bodyPr/>
          <a:lstStyle/>
          <a:p>
            <a:r>
              <a:rPr lang="en-US" altLang="ja-JP" smtClean="0"/>
              <a:t>2017/06/09</a:t>
            </a:r>
            <a:endParaRPr lang="en-US"/>
          </a:p>
        </p:txBody>
      </p:sp>
      <p:sp>
        <p:nvSpPr>
          <p:cNvPr id="5" name="フッター プレースホルダー 4"/>
          <p:cNvSpPr>
            <a:spLocks noGrp="1"/>
          </p:cNvSpPr>
          <p:nvPr>
            <p:ph type="ftr" sz="quarter" idx="11"/>
          </p:nvPr>
        </p:nvSpPr>
        <p:spPr/>
        <p:txBody>
          <a:bodyPr/>
          <a:lstStyle/>
          <a:p>
            <a:r>
              <a:rPr lang="ja-JP" altLang="en-US" smtClean="0"/>
              <a:t>若手ゼミ３周目</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13</a:t>
            </a:fld>
            <a:endParaRPr lang="en-US"/>
          </a:p>
        </p:txBody>
      </p:sp>
    </p:spTree>
    <p:extLst>
      <p:ext uri="{BB962C8B-B14F-4D97-AF65-F5344CB8AC3E}">
        <p14:creationId xmlns:p14="http://schemas.microsoft.com/office/powerpoint/2010/main" val="146555251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まとめと今後の課題</a:t>
            </a:r>
            <a:endParaRPr kumimoji="1" lang="ja-JP" altLang="en-US" dirty="0"/>
          </a:p>
        </p:txBody>
      </p:sp>
      <p:sp>
        <p:nvSpPr>
          <p:cNvPr id="3" name="コンテンツ プレースホルダー 2"/>
          <p:cNvSpPr>
            <a:spLocks noGrp="1"/>
          </p:cNvSpPr>
          <p:nvPr>
            <p:ph idx="1"/>
          </p:nvPr>
        </p:nvSpPr>
        <p:spPr>
          <a:xfrm>
            <a:off x="457200" y="1600200"/>
            <a:ext cx="8229600" cy="4756150"/>
          </a:xfrm>
        </p:spPr>
        <p:txBody>
          <a:bodyPr>
            <a:normAutofit lnSpcReduction="10000"/>
          </a:bodyPr>
          <a:lstStyle/>
          <a:p>
            <a:r>
              <a:rPr kumimoji="1" lang="ja-JP" altLang="en-US" dirty="0" smtClean="0"/>
              <a:t>統計的手法のテストはなかなかよい一致を示していた。</a:t>
            </a:r>
            <a:endParaRPr kumimoji="1" lang="en-US" altLang="ja-JP" dirty="0" smtClean="0"/>
          </a:p>
          <a:p>
            <a:r>
              <a:rPr kumimoji="1" lang="en-US" altLang="ja-JP" dirty="0" smtClean="0"/>
              <a:t>N</a:t>
            </a:r>
            <a:r>
              <a:rPr kumimoji="1" lang="ja-JP" altLang="en-US" dirty="0" smtClean="0"/>
              <a:t>体計算について、卒論</a:t>
            </a:r>
            <a:r>
              <a:rPr kumimoji="1" lang="ja-JP" altLang="en-US" dirty="0"/>
              <a:t>時に作った</a:t>
            </a:r>
            <a:r>
              <a:rPr kumimoji="1" lang="ja-JP" altLang="en-US" dirty="0" smtClean="0"/>
              <a:t>エルミート法のコードからほぼ変えておらず、そのときにテスト計算を何個か行っていたのであまり心配はしていないが、念のために行う。</a:t>
            </a:r>
            <a:endParaRPr kumimoji="1" lang="en-US" altLang="ja-JP" dirty="0" smtClean="0"/>
          </a:p>
          <a:p>
            <a:r>
              <a:rPr kumimoji="1" lang="ja-JP" altLang="en-US" dirty="0" smtClean="0"/>
              <a:t>本計算の計算時間はとても長くなることが予想されるので、早く計算を回しておきたい。</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2017/06/09</a:t>
            </a:r>
            <a:endParaRPr lang="en-US"/>
          </a:p>
        </p:txBody>
      </p:sp>
      <p:sp>
        <p:nvSpPr>
          <p:cNvPr id="5" name="フッター プレースホルダー 4"/>
          <p:cNvSpPr>
            <a:spLocks noGrp="1"/>
          </p:cNvSpPr>
          <p:nvPr>
            <p:ph type="ftr" sz="quarter" idx="11"/>
          </p:nvPr>
        </p:nvSpPr>
        <p:spPr/>
        <p:txBody>
          <a:bodyPr/>
          <a:lstStyle/>
          <a:p>
            <a:r>
              <a:rPr lang="ja-JP" altLang="en-US" smtClean="0"/>
              <a:t>若手ゼミ３周目</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14</a:t>
            </a:fld>
            <a:endParaRPr lang="en-US"/>
          </a:p>
        </p:txBody>
      </p:sp>
    </p:spTree>
    <p:extLst>
      <p:ext uri="{BB962C8B-B14F-4D97-AF65-F5344CB8AC3E}">
        <p14:creationId xmlns:p14="http://schemas.microsoft.com/office/powerpoint/2010/main" val="338364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前回の宿題</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2017/06/09</a:t>
            </a:r>
            <a:endParaRPr lang="en-US"/>
          </a:p>
        </p:txBody>
      </p:sp>
      <p:sp>
        <p:nvSpPr>
          <p:cNvPr id="5" name="フッター プレースホルダー 4"/>
          <p:cNvSpPr>
            <a:spLocks noGrp="1"/>
          </p:cNvSpPr>
          <p:nvPr>
            <p:ph type="ftr" sz="quarter" idx="11"/>
          </p:nvPr>
        </p:nvSpPr>
        <p:spPr/>
        <p:txBody>
          <a:bodyPr/>
          <a:lstStyle/>
          <a:p>
            <a:r>
              <a:rPr lang="ja-JP" altLang="en-US" smtClean="0"/>
              <a:t>若手ゼミ３周目</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2</a:t>
            </a:fld>
            <a:endParaRPr lang="en-US"/>
          </a:p>
        </p:txBody>
      </p:sp>
      <p:sp>
        <p:nvSpPr>
          <p:cNvPr id="7" name="テキスト ボックス 6"/>
          <p:cNvSpPr txBox="1"/>
          <p:nvPr/>
        </p:nvSpPr>
        <p:spPr>
          <a:xfrm>
            <a:off x="5579895" y="2389361"/>
            <a:ext cx="3302482" cy="646331"/>
          </a:xfrm>
          <a:prstGeom prst="rect">
            <a:avLst/>
          </a:prstGeom>
          <a:noFill/>
        </p:spPr>
        <p:txBody>
          <a:bodyPr wrap="none" rtlCol="0">
            <a:spAutoFit/>
          </a:bodyPr>
          <a:lstStyle/>
          <a:p>
            <a:r>
              <a:rPr kumimoji="1" lang="en-US" altLang="ja-JP" dirty="0" err="1" smtClean="0">
                <a:latin typeface="Helvetica"/>
                <a:ea typeface="ヒラギノ角ゴ Pro W3"/>
                <a:cs typeface="Helvetica"/>
              </a:rPr>
              <a:t>Greenzweig</a:t>
            </a:r>
            <a:r>
              <a:rPr kumimoji="1" lang="en-US" altLang="ja-JP" dirty="0" smtClean="0">
                <a:latin typeface="Helvetica"/>
                <a:ea typeface="ヒラギノ角ゴ Pro W3"/>
                <a:cs typeface="Helvetica"/>
              </a:rPr>
              <a:t> &amp; </a:t>
            </a:r>
            <a:r>
              <a:rPr kumimoji="1" lang="en-US" altLang="ja-JP" dirty="0" err="1" smtClean="0">
                <a:latin typeface="Helvetica"/>
                <a:ea typeface="ヒラギノ角ゴ Pro W3"/>
                <a:cs typeface="Helvetica"/>
              </a:rPr>
              <a:t>Lissauer</a:t>
            </a:r>
            <a:r>
              <a:rPr kumimoji="1" lang="en-US" altLang="ja-JP" dirty="0" smtClean="0">
                <a:latin typeface="Helvetica"/>
                <a:ea typeface="ヒラギノ角ゴ Pro W3"/>
                <a:cs typeface="Helvetica"/>
              </a:rPr>
              <a:t> (1992) </a:t>
            </a:r>
          </a:p>
          <a:p>
            <a:r>
              <a:rPr lang="en-US" altLang="ja-JP" dirty="0" smtClean="0">
                <a:latin typeface="Helvetica"/>
                <a:ea typeface="ヒラギノ角ゴ Pro W3"/>
                <a:cs typeface="Helvetica"/>
              </a:rPr>
              <a:t>or </a:t>
            </a:r>
            <a:r>
              <a:rPr lang="en-US" altLang="ja-JP" dirty="0" err="1" smtClean="0">
                <a:latin typeface="Helvetica"/>
                <a:ea typeface="ヒラギノ角ゴ Pro W3"/>
                <a:cs typeface="Helvetica"/>
              </a:rPr>
              <a:t>Inaba</a:t>
            </a:r>
            <a:r>
              <a:rPr lang="en-US" altLang="ja-JP" dirty="0" smtClean="0">
                <a:latin typeface="Helvetica"/>
                <a:ea typeface="ヒラギノ角ゴ Pro W3"/>
                <a:cs typeface="Helvetica"/>
              </a:rPr>
              <a:t> et al. (2001)</a:t>
            </a:r>
            <a:endParaRPr kumimoji="1" lang="ja-JP" altLang="en-US" dirty="0">
              <a:latin typeface="Helvetica"/>
              <a:ea typeface="ヒラギノ角ゴ Pro W3"/>
              <a:cs typeface="Helvetica"/>
            </a:endParaRPr>
          </a:p>
        </p:txBody>
      </p:sp>
      <p:sp>
        <p:nvSpPr>
          <p:cNvPr id="8" name="テキスト ボックス 7"/>
          <p:cNvSpPr txBox="1"/>
          <p:nvPr/>
        </p:nvSpPr>
        <p:spPr>
          <a:xfrm>
            <a:off x="5704999" y="1040880"/>
            <a:ext cx="3380292" cy="646331"/>
          </a:xfrm>
          <a:prstGeom prst="rect">
            <a:avLst/>
          </a:prstGeom>
          <a:noFill/>
        </p:spPr>
        <p:txBody>
          <a:bodyPr wrap="square" rtlCol="0">
            <a:spAutoFit/>
          </a:bodyPr>
          <a:lstStyle/>
          <a:p>
            <a:r>
              <a:rPr kumimoji="1" lang="ja-JP" altLang="en-US" dirty="0" smtClean="0">
                <a:latin typeface="ヒラギノ角ゴ Pro W3"/>
                <a:ea typeface="ヒラギノ角ゴ Pro W3"/>
                <a:cs typeface="ヒラギノ角ゴ Pro W3"/>
              </a:rPr>
              <a:t>重力フォーカシングを無視できる程度の高速衝突を考える</a:t>
            </a:r>
            <a:endParaRPr kumimoji="1" lang="ja-JP" altLang="en-US" dirty="0">
              <a:latin typeface="ヒラギノ角ゴ Pro W3"/>
              <a:ea typeface="ヒラギノ角ゴ Pro W3"/>
              <a:cs typeface="ヒラギノ角ゴ Pro W3"/>
            </a:endParaRPr>
          </a:p>
        </p:txBody>
      </p:sp>
      <p:grpSp>
        <p:nvGrpSpPr>
          <p:cNvPr id="9" name="図形グループ 8"/>
          <p:cNvGrpSpPr/>
          <p:nvPr/>
        </p:nvGrpSpPr>
        <p:grpSpPr>
          <a:xfrm>
            <a:off x="821505" y="1754936"/>
            <a:ext cx="5724236" cy="1103605"/>
            <a:chOff x="851201" y="1505303"/>
            <a:chExt cx="5724236" cy="1103605"/>
          </a:xfrm>
        </p:grpSpPr>
        <p:grpSp>
          <p:nvGrpSpPr>
            <p:cNvPr id="10" name="図形グループ 9"/>
            <p:cNvGrpSpPr/>
            <p:nvPr/>
          </p:nvGrpSpPr>
          <p:grpSpPr>
            <a:xfrm>
              <a:off x="851201" y="1505303"/>
              <a:ext cx="5724236" cy="1103605"/>
              <a:chOff x="851201" y="1505303"/>
              <a:chExt cx="5724236" cy="1103605"/>
            </a:xfrm>
          </p:grpSpPr>
          <p:pic>
            <p:nvPicPr>
              <p:cNvPr id="12" name="図 11"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01" y="1505303"/>
                <a:ext cx="5724236" cy="680195"/>
              </a:xfrm>
              <a:prstGeom prst="rect">
                <a:avLst/>
              </a:prstGeom>
            </p:spPr>
          </p:pic>
          <p:sp>
            <p:nvSpPr>
              <p:cNvPr id="13" name="テキスト ボックス 12"/>
              <p:cNvSpPr txBox="1"/>
              <p:nvPr/>
            </p:nvSpPr>
            <p:spPr>
              <a:xfrm>
                <a:off x="1802420" y="2093562"/>
                <a:ext cx="1338828" cy="369332"/>
              </a:xfrm>
              <a:prstGeom prst="rect">
                <a:avLst/>
              </a:prstGeom>
              <a:noFill/>
            </p:spPr>
            <p:txBody>
              <a:bodyPr wrap="none" rtlCol="0">
                <a:spAutoFit/>
              </a:bodyPr>
              <a:lstStyle/>
              <a:p>
                <a:r>
                  <a:rPr kumimoji="1" lang="ja-JP" altLang="en-US" dirty="0" smtClean="0">
                    <a:latin typeface="ヒラギノ角ゴ Pro W3"/>
                    <a:ea typeface="ヒラギノ角ゴ Pro W3"/>
                    <a:cs typeface="ヒラギノ角ゴ Pro W3"/>
                  </a:rPr>
                  <a:t>幾何断面積</a:t>
                </a:r>
                <a:endParaRPr kumimoji="1" lang="ja-JP" altLang="en-US" dirty="0">
                  <a:latin typeface="ヒラギノ角ゴ Pro W3"/>
                  <a:ea typeface="ヒラギノ角ゴ Pro W3"/>
                  <a:cs typeface="ヒラギノ角ゴ Pro W3"/>
                </a:endParaRPr>
              </a:p>
            </p:txBody>
          </p:sp>
          <p:cxnSp>
            <p:nvCxnSpPr>
              <p:cNvPr id="14" name="直線コネクタ 13"/>
              <p:cNvCxnSpPr/>
              <p:nvPr/>
            </p:nvCxnSpPr>
            <p:spPr>
              <a:xfrm>
                <a:off x="3324123" y="2239576"/>
                <a:ext cx="740249" cy="0"/>
              </a:xfrm>
              <a:prstGeom prst="line">
                <a:avLst/>
              </a:prstGeom>
              <a:ln>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15" name="テキスト ボックス 14"/>
              <p:cNvSpPr txBox="1"/>
              <p:nvPr/>
            </p:nvSpPr>
            <p:spPr>
              <a:xfrm>
                <a:off x="3183867" y="2239576"/>
                <a:ext cx="1107996" cy="369332"/>
              </a:xfrm>
              <a:prstGeom prst="rect">
                <a:avLst/>
              </a:prstGeom>
              <a:noFill/>
            </p:spPr>
            <p:txBody>
              <a:bodyPr wrap="none" rtlCol="0">
                <a:spAutoFit/>
              </a:bodyPr>
              <a:lstStyle/>
              <a:p>
                <a:r>
                  <a:rPr kumimoji="1" lang="ja-JP" altLang="en-US" dirty="0" smtClean="0">
                    <a:latin typeface="ヒラギノ角ゴ Pro W3"/>
                    <a:ea typeface="ヒラギノ角ゴ Pro W3"/>
                    <a:cs typeface="ヒラギノ角ゴ Pro W3"/>
                  </a:rPr>
                  <a:t>補正因子</a:t>
                </a:r>
                <a:endParaRPr kumimoji="1" lang="ja-JP" altLang="en-US" dirty="0">
                  <a:latin typeface="ヒラギノ角ゴ Pro W3"/>
                  <a:ea typeface="ヒラギノ角ゴ Pro W3"/>
                  <a:cs typeface="ヒラギノ角ゴ Pro W3"/>
                </a:endParaRPr>
              </a:p>
            </p:txBody>
          </p:sp>
        </p:grpSp>
        <p:cxnSp>
          <p:nvCxnSpPr>
            <p:cNvPr id="11" name="直線コネクタ 10"/>
            <p:cNvCxnSpPr/>
            <p:nvPr/>
          </p:nvCxnSpPr>
          <p:spPr>
            <a:xfrm>
              <a:off x="1660198" y="2087176"/>
              <a:ext cx="1595927" cy="0"/>
            </a:xfrm>
            <a:prstGeom prst="line">
              <a:avLst/>
            </a:prstGeom>
            <a:ln>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16" name="図形グループ 15"/>
          <p:cNvGrpSpPr/>
          <p:nvPr/>
        </p:nvGrpSpPr>
        <p:grpSpPr>
          <a:xfrm>
            <a:off x="350611" y="1170612"/>
            <a:ext cx="4877025" cy="369332"/>
            <a:chOff x="758626" y="1005741"/>
            <a:chExt cx="4877025" cy="369332"/>
          </a:xfrm>
        </p:grpSpPr>
        <p:grpSp>
          <p:nvGrpSpPr>
            <p:cNvPr id="17" name="図形グループ 16"/>
            <p:cNvGrpSpPr/>
            <p:nvPr/>
          </p:nvGrpSpPr>
          <p:grpSpPr>
            <a:xfrm>
              <a:off x="758626" y="1005741"/>
              <a:ext cx="4877025" cy="369332"/>
              <a:chOff x="758626" y="1005741"/>
              <a:chExt cx="4877025" cy="369332"/>
            </a:xfrm>
          </p:grpSpPr>
          <p:sp>
            <p:nvSpPr>
              <p:cNvPr id="20" name="テキスト ボックス 19"/>
              <p:cNvSpPr txBox="1"/>
              <p:nvPr/>
            </p:nvSpPr>
            <p:spPr>
              <a:xfrm>
                <a:off x="758626" y="1005741"/>
                <a:ext cx="4877025" cy="369332"/>
              </a:xfrm>
              <a:prstGeom prst="rect">
                <a:avLst/>
              </a:prstGeom>
              <a:noFill/>
            </p:spPr>
            <p:txBody>
              <a:bodyPr wrap="none" rtlCol="0">
                <a:spAutoFit/>
              </a:bodyPr>
              <a:lstStyle/>
              <a:p>
                <a:r>
                  <a:rPr lang="ja-JP" altLang="en-US" dirty="0">
                    <a:latin typeface="ヒラギノ角ゴ Pro W3"/>
                    <a:ea typeface="ヒラギノ角ゴ Pro W3"/>
                    <a:cs typeface="ヒラギノ角ゴ Pro W3"/>
                  </a:rPr>
                  <a:t>２つの</a:t>
                </a:r>
                <a:r>
                  <a:rPr lang="ja-JP" altLang="en-US" dirty="0" smtClean="0">
                    <a:latin typeface="ヒラギノ角ゴ Pro W3"/>
                    <a:ea typeface="ヒラギノ角ゴ Pro W3"/>
                    <a:cs typeface="ヒラギノ角ゴ Pro W3"/>
                  </a:rPr>
                  <a:t>天体</a:t>
                </a:r>
                <a:r>
                  <a:rPr lang="en-US" altLang="ja-JP" dirty="0" smtClean="0">
                    <a:latin typeface="ヒラギノ角ゴ Pro W3"/>
                    <a:ea typeface="ヒラギノ角ゴ Pro W3"/>
                    <a:cs typeface="ヒラギノ角ゴ Pro W3"/>
                  </a:rPr>
                  <a:t> </a:t>
                </a:r>
                <a:r>
                  <a:rPr lang="ja-JP" altLang="en-US" dirty="0" smtClean="0">
                    <a:latin typeface="ヒラギノ角ゴ Pro W3"/>
                    <a:ea typeface="ヒラギノ角ゴ Pro W3"/>
                    <a:cs typeface="ヒラギノ角ゴ Pro W3"/>
                  </a:rPr>
                  <a:t>　　と</a:t>
                </a:r>
                <a:r>
                  <a:rPr lang="en-US" altLang="ja-JP" dirty="0" smtClean="0">
                    <a:latin typeface="ヒラギノ角ゴ Pro W3"/>
                    <a:ea typeface="ヒラギノ角ゴ Pro W3"/>
                    <a:cs typeface="ヒラギノ角ゴ Pro W3"/>
                  </a:rPr>
                  <a:t>       </a:t>
                </a:r>
                <a:r>
                  <a:rPr lang="ja-JP" altLang="en-US" dirty="0" smtClean="0">
                    <a:latin typeface="ヒラギノ角ゴ Pro W3"/>
                    <a:ea typeface="ヒラギノ角ゴ Pro W3"/>
                    <a:cs typeface="ヒラギノ角ゴ Pro W3"/>
                  </a:rPr>
                  <a:t>の衝突確率</a:t>
                </a:r>
                <a:r>
                  <a:rPr lang="en-US" altLang="ja-JP" dirty="0" smtClean="0">
                    <a:latin typeface="ヒラギノ角ゴ Pro W3"/>
                    <a:ea typeface="ヒラギノ角ゴ Pro W3"/>
                    <a:cs typeface="ヒラギノ角ゴ Pro W3"/>
                  </a:rPr>
                  <a:t>        </a:t>
                </a:r>
                <a:r>
                  <a:rPr lang="ja-JP" altLang="en-US" dirty="0" smtClean="0">
                    <a:latin typeface="ヒラギノ角ゴ Pro W3"/>
                    <a:ea typeface="ヒラギノ角ゴ Pro W3"/>
                    <a:cs typeface="ヒラギノ角ゴ Pro W3"/>
                  </a:rPr>
                  <a:t>は、</a:t>
                </a:r>
                <a:endParaRPr kumimoji="1" lang="ja-JP" altLang="en-US" dirty="0">
                  <a:latin typeface="ヒラギノ角ゴ Pro W3"/>
                  <a:ea typeface="ヒラギノ角ゴ Pro W3"/>
                  <a:cs typeface="ヒラギノ角ゴ Pro W3"/>
                </a:endParaRPr>
              </a:p>
            </p:txBody>
          </p:sp>
          <p:pic>
            <p:nvPicPr>
              <p:cNvPr id="21" name="図 20"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2387" y="1060917"/>
                <a:ext cx="534340" cy="290606"/>
              </a:xfrm>
              <a:prstGeom prst="rect">
                <a:avLst/>
              </a:prstGeom>
            </p:spPr>
          </p:pic>
        </p:grpSp>
        <p:pic>
          <p:nvPicPr>
            <p:cNvPr id="18" name="図 17"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8213" y="1105291"/>
              <a:ext cx="427349" cy="218644"/>
            </a:xfrm>
            <a:prstGeom prst="rect">
              <a:avLst/>
            </a:prstGeom>
          </p:spPr>
        </p:pic>
        <p:pic>
          <p:nvPicPr>
            <p:cNvPr id="19" name="図 18"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7723" y="1105291"/>
              <a:ext cx="437287" cy="218644"/>
            </a:xfrm>
            <a:prstGeom prst="rect">
              <a:avLst/>
            </a:prstGeom>
          </p:spPr>
        </p:pic>
      </p:grpSp>
      <p:grpSp>
        <p:nvGrpSpPr>
          <p:cNvPr id="22" name="図形グループ 21"/>
          <p:cNvGrpSpPr/>
          <p:nvPr/>
        </p:nvGrpSpPr>
        <p:grpSpPr>
          <a:xfrm>
            <a:off x="1149466" y="3159967"/>
            <a:ext cx="7349456" cy="1061469"/>
            <a:chOff x="1149466" y="2918877"/>
            <a:chExt cx="7349456" cy="1061469"/>
          </a:xfrm>
        </p:grpSpPr>
        <p:sp>
          <p:nvSpPr>
            <p:cNvPr id="23" name="角丸四角形 22"/>
            <p:cNvSpPr/>
            <p:nvPr/>
          </p:nvSpPr>
          <p:spPr>
            <a:xfrm>
              <a:off x="2087546" y="2918877"/>
              <a:ext cx="6411376" cy="1061469"/>
            </a:xfrm>
            <a:prstGeom prst="roundRect">
              <a:avLst/>
            </a:prstGeom>
            <a:solidFill>
              <a:schemeClr val="accent6">
                <a:lumMod val="60000"/>
                <a:lumOff val="4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24" name="図 23"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8712" y="3517893"/>
              <a:ext cx="3196459" cy="385924"/>
            </a:xfrm>
            <a:prstGeom prst="rect">
              <a:avLst/>
            </a:prstGeom>
          </p:spPr>
        </p:pic>
        <p:pic>
          <p:nvPicPr>
            <p:cNvPr id="25" name="図 24"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61605" y="3551984"/>
              <a:ext cx="1618013" cy="342094"/>
            </a:xfrm>
            <a:prstGeom prst="rect">
              <a:avLst/>
            </a:prstGeom>
          </p:spPr>
        </p:pic>
        <p:grpSp>
          <p:nvGrpSpPr>
            <p:cNvPr id="26" name="図形グループ 25"/>
            <p:cNvGrpSpPr/>
            <p:nvPr/>
          </p:nvGrpSpPr>
          <p:grpSpPr>
            <a:xfrm>
              <a:off x="2261605" y="3006746"/>
              <a:ext cx="3940763" cy="369332"/>
              <a:chOff x="1499803" y="2517987"/>
              <a:chExt cx="3940763" cy="369332"/>
            </a:xfrm>
          </p:grpSpPr>
          <p:pic>
            <p:nvPicPr>
              <p:cNvPr id="31" name="図 30"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99803" y="2591063"/>
                <a:ext cx="161344" cy="237270"/>
              </a:xfrm>
              <a:prstGeom prst="rect">
                <a:avLst/>
              </a:prstGeom>
            </p:spPr>
          </p:pic>
          <p:sp>
            <p:nvSpPr>
              <p:cNvPr id="32" name="テキスト ボックス 31"/>
              <p:cNvSpPr txBox="1"/>
              <p:nvPr/>
            </p:nvSpPr>
            <p:spPr>
              <a:xfrm>
                <a:off x="1661147" y="2517987"/>
                <a:ext cx="3779419" cy="369332"/>
              </a:xfrm>
              <a:prstGeom prst="rect">
                <a:avLst/>
              </a:prstGeom>
              <a:noFill/>
            </p:spPr>
            <p:txBody>
              <a:bodyPr wrap="none" rtlCol="0">
                <a:spAutoFit/>
              </a:bodyPr>
              <a:lstStyle/>
              <a:p>
                <a:r>
                  <a:rPr kumimoji="1" lang="en-US" altLang="ja-JP" dirty="0" smtClean="0">
                    <a:latin typeface="ヒラギノ角ゴ Pro W3"/>
                    <a:ea typeface="ヒラギノ角ゴ Pro W3"/>
                    <a:cs typeface="ヒラギノ角ゴ Pro W3"/>
                  </a:rPr>
                  <a:t>: </a:t>
                </a:r>
                <a:r>
                  <a:rPr kumimoji="1" lang="ja-JP" altLang="en-US" dirty="0" smtClean="0">
                    <a:latin typeface="ヒラギノ角ゴ Pro W3"/>
                    <a:ea typeface="ヒラギノ角ゴ Pro W3"/>
                    <a:cs typeface="ヒラギノ角ゴ Pro W3"/>
                  </a:rPr>
                  <a:t>相対軌道傾斜角と相対離心率の比</a:t>
                </a:r>
                <a:endParaRPr kumimoji="1" lang="ja-JP" altLang="en-US" dirty="0">
                  <a:latin typeface="ヒラギノ角ゴ Pro W3"/>
                  <a:ea typeface="ヒラギノ角ゴ Pro W3"/>
                  <a:cs typeface="ヒラギノ角ゴ Pro W3"/>
                </a:endParaRPr>
              </a:p>
            </p:txBody>
          </p:sp>
        </p:grpSp>
        <p:sp>
          <p:nvSpPr>
            <p:cNvPr id="27" name="テキスト ボックス 26"/>
            <p:cNvSpPr txBox="1"/>
            <p:nvPr/>
          </p:nvSpPr>
          <p:spPr>
            <a:xfrm>
              <a:off x="1149466" y="3006746"/>
              <a:ext cx="761747" cy="369332"/>
            </a:xfrm>
            <a:prstGeom prst="rect">
              <a:avLst/>
            </a:prstGeom>
            <a:noFill/>
          </p:spPr>
          <p:txBody>
            <a:bodyPr wrap="none" rtlCol="0">
              <a:spAutoFit/>
            </a:bodyPr>
            <a:lstStyle/>
            <a:p>
              <a:r>
                <a:rPr kumimoji="1" lang="ja-JP" altLang="en-US" dirty="0" smtClean="0"/>
                <a:t>ここで</a:t>
              </a:r>
              <a:endParaRPr kumimoji="1" lang="ja-JP" altLang="en-US" dirty="0"/>
            </a:p>
          </p:txBody>
        </p:sp>
        <p:grpSp>
          <p:nvGrpSpPr>
            <p:cNvPr id="28" name="図形グループ 27"/>
            <p:cNvGrpSpPr/>
            <p:nvPr/>
          </p:nvGrpSpPr>
          <p:grpSpPr>
            <a:xfrm>
              <a:off x="6400404" y="3006746"/>
              <a:ext cx="2098518" cy="369332"/>
              <a:chOff x="5794647" y="2934834"/>
              <a:chExt cx="2098518" cy="369332"/>
            </a:xfrm>
          </p:grpSpPr>
          <p:pic>
            <p:nvPicPr>
              <p:cNvPr id="29" name="図 28"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94647" y="3030045"/>
                <a:ext cx="165947" cy="230483"/>
              </a:xfrm>
              <a:prstGeom prst="rect">
                <a:avLst/>
              </a:prstGeom>
            </p:spPr>
          </p:pic>
          <p:sp>
            <p:nvSpPr>
              <p:cNvPr id="30" name="テキスト ボックス 29"/>
              <p:cNvSpPr txBox="1"/>
              <p:nvPr/>
            </p:nvSpPr>
            <p:spPr>
              <a:xfrm>
                <a:off x="5951608" y="2934834"/>
                <a:ext cx="1941557" cy="369332"/>
              </a:xfrm>
              <a:prstGeom prst="rect">
                <a:avLst/>
              </a:prstGeom>
              <a:noFill/>
            </p:spPr>
            <p:txBody>
              <a:bodyPr wrap="none" rtlCol="0">
                <a:spAutoFit/>
              </a:bodyPr>
              <a:lstStyle/>
              <a:p>
                <a:r>
                  <a:rPr kumimoji="1" lang="en-US" altLang="ja-JP" dirty="0" smtClean="0">
                    <a:latin typeface="ヒラギノ角ゴ Pro W3"/>
                    <a:ea typeface="ヒラギノ角ゴ Pro W3"/>
                    <a:cs typeface="ヒラギノ角ゴ Pro W3"/>
                  </a:rPr>
                  <a:t>: </a:t>
                </a:r>
                <a:r>
                  <a:rPr kumimoji="1" lang="ja-JP" altLang="en-US" dirty="0" smtClean="0">
                    <a:latin typeface="ヒラギノ角ゴ Pro W3"/>
                    <a:ea typeface="ヒラギノ角ゴ Pro W3"/>
                    <a:cs typeface="ヒラギノ角ゴ Pro W3"/>
                  </a:rPr>
                  <a:t>天体の物質密度</a:t>
                </a:r>
                <a:endParaRPr kumimoji="1" lang="ja-JP" altLang="en-US" dirty="0">
                  <a:latin typeface="ヒラギノ角ゴ Pro W3"/>
                  <a:ea typeface="ヒラギノ角ゴ Pro W3"/>
                  <a:cs typeface="ヒラギノ角ゴ Pro W3"/>
                </a:endParaRPr>
              </a:p>
            </p:txBody>
          </p:sp>
        </p:grpSp>
      </p:grpSp>
      <p:sp>
        <p:nvSpPr>
          <p:cNvPr id="33" name="テキスト ボックス 32"/>
          <p:cNvSpPr txBox="1"/>
          <p:nvPr/>
        </p:nvSpPr>
        <p:spPr>
          <a:xfrm>
            <a:off x="821505" y="4475892"/>
            <a:ext cx="5773350" cy="369332"/>
          </a:xfrm>
          <a:prstGeom prst="rect">
            <a:avLst/>
          </a:prstGeom>
          <a:noFill/>
        </p:spPr>
        <p:txBody>
          <a:bodyPr wrap="none" rtlCol="0">
            <a:spAutoFit/>
          </a:bodyPr>
          <a:lstStyle/>
          <a:p>
            <a:r>
              <a:rPr kumimoji="1" lang="ja-JP" altLang="en-US" dirty="0" smtClean="0">
                <a:latin typeface="+mn-ea"/>
              </a:rPr>
              <a:t>補正因子は約</a:t>
            </a:r>
            <a:r>
              <a:rPr kumimoji="1" lang="en-US" altLang="ja-JP" dirty="0" smtClean="0">
                <a:latin typeface="+mn-ea"/>
              </a:rPr>
              <a:t>0.88</a:t>
            </a:r>
            <a:r>
              <a:rPr kumimoji="1" lang="ja-JP" altLang="en-US" dirty="0" smtClean="0">
                <a:latin typeface="+mn-ea"/>
              </a:rPr>
              <a:t>であり、幾何断面積より小さくなる</a:t>
            </a:r>
            <a:endParaRPr kumimoji="1" lang="ja-JP" altLang="en-US" dirty="0">
              <a:latin typeface="+mn-ea"/>
            </a:endParaRPr>
          </a:p>
        </p:txBody>
      </p:sp>
      <p:sp>
        <p:nvSpPr>
          <p:cNvPr id="34" name="テキスト ボックス 33"/>
          <p:cNvSpPr txBox="1"/>
          <p:nvPr/>
        </p:nvSpPr>
        <p:spPr>
          <a:xfrm>
            <a:off x="821505" y="5007139"/>
            <a:ext cx="7396366" cy="1200329"/>
          </a:xfrm>
          <a:prstGeom prst="rect">
            <a:avLst/>
          </a:prstGeom>
          <a:noFill/>
        </p:spPr>
        <p:txBody>
          <a:bodyPr wrap="square" rtlCol="0">
            <a:spAutoFit/>
          </a:bodyPr>
          <a:lstStyle/>
          <a:p>
            <a:r>
              <a:rPr kumimoji="1" lang="ja-JP" altLang="en-US" dirty="0" smtClean="0">
                <a:latin typeface="+mn-ea"/>
              </a:rPr>
              <a:t>幾何断面積と合わない理由は、ケプラー運動をしている</a:t>
            </a:r>
            <a:r>
              <a:rPr kumimoji="1" lang="en-US" altLang="ja-JP" dirty="0" smtClean="0">
                <a:latin typeface="+mn-ea"/>
              </a:rPr>
              <a:t>2</a:t>
            </a:r>
            <a:r>
              <a:rPr kumimoji="1" lang="ja-JP" altLang="en-US" dirty="0" smtClean="0">
                <a:latin typeface="+mn-ea"/>
              </a:rPr>
              <a:t>つの天体の衝突を考える時点でそもそも単純な</a:t>
            </a:r>
            <a:r>
              <a:rPr kumimoji="1" lang="en-US" altLang="ja-JP" dirty="0" smtClean="0">
                <a:latin typeface="+mn-ea"/>
              </a:rPr>
              <a:t>2</a:t>
            </a:r>
            <a:r>
              <a:rPr kumimoji="1" lang="ja-JP" altLang="en-US" dirty="0" smtClean="0">
                <a:latin typeface="+mn-ea"/>
              </a:rPr>
              <a:t>体問題ではなくなるため。</a:t>
            </a:r>
            <a:endParaRPr kumimoji="1" lang="en-US" altLang="ja-JP" dirty="0" smtClean="0">
              <a:latin typeface="+mn-ea"/>
            </a:endParaRPr>
          </a:p>
          <a:p>
            <a:r>
              <a:rPr kumimoji="1" lang="ja-JP" altLang="en-US" dirty="0" smtClean="0">
                <a:latin typeface="+mn-ea"/>
              </a:rPr>
              <a:t>ケプラー運動しているときの断面積を導出したら、たまたま幾何断面積と約</a:t>
            </a:r>
            <a:r>
              <a:rPr kumimoji="1" lang="en-US" altLang="ja-JP" dirty="0" smtClean="0">
                <a:latin typeface="+mn-ea"/>
              </a:rPr>
              <a:t>10%</a:t>
            </a:r>
            <a:r>
              <a:rPr kumimoji="1" lang="ja-JP" altLang="en-US" dirty="0" smtClean="0">
                <a:latin typeface="+mn-ea"/>
              </a:rPr>
              <a:t>の違いだけで書けたとのこと。</a:t>
            </a:r>
            <a:endParaRPr kumimoji="1" lang="ja-JP" altLang="en-US" dirty="0">
              <a:latin typeface="+mn-ea"/>
            </a:endParaRPr>
          </a:p>
        </p:txBody>
      </p:sp>
    </p:spTree>
    <p:extLst>
      <p:ext uri="{BB962C8B-B14F-4D97-AF65-F5344CB8AC3E}">
        <p14:creationId xmlns:p14="http://schemas.microsoft.com/office/powerpoint/2010/main" val="391644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夏の学校に向けて</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800" dirty="0" smtClean="0"/>
              <a:t>N</a:t>
            </a:r>
            <a:r>
              <a:rPr kumimoji="1" lang="ja-JP" altLang="en-US" sz="2800" dirty="0" smtClean="0"/>
              <a:t>体計算と統計的手法を組み合わせたハイブリッドコードを作っている。</a:t>
            </a:r>
            <a:endParaRPr kumimoji="1" lang="en-US" altLang="ja-JP" sz="2800" dirty="0" smtClean="0"/>
          </a:p>
          <a:p>
            <a:endParaRPr kumimoji="1" lang="en-US" altLang="ja-JP" sz="2800" dirty="0" smtClean="0"/>
          </a:p>
          <a:p>
            <a:r>
              <a:rPr kumimoji="1" lang="ja-JP" altLang="en-US" sz="2800" dirty="0" smtClean="0"/>
              <a:t>一応形にはなっており計算は動くが、テスト計算がまだ完了していない。</a:t>
            </a:r>
            <a:endParaRPr kumimoji="1" lang="en-US" altLang="ja-JP" sz="2800" dirty="0" smtClean="0"/>
          </a:p>
          <a:p>
            <a:endParaRPr kumimoji="1" lang="en-US" altLang="ja-JP" sz="2800" dirty="0" smtClean="0"/>
          </a:p>
          <a:p>
            <a:r>
              <a:rPr kumimoji="1" lang="ja-JP" altLang="en-US" sz="2800" dirty="0" smtClean="0"/>
              <a:t>夏の学校までには、テスト計算が全て終わり、本計算としてデブリ円盤の明るさの空間進化を議論するところまで持っていきたい。</a:t>
            </a:r>
            <a:endParaRPr kumimoji="1" lang="en-US" altLang="ja-JP" sz="2800" dirty="0" smtClean="0"/>
          </a:p>
        </p:txBody>
      </p:sp>
      <p:sp>
        <p:nvSpPr>
          <p:cNvPr id="4" name="日付プレースホルダー 3"/>
          <p:cNvSpPr>
            <a:spLocks noGrp="1"/>
          </p:cNvSpPr>
          <p:nvPr>
            <p:ph type="dt" sz="half" idx="10"/>
          </p:nvPr>
        </p:nvSpPr>
        <p:spPr/>
        <p:txBody>
          <a:bodyPr/>
          <a:lstStyle/>
          <a:p>
            <a:r>
              <a:rPr lang="en-US" altLang="ja-JP" smtClean="0"/>
              <a:t>2017/06/09</a:t>
            </a:r>
            <a:endParaRPr lang="en-US"/>
          </a:p>
        </p:txBody>
      </p:sp>
      <p:sp>
        <p:nvSpPr>
          <p:cNvPr id="5" name="フッター プレースホルダー 4"/>
          <p:cNvSpPr>
            <a:spLocks noGrp="1"/>
          </p:cNvSpPr>
          <p:nvPr>
            <p:ph type="ftr" sz="quarter" idx="11"/>
          </p:nvPr>
        </p:nvSpPr>
        <p:spPr/>
        <p:txBody>
          <a:bodyPr/>
          <a:lstStyle/>
          <a:p>
            <a:r>
              <a:rPr lang="ja-JP" altLang="en-US" smtClean="0"/>
              <a:t>若手ゼミ３周目</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3</a:t>
            </a:fld>
            <a:endParaRPr lang="en-US"/>
          </a:p>
        </p:txBody>
      </p:sp>
    </p:spTree>
    <p:extLst>
      <p:ext uri="{BB962C8B-B14F-4D97-AF65-F5344CB8AC3E}">
        <p14:creationId xmlns:p14="http://schemas.microsoft.com/office/powerpoint/2010/main" val="294049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統計的手法のテスト</a:t>
            </a:r>
          </a:p>
        </p:txBody>
      </p:sp>
      <p:sp>
        <p:nvSpPr>
          <p:cNvPr id="3" name="コンテンツ プレースホルダー 2"/>
          <p:cNvSpPr>
            <a:spLocks noGrp="1"/>
          </p:cNvSpPr>
          <p:nvPr>
            <p:ph idx="1"/>
          </p:nvPr>
        </p:nvSpPr>
        <p:spPr/>
        <p:txBody>
          <a:bodyPr/>
          <a:lstStyle/>
          <a:p>
            <a:r>
              <a:rPr kumimoji="1" lang="ja-JP" altLang="en-US" dirty="0">
                <a:latin typeface="+mn-ea"/>
              </a:rPr>
              <a:t>統計的手法のテストには、質量減少のタイムスケールを</a:t>
            </a:r>
            <a:r>
              <a:rPr kumimoji="1" lang="en-US" altLang="ja-JP" dirty="0">
                <a:latin typeface="+mn-ea"/>
              </a:rPr>
              <a:t>10</a:t>
            </a:r>
            <a:r>
              <a:rPr kumimoji="1" lang="ja-JP" altLang="en-US" dirty="0">
                <a:latin typeface="+mn-ea"/>
              </a:rPr>
              <a:t>年となるよう</a:t>
            </a:r>
            <a:r>
              <a:rPr kumimoji="1" lang="ja-JP" altLang="en-US" dirty="0" smtClean="0">
                <a:latin typeface="+mn-ea"/>
              </a:rPr>
              <a:t>に、初期</a:t>
            </a:r>
            <a:r>
              <a:rPr kumimoji="1" lang="ja-JP" altLang="en-US" dirty="0">
                <a:latin typeface="+mn-ea"/>
              </a:rPr>
              <a:t>の</a:t>
            </a:r>
            <a:r>
              <a:rPr kumimoji="1" lang="ja-JP" altLang="en-US" dirty="0" smtClean="0">
                <a:latin typeface="+mn-ea"/>
              </a:rPr>
              <a:t>総質量や他のパラメータを</a:t>
            </a:r>
            <a:r>
              <a:rPr kumimoji="1" lang="ja-JP" altLang="en-US" dirty="0">
                <a:latin typeface="+mn-ea"/>
              </a:rPr>
              <a:t>調整し、解析解と比較する</a:t>
            </a:r>
            <a:r>
              <a:rPr kumimoji="1" lang="ja-JP" altLang="en-US" dirty="0" smtClean="0">
                <a:latin typeface="+mn-ea"/>
              </a:rPr>
              <a:t>。</a:t>
            </a:r>
            <a:endParaRPr kumimoji="1" lang="en-US" altLang="ja-JP" dirty="0" smtClean="0">
              <a:latin typeface="+mn-ea"/>
            </a:endParaRPr>
          </a:p>
          <a:p>
            <a:r>
              <a:rPr kumimoji="1" lang="ja-JP" altLang="en-US" dirty="0" smtClean="0">
                <a:latin typeface="+mn-ea"/>
              </a:rPr>
              <a:t>微惑星間の相互重力をここでは計算せず、離心率や軌道傾斜角、軌道長半径を固定させて、総質量時間変化を解析解と比較する。</a:t>
            </a:r>
            <a:endParaRPr kumimoji="1" lang="en-US" altLang="ja-JP" dirty="0">
              <a:latin typeface="+mn-ea"/>
            </a:endParaRPr>
          </a:p>
        </p:txBody>
      </p:sp>
      <p:sp>
        <p:nvSpPr>
          <p:cNvPr id="4" name="日付プレースホルダー 3"/>
          <p:cNvSpPr>
            <a:spLocks noGrp="1"/>
          </p:cNvSpPr>
          <p:nvPr>
            <p:ph type="dt" sz="half" idx="10"/>
          </p:nvPr>
        </p:nvSpPr>
        <p:spPr/>
        <p:txBody>
          <a:bodyPr/>
          <a:lstStyle/>
          <a:p>
            <a:r>
              <a:rPr lang="en-US" altLang="ja-JP" smtClean="0"/>
              <a:t>2017/06/09</a:t>
            </a:r>
            <a:endParaRPr lang="en-US"/>
          </a:p>
        </p:txBody>
      </p:sp>
      <p:sp>
        <p:nvSpPr>
          <p:cNvPr id="5" name="フッター プレースホルダー 4"/>
          <p:cNvSpPr>
            <a:spLocks noGrp="1"/>
          </p:cNvSpPr>
          <p:nvPr>
            <p:ph type="ftr" sz="quarter" idx="11"/>
          </p:nvPr>
        </p:nvSpPr>
        <p:spPr/>
        <p:txBody>
          <a:bodyPr/>
          <a:lstStyle/>
          <a:p>
            <a:r>
              <a:rPr lang="ja-JP" altLang="en-US" smtClean="0"/>
              <a:t>若手ゼミ３周目</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4</a:t>
            </a:fld>
            <a:endParaRPr lang="en-US"/>
          </a:p>
        </p:txBody>
      </p:sp>
    </p:spTree>
    <p:extLst>
      <p:ext uri="{BB962C8B-B14F-4D97-AF65-F5344CB8AC3E}">
        <p14:creationId xmlns:p14="http://schemas.microsoft.com/office/powerpoint/2010/main" val="275330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自己相似でない質量フラックス</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2017/06/09</a:t>
            </a:r>
            <a:endParaRPr lang="en-US"/>
          </a:p>
        </p:txBody>
      </p:sp>
      <p:sp>
        <p:nvSpPr>
          <p:cNvPr id="5" name="フッター プレースホルダー 4"/>
          <p:cNvSpPr>
            <a:spLocks noGrp="1"/>
          </p:cNvSpPr>
          <p:nvPr>
            <p:ph type="ftr" sz="quarter" idx="11"/>
          </p:nvPr>
        </p:nvSpPr>
        <p:spPr/>
        <p:txBody>
          <a:bodyPr/>
          <a:lstStyle/>
          <a:p>
            <a:r>
              <a:rPr lang="ja-JP" altLang="en-US" smtClean="0"/>
              <a:t>若手ゼミ３周目</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5</a:t>
            </a:fld>
            <a:endParaRPr lang="en-US"/>
          </a:p>
        </p:txBody>
      </p:sp>
      <p:pic>
        <p:nvPicPr>
          <p:cNvPr id="7" name="図 6"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927" y="1873200"/>
            <a:ext cx="6858000" cy="1667933"/>
          </a:xfrm>
          <a:prstGeom prst="rect">
            <a:avLst/>
          </a:prstGeom>
        </p:spPr>
      </p:pic>
      <p:pic>
        <p:nvPicPr>
          <p:cNvPr id="8" name="図 7"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36" y="3798819"/>
            <a:ext cx="2160693" cy="838200"/>
          </a:xfrm>
          <a:prstGeom prst="rect">
            <a:avLst/>
          </a:prstGeom>
        </p:spPr>
      </p:pic>
      <p:pic>
        <p:nvPicPr>
          <p:cNvPr id="9" name="図 8"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942" y="5262735"/>
            <a:ext cx="3501716" cy="709936"/>
          </a:xfrm>
          <a:prstGeom prst="rect">
            <a:avLst/>
          </a:prstGeom>
        </p:spPr>
      </p:pic>
      <p:pic>
        <p:nvPicPr>
          <p:cNvPr id="10" name="図 9"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8734" y="5174812"/>
            <a:ext cx="1907116" cy="813034"/>
          </a:xfrm>
          <a:prstGeom prst="rect">
            <a:avLst/>
          </a:prstGeom>
        </p:spPr>
      </p:pic>
      <p:sp>
        <p:nvSpPr>
          <p:cNvPr id="11" name="テキスト ボックス 10"/>
          <p:cNvSpPr txBox="1"/>
          <p:nvPr/>
        </p:nvSpPr>
        <p:spPr>
          <a:xfrm>
            <a:off x="5560549" y="1503868"/>
            <a:ext cx="3330216" cy="369332"/>
          </a:xfrm>
          <a:prstGeom prst="rect">
            <a:avLst/>
          </a:prstGeom>
          <a:noFill/>
        </p:spPr>
        <p:txBody>
          <a:bodyPr wrap="none" rtlCol="0">
            <a:spAutoFit/>
          </a:bodyPr>
          <a:lstStyle/>
          <a:p>
            <a:r>
              <a:rPr kumimoji="1" lang="en-US" altLang="ja-JP" dirty="0" smtClean="0">
                <a:latin typeface="+mn-ea"/>
              </a:rPr>
              <a:t>Kobayashi &amp; Tanaka (2010)</a:t>
            </a:r>
            <a:endParaRPr kumimoji="1" lang="ja-JP" altLang="en-US" dirty="0">
              <a:latin typeface="+mn-ea"/>
            </a:endParaRPr>
          </a:p>
        </p:txBody>
      </p:sp>
      <p:sp>
        <p:nvSpPr>
          <p:cNvPr id="13" name="テキスト ボックス 12"/>
          <p:cNvSpPr txBox="1"/>
          <p:nvPr/>
        </p:nvSpPr>
        <p:spPr>
          <a:xfrm>
            <a:off x="457200" y="1503868"/>
            <a:ext cx="4339650" cy="369332"/>
          </a:xfrm>
          <a:prstGeom prst="rect">
            <a:avLst/>
          </a:prstGeom>
          <a:noFill/>
        </p:spPr>
        <p:txBody>
          <a:bodyPr wrap="none" rtlCol="0">
            <a:spAutoFit/>
          </a:bodyPr>
          <a:lstStyle/>
          <a:p>
            <a:r>
              <a:rPr kumimoji="1" lang="ja-JP" altLang="en-US" dirty="0" smtClean="0"/>
              <a:t>自己相似でないときの</a:t>
            </a:r>
            <a:r>
              <a:rPr kumimoji="1" lang="ja-JP" altLang="en-US" dirty="0"/>
              <a:t>質量フラックス</a:t>
            </a:r>
            <a:r>
              <a:rPr kumimoji="1" lang="ja-JP" altLang="en-US" dirty="0" smtClean="0"/>
              <a:t>は</a:t>
            </a:r>
            <a:endParaRPr kumimoji="1" lang="ja-JP" altLang="en-US" dirty="0"/>
          </a:p>
        </p:txBody>
      </p:sp>
      <p:sp>
        <p:nvSpPr>
          <p:cNvPr id="16" name="テキスト ボックス 15"/>
          <p:cNvSpPr txBox="1"/>
          <p:nvPr/>
        </p:nvSpPr>
        <p:spPr>
          <a:xfrm>
            <a:off x="3292272" y="4021099"/>
            <a:ext cx="5262979" cy="369332"/>
          </a:xfrm>
          <a:prstGeom prst="rect">
            <a:avLst/>
          </a:prstGeom>
          <a:noFill/>
        </p:spPr>
        <p:txBody>
          <a:bodyPr wrap="none" rtlCol="0">
            <a:spAutoFit/>
          </a:bodyPr>
          <a:lstStyle/>
          <a:p>
            <a:r>
              <a:rPr kumimoji="1" lang="ja-JP" altLang="en-US" dirty="0" smtClean="0"/>
              <a:t>を仮定すると、質量フラックスが定常になるには</a:t>
            </a:r>
            <a:endParaRPr kumimoji="1" lang="ja-JP" altLang="en-US" dirty="0"/>
          </a:p>
        </p:txBody>
      </p:sp>
      <p:sp>
        <p:nvSpPr>
          <p:cNvPr id="17" name="テキスト ボックス 16"/>
          <p:cNvSpPr txBox="1"/>
          <p:nvPr/>
        </p:nvSpPr>
        <p:spPr>
          <a:xfrm>
            <a:off x="4796850" y="5400097"/>
            <a:ext cx="1107996" cy="369332"/>
          </a:xfrm>
          <a:prstGeom prst="rect">
            <a:avLst/>
          </a:prstGeom>
          <a:noFill/>
        </p:spPr>
        <p:txBody>
          <a:bodyPr wrap="none" rtlCol="0">
            <a:spAutoFit/>
          </a:bodyPr>
          <a:lstStyle/>
          <a:p>
            <a:r>
              <a:rPr kumimoji="1" lang="ja-JP" altLang="en-US" dirty="0" smtClean="0"/>
              <a:t>すなわち</a:t>
            </a:r>
            <a:endParaRPr kumimoji="1" lang="ja-JP" altLang="en-US" dirty="0"/>
          </a:p>
        </p:txBody>
      </p:sp>
    </p:spTree>
    <p:extLst>
      <p:ext uri="{BB962C8B-B14F-4D97-AF65-F5344CB8AC3E}">
        <p14:creationId xmlns:p14="http://schemas.microsoft.com/office/powerpoint/2010/main" val="155025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質量減少タイムスケール</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2017/06/09</a:t>
            </a:r>
            <a:endParaRPr lang="en-US"/>
          </a:p>
        </p:txBody>
      </p:sp>
      <p:sp>
        <p:nvSpPr>
          <p:cNvPr id="5" name="フッター プレースホルダー 4"/>
          <p:cNvSpPr>
            <a:spLocks noGrp="1"/>
          </p:cNvSpPr>
          <p:nvPr>
            <p:ph type="ftr" sz="quarter" idx="11"/>
          </p:nvPr>
        </p:nvSpPr>
        <p:spPr/>
        <p:txBody>
          <a:bodyPr/>
          <a:lstStyle/>
          <a:p>
            <a:r>
              <a:rPr lang="ja-JP" altLang="en-US" smtClean="0"/>
              <a:t>若手ゼミ３周目</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6</a:t>
            </a:fld>
            <a:endParaRPr lang="en-US"/>
          </a:p>
        </p:txBody>
      </p:sp>
      <p:pic>
        <p:nvPicPr>
          <p:cNvPr id="7" name="図 6"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35" y="2275841"/>
            <a:ext cx="7874000" cy="1951838"/>
          </a:xfrm>
          <a:prstGeom prst="rect">
            <a:avLst/>
          </a:prstGeom>
        </p:spPr>
      </p:pic>
      <p:pic>
        <p:nvPicPr>
          <p:cNvPr id="8" name="図 7"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128" y="1259481"/>
            <a:ext cx="1657350" cy="849136"/>
          </a:xfrm>
          <a:prstGeom prst="rect">
            <a:avLst/>
          </a:prstGeom>
        </p:spPr>
      </p:pic>
      <p:pic>
        <p:nvPicPr>
          <p:cNvPr id="10" name="図 9"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069" y="4956678"/>
            <a:ext cx="7038478" cy="906037"/>
          </a:xfrm>
          <a:prstGeom prst="rect">
            <a:avLst/>
          </a:prstGeom>
        </p:spPr>
      </p:pic>
      <p:sp>
        <p:nvSpPr>
          <p:cNvPr id="3" name="テキスト ボックス 2"/>
          <p:cNvSpPr txBox="1"/>
          <p:nvPr/>
        </p:nvSpPr>
        <p:spPr>
          <a:xfrm>
            <a:off x="646198" y="1491808"/>
            <a:ext cx="5907002" cy="369332"/>
          </a:xfrm>
          <a:prstGeom prst="rect">
            <a:avLst/>
          </a:prstGeom>
          <a:noFill/>
        </p:spPr>
        <p:txBody>
          <a:bodyPr wrap="none" rtlCol="0">
            <a:spAutoFit/>
          </a:bodyPr>
          <a:lstStyle/>
          <a:p>
            <a:r>
              <a:rPr kumimoji="1" lang="ja-JP" altLang="en-US" dirty="0" smtClean="0"/>
              <a:t>質量減少のタイムスケールは、質量フラックスを用いて</a:t>
            </a:r>
            <a:endParaRPr kumimoji="1" lang="ja-JP" altLang="en-US" dirty="0"/>
          </a:p>
        </p:txBody>
      </p:sp>
      <p:sp>
        <p:nvSpPr>
          <p:cNvPr id="9" name="テキスト ボックス 8"/>
          <p:cNvSpPr txBox="1"/>
          <p:nvPr/>
        </p:nvSpPr>
        <p:spPr>
          <a:xfrm>
            <a:off x="646198" y="4463094"/>
            <a:ext cx="2031325" cy="369332"/>
          </a:xfrm>
          <a:prstGeom prst="rect">
            <a:avLst/>
          </a:prstGeom>
          <a:noFill/>
        </p:spPr>
        <p:txBody>
          <a:bodyPr wrap="none" rtlCol="0">
            <a:spAutoFit/>
          </a:bodyPr>
          <a:lstStyle/>
          <a:p>
            <a:r>
              <a:rPr kumimoji="1" lang="ja-JP" altLang="en-US" dirty="0" smtClean="0"/>
              <a:t>臨界エネルギーは</a:t>
            </a:r>
            <a:endParaRPr kumimoji="1" lang="ja-JP" altLang="en-US" dirty="0"/>
          </a:p>
        </p:txBody>
      </p:sp>
    </p:spTree>
    <p:extLst>
      <p:ext uri="{BB962C8B-B14F-4D97-AF65-F5344CB8AC3E}">
        <p14:creationId xmlns:p14="http://schemas.microsoft.com/office/powerpoint/2010/main" val="90961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統計的手法のテスト　パラメータ</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2017/06/09</a:t>
            </a:r>
            <a:endParaRPr lang="en-US"/>
          </a:p>
        </p:txBody>
      </p:sp>
      <p:sp>
        <p:nvSpPr>
          <p:cNvPr id="5" name="フッター プレースホルダー 4"/>
          <p:cNvSpPr>
            <a:spLocks noGrp="1"/>
          </p:cNvSpPr>
          <p:nvPr>
            <p:ph type="ftr" sz="quarter" idx="11"/>
          </p:nvPr>
        </p:nvSpPr>
        <p:spPr/>
        <p:txBody>
          <a:bodyPr/>
          <a:lstStyle/>
          <a:p>
            <a:r>
              <a:rPr lang="ja-JP" altLang="en-US" smtClean="0"/>
              <a:t>若手ゼミ３周目</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7</a:t>
            </a:fld>
            <a:endParaRPr lang="en-US"/>
          </a:p>
        </p:txBody>
      </p:sp>
      <p:pic>
        <p:nvPicPr>
          <p:cNvPr id="9" name="図 8"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895" y="2256205"/>
            <a:ext cx="2235200" cy="355600"/>
          </a:xfrm>
          <a:prstGeom prst="rect">
            <a:avLst/>
          </a:prstGeom>
        </p:spPr>
      </p:pic>
      <p:pic>
        <p:nvPicPr>
          <p:cNvPr id="10" name="図 9"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926" y="2256205"/>
            <a:ext cx="2844800" cy="355600"/>
          </a:xfrm>
          <a:prstGeom prst="rect">
            <a:avLst/>
          </a:prstGeom>
        </p:spPr>
      </p:pic>
      <p:pic>
        <p:nvPicPr>
          <p:cNvPr id="12" name="図 11"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9415" y="4884162"/>
            <a:ext cx="2476500" cy="508000"/>
          </a:xfrm>
          <a:prstGeom prst="rect">
            <a:avLst/>
          </a:prstGeom>
        </p:spPr>
      </p:pic>
      <p:pic>
        <p:nvPicPr>
          <p:cNvPr id="16" name="図 15"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1025" y="3162169"/>
            <a:ext cx="6700272" cy="444516"/>
          </a:xfrm>
          <a:prstGeom prst="rect">
            <a:avLst/>
          </a:prstGeom>
        </p:spPr>
      </p:pic>
      <p:pic>
        <p:nvPicPr>
          <p:cNvPr id="17" name="図 16"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01025" y="4074918"/>
            <a:ext cx="6700272" cy="467196"/>
          </a:xfrm>
          <a:prstGeom prst="rect">
            <a:avLst/>
          </a:prstGeom>
        </p:spPr>
      </p:pic>
      <p:sp>
        <p:nvSpPr>
          <p:cNvPr id="3" name="テキスト ボックス 2"/>
          <p:cNvSpPr txBox="1"/>
          <p:nvPr/>
        </p:nvSpPr>
        <p:spPr>
          <a:xfrm>
            <a:off x="641866" y="1343860"/>
            <a:ext cx="1980029" cy="523220"/>
          </a:xfrm>
          <a:prstGeom prst="rect">
            <a:avLst/>
          </a:prstGeom>
          <a:noFill/>
        </p:spPr>
        <p:txBody>
          <a:bodyPr wrap="none" rtlCol="0">
            <a:spAutoFit/>
          </a:bodyPr>
          <a:lstStyle/>
          <a:p>
            <a:r>
              <a:rPr kumimoji="1" lang="ja-JP" altLang="en-US" sz="2800" dirty="0" smtClean="0"/>
              <a:t>円盤の設定</a:t>
            </a:r>
            <a:endParaRPr kumimoji="1" lang="ja-JP" altLang="en-US" sz="2800" dirty="0"/>
          </a:p>
        </p:txBody>
      </p:sp>
      <p:sp>
        <p:nvSpPr>
          <p:cNvPr id="8" name="テキスト ボックス 7"/>
          <p:cNvSpPr txBox="1"/>
          <p:nvPr/>
        </p:nvSpPr>
        <p:spPr>
          <a:xfrm>
            <a:off x="730674" y="3256302"/>
            <a:ext cx="877163" cy="369332"/>
          </a:xfrm>
          <a:prstGeom prst="rect">
            <a:avLst/>
          </a:prstGeom>
          <a:noFill/>
        </p:spPr>
        <p:txBody>
          <a:bodyPr wrap="none" rtlCol="0">
            <a:spAutoFit/>
          </a:bodyPr>
          <a:lstStyle/>
          <a:p>
            <a:r>
              <a:rPr kumimoji="1" lang="ja-JP" altLang="en-US" dirty="0" smtClean="0"/>
              <a:t>総質量</a:t>
            </a:r>
            <a:endParaRPr kumimoji="1" lang="ja-JP" altLang="en-US" dirty="0"/>
          </a:p>
        </p:txBody>
      </p:sp>
      <p:sp>
        <p:nvSpPr>
          <p:cNvPr id="11" name="テキスト ボックス 10"/>
          <p:cNvSpPr txBox="1"/>
          <p:nvPr/>
        </p:nvSpPr>
        <p:spPr>
          <a:xfrm>
            <a:off x="219590" y="4172782"/>
            <a:ext cx="1569660" cy="369332"/>
          </a:xfrm>
          <a:prstGeom prst="rect">
            <a:avLst/>
          </a:prstGeom>
          <a:noFill/>
        </p:spPr>
        <p:txBody>
          <a:bodyPr wrap="none" rtlCol="0">
            <a:spAutoFit/>
          </a:bodyPr>
          <a:lstStyle/>
          <a:p>
            <a:r>
              <a:rPr kumimoji="1" lang="ja-JP" altLang="en-US" dirty="0" smtClean="0"/>
              <a:t>微惑星の質量</a:t>
            </a:r>
            <a:endParaRPr kumimoji="1" lang="ja-JP" altLang="en-US" dirty="0"/>
          </a:p>
        </p:txBody>
      </p:sp>
      <p:sp>
        <p:nvSpPr>
          <p:cNvPr id="24" name="テキスト ボックス 23"/>
          <p:cNvSpPr txBox="1"/>
          <p:nvPr/>
        </p:nvSpPr>
        <p:spPr>
          <a:xfrm>
            <a:off x="416679" y="2256205"/>
            <a:ext cx="2044149" cy="369332"/>
          </a:xfrm>
          <a:prstGeom prst="rect">
            <a:avLst/>
          </a:prstGeom>
          <a:noFill/>
        </p:spPr>
        <p:txBody>
          <a:bodyPr wrap="none" rtlCol="0">
            <a:spAutoFit/>
          </a:bodyPr>
          <a:lstStyle/>
          <a:p>
            <a:r>
              <a:rPr kumimoji="1" lang="ja-JP" altLang="en-US" dirty="0" smtClean="0"/>
              <a:t>円盤の軌道長半径</a:t>
            </a:r>
            <a:endParaRPr kumimoji="1" lang="ja-JP" altLang="en-US" dirty="0"/>
          </a:p>
        </p:txBody>
      </p:sp>
      <p:sp>
        <p:nvSpPr>
          <p:cNvPr id="25" name="テキスト ボックス 24"/>
          <p:cNvSpPr txBox="1"/>
          <p:nvPr/>
        </p:nvSpPr>
        <p:spPr>
          <a:xfrm>
            <a:off x="641866" y="5029006"/>
            <a:ext cx="2044149" cy="369332"/>
          </a:xfrm>
          <a:prstGeom prst="rect">
            <a:avLst/>
          </a:prstGeom>
          <a:noFill/>
        </p:spPr>
        <p:txBody>
          <a:bodyPr wrap="none" rtlCol="0">
            <a:spAutoFit/>
          </a:bodyPr>
          <a:lstStyle/>
          <a:p>
            <a:r>
              <a:rPr kumimoji="1" lang="ja-JP" altLang="en-US" dirty="0" smtClean="0"/>
              <a:t>微惑星の物質密度</a:t>
            </a:r>
            <a:endParaRPr kumimoji="1" lang="ja-JP" altLang="en-US" dirty="0"/>
          </a:p>
        </p:txBody>
      </p:sp>
      <p:sp>
        <p:nvSpPr>
          <p:cNvPr id="26" name="テキスト ボックス 25"/>
          <p:cNvSpPr txBox="1"/>
          <p:nvPr/>
        </p:nvSpPr>
        <p:spPr>
          <a:xfrm>
            <a:off x="457200" y="5757638"/>
            <a:ext cx="3185487" cy="369332"/>
          </a:xfrm>
          <a:prstGeom prst="rect">
            <a:avLst/>
          </a:prstGeom>
          <a:noFill/>
        </p:spPr>
        <p:txBody>
          <a:bodyPr wrap="none" rtlCol="0">
            <a:spAutoFit/>
          </a:bodyPr>
          <a:lstStyle/>
          <a:p>
            <a:r>
              <a:rPr kumimoji="1" lang="ja-JP" altLang="en-US" dirty="0" smtClean="0"/>
              <a:t>微惑星の離心率と軌道傾斜角</a:t>
            </a:r>
            <a:endParaRPr kumimoji="1" lang="ja-JP" altLang="en-US" dirty="0"/>
          </a:p>
        </p:txBody>
      </p:sp>
      <p:pic>
        <p:nvPicPr>
          <p:cNvPr id="27" name="図 26"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50452" y="5715828"/>
            <a:ext cx="1587500" cy="330200"/>
          </a:xfrm>
          <a:prstGeom prst="rect">
            <a:avLst/>
          </a:prstGeom>
        </p:spPr>
      </p:pic>
      <p:pic>
        <p:nvPicPr>
          <p:cNvPr id="28" name="図 27"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47160" y="5715828"/>
            <a:ext cx="1778000" cy="330200"/>
          </a:xfrm>
          <a:prstGeom prst="rect">
            <a:avLst/>
          </a:prstGeom>
        </p:spPr>
      </p:pic>
      <p:sp>
        <p:nvSpPr>
          <p:cNvPr id="13" name="テキスト ボックス 12"/>
          <p:cNvSpPr txBox="1"/>
          <p:nvPr/>
        </p:nvSpPr>
        <p:spPr>
          <a:xfrm>
            <a:off x="3302672" y="1459984"/>
            <a:ext cx="2717128" cy="369332"/>
          </a:xfrm>
          <a:prstGeom prst="rect">
            <a:avLst/>
          </a:prstGeom>
          <a:noFill/>
        </p:spPr>
        <p:txBody>
          <a:bodyPr wrap="none" rtlCol="0">
            <a:spAutoFit/>
          </a:bodyPr>
          <a:lstStyle/>
          <a:p>
            <a:r>
              <a:rPr kumimoji="1" lang="ja-JP" altLang="en-US" dirty="0" smtClean="0">
                <a:latin typeface="+mn-ea"/>
              </a:rPr>
              <a:t>トレーサーの数　</a:t>
            </a:r>
            <a:r>
              <a:rPr kumimoji="1" lang="en-US" altLang="ja-JP" dirty="0" smtClean="0">
                <a:latin typeface="+mn-ea"/>
              </a:rPr>
              <a:t>100</a:t>
            </a:r>
            <a:r>
              <a:rPr kumimoji="1" lang="ja-JP" altLang="en-US" dirty="0" smtClean="0">
                <a:latin typeface="+mn-ea"/>
              </a:rPr>
              <a:t>個</a:t>
            </a:r>
            <a:endParaRPr kumimoji="1" lang="ja-JP" altLang="en-US" dirty="0">
              <a:latin typeface="+mn-ea"/>
            </a:endParaRPr>
          </a:p>
        </p:txBody>
      </p:sp>
    </p:spTree>
    <p:extLst>
      <p:ext uri="{BB962C8B-B14F-4D97-AF65-F5344CB8AC3E}">
        <p14:creationId xmlns:p14="http://schemas.microsoft.com/office/powerpoint/2010/main" val="3738000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統計的手法のテスト　パラメータ</a:t>
            </a:r>
            <a:endParaRPr kumimoji="1" lang="ja-JP" altLang="en-US" dirty="0"/>
          </a:p>
        </p:txBody>
      </p:sp>
      <p:sp>
        <p:nvSpPr>
          <p:cNvPr id="4" name="日付プレースホルダー 3"/>
          <p:cNvSpPr>
            <a:spLocks noGrp="1"/>
          </p:cNvSpPr>
          <p:nvPr>
            <p:ph type="dt" sz="half" idx="10"/>
          </p:nvPr>
        </p:nvSpPr>
        <p:spPr/>
        <p:txBody>
          <a:bodyPr/>
          <a:lstStyle/>
          <a:p>
            <a:r>
              <a:rPr lang="en-US" altLang="ja-JP" smtClean="0"/>
              <a:t>2017/06/09</a:t>
            </a:r>
            <a:endParaRPr lang="en-US"/>
          </a:p>
        </p:txBody>
      </p:sp>
      <p:sp>
        <p:nvSpPr>
          <p:cNvPr id="5" name="フッター プレースホルダー 4"/>
          <p:cNvSpPr>
            <a:spLocks noGrp="1"/>
          </p:cNvSpPr>
          <p:nvPr>
            <p:ph type="ftr" sz="quarter" idx="11"/>
          </p:nvPr>
        </p:nvSpPr>
        <p:spPr/>
        <p:txBody>
          <a:bodyPr/>
          <a:lstStyle/>
          <a:p>
            <a:r>
              <a:rPr lang="ja-JP" altLang="en-US" smtClean="0"/>
              <a:t>若手ゼミ３周目</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8</a:t>
            </a:fld>
            <a:endParaRPr lang="en-US"/>
          </a:p>
        </p:txBody>
      </p:sp>
      <p:pic>
        <p:nvPicPr>
          <p:cNvPr id="7" name="図 6"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700" y="4759709"/>
            <a:ext cx="1346200" cy="330200"/>
          </a:xfrm>
          <a:prstGeom prst="rect">
            <a:avLst/>
          </a:prstGeom>
        </p:spPr>
      </p:pic>
      <p:pic>
        <p:nvPicPr>
          <p:cNvPr id="8" name="図 7"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700" y="5381118"/>
            <a:ext cx="1460500" cy="469900"/>
          </a:xfrm>
          <a:prstGeom prst="rect">
            <a:avLst/>
          </a:prstGeom>
        </p:spPr>
      </p:pic>
      <p:pic>
        <p:nvPicPr>
          <p:cNvPr id="9" name="図 8"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8891" y="3265649"/>
            <a:ext cx="3217157" cy="417416"/>
          </a:xfrm>
          <a:prstGeom prst="rect">
            <a:avLst/>
          </a:prstGeom>
        </p:spPr>
      </p:pic>
      <p:pic>
        <p:nvPicPr>
          <p:cNvPr id="10" name="図 9"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02896" y="1982974"/>
            <a:ext cx="1734051" cy="372414"/>
          </a:xfrm>
          <a:prstGeom prst="rect">
            <a:avLst/>
          </a:prstGeom>
        </p:spPr>
      </p:pic>
      <p:pic>
        <p:nvPicPr>
          <p:cNvPr id="11" name="図 10"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98891" y="3757667"/>
            <a:ext cx="3397792" cy="902364"/>
          </a:xfrm>
          <a:prstGeom prst="rect">
            <a:avLst/>
          </a:prstGeom>
        </p:spPr>
      </p:pic>
      <p:pic>
        <p:nvPicPr>
          <p:cNvPr id="12" name="図 11"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7749" y="5987313"/>
            <a:ext cx="2248602" cy="357074"/>
          </a:xfrm>
          <a:prstGeom prst="rect">
            <a:avLst/>
          </a:prstGeom>
        </p:spPr>
      </p:pic>
      <p:pic>
        <p:nvPicPr>
          <p:cNvPr id="13" name="図 12"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3178" y="5987313"/>
            <a:ext cx="2248602" cy="357074"/>
          </a:xfrm>
          <a:prstGeom prst="rect">
            <a:avLst/>
          </a:prstGeom>
        </p:spPr>
      </p:pic>
      <p:pic>
        <p:nvPicPr>
          <p:cNvPr id="14" name="図 13"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20527" y="5964011"/>
            <a:ext cx="2248602" cy="357074"/>
          </a:xfrm>
          <a:prstGeom prst="rect">
            <a:avLst/>
          </a:prstGeom>
        </p:spPr>
      </p:pic>
      <p:sp>
        <p:nvSpPr>
          <p:cNvPr id="18" name="テキスト ボックス 17"/>
          <p:cNvSpPr txBox="1"/>
          <p:nvPr/>
        </p:nvSpPr>
        <p:spPr>
          <a:xfrm>
            <a:off x="641866" y="1343860"/>
            <a:ext cx="3761030" cy="523220"/>
          </a:xfrm>
          <a:prstGeom prst="rect">
            <a:avLst/>
          </a:prstGeom>
          <a:noFill/>
        </p:spPr>
        <p:txBody>
          <a:bodyPr wrap="none" rtlCol="0">
            <a:spAutoFit/>
          </a:bodyPr>
          <a:lstStyle/>
          <a:p>
            <a:r>
              <a:rPr kumimoji="1" lang="ja-JP" altLang="en-US" sz="2800" dirty="0" smtClean="0"/>
              <a:t>各種パラメータの設定</a:t>
            </a:r>
            <a:endParaRPr kumimoji="1" lang="ja-JP" altLang="en-US" sz="2800" dirty="0"/>
          </a:p>
        </p:txBody>
      </p:sp>
      <p:pic>
        <p:nvPicPr>
          <p:cNvPr id="19" name="図 18" descr="latex-image-1.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7749" y="1821111"/>
            <a:ext cx="2160693" cy="838200"/>
          </a:xfrm>
          <a:prstGeom prst="rect">
            <a:avLst/>
          </a:prstGeom>
        </p:spPr>
      </p:pic>
      <p:sp>
        <p:nvSpPr>
          <p:cNvPr id="20" name="テキスト ボックス 19"/>
          <p:cNvSpPr txBox="1"/>
          <p:nvPr/>
        </p:nvSpPr>
        <p:spPr>
          <a:xfrm>
            <a:off x="3203843" y="2023043"/>
            <a:ext cx="877163" cy="369332"/>
          </a:xfrm>
          <a:prstGeom prst="rect">
            <a:avLst/>
          </a:prstGeom>
          <a:noFill/>
        </p:spPr>
        <p:txBody>
          <a:bodyPr wrap="none" rtlCol="0">
            <a:spAutoFit/>
          </a:bodyPr>
          <a:lstStyle/>
          <a:p>
            <a:r>
              <a:rPr kumimoji="1" lang="ja-JP" altLang="en-US" dirty="0" smtClean="0"/>
              <a:t>のべき</a:t>
            </a:r>
            <a:endParaRPr kumimoji="1" lang="ja-JP" altLang="en-US" dirty="0"/>
          </a:p>
        </p:txBody>
      </p:sp>
      <p:sp>
        <p:nvSpPr>
          <p:cNvPr id="21" name="テキスト ボックス 20"/>
          <p:cNvSpPr txBox="1"/>
          <p:nvPr/>
        </p:nvSpPr>
        <p:spPr>
          <a:xfrm>
            <a:off x="6203890" y="2023043"/>
            <a:ext cx="2940110" cy="369332"/>
          </a:xfrm>
          <a:prstGeom prst="rect">
            <a:avLst/>
          </a:prstGeom>
          <a:noFill/>
        </p:spPr>
        <p:txBody>
          <a:bodyPr wrap="none" rtlCol="0">
            <a:spAutoFit/>
          </a:bodyPr>
          <a:lstStyle/>
          <a:p>
            <a:r>
              <a:rPr kumimoji="1" lang="en-US" altLang="ja-JP" dirty="0" smtClean="0">
                <a:latin typeface="+mn-ea"/>
              </a:rPr>
              <a:t>Benz &amp; </a:t>
            </a:r>
            <a:r>
              <a:rPr kumimoji="1" lang="en-US" altLang="ja-JP" dirty="0" err="1" smtClean="0">
                <a:latin typeface="+mn-ea"/>
              </a:rPr>
              <a:t>Asphaug</a:t>
            </a:r>
            <a:r>
              <a:rPr kumimoji="1" lang="en-US" altLang="ja-JP" dirty="0" smtClean="0">
                <a:latin typeface="+mn-ea"/>
              </a:rPr>
              <a:t> (1999)</a:t>
            </a:r>
            <a:endParaRPr kumimoji="1" lang="ja-JP" altLang="en-US" dirty="0">
              <a:latin typeface="+mn-ea"/>
            </a:endParaRPr>
          </a:p>
        </p:txBody>
      </p:sp>
      <p:sp>
        <p:nvSpPr>
          <p:cNvPr id="22" name="テキスト ボックス 21"/>
          <p:cNvSpPr txBox="1"/>
          <p:nvPr/>
        </p:nvSpPr>
        <p:spPr>
          <a:xfrm>
            <a:off x="847749" y="3290307"/>
            <a:ext cx="3171638" cy="369332"/>
          </a:xfrm>
          <a:prstGeom prst="rect">
            <a:avLst/>
          </a:prstGeom>
          <a:noFill/>
        </p:spPr>
        <p:txBody>
          <a:bodyPr wrap="none" rtlCol="0">
            <a:spAutoFit/>
          </a:bodyPr>
          <a:lstStyle/>
          <a:p>
            <a:r>
              <a:rPr kumimoji="1" lang="ja-JP" altLang="en-US" dirty="0" smtClean="0"/>
              <a:t>破壊に必要な臨界エネルギー</a:t>
            </a:r>
            <a:endParaRPr kumimoji="1" lang="ja-JP" altLang="en-US" dirty="0"/>
          </a:p>
        </p:txBody>
      </p:sp>
      <p:sp>
        <p:nvSpPr>
          <p:cNvPr id="23" name="テキスト ボックス 22"/>
          <p:cNvSpPr txBox="1"/>
          <p:nvPr/>
        </p:nvSpPr>
        <p:spPr>
          <a:xfrm>
            <a:off x="847749" y="3994215"/>
            <a:ext cx="3185487" cy="369332"/>
          </a:xfrm>
          <a:prstGeom prst="rect">
            <a:avLst/>
          </a:prstGeom>
          <a:noFill/>
        </p:spPr>
        <p:txBody>
          <a:bodyPr wrap="none" rtlCol="0">
            <a:spAutoFit/>
          </a:bodyPr>
          <a:lstStyle/>
          <a:p>
            <a:r>
              <a:rPr kumimoji="1" lang="ja-JP" altLang="en-US" dirty="0" smtClean="0"/>
              <a:t>質量フラックスが定常のとき</a:t>
            </a:r>
            <a:endParaRPr kumimoji="1" lang="ja-JP" altLang="en-US" dirty="0"/>
          </a:p>
        </p:txBody>
      </p:sp>
      <p:sp>
        <p:nvSpPr>
          <p:cNvPr id="24" name="テキスト ボックス 23"/>
          <p:cNvSpPr txBox="1"/>
          <p:nvPr/>
        </p:nvSpPr>
        <p:spPr>
          <a:xfrm>
            <a:off x="847749" y="4766801"/>
            <a:ext cx="3416320" cy="369332"/>
          </a:xfrm>
          <a:prstGeom prst="rect">
            <a:avLst/>
          </a:prstGeom>
          <a:noFill/>
        </p:spPr>
        <p:txBody>
          <a:bodyPr wrap="none" rtlCol="0">
            <a:spAutoFit/>
          </a:bodyPr>
          <a:lstStyle/>
          <a:p>
            <a:r>
              <a:rPr kumimoji="1" lang="ja-JP" altLang="en-US" dirty="0" smtClean="0"/>
              <a:t>破片総質量と破片最大質量の比</a:t>
            </a:r>
            <a:endParaRPr kumimoji="1" lang="ja-JP" altLang="en-US" dirty="0"/>
          </a:p>
        </p:txBody>
      </p:sp>
      <p:sp>
        <p:nvSpPr>
          <p:cNvPr id="25" name="テキスト ボックス 24"/>
          <p:cNvSpPr txBox="1"/>
          <p:nvPr/>
        </p:nvSpPr>
        <p:spPr>
          <a:xfrm>
            <a:off x="847749" y="5431799"/>
            <a:ext cx="3799730" cy="369332"/>
          </a:xfrm>
          <a:prstGeom prst="rect">
            <a:avLst/>
          </a:prstGeom>
          <a:noFill/>
        </p:spPr>
        <p:txBody>
          <a:bodyPr wrap="none" rtlCol="0">
            <a:spAutoFit/>
          </a:bodyPr>
          <a:lstStyle/>
          <a:p>
            <a:r>
              <a:rPr kumimoji="1" lang="ja-JP" altLang="en-US" dirty="0" smtClean="0"/>
              <a:t>破片の質量分布</a:t>
            </a:r>
            <a:r>
              <a:rPr kumimoji="1" lang="en-US" altLang="ja-JP" dirty="0" smtClean="0"/>
              <a:t>                 </a:t>
            </a:r>
            <a:r>
              <a:rPr kumimoji="1" lang="ja-JP" altLang="en-US" dirty="0" smtClean="0"/>
              <a:t>のべき</a:t>
            </a:r>
            <a:endParaRPr kumimoji="1" lang="ja-JP" altLang="en-US" dirty="0"/>
          </a:p>
        </p:txBody>
      </p:sp>
      <p:pic>
        <p:nvPicPr>
          <p:cNvPr id="26" name="図 25" descr="latex-image-1.pdf"/>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93047" y="5403145"/>
            <a:ext cx="1090165" cy="349276"/>
          </a:xfrm>
          <a:prstGeom prst="rect">
            <a:avLst/>
          </a:prstGeom>
        </p:spPr>
      </p:pic>
      <p:sp>
        <p:nvSpPr>
          <p:cNvPr id="3" name="テキスト ボックス 2"/>
          <p:cNvSpPr txBox="1"/>
          <p:nvPr/>
        </p:nvSpPr>
        <p:spPr>
          <a:xfrm>
            <a:off x="2694145" y="2705914"/>
            <a:ext cx="1120820" cy="369332"/>
          </a:xfrm>
          <a:prstGeom prst="rect">
            <a:avLst/>
          </a:prstGeom>
          <a:noFill/>
        </p:spPr>
        <p:txBody>
          <a:bodyPr wrap="none" rtlCol="0">
            <a:spAutoFit/>
          </a:bodyPr>
          <a:lstStyle/>
          <a:p>
            <a:r>
              <a:rPr kumimoji="1" lang="ja-JP" altLang="en-US" dirty="0" smtClean="0"/>
              <a:t>相対速度</a:t>
            </a:r>
            <a:endParaRPr kumimoji="1" lang="ja-JP" altLang="en-US" dirty="0"/>
          </a:p>
        </p:txBody>
      </p:sp>
      <p:pic>
        <p:nvPicPr>
          <p:cNvPr id="15" name="図 14" descr="latex-image-1.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418151" y="2596520"/>
            <a:ext cx="1996999" cy="499250"/>
          </a:xfrm>
          <a:prstGeom prst="rect">
            <a:avLst/>
          </a:prstGeom>
        </p:spPr>
      </p:pic>
    </p:spTree>
    <p:extLst>
      <p:ext uri="{BB962C8B-B14F-4D97-AF65-F5344CB8AC3E}">
        <p14:creationId xmlns:p14="http://schemas.microsoft.com/office/powerpoint/2010/main" val="569892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統計的手法のテスト</a:t>
            </a:r>
            <a:endParaRPr kumimoji="1" lang="ja-JP" altLang="en-US" dirty="0"/>
          </a:p>
        </p:txBody>
      </p:sp>
      <p:sp>
        <p:nvSpPr>
          <p:cNvPr id="4" name="日付プレースホルダー 3"/>
          <p:cNvSpPr>
            <a:spLocks noGrp="1"/>
          </p:cNvSpPr>
          <p:nvPr>
            <p:ph type="dt" sz="half" idx="10"/>
          </p:nvPr>
        </p:nvSpPr>
        <p:spPr/>
        <p:txBody>
          <a:bodyPr/>
          <a:lstStyle/>
          <a:p>
            <a:r>
              <a:rPr lang="en-US" altLang="ja-JP" dirty="0" smtClean="0"/>
              <a:t>2017/06/09</a:t>
            </a:r>
            <a:endParaRPr lang="en-US" dirty="0"/>
          </a:p>
        </p:txBody>
      </p:sp>
      <p:sp>
        <p:nvSpPr>
          <p:cNvPr id="5" name="フッター プレースホルダー 4"/>
          <p:cNvSpPr>
            <a:spLocks noGrp="1"/>
          </p:cNvSpPr>
          <p:nvPr>
            <p:ph type="ftr" sz="quarter" idx="11"/>
          </p:nvPr>
        </p:nvSpPr>
        <p:spPr/>
        <p:txBody>
          <a:bodyPr/>
          <a:lstStyle/>
          <a:p>
            <a:r>
              <a:rPr lang="ja-JP" altLang="en-US" smtClean="0"/>
              <a:t>若手ゼミ３周目</a:t>
            </a:r>
            <a:endParaRPr lang="en-US"/>
          </a:p>
        </p:txBody>
      </p:sp>
      <p:sp>
        <p:nvSpPr>
          <p:cNvPr id="6" name="スライド番号プレースホルダー 5"/>
          <p:cNvSpPr>
            <a:spLocks noGrp="1"/>
          </p:cNvSpPr>
          <p:nvPr>
            <p:ph type="sldNum" sz="quarter" idx="12"/>
          </p:nvPr>
        </p:nvSpPr>
        <p:spPr/>
        <p:txBody>
          <a:bodyPr/>
          <a:lstStyle/>
          <a:p>
            <a:fld id="{2066355A-084C-D24E-9AD2-7E4FC41EA627}" type="slidenum">
              <a:rPr lang="en-US" smtClean="0"/>
              <a:t>9</a:t>
            </a:fld>
            <a:endParaRPr lang="en-US"/>
          </a:p>
        </p:txBody>
      </p:sp>
      <p:pic>
        <p:nvPicPr>
          <p:cNvPr id="7" name="図 6" descr="MassDepletion_NoInteractio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039" y="1086573"/>
            <a:ext cx="7622615" cy="5352049"/>
          </a:xfrm>
          <a:prstGeom prst="rect">
            <a:avLst/>
          </a:prstGeom>
        </p:spPr>
      </p:pic>
      <p:pic>
        <p:nvPicPr>
          <p:cNvPr id="3" name="図 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218" y="4130211"/>
            <a:ext cx="3593094" cy="943187"/>
          </a:xfrm>
          <a:prstGeom prst="rect">
            <a:avLst/>
          </a:prstGeom>
        </p:spPr>
      </p:pic>
    </p:spTree>
    <p:extLst>
      <p:ext uri="{BB962C8B-B14F-4D97-AF65-F5344CB8AC3E}">
        <p14:creationId xmlns:p14="http://schemas.microsoft.com/office/powerpoint/2010/main" val="8208248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トワイライト">
      <a:maj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ヒラギノ角ゴ Pro W3"/>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370</TotalTime>
  <Words>779</Words>
  <Application>Microsoft Macintosh PowerPoint</Application>
  <PresentationFormat>画面に合わせる (4:3)</PresentationFormat>
  <Paragraphs>112</Paragraphs>
  <Slides>14</Slides>
  <Notes>0</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Office Theme</vt:lpstr>
      <vt:lpstr>ハイブリッドコードの テスト計算</vt:lpstr>
      <vt:lpstr>前回の宿題</vt:lpstr>
      <vt:lpstr>夏の学校に向けて</vt:lpstr>
      <vt:lpstr>統計的手法のテスト</vt:lpstr>
      <vt:lpstr>自己相似でない質量フラックス</vt:lpstr>
      <vt:lpstr>質量減少タイムスケール</vt:lpstr>
      <vt:lpstr>統計的手法のテスト　パラメータ</vt:lpstr>
      <vt:lpstr>統計的手法のテスト　パラメータ</vt:lpstr>
      <vt:lpstr>統計的手法のテスト</vt:lpstr>
      <vt:lpstr>N体のテスト</vt:lpstr>
      <vt:lpstr>N体のテスト　解析解</vt:lpstr>
      <vt:lpstr>N体のテスト　解析解</vt:lpstr>
      <vt:lpstr>N体のテスト</vt:lpstr>
      <vt:lpstr>まとめと今後の課題</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ハイブリッドコードのテスト計算</dc:title>
  <dc:subject/>
  <dc:creator>磯谷和秀</dc:creator>
  <cp:keywords/>
  <dc:description/>
  <cp:lastModifiedBy>Isoya Kazuhide</cp:lastModifiedBy>
  <cp:revision>153</cp:revision>
  <cp:lastPrinted>2017-06-09T06:13:04Z</cp:lastPrinted>
  <dcterms:created xsi:type="dcterms:W3CDTF">2010-04-12T23:12:02Z</dcterms:created>
  <dcterms:modified xsi:type="dcterms:W3CDTF">2017-06-09T09:20:15Z</dcterms:modified>
  <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