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5" r:id="rId7"/>
    <p:sldId id="263" r:id="rId8"/>
    <p:sldId id="264" r:id="rId9"/>
    <p:sldId id="258" r:id="rId10"/>
    <p:sldId id="261" r:id="rId11"/>
    <p:sldId id="262" r:id="rId12"/>
    <p:sldId id="259" r:id="rId13"/>
    <p:sldId id="260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6C7B-401F-074E-BBD7-11B0B12A3CC6}" type="datetimeFigureOut">
              <a:rPr kumimoji="1" lang="ja-JP" altLang="en-US" smtClean="0"/>
              <a:t>2017/02/04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4EC61-4347-C041-A3FE-3BB63162DA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813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E0768-820A-AC4A-829E-56F2DBC22442}" type="datetimeFigureOut">
              <a:rPr kumimoji="1" lang="ja-JP" altLang="en-US" smtClean="0"/>
              <a:t>2017/02/04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6112E-DC85-B947-9A43-9B5FD94FF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5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530" y="6576904"/>
            <a:ext cx="9180000" cy="30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0079" y="-10080"/>
            <a:ext cx="9180000" cy="88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7309"/>
            <a:ext cx="8229600" cy="5244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6984"/>
            <a:ext cx="2133600" cy="271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r>
              <a:rPr lang="en-US" altLang="ja-JP" dirty="0" smtClean="0"/>
              <a:t>2017/02/16 </a:t>
            </a:r>
            <a:r>
              <a:rPr lang="ja-JP" altLang="en-US" dirty="0" smtClean="0"/>
              <a:t>卒論発表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6984"/>
            <a:ext cx="2895600" cy="267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86984"/>
            <a:ext cx="2133600" cy="271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ea"/>
                <a:ea typeface="+mn-ea"/>
                <a:cs typeface="ヒラギノ角ゴ Pro W3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800" b="1" i="0" u="none" kern="1200">
          <a:ln>
            <a:noFill/>
          </a:ln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ln>
                  <a:noFill/>
                </a:ln>
                <a:solidFill>
                  <a:schemeClr val="tx1"/>
                </a:solidFill>
              </a:rPr>
              <a:t>巨大惑星の移動に伴う</a:t>
            </a:r>
            <a:r>
              <a:rPr kumimoji="1" lang="en-US" altLang="ja-JP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kumimoji="1" lang="ja-JP" altLang="en-US" dirty="0" smtClean="0">
                <a:ln>
                  <a:noFill/>
                </a:ln>
                <a:solidFill>
                  <a:schemeClr val="tx1"/>
                </a:solidFill>
              </a:rPr>
              <a:t>小天体の力学的進化</a:t>
            </a:r>
            <a:endParaRPr kumimoji="1" lang="ja-JP" altLang="en-US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747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共鳴現象から太陽</a:t>
            </a:r>
            <a:r>
              <a:rPr kumimoji="1" lang="ja-JP" altLang="en-US" dirty="0" smtClean="0"/>
              <a:t>系</a:t>
            </a:r>
            <a:r>
              <a:rPr kumimoji="1" lang="ja-JP" altLang="en-US" dirty="0" smtClean="0"/>
              <a:t>の歴史</a:t>
            </a:r>
            <a:r>
              <a:rPr kumimoji="1" lang="ja-JP" altLang="en-US" dirty="0" smtClean="0"/>
              <a:t>を探る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80129" y="510440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名古屋大学理</a:t>
            </a:r>
            <a:r>
              <a:rPr kumimoji="1" lang="ja-JP" altLang="en-US" dirty="0" smtClean="0"/>
              <a:t>学部</a:t>
            </a:r>
            <a:r>
              <a:rPr kumimoji="1" lang="ja-JP" altLang="en-US" dirty="0" smtClean="0"/>
              <a:t>物理学科</a:t>
            </a:r>
            <a:r>
              <a:rPr kumimoji="1" lang="ja-JP" altLang="en-US" dirty="0" smtClean="0"/>
              <a:t>４年</a:t>
            </a:r>
            <a:r>
              <a:rPr kumimoji="1" lang="ja-JP" altLang="en-US" dirty="0" smtClean="0"/>
              <a:t>　理論宇宙物理学研究室　磯谷和秀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rPr>
              <a:t>1</a:t>
            </a:fld>
            <a:endParaRPr lang="en-US" dirty="0">
              <a:solidFill>
                <a:schemeClr val="bg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2017/02/16 </a:t>
            </a:r>
            <a:r>
              <a:rPr lang="ja-JP" altLang="en-US" dirty="0" smtClean="0"/>
              <a:t>卒論発表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4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 descr="PrecessionRate_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19" y="1417638"/>
            <a:ext cx="6772963" cy="4755485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  <p:pic>
        <p:nvPicPr>
          <p:cNvPr id="9" name="図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61" y="1329226"/>
            <a:ext cx="6680200" cy="647700"/>
          </a:xfrm>
          <a:prstGeom prst="rect">
            <a:avLst/>
          </a:prstGeom>
        </p:spPr>
      </p:pic>
      <p:pic>
        <p:nvPicPr>
          <p:cNvPr id="10" name="図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9" y="2436180"/>
            <a:ext cx="8356600" cy="469900"/>
          </a:xfrm>
          <a:prstGeom prst="rect">
            <a:avLst/>
          </a:prstGeom>
        </p:spPr>
      </p:pic>
      <p:pic>
        <p:nvPicPr>
          <p:cNvPr id="11" name="図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38" y="3183709"/>
            <a:ext cx="1866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多体問題の力学の扱い方：摂動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2079" y="113509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３体問題は積分不可能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1449" y="2020468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中心星からの重力が支配的な場合</a:t>
            </a:r>
            <a:endParaRPr kumimoji="1" lang="ja-JP" altLang="en-US" sz="2800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000862" y="2642416"/>
            <a:ext cx="6753219" cy="523220"/>
            <a:chOff x="441054" y="2637997"/>
            <a:chExt cx="6753219" cy="523220"/>
          </a:xfrm>
        </p:grpSpPr>
        <p:grpSp>
          <p:nvGrpSpPr>
            <p:cNvPr id="20" name="図形グループ 19"/>
            <p:cNvGrpSpPr/>
            <p:nvPr/>
          </p:nvGrpSpPr>
          <p:grpSpPr>
            <a:xfrm>
              <a:off x="2358983" y="2637997"/>
              <a:ext cx="4835290" cy="523220"/>
              <a:chOff x="-183168" y="1452408"/>
              <a:chExt cx="4835290" cy="523220"/>
            </a:xfrm>
          </p:grpSpPr>
          <p:grpSp>
            <p:nvGrpSpPr>
              <p:cNvPr id="14" name="図形グループ 13"/>
              <p:cNvGrpSpPr/>
              <p:nvPr/>
            </p:nvGrpSpPr>
            <p:grpSpPr>
              <a:xfrm>
                <a:off x="219316" y="1452408"/>
                <a:ext cx="4432806" cy="523220"/>
                <a:chOff x="430970" y="1421242"/>
                <a:chExt cx="4432806" cy="523220"/>
              </a:xfrm>
            </p:grpSpPr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0970" y="1421242"/>
                  <a:ext cx="3057247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２体問題の厳密解</a:t>
                  </a:r>
                  <a:endParaRPr kumimoji="1" lang="ja-JP" altLang="en-US" sz="2800" dirty="0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960965" y="1421242"/>
                  <a:ext cx="902811" cy="523220"/>
                </a:xfrm>
                <a:prstGeom prst="rect">
                  <a:avLst/>
                </a:prstGeom>
                <a:ln w="31750" cap="rnd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摂動</a:t>
                  </a:r>
                  <a:endParaRPr kumimoji="1" lang="ja-JP" altLang="en-US" sz="2800" dirty="0"/>
                </a:p>
              </p:txBody>
            </p:sp>
            <p:sp>
              <p:nvSpPr>
                <p:cNvPr id="13" name="加算記号 12"/>
                <p:cNvSpPr/>
                <p:nvPr/>
              </p:nvSpPr>
              <p:spPr>
                <a:xfrm>
                  <a:off x="3452745" y="1460634"/>
                  <a:ext cx="437670" cy="443508"/>
                </a:xfrm>
                <a:prstGeom prst="mathPlus">
                  <a:avLst>
                    <a:gd name="adj1" fmla="val 759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7" name="等号 16"/>
              <p:cNvSpPr/>
              <p:nvPr/>
            </p:nvSpPr>
            <p:spPr>
              <a:xfrm>
                <a:off x="-183168" y="1491800"/>
                <a:ext cx="442800" cy="453600"/>
              </a:xfrm>
              <a:prstGeom prst="mathEqual">
                <a:avLst>
                  <a:gd name="adj1" fmla="val 6667"/>
                  <a:gd name="adj2" fmla="val 222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441054" y="2637997"/>
              <a:ext cx="19800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天体の運動</a:t>
              </a:r>
              <a:endParaRPr kumimoji="1" lang="ja-JP" altLang="en-US" sz="2800" dirty="0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576228" y="4346838"/>
            <a:ext cx="4134465" cy="1658404"/>
            <a:chOff x="576228" y="4429291"/>
            <a:chExt cx="4134465" cy="1658404"/>
          </a:xfrm>
        </p:grpSpPr>
        <p:pic>
          <p:nvPicPr>
            <p:cNvPr id="27" name="図 2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00" y="4429291"/>
              <a:ext cx="2946400" cy="952500"/>
            </a:xfrm>
            <a:prstGeom prst="rect">
              <a:avLst/>
            </a:prstGeom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576228" y="5564475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２体問題のポテンシャル</a:t>
              </a:r>
              <a:endParaRPr kumimoji="1" lang="ja-JP" altLang="en-US" sz="2800" dirty="0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2133624" y="3476110"/>
            <a:ext cx="4937315" cy="571500"/>
            <a:chOff x="2038210" y="3476110"/>
            <a:chExt cx="4937315" cy="571500"/>
          </a:xfrm>
        </p:grpSpPr>
        <p:pic>
          <p:nvPicPr>
            <p:cNvPr id="28" name="図 2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825" y="3476110"/>
              <a:ext cx="2806700" cy="571500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2038210" y="352439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相対加速度</a:t>
              </a:r>
              <a:endParaRPr kumimoji="1" lang="ja-JP" altLang="en-US" sz="2800" dirty="0"/>
            </a:p>
          </p:txBody>
        </p:sp>
      </p:grpSp>
      <p:grpSp>
        <p:nvGrpSpPr>
          <p:cNvPr id="42" name="図形グループ 41"/>
          <p:cNvGrpSpPr/>
          <p:nvPr/>
        </p:nvGrpSpPr>
        <p:grpSpPr>
          <a:xfrm>
            <a:off x="4710693" y="1120705"/>
            <a:ext cx="3328511" cy="523220"/>
            <a:chOff x="5067620" y="1198559"/>
            <a:chExt cx="3328511" cy="523220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5067620" y="119855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質量</a:t>
              </a:r>
              <a:endParaRPr kumimoji="1" lang="ja-JP" altLang="en-US" sz="2800" dirty="0"/>
            </a:p>
          </p:txBody>
        </p:sp>
        <p:pic>
          <p:nvPicPr>
            <p:cNvPr id="33" name="図 3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431" y="1212952"/>
              <a:ext cx="2425700" cy="4699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4763639" y="4423677"/>
            <a:ext cx="3757439" cy="1590041"/>
            <a:chOff x="4763639" y="4666731"/>
            <a:chExt cx="3757439" cy="1590041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4763639" y="4666731"/>
              <a:ext cx="3757439" cy="1590041"/>
              <a:chOff x="4763639" y="4666731"/>
              <a:chExt cx="3757439" cy="1590041"/>
            </a:xfrm>
          </p:grpSpPr>
          <p:sp>
            <p:nvSpPr>
              <p:cNvPr id="18" name="テキスト ボックス 17"/>
              <p:cNvSpPr txBox="1"/>
              <p:nvPr/>
            </p:nvSpPr>
            <p:spPr>
              <a:xfrm>
                <a:off x="4763639" y="5733552"/>
                <a:ext cx="37574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（摂動ポテンシャル）</a:t>
                </a:r>
                <a:endParaRPr kumimoji="1" lang="en-US" altLang="ja-JP" sz="2800" dirty="0" smtClean="0"/>
              </a:p>
            </p:txBody>
          </p:sp>
          <p:pic>
            <p:nvPicPr>
              <p:cNvPr id="37" name="図 3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1859" y="4666731"/>
                <a:ext cx="381000" cy="342900"/>
              </a:xfrm>
              <a:prstGeom prst="rect">
                <a:avLst/>
              </a:prstGeom>
            </p:spPr>
          </p:pic>
        </p:grpSp>
        <p:sp>
          <p:nvSpPr>
            <p:cNvPr id="40" name="テキスト ボックス 39"/>
            <p:cNvSpPr txBox="1"/>
            <p:nvPr/>
          </p:nvSpPr>
          <p:spPr>
            <a:xfrm>
              <a:off x="5831880" y="5210332"/>
              <a:ext cx="1620957" cy="523220"/>
            </a:xfrm>
            <a:prstGeom prst="rect">
              <a:avLst/>
            </a:prstGeom>
            <a:noFill/>
            <a:ln w="28575" cap="rnd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摂動</a:t>
              </a:r>
              <a:r>
                <a:rPr kumimoji="1" lang="ja-JP" altLang="en-US" sz="2800" dirty="0" smtClean="0"/>
                <a:t>関数</a:t>
              </a:r>
              <a:endParaRPr kumimoji="1" lang="en-US" altLang="ja-JP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95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grpSp>
        <p:nvGrpSpPr>
          <p:cNvPr id="26" name="図形グループ 25"/>
          <p:cNvGrpSpPr/>
          <p:nvPr/>
        </p:nvGrpSpPr>
        <p:grpSpPr>
          <a:xfrm>
            <a:off x="811631" y="5370392"/>
            <a:ext cx="7725192" cy="954107"/>
            <a:chOff x="457200" y="5047840"/>
            <a:chExt cx="7725192" cy="954107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457200" y="5047840"/>
              <a:ext cx="77251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惑星</a:t>
              </a:r>
              <a:r>
                <a:rPr kumimoji="1" lang="ja-JP" altLang="en-US" sz="2800" dirty="0" smtClean="0"/>
                <a:t>の</a:t>
              </a:r>
              <a:r>
                <a:rPr kumimoji="1" lang="ja-JP" altLang="en-US" sz="2800" u="sng" dirty="0" smtClean="0"/>
                <a:t>昇交</a:t>
              </a:r>
              <a:r>
                <a:rPr kumimoji="1" lang="ja-JP" altLang="en-US" sz="2800" u="sng" dirty="0" smtClean="0"/>
                <a:t>点</a:t>
              </a:r>
              <a:r>
                <a:rPr kumimoji="1" lang="ja-JP" altLang="en-US" sz="2800" dirty="0"/>
                <a:t>移動</a:t>
              </a:r>
              <a:r>
                <a:rPr kumimoji="1" lang="ja-JP" altLang="en-US" sz="2800" dirty="0" smtClean="0"/>
                <a:t>速度と</a:t>
              </a:r>
              <a:endParaRPr kumimoji="1" lang="en-US" altLang="ja-JP" sz="2800" dirty="0" smtClean="0"/>
            </a:p>
            <a:p>
              <a:r>
                <a:rPr kumimoji="1" lang="ja-JP" altLang="en-US" sz="2800" dirty="0" smtClean="0"/>
                <a:t>小天体</a:t>
              </a:r>
              <a:r>
                <a:rPr kumimoji="1" lang="ja-JP" altLang="en-US" sz="2800" dirty="0" smtClean="0"/>
                <a:t>の</a:t>
              </a:r>
              <a:r>
                <a:rPr kumimoji="1" lang="ja-JP" altLang="en-US" sz="2800" u="sng" dirty="0"/>
                <a:t>昇交点</a:t>
              </a:r>
              <a:r>
                <a:rPr kumimoji="1" lang="ja-JP" altLang="en-US" sz="2800" dirty="0" smtClean="0"/>
                <a:t>移動</a:t>
              </a:r>
              <a:r>
                <a:rPr kumimoji="1" lang="ja-JP" altLang="en-US" sz="2800" dirty="0"/>
                <a:t>速度が</a:t>
              </a:r>
              <a:r>
                <a:rPr kumimoji="1" lang="ja-JP" altLang="en-US" sz="2800" dirty="0" smtClean="0"/>
                <a:t>一致</a:t>
              </a:r>
              <a:r>
                <a:rPr kumimoji="1" lang="ja-JP" altLang="en-US" sz="2800" dirty="0" smtClean="0"/>
                <a:t>　　傾斜角上昇</a:t>
              </a:r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5652463" y="5606728"/>
              <a:ext cx="507336" cy="272153"/>
            </a:xfrm>
            <a:prstGeom prst="rightArrow">
              <a:avLst>
                <a:gd name="adj1" fmla="val 16732"/>
                <a:gd name="adj2" fmla="val 80881"/>
              </a:avLst>
            </a:prstGeom>
            <a:solidFill>
              <a:schemeClr val="bg1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２種類の重要な共鳴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498" y="1110623"/>
            <a:ext cx="768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ja-JP" altLang="en-US" sz="2800" dirty="0" smtClean="0">
                <a:solidFill>
                  <a:srgbClr val="1F497D"/>
                </a:solidFill>
              </a:rPr>
              <a:t>平均運動共鳴</a:t>
            </a:r>
            <a:r>
              <a:rPr kumimoji="1" lang="ja-JP" altLang="en-US" sz="2800" dirty="0" smtClean="0"/>
              <a:t>（</a:t>
            </a:r>
            <a:r>
              <a:rPr kumimoji="1" lang="en-US" altLang="ja-JP" sz="2800" dirty="0" smtClean="0">
                <a:latin typeface="+mn-ea"/>
              </a:rPr>
              <a:t>Mean Motion Resonance</a:t>
            </a:r>
            <a:r>
              <a:rPr kumimoji="1" lang="ja-JP" altLang="en-US" sz="2800" dirty="0" smtClean="0">
                <a:latin typeface="+mn-ea"/>
              </a:rPr>
              <a:t>）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1498" y="3731326"/>
            <a:ext cx="596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ja-JP" altLang="en-US" sz="2800" dirty="0" smtClean="0">
                <a:solidFill>
                  <a:srgbClr val="1F497D"/>
                </a:solidFill>
              </a:rPr>
              <a:t>永年共鳴</a:t>
            </a:r>
            <a:r>
              <a:rPr kumimoji="1" lang="ja-JP" altLang="en-US" sz="2800" dirty="0" smtClean="0"/>
              <a:t>（</a:t>
            </a:r>
            <a:r>
              <a:rPr kumimoji="1" lang="en-US" altLang="ja-JP" sz="2800" dirty="0" smtClean="0">
                <a:latin typeface="+mn-ea"/>
              </a:rPr>
              <a:t>Secular Resonance</a:t>
            </a:r>
            <a:r>
              <a:rPr kumimoji="1" lang="ja-JP" altLang="en-US" sz="2800" dirty="0" smtClean="0">
                <a:latin typeface="+mn-ea"/>
              </a:rPr>
              <a:t>）</a:t>
            </a:r>
            <a:endParaRPr kumimoji="1" lang="ja-JP" altLang="en-US" sz="2800" dirty="0">
              <a:latin typeface="+mn-ea"/>
            </a:endParaRPr>
          </a:p>
        </p:txBody>
      </p:sp>
      <p:pic>
        <p:nvPicPr>
          <p:cNvPr id="12" name="図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80949"/>
            <a:ext cx="1930400" cy="469900"/>
          </a:xfrm>
          <a:prstGeom prst="rect">
            <a:avLst/>
          </a:prstGeom>
        </p:spPr>
      </p:pic>
      <p:grpSp>
        <p:nvGrpSpPr>
          <p:cNvPr id="17" name="図形グループ 16"/>
          <p:cNvGrpSpPr/>
          <p:nvPr/>
        </p:nvGrpSpPr>
        <p:grpSpPr>
          <a:xfrm>
            <a:off x="457200" y="1734291"/>
            <a:ext cx="7292500" cy="533300"/>
            <a:chOff x="705764" y="1834512"/>
            <a:chExt cx="7292500" cy="533300"/>
          </a:xfrm>
        </p:grpSpPr>
        <p:grpSp>
          <p:nvGrpSpPr>
            <p:cNvPr id="15" name="図形グループ 14"/>
            <p:cNvGrpSpPr/>
            <p:nvPr/>
          </p:nvGrpSpPr>
          <p:grpSpPr>
            <a:xfrm>
              <a:off x="705764" y="1834512"/>
              <a:ext cx="1885036" cy="523220"/>
              <a:chOff x="1481585" y="1834512"/>
              <a:chExt cx="1885036" cy="523220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1481585" y="1834512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平均運動</a:t>
                </a:r>
                <a:r>
                  <a:rPr kumimoji="1" lang="en-US" altLang="ja-JP" sz="2800" dirty="0" smtClean="0"/>
                  <a:t> </a:t>
                </a:r>
                <a:endParaRPr kumimoji="1" lang="ja-JP" altLang="en-US" sz="2800" dirty="0"/>
              </a:p>
            </p:txBody>
          </p:sp>
          <p:pic>
            <p:nvPicPr>
              <p:cNvPr id="10" name="図 9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621" y="1998716"/>
                <a:ext cx="254000" cy="215900"/>
              </a:xfrm>
              <a:prstGeom prst="rect">
                <a:avLst/>
              </a:prstGeom>
            </p:spPr>
          </p:pic>
        </p:grpSp>
        <p:grpSp>
          <p:nvGrpSpPr>
            <p:cNvPr id="16" name="図形グループ 15"/>
            <p:cNvGrpSpPr/>
            <p:nvPr/>
          </p:nvGrpSpPr>
          <p:grpSpPr>
            <a:xfrm>
              <a:off x="2427508" y="1844592"/>
              <a:ext cx="5570756" cy="523220"/>
              <a:chOff x="2741735" y="1834512"/>
              <a:chExt cx="5570756" cy="523220"/>
            </a:xfrm>
          </p:grpSpPr>
          <p:sp>
            <p:nvSpPr>
              <p:cNvPr id="11" name="テキスト ボックス 10"/>
              <p:cNvSpPr txBox="1"/>
              <p:nvPr/>
            </p:nvSpPr>
            <p:spPr>
              <a:xfrm>
                <a:off x="2741735" y="1834512"/>
                <a:ext cx="55707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（または軌道周期　　）</a:t>
                </a:r>
                <a:r>
                  <a:rPr kumimoji="1" lang="ja-JP" altLang="en-US" sz="2800" dirty="0" smtClean="0"/>
                  <a:t>が</a:t>
                </a:r>
                <a:r>
                  <a:rPr kumimoji="1" lang="ja-JP" altLang="en-US" sz="2800" dirty="0" smtClean="0"/>
                  <a:t>整数比</a:t>
                </a:r>
                <a:endParaRPr kumimoji="1" lang="en-US" altLang="ja-JP" sz="2800" dirty="0"/>
              </a:p>
            </p:txBody>
          </p:sp>
          <p:pic>
            <p:nvPicPr>
              <p:cNvPr id="13" name="図 1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8695" y="1953960"/>
                <a:ext cx="330200" cy="317500"/>
              </a:xfrm>
              <a:prstGeom prst="rect">
                <a:avLst/>
              </a:prstGeom>
            </p:spPr>
          </p:pic>
        </p:grpSp>
      </p:grpSp>
      <p:pic>
        <p:nvPicPr>
          <p:cNvPr id="19" name="図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58" y="2311695"/>
            <a:ext cx="2997200" cy="5715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293121" y="2311695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例）海王星が３周する間に</a:t>
            </a:r>
            <a:endParaRPr kumimoji="1" lang="en-US" altLang="ja-JP" sz="2800" dirty="0" smtClean="0"/>
          </a:p>
          <a:p>
            <a:r>
              <a:rPr kumimoji="1" lang="ja-JP" altLang="ja-JP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800" dirty="0" smtClean="0"/>
              <a:t>冥王星</a:t>
            </a:r>
            <a:r>
              <a:rPr kumimoji="1" lang="ja-JP" altLang="en-US" sz="2800" dirty="0" smtClean="0"/>
              <a:t>は２周している</a:t>
            </a:r>
            <a:endParaRPr kumimoji="1" lang="en-US" altLang="ja-JP" sz="2800" dirty="0" smtClean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811631" y="4244929"/>
            <a:ext cx="7725192" cy="954107"/>
            <a:chOff x="457200" y="3908160"/>
            <a:chExt cx="7725192" cy="954107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457200" y="3908160"/>
              <a:ext cx="77251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惑星の</a:t>
              </a:r>
              <a:r>
                <a:rPr kumimoji="1" lang="ja-JP" altLang="en-US" sz="2800" u="sng" dirty="0" smtClean="0"/>
                <a:t>近日点</a:t>
              </a:r>
              <a:r>
                <a:rPr kumimoji="1" lang="ja-JP" altLang="en-US" sz="2800" dirty="0" smtClean="0"/>
                <a:t>移動速度と</a:t>
              </a:r>
              <a:endParaRPr kumimoji="1" lang="en-US" altLang="ja-JP" sz="2800" dirty="0" smtClean="0"/>
            </a:p>
            <a:p>
              <a:r>
                <a:rPr kumimoji="1" lang="ja-JP" altLang="en-US" sz="2800" dirty="0" smtClean="0"/>
                <a:t>小天体の</a:t>
              </a:r>
              <a:r>
                <a:rPr kumimoji="1" lang="ja-JP" altLang="en-US" sz="2800" u="sng" dirty="0" smtClean="0"/>
                <a:t>近日点</a:t>
              </a:r>
              <a:r>
                <a:rPr kumimoji="1" lang="ja-JP" altLang="en-US" sz="2800" dirty="0" smtClean="0"/>
                <a:t>移動速度が一致　　離心率上昇</a:t>
              </a:r>
              <a:endParaRPr kumimoji="1" lang="ja-JP" altLang="en-US" sz="2800" dirty="0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5652463" y="4465322"/>
              <a:ext cx="507336" cy="272153"/>
            </a:xfrm>
            <a:prstGeom prst="rightArrow">
              <a:avLst>
                <a:gd name="adj1" fmla="val 16732"/>
                <a:gd name="adj2" fmla="val 80881"/>
              </a:avLst>
            </a:prstGeom>
            <a:solidFill>
              <a:schemeClr val="bg1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6159799" y="3747035"/>
            <a:ext cx="296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10</a:t>
            </a:r>
            <a:r>
              <a:rPr kumimoji="1" lang="en-US" altLang="ja-JP" sz="2800" baseline="30000" dirty="0" smtClean="0">
                <a:latin typeface="+mn-ea"/>
              </a:rPr>
              <a:t>5</a:t>
            </a:r>
            <a:r>
              <a:rPr kumimoji="1" lang="ja-JP" altLang="en-US" sz="2800" dirty="0" smtClean="0">
                <a:latin typeface="+mn-ea"/>
              </a:rPr>
              <a:t>年のオーダー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898155" y="3366169"/>
            <a:ext cx="507336" cy="272153"/>
          </a:xfrm>
          <a:prstGeom prst="rightArrow">
            <a:avLst>
              <a:gd name="adj1" fmla="val 16732"/>
              <a:gd name="adj2" fmla="val 80881"/>
            </a:avLst>
          </a:prstGeom>
          <a:solidFill>
            <a:schemeClr val="bg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01742" y="322644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離心率，傾斜角上昇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477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5" name="コンテンツ プレースホルダー 14" descr="relative_erro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5" r="-5085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74610" y="1594856"/>
            <a:ext cx="7997741" cy="4715374"/>
            <a:chOff x="574610" y="1594856"/>
            <a:chExt cx="7997741" cy="4715374"/>
          </a:xfrm>
        </p:grpSpPr>
        <p:pic>
          <p:nvPicPr>
            <p:cNvPr id="6" name="図 5" descr="ellipse2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08" y="1594856"/>
              <a:ext cx="4005343" cy="2365332"/>
            </a:xfrm>
            <a:prstGeom prst="rect">
              <a:avLst/>
            </a:prstGeom>
          </p:spPr>
        </p:pic>
        <p:pic>
          <p:nvPicPr>
            <p:cNvPr id="7" name="図 6" descr="ellipse3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0" y="3952543"/>
              <a:ext cx="3992398" cy="2357687"/>
            </a:xfrm>
            <a:prstGeom prst="rect">
              <a:avLst/>
            </a:prstGeom>
          </p:spPr>
        </p:pic>
        <p:pic>
          <p:nvPicPr>
            <p:cNvPr id="8" name="図 7" descr="ellipse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0" y="1602501"/>
              <a:ext cx="3992397" cy="2357687"/>
            </a:xfrm>
            <a:prstGeom prst="rect">
              <a:avLst/>
            </a:prstGeom>
          </p:spPr>
        </p:pic>
        <p:pic>
          <p:nvPicPr>
            <p:cNvPr id="10" name="図 9" descr="ellipse4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09" y="3952543"/>
              <a:ext cx="3992398" cy="2357687"/>
            </a:xfrm>
            <a:prstGeom prst="rect">
              <a:avLst/>
            </a:prstGeom>
          </p:spPr>
        </p:pic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 descr="PrecessionRate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6" y="1609625"/>
            <a:ext cx="6641529" cy="4663201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2017/02/16 </a:t>
            </a:r>
            <a:r>
              <a:rPr lang="ja-JP" altLang="en-US" smtClean="0"/>
              <a:t>卒論発表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5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671</TotalTime>
  <Words>239</Words>
  <Application>Microsoft Macintosh PowerPoint</Application>
  <PresentationFormat>画面に合わせる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Theme</vt:lpstr>
      <vt:lpstr>巨大惑星の移動に伴う 小天体の力学的進化</vt:lpstr>
      <vt:lpstr>目次</vt:lpstr>
      <vt:lpstr>背景</vt:lpstr>
      <vt:lpstr>多体問題の力学の扱い方：摂動</vt:lpstr>
      <vt:lpstr>２種類の重要な共鳴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巨大惑星の移動に伴う小天体の力学的進化</dc:title>
  <dc:subject/>
  <dc:creator>磯谷</dc:creator>
  <cp:keywords/>
  <dc:description/>
  <cp:lastModifiedBy>Isoya Kazuhide</cp:lastModifiedBy>
  <cp:revision>175</cp:revision>
  <dcterms:created xsi:type="dcterms:W3CDTF">2010-04-12T23:12:02Z</dcterms:created>
  <dcterms:modified xsi:type="dcterms:W3CDTF">2017-02-04T16:12:37Z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