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Dosis Light"/>
      <p:regular r:id="rId27"/>
      <p:bold r:id="rId28"/>
    </p:embeddedFont>
    <p:embeddedFont>
      <p:font typeface="Dosis"/>
      <p:regular r:id="rId29"/>
      <p:bold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Titillium Web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934F1C-085C-4077-80BA-6952E65FDDBB}">
  <a:tblStyle styleId="{4E934F1C-085C-4077-80BA-6952E65FDD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osisLight-bold.fntdata"/><Relationship Id="rId27" Type="http://schemas.openxmlformats.org/officeDocument/2006/relationships/font" Target="fonts/Dosis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osi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-regular.fntdata"/><Relationship Id="rId30" Type="http://schemas.openxmlformats.org/officeDocument/2006/relationships/font" Target="fonts/Dosis-bold.fntdata"/><Relationship Id="rId11" Type="http://schemas.openxmlformats.org/officeDocument/2006/relationships/slide" Target="slides/slide5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4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7.xml"/><Relationship Id="rId35" Type="http://schemas.openxmlformats.org/officeDocument/2006/relationships/font" Target="fonts/TitilliumWebLight-regular.fntdata"/><Relationship Id="rId12" Type="http://schemas.openxmlformats.org/officeDocument/2006/relationships/slide" Target="slides/slide6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9.xml"/><Relationship Id="rId37" Type="http://schemas.openxmlformats.org/officeDocument/2006/relationships/font" Target="fonts/TitilliumWebLight-italic.fntdata"/><Relationship Id="rId14" Type="http://schemas.openxmlformats.org/officeDocument/2006/relationships/slide" Target="slides/slide8.xml"/><Relationship Id="rId36" Type="http://schemas.openxmlformats.org/officeDocument/2006/relationships/font" Target="fonts/TitilliumWeb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TitilliumWeb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1b0c5d9648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1b0c5d9648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g1b0c5d964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8" name="Google Shape;3908;g1b0c5d964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g1b0c5d9648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5" name="Google Shape;3915;g1b0c5d9648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1b0c5d964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1b0c5d964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1b0c5d964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1b0c5d964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7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g1b0c5d9648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9" name="Google Shape;3939;g1b0c5d9648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b0c5d9648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b0c5d964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g1b0c5d964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Google Shape;3953;g1b0c5d964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g1b0c5d964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Google Shape;3961;g1b0c5d964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1b0c5d96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1b0c5d96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1b0c5d9648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1b0c5d9648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1b0c5d964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1b0c5d964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1b0c5d9648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1b0c5d964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g1af011410cc_0_3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1" name="Google Shape;3861;g1af011410cc_0_3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1b0c5d9648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1b0c5d9648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1b0c5d964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1b0c5d964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0" name="Shape 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" name="Google Shape;3881;g1b0c5d964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2" name="Google Shape;3882;g1b0c5d964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Google Shape;3887;g1b0c5d964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Google Shape;3888;g1b0c5d964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2" name="Shape 3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1b0c5d9648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1b0c5d964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Google Shape;38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sz="36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Domestic Electricity Usage Prediction</a:t>
            </a:r>
            <a:endParaRPr/>
          </a:p>
        </p:txBody>
      </p:sp>
      <p:sp>
        <p:nvSpPr>
          <p:cNvPr id="3841" name="Google Shape;384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2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905" name="Google Shape;3905;p2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24"/>
          <p:cNvSpPr txBox="1"/>
          <p:nvPr>
            <p:ph type="title"/>
          </p:nvPr>
        </p:nvSpPr>
        <p:spPr>
          <a:xfrm>
            <a:off x="4953525" y="1239450"/>
            <a:ext cx="2271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3911" name="Google Shape;39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71" y="316375"/>
            <a:ext cx="4312726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2" name="Google Shape;3912;p24"/>
          <p:cNvSpPr txBox="1"/>
          <p:nvPr/>
        </p:nvSpPr>
        <p:spPr>
          <a:xfrm>
            <a:off x="4674050" y="2207125"/>
            <a:ext cx="316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No feature is having high correlation with target variable (Appliances)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Highest correlation (0.2) is lights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tillium Web Light"/>
              <a:buChar char="●"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Highest negative correlation is humidity (RH_out)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6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5"/>
          <p:cNvSpPr txBox="1"/>
          <p:nvPr>
            <p:ph type="title"/>
          </p:nvPr>
        </p:nvSpPr>
        <p:spPr>
          <a:xfrm>
            <a:off x="718300" y="4230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Lineplot</a:t>
            </a:r>
            <a:endParaRPr/>
          </a:p>
        </p:txBody>
      </p:sp>
      <p:pic>
        <p:nvPicPr>
          <p:cNvPr id="3918" name="Google Shape;39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525"/>
            <a:ext cx="7348951" cy="150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9" name="Google Shape;39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8" y="3394300"/>
            <a:ext cx="7348864" cy="15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0" name="Google Shape;3920;p25"/>
          <p:cNvSpPr txBox="1"/>
          <p:nvPr/>
        </p:nvSpPr>
        <p:spPr>
          <a:xfrm>
            <a:off x="295950" y="1280400"/>
            <a:ext cx="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T_out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1" name="Google Shape;3921;p25"/>
          <p:cNvSpPr txBox="1"/>
          <p:nvPr/>
        </p:nvSpPr>
        <p:spPr>
          <a:xfrm>
            <a:off x="295950" y="3065650"/>
            <a:ext cx="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RH_out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2" name="Google Shape;3922;p25"/>
          <p:cNvSpPr txBox="1"/>
          <p:nvPr/>
        </p:nvSpPr>
        <p:spPr>
          <a:xfrm>
            <a:off x="5347600" y="295950"/>
            <a:ext cx="204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No apparent correlation between temperature and electricity usage, or humidity and electricity usage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Hari Penggunaan Tertinggi dan Terendah</a:t>
            </a:r>
            <a:endParaRPr/>
          </a:p>
        </p:txBody>
      </p:sp>
      <p:pic>
        <p:nvPicPr>
          <p:cNvPr id="3928" name="Google Shape;39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75" y="1647103"/>
            <a:ext cx="3770806" cy="252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9" name="Google Shape;39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714" y="1647100"/>
            <a:ext cx="3696135" cy="2526897"/>
          </a:xfrm>
          <a:prstGeom prst="rect">
            <a:avLst/>
          </a:prstGeom>
          <a:noFill/>
          <a:ln>
            <a:noFill/>
          </a:ln>
        </p:spPr>
      </p:pic>
      <p:sp>
        <p:nvSpPr>
          <p:cNvPr id="3930" name="Google Shape;3930;p26"/>
          <p:cNvSpPr txBox="1"/>
          <p:nvPr/>
        </p:nvSpPr>
        <p:spPr>
          <a:xfrm>
            <a:off x="642950" y="4276050"/>
            <a:ext cx="73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Interestingly, 10 days with highest electricity usage have more average temperature and less average humidity than 10 days with lowest electricity usage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4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Google Shape;3935;p2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Modelling</a:t>
            </a:r>
            <a:endParaRPr/>
          </a:p>
        </p:txBody>
      </p:sp>
      <p:sp>
        <p:nvSpPr>
          <p:cNvPr id="3936" name="Google Shape;3936;p27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p28"/>
          <p:cNvSpPr txBox="1"/>
          <p:nvPr>
            <p:ph type="title"/>
          </p:nvPr>
        </p:nvSpPr>
        <p:spPr>
          <a:xfrm>
            <a:off x="718300" y="4638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</a:t>
            </a:r>
            <a:endParaRPr/>
          </a:p>
        </p:txBody>
      </p:sp>
      <p:graphicFrame>
        <p:nvGraphicFramePr>
          <p:cNvPr id="3942" name="Google Shape;3942;p28"/>
          <p:cNvGraphicFramePr/>
          <p:nvPr/>
        </p:nvGraphicFramePr>
        <p:xfrm>
          <a:off x="538000" y="139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{4E934F1C-085C-4077-80BA-6952E65FDDBB}</a:tableStyleId>
              </a:tblPr>
              <a:tblGrid>
                <a:gridCol w="3563325"/>
                <a:gridCol w="1126025"/>
                <a:gridCol w="1126025"/>
                <a:gridCol w="1126025"/>
              </a:tblGrid>
              <a:tr h="43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 (Train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 (Test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(Train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(Test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(Train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(Test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3" name="Google Shape;3943;p28"/>
          <p:cNvSpPr txBox="1"/>
          <p:nvPr/>
        </p:nvSpPr>
        <p:spPr>
          <a:xfrm>
            <a:off x="538000" y="4408025"/>
            <a:ext cx="73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There is an indication of overfitting. Shown by higher performance on training data, but not testing data. Even after using a simpler model (KNN) the result is not any better.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Hyperparameter</a:t>
            </a:r>
            <a:endParaRPr/>
          </a:p>
        </p:txBody>
      </p:sp>
      <p:graphicFrame>
        <p:nvGraphicFramePr>
          <p:cNvPr id="3949" name="Google Shape;3949;p29"/>
          <p:cNvGraphicFramePr/>
          <p:nvPr/>
        </p:nvGraphicFramePr>
        <p:xfrm>
          <a:off x="538000" y="16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{4E934F1C-085C-4077-80BA-6952E65FDDBB}</a:tableStyleId>
              </a:tblPr>
              <a:tblGrid>
                <a:gridCol w="3563325"/>
                <a:gridCol w="1126025"/>
                <a:gridCol w="1126025"/>
                <a:gridCol w="1126025"/>
              </a:tblGrid>
              <a:tr h="43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(Train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(Test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 (Test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</a:t>
                      </a: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38.9%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0" name="Google Shape;3950;p29"/>
          <p:cNvSpPr txBox="1"/>
          <p:nvPr/>
        </p:nvSpPr>
        <p:spPr>
          <a:xfrm>
            <a:off x="538000" y="3632425"/>
            <a:ext cx="7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After hyperparameter tuning, there’s no significant change in the model performance.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3956" name="Google Shape;39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079425"/>
            <a:ext cx="3727099" cy="22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7" name="Google Shape;39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800" y="2079425"/>
            <a:ext cx="3504150" cy="21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8" name="Google Shape;3958;p30"/>
          <p:cNvSpPr txBox="1"/>
          <p:nvPr/>
        </p:nvSpPr>
        <p:spPr>
          <a:xfrm>
            <a:off x="718300" y="4397825"/>
            <a:ext cx="73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Analyzing feature importance on the random forest model yield a similar result from EDA.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T_out and RH_out is considered important by the model hence emphasizing the EDA result.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p31"/>
          <p:cNvSpPr txBox="1"/>
          <p:nvPr>
            <p:ph type="title"/>
          </p:nvPr>
        </p:nvSpPr>
        <p:spPr>
          <a:xfrm>
            <a:off x="718300" y="3380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r>
              <a:rPr lang="en"/>
              <a:t> (Data Harian)</a:t>
            </a:r>
            <a:endParaRPr/>
          </a:p>
        </p:txBody>
      </p:sp>
      <p:graphicFrame>
        <p:nvGraphicFramePr>
          <p:cNvPr id="3964" name="Google Shape;3964;p31"/>
          <p:cNvGraphicFramePr/>
          <p:nvPr/>
        </p:nvGraphicFramePr>
        <p:xfrm>
          <a:off x="538000" y="13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{4E934F1C-085C-4077-80BA-6952E65FDDBB}</a:tableStyleId>
              </a:tblPr>
              <a:tblGrid>
                <a:gridCol w="3563325"/>
                <a:gridCol w="1126025"/>
                <a:gridCol w="1126025"/>
                <a:gridCol w="1126025"/>
              </a:tblGrid>
              <a:tr h="43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 (Train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 (Test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r>
                        <a:rPr lang="en"/>
                        <a:t>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965" name="Google Shape;39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826047"/>
            <a:ext cx="1820550" cy="21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6" name="Google Shape;3966;p31"/>
          <p:cNvSpPr txBox="1"/>
          <p:nvPr/>
        </p:nvSpPr>
        <p:spPr>
          <a:xfrm>
            <a:off x="2949325" y="2826050"/>
            <a:ext cx="4225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Building a linear regression model using averaged daily data yield a better performing model.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Yet it is possible for it to perform better due to less data being tested against it.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Model interpretation yield different result from previous analysis on feature importance but similar to correlation analysis that lights is the most correlated feature.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3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72" name="Google Shape;3972;p3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Weather conditions such as temperature, humidity, and air pressure affects electricity usage.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built model is having at best 38% error or 62% accuracy meaning the model can’t be used for predicting domestic electricity usage.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There is an indication of overfitting in the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47" name="Google Shape;3847;p15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Google Shape;3977;p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978" name="Google Shape;3978;p3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Electrical utility company can prepare a higher electricity supply when the temperature is higher and humidity is lower, or vice versa.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Electrical utility company may consider changes in temperature and air pressure while doing analysis to detect illegal usage on the consumer’s usage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 model requires more development until it can be used to predict electricity usage accurately.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6"/>
          <p:cNvSpPr txBox="1"/>
          <p:nvPr>
            <p:ph type="title"/>
          </p:nvPr>
        </p:nvSpPr>
        <p:spPr>
          <a:xfrm>
            <a:off x="718300" y="371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Electricity Business Process</a:t>
            </a:r>
            <a:endParaRPr/>
          </a:p>
        </p:txBody>
      </p:sp>
      <p:sp>
        <p:nvSpPr>
          <p:cNvPr id="3853" name="Google Shape;3853;p16"/>
          <p:cNvSpPr txBox="1"/>
          <p:nvPr>
            <p:ph idx="1" type="body"/>
          </p:nvPr>
        </p:nvSpPr>
        <p:spPr>
          <a:xfrm>
            <a:off x="718300" y="3293450"/>
            <a:ext cx="22083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Titillium Web"/>
                <a:ea typeface="Titillium Web"/>
                <a:cs typeface="Titillium Web"/>
                <a:sym typeface="Titillium Web"/>
              </a:rPr>
              <a:t>Generation</a:t>
            </a:r>
            <a:endParaRPr b="1"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Generates electricity by transmission’s (and distribution’s) request.</a:t>
            </a:r>
            <a:endParaRPr sz="1500"/>
          </a:p>
        </p:txBody>
      </p:sp>
      <p:pic>
        <p:nvPicPr>
          <p:cNvPr id="3854" name="Google Shape;3854;p16"/>
          <p:cNvPicPr preferRelativeResize="0"/>
          <p:nvPr/>
        </p:nvPicPr>
        <p:blipFill rotWithShape="1">
          <a:blip r:embed="rId3">
            <a:alphaModFix/>
          </a:blip>
          <a:srcRect b="0" l="15982" r="10806" t="0"/>
          <a:stretch/>
        </p:blipFill>
        <p:spPr>
          <a:xfrm>
            <a:off x="718296" y="1368800"/>
            <a:ext cx="2208425" cy="172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16"/>
          <p:cNvPicPr preferRelativeResize="0"/>
          <p:nvPr/>
        </p:nvPicPr>
        <p:blipFill rotWithShape="1">
          <a:blip r:embed="rId4">
            <a:alphaModFix/>
          </a:blip>
          <a:srcRect b="0" l="8354" r="8354" t="0"/>
          <a:stretch/>
        </p:blipFill>
        <p:spPr>
          <a:xfrm>
            <a:off x="3231021" y="1392250"/>
            <a:ext cx="2148234" cy="1673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6" name="Google Shape;3856;p16"/>
          <p:cNvSpPr txBox="1"/>
          <p:nvPr>
            <p:ph idx="1" type="body"/>
          </p:nvPr>
        </p:nvSpPr>
        <p:spPr>
          <a:xfrm>
            <a:off x="3231025" y="3270000"/>
            <a:ext cx="22083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Titillium Web"/>
                <a:ea typeface="Titillium Web"/>
                <a:cs typeface="Titillium Web"/>
                <a:sym typeface="Titillium Web"/>
              </a:rPr>
              <a:t>Transmission &amp; Distribution</a:t>
            </a:r>
            <a:endParaRPr b="1"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Distributes electricity from generators to consumers.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The amount of electricity required / requested is also known as “load”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57" name="Google Shape;3857;p16"/>
          <p:cNvPicPr preferRelativeResize="0"/>
          <p:nvPr/>
        </p:nvPicPr>
        <p:blipFill rotWithShape="1">
          <a:blip r:embed="rId5">
            <a:alphaModFix/>
          </a:blip>
          <a:srcRect b="0" l="0" r="25794" t="0"/>
          <a:stretch/>
        </p:blipFill>
        <p:spPr>
          <a:xfrm>
            <a:off x="5743621" y="1392250"/>
            <a:ext cx="2148226" cy="1673667"/>
          </a:xfrm>
          <a:prstGeom prst="rect">
            <a:avLst/>
          </a:prstGeom>
          <a:noFill/>
          <a:ln>
            <a:noFill/>
          </a:ln>
        </p:spPr>
      </p:pic>
      <p:sp>
        <p:nvSpPr>
          <p:cNvPr id="3858" name="Google Shape;3858;p16"/>
          <p:cNvSpPr txBox="1"/>
          <p:nvPr>
            <p:ph idx="1" type="body"/>
          </p:nvPr>
        </p:nvSpPr>
        <p:spPr>
          <a:xfrm>
            <a:off x="5743750" y="3137325"/>
            <a:ext cx="2208300" cy="1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Titillium Web"/>
                <a:ea typeface="Titillium Web"/>
                <a:cs typeface="Titillium Web"/>
                <a:sym typeface="Titillium Web"/>
              </a:rPr>
              <a:t>Electricity Metering</a:t>
            </a:r>
            <a:endParaRPr b="1"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Measures electricity usage. Currently in Indonesia, remote monitoring is unavailable.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Unlawful consumer can tamper the meter so they pay less money for more electricity illegally.</a:t>
            </a:r>
            <a:endParaRPr b="1" sz="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&amp; Question:</a:t>
            </a:r>
            <a:endParaRPr/>
          </a:p>
        </p:txBody>
      </p:sp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Goal: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Seek insight from a domestic </a:t>
            </a:r>
            <a:r>
              <a:rPr lang="en"/>
              <a:t>electricity</a:t>
            </a:r>
            <a:r>
              <a:rPr lang="en"/>
              <a:t> usage data and weather data so load forecasting and illegal usage detection can be done.</a:t>
            </a:r>
            <a:endParaRPr/>
          </a:p>
        </p:txBody>
      </p:sp>
      <p:sp>
        <p:nvSpPr>
          <p:cNvPr id="3865" name="Google Shape;3865;p17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Question: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weather affects electricity usage at home?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we predict consumer electricity usage accurately using available weather data?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3877" name="Google Shape;38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75" y="2819413"/>
            <a:ext cx="84105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8" name="Google Shape;3878;p19"/>
          <p:cNvSpPr txBox="1"/>
          <p:nvPr/>
        </p:nvSpPr>
        <p:spPr>
          <a:xfrm>
            <a:off x="887875" y="1775725"/>
            <a:ext cx="63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The data is acquired from a paper. Electricity usage is measured every 10 minutes. Weather data is acquired from Reliable Prognosis (rp5.ru). Some weather data are interpolated.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79" name="Google Shape;3879;p19"/>
          <p:cNvSpPr txBox="1"/>
          <p:nvPr/>
        </p:nvSpPr>
        <p:spPr>
          <a:xfrm>
            <a:off x="1020525" y="4753000"/>
            <a:ext cx="593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23654"/>
                </a:solidFill>
              </a:rPr>
              <a:t>Source: https://archive.ics.uci.edu/ml/datasets/Appliances+energy+prediction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4" name="Google Shape;3884;p20"/>
          <p:cNvGraphicFramePr/>
          <p:nvPr/>
        </p:nvGraphicFramePr>
        <p:xfrm>
          <a:off x="972900" y="17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{4E934F1C-085C-4077-80BA-6952E65FDDBB}</a:tableStyleId>
              </a:tblPr>
              <a:tblGrid>
                <a:gridCol w="1761275"/>
                <a:gridCol w="3829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 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Electricity usage in </a:t>
                      </a:r>
                      <a:r>
                        <a:rPr lang="en"/>
                        <a:t>Wh (target)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fitting electricity usage in</a:t>
                      </a:r>
                      <a:r>
                        <a:rPr lang="en"/>
                        <a:t> Wh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T_Out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temperature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Press_mm_hg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Air pressure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5" name="Google Shape;3885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0" name="Google Shape;3890;p21"/>
          <p:cNvGraphicFramePr/>
          <p:nvPr/>
        </p:nvGraphicFramePr>
        <p:xfrm>
          <a:off x="972900" y="17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{4E934F1C-085C-4077-80BA-6952E65FDDBB}</a:tableStyleId>
              </a:tblPr>
              <a:tblGrid>
                <a:gridCol w="1761275"/>
                <a:gridCol w="3829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 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RH_out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Outside humidity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Windspeed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 explanatory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Visibility in km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Tdewpoint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Dewpoint temperature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1" name="Google Shape;3891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3897" name="Google Shape;38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596775"/>
            <a:ext cx="3361701" cy="32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76" y="1708350"/>
            <a:ext cx="25622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9" name="Google Shape;3899;p22"/>
          <p:cNvSpPr txBox="1"/>
          <p:nvPr/>
        </p:nvSpPr>
        <p:spPr>
          <a:xfrm>
            <a:off x="4773275" y="3207025"/>
            <a:ext cx="43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No </a:t>
            </a:r>
            <a:r>
              <a:rPr b="1" lang="en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duplicates</a:t>
            </a:r>
            <a:r>
              <a:rPr b="1" lang="en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nor missing values</a:t>
            </a:r>
            <a:endParaRPr b="1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