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  <p:sldMasterId id="2147483684" r:id="rId2"/>
  </p:sldMasterIdLst>
  <p:notesMasterIdLst>
    <p:notesMasterId r:id="rId4"/>
  </p:notesMasterIdLst>
  <p:handoutMasterIdLst>
    <p:handoutMasterId r:id="rId5"/>
  </p:handoutMasterIdLst>
  <p:sldIdLst>
    <p:sldId id="11699" r:id="rId3"/>
  </p:sldIdLst>
  <p:sldSz cx="12192000" cy="6858000"/>
  <p:notesSz cx="7099300" cy="10234613"/>
  <p:custShowLst>
    <p:custShow name="病院長懇談会" id="0">
      <p:sldLst/>
    </p:custShow>
    <p:custShow name="連携担当者懇談会" id="1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前川 弘介（健康・医療戦略室）" initials="前川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CC0000"/>
    <a:srgbClr val="88A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7909" autoAdjust="0"/>
  </p:normalViewPr>
  <p:slideViewPr>
    <p:cSldViewPr snapToGrid="0">
      <p:cViewPr varScale="1">
        <p:scale>
          <a:sx n="119" d="100"/>
          <a:sy n="119" d="100"/>
        </p:scale>
        <p:origin x="1416" y="19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52" d="100"/>
          <a:sy n="152" d="100"/>
        </p:scale>
        <p:origin x="49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4" cy="513508"/>
          </a:xfrm>
          <a:prstGeom prst="rect">
            <a:avLst/>
          </a:prstGeom>
        </p:spPr>
        <p:txBody>
          <a:bodyPr vert="horz" lIns="95448" tIns="47725" rIns="95448" bIns="4772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4" cy="513508"/>
          </a:xfrm>
          <a:prstGeom prst="rect">
            <a:avLst/>
          </a:prstGeom>
        </p:spPr>
        <p:txBody>
          <a:bodyPr vert="horz" lIns="95448" tIns="47725" rIns="95448" bIns="47725" rtlCol="0"/>
          <a:lstStyle>
            <a:lvl1pPr algn="r">
              <a:defRPr sz="1200"/>
            </a:lvl1pPr>
          </a:lstStyle>
          <a:p>
            <a:fld id="{2CD8BAAA-8BFD-4AAC-B80D-5E81EF736EA7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21110"/>
            <a:ext cx="3076364" cy="513507"/>
          </a:xfrm>
          <a:prstGeom prst="rect">
            <a:avLst/>
          </a:prstGeom>
        </p:spPr>
        <p:txBody>
          <a:bodyPr vert="horz" lIns="95448" tIns="47725" rIns="95448" bIns="4772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4" cy="513507"/>
          </a:xfrm>
          <a:prstGeom prst="rect">
            <a:avLst/>
          </a:prstGeom>
        </p:spPr>
        <p:txBody>
          <a:bodyPr vert="horz" lIns="95448" tIns="47725" rIns="95448" bIns="47725" rtlCol="0" anchor="b"/>
          <a:lstStyle>
            <a:lvl1pPr algn="r">
              <a:defRPr sz="1200"/>
            </a:lvl1pPr>
          </a:lstStyle>
          <a:p>
            <a:fld id="{34FC35A5-C9BE-4501-A254-D8BEE62FA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30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4" cy="513508"/>
          </a:xfrm>
          <a:prstGeom prst="rect">
            <a:avLst/>
          </a:prstGeom>
        </p:spPr>
        <p:txBody>
          <a:bodyPr vert="horz" lIns="95448" tIns="47725" rIns="95448" bIns="4772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4" cy="513508"/>
          </a:xfrm>
          <a:prstGeom prst="rect">
            <a:avLst/>
          </a:prstGeom>
        </p:spPr>
        <p:txBody>
          <a:bodyPr vert="horz" lIns="95448" tIns="47725" rIns="95448" bIns="47725" rtlCol="0"/>
          <a:lstStyle>
            <a:lvl1pPr algn="r">
              <a:defRPr sz="1200"/>
            </a:lvl1pPr>
          </a:lstStyle>
          <a:p>
            <a:fld id="{939969DA-1082-4562-8518-9C9CB09A1041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268288"/>
            <a:ext cx="4945063" cy="2782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8" tIns="47725" rIns="95448" bIns="4772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4718" y="3319820"/>
            <a:ext cx="6050029" cy="6608325"/>
          </a:xfrm>
          <a:prstGeom prst="rect">
            <a:avLst/>
          </a:prstGeom>
        </p:spPr>
        <p:txBody>
          <a:bodyPr vert="horz" lIns="95448" tIns="47725" rIns="95448" bIns="4772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6364" cy="513507"/>
          </a:xfrm>
          <a:prstGeom prst="rect">
            <a:avLst/>
          </a:prstGeom>
        </p:spPr>
        <p:txBody>
          <a:bodyPr vert="horz" lIns="95448" tIns="47725" rIns="95448" bIns="4772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4" cy="513507"/>
          </a:xfrm>
          <a:prstGeom prst="rect">
            <a:avLst/>
          </a:prstGeom>
        </p:spPr>
        <p:txBody>
          <a:bodyPr vert="horz" lIns="95448" tIns="47725" rIns="95448" bIns="47725" rtlCol="0" anchor="b"/>
          <a:lstStyle>
            <a:lvl1pPr algn="r">
              <a:defRPr sz="1200"/>
            </a:lvl1pPr>
          </a:lstStyle>
          <a:p>
            <a:fld id="{E4BABCBD-DB34-400D-B8EB-DF3BEFFCF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87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9331436-63D1-485E-B0DA-215FBE2B7617}"/>
              </a:ext>
            </a:extLst>
          </p:cNvPr>
          <p:cNvCxnSpPr/>
          <p:nvPr userDrawn="1"/>
        </p:nvCxnSpPr>
        <p:spPr>
          <a:xfrm>
            <a:off x="0" y="758904"/>
            <a:ext cx="10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2AA1D95D-85D7-4EF6-9CE2-DBE00FE26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5107" y="12497"/>
            <a:ext cx="984958" cy="8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8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39728" y="6220777"/>
            <a:ext cx="652272" cy="5006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2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7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65241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73557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83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107" y="110783"/>
            <a:ext cx="10972800" cy="648121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5107" y="1060178"/>
            <a:ext cx="10972800" cy="458007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 sz="28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 sz="24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 sz="20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 sz="20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331436-63D1-485E-B0DA-215FBE2B7617}"/>
              </a:ext>
            </a:extLst>
          </p:cNvPr>
          <p:cNvCxnSpPr/>
          <p:nvPr userDrawn="1"/>
        </p:nvCxnSpPr>
        <p:spPr>
          <a:xfrm>
            <a:off x="0" y="758904"/>
            <a:ext cx="10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57F4EAB0-0C75-4828-A176-37A8E081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1340" y="6602896"/>
            <a:ext cx="980661" cy="299274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95242C0-7AEC-4169-BE63-80277AA34E4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0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5AECDAE3-5CDD-4474-A2C6-155A6884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1340" y="6602896"/>
            <a:ext cx="980661" cy="299274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95242C0-7AEC-4169-BE63-80277AA34E4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9331436-63D1-485E-B0DA-215FBE2B7617}"/>
              </a:ext>
            </a:extLst>
          </p:cNvPr>
          <p:cNvCxnSpPr/>
          <p:nvPr userDrawn="1"/>
        </p:nvCxnSpPr>
        <p:spPr>
          <a:xfrm>
            <a:off x="0" y="758904"/>
            <a:ext cx="10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2AA1D95D-85D7-4EF6-9CE2-DBE00FE26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5107" y="12497"/>
            <a:ext cx="984958" cy="8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914400" y="165241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73557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761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65241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73557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74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96123"/>
            <a:ext cx="11711982" cy="66278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1056004"/>
            <a:ext cx="11711982" cy="5009515"/>
          </a:xfrm>
          <a:prstGeom prst="rect">
            <a:avLst/>
          </a:prstGeom>
        </p:spPr>
        <p:txBody>
          <a:bodyPr/>
          <a:lstStyle>
            <a:lvl1pPr>
              <a:defRPr lang="ja-JP" altLang="en-US" sz="3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 lang="ja-JP" altLang="en-US" sz="2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 lang="ja-JP" altLang="en-US" sz="24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 lang="ja-JP" altLang="en-US" sz="2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 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8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2020-10-21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9331436-63D1-485E-B0DA-215FBE2B7617}"/>
              </a:ext>
            </a:extLst>
          </p:cNvPr>
          <p:cNvCxnSpPr/>
          <p:nvPr userDrawn="1"/>
        </p:nvCxnSpPr>
        <p:spPr>
          <a:xfrm>
            <a:off x="0" y="758904"/>
            <a:ext cx="10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AA1D95D-85D7-4EF6-9CE2-DBE00FE26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5107" y="12497"/>
            <a:ext cx="984958" cy="8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1" y="6679657"/>
            <a:ext cx="12192000" cy="179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" y="6708077"/>
            <a:ext cx="5092700" cy="123111"/>
          </a:xfrm>
          <a:prstGeom prst="rect">
            <a:avLst/>
          </a:prstGeom>
          <a:noFill/>
        </p:spPr>
        <p:txBody>
          <a:bodyPr wrap="square" tIns="0" bIns="0" rtlCol="0" anchor="b">
            <a:spAutoFit/>
          </a:bodyPr>
          <a:lstStyle/>
          <a:p>
            <a:pPr algn="r"/>
            <a:r>
              <a:rPr kumimoji="1" lang="en-US" altLang="ja-JP" sz="800" b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Dept. of Healthcare Information Management, The University of Tokyo Hospital</a:t>
            </a:r>
            <a:endParaRPr kumimoji="1" lang="ja-JP" altLang="en-US" sz="800" b="0" dirty="0">
              <a:solidFill>
                <a:schemeClr val="bg1"/>
              </a:solidFill>
              <a:latin typeface="Arial" panose="020B0604020202020204" pitchFamily="34" charset="0"/>
              <a:ea typeface="小塚ゴシック Pr6N R" panose="020B04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コネクタ 13" hidden="1"/>
          <p:cNvCxnSpPr/>
          <p:nvPr userDrawn="1"/>
        </p:nvCxnSpPr>
        <p:spPr>
          <a:xfrm>
            <a:off x="0" y="6683002"/>
            <a:ext cx="12192000" cy="0"/>
          </a:xfrm>
          <a:prstGeom prst="line">
            <a:avLst/>
          </a:prstGeom>
          <a:ln w="19050">
            <a:solidFill>
              <a:srgbClr val="CC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8" r:id="rId3"/>
    <p:sldLayoutId id="2147483683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" y="6679657"/>
            <a:ext cx="12192000" cy="179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3" y="6708077"/>
            <a:ext cx="6660000" cy="123111"/>
          </a:xfrm>
          <a:prstGeom prst="rect">
            <a:avLst/>
          </a:prstGeom>
          <a:noFill/>
        </p:spPr>
        <p:txBody>
          <a:bodyPr wrap="square" tIns="0" bIns="0" rtlCol="0" anchor="b">
            <a:spAutoFit/>
          </a:bodyPr>
          <a:lstStyle/>
          <a:p>
            <a:pPr algn="l"/>
            <a:r>
              <a:rPr kumimoji="1" lang="en-US" altLang="ja-JP" sz="800" b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Copyright</a:t>
            </a:r>
            <a:r>
              <a:rPr kumimoji="1" lang="en-US" altLang="ja-JP" sz="800" b="0" baseline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 ©</a:t>
            </a:r>
            <a:r>
              <a:rPr kumimoji="1" lang="ja-JP" altLang="en-US" sz="800" b="0" baseline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800" b="0" baseline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2020 </a:t>
            </a:r>
            <a:r>
              <a:rPr kumimoji="1" lang="en-US" altLang="ja-JP" sz="800" b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Dept. of Healthcare Information Management, The University of Tokyo Hospital All</a:t>
            </a:r>
            <a:r>
              <a:rPr kumimoji="1" lang="en-US" altLang="ja-JP" sz="800" b="0" baseline="0" dirty="0">
                <a:solidFill>
                  <a:schemeClr val="bg1"/>
                </a:solidFill>
                <a:latin typeface="Arial" panose="020B0604020202020204" pitchFamily="34" charset="0"/>
                <a:ea typeface="小塚ゴシック Pr6N R" panose="020B0400000000000000" pitchFamily="34" charset="-128"/>
                <a:cs typeface="Arial" panose="020B0604020202020204" pitchFamily="34" charset="0"/>
              </a:rPr>
              <a:t> rights reserved.</a:t>
            </a:r>
            <a:endParaRPr kumimoji="1" lang="ja-JP" altLang="en-US" sz="800" b="0" dirty="0">
              <a:solidFill>
                <a:schemeClr val="bg1"/>
              </a:solidFill>
              <a:latin typeface="Arial" panose="020B0604020202020204" pitchFamily="34" charset="0"/>
              <a:ea typeface="小塚ゴシック Pr6N R" panose="020B04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" name="直線コネクタ 8" hidden="1"/>
          <p:cNvCxnSpPr/>
          <p:nvPr userDrawn="1"/>
        </p:nvCxnSpPr>
        <p:spPr>
          <a:xfrm>
            <a:off x="0" y="6683002"/>
            <a:ext cx="12192000" cy="0"/>
          </a:xfrm>
          <a:prstGeom prst="line">
            <a:avLst/>
          </a:prstGeom>
          <a:ln w="19050">
            <a:solidFill>
              <a:srgbClr val="CC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57F4EAB0-0C75-4828-A176-37A8E081D0B9}"/>
              </a:ext>
            </a:extLst>
          </p:cNvPr>
          <p:cNvSpPr txBox="1">
            <a:spLocks/>
          </p:cNvSpPr>
          <p:nvPr userDrawn="1"/>
        </p:nvSpPr>
        <p:spPr>
          <a:xfrm>
            <a:off x="11211340" y="6602896"/>
            <a:ext cx="980661" cy="299274"/>
          </a:xfrm>
          <a:prstGeom prst="rect">
            <a:avLst/>
          </a:prstGeom>
        </p:spPr>
        <p:txBody>
          <a:bodyPr anchor="b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5242C0-7AEC-4169-BE63-80277AA34E4B}" type="slidenum">
              <a:rPr lang="ja-JP" altLang="en-US" sz="28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FABC2B6-EF13-5649-9B87-EA029721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6" y="57453"/>
            <a:ext cx="10515600" cy="761148"/>
          </a:xfrm>
        </p:spPr>
        <p:txBody>
          <a:bodyPr/>
          <a:lstStyle/>
          <a:p>
            <a:r>
              <a:rPr lang="en-US" altLang="ja-JP" dirty="0"/>
              <a:t>FHIR</a:t>
            </a:r>
            <a:r>
              <a:rPr lang="ja-JP" altLang="en-US"/>
              <a:t>仕様の階層の例</a:t>
            </a:r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8E7FD365-567C-3441-9F02-15FFF4ECEA64}"/>
              </a:ext>
            </a:extLst>
          </p:cNvPr>
          <p:cNvSpPr/>
          <p:nvPr/>
        </p:nvSpPr>
        <p:spPr>
          <a:xfrm>
            <a:off x="936701" y="5741607"/>
            <a:ext cx="10805533" cy="751267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HL7 International</a:t>
            </a:r>
            <a:r>
              <a:rPr kumimoji="1" lang="ja-JP" altLang="en-US">
                <a:solidFill>
                  <a:schemeClr val="tx1"/>
                </a:solidFill>
              </a:rPr>
              <a:t>が定める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FHIR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基底仕様</a:t>
            </a:r>
            <a:r>
              <a:rPr lang="en-US" altLang="ja-JP">
                <a:solidFill>
                  <a:schemeClr val="tx1"/>
                </a:solidFill>
              </a:rPr>
              <a:t> R4.0.1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5CE8ADC3-3FA4-DC45-80B2-74E085018ACE}"/>
              </a:ext>
            </a:extLst>
          </p:cNvPr>
          <p:cNvSpPr/>
          <p:nvPr/>
        </p:nvSpPr>
        <p:spPr>
          <a:xfrm>
            <a:off x="1778346" y="4308354"/>
            <a:ext cx="8798312" cy="751267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JP-CORE V1</a:t>
            </a: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FHIR </a:t>
            </a:r>
            <a:r>
              <a:rPr lang="en-US" altLang="ja-JP" dirty="0">
                <a:solidFill>
                  <a:schemeClr val="tx1"/>
                </a:solidFill>
              </a:rPr>
              <a:t>JP-CORE</a:t>
            </a:r>
            <a:r>
              <a:rPr kumimoji="1" lang="ja-JP" altLang="en-US">
                <a:solidFill>
                  <a:schemeClr val="tx1"/>
                </a:solidFill>
              </a:rPr>
              <a:t>実装ガイド）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C77125-0C65-2B4C-A78F-F2228774AC51}"/>
              </a:ext>
            </a:extLst>
          </p:cNvPr>
          <p:cNvSpPr txBox="1"/>
          <p:nvPr/>
        </p:nvSpPr>
        <p:spPr>
          <a:xfrm>
            <a:off x="3679825" y="507824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日本で使用する場合の共通的な制約や説明の追加</a:t>
            </a: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91EF931F-C1C0-5E45-AA5F-791C22EAEB99}"/>
              </a:ext>
            </a:extLst>
          </p:cNvPr>
          <p:cNvSpPr/>
          <p:nvPr/>
        </p:nvSpPr>
        <p:spPr>
          <a:xfrm rot="10800000">
            <a:off x="6205107" y="5414727"/>
            <a:ext cx="324746" cy="34356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>
            <a:extLst>
              <a:ext uri="{FF2B5EF4-FFF2-40B4-BE49-F238E27FC236}">
                <a16:creationId xmlns:a16="http://schemas.microsoft.com/office/drawing/2014/main" id="{500797C4-6E56-A94F-915C-F1E26039EE86}"/>
              </a:ext>
            </a:extLst>
          </p:cNvPr>
          <p:cNvSpPr/>
          <p:nvPr/>
        </p:nvSpPr>
        <p:spPr>
          <a:xfrm>
            <a:off x="217168" y="1302275"/>
            <a:ext cx="1850831" cy="761148"/>
          </a:xfrm>
          <a:prstGeom prst="trapezoid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処方</a:t>
            </a:r>
            <a:r>
              <a:rPr lang="ja-JP" altLang="en-US">
                <a:solidFill>
                  <a:schemeClr val="tx1"/>
                </a:solidFill>
              </a:rPr>
              <a:t>情報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FHIR</a:t>
            </a:r>
            <a:r>
              <a:rPr lang="ja-JP" altLang="en-US">
                <a:solidFill>
                  <a:schemeClr val="tx1"/>
                </a:solidFill>
              </a:rPr>
              <a:t>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AD877B6A-4789-1946-9BFF-DE7A5D022F44}"/>
              </a:ext>
            </a:extLst>
          </p:cNvPr>
          <p:cNvSpPr/>
          <p:nvPr/>
        </p:nvSpPr>
        <p:spPr>
          <a:xfrm>
            <a:off x="1674260" y="1302275"/>
            <a:ext cx="1850831" cy="761148"/>
          </a:xfrm>
          <a:prstGeom prst="trapezoid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健診結果報告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FHIR</a:t>
            </a:r>
            <a:r>
              <a:rPr kumimoji="1" lang="ja-JP" altLang="en-US"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19" name="台形 18">
            <a:extLst>
              <a:ext uri="{FF2B5EF4-FFF2-40B4-BE49-F238E27FC236}">
                <a16:creationId xmlns:a16="http://schemas.microsoft.com/office/drawing/2014/main" id="{DC93A2D2-C3A2-B540-9AE8-5E850057FEDC}"/>
              </a:ext>
            </a:extLst>
          </p:cNvPr>
          <p:cNvSpPr/>
          <p:nvPr/>
        </p:nvSpPr>
        <p:spPr>
          <a:xfrm>
            <a:off x="2481927" y="2739109"/>
            <a:ext cx="3526190" cy="68261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今後拡張部分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5DCEB610-D76F-8F48-8BE5-4EDFAE81DE00}"/>
              </a:ext>
            </a:extLst>
          </p:cNvPr>
          <p:cNvSpPr/>
          <p:nvPr/>
        </p:nvSpPr>
        <p:spPr>
          <a:xfrm rot="10800000">
            <a:off x="4624656" y="3903721"/>
            <a:ext cx="324746" cy="34356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>
            <a:extLst>
              <a:ext uri="{FF2B5EF4-FFF2-40B4-BE49-F238E27FC236}">
                <a16:creationId xmlns:a16="http://schemas.microsoft.com/office/drawing/2014/main" id="{953F017B-B857-8847-9E00-6492E695EACB}"/>
              </a:ext>
            </a:extLst>
          </p:cNvPr>
          <p:cNvSpPr/>
          <p:nvPr/>
        </p:nvSpPr>
        <p:spPr>
          <a:xfrm>
            <a:off x="3679644" y="1294830"/>
            <a:ext cx="1850831" cy="761148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退院時サマリ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FHIR</a:t>
            </a:r>
            <a:r>
              <a:rPr kumimoji="1" lang="ja-JP" altLang="en-US"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23" name="台形 22">
            <a:extLst>
              <a:ext uri="{FF2B5EF4-FFF2-40B4-BE49-F238E27FC236}">
                <a16:creationId xmlns:a16="http://schemas.microsoft.com/office/drawing/2014/main" id="{7AF5B14C-4C0D-8C49-8110-2000C9D9C66D}"/>
              </a:ext>
            </a:extLst>
          </p:cNvPr>
          <p:cNvSpPr/>
          <p:nvPr/>
        </p:nvSpPr>
        <p:spPr>
          <a:xfrm>
            <a:off x="5167380" y="1304140"/>
            <a:ext cx="1850831" cy="761148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診療情報提供</a:t>
            </a:r>
            <a:r>
              <a:rPr kumimoji="1" lang="en-US" altLang="ja-JP" dirty="0">
                <a:solidFill>
                  <a:schemeClr val="tx1"/>
                </a:solidFill>
              </a:rPr>
              <a:t>FHIR</a:t>
            </a:r>
            <a:r>
              <a:rPr kumimoji="1" lang="ja-JP" altLang="en-US"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7EEFBFE5-B158-D44A-A5C6-65D2E2697A32}"/>
              </a:ext>
            </a:extLst>
          </p:cNvPr>
          <p:cNvSpPr/>
          <p:nvPr/>
        </p:nvSpPr>
        <p:spPr>
          <a:xfrm rot="10800000">
            <a:off x="5700732" y="2102187"/>
            <a:ext cx="324746" cy="28729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802317-8958-3746-A5C5-1815BFC72534}"/>
              </a:ext>
            </a:extLst>
          </p:cNvPr>
          <p:cNvSpPr txBox="1"/>
          <p:nvPr/>
        </p:nvSpPr>
        <p:spPr>
          <a:xfrm>
            <a:off x="2405209" y="7865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ユースケースごとの仕様</a:t>
            </a:r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1829CCDD-5B00-434C-AD44-F1E6744AF68C}"/>
              </a:ext>
            </a:extLst>
          </p:cNvPr>
          <p:cNvSpPr/>
          <p:nvPr/>
        </p:nvSpPr>
        <p:spPr>
          <a:xfrm rot="10800000">
            <a:off x="9664327" y="3897795"/>
            <a:ext cx="324746" cy="34356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69501404-3D3A-A648-AC5C-45A18FC5B5FC}"/>
              </a:ext>
            </a:extLst>
          </p:cNvPr>
          <p:cNvSpPr/>
          <p:nvPr/>
        </p:nvSpPr>
        <p:spPr>
          <a:xfrm>
            <a:off x="8425202" y="2797872"/>
            <a:ext cx="3526189" cy="703172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)JP-CRIS </a:t>
            </a:r>
            <a:r>
              <a:rPr lang="en-US" altLang="ja-JP" dirty="0">
                <a:solidFill>
                  <a:schemeClr val="tx1"/>
                </a:solidFill>
              </a:rPr>
              <a:t>(Compact Research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Information Set)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5CCFC90-8571-9248-BB3A-292758FC30D2}"/>
              </a:ext>
            </a:extLst>
          </p:cNvPr>
          <p:cNvSpPr txBox="1"/>
          <p:nvPr/>
        </p:nvSpPr>
        <p:spPr>
          <a:xfrm>
            <a:off x="8083183" y="34949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（例）臨床研究のためのプロファイル</a:t>
            </a:r>
            <a:endParaRPr kumimoji="1" lang="ja-JP" altLang="en-US"/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1BB47161-83A6-1441-A812-6926B159B1FC}"/>
              </a:ext>
            </a:extLst>
          </p:cNvPr>
          <p:cNvSpPr/>
          <p:nvPr/>
        </p:nvSpPr>
        <p:spPr>
          <a:xfrm rot="10800000">
            <a:off x="9863551" y="2356799"/>
            <a:ext cx="324746" cy="34356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>
            <a:extLst>
              <a:ext uri="{FF2B5EF4-FFF2-40B4-BE49-F238E27FC236}">
                <a16:creationId xmlns:a16="http://schemas.microsoft.com/office/drawing/2014/main" id="{A574FB01-F276-3B42-B0C3-C2C3FAF8D57A}"/>
              </a:ext>
            </a:extLst>
          </p:cNvPr>
          <p:cNvSpPr/>
          <p:nvPr/>
        </p:nvSpPr>
        <p:spPr>
          <a:xfrm>
            <a:off x="8738910" y="1301616"/>
            <a:ext cx="1850831" cy="761148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台形 32">
            <a:extLst>
              <a:ext uri="{FF2B5EF4-FFF2-40B4-BE49-F238E27FC236}">
                <a16:creationId xmlns:a16="http://schemas.microsoft.com/office/drawing/2014/main" id="{705DE036-B24F-CE49-8238-6695ED856006}"/>
              </a:ext>
            </a:extLst>
          </p:cNvPr>
          <p:cNvSpPr/>
          <p:nvPr/>
        </p:nvSpPr>
        <p:spPr>
          <a:xfrm>
            <a:off x="9863551" y="1301616"/>
            <a:ext cx="1850831" cy="761148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5AB379-2F1F-C248-ACDA-810E5605E3EB}"/>
              </a:ext>
            </a:extLst>
          </p:cNvPr>
          <p:cNvSpPr txBox="1"/>
          <p:nvPr/>
        </p:nvSpPr>
        <p:spPr>
          <a:xfrm>
            <a:off x="8961869" y="20711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ユースケースごとの仕様</a:t>
            </a:r>
            <a:endParaRPr kumimoji="1" lang="ja-JP" altLang="en-US"/>
          </a:p>
        </p:txBody>
      </p:sp>
      <p:sp>
        <p:nvSpPr>
          <p:cNvPr id="3" name="台形 2">
            <a:extLst>
              <a:ext uri="{FF2B5EF4-FFF2-40B4-BE49-F238E27FC236}">
                <a16:creationId xmlns:a16="http://schemas.microsoft.com/office/drawing/2014/main" id="{F7A1F212-EFEA-EFEC-89D5-9AA21BCCA08F}"/>
              </a:ext>
            </a:extLst>
          </p:cNvPr>
          <p:cNvSpPr/>
          <p:nvPr/>
        </p:nvSpPr>
        <p:spPr>
          <a:xfrm>
            <a:off x="6688853" y="1313450"/>
            <a:ext cx="1850831" cy="761148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診療６情報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FHIR</a:t>
            </a:r>
            <a:r>
              <a:rPr kumimoji="1" lang="ja-JP" altLang="en-US"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78901A94-7B2E-503B-1222-600D4DEB7D3F}"/>
              </a:ext>
            </a:extLst>
          </p:cNvPr>
          <p:cNvSpPr/>
          <p:nvPr/>
        </p:nvSpPr>
        <p:spPr>
          <a:xfrm>
            <a:off x="4113998" y="2435659"/>
            <a:ext cx="3857418" cy="994233"/>
          </a:xfrm>
          <a:prstGeom prst="trapezoi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0000"/>
                </a:solidFill>
                <a:latin typeface="system-ui"/>
              </a:rPr>
              <a:t>診療情報共有プロファイル</a:t>
            </a:r>
            <a:endParaRPr lang="en-US" altLang="ja-JP">
              <a:solidFill>
                <a:srgbClr val="000000"/>
              </a:solidFill>
              <a:latin typeface="system-ui"/>
            </a:endParaRPr>
          </a:p>
          <a:p>
            <a:pPr algn="ctr"/>
            <a:r>
              <a:rPr lang="en" altLang="ja-JP" b="0" i="0">
                <a:solidFill>
                  <a:srgbClr val="000000"/>
                </a:solidFill>
                <a:effectLst/>
                <a:latin typeface="system-ui"/>
              </a:rPr>
              <a:t>JP-CLIX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(Clinical Information Sharing and eXchange)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83A89116-4AC3-6D81-346A-0557F4185E7B}"/>
              </a:ext>
            </a:extLst>
          </p:cNvPr>
          <p:cNvSpPr/>
          <p:nvPr/>
        </p:nvSpPr>
        <p:spPr>
          <a:xfrm rot="10800000">
            <a:off x="2764341" y="2392645"/>
            <a:ext cx="324746" cy="28729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29254B-F09E-EF8C-0D29-5CDAC5B07900}"/>
              </a:ext>
            </a:extLst>
          </p:cNvPr>
          <p:cNvSpPr txBox="1"/>
          <p:nvPr/>
        </p:nvSpPr>
        <p:spPr>
          <a:xfrm>
            <a:off x="2317912" y="34882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診療情報共有ースケースのためのプロファイル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43196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表紙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スライド表紙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26813</TotalTime>
  <Words>112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2</vt:i4>
      </vt:variant>
    </vt:vector>
  </HeadingPairs>
  <TitlesOfParts>
    <vt:vector size="10" baseType="lpstr">
      <vt:lpstr>HG丸ｺﾞｼｯｸM-PRO</vt:lpstr>
      <vt:lpstr>system-ui</vt:lpstr>
      <vt:lpstr>Arial</vt:lpstr>
      <vt:lpstr>Calibri</vt:lpstr>
      <vt:lpstr>Calibri Light</vt:lpstr>
      <vt:lpstr>スライド表紙</vt:lpstr>
      <vt:lpstr>1_スライド表紙</vt:lpstr>
      <vt:lpstr>FHIR仕様の階層の例</vt:lpstr>
      <vt:lpstr>病院長懇談会</vt:lpstr>
      <vt:lpstr>連携担当者懇談会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ccb1384</dc:creator>
  <cp:keywords/>
  <dc:description/>
  <cp:lastModifiedBy>大江　和彦</cp:lastModifiedBy>
  <cp:revision>601</cp:revision>
  <cp:lastPrinted>2022-03-03T05:25:08Z</cp:lastPrinted>
  <dcterms:created xsi:type="dcterms:W3CDTF">2014-12-24T01:48:14Z</dcterms:created>
  <dcterms:modified xsi:type="dcterms:W3CDTF">2023-07-31T23:42:48Z</dcterms:modified>
  <cp:category/>
</cp:coreProperties>
</file>