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howGuides="1">
      <p:cViewPr varScale="1">
        <p:scale>
          <a:sx n="102" d="100"/>
          <a:sy n="102" d="100"/>
        </p:scale>
        <p:origin x="192" y="40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DEAF6-33C7-5248-B62E-ED3216F8A082}" type="datetimeFigureOut"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DEC45-8943-0145-AE75-C987CDD6D5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0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DEC45-8943-0145-AE75-C987CDD6D5FF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5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DEC45-8943-0145-AE75-C987CDD6D5FF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16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DEC45-8943-0145-AE75-C987CDD6D5FF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9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EED67-B79B-BEED-4529-11FB51CB8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516C83-D3B4-27FD-A62E-98699AC7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EBAB81-470B-C9CB-231D-65737FF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7274C-6F91-CF3E-44A1-5E97102B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966D36-E8A9-3646-7D06-FD02D56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5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CC445-29A3-FE8A-43F7-D551F10C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375A6A-8129-C888-1334-6D83DC7A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7576D8-F3E5-7E26-024D-47B02C10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59C613-E01F-706F-FF4F-25FC2DF0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86B42-0475-8B70-F329-729D0A08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7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5066F8-5C95-0FA0-F043-75EBA031D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ED431-4C9F-EFC7-B625-DF29245B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DE397-433D-29EE-E60F-1680A7FE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76492-417B-BC9B-9FF7-D8F2217F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6DC6B-7584-950E-FE22-92570D4D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46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C3A14-0854-579C-C0F7-6CE0CD59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D1395A-49B9-2D26-D9BE-4387B667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07C22-3359-8FE9-B114-37C8A460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0D26B-2802-EB9F-D7EC-7AC8B8C9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BCE4D-2013-A6EA-F0A7-0104768D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03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147C2-90C3-533D-48DC-30AED870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3614D2-67C8-90C5-C88A-82D54695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E92E7-E5C7-3C50-42EC-5D7772F2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72FC8-D987-76E3-2940-6BE92D88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3F4E6-7297-6546-3B68-50415B5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C15CE-1993-A4C3-AECF-47B836B0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E8B356-DE3B-8F6B-D1E5-BFAA13602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D0389D-3CFD-C2BF-D931-9A0911945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56A10-7033-AF84-80CB-8DD39971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2B597C-181B-484E-BA0C-F0F62F23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C602E-96D1-DB18-EE09-8C0C1CA2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5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889EC-AB09-3A29-0BE0-1E2927E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C99C8E-7681-E9D7-E93F-9F37FA575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954FDE-29A1-E69D-F689-561D6622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24A0D0-4D3D-FDAB-D030-210EEE9C9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6FD3C9-013A-00E7-1739-939134778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422BAD-169B-63D9-1D2B-834799B5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DBE2E4-67D4-DFF8-1A00-C76D571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4AEAED-FE00-5A2F-9010-967A53C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28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99338-9405-624B-9B91-3F3326A5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7D0572-7C3D-A5C2-1AC6-3299B540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D719C2-A82A-022B-54D4-0FB2225F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C576A9-F3BA-BA87-05CC-AD5EE514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79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7A3314-9B88-A627-799D-8B049687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4627D-BE0F-40E0-FB7B-42B696C9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AD30BF-69DC-75AA-CC56-B19500D6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7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8DEB9-C619-14B6-AB7D-766F2F9D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BCA997-5185-0AC5-5F61-48E34D0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13FFE6-32C1-5C4B-9DE5-349555574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2CDF98-4848-D3BB-5B9F-66BDE3AB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796F47-0628-BDA3-C946-6A18DD38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89871C-136B-3E13-E921-4FAEF618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8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93357-F707-33F2-2D9E-75755AAE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5D1226-B41B-BD04-8866-E21F7BFD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9D7B06-B60F-A0A8-C6E5-539727E49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BDBE4B-7894-F80B-8334-815E339B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D0963A-A189-43B5-409D-D1227104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9ED3B-14A0-A5EC-E484-18E045A6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4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7E32D-DEFD-9399-4DDD-6DB367AF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04F9E5-5AC3-411E-750B-C0E4367C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F7059-46CB-84CD-1F89-5E525806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9C31-1CB5-D74E-B79B-9B09D2653998}" type="datetimeFigureOut"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9B84F-E60F-8014-20A9-856E7A2F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0617D-C717-712A-4DC7-6FC09477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67BA-031E-554C-8B96-A56D55C1BA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1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55389098-346B-D992-FFBA-5BD7D6AAD1C1}"/>
              </a:ext>
            </a:extLst>
          </p:cNvPr>
          <p:cNvGrpSpPr/>
          <p:nvPr/>
        </p:nvGrpSpPr>
        <p:grpSpPr>
          <a:xfrm>
            <a:off x="7365720" y="4824100"/>
            <a:ext cx="3221367" cy="1852706"/>
            <a:chOff x="1122472" y="1955206"/>
            <a:chExt cx="3221367" cy="1852706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C854709F-1A11-E926-EB62-FB5E646ED4B6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42DCBD70-E5AE-8EB9-EC5D-0B4950AE1636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12942D0C-78CE-8303-6CF6-433DA1A35331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EC95387E-BCCA-344A-ACAC-86D052E9286E}"/>
                  </a:ext>
                </a:extLst>
              </p:cNvPr>
              <p:cNvSpPr/>
              <p:nvPr/>
            </p:nvSpPr>
            <p:spPr>
              <a:xfrm>
                <a:off x="1392768" y="3772250"/>
                <a:ext cx="2295342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EHR-resID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 ”111387”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E01B7B31-4232-6658-CCE2-8D356E96A7E8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5FEEBF6-8802-2742-8100-AE9632AD0FD2}"/>
                </a:ext>
              </a:extLst>
            </p:cNvPr>
            <p:cNvSpPr txBox="1"/>
            <p:nvPr/>
          </p:nvSpPr>
          <p:spPr>
            <a:xfrm>
              <a:off x="1478561" y="3448311"/>
              <a:ext cx="2669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血小板　</a:t>
              </a:r>
              <a:r>
                <a:rPr lang="en-US" altLang="ja-JP" sz="1600"/>
                <a:t>20</a:t>
              </a:r>
              <a:r>
                <a:rPr lang="ja-JP" altLang="en-US" sz="1600"/>
                <a:t>万　</a:t>
              </a:r>
              <a:endParaRPr kumimoji="1" lang="ja-JP" altLang="en-US" sz="160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B11BD5C-CBD6-569A-E3C2-7A759ECD37F4}"/>
              </a:ext>
            </a:extLst>
          </p:cNvPr>
          <p:cNvGrpSpPr/>
          <p:nvPr/>
        </p:nvGrpSpPr>
        <p:grpSpPr>
          <a:xfrm>
            <a:off x="1870462" y="4879230"/>
            <a:ext cx="3221367" cy="1852706"/>
            <a:chOff x="1122472" y="1955206"/>
            <a:chExt cx="3221367" cy="185270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0D3A098-FD36-5F89-2E74-695A02A70D4E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7DF2BF2E-54E2-C3A3-6233-F326EFE7E6B6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7703EBF-07CA-74FC-2E2A-502E998A9E15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199D35CA-887A-6AAF-DEC1-03E810D7649E}"/>
                  </a:ext>
                </a:extLst>
              </p:cNvPr>
              <p:cNvSpPr/>
              <p:nvPr/>
            </p:nvSpPr>
            <p:spPr>
              <a:xfrm>
                <a:off x="1435476" y="3772250"/>
                <a:ext cx="2252633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EHR-resID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111266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D883CFB-CA42-51F7-7154-F60B4CDC6C6D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BA5E497-95EC-4A17-7C3D-998ACA40D649}"/>
                </a:ext>
              </a:extLst>
            </p:cNvPr>
            <p:cNvSpPr txBox="1"/>
            <p:nvPr/>
          </p:nvSpPr>
          <p:spPr>
            <a:xfrm>
              <a:off x="1478561" y="3448311"/>
              <a:ext cx="1973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</a:t>
              </a:r>
              <a:r>
                <a:rPr lang="en-US" altLang="ja-JP" sz="1600"/>
                <a:t>Hb</a:t>
              </a:r>
              <a:r>
                <a:rPr lang="ja-JP" altLang="en-US" sz="1600"/>
                <a:t> </a:t>
              </a:r>
              <a:r>
                <a:rPr lang="en-US" altLang="ja-JP" sz="1600"/>
                <a:t>12.8</a:t>
              </a:r>
              <a:endParaRPr kumimoji="1" lang="ja-JP" altLang="en-US" sz="160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541E406-C3ED-E8E8-5D74-417877298BDB}"/>
              </a:ext>
            </a:extLst>
          </p:cNvPr>
          <p:cNvGrpSpPr/>
          <p:nvPr/>
        </p:nvGrpSpPr>
        <p:grpSpPr>
          <a:xfrm>
            <a:off x="1326947" y="3110389"/>
            <a:ext cx="3221367" cy="1852706"/>
            <a:chOff x="1122472" y="1955206"/>
            <a:chExt cx="3221367" cy="1852706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DD58CAE-6D85-A60D-40F4-A5F3D5B98B97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DDC4CE-7E81-D9FA-5D54-D0B9B62647BE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93B2616-797F-C52E-2692-E441FAB51A6B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528C068-107C-4D65-FCAA-946E7EF1AB41}"/>
                  </a:ext>
                </a:extLst>
              </p:cNvPr>
              <p:cNvSpPr/>
              <p:nvPr/>
            </p:nvSpPr>
            <p:spPr>
              <a:xfrm>
                <a:off x="1435476" y="3772250"/>
                <a:ext cx="2252633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EHR-resID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111255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13429A8-EC3E-9DF9-0444-71E5D8491849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D634FBA-FA19-FAE7-1F14-3A7532FB7200}"/>
                </a:ext>
              </a:extLst>
            </p:cNvPr>
            <p:cNvSpPr txBox="1"/>
            <p:nvPr/>
          </p:nvSpPr>
          <p:spPr>
            <a:xfrm>
              <a:off x="1478561" y="3448311"/>
              <a:ext cx="2491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赤血球</a:t>
              </a:r>
              <a:r>
                <a:rPr lang="en-US" altLang="ja-JP" sz="1600"/>
                <a:t>  380</a:t>
              </a:r>
              <a:r>
                <a:rPr lang="ja-JP" altLang="en-US" sz="1600"/>
                <a:t>万</a:t>
              </a:r>
              <a:endParaRPr kumimoji="1" lang="ja-JP" altLang="en-US" sz="1600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F6DA2D45-65A9-F75F-5189-6A9442B1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4" y="106995"/>
            <a:ext cx="11185008" cy="434975"/>
          </a:xfrm>
        </p:spPr>
        <p:txBody>
          <a:bodyPr>
            <a:normAutofit/>
          </a:bodyPr>
          <a:lstStyle/>
          <a:p>
            <a:r>
              <a:rPr lang="ja-JP" altLang="en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＜</a:t>
            </a:r>
            <a:r>
              <a:rPr lang="en" altLang="ja-JP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Identifier</a:t>
            </a:r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タイプ</a:t>
            </a:r>
            <a:r>
              <a:rPr lang="en" altLang="ja-JP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ja-JP" altLang="en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＞</a:t>
            </a:r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リソース・インスタンスに</a:t>
            </a:r>
            <a:r>
              <a:rPr lang="en-US" altLang="ja-JP" sz="2000" b="1" u="sng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ja-JP" altLang="en-US" sz="2000" b="1" u="sng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度と変わらない</a:t>
            </a:r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“</a:t>
            </a:r>
            <a:r>
              <a:rPr lang="ja-JP" altLang="en-US" sz="2000" b="1" u="sng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個別の</a:t>
            </a:r>
            <a:r>
              <a:rPr lang="en-US" altLang="ja-JP" sz="2000" b="1" u="sng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identifier</a:t>
            </a:r>
            <a:r>
              <a:rPr lang="en-US" altLang="ja-JP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”</a:t>
            </a:r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が付与されている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3B85D0-AC2B-2C28-CA79-440D93804B3E}"/>
              </a:ext>
            </a:extLst>
          </p:cNvPr>
          <p:cNvSpPr/>
          <p:nvPr/>
        </p:nvSpPr>
        <p:spPr>
          <a:xfrm>
            <a:off x="519129" y="862381"/>
            <a:ext cx="4602556" cy="588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054E36-499D-8E8E-CF86-153D9FD79F4E}"/>
              </a:ext>
            </a:extLst>
          </p:cNvPr>
          <p:cNvSpPr txBox="1"/>
          <p:nvPr/>
        </p:nvSpPr>
        <p:spPr>
          <a:xfrm>
            <a:off x="519129" y="86238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Bundle 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408B86-B567-430D-F972-F9D1AAE6C792}"/>
              </a:ext>
            </a:extLst>
          </p:cNvPr>
          <p:cNvSpPr txBox="1"/>
          <p:nvPr/>
        </p:nvSpPr>
        <p:spPr>
          <a:xfrm>
            <a:off x="413754" y="5514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新規登録時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A9C736-D0FF-98CB-471B-F12F0C5CDDC5}"/>
              </a:ext>
            </a:extLst>
          </p:cNvPr>
          <p:cNvSpPr txBox="1"/>
          <p:nvPr/>
        </p:nvSpPr>
        <p:spPr>
          <a:xfrm>
            <a:off x="849422" y="1046444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type: "</a:t>
            </a:r>
            <a:r>
              <a:rPr lang="en" altLang="ja-JP" sz="12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collection"</a:t>
            </a:r>
            <a:r>
              <a:rPr kumimoji="1" lang="en-US" altLang="ja-JP" sz="1200"/>
              <a:t> </a:t>
            </a:r>
            <a:endParaRPr kumimoji="1" lang="ja-JP" altLang="en-US" sz="12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4F3D03-FD0E-5B93-4242-A0F161E6C3E7}"/>
              </a:ext>
            </a:extLst>
          </p:cNvPr>
          <p:cNvSpPr/>
          <p:nvPr/>
        </p:nvSpPr>
        <p:spPr>
          <a:xfrm>
            <a:off x="7175692" y="810642"/>
            <a:ext cx="4529255" cy="5921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46D0D8-6557-6B7B-C651-7A59ACBCCCB1}"/>
              </a:ext>
            </a:extLst>
          </p:cNvPr>
          <p:cNvSpPr txBox="1"/>
          <p:nvPr/>
        </p:nvSpPr>
        <p:spPr>
          <a:xfrm>
            <a:off x="7175692" y="81064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Bundle 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B4BBCB-9D0A-C4B3-7663-7D205C514557}"/>
              </a:ext>
            </a:extLst>
          </p:cNvPr>
          <p:cNvSpPr txBox="1"/>
          <p:nvPr/>
        </p:nvSpPr>
        <p:spPr>
          <a:xfrm>
            <a:off x="7070317" y="499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更新時</a:t>
            </a:r>
            <a:r>
              <a:rPr kumimoji="1" lang="ja-JP" altLang="en-US"/>
              <a:t>　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C211CF4-28A3-62E8-21C7-C796E2791D80}"/>
              </a:ext>
            </a:extLst>
          </p:cNvPr>
          <p:cNvGrpSpPr/>
          <p:nvPr/>
        </p:nvGrpSpPr>
        <p:grpSpPr>
          <a:xfrm>
            <a:off x="890624" y="1328355"/>
            <a:ext cx="3221367" cy="1852706"/>
            <a:chOff x="1122472" y="1955206"/>
            <a:chExt cx="3221367" cy="185270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47EFF66-B8E0-EF6A-65D0-D510422EA7F2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F4582DA2-B079-440F-30C5-9B1E37A02E30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52DAE26-7C91-E17B-1B97-C3F4FCF31C47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8896E8A-A664-408D-A4C4-C2EF0BE25F66}"/>
                  </a:ext>
                </a:extLst>
              </p:cNvPr>
              <p:cNvSpPr/>
              <p:nvPr/>
            </p:nvSpPr>
            <p:spPr>
              <a:xfrm>
                <a:off x="1435476" y="3772250"/>
                <a:ext cx="2252633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 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EHR-resID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kumimoji="1" lang="en-US" altLang="ja-JP" sz="160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ja-JP" sz="1600">
                    <a:solidFill>
                      <a:srgbClr val="C00000"/>
                    </a:solidFill>
                  </a:rPr>
                  <a:t>value: ”111234”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21AB94C-95A0-3306-DAC2-C5B4A0BF2425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16F2A84-1417-865B-D1F9-8E9CA50126D5}"/>
                </a:ext>
              </a:extLst>
            </p:cNvPr>
            <p:cNvSpPr txBox="1"/>
            <p:nvPr/>
          </p:nvSpPr>
          <p:spPr>
            <a:xfrm>
              <a:off x="1478561" y="3448311"/>
              <a:ext cx="234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白血球</a:t>
              </a:r>
              <a:r>
                <a:rPr lang="en-US" altLang="ja-JP" sz="1600"/>
                <a:t> 4500</a:t>
              </a:r>
              <a:endParaRPr kumimoji="1" lang="ja-JP" altLang="en-US" sz="160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D43AC0A-E674-A5FE-0312-03F01E1F40E3}"/>
              </a:ext>
            </a:extLst>
          </p:cNvPr>
          <p:cNvGrpSpPr/>
          <p:nvPr/>
        </p:nvGrpSpPr>
        <p:grpSpPr>
          <a:xfrm>
            <a:off x="8178313" y="3633652"/>
            <a:ext cx="3221367" cy="1852706"/>
            <a:chOff x="1122472" y="1955206"/>
            <a:chExt cx="3221367" cy="1852706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7B2C953E-667B-2E0B-0B9D-C2697CC10D68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896E7D4B-0333-6115-5FB7-6683940A9201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F232F53-76B7-D71F-D805-B5EA188B6FBC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56C914E-DB51-C20F-862A-0A2658C3A166}"/>
                  </a:ext>
                </a:extLst>
              </p:cNvPr>
              <p:cNvSpPr/>
              <p:nvPr/>
            </p:nvSpPr>
            <p:spPr>
              <a:xfrm>
                <a:off x="1435476" y="3772250"/>
                <a:ext cx="2252633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EHR-resID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111266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FE299D9-9039-2FEE-268D-F07F24F4FD14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D1124741-9226-A4F6-8758-851A1D9CE252}"/>
                </a:ext>
              </a:extLst>
            </p:cNvPr>
            <p:cNvSpPr txBox="1"/>
            <p:nvPr/>
          </p:nvSpPr>
          <p:spPr>
            <a:xfrm>
              <a:off x="1478561" y="3448311"/>
              <a:ext cx="1935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</a:t>
              </a:r>
              <a:r>
                <a:rPr lang="en-US" altLang="ja-JP" sz="1600"/>
                <a:t>Hb</a:t>
              </a:r>
              <a:r>
                <a:rPr lang="ja-JP" altLang="en-US" sz="1600"/>
                <a:t> </a:t>
              </a:r>
              <a:r>
                <a:rPr lang="en-US" altLang="ja-JP" sz="1600"/>
                <a:t>12.8</a:t>
              </a:r>
              <a:endParaRPr kumimoji="1" lang="ja-JP" altLang="en-US" sz="1600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EAE2541-B08A-9F54-6D1F-32B1A597EED9}"/>
              </a:ext>
            </a:extLst>
          </p:cNvPr>
          <p:cNvSpPr txBox="1"/>
          <p:nvPr/>
        </p:nvSpPr>
        <p:spPr>
          <a:xfrm>
            <a:off x="7457509" y="1017839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type: "</a:t>
            </a:r>
            <a:r>
              <a:rPr lang="en" altLang="ja-JP" sz="12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collection"</a:t>
            </a:r>
            <a:r>
              <a:rPr kumimoji="1" lang="en-US" altLang="ja-JP" sz="1200"/>
              <a:t> </a:t>
            </a:r>
            <a:endParaRPr kumimoji="1" lang="ja-JP" altLang="en-US" sz="1200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079BCC77-4300-C75A-6A78-C4D095D527F8}"/>
              </a:ext>
            </a:extLst>
          </p:cNvPr>
          <p:cNvGrpSpPr/>
          <p:nvPr/>
        </p:nvGrpSpPr>
        <p:grpSpPr>
          <a:xfrm>
            <a:off x="7581852" y="1829410"/>
            <a:ext cx="3221367" cy="1852706"/>
            <a:chOff x="1122472" y="1955206"/>
            <a:chExt cx="3221367" cy="1852706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518D8D6-DE78-206A-B705-28E5EAFDACE9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B2B74E2B-3B1F-74A7-A505-686E92C208CE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B4EB3413-3A68-1052-A208-34F63BF7F72F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A28F8A9-B2B3-3715-812F-3E343B7FAD6A}"/>
                  </a:ext>
                </a:extLst>
              </p:cNvPr>
              <p:cNvSpPr/>
              <p:nvPr/>
            </p:nvSpPr>
            <p:spPr>
              <a:xfrm>
                <a:off x="1435476" y="3772250"/>
                <a:ext cx="2252633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"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EHR-resID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111234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66868125-A4F4-E2A7-8B2F-01BB32D99F9D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1B7C2E9D-5CB1-3A79-401F-92B32660173C}"/>
                </a:ext>
              </a:extLst>
            </p:cNvPr>
            <p:cNvSpPr txBox="1"/>
            <p:nvPr/>
          </p:nvSpPr>
          <p:spPr>
            <a:xfrm>
              <a:off x="1478561" y="3448311"/>
              <a:ext cx="234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白血球</a:t>
              </a:r>
              <a:r>
                <a:rPr lang="en-US" altLang="ja-JP" sz="1600"/>
                <a:t> 4500</a:t>
              </a:r>
              <a:endParaRPr kumimoji="1" lang="ja-JP" altLang="en-US" sz="1600"/>
            </a:p>
          </p:txBody>
        </p:sp>
      </p:grpSp>
      <p:cxnSp>
        <p:nvCxnSpPr>
          <p:cNvPr id="82" name="カギ線コネクタ 81">
            <a:extLst>
              <a:ext uri="{FF2B5EF4-FFF2-40B4-BE49-F238E27FC236}">
                <a16:creationId xmlns:a16="http://schemas.microsoft.com/office/drawing/2014/main" id="{B0C4E744-A33C-0D9D-F13E-5F4CDC69E57D}"/>
              </a:ext>
            </a:extLst>
          </p:cNvPr>
          <p:cNvCxnSpPr>
            <a:stCxn id="3" idx="3"/>
            <a:endCxn id="77" idx="1"/>
          </p:cNvCxnSpPr>
          <p:nvPr/>
        </p:nvCxnSpPr>
        <p:spPr>
          <a:xfrm>
            <a:off x="4067446" y="2244220"/>
            <a:ext cx="4110867" cy="501055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DB49D912-24BD-FA28-8F51-218CE7165A46}"/>
              </a:ext>
            </a:extLst>
          </p:cNvPr>
          <p:cNvCxnSpPr>
            <a:cxnSpLocks/>
            <a:stCxn id="34" idx="3"/>
            <a:endCxn id="62" idx="1"/>
          </p:cNvCxnSpPr>
          <p:nvPr/>
        </p:nvCxnSpPr>
        <p:spPr>
          <a:xfrm flipV="1">
            <a:off x="5047284" y="4549517"/>
            <a:ext cx="3727490" cy="1245578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>
            <a:extLst>
              <a:ext uri="{FF2B5EF4-FFF2-40B4-BE49-F238E27FC236}">
                <a16:creationId xmlns:a16="http://schemas.microsoft.com/office/drawing/2014/main" id="{676B8501-57E2-0322-EE8C-22945CAF53F7}"/>
              </a:ext>
            </a:extLst>
          </p:cNvPr>
          <p:cNvCxnSpPr>
            <a:cxnSpLocks/>
            <a:stCxn id="3" idx="1"/>
            <a:endCxn id="35" idx="1"/>
          </p:cNvCxnSpPr>
          <p:nvPr/>
        </p:nvCxnSpPr>
        <p:spPr>
          <a:xfrm rot="10800000" flipH="1" flipV="1">
            <a:off x="1487084" y="2244220"/>
            <a:ext cx="1262919" cy="3669926"/>
          </a:xfrm>
          <a:prstGeom prst="bentConnector3">
            <a:avLst>
              <a:gd name="adj1" fmla="val -63725"/>
            </a:avLst>
          </a:prstGeom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>
            <a:extLst>
              <a:ext uri="{FF2B5EF4-FFF2-40B4-BE49-F238E27FC236}">
                <a16:creationId xmlns:a16="http://schemas.microsoft.com/office/drawing/2014/main" id="{ED1E3443-06C2-6BC3-D688-098BAE12AAF8}"/>
              </a:ext>
            </a:extLst>
          </p:cNvPr>
          <p:cNvCxnSpPr>
            <a:cxnSpLocks/>
            <a:stCxn id="3" idx="1"/>
            <a:endCxn id="27" idx="1"/>
          </p:cNvCxnSpPr>
          <p:nvPr/>
        </p:nvCxnSpPr>
        <p:spPr>
          <a:xfrm rot="10800000" flipH="1" flipV="1">
            <a:off x="1487084" y="2244220"/>
            <a:ext cx="436323" cy="1782034"/>
          </a:xfrm>
          <a:prstGeom prst="bentConnector3">
            <a:avLst>
              <a:gd name="adj1" fmla="val -150000"/>
            </a:avLst>
          </a:prstGeom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D404423-7772-5EC1-7AE6-E7A5B90E1D49}"/>
              </a:ext>
            </a:extLst>
          </p:cNvPr>
          <p:cNvSpPr txBox="1"/>
          <p:nvPr/>
        </p:nvSpPr>
        <p:spPr>
          <a:xfrm>
            <a:off x="641949" y="5308931"/>
            <a:ext cx="167225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すべて</a:t>
            </a:r>
            <a:endParaRPr lang="en-US" altLang="ja-JP">
              <a:solidFill>
                <a:srgbClr val="C00000"/>
              </a:solidFill>
            </a:endParaRPr>
          </a:p>
          <a:p>
            <a:r>
              <a:rPr lang="ja-JP" altLang="en-US">
                <a:solidFill>
                  <a:srgbClr val="C00000"/>
                </a:solidFill>
              </a:rPr>
              <a:t>同じ</a:t>
            </a:r>
            <a:r>
              <a:rPr lang="en-US" altLang="ja-JP">
                <a:solidFill>
                  <a:srgbClr val="C00000"/>
                </a:solidFill>
              </a:rPr>
              <a:t>system</a:t>
            </a:r>
            <a:r>
              <a:rPr lang="ja-JP" altLang="en-US">
                <a:solidFill>
                  <a:srgbClr val="C00000"/>
                </a:solidFill>
              </a:rPr>
              <a:t>値</a:t>
            </a:r>
            <a:endParaRPr lang="en-US" altLang="ja-JP">
              <a:solidFill>
                <a:srgbClr val="C00000"/>
              </a:solidFill>
            </a:endParaRPr>
          </a:p>
          <a:p>
            <a:r>
              <a:rPr lang="ja-JP" altLang="en-US">
                <a:solidFill>
                  <a:srgbClr val="C00000"/>
                </a:solidFill>
              </a:rPr>
              <a:t>異なる</a:t>
            </a:r>
            <a:r>
              <a:rPr lang="en-US" altLang="ja-JP">
                <a:solidFill>
                  <a:srgbClr val="C00000"/>
                </a:solidFill>
              </a:rPr>
              <a:t>value</a:t>
            </a:r>
            <a:r>
              <a:rPr lang="ja-JP" altLang="en-US">
                <a:solidFill>
                  <a:srgbClr val="C00000"/>
                </a:solidFill>
              </a:rPr>
              <a:t>値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0EA2BD7-713C-23B0-A5F5-40102AFB2F99}"/>
              </a:ext>
            </a:extLst>
          </p:cNvPr>
          <p:cNvSpPr txBox="1"/>
          <p:nvPr/>
        </p:nvSpPr>
        <p:spPr>
          <a:xfrm>
            <a:off x="4739658" y="3089993"/>
            <a:ext cx="295465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同じインスタンスには</a:t>
            </a:r>
            <a:endParaRPr kumimoji="1" lang="en-US" altLang="ja-JP">
              <a:solidFill>
                <a:srgbClr val="C00000"/>
              </a:solidFill>
            </a:endParaRPr>
          </a:p>
          <a:p>
            <a:r>
              <a:rPr lang="ja-JP" altLang="en-US">
                <a:solidFill>
                  <a:srgbClr val="C00000"/>
                </a:solidFill>
              </a:rPr>
              <a:t>毎回同じ</a:t>
            </a:r>
            <a:r>
              <a:rPr lang="en-US" altLang="ja-JP">
                <a:solidFill>
                  <a:srgbClr val="C00000"/>
                </a:solidFill>
              </a:rPr>
              <a:t>identifer</a:t>
            </a:r>
            <a:r>
              <a:rPr lang="ja-JP" altLang="en-US">
                <a:solidFill>
                  <a:srgbClr val="C00000"/>
                </a:solidFill>
              </a:rPr>
              <a:t>、</a:t>
            </a:r>
            <a:endParaRPr lang="en-US" altLang="ja-JP">
              <a:solidFill>
                <a:srgbClr val="C00000"/>
              </a:solidFill>
            </a:endParaRPr>
          </a:p>
          <a:p>
            <a:r>
              <a:rPr kumimoji="1" lang="ja-JP" altLang="en-US">
                <a:solidFill>
                  <a:srgbClr val="C00000"/>
                </a:solidFill>
              </a:rPr>
              <a:t>異なるインスタンス同士は</a:t>
            </a:r>
            <a:endParaRPr kumimoji="1" lang="en-US" altLang="ja-JP">
              <a:solidFill>
                <a:srgbClr val="C00000"/>
              </a:solidFill>
            </a:endParaRPr>
          </a:p>
          <a:p>
            <a:r>
              <a:rPr kumimoji="1" lang="ja-JP" altLang="en-US">
                <a:solidFill>
                  <a:srgbClr val="C00000"/>
                </a:solidFill>
              </a:rPr>
              <a:t>異なる</a:t>
            </a:r>
            <a:r>
              <a:rPr kumimoji="1" lang="en-US" altLang="ja-JP">
                <a:solidFill>
                  <a:srgbClr val="C00000"/>
                </a:solidFill>
              </a:rPr>
              <a:t>identifier</a:t>
            </a:r>
          </a:p>
          <a:p>
            <a:r>
              <a:rPr lang="ja-JP" altLang="en-US">
                <a:solidFill>
                  <a:srgbClr val="C00000"/>
                </a:solidFill>
              </a:rPr>
              <a:t>である</a:t>
            </a:r>
            <a:r>
              <a:rPr kumimoji="1" lang="ja-JP" altLang="en-US">
                <a:solidFill>
                  <a:srgbClr val="C00000"/>
                </a:solidFill>
              </a:rPr>
              <a:t>ことを保証する</a:t>
            </a:r>
            <a:endParaRPr kumimoji="1" lang="en-US" altLang="ja-JP">
              <a:solidFill>
                <a:srgbClr val="C00000"/>
              </a:solidFill>
            </a:endParaRPr>
          </a:p>
          <a:p>
            <a:r>
              <a:rPr kumimoji="1" lang="ja-JP" altLang="en-US">
                <a:solidFill>
                  <a:srgbClr val="C00000"/>
                </a:solidFill>
              </a:rPr>
              <a:t>ようなシステム</a:t>
            </a:r>
            <a:endParaRPr kumimoji="1" lang="en-US" altLang="ja-JP">
              <a:solidFill>
                <a:srgbClr val="C00000"/>
              </a:solidFill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8CF54A-CD51-3312-8D0B-3B48C6D091B2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6216986" y="2837199"/>
            <a:ext cx="221392" cy="2527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AD309C35-BCA0-A57D-05F5-A4AF6390EEDA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6216986" y="4844319"/>
            <a:ext cx="664734" cy="5386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右矢印 121">
            <a:extLst>
              <a:ext uri="{FF2B5EF4-FFF2-40B4-BE49-F238E27FC236}">
                <a16:creationId xmlns:a16="http://schemas.microsoft.com/office/drawing/2014/main" id="{D00633D4-2564-77B1-014A-35D4D9594FAF}"/>
              </a:ext>
            </a:extLst>
          </p:cNvPr>
          <p:cNvSpPr/>
          <p:nvPr/>
        </p:nvSpPr>
        <p:spPr>
          <a:xfrm>
            <a:off x="5605396" y="555952"/>
            <a:ext cx="1077239" cy="75326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0D8F01C-755A-D8B8-C134-0B83F798402A}"/>
              </a:ext>
            </a:extLst>
          </p:cNvPr>
          <p:cNvSpPr txBox="1"/>
          <p:nvPr/>
        </p:nvSpPr>
        <p:spPr>
          <a:xfrm>
            <a:off x="5109981" y="123576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検査結果が</a:t>
            </a:r>
            <a:endParaRPr kumimoji="1" lang="en-US" altLang="ja-JP"/>
          </a:p>
          <a:p>
            <a:pPr algn="ctr"/>
            <a:r>
              <a:rPr kumimoji="1" lang="ja-JP" altLang="en-US"/>
              <a:t>ひとつ削除、</a:t>
            </a:r>
            <a:endParaRPr kumimoji="1" lang="en-US" altLang="ja-JP"/>
          </a:p>
          <a:p>
            <a:pPr algn="ctr"/>
            <a:r>
              <a:rPr kumimoji="1" lang="ja-JP" altLang="en-US"/>
              <a:t>ひとつ追加された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906222C-5CC8-F0D8-A5D9-EC5954B70FE0}"/>
              </a:ext>
            </a:extLst>
          </p:cNvPr>
          <p:cNvSpPr txBox="1"/>
          <p:nvPr/>
        </p:nvSpPr>
        <p:spPr>
          <a:xfrm>
            <a:off x="10620290" y="6271398"/>
            <a:ext cx="802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追加</a:t>
            </a:r>
            <a:endParaRPr lang="ja-JP" altLang="en-US"/>
          </a:p>
        </p:txBody>
      </p:sp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B504242C-B35F-C02E-3C35-978B6D7F15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14308" y="3408690"/>
            <a:ext cx="1685192" cy="596462"/>
          </a:xfrm>
          <a:prstGeom prst="bentConnector4">
            <a:avLst>
              <a:gd name="adj1" fmla="val 1314"/>
              <a:gd name="adj2" fmla="val 190827"/>
            </a:avLst>
          </a:prstGeom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5FCB7A0-98E9-C470-4954-F0FED4F6B640}"/>
              </a:ext>
            </a:extLst>
          </p:cNvPr>
          <p:cNvSpPr txBox="1"/>
          <p:nvPr/>
        </p:nvSpPr>
        <p:spPr>
          <a:xfrm>
            <a:off x="10829503" y="2268880"/>
            <a:ext cx="13744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C00000"/>
                </a:solidFill>
              </a:rPr>
              <a:t>同じ</a:t>
            </a:r>
            <a:r>
              <a:rPr lang="en-US" altLang="ja-JP" sz="1400">
                <a:solidFill>
                  <a:srgbClr val="C00000"/>
                </a:solidFill>
              </a:rPr>
              <a:t>system</a:t>
            </a:r>
            <a:r>
              <a:rPr lang="ja-JP" altLang="en-US" sz="1400">
                <a:solidFill>
                  <a:srgbClr val="C00000"/>
                </a:solidFill>
              </a:rPr>
              <a:t>値、</a:t>
            </a:r>
            <a:endParaRPr lang="en-US" altLang="ja-JP" sz="1400">
              <a:solidFill>
                <a:srgbClr val="C00000"/>
              </a:solidFill>
            </a:endParaRPr>
          </a:p>
          <a:p>
            <a:r>
              <a:rPr lang="ja-JP" altLang="en-US" sz="1400">
                <a:solidFill>
                  <a:srgbClr val="C00000"/>
                </a:solidFill>
              </a:rPr>
              <a:t>異なる</a:t>
            </a:r>
            <a:r>
              <a:rPr lang="en-US" altLang="ja-JP" sz="1400">
                <a:solidFill>
                  <a:srgbClr val="C00000"/>
                </a:solidFill>
              </a:rPr>
              <a:t>value</a:t>
            </a:r>
            <a:r>
              <a:rPr lang="ja-JP" altLang="en-US" sz="1400">
                <a:solidFill>
                  <a:srgbClr val="C00000"/>
                </a:solidFill>
              </a:rPr>
              <a:t>値。</a:t>
            </a:r>
            <a:endParaRPr lang="en-US" altLang="ja-JP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211AF96-CCA6-C49E-B861-F8A4B2C244DA}"/>
              </a:ext>
            </a:extLst>
          </p:cNvPr>
          <p:cNvGrpSpPr/>
          <p:nvPr/>
        </p:nvGrpSpPr>
        <p:grpSpPr>
          <a:xfrm>
            <a:off x="7365720" y="4824100"/>
            <a:ext cx="3221367" cy="1852706"/>
            <a:chOff x="1122472" y="1955206"/>
            <a:chExt cx="3221367" cy="185270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8607EA9-321E-E81C-1BC8-0544BC58CE89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66ADD3E-D6AA-69C7-C5B4-DA20A45F681A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3D79BE54-00DD-4E37-F214-9117256D095D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8500E7-DB37-3DC5-564E-E24B0E22D35D}"/>
                  </a:ext>
                </a:extLst>
              </p:cNvPr>
              <p:cNvSpPr/>
              <p:nvPr/>
            </p:nvSpPr>
            <p:spPr>
              <a:xfrm>
                <a:off x="1392768" y="3772250"/>
                <a:ext cx="2295342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EHR-RepNo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 ”20230405192”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AA80495-FC3B-24BC-1C76-22C25091B030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20885E5-4EE3-AA20-DEDE-9FF59D362461}"/>
                </a:ext>
              </a:extLst>
            </p:cNvPr>
            <p:cNvSpPr txBox="1"/>
            <p:nvPr/>
          </p:nvSpPr>
          <p:spPr>
            <a:xfrm>
              <a:off x="1478561" y="3448311"/>
              <a:ext cx="2669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血小板　</a:t>
              </a:r>
              <a:r>
                <a:rPr lang="en-US" altLang="ja-JP" sz="1600"/>
                <a:t>20</a:t>
              </a:r>
              <a:r>
                <a:rPr lang="ja-JP" altLang="en-US" sz="1600"/>
                <a:t>万　</a:t>
              </a:r>
              <a:endParaRPr kumimoji="1" lang="ja-JP" altLang="en-US" sz="160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B11BD5C-CBD6-569A-E3C2-7A759ECD37F4}"/>
              </a:ext>
            </a:extLst>
          </p:cNvPr>
          <p:cNvGrpSpPr/>
          <p:nvPr/>
        </p:nvGrpSpPr>
        <p:grpSpPr>
          <a:xfrm>
            <a:off x="1870462" y="4879230"/>
            <a:ext cx="3221367" cy="1852706"/>
            <a:chOff x="1122472" y="1955206"/>
            <a:chExt cx="3221367" cy="185270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0D3A098-FD36-5F89-2E74-695A02A70D4E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7DF2BF2E-54E2-C3A3-6233-F326EFE7E6B6}"/>
                </a:ext>
              </a:extLst>
            </p:cNvPr>
            <p:cNvGrpSpPr/>
            <p:nvPr/>
          </p:nvGrpSpPr>
          <p:grpSpPr>
            <a:xfrm>
              <a:off x="1718933" y="2332452"/>
              <a:ext cx="2598327" cy="1077238"/>
              <a:chOff x="1152395" y="3507518"/>
              <a:chExt cx="2598327" cy="1077238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7703EBF-07CA-74FC-2E2A-502E998A9E15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199D35CA-887A-6AAF-DEC1-03E810D7649E}"/>
                  </a:ext>
                </a:extLst>
              </p:cNvPr>
              <p:cNvSpPr/>
              <p:nvPr/>
            </p:nvSpPr>
            <p:spPr>
              <a:xfrm>
                <a:off x="1435476" y="3772250"/>
                <a:ext cx="2315246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EHR-RepNo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 ”20230405192”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D883CFB-CA42-51F7-7154-F60B4CDC6C6D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BA5E497-95EC-4A17-7C3D-998ACA40D649}"/>
                </a:ext>
              </a:extLst>
            </p:cNvPr>
            <p:cNvSpPr txBox="1"/>
            <p:nvPr/>
          </p:nvSpPr>
          <p:spPr>
            <a:xfrm>
              <a:off x="1678037" y="3448383"/>
              <a:ext cx="1973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</a:t>
              </a:r>
              <a:r>
                <a:rPr lang="en-US" altLang="ja-JP" sz="1600"/>
                <a:t>Hb</a:t>
              </a:r>
              <a:r>
                <a:rPr lang="ja-JP" altLang="en-US" sz="1600"/>
                <a:t> </a:t>
              </a:r>
              <a:r>
                <a:rPr lang="en-US" altLang="ja-JP" sz="1600"/>
                <a:t>12.8</a:t>
              </a:r>
              <a:endParaRPr kumimoji="1" lang="ja-JP" altLang="en-US" sz="160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541E406-C3ED-E8E8-5D74-417877298BDB}"/>
              </a:ext>
            </a:extLst>
          </p:cNvPr>
          <p:cNvGrpSpPr/>
          <p:nvPr/>
        </p:nvGrpSpPr>
        <p:grpSpPr>
          <a:xfrm>
            <a:off x="1326947" y="3110389"/>
            <a:ext cx="3221367" cy="1852706"/>
            <a:chOff x="1122472" y="1955206"/>
            <a:chExt cx="3221367" cy="185270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DD58CAE-6D85-A60D-40F4-A5F3D5B98B97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grp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DDC4CE-7E81-D9FA-5D54-D0B9B62647BE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  <a:grpFill/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93B2616-797F-C52E-2692-E441FAB51A6B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grp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528C068-107C-4D65-FCAA-946E7EF1AB41}"/>
                  </a:ext>
                </a:extLst>
              </p:cNvPr>
              <p:cNvSpPr/>
              <p:nvPr/>
            </p:nvSpPr>
            <p:spPr>
              <a:xfrm>
                <a:off x="1392768" y="3772250"/>
                <a:ext cx="2295342" cy="785876"/>
              </a:xfrm>
              <a:prstGeom prst="rect">
                <a:avLst/>
              </a:prstGeom>
              <a:grp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EHR-RepNo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 ”20230405192”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13429A8-EC3E-9DF9-0444-71E5D8491849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D634FBA-FA19-FAE7-1F14-3A7532FB7200}"/>
                </a:ext>
              </a:extLst>
            </p:cNvPr>
            <p:cNvSpPr txBox="1"/>
            <p:nvPr/>
          </p:nvSpPr>
          <p:spPr>
            <a:xfrm>
              <a:off x="1478561" y="3448311"/>
              <a:ext cx="249138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赤血球</a:t>
              </a:r>
              <a:r>
                <a:rPr lang="en-US" altLang="ja-JP" sz="1600"/>
                <a:t>  380</a:t>
              </a:r>
              <a:r>
                <a:rPr lang="ja-JP" altLang="en-US" sz="1600"/>
                <a:t>万</a:t>
              </a:r>
              <a:endParaRPr kumimoji="1" lang="ja-JP" altLang="en-US" sz="1600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F6DA2D45-65A9-F75F-5189-6A9442B1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1" y="82800"/>
            <a:ext cx="11786991" cy="434975"/>
          </a:xfrm>
        </p:spPr>
        <p:txBody>
          <a:bodyPr>
            <a:normAutofit/>
          </a:bodyPr>
          <a:lstStyle/>
          <a:p>
            <a:r>
              <a:rPr lang="ja-JP" altLang="en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＜</a:t>
            </a:r>
            <a:r>
              <a:rPr lang="en" altLang="ja-JP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Identifier</a:t>
            </a:r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タイプ</a:t>
            </a:r>
            <a:r>
              <a:rPr lang="en" altLang="ja-JP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r>
              <a:rPr lang="ja-JP" altLang="en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＞</a:t>
            </a:r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リソース・インスタンスに</a:t>
            </a:r>
            <a:r>
              <a:rPr lang="en-US" altLang="ja-JP" sz="2000" b="1" u="sng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lang="ja-JP" altLang="en-US" sz="2000" b="1" u="sng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回のオーダや報告単位で</a:t>
            </a:r>
            <a:r>
              <a:rPr lang="en-US" altLang="ja-JP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“</a:t>
            </a:r>
            <a:r>
              <a:rPr lang="ja-JP" altLang="en-US" sz="2000" b="1" u="sng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同一の</a:t>
            </a:r>
            <a:r>
              <a:rPr lang="en-US" altLang="ja-JP" sz="2000" b="1" u="sng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identifier</a:t>
            </a:r>
            <a:r>
              <a:rPr lang="en-US" altLang="ja-JP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”</a:t>
            </a:r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が付与されている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3B85D0-AC2B-2C28-CA79-440D93804B3E}"/>
              </a:ext>
            </a:extLst>
          </p:cNvPr>
          <p:cNvSpPr/>
          <p:nvPr/>
        </p:nvSpPr>
        <p:spPr>
          <a:xfrm>
            <a:off x="519129" y="862381"/>
            <a:ext cx="4602556" cy="588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054E36-499D-8E8E-CF86-153D9FD79F4E}"/>
              </a:ext>
            </a:extLst>
          </p:cNvPr>
          <p:cNvSpPr txBox="1"/>
          <p:nvPr/>
        </p:nvSpPr>
        <p:spPr>
          <a:xfrm>
            <a:off x="519129" y="86238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Bundle 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408B86-B567-430D-F972-F9D1AAE6C792}"/>
              </a:ext>
            </a:extLst>
          </p:cNvPr>
          <p:cNvSpPr txBox="1"/>
          <p:nvPr/>
        </p:nvSpPr>
        <p:spPr>
          <a:xfrm>
            <a:off x="413754" y="5514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新規登録時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A9C736-D0FF-98CB-471B-F12F0C5CDDC5}"/>
              </a:ext>
            </a:extLst>
          </p:cNvPr>
          <p:cNvSpPr txBox="1"/>
          <p:nvPr/>
        </p:nvSpPr>
        <p:spPr>
          <a:xfrm>
            <a:off x="849422" y="1046444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type: "</a:t>
            </a:r>
            <a:r>
              <a:rPr lang="en" altLang="ja-JP" sz="12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collection"</a:t>
            </a:r>
            <a:r>
              <a:rPr kumimoji="1" lang="en-US" altLang="ja-JP" sz="1200"/>
              <a:t> </a:t>
            </a:r>
            <a:endParaRPr kumimoji="1" lang="ja-JP" altLang="en-US" sz="12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4F3D03-FD0E-5B93-4242-A0F161E6C3E7}"/>
              </a:ext>
            </a:extLst>
          </p:cNvPr>
          <p:cNvSpPr/>
          <p:nvPr/>
        </p:nvSpPr>
        <p:spPr>
          <a:xfrm>
            <a:off x="7175692" y="810642"/>
            <a:ext cx="4529255" cy="5921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46D0D8-6557-6B7B-C651-7A59ACBCCCB1}"/>
              </a:ext>
            </a:extLst>
          </p:cNvPr>
          <p:cNvSpPr txBox="1"/>
          <p:nvPr/>
        </p:nvSpPr>
        <p:spPr>
          <a:xfrm>
            <a:off x="7175692" y="81064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Bundle 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B4BBCB-9D0A-C4B3-7663-7D205C514557}"/>
              </a:ext>
            </a:extLst>
          </p:cNvPr>
          <p:cNvSpPr txBox="1"/>
          <p:nvPr/>
        </p:nvSpPr>
        <p:spPr>
          <a:xfrm>
            <a:off x="7070317" y="499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更新時</a:t>
            </a:r>
            <a:r>
              <a:rPr kumimoji="1" lang="ja-JP" altLang="en-US"/>
              <a:t>　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C211CF4-28A3-62E8-21C7-C796E2791D80}"/>
              </a:ext>
            </a:extLst>
          </p:cNvPr>
          <p:cNvGrpSpPr/>
          <p:nvPr/>
        </p:nvGrpSpPr>
        <p:grpSpPr>
          <a:xfrm>
            <a:off x="890624" y="1328355"/>
            <a:ext cx="3221367" cy="1852706"/>
            <a:chOff x="1122472" y="1955206"/>
            <a:chExt cx="3221367" cy="185270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47EFF66-B8E0-EF6A-65D0-D510422EA7F2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F4582DA2-B079-440F-30C5-9B1E37A02E30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52DAE26-7C91-E17B-1B97-C3F4FCF31C47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8896E8A-A664-408D-A4C4-C2EF0BE25F66}"/>
                  </a:ext>
                </a:extLst>
              </p:cNvPr>
              <p:cNvSpPr/>
              <p:nvPr/>
            </p:nvSpPr>
            <p:spPr>
              <a:xfrm>
                <a:off x="1348346" y="3772250"/>
                <a:ext cx="2339763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 ”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EHR-RepNo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kumimoji="1" lang="en-US" altLang="ja-JP" sz="160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ja-JP" sz="1600">
                    <a:solidFill>
                      <a:srgbClr val="C00000"/>
                    </a:solidFill>
                  </a:rPr>
                  <a:t>value: ”20230405192”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21AB94C-95A0-3306-DAC2-C5B4A0BF2425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16F2A84-1417-865B-D1F9-8E9CA50126D5}"/>
                </a:ext>
              </a:extLst>
            </p:cNvPr>
            <p:cNvSpPr txBox="1"/>
            <p:nvPr/>
          </p:nvSpPr>
          <p:spPr>
            <a:xfrm>
              <a:off x="1478561" y="3448311"/>
              <a:ext cx="234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白血球</a:t>
              </a:r>
              <a:r>
                <a:rPr lang="en-US" altLang="ja-JP" sz="1600"/>
                <a:t> 4500</a:t>
              </a:r>
              <a:endParaRPr kumimoji="1" lang="ja-JP" altLang="en-US" sz="160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D43AC0A-E674-A5FE-0312-03F01E1F40E3}"/>
              </a:ext>
            </a:extLst>
          </p:cNvPr>
          <p:cNvGrpSpPr/>
          <p:nvPr/>
        </p:nvGrpSpPr>
        <p:grpSpPr>
          <a:xfrm>
            <a:off x="8178313" y="3633652"/>
            <a:ext cx="3221367" cy="1852706"/>
            <a:chOff x="1122472" y="1955206"/>
            <a:chExt cx="3221367" cy="1852706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7B2C953E-667B-2E0B-0B9D-C2697CC10D68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896E7D4B-0333-6115-5FB7-6683940A9201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F232F53-76B7-D71F-D805-B5EA188B6FBC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56C914E-DB51-C20F-862A-0A2658C3A166}"/>
                  </a:ext>
                </a:extLst>
              </p:cNvPr>
              <p:cNvSpPr/>
              <p:nvPr/>
            </p:nvSpPr>
            <p:spPr>
              <a:xfrm>
                <a:off x="1435476" y="3772250"/>
                <a:ext cx="2252633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r>
                  <a:rPr lang="en-US" altLang="ja-JP" sz="1400">
                    <a:solidFill>
                      <a:schemeClr val="tx1"/>
                    </a:solidFill>
                  </a:rPr>
                  <a:t>EHR-RepNo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”20230405192”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FE299D9-9039-2FEE-268D-F07F24F4FD14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D1124741-9226-A4F6-8758-851A1D9CE252}"/>
                </a:ext>
              </a:extLst>
            </p:cNvPr>
            <p:cNvSpPr txBox="1"/>
            <p:nvPr/>
          </p:nvSpPr>
          <p:spPr>
            <a:xfrm>
              <a:off x="1478561" y="3448311"/>
              <a:ext cx="1935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</a:t>
              </a:r>
              <a:r>
                <a:rPr lang="en-US" altLang="ja-JP" sz="1600"/>
                <a:t>Hb</a:t>
              </a:r>
              <a:r>
                <a:rPr lang="ja-JP" altLang="en-US" sz="1600"/>
                <a:t> </a:t>
              </a:r>
              <a:r>
                <a:rPr lang="en-US" altLang="ja-JP" sz="1600"/>
                <a:t>12.8</a:t>
              </a:r>
              <a:endParaRPr kumimoji="1" lang="ja-JP" altLang="en-US" sz="1600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EAE2541-B08A-9F54-6D1F-32B1A597EED9}"/>
              </a:ext>
            </a:extLst>
          </p:cNvPr>
          <p:cNvSpPr txBox="1"/>
          <p:nvPr/>
        </p:nvSpPr>
        <p:spPr>
          <a:xfrm>
            <a:off x="7457509" y="1017839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type: "</a:t>
            </a:r>
            <a:r>
              <a:rPr lang="en" altLang="ja-JP" sz="12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collection"</a:t>
            </a:r>
            <a:r>
              <a:rPr kumimoji="1" lang="en-US" altLang="ja-JP" sz="1200"/>
              <a:t> </a:t>
            </a:r>
            <a:endParaRPr kumimoji="1" lang="ja-JP" altLang="en-US" sz="1200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079BCC77-4300-C75A-6A78-C4D095D527F8}"/>
              </a:ext>
            </a:extLst>
          </p:cNvPr>
          <p:cNvGrpSpPr/>
          <p:nvPr/>
        </p:nvGrpSpPr>
        <p:grpSpPr>
          <a:xfrm>
            <a:off x="7581852" y="1829410"/>
            <a:ext cx="3221367" cy="1852706"/>
            <a:chOff x="1122472" y="1955206"/>
            <a:chExt cx="3221367" cy="1852706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518D8D6-DE78-206A-B705-28E5EAFDACE9}"/>
                </a:ext>
              </a:extLst>
            </p:cNvPr>
            <p:cNvSpPr/>
            <p:nvPr/>
          </p:nvSpPr>
          <p:spPr>
            <a:xfrm>
              <a:off x="1122472" y="1955206"/>
              <a:ext cx="3221367" cy="18527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B2B74E2B-3B1F-74A7-A505-686E92C208CE}"/>
                </a:ext>
              </a:extLst>
            </p:cNvPr>
            <p:cNvGrpSpPr/>
            <p:nvPr/>
          </p:nvGrpSpPr>
          <p:grpSpPr>
            <a:xfrm>
              <a:off x="1718933" y="2332452"/>
              <a:ext cx="2580361" cy="1077238"/>
              <a:chOff x="1152395" y="3507518"/>
              <a:chExt cx="2580361" cy="1077238"/>
            </a:xfrm>
          </p:grpSpPr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B4EB3413-3A68-1052-A208-34F63BF7F72F}"/>
                  </a:ext>
                </a:extLst>
              </p:cNvPr>
              <p:cNvSpPr/>
              <p:nvPr/>
            </p:nvSpPr>
            <p:spPr>
              <a:xfrm>
                <a:off x="1152395" y="3507518"/>
                <a:ext cx="2580361" cy="1077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identifier:</a:t>
                </a:r>
              </a:p>
              <a:p>
                <a:endParaRPr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endParaRPr kumimoji="1"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A28F8A9-B2B3-3715-812F-3E343B7FAD6A}"/>
                  </a:ext>
                </a:extLst>
              </p:cNvPr>
              <p:cNvSpPr/>
              <p:nvPr/>
            </p:nvSpPr>
            <p:spPr>
              <a:xfrm>
                <a:off x="1435476" y="3772250"/>
                <a:ext cx="2252633" cy="78587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type:</a:t>
                </a:r>
              </a:p>
              <a:p>
                <a:r>
                  <a:rPr kumimoji="1" lang="en-US" altLang="ja-JP" sz="1600">
                    <a:solidFill>
                      <a:schemeClr val="tx1"/>
                    </a:solidFill>
                  </a:rPr>
                  <a:t>system: </a:t>
                </a:r>
                <a:r>
                  <a:rPr lang="en-US" altLang="ja-JP" sz="1600">
                    <a:solidFill>
                      <a:schemeClr val="tx1"/>
                    </a:solidFill>
                  </a:rPr>
                  <a:t>EHR-RepNo</a:t>
                </a:r>
                <a:r>
                  <a:rPr kumimoji="1" lang="ja-JP" altLang="en-US" sz="1600">
                    <a:solidFill>
                      <a:schemeClr val="tx1"/>
                    </a:solidFill>
                  </a:rPr>
                  <a:t>”</a:t>
                </a:r>
                <a:endParaRPr kumimoji="1" lang="en-US" altLang="ja-JP" sz="1600">
                  <a:solidFill>
                    <a:schemeClr val="tx1"/>
                  </a:solidFill>
                </a:endParaRPr>
              </a:p>
              <a:p>
                <a:r>
                  <a:rPr lang="en-US" altLang="ja-JP" sz="1600">
                    <a:solidFill>
                      <a:schemeClr val="tx1"/>
                    </a:solidFill>
                  </a:rPr>
                  <a:t>value: </a:t>
                </a:r>
                <a:r>
                  <a:rPr lang="en-US" altLang="ja-JP" sz="1600">
                    <a:solidFill>
                      <a:srgbClr val="C00000"/>
                    </a:solidFill>
                  </a:rPr>
                  <a:t>”20230405192”</a:t>
                </a:r>
                <a:endParaRPr kumimoji="1" lang="en-US" altLang="ja-JP" sz="1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66868125-A4F4-E2A7-8B2F-01BB32D99F9D}"/>
                </a:ext>
              </a:extLst>
            </p:cNvPr>
            <p:cNvSpPr txBox="1"/>
            <p:nvPr/>
          </p:nvSpPr>
          <p:spPr>
            <a:xfrm>
              <a:off x="1122472" y="1993530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リソース　</a:t>
              </a:r>
              <a:r>
                <a:rPr lang="en-US" altLang="ja-JP" sz="1600"/>
                <a:t>Observation</a:t>
              </a:r>
              <a:endParaRPr kumimoji="1" lang="ja-JP" altLang="en-US" sz="160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1B7C2E9D-5CB1-3A79-401F-92B32660173C}"/>
                </a:ext>
              </a:extLst>
            </p:cNvPr>
            <p:cNvSpPr txBox="1"/>
            <p:nvPr/>
          </p:nvSpPr>
          <p:spPr>
            <a:xfrm>
              <a:off x="1478561" y="3448311"/>
              <a:ext cx="234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/>
                <a:t>検査結果　白血球</a:t>
              </a:r>
              <a:r>
                <a:rPr lang="en-US" altLang="ja-JP" sz="1600"/>
                <a:t> 4500</a:t>
              </a:r>
              <a:endParaRPr kumimoji="1" lang="ja-JP" altLang="en-US" sz="1600"/>
            </a:p>
          </p:txBody>
        </p:sp>
      </p:grpSp>
      <p:sp>
        <p:nvSpPr>
          <p:cNvPr id="79" name="右矢印 78">
            <a:extLst>
              <a:ext uri="{FF2B5EF4-FFF2-40B4-BE49-F238E27FC236}">
                <a16:creationId xmlns:a16="http://schemas.microsoft.com/office/drawing/2014/main" id="{0FD0A0AF-1CD9-6B04-FB3E-22102ADECB07}"/>
              </a:ext>
            </a:extLst>
          </p:cNvPr>
          <p:cNvSpPr/>
          <p:nvPr/>
        </p:nvSpPr>
        <p:spPr>
          <a:xfrm>
            <a:off x="5605396" y="555952"/>
            <a:ext cx="1077239" cy="75326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615DAEC-6036-5847-89E8-F7F31704CFA9}"/>
              </a:ext>
            </a:extLst>
          </p:cNvPr>
          <p:cNvSpPr txBox="1"/>
          <p:nvPr/>
        </p:nvSpPr>
        <p:spPr>
          <a:xfrm>
            <a:off x="5109981" y="123576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検査結果が</a:t>
            </a:r>
            <a:endParaRPr kumimoji="1" lang="en-US" altLang="ja-JP"/>
          </a:p>
          <a:p>
            <a:pPr algn="ctr"/>
            <a:r>
              <a:rPr kumimoji="1" lang="ja-JP" altLang="en-US"/>
              <a:t>ひとつ削除、</a:t>
            </a:r>
            <a:endParaRPr kumimoji="1" lang="en-US" altLang="ja-JP"/>
          </a:p>
          <a:p>
            <a:pPr algn="ctr"/>
            <a:r>
              <a:rPr kumimoji="1" lang="ja-JP" altLang="en-US"/>
              <a:t>ひとつ追加された</a:t>
            </a:r>
          </a:p>
        </p:txBody>
      </p:sp>
      <p:cxnSp>
        <p:nvCxnSpPr>
          <p:cNvPr id="82" name="カギ線コネクタ 81">
            <a:extLst>
              <a:ext uri="{FF2B5EF4-FFF2-40B4-BE49-F238E27FC236}">
                <a16:creationId xmlns:a16="http://schemas.microsoft.com/office/drawing/2014/main" id="{B0C4E744-A33C-0D9D-F13E-5F4CDC69E57D}"/>
              </a:ext>
            </a:extLst>
          </p:cNvPr>
          <p:cNvCxnSpPr>
            <a:stCxn id="3" idx="3"/>
            <a:endCxn id="77" idx="1"/>
          </p:cNvCxnSpPr>
          <p:nvPr/>
        </p:nvCxnSpPr>
        <p:spPr>
          <a:xfrm>
            <a:off x="4067446" y="2244220"/>
            <a:ext cx="4110867" cy="501055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DB49D912-24BD-FA28-8F51-218CE7165A46}"/>
              </a:ext>
            </a:extLst>
          </p:cNvPr>
          <p:cNvCxnSpPr>
            <a:cxnSpLocks/>
            <a:stCxn id="34" idx="3"/>
            <a:endCxn id="62" idx="1"/>
          </p:cNvCxnSpPr>
          <p:nvPr/>
        </p:nvCxnSpPr>
        <p:spPr>
          <a:xfrm flipV="1">
            <a:off x="5047284" y="4549517"/>
            <a:ext cx="3727490" cy="1245578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>
            <a:extLst>
              <a:ext uri="{FF2B5EF4-FFF2-40B4-BE49-F238E27FC236}">
                <a16:creationId xmlns:a16="http://schemas.microsoft.com/office/drawing/2014/main" id="{676B8501-57E2-0322-EE8C-22945CAF53F7}"/>
              </a:ext>
            </a:extLst>
          </p:cNvPr>
          <p:cNvCxnSpPr>
            <a:cxnSpLocks/>
            <a:stCxn id="3" idx="1"/>
            <a:endCxn id="35" idx="1"/>
          </p:cNvCxnSpPr>
          <p:nvPr/>
        </p:nvCxnSpPr>
        <p:spPr>
          <a:xfrm rot="10800000" flipH="1" flipV="1">
            <a:off x="1487084" y="2244220"/>
            <a:ext cx="1262919" cy="3669926"/>
          </a:xfrm>
          <a:prstGeom prst="bentConnector3">
            <a:avLst>
              <a:gd name="adj1" fmla="val -18101"/>
            </a:avLst>
          </a:prstGeom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>
            <a:extLst>
              <a:ext uri="{FF2B5EF4-FFF2-40B4-BE49-F238E27FC236}">
                <a16:creationId xmlns:a16="http://schemas.microsoft.com/office/drawing/2014/main" id="{ED1E3443-06C2-6BC3-D688-098BAE12AAF8}"/>
              </a:ext>
            </a:extLst>
          </p:cNvPr>
          <p:cNvCxnSpPr>
            <a:cxnSpLocks/>
            <a:stCxn id="3" idx="1"/>
            <a:endCxn id="27" idx="1"/>
          </p:cNvCxnSpPr>
          <p:nvPr/>
        </p:nvCxnSpPr>
        <p:spPr>
          <a:xfrm rot="10800000" flipH="1" flipV="1">
            <a:off x="1487084" y="2244220"/>
            <a:ext cx="436323" cy="1782034"/>
          </a:xfrm>
          <a:prstGeom prst="bentConnector3">
            <a:avLst>
              <a:gd name="adj1" fmla="val -150000"/>
            </a:avLst>
          </a:prstGeom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D404423-7772-5EC1-7AE6-E7A5B90E1D49}"/>
              </a:ext>
            </a:extLst>
          </p:cNvPr>
          <p:cNvSpPr txBox="1"/>
          <p:nvPr/>
        </p:nvSpPr>
        <p:spPr>
          <a:xfrm>
            <a:off x="93846" y="5306629"/>
            <a:ext cx="184356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rgbClr val="C00000"/>
                </a:solidFill>
              </a:rPr>
              <a:t>1</a:t>
            </a:r>
            <a:r>
              <a:rPr lang="ja-JP" altLang="en-US" sz="1400">
                <a:solidFill>
                  <a:srgbClr val="C00000"/>
                </a:solidFill>
              </a:rPr>
              <a:t>回の同じオーダや</a:t>
            </a:r>
            <a:endParaRPr lang="en-US" altLang="ja-JP" sz="1400">
              <a:solidFill>
                <a:srgbClr val="C00000"/>
              </a:solidFill>
            </a:endParaRPr>
          </a:p>
          <a:p>
            <a:r>
              <a:rPr lang="ja-JP" altLang="en-US" sz="1400">
                <a:solidFill>
                  <a:srgbClr val="C00000"/>
                </a:solidFill>
              </a:rPr>
              <a:t>報告内では</a:t>
            </a:r>
            <a:endParaRPr lang="en-US" altLang="ja-JP" sz="1400">
              <a:solidFill>
                <a:srgbClr val="C00000"/>
              </a:solidFill>
            </a:endParaRPr>
          </a:p>
          <a:p>
            <a:r>
              <a:rPr lang="ja-JP" altLang="en-US" sz="1400">
                <a:solidFill>
                  <a:srgbClr val="C00000"/>
                </a:solidFill>
              </a:rPr>
              <a:t>同じ</a:t>
            </a:r>
            <a:r>
              <a:rPr lang="en-US" altLang="ja-JP" sz="1400">
                <a:solidFill>
                  <a:srgbClr val="C00000"/>
                </a:solidFill>
              </a:rPr>
              <a:t>system</a:t>
            </a:r>
            <a:r>
              <a:rPr lang="ja-JP" altLang="en-US" sz="1400">
                <a:solidFill>
                  <a:srgbClr val="C00000"/>
                </a:solidFill>
              </a:rPr>
              <a:t>値、</a:t>
            </a:r>
            <a:endParaRPr lang="en-US" altLang="ja-JP" sz="1400">
              <a:solidFill>
                <a:srgbClr val="C00000"/>
              </a:solidFill>
            </a:endParaRPr>
          </a:p>
          <a:p>
            <a:r>
              <a:rPr lang="ja-JP" altLang="en-US" sz="1400">
                <a:solidFill>
                  <a:srgbClr val="C00000"/>
                </a:solidFill>
              </a:rPr>
              <a:t>同じ</a:t>
            </a:r>
            <a:r>
              <a:rPr lang="en-US" altLang="ja-JP" sz="1400">
                <a:solidFill>
                  <a:srgbClr val="C00000"/>
                </a:solidFill>
              </a:rPr>
              <a:t>value</a:t>
            </a:r>
            <a:r>
              <a:rPr lang="ja-JP" altLang="en-US" sz="1400">
                <a:solidFill>
                  <a:srgbClr val="C00000"/>
                </a:solidFill>
              </a:rPr>
              <a:t>値。</a:t>
            </a:r>
            <a:endParaRPr lang="en-US" altLang="ja-JP" sz="1400">
              <a:solidFill>
                <a:srgbClr val="C00000"/>
              </a:solidFill>
            </a:endParaRPr>
          </a:p>
          <a:p>
            <a:r>
              <a:rPr kumimoji="1" lang="ja-JP" altLang="en-US" sz="1400">
                <a:solidFill>
                  <a:srgbClr val="C00000"/>
                </a:solidFill>
              </a:rPr>
              <a:t>別の</a:t>
            </a:r>
            <a:r>
              <a:rPr lang="ja-JP" altLang="en-US" sz="1400">
                <a:solidFill>
                  <a:srgbClr val="C00000"/>
                </a:solidFill>
              </a:rPr>
              <a:t>結果報告では</a:t>
            </a:r>
            <a:endParaRPr lang="en-US" altLang="ja-JP" sz="1400">
              <a:solidFill>
                <a:srgbClr val="C00000"/>
              </a:solidFill>
            </a:endParaRPr>
          </a:p>
          <a:p>
            <a:r>
              <a:rPr kumimoji="1" lang="ja-JP" altLang="en-US" sz="1400">
                <a:solidFill>
                  <a:srgbClr val="C00000"/>
                </a:solidFill>
              </a:rPr>
              <a:t>別の</a:t>
            </a:r>
            <a:r>
              <a:rPr kumimoji="1" lang="en-US" altLang="ja-JP" sz="1400">
                <a:solidFill>
                  <a:srgbClr val="C00000"/>
                </a:solidFill>
              </a:rPr>
              <a:t>Value</a:t>
            </a:r>
            <a:r>
              <a:rPr kumimoji="1" lang="ja-JP" altLang="en-US" sz="1400">
                <a:solidFill>
                  <a:srgbClr val="C00000"/>
                </a:solidFill>
              </a:rPr>
              <a:t>値となる。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0EA2BD7-713C-23B0-A5F5-40102AFB2F99}"/>
              </a:ext>
            </a:extLst>
          </p:cNvPr>
          <p:cNvSpPr txBox="1"/>
          <p:nvPr/>
        </p:nvSpPr>
        <p:spPr>
          <a:xfrm>
            <a:off x="4673394" y="3352300"/>
            <a:ext cx="326243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C00000"/>
                </a:solidFill>
              </a:rPr>
              <a:t>更新元のリソースインスタンスと</a:t>
            </a:r>
            <a:endParaRPr kumimoji="1" lang="en-US" altLang="ja-JP" sz="1600">
              <a:solidFill>
                <a:srgbClr val="C00000"/>
              </a:solidFill>
            </a:endParaRPr>
          </a:p>
          <a:p>
            <a:r>
              <a:rPr lang="ja-JP" altLang="en-US" sz="1600">
                <a:solidFill>
                  <a:srgbClr val="C00000"/>
                </a:solidFill>
              </a:rPr>
              <a:t>更新後のリソースインスタンで</a:t>
            </a:r>
            <a:endParaRPr lang="en-US" altLang="ja-JP" sz="1600">
              <a:solidFill>
                <a:srgbClr val="C00000"/>
              </a:solidFill>
            </a:endParaRPr>
          </a:p>
          <a:p>
            <a:r>
              <a:rPr kumimoji="1" lang="en-US" altLang="ja-JP" sz="1600">
                <a:solidFill>
                  <a:srgbClr val="C00000"/>
                </a:solidFill>
              </a:rPr>
              <a:t>identifier</a:t>
            </a:r>
            <a:r>
              <a:rPr kumimoji="1" lang="ja-JP" altLang="en-US" sz="1600">
                <a:solidFill>
                  <a:srgbClr val="C00000"/>
                </a:solidFill>
              </a:rPr>
              <a:t>は同一のまま。</a:t>
            </a:r>
            <a:endParaRPr kumimoji="1" lang="en-US" altLang="ja-JP" sz="1600">
              <a:solidFill>
                <a:srgbClr val="C00000"/>
              </a:solidFill>
            </a:endParaRPr>
          </a:p>
          <a:p>
            <a:r>
              <a:rPr lang="ja-JP" altLang="en-US" sz="1600">
                <a:solidFill>
                  <a:srgbClr val="C00000"/>
                </a:solidFill>
              </a:rPr>
              <a:t>追加インスタンスにも</a:t>
            </a:r>
            <a:endParaRPr lang="en-US" altLang="ja-JP" sz="1600">
              <a:solidFill>
                <a:srgbClr val="C00000"/>
              </a:solidFill>
            </a:endParaRPr>
          </a:p>
          <a:p>
            <a:r>
              <a:rPr lang="ja-JP" altLang="en-US" sz="1600">
                <a:solidFill>
                  <a:srgbClr val="C00000"/>
                </a:solidFill>
              </a:rPr>
              <a:t>　同じ</a:t>
            </a:r>
            <a:r>
              <a:rPr lang="en-US" altLang="ja-JP" sz="1600">
                <a:solidFill>
                  <a:srgbClr val="C00000"/>
                </a:solidFill>
              </a:rPr>
              <a:t>identifier</a:t>
            </a:r>
            <a:r>
              <a:rPr lang="ja-JP" altLang="en-US" sz="1600">
                <a:solidFill>
                  <a:srgbClr val="C00000"/>
                </a:solidFill>
              </a:rPr>
              <a:t>を付与される</a:t>
            </a:r>
            <a:endParaRPr lang="en-US" altLang="ja-JP" sz="1600">
              <a:solidFill>
                <a:srgbClr val="C00000"/>
              </a:solidFill>
            </a:endParaRPr>
          </a:p>
          <a:p>
            <a:r>
              <a:rPr kumimoji="1" lang="ja-JP" altLang="en-US" sz="1600">
                <a:solidFill>
                  <a:srgbClr val="C00000"/>
                </a:solidFill>
              </a:rPr>
              <a:t>ようなシステム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8CF54A-CD51-3312-8D0B-3B48C6D091B2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6304610" y="2781474"/>
            <a:ext cx="346509" cy="5708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AD309C35-BCA0-A57D-05F5-A4AF6390EEDA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6304610" y="4921960"/>
            <a:ext cx="262180" cy="2953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8DD319-C418-4F52-0010-7FEB5418D3CD}"/>
              </a:ext>
            </a:extLst>
          </p:cNvPr>
          <p:cNvSpPr txBox="1"/>
          <p:nvPr/>
        </p:nvSpPr>
        <p:spPr>
          <a:xfrm>
            <a:off x="10620290" y="6271398"/>
            <a:ext cx="802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追加</a:t>
            </a:r>
            <a:endParaRPr lang="ja-JP" altLang="en-US"/>
          </a:p>
        </p:txBody>
      </p: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FEFF0803-573C-E02C-1363-92A9F9200B50}"/>
              </a:ext>
            </a:extLst>
          </p:cNvPr>
          <p:cNvCxnSpPr>
            <a:cxnSpLocks/>
            <a:endCxn id="62" idx="3"/>
          </p:cNvCxnSpPr>
          <p:nvPr/>
        </p:nvCxnSpPr>
        <p:spPr>
          <a:xfrm rot="16200000" flipH="1">
            <a:off x="10214308" y="3408690"/>
            <a:ext cx="1685192" cy="596462"/>
          </a:xfrm>
          <a:prstGeom prst="bentConnector4">
            <a:avLst>
              <a:gd name="adj1" fmla="val 1314"/>
              <a:gd name="adj2" fmla="val 190827"/>
            </a:avLst>
          </a:prstGeom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DA50D17-1E52-2892-703E-DFCA8A3EE2DD}"/>
              </a:ext>
            </a:extLst>
          </p:cNvPr>
          <p:cNvSpPr txBox="1"/>
          <p:nvPr/>
        </p:nvSpPr>
        <p:spPr>
          <a:xfrm>
            <a:off x="10829503" y="2268880"/>
            <a:ext cx="13744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C00000"/>
                </a:solidFill>
              </a:rPr>
              <a:t>同じ</a:t>
            </a:r>
            <a:r>
              <a:rPr lang="en-US" altLang="ja-JP" sz="1400">
                <a:solidFill>
                  <a:srgbClr val="C00000"/>
                </a:solidFill>
              </a:rPr>
              <a:t>system</a:t>
            </a:r>
            <a:r>
              <a:rPr lang="ja-JP" altLang="en-US" sz="1400">
                <a:solidFill>
                  <a:srgbClr val="C00000"/>
                </a:solidFill>
              </a:rPr>
              <a:t>値、</a:t>
            </a:r>
            <a:endParaRPr lang="en-US" altLang="ja-JP" sz="1400">
              <a:solidFill>
                <a:srgbClr val="C00000"/>
              </a:solidFill>
            </a:endParaRPr>
          </a:p>
          <a:p>
            <a:r>
              <a:rPr lang="ja-JP" altLang="en-US" sz="1400">
                <a:solidFill>
                  <a:srgbClr val="C00000"/>
                </a:solidFill>
              </a:rPr>
              <a:t>同じ</a:t>
            </a:r>
            <a:r>
              <a:rPr lang="en-US" altLang="ja-JP" sz="1400">
                <a:solidFill>
                  <a:srgbClr val="C00000"/>
                </a:solidFill>
              </a:rPr>
              <a:t>value</a:t>
            </a:r>
            <a:r>
              <a:rPr lang="ja-JP" altLang="en-US" sz="1400">
                <a:solidFill>
                  <a:srgbClr val="C00000"/>
                </a:solidFill>
              </a:rPr>
              <a:t>値。</a:t>
            </a:r>
            <a:endParaRPr lang="en-US" altLang="ja-JP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9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6DA2D45-65A9-F75F-5189-6A9442B1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1" y="82800"/>
            <a:ext cx="11786991" cy="434975"/>
          </a:xfrm>
        </p:spPr>
        <p:txBody>
          <a:bodyPr>
            <a:normAutofit/>
          </a:bodyPr>
          <a:lstStyle/>
          <a:p>
            <a:pPr algn="ctr"/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ひとつのリソースインスタンスには、複数の種類の</a:t>
            </a:r>
            <a:r>
              <a:rPr lang="en-US" altLang="ja-JP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identifer</a:t>
            </a:r>
            <a:r>
              <a:rPr lang="ja-JP" altLang="en-US" sz="2000" b="1">
                <a:latin typeface="MS PGothic" panose="020B0600070205080204" pitchFamily="34" charset="-128"/>
                <a:ea typeface="MS PGothic" panose="020B0600070205080204" pitchFamily="34" charset="-128"/>
              </a:rPr>
              <a:t>が付与されていることもある。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3B85D0-AC2B-2C28-CA79-440D93804B3E}"/>
              </a:ext>
            </a:extLst>
          </p:cNvPr>
          <p:cNvSpPr/>
          <p:nvPr/>
        </p:nvSpPr>
        <p:spPr>
          <a:xfrm>
            <a:off x="6418888" y="787225"/>
            <a:ext cx="4602556" cy="588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054E36-499D-8E8E-CF86-153D9FD79F4E}"/>
              </a:ext>
            </a:extLst>
          </p:cNvPr>
          <p:cNvSpPr txBox="1"/>
          <p:nvPr/>
        </p:nvSpPr>
        <p:spPr>
          <a:xfrm>
            <a:off x="6418888" y="787226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Bundle </a:t>
            </a:r>
            <a:endParaRPr kumimoji="1"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A9C736-D0FF-98CB-471B-F12F0C5CDDC5}"/>
              </a:ext>
            </a:extLst>
          </p:cNvPr>
          <p:cNvSpPr txBox="1"/>
          <p:nvPr/>
        </p:nvSpPr>
        <p:spPr>
          <a:xfrm>
            <a:off x="6749181" y="971288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type: "</a:t>
            </a:r>
            <a:r>
              <a:rPr lang="en" altLang="ja-JP" sz="12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collection"</a:t>
            </a:r>
            <a:r>
              <a:rPr kumimoji="1" lang="en-US" altLang="ja-JP" sz="1200"/>
              <a:t> </a:t>
            </a:r>
            <a:endParaRPr kumimoji="1" lang="ja-JP" altLang="en-US" sz="1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7EFF66-B8E0-EF6A-65D0-D510422EA7F2}"/>
              </a:ext>
            </a:extLst>
          </p:cNvPr>
          <p:cNvSpPr/>
          <p:nvPr/>
        </p:nvSpPr>
        <p:spPr>
          <a:xfrm>
            <a:off x="6790383" y="1253198"/>
            <a:ext cx="3593694" cy="5197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2DAE26-7C91-E17B-1B97-C3F4FCF31C47}"/>
              </a:ext>
            </a:extLst>
          </p:cNvPr>
          <p:cNvSpPr/>
          <p:nvPr/>
        </p:nvSpPr>
        <p:spPr>
          <a:xfrm>
            <a:off x="7361757" y="1926272"/>
            <a:ext cx="2589473" cy="1050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>
                <a:solidFill>
                  <a:schemeClr val="tx1"/>
                </a:solidFill>
              </a:rPr>
              <a:t>identifier:</a:t>
            </a:r>
          </a:p>
          <a:p>
            <a:endParaRPr lang="en-US" altLang="ja-JP" sz="1600">
              <a:solidFill>
                <a:schemeClr val="tx1"/>
              </a:solidFill>
            </a:endParaRPr>
          </a:p>
          <a:p>
            <a:endParaRPr kumimoji="1" lang="en-US" altLang="ja-JP" sz="1600">
              <a:solidFill>
                <a:schemeClr val="tx1"/>
              </a:solidFill>
            </a:endParaRPr>
          </a:p>
          <a:p>
            <a:endParaRPr kumimoji="1" lang="en-US" altLang="ja-JP" sz="16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8896E8A-A664-408D-A4C4-C2EF0BE25F66}"/>
              </a:ext>
            </a:extLst>
          </p:cNvPr>
          <p:cNvSpPr/>
          <p:nvPr/>
        </p:nvSpPr>
        <p:spPr>
          <a:xfrm>
            <a:off x="7653950" y="2191004"/>
            <a:ext cx="2252633" cy="785876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>
                <a:solidFill>
                  <a:schemeClr val="tx1"/>
                </a:solidFill>
              </a:rPr>
              <a:t>type:</a:t>
            </a:r>
          </a:p>
          <a:p>
            <a:r>
              <a:rPr kumimoji="1" lang="en-US" altLang="ja-JP" sz="1600">
                <a:solidFill>
                  <a:schemeClr val="tx1"/>
                </a:solidFill>
              </a:rPr>
              <a:t>"system:</a:t>
            </a:r>
            <a:r>
              <a:rPr kumimoji="1" lang="ja-JP" altLang="en-US" sz="1600">
                <a:solidFill>
                  <a:schemeClr val="tx1"/>
                </a:solidFill>
              </a:rPr>
              <a:t> ”</a:t>
            </a:r>
            <a:r>
              <a:rPr lang="en-US" altLang="ja-JP" sz="1600">
                <a:solidFill>
                  <a:schemeClr val="tx1"/>
                </a:solidFill>
              </a:rPr>
              <a:t>EHR-resID</a:t>
            </a:r>
            <a:r>
              <a:rPr kumimoji="1" lang="ja-JP" altLang="en-US" sz="1600">
                <a:solidFill>
                  <a:schemeClr val="tx1"/>
                </a:solidFill>
              </a:rPr>
              <a:t>”</a:t>
            </a:r>
            <a:r>
              <a:rPr kumimoji="1" lang="en-US" altLang="ja-JP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600">
                <a:solidFill>
                  <a:srgbClr val="C00000"/>
                </a:solidFill>
              </a:rPr>
              <a:t>value: ”111234”</a:t>
            </a:r>
            <a:endParaRPr kumimoji="1" lang="en-US" altLang="ja-JP" sz="1600">
              <a:solidFill>
                <a:srgbClr val="C0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1AB94C-95A0-3306-DAC2-C5B4A0BF2425}"/>
              </a:ext>
            </a:extLst>
          </p:cNvPr>
          <p:cNvSpPr txBox="1"/>
          <p:nvPr/>
        </p:nvSpPr>
        <p:spPr>
          <a:xfrm>
            <a:off x="6790383" y="1291523"/>
            <a:ext cx="234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リソース　</a:t>
            </a:r>
            <a:r>
              <a:rPr lang="en-US" altLang="ja-JP" sz="1600"/>
              <a:t>Observation</a:t>
            </a:r>
            <a:endParaRPr kumimoji="1" lang="ja-JP" altLang="en-US" sz="16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6F2A84-1417-865B-D1F9-8E9CA50126D5}"/>
              </a:ext>
            </a:extLst>
          </p:cNvPr>
          <p:cNvSpPr txBox="1"/>
          <p:nvPr/>
        </p:nvSpPr>
        <p:spPr>
          <a:xfrm>
            <a:off x="7098343" y="6112349"/>
            <a:ext cx="234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検査結果　白血球</a:t>
            </a:r>
            <a:r>
              <a:rPr lang="en-US" altLang="ja-JP" sz="1600"/>
              <a:t> 4500</a:t>
            </a:r>
            <a:endParaRPr kumimoji="1" lang="ja-JP" altLang="en-US" sz="16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15E9022-7F7D-B6A8-A95F-03EBFDA2C3A2}"/>
              </a:ext>
            </a:extLst>
          </p:cNvPr>
          <p:cNvSpPr/>
          <p:nvPr/>
        </p:nvSpPr>
        <p:spPr>
          <a:xfrm>
            <a:off x="7374040" y="3102709"/>
            <a:ext cx="2589473" cy="1050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>
                <a:solidFill>
                  <a:schemeClr val="tx1"/>
                </a:solidFill>
              </a:rPr>
              <a:t>identifier:</a:t>
            </a:r>
          </a:p>
          <a:p>
            <a:endParaRPr lang="en-US" altLang="ja-JP" sz="1600">
              <a:solidFill>
                <a:schemeClr val="tx1"/>
              </a:solidFill>
            </a:endParaRPr>
          </a:p>
          <a:p>
            <a:endParaRPr kumimoji="1" lang="en-US" altLang="ja-JP" sz="1600">
              <a:solidFill>
                <a:schemeClr val="tx1"/>
              </a:solidFill>
            </a:endParaRPr>
          </a:p>
          <a:p>
            <a:endParaRPr kumimoji="1" lang="en-US" altLang="ja-JP" sz="16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9DF5770-58EF-7EFC-ECF9-B1B0E5DDBA9C}"/>
              </a:ext>
            </a:extLst>
          </p:cNvPr>
          <p:cNvSpPr/>
          <p:nvPr/>
        </p:nvSpPr>
        <p:spPr>
          <a:xfrm>
            <a:off x="7379539" y="3367441"/>
            <a:ext cx="2539327" cy="785876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>
                <a:solidFill>
                  <a:schemeClr val="tx1"/>
                </a:solidFill>
              </a:rPr>
              <a:t>type:</a:t>
            </a:r>
          </a:p>
          <a:p>
            <a:r>
              <a:rPr kumimoji="1" lang="en-US" altLang="ja-JP" sz="1600">
                <a:solidFill>
                  <a:schemeClr val="tx1"/>
                </a:solidFill>
              </a:rPr>
              <a:t>system:</a:t>
            </a:r>
            <a:r>
              <a:rPr kumimoji="1" lang="ja-JP" altLang="en-US" sz="1600">
                <a:solidFill>
                  <a:schemeClr val="tx1"/>
                </a:solidFill>
              </a:rPr>
              <a:t> ”</a:t>
            </a:r>
            <a:r>
              <a:rPr lang="en-US" altLang="ja-JP" sz="1600">
                <a:solidFill>
                  <a:schemeClr val="tx1"/>
                </a:solidFill>
              </a:rPr>
              <a:t>EHR-RepID</a:t>
            </a:r>
            <a:r>
              <a:rPr kumimoji="1" lang="ja-JP" altLang="en-US" sz="1600">
                <a:solidFill>
                  <a:schemeClr val="tx1"/>
                </a:solidFill>
              </a:rPr>
              <a:t>”</a:t>
            </a:r>
            <a:r>
              <a:rPr kumimoji="1" lang="en-US" altLang="ja-JP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600">
                <a:solidFill>
                  <a:srgbClr val="C00000"/>
                </a:solidFill>
              </a:rPr>
              <a:t>value: ”20230405192”</a:t>
            </a:r>
            <a:endParaRPr kumimoji="1" lang="en-US" altLang="ja-JP" sz="1600">
              <a:solidFill>
                <a:srgbClr val="C0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0E5A86-09C0-D5F9-D31D-97AF211BD658}"/>
              </a:ext>
            </a:extLst>
          </p:cNvPr>
          <p:cNvSpPr/>
          <p:nvPr/>
        </p:nvSpPr>
        <p:spPr>
          <a:xfrm>
            <a:off x="7379539" y="4296820"/>
            <a:ext cx="2589473" cy="1050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>
                <a:solidFill>
                  <a:schemeClr val="tx1"/>
                </a:solidFill>
              </a:rPr>
              <a:t>identifier:</a:t>
            </a:r>
          </a:p>
          <a:p>
            <a:endParaRPr lang="en-US" altLang="ja-JP" sz="1600">
              <a:solidFill>
                <a:schemeClr val="tx1"/>
              </a:solidFill>
            </a:endParaRPr>
          </a:p>
          <a:p>
            <a:endParaRPr kumimoji="1" lang="en-US" altLang="ja-JP" sz="1600">
              <a:solidFill>
                <a:schemeClr val="tx1"/>
              </a:solidFill>
            </a:endParaRPr>
          </a:p>
          <a:p>
            <a:endParaRPr kumimoji="1" lang="en-US" altLang="ja-JP" sz="160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C5A5945-BD79-19B2-DC23-C01DE63F8F8A}"/>
              </a:ext>
            </a:extLst>
          </p:cNvPr>
          <p:cNvSpPr/>
          <p:nvPr/>
        </p:nvSpPr>
        <p:spPr>
          <a:xfrm>
            <a:off x="7583660" y="4561552"/>
            <a:ext cx="2340706" cy="785876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>
                <a:solidFill>
                  <a:schemeClr val="tx1"/>
                </a:solidFill>
              </a:rPr>
              <a:t>type:</a:t>
            </a:r>
          </a:p>
          <a:p>
            <a:r>
              <a:rPr kumimoji="1" lang="en-US" altLang="ja-JP" sz="1600">
                <a:solidFill>
                  <a:schemeClr val="tx1"/>
                </a:solidFill>
              </a:rPr>
              <a:t>system:</a:t>
            </a:r>
            <a:r>
              <a:rPr kumimoji="1" lang="ja-JP" altLang="en-US" sz="1600">
                <a:solidFill>
                  <a:schemeClr val="tx1"/>
                </a:solidFill>
              </a:rPr>
              <a:t> ”</a:t>
            </a:r>
            <a:r>
              <a:rPr lang="en-US" altLang="ja-JP" sz="1600">
                <a:solidFill>
                  <a:schemeClr val="tx1"/>
                </a:solidFill>
              </a:rPr>
              <a:t>EHR-laboID</a:t>
            </a:r>
            <a:r>
              <a:rPr kumimoji="1" lang="ja-JP" altLang="en-US" sz="1600">
                <a:solidFill>
                  <a:schemeClr val="tx1"/>
                </a:solidFill>
              </a:rPr>
              <a:t>”</a:t>
            </a:r>
            <a:r>
              <a:rPr kumimoji="1" lang="en-US" altLang="ja-JP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600">
                <a:solidFill>
                  <a:srgbClr val="C00000"/>
                </a:solidFill>
              </a:rPr>
              <a:t>value: ”111234”</a:t>
            </a:r>
            <a:endParaRPr kumimoji="1" lang="en-US" altLang="ja-JP" sz="1600">
              <a:solidFill>
                <a:srgbClr val="C00000"/>
              </a:solidFill>
            </a:endParaRPr>
          </a:p>
        </p:txBody>
      </p:sp>
      <p:sp>
        <p:nvSpPr>
          <p:cNvPr id="36" name="タイトル 3">
            <a:extLst>
              <a:ext uri="{FF2B5EF4-FFF2-40B4-BE49-F238E27FC236}">
                <a16:creationId xmlns:a16="http://schemas.microsoft.com/office/drawing/2014/main" id="{C7302064-424B-CD72-B155-51444D45F4AC}"/>
              </a:ext>
            </a:extLst>
          </p:cNvPr>
          <p:cNvSpPr txBox="1">
            <a:spLocks/>
          </p:cNvSpPr>
          <p:nvPr/>
        </p:nvSpPr>
        <p:spPr>
          <a:xfrm>
            <a:off x="460462" y="1148481"/>
            <a:ext cx="5599026" cy="1493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更新や削除の際にキーとして使う</a:t>
            </a:r>
            <a:endParaRPr lang="en-US" altLang="ja-JP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lang="en-US" altLang="ja-JP" sz="2400">
                <a:latin typeface="MS PGothic" panose="020B0600070205080204" pitchFamily="34" charset="-128"/>
                <a:ea typeface="MS PGothic" panose="020B0600070205080204" pitchFamily="34" charset="-128"/>
              </a:rPr>
              <a:t>identifier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を明示的に指定する必要がある。</a:t>
            </a:r>
            <a:endParaRPr lang="en-US" altLang="ja-JP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lang="en-US" altLang="ja-JP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その</a:t>
            </a:r>
            <a:r>
              <a:rPr lang="en-US" altLang="ja-JP" sz="2400">
                <a:latin typeface="MS PGothic" panose="020B0600070205080204" pitchFamily="34" charset="-128"/>
                <a:ea typeface="MS PGothic" panose="020B0600070205080204" pitchFamily="34" charset="-128"/>
              </a:rPr>
              <a:t>identifier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のタイプ（個別リソース識別か、グループ一括識別か）もわかる方がよい。</a:t>
            </a:r>
            <a:endParaRPr lang="en-US" altLang="ja-JP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7" name="下矢印 36">
            <a:extLst>
              <a:ext uri="{FF2B5EF4-FFF2-40B4-BE49-F238E27FC236}">
                <a16:creationId xmlns:a16="http://schemas.microsoft.com/office/drawing/2014/main" id="{E601BDBD-4B43-5DD4-47C8-104400F96E66}"/>
              </a:ext>
            </a:extLst>
          </p:cNvPr>
          <p:cNvSpPr/>
          <p:nvPr/>
        </p:nvSpPr>
        <p:spPr>
          <a:xfrm>
            <a:off x="2799718" y="2752200"/>
            <a:ext cx="920513" cy="39293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1DD0E20-BCCA-EB1E-A1F7-8CC27889D20D}"/>
              </a:ext>
            </a:extLst>
          </p:cNvPr>
          <p:cNvSpPr/>
          <p:nvPr/>
        </p:nvSpPr>
        <p:spPr>
          <a:xfrm>
            <a:off x="337793" y="3796296"/>
            <a:ext cx="5721695" cy="2793304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"type": {</a:t>
            </a:r>
          </a:p>
          <a:p>
            <a:r>
              <a:rPr kumimoji="1" lang="en-US" altLang="ja-JP" sz="16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"coding": [</a:t>
            </a:r>
          </a:p>
          <a:p>
            <a:r>
              <a:rPr kumimoji="1" lang="en-US" altLang="ja-JP" sz="16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 {</a:t>
            </a:r>
          </a:p>
          <a:p>
            <a:r>
              <a:rPr kumimoji="1" lang="en-US" altLang="ja-JP" sz="16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   "system": "http://hl7.org/fhir/ValueSet/identifier-type",</a:t>
            </a:r>
          </a:p>
          <a:p>
            <a:r>
              <a:rPr kumimoji="1" lang="en-US" altLang="ja-JP" sz="16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   "code": "ACSN"</a:t>
            </a:r>
          </a:p>
          <a:p>
            <a:r>
              <a:rPr kumimoji="1" lang="en-US" altLang="ja-JP" sz="16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 }</a:t>
            </a:r>
          </a:p>
          <a:p>
            <a:r>
              <a:rPr kumimoji="1" lang="en-US" altLang="ja-JP" sz="16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]</a:t>
            </a:r>
          </a:p>
          <a:p>
            <a:r>
              <a:rPr kumimoji="1" lang="en-US" altLang="ja-JP" sz="16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},</a:t>
            </a:r>
          </a:p>
          <a:p>
            <a:endParaRPr kumimoji="1" lang="en-US" altLang="ja-JP" sz="16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kumimoji="1" lang="en-US" altLang="ja-JP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"system" :</a:t>
            </a:r>
            <a:r>
              <a:rPr kumimoji="1" lang="ja-JP" altLang="en-US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en-US" altLang="ja-JP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"</a:t>
            </a:r>
            <a:r>
              <a:rPr lang="en-US" altLang="ja-JP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EHR-resID"</a:t>
            </a:r>
            <a:r>
              <a:rPr kumimoji="1" lang="en-US" altLang="ja-JP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</a:t>
            </a:r>
          </a:p>
          <a:p>
            <a:r>
              <a:rPr lang="en-US" altLang="ja-JP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"value" : "111234"</a:t>
            </a:r>
            <a:endParaRPr kumimoji="1" lang="en-US" altLang="ja-JP" sz="16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3A81C4-4438-029F-EB0B-6BD32FDEA644}"/>
              </a:ext>
            </a:extLst>
          </p:cNvPr>
          <p:cNvSpPr txBox="1"/>
          <p:nvPr/>
        </p:nvSpPr>
        <p:spPr>
          <a:xfrm>
            <a:off x="1209966" y="3237666"/>
            <a:ext cx="4100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MS PGothic" panose="020B0600070205080204" pitchFamily="34" charset="-128"/>
                <a:ea typeface="MS PGothic" panose="020B0600070205080204" pitchFamily="34" charset="-128"/>
              </a:rPr>
              <a:t>identifier</a:t>
            </a:r>
            <a:r>
              <a:rPr lang="ja-JP" altLang="en-US" sz="180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800"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  <a:r>
              <a:rPr lang="en-US" altLang="ja-JP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800">
                <a:latin typeface="MS PGothic" panose="020B0600070205080204" pitchFamily="34" charset="-128"/>
                <a:ea typeface="MS PGothic" panose="020B0600070205080204" pitchFamily="34" charset="-128"/>
              </a:rPr>
              <a:t>type</a:t>
            </a:r>
            <a:r>
              <a:rPr lang="ja-JP" altLang="en-US" sz="1800">
                <a:latin typeface="MS PGothic" panose="020B0600070205080204" pitchFamily="34" charset="-128"/>
                <a:ea typeface="MS PGothic" panose="020B0600070205080204" pitchFamily="34" charset="-128"/>
              </a:rPr>
              <a:t>要素を使用して指定する。</a:t>
            </a:r>
            <a:r>
              <a:rPr lang="en-US" altLang="ja-JP" sz="180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9EF84E-459E-CAD1-C45A-DD1AB7058758}"/>
              </a:ext>
            </a:extLst>
          </p:cNvPr>
          <p:cNvSpPr txBox="1"/>
          <p:nvPr/>
        </p:nvSpPr>
        <p:spPr>
          <a:xfrm>
            <a:off x="2267634" y="4997064"/>
            <a:ext cx="37300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18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個別リソース指定：　</a:t>
            </a:r>
            <a:r>
              <a:rPr kumimoji="1" lang="en-US" altLang="ja-JP" sz="18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code": "ACSN"</a:t>
            </a:r>
          </a:p>
          <a:p>
            <a:r>
              <a:rPr lang="ja-JP" altLang="en-US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グループ一括指定：</a:t>
            </a:r>
            <a:r>
              <a:rPr lang="en-US" altLang="ja-JP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en-US" altLang="ja-JP" sz="180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code": "PLAC"</a:t>
            </a:r>
          </a:p>
          <a:p>
            <a:r>
              <a:rPr lang="en-US" altLang="ja-JP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                      </a:t>
            </a:r>
            <a:r>
              <a:rPr lang="ja-JP" altLang="en-US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または</a:t>
            </a:r>
            <a:r>
              <a:rPr lang="en-US" altLang="ja-JP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"FILL"</a:t>
            </a:r>
            <a:r>
              <a:rPr lang="ja-JP" altLang="en-US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925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644</Words>
  <Application>Microsoft Macintosh PowerPoint</Application>
  <PresentationFormat>ワイド画面</PresentationFormat>
  <Paragraphs>173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MS PGothic</vt:lpstr>
      <vt:lpstr>游ゴシック</vt:lpstr>
      <vt:lpstr>游ゴシック Light</vt:lpstr>
      <vt:lpstr>Arial</vt:lpstr>
      <vt:lpstr>verdana</vt:lpstr>
      <vt:lpstr>Office テーマ</vt:lpstr>
      <vt:lpstr>＜IdentifierタイプA＞リソース・インスタンスに2度と変わらない“個別のidentifier”が付与されている</vt:lpstr>
      <vt:lpstr>＜IdentifierタイプB＞リソース・インスタンスに1回のオーダや報告単位で“同一のidentifier”が付与されている</vt:lpstr>
      <vt:lpstr>ひとつのリソースインスタンスには、複数の種類のidentiferが付与されていることもある。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大江　和彦</dc:creator>
  <cp:lastModifiedBy>大江　和彦</cp:lastModifiedBy>
  <cp:revision>4</cp:revision>
  <dcterms:created xsi:type="dcterms:W3CDTF">2023-07-04T20:51:30Z</dcterms:created>
  <dcterms:modified xsi:type="dcterms:W3CDTF">2023-07-04T22:58:09Z</dcterms:modified>
</cp:coreProperties>
</file>