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839" r:id="rId1"/>
    <p:sldMasterId id="2147483848" r:id="rId2"/>
  </p:sldMasterIdLst>
  <p:notesMasterIdLst>
    <p:notesMasterId r:id="rId15"/>
  </p:notesMasterIdLst>
  <p:handoutMasterIdLst>
    <p:handoutMasterId r:id="rId16"/>
  </p:handoutMasterIdLst>
  <p:sldIdLst>
    <p:sldId id="1142" r:id="rId3"/>
    <p:sldId id="1253" r:id="rId4"/>
    <p:sldId id="1251" r:id="rId5"/>
    <p:sldId id="1255" r:id="rId6"/>
    <p:sldId id="1240" r:id="rId7"/>
    <p:sldId id="1241" r:id="rId8"/>
    <p:sldId id="1242" r:id="rId9"/>
    <p:sldId id="1243" r:id="rId10"/>
    <p:sldId id="1249" r:id="rId11"/>
    <p:sldId id="1239" r:id="rId12"/>
    <p:sldId id="1244" r:id="rId13"/>
    <p:sldId id="1248" r:id="rId14"/>
  </p:sldIdLst>
  <p:sldSz cx="9144000" cy="6858000" type="screen4x3"/>
  <p:notesSz cx="6735763" cy="9866313"/>
  <p:embeddedFontLst>
    <p:embeddedFont>
      <p:font typeface="HGPｺﾞｼｯｸE" pitchFamily="50" charset="-128"/>
      <p:regular r:id="rId17"/>
    </p:embeddedFont>
    <p:embeddedFont>
      <p:font typeface="HGP創英角ｺﾞｼｯｸUB" pitchFamily="50" charset="-128"/>
      <p:regular r:id="rId18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64A2"/>
    <a:srgbClr val="FFFF00"/>
    <a:srgbClr val="0000FF"/>
    <a:srgbClr val="FFCC00"/>
    <a:srgbClr val="99FF99"/>
    <a:srgbClr val="FF0000"/>
    <a:srgbClr val="F2DCDB"/>
    <a:srgbClr val="FFCCCC"/>
    <a:srgbClr val="FFFF99"/>
    <a:srgbClr val="BFBFB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 autoAdjust="0"/>
    <p:restoredTop sz="85667" autoAdjust="0"/>
  </p:normalViewPr>
  <p:slideViewPr>
    <p:cSldViewPr snapToGrid="0">
      <p:cViewPr varScale="1">
        <p:scale>
          <a:sx n="71" d="100"/>
          <a:sy n="71" d="100"/>
        </p:scale>
        <p:origin x="-1572" y="-102"/>
      </p:cViewPr>
      <p:guideLst>
        <p:guide orient="horz" pos="650"/>
        <p:guide pos="13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52083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6" y="4687123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7896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V1</a:t>
            </a:r>
            <a:r>
              <a:rPr kumimoji="1" lang="ja-JP" altLang="en-US" dirty="0" smtClean="0"/>
              <a:t>からみて、何がうれしいか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1030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V1</a:t>
            </a:r>
            <a:r>
              <a:rPr kumimoji="1" lang="ja-JP" altLang="en-US" dirty="0" smtClean="0"/>
              <a:t>からみて、何がうれしいか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103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2" name="グループ化 62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4" name="グループ化 34"/>
          <p:cNvGrpSpPr/>
          <p:nvPr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51952" y="368966"/>
            <a:ext cx="7200080" cy="360004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38" name="正方形/長方形 3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372020" y="6669036"/>
            <a:ext cx="2160024" cy="1800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5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532044" y="6489034"/>
            <a:ext cx="540006" cy="360004"/>
          </a:xfrm>
          <a:prstGeom prst="rect">
            <a:avLst/>
          </a:prstGeom>
        </p:spPr>
        <p:txBody>
          <a:bodyPr anchor="ctr"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39" name="テキスト プレースホルダ 77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836712"/>
            <a:ext cx="8640960" cy="5472608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2"/>
              </a:buClr>
              <a:buFont typeface="Wingdings" pitchFamily="2" charset="2"/>
              <a:buChar char="n"/>
              <a:defRPr sz="1600">
                <a:latin typeface="+mn-ea"/>
                <a:ea typeface="+mn-ea"/>
              </a:defRPr>
            </a:lvl1pPr>
            <a:lvl2pPr marL="631825" indent="-269875">
              <a:buClr>
                <a:schemeClr val="accent1"/>
              </a:buClr>
              <a:buFont typeface="Wingdings" pitchFamily="2" charset="2"/>
              <a:buChar char="p"/>
              <a:defRPr sz="1600">
                <a:latin typeface="+mn-ea"/>
                <a:ea typeface="+mn-ea"/>
              </a:defRPr>
            </a:lvl2pPr>
            <a:lvl3pPr marL="990600" indent="-276225">
              <a:buClr>
                <a:schemeClr val="accent6"/>
              </a:buClr>
              <a:buFont typeface="Wingdings" pitchFamily="2" charset="2"/>
              <a:buChar char="l"/>
              <a:defRPr sz="1600">
                <a:latin typeface="+mn-ea"/>
                <a:ea typeface="+mn-ea"/>
              </a:defRPr>
            </a:lvl3pPr>
            <a:lvl4pPr marL="1614488" indent="-361950">
              <a:buFont typeface="Wingdings" pitchFamily="2" charset="2"/>
              <a:buChar char="Ø"/>
              <a:defRPr sz="1600">
                <a:latin typeface="+mn-ea"/>
                <a:ea typeface="+mn-ea"/>
              </a:defRPr>
            </a:lvl4pPr>
            <a:lvl5pPr marL="1974850" indent="-269875">
              <a:buFont typeface="Wingdings" pitchFamily="2" charset="2"/>
              <a:buChar char="Ø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105247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4"/>
          <p:cNvGrpSpPr/>
          <p:nvPr userDrawn="1"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0371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2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21816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3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68104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510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 userDrawn="1"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3" name="グループ化 83"/>
          <p:cNvGrpSpPr/>
          <p:nvPr userDrawn="1"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737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13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2" name="グループ化 93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grpSp>
        <p:nvGrpSpPr>
          <p:cNvPr id="33" name="グループ化 32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4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2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61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2" name="グループ化 61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grpSp>
        <p:nvGrpSpPr>
          <p:cNvPr id="3" name="グループ化 94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" name="グループ化 39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3" name="グループ化 83"/>
          <p:cNvGrpSpPr/>
          <p:nvPr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0428" y="6466788"/>
            <a:ext cx="763571" cy="3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ea"/>
                <a:ea typeface="+mn-ea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67700" cy="5334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965200"/>
            <a:ext cx="4064000" cy="5194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73600" y="965200"/>
            <a:ext cx="4064000" cy="5194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0428" y="6466788"/>
            <a:ext cx="763571" cy="3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ea"/>
                <a:ea typeface="+mn-ea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07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28" r:id="rId9"/>
    <p:sldLayoutId id="2147483833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21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FB86-D5A3-4E5A-95C1-CF11460A9BC6}" type="slidenum">
              <a:rPr lang="ja-JP" altLang="en-US" smtClean="0"/>
              <a:pPr/>
              <a:t>0</a:t>
            </a:fld>
            <a:endParaRPr lang="en-US" altLang="ja-JP" dirty="0"/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gray">
          <a:xfrm>
            <a:off x="3213769" y="5123567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+mj-ea"/>
                <a:ea typeface="+mj-ea"/>
              </a:rPr>
              <a:t>株式会社 日立</a:t>
            </a:r>
            <a:r>
              <a:rPr lang="ja-JP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製作所</a:t>
            </a:r>
            <a:endParaRPr lang="ja-JP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 Box 87"/>
          <p:cNvSpPr txBox="1">
            <a:spLocks noChangeArrowheads="1"/>
          </p:cNvSpPr>
          <p:nvPr/>
        </p:nvSpPr>
        <p:spPr bwMode="gray">
          <a:xfrm>
            <a:off x="3561621" y="4730453"/>
            <a:ext cx="16433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 smtClean="0">
                <a:solidFill>
                  <a:schemeClr val="tx1"/>
                </a:solidFill>
                <a:latin typeface="+mj-ea"/>
                <a:ea typeface="+mj-ea"/>
              </a:rPr>
              <a:t>2016/11/28</a:t>
            </a:r>
          </a:p>
        </p:txBody>
      </p:sp>
      <p:sp>
        <p:nvSpPr>
          <p:cNvPr id="15" name="タイトル 28"/>
          <p:cNvSpPr txBox="1">
            <a:spLocks/>
          </p:cNvSpPr>
          <p:nvPr/>
        </p:nvSpPr>
        <p:spPr bwMode="gray">
          <a:xfrm>
            <a:off x="2766620" y="3113705"/>
            <a:ext cx="35830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4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システム</a:t>
            </a:r>
            <a:r>
              <a:rPr kumimoji="1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資産運用方法</a:t>
            </a:r>
            <a:endParaRPr kumimoji="1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5400837" cy="424732"/>
          </a:xfrm>
        </p:spPr>
        <p:txBody>
          <a:bodyPr/>
          <a:lstStyle/>
          <a:p>
            <a:r>
              <a:rPr kumimoji="1" lang="en-US" altLang="ja-JP" dirty="0" smtClean="0"/>
              <a:t>Daily Scrum (Merge to Master Branch)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円/楕円 351"/>
          <p:cNvSpPr/>
          <p:nvPr/>
        </p:nvSpPr>
        <p:spPr>
          <a:xfrm>
            <a:off x="6746218" y="4374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53" name="円/楕円 352"/>
          <p:cNvSpPr/>
          <p:nvPr/>
        </p:nvSpPr>
        <p:spPr>
          <a:xfrm>
            <a:off x="5291051" y="5109882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円/楕円 359"/>
          <p:cNvSpPr/>
          <p:nvPr/>
        </p:nvSpPr>
        <p:spPr>
          <a:xfrm>
            <a:off x="6021672" y="51143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61" name="直線矢印コネクタ 360"/>
          <p:cNvCxnSpPr>
            <a:stCxn id="300" idx="6"/>
            <a:endCxn id="353" idx="2"/>
          </p:cNvCxnSpPr>
          <p:nvPr/>
        </p:nvCxnSpPr>
        <p:spPr>
          <a:xfrm>
            <a:off x="4789875" y="5213399"/>
            <a:ext cx="501176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矢印コネクタ 363"/>
          <p:cNvCxnSpPr>
            <a:stCxn id="353" idx="6"/>
            <a:endCxn id="360" idx="2"/>
          </p:cNvCxnSpPr>
          <p:nvPr/>
        </p:nvCxnSpPr>
        <p:spPr>
          <a:xfrm>
            <a:off x="5507051" y="5217882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矢印コネクタ 366"/>
          <p:cNvCxnSpPr>
            <a:stCxn id="360" idx="7"/>
            <a:endCxn id="352" idx="3"/>
          </p:cNvCxnSpPr>
          <p:nvPr/>
        </p:nvCxnSpPr>
        <p:spPr>
          <a:xfrm flipV="1">
            <a:off x="6206040" y="4559145"/>
            <a:ext cx="571810" cy="5868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372"/>
          <p:cNvCxnSpPr>
            <a:stCxn id="299" idx="6"/>
            <a:endCxn id="352" idx="2"/>
          </p:cNvCxnSpPr>
          <p:nvPr/>
        </p:nvCxnSpPr>
        <p:spPr>
          <a:xfrm flipV="1">
            <a:off x="4196607" y="4482777"/>
            <a:ext cx="2549611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星 5 378"/>
          <p:cNvSpPr/>
          <p:nvPr/>
        </p:nvSpPr>
        <p:spPr>
          <a:xfrm>
            <a:off x="6082054" y="2940550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81" name="星 5 380"/>
          <p:cNvSpPr/>
          <p:nvPr/>
        </p:nvSpPr>
        <p:spPr>
          <a:xfrm>
            <a:off x="5360392" y="2945032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89" name="直線矢印コネクタ 388"/>
          <p:cNvCxnSpPr>
            <a:stCxn id="297" idx="4"/>
            <a:endCxn id="381" idx="1"/>
          </p:cNvCxnSpPr>
          <p:nvPr/>
        </p:nvCxnSpPr>
        <p:spPr>
          <a:xfrm flipV="1">
            <a:off x="4854731" y="3027536"/>
            <a:ext cx="50566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矢印コネクタ 391"/>
          <p:cNvCxnSpPr>
            <a:stCxn id="381" idx="4"/>
            <a:endCxn id="379" idx="1"/>
          </p:cNvCxnSpPr>
          <p:nvPr/>
        </p:nvCxnSpPr>
        <p:spPr>
          <a:xfrm flipV="1">
            <a:off x="5576392" y="3023054"/>
            <a:ext cx="505662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円形吹き出し 430"/>
          <p:cNvSpPr/>
          <p:nvPr/>
        </p:nvSpPr>
        <p:spPr>
          <a:xfrm>
            <a:off x="6965523" y="4725818"/>
            <a:ext cx="648000" cy="216000"/>
          </a:xfrm>
          <a:prstGeom prst="wedgeEllipseCallout">
            <a:avLst>
              <a:gd name="adj1" fmla="val -56903"/>
              <a:gd name="adj2" fmla="val -1103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latin typeface="+mn-ea"/>
              </a:rPr>
              <a:t>Merge</a:t>
            </a:r>
          </a:p>
        </p:txBody>
      </p:sp>
      <p:cxnSp>
        <p:nvCxnSpPr>
          <p:cNvPr id="446" name="直線矢印コネクタ 445"/>
          <p:cNvCxnSpPr>
            <a:stCxn id="352" idx="4"/>
            <a:endCxn id="119" idx="0"/>
          </p:cNvCxnSpPr>
          <p:nvPr/>
        </p:nvCxnSpPr>
        <p:spPr>
          <a:xfrm>
            <a:off x="6854218" y="4590777"/>
            <a:ext cx="711" cy="11282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正方形/長方形 448"/>
          <p:cNvSpPr/>
          <p:nvPr/>
        </p:nvSpPr>
        <p:spPr>
          <a:xfrm>
            <a:off x="6624066" y="5158915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Hook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grpSp>
        <p:nvGrpSpPr>
          <p:cNvPr id="6" name="グループ化 117"/>
          <p:cNvGrpSpPr/>
          <p:nvPr/>
        </p:nvGrpSpPr>
        <p:grpSpPr>
          <a:xfrm>
            <a:off x="6494929" y="5719076"/>
            <a:ext cx="720000" cy="576000"/>
            <a:chOff x="0" y="5624945"/>
            <a:chExt cx="864000" cy="648000"/>
          </a:xfrm>
        </p:grpSpPr>
        <p:sp>
          <p:nvSpPr>
            <p:cNvPr id="119" name="正方形/長方形 118"/>
            <p:cNvSpPr/>
            <p:nvPr/>
          </p:nvSpPr>
          <p:spPr bwMode="auto">
            <a:xfrm>
              <a:off x="0" y="5624945"/>
              <a:ext cx="864000" cy="648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smtClean="0">
                <a:solidFill>
                  <a:schemeClr val="tx1"/>
                </a:solidFill>
              </a:endParaRPr>
            </a:p>
          </p:txBody>
        </p:sp>
        <p:pic>
          <p:nvPicPr>
            <p:cNvPr id="120" name="Picture 9" descr="W:\MyDocument\デスクトップ\sona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38" y="6052175"/>
              <a:ext cx="786960" cy="188869"/>
            </a:xfrm>
            <a:prstGeom prst="rect">
              <a:avLst/>
            </a:prstGeom>
            <a:noFill/>
          </p:spPr>
        </p:pic>
        <p:pic>
          <p:nvPicPr>
            <p:cNvPr id="121" name="Picture 2" descr="W:\MyDocument\デスクトップ\CoE\画像\maven-logo-black-on-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9" y="5646682"/>
              <a:ext cx="753966" cy="190532"/>
            </a:xfrm>
            <a:prstGeom prst="rect">
              <a:avLst/>
            </a:prstGeom>
            <a:noFill/>
            <a:extLst>
              <a:ext uri="{909E8E84-426E-40DD-AFC4-6F175D3DCCD1}">
                <a14:hiddenFill xmlns:xdr="http://schemas.openxmlformats.org/drawingml/2006/spreadsheetDrawing"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4920" y="5834279"/>
              <a:ext cx="483063" cy="23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9" name="正方形/長方形 438"/>
          <p:cNvSpPr/>
          <p:nvPr/>
        </p:nvSpPr>
        <p:spPr>
          <a:xfrm>
            <a:off x="6301339" y="4742058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Push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35" name="星 5 134"/>
          <p:cNvSpPr/>
          <p:nvPr/>
        </p:nvSpPr>
        <p:spPr>
          <a:xfrm>
            <a:off x="6812675" y="2945033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6" name="円形吹き出し 135"/>
          <p:cNvSpPr/>
          <p:nvPr/>
        </p:nvSpPr>
        <p:spPr>
          <a:xfrm>
            <a:off x="6983454" y="2713242"/>
            <a:ext cx="432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Close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137" name="直線矢印コネクタ 136"/>
          <p:cNvCxnSpPr>
            <a:stCxn id="352" idx="0"/>
            <a:endCxn id="135" idx="2"/>
          </p:cNvCxnSpPr>
          <p:nvPr/>
        </p:nvCxnSpPr>
        <p:spPr>
          <a:xfrm flipH="1" flipV="1">
            <a:off x="6853927" y="3161032"/>
            <a:ext cx="291" cy="12137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379" idx="4"/>
            <a:endCxn id="135" idx="1"/>
          </p:cNvCxnSpPr>
          <p:nvPr/>
        </p:nvCxnSpPr>
        <p:spPr>
          <a:xfrm>
            <a:off x="6298054" y="3023054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強調線吹き出し 3 144"/>
          <p:cNvSpPr/>
          <p:nvPr/>
        </p:nvSpPr>
        <p:spPr bwMode="auto">
          <a:xfrm>
            <a:off x="4383741" y="3268321"/>
            <a:ext cx="1855691" cy="674031"/>
          </a:xfrm>
          <a:prstGeom prst="accentCallout3">
            <a:avLst>
              <a:gd name="adj1" fmla="val 41155"/>
              <a:gd name="adj2" fmla="val 105918"/>
              <a:gd name="adj3" fmla="val 40737"/>
              <a:gd name="adj4" fmla="val 105899"/>
              <a:gd name="adj5" fmla="val 38540"/>
              <a:gd name="adj6" fmla="val 119987"/>
              <a:gd name="adj7" fmla="val -25098"/>
              <a:gd name="adj8" fmla="val 134476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</a:t>
            </a:r>
            <a:r>
              <a:rPr lang="en-US" altLang="ja-JP" sz="1400" dirty="0" smtClean="0">
                <a:solidFill>
                  <a:schemeClr val="tx1"/>
                </a:solidFill>
              </a:rPr>
              <a:t>Merge</a:t>
            </a:r>
            <a:r>
              <a:rPr lang="ja-JP" altLang="en-US" sz="1400" dirty="0" smtClean="0">
                <a:solidFill>
                  <a:schemeClr val="tx1"/>
                </a:solidFill>
              </a:rPr>
              <a:t>されると、連動して</a:t>
            </a:r>
            <a:r>
              <a:rPr lang="en-US" altLang="ja-JP" sz="1400" dirty="0" smtClean="0">
                <a:solidFill>
                  <a:schemeClr val="tx1"/>
                </a:solidFill>
              </a:rPr>
              <a:t>Issue Ticket</a:t>
            </a:r>
            <a:r>
              <a:rPr lang="ja-JP" altLang="en-US" sz="1400" dirty="0" smtClean="0">
                <a:solidFill>
                  <a:schemeClr val="tx1"/>
                </a:solidFill>
              </a:rPr>
              <a:t>が</a:t>
            </a:r>
            <a:r>
              <a:rPr lang="en-US" altLang="ja-JP" sz="1400" dirty="0" smtClean="0">
                <a:solidFill>
                  <a:schemeClr val="tx1"/>
                </a:solidFill>
              </a:rPr>
              <a:t>Close</a:t>
            </a:r>
            <a:r>
              <a:rPr lang="ja-JP" altLang="en-US" sz="1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6" name="強調線吹き出し 3 145"/>
          <p:cNvSpPr/>
          <p:nvPr/>
        </p:nvSpPr>
        <p:spPr bwMode="auto">
          <a:xfrm>
            <a:off x="2164976" y="5487574"/>
            <a:ext cx="3325903" cy="1061829"/>
          </a:xfrm>
          <a:prstGeom prst="accentCallout3">
            <a:avLst>
              <a:gd name="adj1" fmla="val 41155"/>
              <a:gd name="adj2" fmla="val 105918"/>
              <a:gd name="adj3" fmla="val 40737"/>
              <a:gd name="adj4" fmla="val 105899"/>
              <a:gd name="adj5" fmla="val 38540"/>
              <a:gd name="adj6" fmla="val 119987"/>
              <a:gd name="adj7" fmla="val -90344"/>
              <a:gd name="adj8" fmla="val 139370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Feature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への</a:t>
            </a:r>
            <a:r>
              <a:rPr lang="en-US" altLang="ja-JP" sz="1400" dirty="0" smtClean="0">
                <a:solidFill>
                  <a:schemeClr val="tx1"/>
                </a:solidFill>
              </a:rPr>
              <a:t>Merge Request</a:t>
            </a:r>
            <a:r>
              <a:rPr lang="ja-JP" altLang="en-US" sz="1400" dirty="0" smtClean="0">
                <a:solidFill>
                  <a:schemeClr val="tx1"/>
                </a:solidFill>
              </a:rPr>
              <a:t>を受けて、チェッカーはチェックを行う。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rgbClr val="C00000"/>
                </a:solidFill>
              </a:rPr>
              <a:t>Document</a:t>
            </a:r>
            <a:r>
              <a:rPr lang="ja-JP" altLang="en-US" sz="1400" dirty="0" smtClean="0">
                <a:solidFill>
                  <a:srgbClr val="C00000"/>
                </a:solidFill>
              </a:rPr>
              <a:t>と</a:t>
            </a:r>
            <a:r>
              <a:rPr lang="en-US" altLang="ja-JP" sz="1400" dirty="0" smtClean="0">
                <a:solidFill>
                  <a:srgbClr val="C00000"/>
                </a:solidFill>
              </a:rPr>
              <a:t>Code</a:t>
            </a:r>
            <a:r>
              <a:rPr lang="ja-JP" altLang="en-US" sz="1400" dirty="0" smtClean="0">
                <a:solidFill>
                  <a:srgbClr val="C00000"/>
                </a:solidFill>
              </a:rPr>
              <a:t>の一致確認</a:t>
            </a:r>
            <a:r>
              <a:rPr lang="ja-JP" altLang="en-US" sz="1400" dirty="0" smtClean="0">
                <a:solidFill>
                  <a:schemeClr val="tx1"/>
                </a:solidFill>
              </a:rPr>
              <a:t>と、</a:t>
            </a:r>
            <a:r>
              <a:rPr lang="ja-JP" altLang="en-US" sz="1400" dirty="0" smtClean="0">
                <a:solidFill>
                  <a:srgbClr val="C00000"/>
                </a:solidFill>
              </a:rPr>
              <a:t>内容の</a:t>
            </a:r>
            <a:r>
              <a:rPr lang="en-US" altLang="ja-JP" sz="1400" dirty="0" smtClean="0">
                <a:solidFill>
                  <a:srgbClr val="C00000"/>
                </a:solidFill>
              </a:rPr>
              <a:t>Review</a:t>
            </a:r>
            <a:r>
              <a:rPr lang="ja-JP" altLang="en-US" sz="1400" dirty="0" smtClean="0">
                <a:solidFill>
                  <a:schemeClr val="tx1"/>
                </a:solidFill>
              </a:rPr>
              <a:t>を行い、問題が無ければ</a:t>
            </a:r>
            <a:r>
              <a:rPr lang="en-US" altLang="ja-JP" sz="1400" dirty="0" smtClean="0">
                <a:solidFill>
                  <a:schemeClr val="tx1"/>
                </a:solidFill>
              </a:rPr>
              <a:t>Merge Request</a:t>
            </a:r>
            <a:r>
              <a:rPr lang="ja-JP" altLang="en-US" sz="1400" dirty="0" smtClean="0">
                <a:solidFill>
                  <a:schemeClr val="tx1"/>
                </a:solidFill>
              </a:rPr>
              <a:t>を受け付けて</a:t>
            </a:r>
            <a:r>
              <a:rPr lang="en-US" altLang="ja-JP" sz="1400" dirty="0" smtClean="0">
                <a:solidFill>
                  <a:schemeClr val="tx1"/>
                </a:solidFill>
              </a:rPr>
              <a:t>Merge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2010487" cy="424732"/>
          </a:xfrm>
        </p:spPr>
        <p:txBody>
          <a:bodyPr/>
          <a:lstStyle/>
          <a:p>
            <a:r>
              <a:rPr kumimoji="1" lang="en-US" altLang="ja-JP" dirty="0" smtClean="0"/>
              <a:t>Sprint Review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正方形/長方形 286"/>
          <p:cNvSpPr/>
          <p:nvPr/>
        </p:nvSpPr>
        <p:spPr>
          <a:xfrm>
            <a:off x="7908742" y="1410953"/>
            <a:ext cx="576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Review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8" name="カギ線コネクタ 122"/>
          <p:cNvCxnSpPr>
            <a:stCxn id="287" idx="3"/>
            <a:endCxn id="277" idx="4"/>
          </p:cNvCxnSpPr>
          <p:nvPr/>
        </p:nvCxnSpPr>
        <p:spPr>
          <a:xfrm flipV="1">
            <a:off x="8484742" y="1398634"/>
            <a:ext cx="219564" cy="1563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カギ線コネクタ 122"/>
          <p:cNvCxnSpPr>
            <a:stCxn id="283" idx="3"/>
            <a:endCxn id="287" idx="1"/>
          </p:cNvCxnSpPr>
          <p:nvPr/>
        </p:nvCxnSpPr>
        <p:spPr>
          <a:xfrm flipV="1">
            <a:off x="7793858" y="1554953"/>
            <a:ext cx="11488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>
            <a:stCxn id="111" idx="0"/>
            <a:endCxn id="123" idx="2"/>
          </p:cNvCxnSpPr>
          <p:nvPr/>
        </p:nvCxnSpPr>
        <p:spPr>
          <a:xfrm>
            <a:off x="3825688" y="3772322"/>
            <a:ext cx="4042518" cy="4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星 5 329"/>
          <p:cNvSpPr/>
          <p:nvPr/>
        </p:nvSpPr>
        <p:spPr>
          <a:xfrm>
            <a:off x="8094630" y="2263714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/>
          <p:cNvCxnSpPr>
            <a:stCxn id="330" idx="0"/>
            <a:endCxn id="287" idx="2"/>
          </p:cNvCxnSpPr>
          <p:nvPr/>
        </p:nvCxnSpPr>
        <p:spPr>
          <a:xfrm flipH="1" flipV="1">
            <a:off x="8196742" y="1698953"/>
            <a:ext cx="5888" cy="5647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カギ線コネクタ 122"/>
          <p:cNvCxnSpPr>
            <a:stCxn id="123" idx="0"/>
            <a:endCxn id="330" idx="3"/>
          </p:cNvCxnSpPr>
          <p:nvPr/>
        </p:nvCxnSpPr>
        <p:spPr>
          <a:xfrm flipV="1">
            <a:off x="8012206" y="2479713"/>
            <a:ext cx="257172" cy="129709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348"/>
          <p:cNvCxnSpPr>
            <a:stCxn id="352" idx="7"/>
            <a:endCxn id="123" idx="3"/>
          </p:cNvCxnSpPr>
          <p:nvPr/>
        </p:nvCxnSpPr>
        <p:spPr>
          <a:xfrm flipV="1">
            <a:off x="6930586" y="3956803"/>
            <a:ext cx="1009620" cy="4496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円/楕円 351"/>
          <p:cNvSpPr/>
          <p:nvPr/>
        </p:nvSpPr>
        <p:spPr>
          <a:xfrm>
            <a:off x="6746218" y="4374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53" name="円/楕円 352"/>
          <p:cNvSpPr/>
          <p:nvPr/>
        </p:nvSpPr>
        <p:spPr>
          <a:xfrm>
            <a:off x="5291051" y="5109882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円/楕円 359"/>
          <p:cNvSpPr/>
          <p:nvPr/>
        </p:nvSpPr>
        <p:spPr>
          <a:xfrm>
            <a:off x="6021672" y="51143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61" name="直線矢印コネクタ 360"/>
          <p:cNvCxnSpPr>
            <a:stCxn id="300" idx="6"/>
            <a:endCxn id="353" idx="2"/>
          </p:cNvCxnSpPr>
          <p:nvPr/>
        </p:nvCxnSpPr>
        <p:spPr>
          <a:xfrm>
            <a:off x="4789875" y="5213399"/>
            <a:ext cx="501176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矢印コネクタ 363"/>
          <p:cNvCxnSpPr>
            <a:stCxn id="353" idx="6"/>
            <a:endCxn id="360" idx="2"/>
          </p:cNvCxnSpPr>
          <p:nvPr/>
        </p:nvCxnSpPr>
        <p:spPr>
          <a:xfrm>
            <a:off x="5507051" y="5217882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矢印コネクタ 366"/>
          <p:cNvCxnSpPr>
            <a:stCxn id="360" idx="7"/>
            <a:endCxn id="352" idx="3"/>
          </p:cNvCxnSpPr>
          <p:nvPr/>
        </p:nvCxnSpPr>
        <p:spPr>
          <a:xfrm flipV="1">
            <a:off x="6206040" y="4559145"/>
            <a:ext cx="571810" cy="5868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372"/>
          <p:cNvCxnSpPr>
            <a:stCxn id="299" idx="6"/>
            <a:endCxn id="352" idx="2"/>
          </p:cNvCxnSpPr>
          <p:nvPr/>
        </p:nvCxnSpPr>
        <p:spPr>
          <a:xfrm flipV="1">
            <a:off x="4196607" y="4482777"/>
            <a:ext cx="2549611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星 5 378"/>
          <p:cNvSpPr/>
          <p:nvPr/>
        </p:nvSpPr>
        <p:spPr>
          <a:xfrm>
            <a:off x="6082054" y="2940550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81" name="星 5 380"/>
          <p:cNvSpPr/>
          <p:nvPr/>
        </p:nvSpPr>
        <p:spPr>
          <a:xfrm>
            <a:off x="5360392" y="2945032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89" name="直線矢印コネクタ 388"/>
          <p:cNvCxnSpPr>
            <a:stCxn id="297" idx="4"/>
            <a:endCxn id="381" idx="1"/>
          </p:cNvCxnSpPr>
          <p:nvPr/>
        </p:nvCxnSpPr>
        <p:spPr>
          <a:xfrm flipV="1">
            <a:off x="4854731" y="3027536"/>
            <a:ext cx="50566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矢印コネクタ 391"/>
          <p:cNvCxnSpPr>
            <a:stCxn id="381" idx="4"/>
            <a:endCxn id="379" idx="1"/>
          </p:cNvCxnSpPr>
          <p:nvPr/>
        </p:nvCxnSpPr>
        <p:spPr>
          <a:xfrm flipV="1">
            <a:off x="5576392" y="3023054"/>
            <a:ext cx="505662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カギ線コネクタ 122"/>
          <p:cNvCxnSpPr>
            <a:stCxn id="135" idx="4"/>
            <a:endCxn id="330" idx="2"/>
          </p:cNvCxnSpPr>
          <p:nvPr/>
        </p:nvCxnSpPr>
        <p:spPr>
          <a:xfrm flipV="1">
            <a:off x="7028675" y="2479713"/>
            <a:ext cx="1107207" cy="5478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円形吹き出し 444"/>
          <p:cNvSpPr/>
          <p:nvPr/>
        </p:nvSpPr>
        <p:spPr>
          <a:xfrm>
            <a:off x="8283334" y="2049853"/>
            <a:ext cx="432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latin typeface="+mn-ea"/>
              </a:rPr>
              <a:t>Close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23" name="ホームベース 122"/>
          <p:cNvSpPr/>
          <p:nvPr/>
        </p:nvSpPr>
        <p:spPr bwMode="auto">
          <a:xfrm rot="5400000">
            <a:off x="7796206" y="3740803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432" name="円形吹き出し 431"/>
          <p:cNvSpPr/>
          <p:nvPr/>
        </p:nvSpPr>
        <p:spPr>
          <a:xfrm>
            <a:off x="8032322" y="3990712"/>
            <a:ext cx="684000" cy="216000"/>
          </a:xfrm>
          <a:prstGeom prst="wedgeEllipseCallout">
            <a:avLst>
              <a:gd name="adj1" fmla="val -56903"/>
              <a:gd name="adj2" fmla="val -11033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New Tag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35" name="星 5 134"/>
          <p:cNvSpPr/>
          <p:nvPr/>
        </p:nvSpPr>
        <p:spPr>
          <a:xfrm>
            <a:off x="6812675" y="2945033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41" name="直線矢印コネクタ 140"/>
          <p:cNvCxnSpPr>
            <a:stCxn id="379" idx="4"/>
            <a:endCxn id="135" idx="1"/>
          </p:cNvCxnSpPr>
          <p:nvPr/>
        </p:nvCxnSpPr>
        <p:spPr>
          <a:xfrm>
            <a:off x="6298054" y="3023054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強調線吹き出し 3 111"/>
          <p:cNvSpPr/>
          <p:nvPr/>
        </p:nvSpPr>
        <p:spPr bwMode="auto">
          <a:xfrm>
            <a:off x="4518212" y="3900333"/>
            <a:ext cx="1976715" cy="674031"/>
          </a:xfrm>
          <a:prstGeom prst="accentCallout3">
            <a:avLst>
              <a:gd name="adj1" fmla="val 41155"/>
              <a:gd name="adj2" fmla="val 105918"/>
              <a:gd name="adj3" fmla="val 40737"/>
              <a:gd name="adj4" fmla="val 105899"/>
              <a:gd name="adj5" fmla="val 596"/>
              <a:gd name="adj6" fmla="val 126428"/>
              <a:gd name="adj7" fmla="val -14202"/>
              <a:gd name="adj8" fmla="val 171446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Backlog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Goal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に達した</a:t>
            </a:r>
            <a:r>
              <a:rPr lang="ja-JP" altLang="en-US" sz="1400" dirty="0" smtClean="0">
                <a:solidFill>
                  <a:schemeClr val="tx1"/>
                </a:solidFill>
              </a:rPr>
              <a:t>ところで</a:t>
            </a:r>
            <a:r>
              <a:rPr lang="en-US" altLang="ja-JP" sz="1400" dirty="0" smtClean="0">
                <a:solidFill>
                  <a:schemeClr val="tx1"/>
                </a:solidFill>
              </a:rPr>
              <a:t>Backlog</a:t>
            </a:r>
            <a:r>
              <a:rPr lang="ja-JP" altLang="en-US" sz="1400" dirty="0" smtClean="0">
                <a:solidFill>
                  <a:schemeClr val="tx1"/>
                </a:solidFill>
              </a:rPr>
              <a:t>作業完了とし、</a:t>
            </a:r>
            <a:r>
              <a:rPr lang="en-US" altLang="ja-JP" sz="1400" dirty="0" smtClean="0">
                <a:solidFill>
                  <a:schemeClr val="tx1"/>
                </a:solidFill>
              </a:rPr>
              <a:t>Tag</a:t>
            </a:r>
            <a:r>
              <a:rPr lang="ja-JP" altLang="en-US" sz="1400" dirty="0" smtClean="0">
                <a:solidFill>
                  <a:schemeClr val="tx1"/>
                </a:solidFill>
              </a:rPr>
              <a:t>付けを行う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7" name="強調線吹き出し 3 116"/>
          <p:cNvSpPr/>
          <p:nvPr/>
        </p:nvSpPr>
        <p:spPr bwMode="auto">
          <a:xfrm>
            <a:off x="5768786" y="2226755"/>
            <a:ext cx="1779492" cy="480131"/>
          </a:xfrm>
          <a:prstGeom prst="accentCallout3">
            <a:avLst>
              <a:gd name="adj1" fmla="val 41155"/>
              <a:gd name="adj2" fmla="val 105918"/>
              <a:gd name="adj3" fmla="val 40737"/>
              <a:gd name="adj4" fmla="val 105899"/>
              <a:gd name="adj5" fmla="val 97086"/>
              <a:gd name="adj6" fmla="val 114744"/>
              <a:gd name="adj7" fmla="val 34676"/>
              <a:gd name="adj8" fmla="val 135539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Tag</a:t>
            </a:r>
            <a:r>
              <a:rPr lang="ja-JP" altLang="en-US" sz="1400" dirty="0" smtClean="0">
                <a:solidFill>
                  <a:schemeClr val="tx1"/>
                </a:solidFill>
              </a:rPr>
              <a:t>付け後</a:t>
            </a:r>
            <a:r>
              <a:rPr lang="en-US" altLang="ja-JP" sz="1400" dirty="0" smtClean="0">
                <a:solidFill>
                  <a:schemeClr val="tx1"/>
                </a:solidFill>
              </a:rPr>
              <a:t>Backlog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r>
              <a:rPr lang="en-US" altLang="ja-JP" sz="1400" dirty="0" smtClean="0">
                <a:solidFill>
                  <a:schemeClr val="tx1"/>
                </a:solidFill>
              </a:rPr>
              <a:t>Close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1657826" cy="424732"/>
          </a:xfrm>
        </p:spPr>
        <p:txBody>
          <a:bodyPr/>
          <a:lstStyle/>
          <a:p>
            <a:r>
              <a:rPr kumimoji="1" lang="en-US" altLang="ja-JP" dirty="0" smtClean="0"/>
              <a:t>Scrum flow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正方形/長方形 286"/>
          <p:cNvSpPr/>
          <p:nvPr/>
        </p:nvSpPr>
        <p:spPr>
          <a:xfrm>
            <a:off x="7908742" y="1410953"/>
            <a:ext cx="576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Review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8" name="カギ線コネクタ 122"/>
          <p:cNvCxnSpPr>
            <a:stCxn id="287" idx="3"/>
            <a:endCxn id="277" idx="4"/>
          </p:cNvCxnSpPr>
          <p:nvPr/>
        </p:nvCxnSpPr>
        <p:spPr>
          <a:xfrm flipV="1">
            <a:off x="8484742" y="1398634"/>
            <a:ext cx="219564" cy="1563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カギ線コネクタ 122"/>
          <p:cNvCxnSpPr>
            <a:stCxn id="283" idx="3"/>
            <a:endCxn id="287" idx="1"/>
          </p:cNvCxnSpPr>
          <p:nvPr/>
        </p:nvCxnSpPr>
        <p:spPr>
          <a:xfrm flipV="1">
            <a:off x="7793858" y="1554953"/>
            <a:ext cx="11488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>
            <a:stCxn id="111" idx="0"/>
            <a:endCxn id="123" idx="2"/>
          </p:cNvCxnSpPr>
          <p:nvPr/>
        </p:nvCxnSpPr>
        <p:spPr>
          <a:xfrm>
            <a:off x="3825688" y="3772322"/>
            <a:ext cx="4042518" cy="4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星 5 329"/>
          <p:cNvSpPr/>
          <p:nvPr/>
        </p:nvSpPr>
        <p:spPr>
          <a:xfrm>
            <a:off x="8094630" y="2263714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/>
          <p:cNvCxnSpPr>
            <a:stCxn id="330" idx="0"/>
            <a:endCxn id="287" idx="2"/>
          </p:cNvCxnSpPr>
          <p:nvPr/>
        </p:nvCxnSpPr>
        <p:spPr>
          <a:xfrm flipH="1" flipV="1">
            <a:off x="8196742" y="1698953"/>
            <a:ext cx="5888" cy="5647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カギ線コネクタ 122"/>
          <p:cNvCxnSpPr>
            <a:stCxn id="123" idx="0"/>
            <a:endCxn id="330" idx="3"/>
          </p:cNvCxnSpPr>
          <p:nvPr/>
        </p:nvCxnSpPr>
        <p:spPr>
          <a:xfrm flipV="1">
            <a:off x="8012206" y="2479713"/>
            <a:ext cx="257172" cy="129709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348"/>
          <p:cNvCxnSpPr>
            <a:stCxn id="352" idx="7"/>
            <a:endCxn id="123" idx="3"/>
          </p:cNvCxnSpPr>
          <p:nvPr/>
        </p:nvCxnSpPr>
        <p:spPr>
          <a:xfrm flipV="1">
            <a:off x="6930586" y="3956803"/>
            <a:ext cx="1009620" cy="4496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円/楕円 351"/>
          <p:cNvSpPr/>
          <p:nvPr/>
        </p:nvSpPr>
        <p:spPr>
          <a:xfrm>
            <a:off x="6746218" y="4374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53" name="円/楕円 352"/>
          <p:cNvSpPr/>
          <p:nvPr/>
        </p:nvSpPr>
        <p:spPr>
          <a:xfrm>
            <a:off x="5291051" y="5109882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円/楕円 359"/>
          <p:cNvSpPr/>
          <p:nvPr/>
        </p:nvSpPr>
        <p:spPr>
          <a:xfrm>
            <a:off x="6021672" y="51143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61" name="直線矢印コネクタ 360"/>
          <p:cNvCxnSpPr>
            <a:stCxn id="300" idx="6"/>
            <a:endCxn id="353" idx="2"/>
          </p:cNvCxnSpPr>
          <p:nvPr/>
        </p:nvCxnSpPr>
        <p:spPr>
          <a:xfrm>
            <a:off x="4789875" y="5213399"/>
            <a:ext cx="501176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矢印コネクタ 363"/>
          <p:cNvCxnSpPr>
            <a:stCxn id="353" idx="6"/>
            <a:endCxn id="360" idx="2"/>
          </p:cNvCxnSpPr>
          <p:nvPr/>
        </p:nvCxnSpPr>
        <p:spPr>
          <a:xfrm>
            <a:off x="5507051" y="5217882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矢印コネクタ 366"/>
          <p:cNvCxnSpPr>
            <a:stCxn id="360" idx="7"/>
            <a:endCxn id="352" idx="3"/>
          </p:cNvCxnSpPr>
          <p:nvPr/>
        </p:nvCxnSpPr>
        <p:spPr>
          <a:xfrm flipV="1">
            <a:off x="6206040" y="4559145"/>
            <a:ext cx="571810" cy="5868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372"/>
          <p:cNvCxnSpPr>
            <a:stCxn id="299" idx="6"/>
            <a:endCxn id="352" idx="2"/>
          </p:cNvCxnSpPr>
          <p:nvPr/>
        </p:nvCxnSpPr>
        <p:spPr>
          <a:xfrm flipV="1">
            <a:off x="4196607" y="4482777"/>
            <a:ext cx="2549611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星 5 378"/>
          <p:cNvSpPr/>
          <p:nvPr/>
        </p:nvSpPr>
        <p:spPr>
          <a:xfrm>
            <a:off x="6082054" y="2940550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81" name="星 5 380"/>
          <p:cNvSpPr/>
          <p:nvPr/>
        </p:nvSpPr>
        <p:spPr>
          <a:xfrm>
            <a:off x="5360392" y="2945032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82" name="直線矢印コネクタ 381"/>
          <p:cNvCxnSpPr>
            <a:stCxn id="353" idx="0"/>
            <a:endCxn id="381" idx="2"/>
          </p:cNvCxnSpPr>
          <p:nvPr/>
        </p:nvCxnSpPr>
        <p:spPr>
          <a:xfrm flipV="1">
            <a:off x="5399051" y="3161031"/>
            <a:ext cx="2593" cy="19488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矢印コネクタ 385"/>
          <p:cNvCxnSpPr>
            <a:stCxn id="360" idx="0"/>
            <a:endCxn id="379" idx="2"/>
          </p:cNvCxnSpPr>
          <p:nvPr/>
        </p:nvCxnSpPr>
        <p:spPr>
          <a:xfrm flipH="1" flipV="1">
            <a:off x="6123306" y="3156549"/>
            <a:ext cx="6366" cy="19578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矢印コネクタ 388"/>
          <p:cNvCxnSpPr>
            <a:stCxn id="297" idx="4"/>
            <a:endCxn id="381" idx="1"/>
          </p:cNvCxnSpPr>
          <p:nvPr/>
        </p:nvCxnSpPr>
        <p:spPr>
          <a:xfrm flipV="1">
            <a:off x="4854731" y="3027536"/>
            <a:ext cx="50566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矢印コネクタ 391"/>
          <p:cNvCxnSpPr>
            <a:stCxn id="381" idx="4"/>
            <a:endCxn id="379" idx="1"/>
          </p:cNvCxnSpPr>
          <p:nvPr/>
        </p:nvCxnSpPr>
        <p:spPr>
          <a:xfrm flipV="1">
            <a:off x="5576392" y="3023054"/>
            <a:ext cx="505662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カギ線コネクタ 122"/>
          <p:cNvCxnSpPr>
            <a:stCxn id="135" idx="4"/>
            <a:endCxn id="330" idx="2"/>
          </p:cNvCxnSpPr>
          <p:nvPr/>
        </p:nvCxnSpPr>
        <p:spPr>
          <a:xfrm flipV="1">
            <a:off x="7028675" y="2479713"/>
            <a:ext cx="1107207" cy="5478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矢印コネクタ 420"/>
          <p:cNvCxnSpPr>
            <a:stCxn id="360" idx="4"/>
            <a:endCxn id="113" idx="0"/>
          </p:cNvCxnSpPr>
          <p:nvPr/>
        </p:nvCxnSpPr>
        <p:spPr>
          <a:xfrm>
            <a:off x="6129672" y="5330365"/>
            <a:ext cx="8079" cy="3842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円形吹き出し 430"/>
          <p:cNvSpPr/>
          <p:nvPr/>
        </p:nvSpPr>
        <p:spPr>
          <a:xfrm>
            <a:off x="6965523" y="4725818"/>
            <a:ext cx="648000" cy="216000"/>
          </a:xfrm>
          <a:prstGeom prst="wedgeEllipseCallout">
            <a:avLst>
              <a:gd name="adj1" fmla="val -56903"/>
              <a:gd name="adj2" fmla="val -1103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latin typeface="+mn-ea"/>
              </a:rPr>
              <a:t>Merge</a:t>
            </a:r>
          </a:p>
        </p:txBody>
      </p:sp>
      <p:sp>
        <p:nvSpPr>
          <p:cNvPr id="435" name="正方形/長方形 434"/>
          <p:cNvSpPr/>
          <p:nvPr/>
        </p:nvSpPr>
        <p:spPr>
          <a:xfrm>
            <a:off x="4118436" y="4724126"/>
            <a:ext cx="396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Pull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38" name="正方形/長方形 437"/>
          <p:cNvSpPr/>
          <p:nvPr/>
        </p:nvSpPr>
        <p:spPr>
          <a:xfrm>
            <a:off x="5893443" y="5396480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Hook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41" name="円形吹き出し 440"/>
          <p:cNvSpPr/>
          <p:nvPr/>
        </p:nvSpPr>
        <p:spPr>
          <a:xfrm>
            <a:off x="4818476" y="2699795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Create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42" name="円形吹き出し 441"/>
          <p:cNvSpPr/>
          <p:nvPr/>
        </p:nvSpPr>
        <p:spPr>
          <a:xfrm>
            <a:off x="3626169" y="2112606"/>
            <a:ext cx="504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latin typeface="+mn-ea"/>
              </a:rPr>
              <a:t>Select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43" name="円形吹き出し 442"/>
          <p:cNvSpPr/>
          <p:nvPr/>
        </p:nvSpPr>
        <p:spPr>
          <a:xfrm>
            <a:off x="5508759" y="2717725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Update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44" name="円形吹き出し 443"/>
          <p:cNvSpPr/>
          <p:nvPr/>
        </p:nvSpPr>
        <p:spPr>
          <a:xfrm>
            <a:off x="6252830" y="2722207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Update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45" name="円形吹き出し 444"/>
          <p:cNvSpPr/>
          <p:nvPr/>
        </p:nvSpPr>
        <p:spPr>
          <a:xfrm>
            <a:off x="8283334" y="2049853"/>
            <a:ext cx="432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latin typeface="+mn-ea"/>
              </a:rPr>
              <a:t>Close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446" name="直線矢印コネクタ 445"/>
          <p:cNvCxnSpPr>
            <a:stCxn id="352" idx="4"/>
            <a:endCxn id="119" idx="0"/>
          </p:cNvCxnSpPr>
          <p:nvPr/>
        </p:nvCxnSpPr>
        <p:spPr>
          <a:xfrm>
            <a:off x="6854218" y="4590777"/>
            <a:ext cx="711" cy="11282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正方形/長方形 448"/>
          <p:cNvSpPr/>
          <p:nvPr/>
        </p:nvSpPr>
        <p:spPr>
          <a:xfrm>
            <a:off x="6624066" y="5158915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Hook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grpSp>
        <p:nvGrpSpPr>
          <p:cNvPr id="5" name="グループ化 111"/>
          <p:cNvGrpSpPr/>
          <p:nvPr/>
        </p:nvGrpSpPr>
        <p:grpSpPr>
          <a:xfrm>
            <a:off x="5777751" y="5714593"/>
            <a:ext cx="720000" cy="576000"/>
            <a:chOff x="0" y="5624945"/>
            <a:chExt cx="864000" cy="648000"/>
          </a:xfrm>
        </p:grpSpPr>
        <p:sp>
          <p:nvSpPr>
            <p:cNvPr id="113" name="正方形/長方形 112"/>
            <p:cNvSpPr/>
            <p:nvPr/>
          </p:nvSpPr>
          <p:spPr bwMode="auto">
            <a:xfrm>
              <a:off x="0" y="5624945"/>
              <a:ext cx="864000" cy="648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smtClean="0">
                <a:solidFill>
                  <a:schemeClr val="tx1"/>
                </a:solidFill>
              </a:endParaRPr>
            </a:p>
          </p:txBody>
        </p:sp>
        <p:pic>
          <p:nvPicPr>
            <p:cNvPr id="114" name="Picture 9" descr="W:\MyDocument\デスクトップ\sona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38" y="6052175"/>
              <a:ext cx="786960" cy="188869"/>
            </a:xfrm>
            <a:prstGeom prst="rect">
              <a:avLst/>
            </a:prstGeom>
            <a:noFill/>
          </p:spPr>
        </p:pic>
        <p:pic>
          <p:nvPicPr>
            <p:cNvPr id="115" name="Picture 2" descr="W:\MyDocument\デスクトップ\CoE\画像\maven-logo-black-on-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9" y="5646682"/>
              <a:ext cx="753966" cy="190532"/>
            </a:xfrm>
            <a:prstGeom prst="rect">
              <a:avLst/>
            </a:prstGeom>
            <a:noFill/>
            <a:extLst>
              <a:ext uri="{909E8E84-426E-40DD-AFC4-6F175D3DCCD1}">
                <a14:hiddenFill xmlns:xdr="http://schemas.openxmlformats.org/drawingml/2006/spreadsheetDrawing"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4920" y="5834279"/>
              <a:ext cx="483063" cy="23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グループ化 117"/>
          <p:cNvGrpSpPr/>
          <p:nvPr/>
        </p:nvGrpSpPr>
        <p:grpSpPr>
          <a:xfrm>
            <a:off x="6494929" y="5719076"/>
            <a:ext cx="720000" cy="576000"/>
            <a:chOff x="0" y="5624945"/>
            <a:chExt cx="864000" cy="648000"/>
          </a:xfrm>
        </p:grpSpPr>
        <p:sp>
          <p:nvSpPr>
            <p:cNvPr id="119" name="正方形/長方形 118"/>
            <p:cNvSpPr/>
            <p:nvPr/>
          </p:nvSpPr>
          <p:spPr bwMode="auto">
            <a:xfrm>
              <a:off x="0" y="5624945"/>
              <a:ext cx="864000" cy="648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smtClean="0">
                <a:solidFill>
                  <a:schemeClr val="tx1"/>
                </a:solidFill>
              </a:endParaRPr>
            </a:p>
          </p:txBody>
        </p:sp>
        <p:pic>
          <p:nvPicPr>
            <p:cNvPr id="120" name="Picture 9" descr="W:\MyDocument\デスクトップ\sona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38" y="6052175"/>
              <a:ext cx="786960" cy="188869"/>
            </a:xfrm>
            <a:prstGeom prst="rect">
              <a:avLst/>
            </a:prstGeom>
            <a:noFill/>
          </p:spPr>
        </p:pic>
        <p:pic>
          <p:nvPicPr>
            <p:cNvPr id="121" name="Picture 2" descr="W:\MyDocument\デスクトップ\CoE\画像\maven-logo-black-on-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9" y="5646682"/>
              <a:ext cx="753966" cy="190532"/>
            </a:xfrm>
            <a:prstGeom prst="rect">
              <a:avLst/>
            </a:prstGeom>
            <a:noFill/>
            <a:extLst>
              <a:ext uri="{909E8E84-426E-40DD-AFC4-6F175D3DCCD1}">
                <a14:hiddenFill xmlns:xdr="http://schemas.openxmlformats.org/drawingml/2006/spreadsheetDrawing"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4920" y="5834279"/>
              <a:ext cx="483063" cy="23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7" name="円形吹き出し 126"/>
          <p:cNvSpPr/>
          <p:nvPr/>
        </p:nvSpPr>
        <p:spPr>
          <a:xfrm>
            <a:off x="4742275" y="4748231"/>
            <a:ext cx="612000" cy="216000"/>
          </a:xfrm>
          <a:prstGeom prst="wedgeEllipseCallout">
            <a:avLst>
              <a:gd name="adj1" fmla="val 44170"/>
              <a:gd name="adj2" fmla="val 13869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Commit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28" name="円形吹き出し 127"/>
          <p:cNvSpPr/>
          <p:nvPr/>
        </p:nvSpPr>
        <p:spPr>
          <a:xfrm>
            <a:off x="5472896" y="4752714"/>
            <a:ext cx="612000" cy="216000"/>
          </a:xfrm>
          <a:prstGeom prst="wedgeEllipseCallout">
            <a:avLst>
              <a:gd name="adj1" fmla="val 46367"/>
              <a:gd name="adj2" fmla="val 12001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Commit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39" name="正方形/長方形 438"/>
          <p:cNvSpPr/>
          <p:nvPr/>
        </p:nvSpPr>
        <p:spPr>
          <a:xfrm>
            <a:off x="6301339" y="4742058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Push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433" name="円形吹き出し 432"/>
          <p:cNvSpPr/>
          <p:nvPr/>
        </p:nvSpPr>
        <p:spPr>
          <a:xfrm>
            <a:off x="2980711" y="3995194"/>
            <a:ext cx="648000" cy="216000"/>
          </a:xfrm>
          <a:prstGeom prst="wedgeEllipseCallout">
            <a:avLst>
              <a:gd name="adj1" fmla="val 59306"/>
              <a:gd name="adj2" fmla="val -11033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Old Tag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23" name="ホームベース 122"/>
          <p:cNvSpPr/>
          <p:nvPr/>
        </p:nvSpPr>
        <p:spPr bwMode="auto">
          <a:xfrm rot="5400000">
            <a:off x="7796206" y="3740803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432" name="円形吹き出し 431"/>
          <p:cNvSpPr/>
          <p:nvPr/>
        </p:nvSpPr>
        <p:spPr>
          <a:xfrm>
            <a:off x="8032322" y="3990712"/>
            <a:ext cx="684000" cy="216000"/>
          </a:xfrm>
          <a:prstGeom prst="wedgeEllipseCallout">
            <a:avLst>
              <a:gd name="adj1" fmla="val -56903"/>
              <a:gd name="adj2" fmla="val -11033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New Tag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131" name="直線矢印コネクタ 130"/>
          <p:cNvCxnSpPr>
            <a:stCxn id="297" idx="2"/>
            <a:endCxn id="300" idx="0"/>
          </p:cNvCxnSpPr>
          <p:nvPr/>
        </p:nvCxnSpPr>
        <p:spPr>
          <a:xfrm>
            <a:off x="4679983" y="3165514"/>
            <a:ext cx="1892" cy="19398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星 5 134"/>
          <p:cNvSpPr/>
          <p:nvPr/>
        </p:nvSpPr>
        <p:spPr>
          <a:xfrm>
            <a:off x="6812675" y="2945033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6" name="円形吹き出し 135"/>
          <p:cNvSpPr/>
          <p:nvPr/>
        </p:nvSpPr>
        <p:spPr>
          <a:xfrm>
            <a:off x="6983454" y="2713242"/>
            <a:ext cx="432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Close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137" name="直線矢印コネクタ 136"/>
          <p:cNvCxnSpPr>
            <a:stCxn id="352" idx="0"/>
            <a:endCxn id="135" idx="2"/>
          </p:cNvCxnSpPr>
          <p:nvPr/>
        </p:nvCxnSpPr>
        <p:spPr>
          <a:xfrm flipH="1" flipV="1">
            <a:off x="6853927" y="3161032"/>
            <a:ext cx="291" cy="12137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379" idx="4"/>
            <a:endCxn id="135" idx="1"/>
          </p:cNvCxnSpPr>
          <p:nvPr/>
        </p:nvCxnSpPr>
        <p:spPr>
          <a:xfrm>
            <a:off x="6298054" y="3023054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1191" y="3157917"/>
            <a:ext cx="2010487" cy="52322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ja-JP" altLang="en-US" sz="2800" dirty="0" smtClean="0"/>
              <a:t>前提</a:t>
            </a:r>
            <a:r>
              <a:rPr lang="en-US" altLang="ja-JP" sz="2800" dirty="0" smtClean="0"/>
              <a:t>CI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Tool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/>
              </a:rPr>
              <a:pPr>
                <a:defRPr/>
              </a:pPr>
              <a:t>1</a:t>
            </a:fld>
            <a:endParaRPr lang="en-US" altLang="ja-JP">
              <a:solidFill>
                <a:prstClr val="black"/>
              </a:solidFill>
              <a:ea typeface="HGPｺﾞｼｯｸE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680276" y="3718823"/>
            <a:ext cx="198000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19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角丸四角形 97"/>
          <p:cNvSpPr/>
          <p:nvPr/>
        </p:nvSpPr>
        <p:spPr bwMode="auto">
          <a:xfrm>
            <a:off x="2922576" y="4833245"/>
            <a:ext cx="1620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Backlog Ticket Mgt</a:t>
            </a:r>
            <a:endParaRPr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タイトル 1"/>
          <p:cNvSpPr txBox="1">
            <a:spLocks/>
          </p:cNvSpPr>
          <p:nvPr/>
        </p:nvSpPr>
        <p:spPr bwMode="gray">
          <a:xfrm>
            <a:off x="113191" y="201995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ja-JP" altLang="en-US" dirty="0" smtClean="0"/>
              <a:t>前提</a:t>
            </a:r>
            <a:r>
              <a:rPr lang="en-US" altLang="ja-JP" dirty="0" smtClean="0"/>
              <a:t>CI</a:t>
            </a:r>
            <a:r>
              <a:rPr lang="ja-JP" altLang="en-US" dirty="0" smtClean="0"/>
              <a:t> </a:t>
            </a:r>
            <a:r>
              <a:rPr lang="en-US" altLang="ja-JP" dirty="0" smtClean="0"/>
              <a:t>Tool</a:t>
            </a:r>
            <a:endParaRPr lang="en-US" altLang="ja-JP" kern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516" y="1902271"/>
            <a:ext cx="778555" cy="3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95" y="5591597"/>
            <a:ext cx="747659" cy="72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1683650" y="237307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Repository Mgt</a:t>
            </a:r>
            <a:endParaRPr kumimoji="1"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419610" y="648062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  <a:latin typeface="+mn-ea"/>
              </a:rPr>
              <a:t>環境構築自動化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3418111" y="2373075"/>
            <a:ext cx="1152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Build</a:t>
            </a:r>
            <a:r>
              <a:rPr lang="ja-JP" altLang="en-US" sz="1200" dirty="0" smtClean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Tool</a:t>
            </a:r>
            <a:endParaRPr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821485" y="2373075"/>
            <a:ext cx="1152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Test FW</a:t>
            </a:r>
            <a:endParaRPr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Picture 3" descr="W:\MyDocument\デスクトップ\big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8124" y="1672343"/>
            <a:ext cx="720000" cy="651600"/>
          </a:xfrm>
          <a:prstGeom prst="rect">
            <a:avLst/>
          </a:prstGeom>
          <a:noFill/>
        </p:spPr>
      </p:pic>
      <p:sp>
        <p:nvSpPr>
          <p:cNvPr id="23" name="角丸四角形 22"/>
          <p:cNvSpPr/>
          <p:nvPr/>
        </p:nvSpPr>
        <p:spPr bwMode="auto">
          <a:xfrm>
            <a:off x="7046651" y="2373075"/>
            <a:ext cx="1188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UI Auto Testing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8646" y="972457"/>
            <a:ext cx="3024000" cy="47471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Design/Dev</a:t>
            </a:r>
            <a:endParaRPr kumimoji="1" lang="ja-JP" altLang="en-US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280230" y="986972"/>
            <a:ext cx="4860000" cy="474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4000">
                <a:schemeClr val="tx2">
                  <a:lumMod val="5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Test</a:t>
            </a:r>
            <a:endParaRPr lang="ja-JP" altLang="en-US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259960" y="972457"/>
            <a:ext cx="792000" cy="474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84000">
                <a:srgbClr val="C00000"/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Release</a:t>
            </a:r>
            <a:endParaRPr lang="ja-JP" altLang="en-US" sz="1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6137" y="5755810"/>
            <a:ext cx="1620000" cy="47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W:\MyDocument\デスクトップ\Spring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56" y="1595212"/>
            <a:ext cx="1218424" cy="725250"/>
          </a:xfrm>
          <a:prstGeom prst="rect">
            <a:avLst/>
          </a:prstGeom>
          <a:noFill/>
        </p:spPr>
      </p:pic>
      <p:pic>
        <p:nvPicPr>
          <p:cNvPr id="1030" name="Picture 6" descr="W:\MyDocument\デスクトップ\Virtualbox_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3991" y="5402928"/>
            <a:ext cx="1080000" cy="1080000"/>
          </a:xfrm>
          <a:prstGeom prst="rect">
            <a:avLst/>
          </a:prstGeom>
          <a:noFill/>
        </p:spPr>
      </p:pic>
      <p:sp>
        <p:nvSpPr>
          <p:cNvPr id="30" name="角丸四角形 29"/>
          <p:cNvSpPr/>
          <p:nvPr/>
        </p:nvSpPr>
        <p:spPr bwMode="auto">
          <a:xfrm>
            <a:off x="1995675" y="6476983"/>
            <a:ext cx="2376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  <a:latin typeface="+mn-ea"/>
              </a:rPr>
              <a:t>仮想化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65310" y="237307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Application FW</a:t>
            </a:r>
            <a:endParaRPr kumimoji="1"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105230" y="5268686"/>
            <a:ext cx="8928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図形 57"/>
          <p:cNvCxnSpPr>
            <a:stCxn id="11" idx="2"/>
            <a:endCxn id="20" idx="1"/>
          </p:cNvCxnSpPr>
          <p:nvPr/>
        </p:nvCxnSpPr>
        <p:spPr bwMode="auto">
          <a:xfrm rot="16200000" flipH="1">
            <a:off x="2063239" y="2905886"/>
            <a:ext cx="1149452" cy="587830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図形 58"/>
          <p:cNvCxnSpPr>
            <a:stCxn id="11" idx="2"/>
            <a:endCxn id="98" idx="1"/>
          </p:cNvCxnSpPr>
          <p:nvPr/>
        </p:nvCxnSpPr>
        <p:spPr bwMode="auto">
          <a:xfrm rot="16200000" flipH="1">
            <a:off x="1466228" y="3502897"/>
            <a:ext cx="2334170" cy="57852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図形 62"/>
          <p:cNvCxnSpPr>
            <a:stCxn id="20" idx="3"/>
            <a:endCxn id="18" idx="2"/>
          </p:cNvCxnSpPr>
          <p:nvPr/>
        </p:nvCxnSpPr>
        <p:spPr bwMode="auto">
          <a:xfrm flipV="1">
            <a:off x="4252680" y="2625075"/>
            <a:ext cx="2144805" cy="1149452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6" name="図形 65"/>
          <p:cNvCxnSpPr>
            <a:stCxn id="20" idx="3"/>
            <a:endCxn id="23" idx="2"/>
          </p:cNvCxnSpPr>
          <p:nvPr/>
        </p:nvCxnSpPr>
        <p:spPr bwMode="auto">
          <a:xfrm flipV="1">
            <a:off x="4252680" y="2625075"/>
            <a:ext cx="3387971" cy="1149452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3" name="直線コネクタ 32"/>
          <p:cNvCxnSpPr/>
          <p:nvPr/>
        </p:nvCxnSpPr>
        <p:spPr bwMode="auto">
          <a:xfrm>
            <a:off x="3193147" y="1016002"/>
            <a:ext cx="1585" cy="4248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線コネクタ 45"/>
          <p:cNvCxnSpPr/>
          <p:nvPr/>
        </p:nvCxnSpPr>
        <p:spPr bwMode="auto">
          <a:xfrm>
            <a:off x="8196939" y="1202870"/>
            <a:ext cx="1585" cy="4032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5402" y="1804995"/>
            <a:ext cx="900000" cy="4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直線矢印コネクタ 53"/>
          <p:cNvCxnSpPr>
            <a:stCxn id="32" idx="3"/>
            <a:endCxn id="11" idx="1"/>
          </p:cNvCxnSpPr>
          <p:nvPr/>
        </p:nvCxnSpPr>
        <p:spPr bwMode="auto">
          <a:xfrm>
            <a:off x="1386110" y="2499075"/>
            <a:ext cx="297540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角丸四角形 19"/>
          <p:cNvSpPr/>
          <p:nvPr/>
        </p:nvSpPr>
        <p:spPr bwMode="auto">
          <a:xfrm>
            <a:off x="2931880" y="3648527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CI</a:t>
            </a:r>
            <a:r>
              <a:rPr lang="ja-JP" altLang="en-US" sz="1200" dirty="0" smtClean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Mgt</a:t>
            </a:r>
            <a:endParaRPr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8" name="直線矢印コネクタ 47"/>
          <p:cNvCxnSpPr>
            <a:stCxn id="20" idx="2"/>
          </p:cNvCxnSpPr>
          <p:nvPr/>
        </p:nvCxnSpPr>
        <p:spPr bwMode="auto">
          <a:xfrm flipH="1">
            <a:off x="3590960" y="3900527"/>
            <a:ext cx="1320" cy="422842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図形 60"/>
          <p:cNvCxnSpPr>
            <a:endCxn id="14" idx="2"/>
          </p:cNvCxnSpPr>
          <p:nvPr/>
        </p:nvCxnSpPr>
        <p:spPr bwMode="auto">
          <a:xfrm rot="5400000" flipH="1" flipV="1">
            <a:off x="3501860" y="2622132"/>
            <a:ext cx="489308" cy="4951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925" y="2701925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角丸四角形 67"/>
          <p:cNvSpPr/>
          <p:nvPr/>
        </p:nvSpPr>
        <p:spPr bwMode="auto">
          <a:xfrm>
            <a:off x="65310" y="374467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JAVA Library</a:t>
            </a:r>
            <a:endParaRPr kumimoji="1"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図形 60"/>
          <p:cNvCxnSpPr>
            <a:stCxn id="68" idx="3"/>
            <a:endCxn id="11" idx="1"/>
          </p:cNvCxnSpPr>
          <p:nvPr/>
        </p:nvCxnSpPr>
        <p:spPr bwMode="auto">
          <a:xfrm flipV="1">
            <a:off x="1386110" y="2499075"/>
            <a:ext cx="297540" cy="1371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正方形/長方形 66"/>
          <p:cNvSpPr/>
          <p:nvPr/>
        </p:nvSpPr>
        <p:spPr bwMode="auto">
          <a:xfrm>
            <a:off x="249099" y="3276449"/>
            <a:ext cx="11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20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Lombok</a:t>
            </a:r>
            <a:endParaRPr kumimoji="1" lang="ja-JP" altLang="en-US" sz="180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3988" y="3089276"/>
            <a:ext cx="216000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角丸四角形 71"/>
          <p:cNvSpPr/>
          <p:nvPr/>
        </p:nvSpPr>
        <p:spPr bwMode="auto">
          <a:xfrm>
            <a:off x="65310" y="481147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DBMS</a:t>
            </a:r>
            <a:endParaRPr kumimoji="1"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3" name="図形 60"/>
          <p:cNvCxnSpPr>
            <a:stCxn id="72" idx="3"/>
            <a:endCxn id="11" idx="1"/>
          </p:cNvCxnSpPr>
          <p:nvPr/>
        </p:nvCxnSpPr>
        <p:spPr bwMode="auto">
          <a:xfrm flipV="1">
            <a:off x="1386110" y="2499075"/>
            <a:ext cx="297540" cy="24384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図形 76"/>
          <p:cNvCxnSpPr/>
          <p:nvPr/>
        </p:nvCxnSpPr>
        <p:spPr bwMode="auto">
          <a:xfrm rot="10800000">
            <a:off x="1309918" y="5346700"/>
            <a:ext cx="647700" cy="740100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図形 82"/>
          <p:cNvCxnSpPr/>
          <p:nvPr/>
        </p:nvCxnSpPr>
        <p:spPr bwMode="auto">
          <a:xfrm flipV="1">
            <a:off x="7425850" y="5334000"/>
            <a:ext cx="540000" cy="752800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正方形/長方形 89"/>
          <p:cNvSpPr/>
          <p:nvPr/>
        </p:nvSpPr>
        <p:spPr bwMode="auto">
          <a:xfrm>
            <a:off x="2376635" y="3742608"/>
            <a:ext cx="48603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Hook</a:t>
            </a:r>
            <a:endParaRPr kumimoji="1" lang="ja-JP" altLang="en-US" sz="11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370285" y="4949108"/>
            <a:ext cx="48603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Hook</a:t>
            </a:r>
            <a:endParaRPr kumimoji="1" lang="ja-JP" altLang="en-US" sz="11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3" name="直線矢印コネクタ 92"/>
          <p:cNvCxnSpPr>
            <a:stCxn id="11" idx="3"/>
            <a:endCxn id="14" idx="1"/>
          </p:cNvCxnSpPr>
          <p:nvPr/>
        </p:nvCxnSpPr>
        <p:spPr bwMode="auto">
          <a:xfrm>
            <a:off x="3004450" y="2499075"/>
            <a:ext cx="413661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正方形/長方形 95"/>
          <p:cNvSpPr/>
          <p:nvPr/>
        </p:nvSpPr>
        <p:spPr bwMode="auto">
          <a:xfrm>
            <a:off x="1198240" y="6104808"/>
            <a:ext cx="747319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Dev. </a:t>
            </a:r>
            <a:r>
              <a:rPr kumimoji="1" lang="en-US" altLang="ja-JP" sz="11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Env</a:t>
            </a:r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kumimoji="1" lang="ja-JP" altLang="en-US" sz="11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7600752" y="6130208"/>
            <a:ext cx="787395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Test</a:t>
            </a:r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kumimoji="1" lang="en-US" altLang="ja-JP" sz="11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Env</a:t>
            </a:r>
            <a:r>
              <a:rPr kumimoji="1" lang="en-US" altLang="ja-JP" sz="11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kumimoji="1" lang="ja-JP" altLang="en-US" sz="11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4" name="直線コネクタ 103"/>
          <p:cNvCxnSpPr>
            <a:stCxn id="11" idx="3"/>
          </p:cNvCxnSpPr>
          <p:nvPr/>
        </p:nvCxnSpPr>
        <p:spPr bwMode="auto">
          <a:xfrm>
            <a:off x="3004450" y="2499075"/>
            <a:ext cx="5450" cy="612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8" name="正方形/長方形 107"/>
          <p:cNvSpPr/>
          <p:nvPr/>
        </p:nvSpPr>
        <p:spPr bwMode="auto">
          <a:xfrm>
            <a:off x="2893017" y="2499183"/>
            <a:ext cx="55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Check </a:t>
            </a:r>
          </a:p>
          <a:p>
            <a:pPr algn="ctr"/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Out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正方形/長方形 108"/>
          <p:cNvSpPr/>
          <p:nvPr/>
        </p:nvSpPr>
        <p:spPr bwMode="auto">
          <a:xfrm>
            <a:off x="4016932" y="2682733"/>
            <a:ext cx="7841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Build Exec.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0" name="正方形/長方形 109"/>
          <p:cNvSpPr/>
          <p:nvPr/>
        </p:nvSpPr>
        <p:spPr bwMode="auto">
          <a:xfrm>
            <a:off x="3468338" y="2873233"/>
            <a:ext cx="5886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Results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3535013" y="3920983"/>
            <a:ext cx="5886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Results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4239863" y="3568558"/>
            <a:ext cx="5886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Results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正方形/長方形 112"/>
          <p:cNvSpPr/>
          <p:nvPr/>
        </p:nvSpPr>
        <p:spPr bwMode="auto">
          <a:xfrm>
            <a:off x="6335390" y="2682733"/>
            <a:ext cx="7585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Test</a:t>
            </a:r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Exec.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4" name="正方形/長方形 113"/>
          <p:cNvSpPr/>
          <p:nvPr/>
        </p:nvSpPr>
        <p:spPr bwMode="auto">
          <a:xfrm>
            <a:off x="7345616" y="2682733"/>
            <a:ext cx="9076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UI Test</a:t>
            </a:r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Exec.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35008" y="1845836"/>
            <a:ext cx="1080000" cy="4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W:\MyDocument\デスクトップ\KuDr42X_ITXghJhSInDZekNEF0jLt3NeVxtRye3tqc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75301" y="5631319"/>
            <a:ext cx="1980000" cy="672501"/>
          </a:xfrm>
          <a:prstGeom prst="rect">
            <a:avLst/>
          </a:prstGeom>
          <a:noFill/>
        </p:spPr>
      </p:pic>
      <p:sp>
        <p:nvSpPr>
          <p:cNvPr id="71" name="角丸四角形 70"/>
          <p:cNvSpPr/>
          <p:nvPr/>
        </p:nvSpPr>
        <p:spPr bwMode="auto">
          <a:xfrm>
            <a:off x="5820214" y="6487885"/>
            <a:ext cx="13208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  <a:latin typeface="+mn-ea"/>
              </a:rPr>
              <a:t>コンテナ仮想</a:t>
            </a:r>
          </a:p>
        </p:txBody>
      </p:sp>
      <p:pic>
        <p:nvPicPr>
          <p:cNvPr id="2" name="Picture 2" descr="W:\MyDocument\デスクトップ\CoE\画像\maven-logo-black-on-whit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37" y="1880909"/>
            <a:ext cx="1152000" cy="2913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正方形/長方形 73"/>
          <p:cNvSpPr/>
          <p:nvPr/>
        </p:nvSpPr>
        <p:spPr bwMode="auto">
          <a:xfrm>
            <a:off x="4571662" y="2064505"/>
            <a:ext cx="11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Cobertura</a:t>
            </a:r>
            <a:endParaRPr kumimoji="1" lang="ja-JP" altLang="en-US" sz="120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5" name="Picture 7" descr="W:\MyDocument\デスクトップ\checkstyle_logo_small_6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09409" y="1754632"/>
            <a:ext cx="360000" cy="360000"/>
          </a:xfrm>
          <a:prstGeom prst="rect">
            <a:avLst/>
          </a:prstGeom>
          <a:noFill/>
        </p:spPr>
      </p:pic>
      <p:pic>
        <p:nvPicPr>
          <p:cNvPr id="76" name="Picture 8" descr="W:\MyDocument\デスクトップ\buggy-sm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60737" y="1728107"/>
            <a:ext cx="540000" cy="414000"/>
          </a:xfrm>
          <a:prstGeom prst="rect">
            <a:avLst/>
          </a:prstGeom>
          <a:noFill/>
        </p:spPr>
      </p:pic>
      <p:sp>
        <p:nvSpPr>
          <p:cNvPr id="78" name="角丸四角形 77"/>
          <p:cNvSpPr/>
          <p:nvPr/>
        </p:nvSpPr>
        <p:spPr bwMode="auto">
          <a:xfrm>
            <a:off x="4634795" y="2380335"/>
            <a:ext cx="1152000" cy="25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+mn-ea"/>
              </a:rPr>
              <a:t>Inspection</a:t>
            </a:r>
            <a:endParaRPr lang="ja-JP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9" name="Picture 9" descr="W:\MyDocument\デスクトップ\sonar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53403" y="1457779"/>
            <a:ext cx="1152000" cy="276480"/>
          </a:xfrm>
          <a:prstGeom prst="rect">
            <a:avLst/>
          </a:prstGeom>
          <a:noFill/>
        </p:spPr>
      </p:pic>
      <p:cxnSp>
        <p:nvCxnSpPr>
          <p:cNvPr id="80" name="図形 62"/>
          <p:cNvCxnSpPr>
            <a:stCxn id="20" idx="3"/>
            <a:endCxn id="78" idx="2"/>
          </p:cNvCxnSpPr>
          <p:nvPr/>
        </p:nvCxnSpPr>
        <p:spPr bwMode="auto">
          <a:xfrm flipV="1">
            <a:off x="4252680" y="2632335"/>
            <a:ext cx="958115" cy="1142192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81" name="正方形/長方形 80"/>
          <p:cNvSpPr/>
          <p:nvPr/>
        </p:nvSpPr>
        <p:spPr bwMode="auto">
          <a:xfrm>
            <a:off x="5183383" y="2676109"/>
            <a:ext cx="10615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Inspection</a:t>
            </a:r>
            <a:r>
              <a:rPr kumimoji="1" lang="en-US" altLang="ja-JP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Exec.</a:t>
            </a:r>
            <a:endParaRPr kumimoji="1" lang="ja-JP" altLang="en-US" sz="10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7240823" y="4183649"/>
            <a:ext cx="1440000" cy="144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469" y="3211118"/>
            <a:ext cx="778555" cy="3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16961" y="3154683"/>
            <a:ext cx="1080000" cy="4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正方形/長方形 86"/>
          <p:cNvSpPr/>
          <p:nvPr/>
        </p:nvSpPr>
        <p:spPr bwMode="auto">
          <a:xfrm>
            <a:off x="4733365" y="1532218"/>
            <a:ext cx="4320000" cy="52560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en-US" altLang="ja-JP" sz="1800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0399" y="4412384"/>
            <a:ext cx="778555" cy="3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34891" y="4355949"/>
            <a:ext cx="1080000" cy="4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6" descr="MySQL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68953" y="4167566"/>
            <a:ext cx="890588" cy="602456"/>
          </a:xfrm>
          <a:prstGeom prst="rect">
            <a:avLst/>
          </a:prstGeom>
          <a:noFill/>
        </p:spPr>
      </p:pic>
      <p:sp>
        <p:nvSpPr>
          <p:cNvPr id="92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58292" y="1536701"/>
            <a:ext cx="1368000" cy="52560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en-US" altLang="ja-JP" sz="1800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3263175" y="1527736"/>
            <a:ext cx="1476000" cy="15120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en-US" altLang="ja-JP" sz="1800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5" name="正方形/長方形 104"/>
          <p:cNvSpPr/>
          <p:nvPr/>
        </p:nvSpPr>
        <p:spPr bwMode="auto">
          <a:xfrm>
            <a:off x="1425410" y="5203265"/>
            <a:ext cx="3312000" cy="15840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en-US" altLang="ja-JP" sz="1800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714999" y="3778623"/>
            <a:ext cx="229944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  <a:latin typeface="+mn-ea"/>
                <a:ea typeface="+mn-ea"/>
              </a:rPr>
              <a:t>Out of Scope</a:t>
            </a:r>
            <a:endParaRPr kumimoji="1" lang="ja-JP" altLang="en-US" sz="2400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強調線吹き出し 3 106"/>
          <p:cNvSpPr/>
          <p:nvPr/>
        </p:nvSpPr>
        <p:spPr bwMode="auto">
          <a:xfrm>
            <a:off x="5190565" y="1647120"/>
            <a:ext cx="3657600" cy="1809726"/>
          </a:xfrm>
          <a:prstGeom prst="accentCallout3">
            <a:avLst>
              <a:gd name="adj1" fmla="val 19421"/>
              <a:gd name="adj2" fmla="val -5671"/>
              <a:gd name="adj3" fmla="val 19674"/>
              <a:gd name="adj4" fmla="val -5671"/>
              <a:gd name="adj5" fmla="val 8559"/>
              <a:gd name="adj6" fmla="val -22789"/>
              <a:gd name="adj7" fmla="val 36950"/>
              <a:gd name="adj8" fmla="val -3393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Repository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管理、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Backlog&amp;Ticket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管理、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CI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管理は</a:t>
            </a:r>
            <a:r>
              <a:rPr lang="en-US" altLang="ja-JP" sz="1400" b="1" dirty="0" err="1" smtClean="0">
                <a:solidFill>
                  <a:srgbClr val="C00000"/>
                </a:solidFill>
                <a:latin typeface="+mn-ea"/>
              </a:rPr>
              <a:t>GitLab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のみで完結させることを前提とする。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  <a:latin typeface="+mn-ea"/>
              </a:rPr>
              <a:t>ツールを増やせば増やすほど設定や使い方の違いがあ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るため、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+mn-ea"/>
              </a:rPr>
              <a:t>ツール自体の管理等が煩雑化し、さらに利用も形骸化されるリスクが高くなる。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また、ツール間の連携も困難となる。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  <a:latin typeface="+mn-ea"/>
              </a:rPr>
              <a:t>逆に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+mn-ea"/>
              </a:rPr>
              <a:t>GitLab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+mn-ea"/>
              </a:rPr>
              <a:t>のみで実現させることで、管理や利用の煩雑さを最小限に抑え、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+mn-ea"/>
              </a:rPr>
              <a:t>Ticket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Code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Document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の連携をシームレスに行うことを可能とする。</a:t>
            </a:r>
            <a:endParaRPr kumimoji="1" lang="ja-JP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フローチャート : 結合子 114"/>
          <p:cNvSpPr/>
          <p:nvPr/>
        </p:nvSpPr>
        <p:spPr bwMode="auto">
          <a:xfrm>
            <a:off x="1398494" y="1465729"/>
            <a:ext cx="3213847" cy="3765177"/>
          </a:xfrm>
          <a:prstGeom prst="flowChartConnector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4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1191" y="3157917"/>
            <a:ext cx="1976823" cy="52322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altLang="ja-JP" sz="2800" dirty="0" smtClean="0"/>
              <a:t>Scrum Flow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/>
              </a:rPr>
              <a:pPr>
                <a:defRPr/>
              </a:pPr>
              <a:t>3</a:t>
            </a:fld>
            <a:endParaRPr lang="en-US" altLang="ja-JP">
              <a:solidFill>
                <a:prstClr val="black"/>
              </a:solidFill>
              <a:ea typeface="HGPｺﾞｼｯｸE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680276" y="3718823"/>
            <a:ext cx="198000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19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2029723" cy="424732"/>
          </a:xfrm>
        </p:spPr>
        <p:txBody>
          <a:bodyPr/>
          <a:lstStyle/>
          <a:p>
            <a:r>
              <a:rPr lang="en-US" altLang="ja-JP" dirty="0" smtClean="0"/>
              <a:t>Retrospective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2" name="強調線吹き出し 3 111"/>
          <p:cNvSpPr/>
          <p:nvPr/>
        </p:nvSpPr>
        <p:spPr bwMode="auto">
          <a:xfrm>
            <a:off x="3523130" y="1989187"/>
            <a:ext cx="1788458" cy="4801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8333"/>
              <a:gd name="adj5" fmla="val 46942"/>
              <a:gd name="adj6" fmla="val -37053"/>
              <a:gd name="adj7" fmla="val -56660"/>
              <a:gd name="adj8" fmla="val -49242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前回</a:t>
            </a:r>
            <a:r>
              <a:rPr lang="en-US" altLang="ja-JP" sz="1400" dirty="0" smtClean="0">
                <a:solidFill>
                  <a:schemeClr val="tx1"/>
                </a:solidFill>
              </a:rPr>
              <a:t>Sprint</a:t>
            </a:r>
            <a:r>
              <a:rPr lang="ja-JP" altLang="en-US" sz="1400" dirty="0" smtClean="0">
                <a:solidFill>
                  <a:schemeClr val="tx1"/>
                </a:solidFill>
              </a:rPr>
              <a:t>の振返りと改善計画策定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2172390" cy="424732"/>
          </a:xfrm>
        </p:spPr>
        <p:txBody>
          <a:bodyPr/>
          <a:lstStyle/>
          <a:p>
            <a:r>
              <a:rPr lang="en-US" altLang="ja-JP" dirty="0" smtClean="0"/>
              <a:t>Sprint Planning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円形吹き出し 441"/>
          <p:cNvSpPr/>
          <p:nvPr/>
        </p:nvSpPr>
        <p:spPr>
          <a:xfrm>
            <a:off x="3626169" y="2112606"/>
            <a:ext cx="504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latin typeface="+mn-ea"/>
              </a:rPr>
              <a:t>Select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433" name="円形吹き出し 432"/>
          <p:cNvSpPr/>
          <p:nvPr/>
        </p:nvSpPr>
        <p:spPr>
          <a:xfrm>
            <a:off x="2980711" y="3995194"/>
            <a:ext cx="648000" cy="216000"/>
          </a:xfrm>
          <a:prstGeom prst="wedgeEllipseCallout">
            <a:avLst>
              <a:gd name="adj1" fmla="val 59306"/>
              <a:gd name="adj2" fmla="val -11033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Old Tag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12" name="強調線吹き出し 3 111"/>
          <p:cNvSpPr/>
          <p:nvPr/>
        </p:nvSpPr>
        <p:spPr bwMode="auto">
          <a:xfrm>
            <a:off x="4746812" y="2618380"/>
            <a:ext cx="2111187" cy="6740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46942"/>
              <a:gd name="adj6" fmla="val -26919"/>
              <a:gd name="adj7" fmla="val -17341"/>
              <a:gd name="adj8" fmla="val -56935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Product Backlog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r>
              <a:rPr lang="en-US" altLang="ja-JP" sz="1400" dirty="0" smtClean="0">
                <a:solidFill>
                  <a:schemeClr val="tx1"/>
                </a:solidFill>
              </a:rPr>
              <a:t>Sprint Backlog</a:t>
            </a:r>
            <a:r>
              <a:rPr lang="ja-JP" altLang="en-US" sz="1400" dirty="0" smtClean="0">
                <a:solidFill>
                  <a:schemeClr val="tx1"/>
                </a:solidFill>
              </a:rPr>
              <a:t>を選択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また、</a:t>
            </a:r>
            <a:r>
              <a:rPr lang="en-US" altLang="ja-JP" sz="1400" dirty="0" smtClean="0">
                <a:solidFill>
                  <a:schemeClr val="tx1"/>
                </a:solidFill>
              </a:rPr>
              <a:t>Goal</a:t>
            </a:r>
            <a:r>
              <a:rPr lang="ja-JP" altLang="en-US" sz="1400" dirty="0" smtClean="0">
                <a:solidFill>
                  <a:schemeClr val="tx1"/>
                </a:solidFill>
              </a:rPr>
              <a:t>の明確化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7" name="強調線吹き出し 3 116"/>
          <p:cNvSpPr/>
          <p:nvPr/>
        </p:nvSpPr>
        <p:spPr bwMode="auto">
          <a:xfrm>
            <a:off x="5020236" y="3916600"/>
            <a:ext cx="2111187" cy="4801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46942"/>
              <a:gd name="adj6" fmla="val -26919"/>
              <a:gd name="adj7" fmla="val -21506"/>
              <a:gd name="adj8" fmla="val -58846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変更前の状態に戻せるよう</a:t>
            </a:r>
            <a:r>
              <a:rPr lang="en-US" altLang="ja-JP" sz="1400" dirty="0" smtClean="0">
                <a:solidFill>
                  <a:schemeClr val="tx1"/>
                </a:solidFill>
              </a:rPr>
              <a:t>Tag</a:t>
            </a:r>
            <a:r>
              <a:rPr lang="ja-JP" altLang="en-US" sz="1400" dirty="0" smtClean="0">
                <a:solidFill>
                  <a:schemeClr val="tx1"/>
                </a:solidFill>
              </a:rPr>
              <a:t>付けしておく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5110694" cy="424732"/>
          </a:xfrm>
        </p:spPr>
        <p:txBody>
          <a:bodyPr/>
          <a:lstStyle/>
          <a:p>
            <a:r>
              <a:rPr lang="en-US" altLang="ja-JP" dirty="0" smtClean="0"/>
              <a:t>Daily Scrum (Ticketing &amp; Branching)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397346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正方形/長方形 434"/>
          <p:cNvSpPr/>
          <p:nvPr/>
        </p:nvSpPr>
        <p:spPr>
          <a:xfrm>
            <a:off x="4118436" y="4724126"/>
            <a:ext cx="396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Pull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41" name="円形吹き出し 440"/>
          <p:cNvSpPr/>
          <p:nvPr/>
        </p:nvSpPr>
        <p:spPr>
          <a:xfrm>
            <a:off x="4818476" y="2699795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Create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31" name="直線矢印コネクタ 130"/>
          <p:cNvCxnSpPr>
            <a:stCxn id="297" idx="2"/>
            <a:endCxn id="300" idx="0"/>
          </p:cNvCxnSpPr>
          <p:nvPr/>
        </p:nvCxnSpPr>
        <p:spPr>
          <a:xfrm>
            <a:off x="4679983" y="3165514"/>
            <a:ext cx="1892" cy="19398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強調線吹き出し 3 111"/>
          <p:cNvSpPr/>
          <p:nvPr/>
        </p:nvSpPr>
        <p:spPr bwMode="auto">
          <a:xfrm>
            <a:off x="5983941" y="2859773"/>
            <a:ext cx="2918012" cy="1643527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8333"/>
              <a:gd name="adj5" fmla="val 37124"/>
              <a:gd name="adj6" fmla="val -24377"/>
              <a:gd name="adj7" fmla="val 13704"/>
              <a:gd name="adj8" fmla="val -41722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Feature Branch</a:t>
            </a:r>
            <a:r>
              <a:rPr lang="ja-JP" altLang="en-US" sz="1400" dirty="0" smtClean="0">
                <a:solidFill>
                  <a:schemeClr val="tx1"/>
                </a:solidFill>
              </a:rPr>
              <a:t>単位に</a:t>
            </a:r>
            <a:r>
              <a:rPr lang="en-US" altLang="ja-JP" sz="1400" dirty="0" smtClean="0">
                <a:solidFill>
                  <a:schemeClr val="tx1"/>
                </a:solidFill>
              </a:rPr>
              <a:t>Issue Ticket</a:t>
            </a:r>
            <a:r>
              <a:rPr lang="ja-JP" altLang="en-US" sz="1400" dirty="0" smtClean="0">
                <a:solidFill>
                  <a:schemeClr val="tx1"/>
                </a:solidFill>
              </a:rPr>
              <a:t>を作成する。その際、</a:t>
            </a:r>
            <a:r>
              <a:rPr lang="en-US" altLang="ja-JP" sz="1400" dirty="0" smtClean="0">
                <a:solidFill>
                  <a:schemeClr val="tx1"/>
                </a:solidFill>
              </a:rPr>
              <a:t>Sprint Backlog</a:t>
            </a:r>
            <a:r>
              <a:rPr lang="ja-JP" altLang="en-US" sz="1400" dirty="0" smtClean="0">
                <a:solidFill>
                  <a:schemeClr val="tx1"/>
                </a:solidFill>
              </a:rPr>
              <a:t>との紐付けも行う。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Issue Ticket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r>
              <a:rPr lang="en-US" altLang="ja-JP" sz="1400" dirty="0" smtClean="0">
                <a:solidFill>
                  <a:schemeClr val="tx1"/>
                </a:solidFill>
              </a:rPr>
              <a:t>Feature Branch</a:t>
            </a:r>
            <a:r>
              <a:rPr lang="ja-JP" altLang="en-US" sz="1400" dirty="0" smtClean="0">
                <a:solidFill>
                  <a:schemeClr val="tx1"/>
                </a:solidFill>
              </a:rPr>
              <a:t>を作成する。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en-US" altLang="ja-JP" sz="1400" dirty="0" smtClean="0">
                <a:solidFill>
                  <a:srgbClr val="C00000"/>
                </a:solidFill>
              </a:rPr>
              <a:t>※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この単位に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Document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や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Code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の変更を対で行うようにすることで、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Document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と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Code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の乖離を防ぐ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5221301" cy="424732"/>
          </a:xfrm>
        </p:spPr>
        <p:txBody>
          <a:bodyPr/>
          <a:lstStyle/>
          <a:p>
            <a:r>
              <a:rPr kumimoji="1" lang="en-US" altLang="ja-JP" dirty="0" smtClean="0"/>
              <a:t>Daily Scrum (Document Commitment)</a:t>
            </a:r>
            <a:endParaRPr kumimoji="1" lang="ja-JP" altLang="en-US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円/楕円 352"/>
          <p:cNvSpPr/>
          <p:nvPr/>
        </p:nvSpPr>
        <p:spPr>
          <a:xfrm>
            <a:off x="5291051" y="5109882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矢印コネクタ 360"/>
          <p:cNvCxnSpPr>
            <a:stCxn id="300" idx="6"/>
            <a:endCxn id="353" idx="2"/>
          </p:cNvCxnSpPr>
          <p:nvPr/>
        </p:nvCxnSpPr>
        <p:spPr>
          <a:xfrm>
            <a:off x="4789875" y="5213399"/>
            <a:ext cx="501176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星 5 380"/>
          <p:cNvSpPr/>
          <p:nvPr/>
        </p:nvSpPr>
        <p:spPr>
          <a:xfrm>
            <a:off x="5360392" y="2945032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82" name="直線矢印コネクタ 381"/>
          <p:cNvCxnSpPr>
            <a:stCxn id="353" idx="0"/>
            <a:endCxn id="381" idx="2"/>
          </p:cNvCxnSpPr>
          <p:nvPr/>
        </p:nvCxnSpPr>
        <p:spPr>
          <a:xfrm flipV="1">
            <a:off x="5399051" y="3161031"/>
            <a:ext cx="2593" cy="19488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矢印コネクタ 388"/>
          <p:cNvCxnSpPr>
            <a:stCxn id="297" idx="4"/>
            <a:endCxn id="381" idx="1"/>
          </p:cNvCxnSpPr>
          <p:nvPr/>
        </p:nvCxnSpPr>
        <p:spPr>
          <a:xfrm flipV="1">
            <a:off x="4854731" y="3027536"/>
            <a:ext cx="50566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円形吹き出し 442"/>
          <p:cNvSpPr/>
          <p:nvPr/>
        </p:nvSpPr>
        <p:spPr>
          <a:xfrm>
            <a:off x="5508759" y="2717725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Update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7" name="円形吹き出し 126"/>
          <p:cNvSpPr/>
          <p:nvPr/>
        </p:nvSpPr>
        <p:spPr>
          <a:xfrm>
            <a:off x="4742275" y="4748231"/>
            <a:ext cx="612000" cy="216000"/>
          </a:xfrm>
          <a:prstGeom prst="wedgeEllipseCallout">
            <a:avLst>
              <a:gd name="adj1" fmla="val 44170"/>
              <a:gd name="adj2" fmla="val 13869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Commit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12" name="強調線吹き出し 3 111"/>
          <p:cNvSpPr/>
          <p:nvPr/>
        </p:nvSpPr>
        <p:spPr bwMode="auto">
          <a:xfrm>
            <a:off x="6306675" y="4644631"/>
            <a:ext cx="1600196" cy="4801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25979"/>
              <a:gd name="adj6" fmla="val -25369"/>
              <a:gd name="adj7" fmla="val 100951"/>
              <a:gd name="adj8" fmla="val -53859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Document</a:t>
            </a:r>
            <a:r>
              <a:rPr lang="ja-JP" altLang="en-US" sz="1400" dirty="0" smtClean="0">
                <a:solidFill>
                  <a:schemeClr val="tx1"/>
                </a:solidFill>
              </a:rPr>
              <a:t>修正後</a:t>
            </a:r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7" name="強調線吹き出し 3 116"/>
          <p:cNvSpPr/>
          <p:nvPr/>
        </p:nvSpPr>
        <p:spPr bwMode="auto">
          <a:xfrm>
            <a:off x="6311155" y="3096331"/>
            <a:ext cx="1824316" cy="4801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46942"/>
              <a:gd name="adj6" fmla="val -26919"/>
              <a:gd name="adj7" fmla="val 9278"/>
              <a:gd name="adj8" fmla="val -43410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Commit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と連動して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Ticket</a:t>
            </a:r>
            <a:r>
              <a:rPr lang="ja-JP" altLang="en-US" sz="1400" dirty="0" smtClean="0">
                <a:solidFill>
                  <a:schemeClr val="tx1"/>
                </a:solidFill>
              </a:rPr>
              <a:t>が</a:t>
            </a:r>
            <a:r>
              <a:rPr lang="en-US" altLang="ja-JP" sz="1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される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3136338" y="1975717"/>
            <a:ext cx="5328000" cy="446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5" name="正方形/長方形 124"/>
          <p:cNvSpPr/>
          <p:nvPr/>
        </p:nvSpPr>
        <p:spPr>
          <a:xfrm>
            <a:off x="3142653" y="1983492"/>
            <a:ext cx="828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Backlog</a:t>
            </a:r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 #</a:t>
            </a:r>
            <a:r>
              <a:rPr lang="ja-JP" altLang="en-US" sz="1000" dirty="0" smtClean="0">
                <a:solidFill>
                  <a:sysClr val="windowText" lastClr="000080"/>
                </a:solidFill>
                <a:latin typeface="+mn-ea"/>
              </a:rPr>
              <a:t>１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6" name="正方形/長方形 405"/>
          <p:cNvSpPr/>
          <p:nvPr/>
        </p:nvSpPr>
        <p:spPr>
          <a:xfrm>
            <a:off x="4700678" y="2141563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7" name="正方形/長方形 406"/>
          <p:cNvSpPr/>
          <p:nvPr/>
        </p:nvSpPr>
        <p:spPr>
          <a:xfrm>
            <a:off x="4706995" y="2149323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#3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4561725" y="2271550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5" name="正方形/長方形 404"/>
          <p:cNvSpPr/>
          <p:nvPr/>
        </p:nvSpPr>
        <p:spPr>
          <a:xfrm>
            <a:off x="4568042" y="2279310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</a:t>
            </a:r>
            <a:r>
              <a:rPr kumimoji="1" lang="en-US" altLang="ja-JP" sz="1000" dirty="0" smtClean="0">
                <a:solidFill>
                  <a:sysClr val="windowText" lastClr="000080"/>
                </a:solidFill>
                <a:latin typeface="+mn-ea"/>
              </a:rPr>
              <a:t>#2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4409325" y="2414984"/>
            <a:ext cx="2880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3" name="正方形/長方形 402"/>
          <p:cNvSpPr/>
          <p:nvPr/>
        </p:nvSpPr>
        <p:spPr>
          <a:xfrm>
            <a:off x="4429089" y="2436191"/>
            <a:ext cx="720000" cy="144000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ysClr val="windowText" lastClr="000080"/>
                </a:solidFill>
                <a:latin typeface="+mn-ea"/>
              </a:rPr>
              <a:t>Ticket #1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4568879" cy="424732"/>
          </a:xfrm>
        </p:spPr>
        <p:txBody>
          <a:bodyPr/>
          <a:lstStyle/>
          <a:p>
            <a:r>
              <a:rPr kumimoji="1" lang="en-US" altLang="ja-JP" dirty="0" smtClean="0"/>
              <a:t>Daily Scrum (Code commitment)</a:t>
            </a:r>
            <a:endParaRPr kumimoji="1" lang="ja-JP" altLang="en-US" dirty="0"/>
          </a:p>
        </p:txBody>
      </p:sp>
      <p:sp>
        <p:nvSpPr>
          <p:cNvPr id="247" name="テキスト ボックス 97"/>
          <p:cNvSpPr txBox="1"/>
          <p:nvPr/>
        </p:nvSpPr>
        <p:spPr>
          <a:xfrm>
            <a:off x="255478" y="1332648"/>
            <a:ext cx="1375698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Project</a:t>
            </a:r>
            <a:r>
              <a:rPr kumimoji="1" lang="en-US" altLang="ja-JP" sz="160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 Event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9" y="3717796"/>
            <a:ext cx="633959" cy="2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97" y="4793740"/>
            <a:ext cx="881063" cy="3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0" name="直線コネクタ 259"/>
          <p:cNvCxnSpPr/>
          <p:nvPr/>
        </p:nvCxnSpPr>
        <p:spPr>
          <a:xfrm>
            <a:off x="247717" y="1833335"/>
            <a:ext cx="8640000" cy="0"/>
          </a:xfrm>
          <a:prstGeom prst="line">
            <a:avLst/>
          </a:prstGeom>
          <a:ln w="698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688574" y="1110590"/>
            <a:ext cx="0" cy="5328000"/>
          </a:xfrm>
          <a:prstGeom prst="line">
            <a:avLst/>
          </a:prstGeom>
          <a:ln w="698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962218" y="341501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953254" y="5584463"/>
            <a:ext cx="79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97"/>
          <p:cNvSpPr txBox="1"/>
          <p:nvPr/>
        </p:nvSpPr>
        <p:spPr>
          <a:xfrm>
            <a:off x="962989" y="4354155"/>
            <a:ext cx="758541" cy="2862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Version</a:t>
            </a:r>
            <a:endParaRPr kumimoji="1" lang="ja-JP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7" name="テキスト ボックス 97"/>
          <p:cNvSpPr txBox="1"/>
          <p:nvPr/>
        </p:nvSpPr>
        <p:spPr>
          <a:xfrm>
            <a:off x="1121894" y="5797070"/>
            <a:ext cx="369012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CI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68" name="ストライプ矢印 267"/>
          <p:cNvSpPr/>
          <p:nvPr/>
        </p:nvSpPr>
        <p:spPr>
          <a:xfrm>
            <a:off x="2193271" y="1203956"/>
            <a:ext cx="6300000" cy="108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9" name="星 5 268"/>
          <p:cNvSpPr/>
          <p:nvPr/>
        </p:nvSpPr>
        <p:spPr>
          <a:xfrm>
            <a:off x="1823823" y="1111130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50"/>
          </a:p>
        </p:txBody>
      </p:sp>
      <p:sp>
        <p:nvSpPr>
          <p:cNvPr id="270" name="星 5 269"/>
          <p:cNvSpPr/>
          <p:nvPr/>
        </p:nvSpPr>
        <p:spPr>
          <a:xfrm>
            <a:off x="8592176" y="1129059"/>
            <a:ext cx="216000" cy="2160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1" name="正方形/長方形 270"/>
          <p:cNvSpPr/>
          <p:nvPr/>
        </p:nvSpPr>
        <p:spPr>
          <a:xfrm>
            <a:off x="2211671" y="1401989"/>
            <a:ext cx="864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>
                <a:solidFill>
                  <a:sysClr val="windowText" lastClr="000080"/>
                </a:solidFill>
                <a:latin typeface="+mn-ea"/>
              </a:rPr>
              <a:t>Sprint</a:t>
            </a:r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 </a:t>
            </a:r>
          </a:p>
          <a:p>
            <a:pPr algn="ctr"/>
            <a:r>
              <a:rPr kumimoji="1" lang="en-US" altLang="ja-JP" baseline="0" dirty="0">
                <a:solidFill>
                  <a:sysClr val="windowText" lastClr="000080"/>
                </a:solidFill>
                <a:latin typeface="+mn-ea"/>
              </a:rPr>
              <a:t>Retrospective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72" name="カギ線コネクタ 122"/>
          <p:cNvCxnSpPr>
            <a:stCxn id="276" idx="4"/>
            <a:endCxn id="271" idx="1"/>
          </p:cNvCxnSpPr>
          <p:nvPr/>
        </p:nvCxnSpPr>
        <p:spPr>
          <a:xfrm rot="16200000" flipH="1">
            <a:off x="2004617" y="1338934"/>
            <a:ext cx="151837" cy="26227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1805400" y="110615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7" name="円/楕円 276"/>
          <p:cNvSpPr/>
          <p:nvPr/>
        </p:nvSpPr>
        <p:spPr>
          <a:xfrm>
            <a:off x="8560306" y="11106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9" name="正方形/長方形 278"/>
          <p:cNvSpPr/>
          <p:nvPr/>
        </p:nvSpPr>
        <p:spPr>
          <a:xfrm>
            <a:off x="3184341" y="1406471"/>
            <a:ext cx="648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Sprint</a:t>
            </a:r>
            <a:endParaRPr kumimoji="1" lang="en-US" altLang="ja-JP" baseline="0" dirty="0">
              <a:solidFill>
                <a:sysClr val="windowText" lastClr="000080"/>
              </a:solidFill>
              <a:latin typeface="+mn-ea"/>
            </a:endParaRPr>
          </a:p>
          <a:p>
            <a:pPr algn="ctr"/>
            <a:r>
              <a:rPr kumimoji="1" lang="en-US" altLang="ja-JP" baseline="0" dirty="0" smtClean="0">
                <a:solidFill>
                  <a:sysClr val="windowText" lastClr="000080"/>
                </a:solidFill>
                <a:latin typeface="+mn-ea"/>
              </a:rPr>
              <a:t>Planning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0" name="カギ線コネクタ 122"/>
          <p:cNvCxnSpPr>
            <a:stCxn id="271" idx="3"/>
            <a:endCxn id="279" idx="1"/>
          </p:cNvCxnSpPr>
          <p:nvPr/>
        </p:nvCxnSpPr>
        <p:spPr>
          <a:xfrm>
            <a:off x="3075671" y="1545989"/>
            <a:ext cx="108670" cy="4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>
          <a:xfrm>
            <a:off x="3941858" y="1410954"/>
            <a:ext cx="3852000" cy="288000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>
                <a:solidFill>
                  <a:sysClr val="windowText" lastClr="000080"/>
                </a:solidFill>
                <a:latin typeface="+mn-ea"/>
              </a:rPr>
              <a:t>Daily Scrum</a:t>
            </a:r>
            <a:endParaRPr kumimoji="1" lang="ja-JP" altLang="en-US" dirty="0">
              <a:solidFill>
                <a:sysClr val="windowText" lastClr="000080"/>
              </a:solidFill>
              <a:latin typeface="+mn-ea"/>
            </a:endParaRPr>
          </a:p>
        </p:txBody>
      </p:sp>
      <p:cxnSp>
        <p:nvCxnSpPr>
          <p:cNvPr id="284" name="カギ線コネクタ 122"/>
          <p:cNvCxnSpPr>
            <a:stCxn id="279" idx="3"/>
            <a:endCxn id="283" idx="1"/>
          </p:cNvCxnSpPr>
          <p:nvPr/>
        </p:nvCxnSpPr>
        <p:spPr>
          <a:xfrm>
            <a:off x="3832341" y="1550471"/>
            <a:ext cx="109517" cy="4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星 5 293"/>
          <p:cNvSpPr/>
          <p:nvPr/>
        </p:nvSpPr>
        <p:spPr>
          <a:xfrm>
            <a:off x="3397124" y="2286126"/>
            <a:ext cx="216000" cy="2160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5" name="正方形/長方形 294"/>
          <p:cNvSpPr/>
          <p:nvPr/>
        </p:nvSpPr>
        <p:spPr>
          <a:xfrm>
            <a:off x="8322576" y="906561"/>
            <a:ext cx="75533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>
                <a:solidFill>
                  <a:srgbClr val="C00000"/>
                </a:solidFill>
                <a:latin typeface="+mn-ea"/>
              </a:rPr>
              <a:t> End</a:t>
            </a:r>
            <a:endParaRPr kumimoji="1" lang="ja-JP" altLang="en-US" sz="10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1523915" y="897596"/>
            <a:ext cx="83388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rgbClr val="C00000"/>
                </a:solidFill>
                <a:latin typeface="+mn-ea"/>
              </a:rPr>
              <a:t>Sprint</a:t>
            </a:r>
            <a:r>
              <a:rPr kumimoji="1" lang="en-US" altLang="ja-JP" sz="1000" baseline="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ja-JP" sz="1000" baseline="0" dirty="0" smtClean="0">
                <a:solidFill>
                  <a:srgbClr val="C00000"/>
                </a:solidFill>
                <a:latin typeface="+mn-ea"/>
              </a:rPr>
              <a:t>Start</a:t>
            </a:r>
            <a:endParaRPr kumimoji="1" lang="ja-JP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7" name="星 5 296"/>
          <p:cNvSpPr/>
          <p:nvPr/>
        </p:nvSpPr>
        <p:spPr>
          <a:xfrm>
            <a:off x="4638731" y="2949515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9" name="円/楕円 298"/>
          <p:cNvSpPr/>
          <p:nvPr/>
        </p:nvSpPr>
        <p:spPr>
          <a:xfrm>
            <a:off x="3980607" y="437925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0" name="円/楕円 299"/>
          <p:cNvSpPr/>
          <p:nvPr/>
        </p:nvSpPr>
        <p:spPr>
          <a:xfrm>
            <a:off x="4573875" y="510539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6" name="カギ線コネクタ 122"/>
          <p:cNvCxnSpPr>
            <a:stCxn id="294" idx="3"/>
            <a:endCxn id="297" idx="1"/>
          </p:cNvCxnSpPr>
          <p:nvPr/>
        </p:nvCxnSpPr>
        <p:spPr>
          <a:xfrm rot="16200000" flipH="1">
            <a:off x="3840354" y="2233642"/>
            <a:ext cx="529894" cy="10668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カギ線コネクタ 122"/>
          <p:cNvCxnSpPr>
            <a:stCxn id="294" idx="2"/>
            <a:endCxn id="111" idx="2"/>
          </p:cNvCxnSpPr>
          <p:nvPr/>
        </p:nvCxnSpPr>
        <p:spPr>
          <a:xfrm rot="16200000" flipH="1">
            <a:off x="2924934" y="3015567"/>
            <a:ext cx="1270197" cy="2433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>
            <a:stCxn id="111" idx="3"/>
            <a:endCxn id="299" idx="1"/>
          </p:cNvCxnSpPr>
          <p:nvPr/>
        </p:nvCxnSpPr>
        <p:spPr>
          <a:xfrm>
            <a:off x="3753688" y="3952322"/>
            <a:ext cx="258551" cy="4585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279" idx="2"/>
            <a:endCxn id="294" idx="0"/>
          </p:cNvCxnSpPr>
          <p:nvPr/>
        </p:nvCxnSpPr>
        <p:spPr>
          <a:xfrm flipH="1">
            <a:off x="3505124" y="1694471"/>
            <a:ext cx="3217" cy="59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円/楕円 352"/>
          <p:cNvSpPr/>
          <p:nvPr/>
        </p:nvSpPr>
        <p:spPr>
          <a:xfrm>
            <a:off x="5291051" y="5109882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55" name="直線矢印コネクタ 354"/>
          <p:cNvCxnSpPr>
            <a:stCxn id="299" idx="5"/>
            <a:endCxn id="300" idx="1"/>
          </p:cNvCxnSpPr>
          <p:nvPr/>
        </p:nvCxnSpPr>
        <p:spPr>
          <a:xfrm>
            <a:off x="4164975" y="4563627"/>
            <a:ext cx="440532" cy="5734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円/楕円 359"/>
          <p:cNvSpPr/>
          <p:nvPr/>
        </p:nvSpPr>
        <p:spPr>
          <a:xfrm>
            <a:off x="6021672" y="51143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61" name="直線矢印コネクタ 360"/>
          <p:cNvCxnSpPr>
            <a:stCxn id="300" idx="6"/>
            <a:endCxn id="353" idx="2"/>
          </p:cNvCxnSpPr>
          <p:nvPr/>
        </p:nvCxnSpPr>
        <p:spPr>
          <a:xfrm>
            <a:off x="4789875" y="5213399"/>
            <a:ext cx="501176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矢印コネクタ 363"/>
          <p:cNvCxnSpPr>
            <a:stCxn id="353" idx="6"/>
            <a:endCxn id="360" idx="2"/>
          </p:cNvCxnSpPr>
          <p:nvPr/>
        </p:nvCxnSpPr>
        <p:spPr>
          <a:xfrm>
            <a:off x="5507051" y="5217882"/>
            <a:ext cx="51462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星 5 378"/>
          <p:cNvSpPr/>
          <p:nvPr/>
        </p:nvSpPr>
        <p:spPr>
          <a:xfrm>
            <a:off x="6082054" y="2940550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81" name="星 5 380"/>
          <p:cNvSpPr/>
          <p:nvPr/>
        </p:nvSpPr>
        <p:spPr>
          <a:xfrm>
            <a:off x="5360392" y="2945032"/>
            <a:ext cx="216000" cy="216000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86" name="直線矢印コネクタ 385"/>
          <p:cNvCxnSpPr>
            <a:stCxn id="360" idx="0"/>
            <a:endCxn id="379" idx="2"/>
          </p:cNvCxnSpPr>
          <p:nvPr/>
        </p:nvCxnSpPr>
        <p:spPr>
          <a:xfrm flipH="1" flipV="1">
            <a:off x="6123306" y="3156549"/>
            <a:ext cx="6366" cy="19578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矢印コネクタ 388"/>
          <p:cNvCxnSpPr>
            <a:stCxn id="297" idx="4"/>
            <a:endCxn id="381" idx="1"/>
          </p:cNvCxnSpPr>
          <p:nvPr/>
        </p:nvCxnSpPr>
        <p:spPr>
          <a:xfrm flipV="1">
            <a:off x="4854731" y="3027536"/>
            <a:ext cx="505661" cy="4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矢印コネクタ 391"/>
          <p:cNvCxnSpPr>
            <a:stCxn id="381" idx="4"/>
            <a:endCxn id="379" idx="1"/>
          </p:cNvCxnSpPr>
          <p:nvPr/>
        </p:nvCxnSpPr>
        <p:spPr>
          <a:xfrm flipV="1">
            <a:off x="5576392" y="3023054"/>
            <a:ext cx="505662" cy="44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矢印コネクタ 420"/>
          <p:cNvCxnSpPr>
            <a:stCxn id="360" idx="4"/>
            <a:endCxn id="113" idx="0"/>
          </p:cNvCxnSpPr>
          <p:nvPr/>
        </p:nvCxnSpPr>
        <p:spPr>
          <a:xfrm>
            <a:off x="6129672" y="5330365"/>
            <a:ext cx="8079" cy="3842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/>
          <p:cNvSpPr/>
          <p:nvPr/>
        </p:nvSpPr>
        <p:spPr>
          <a:xfrm>
            <a:off x="5893443" y="5396480"/>
            <a:ext cx="468000" cy="18880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solidFill>
                  <a:sysClr val="windowText" lastClr="000080"/>
                </a:solidFill>
                <a:latin typeface="+mn-ea"/>
              </a:rPr>
              <a:t>Hook</a:t>
            </a:r>
            <a:endParaRPr kumimoji="1" lang="ja-JP" altLang="en-US" sz="1000" dirty="0">
              <a:solidFill>
                <a:sysClr val="windowText" lastClr="000080"/>
              </a:solidFill>
              <a:latin typeface="+mn-ea"/>
            </a:endParaRPr>
          </a:p>
        </p:txBody>
      </p:sp>
      <p:sp>
        <p:nvSpPr>
          <p:cNvPr id="444" name="円形吹き出し 443"/>
          <p:cNvSpPr/>
          <p:nvPr/>
        </p:nvSpPr>
        <p:spPr>
          <a:xfrm>
            <a:off x="6252830" y="2722207"/>
            <a:ext cx="540000" cy="216000"/>
          </a:xfrm>
          <a:prstGeom prst="wedgeEllipseCallout">
            <a:avLst>
              <a:gd name="adj1" fmla="val -54828"/>
              <a:gd name="adj2" fmla="val 7643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Update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456" name="テキスト ボックス 97"/>
          <p:cNvSpPr txBox="1"/>
          <p:nvPr/>
        </p:nvSpPr>
        <p:spPr>
          <a:xfrm>
            <a:off x="1674432" y="3641864"/>
            <a:ext cx="889987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Repository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7" name="テキスト ボックス 97"/>
          <p:cNvSpPr txBox="1"/>
          <p:nvPr/>
        </p:nvSpPr>
        <p:spPr>
          <a:xfrm>
            <a:off x="1689513" y="4372485"/>
            <a:ext cx="1143263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 smtClean="0">
                <a:latin typeface="+mn-ea"/>
              </a:rPr>
              <a:t>Master Branch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58" name="テキスト ボックス 97"/>
          <p:cNvSpPr txBox="1"/>
          <p:nvPr/>
        </p:nvSpPr>
        <p:spPr>
          <a:xfrm>
            <a:off x="1679300" y="5103108"/>
            <a:ext cx="1334020" cy="2585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+mn-ea"/>
              </a:rPr>
              <a:t>Feature</a:t>
            </a:r>
            <a:r>
              <a:rPr kumimoji="1" lang="en-US" altLang="ja-JP" sz="1200" dirty="0" smtClean="0">
                <a:latin typeface="+mn-ea"/>
              </a:rPr>
              <a:t> Branches</a:t>
            </a:r>
            <a:endParaRPr kumimoji="1" lang="ja-JP" altLang="en-US" sz="1200" dirty="0">
              <a:latin typeface="+mn-ea"/>
            </a:endParaRPr>
          </a:p>
        </p:txBody>
      </p:sp>
      <p:grpSp>
        <p:nvGrpSpPr>
          <p:cNvPr id="4" name="グループ化 111"/>
          <p:cNvGrpSpPr/>
          <p:nvPr/>
        </p:nvGrpSpPr>
        <p:grpSpPr>
          <a:xfrm>
            <a:off x="5777751" y="5714593"/>
            <a:ext cx="720000" cy="576000"/>
            <a:chOff x="0" y="5624945"/>
            <a:chExt cx="864000" cy="648000"/>
          </a:xfrm>
        </p:grpSpPr>
        <p:sp>
          <p:nvSpPr>
            <p:cNvPr id="113" name="正方形/長方形 112"/>
            <p:cNvSpPr/>
            <p:nvPr/>
          </p:nvSpPr>
          <p:spPr bwMode="auto">
            <a:xfrm>
              <a:off x="0" y="5624945"/>
              <a:ext cx="864000" cy="648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smtClean="0">
                <a:solidFill>
                  <a:schemeClr val="tx1"/>
                </a:solidFill>
              </a:endParaRPr>
            </a:p>
          </p:txBody>
        </p:sp>
        <p:pic>
          <p:nvPicPr>
            <p:cNvPr id="114" name="Picture 9" descr="W:\MyDocument\デスクトップ\sona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38" y="6052175"/>
              <a:ext cx="786960" cy="188869"/>
            </a:xfrm>
            <a:prstGeom prst="rect">
              <a:avLst/>
            </a:prstGeom>
            <a:noFill/>
          </p:spPr>
        </p:pic>
        <p:pic>
          <p:nvPicPr>
            <p:cNvPr id="115" name="Picture 2" descr="W:\MyDocument\デスクトップ\CoE\画像\maven-logo-black-on-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9" y="5646682"/>
              <a:ext cx="753966" cy="190532"/>
            </a:xfrm>
            <a:prstGeom prst="rect">
              <a:avLst/>
            </a:prstGeom>
            <a:noFill/>
            <a:extLst>
              <a:ext uri="{909E8E84-426E-40DD-AFC4-6F175D3DCCD1}">
                <a14:hiddenFill xmlns:xdr="http://schemas.openxmlformats.org/drawingml/2006/spreadsheetDrawing"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4920" y="5834279"/>
              <a:ext cx="483063" cy="23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8" name="円形吹き出し 127"/>
          <p:cNvSpPr/>
          <p:nvPr/>
        </p:nvSpPr>
        <p:spPr>
          <a:xfrm>
            <a:off x="5472896" y="4752714"/>
            <a:ext cx="612000" cy="216000"/>
          </a:xfrm>
          <a:prstGeom prst="wedgeEllipseCallout">
            <a:avLst>
              <a:gd name="adj1" fmla="val 46367"/>
              <a:gd name="adj2" fmla="val 12001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 smtClean="0">
                <a:latin typeface="+mn-ea"/>
              </a:rPr>
              <a:t>Commit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10" name="テキスト ボックス 97"/>
          <p:cNvSpPr txBox="1"/>
          <p:nvPr/>
        </p:nvSpPr>
        <p:spPr>
          <a:xfrm>
            <a:off x="1000362" y="2533919"/>
            <a:ext cx="647934" cy="3139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ea"/>
                <a:ea typeface="+mj-ea"/>
              </a:rPr>
              <a:t>Issue</a:t>
            </a:r>
            <a:endParaRPr kumimoji="1" lang="ja-JP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1" name="ホームベース 110"/>
          <p:cNvSpPr/>
          <p:nvPr/>
        </p:nvSpPr>
        <p:spPr bwMode="auto">
          <a:xfrm rot="5400000">
            <a:off x="3609688" y="3736322"/>
            <a:ext cx="288000" cy="144000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12" name="強調線吹き出し 3 111"/>
          <p:cNvSpPr/>
          <p:nvPr/>
        </p:nvSpPr>
        <p:spPr bwMode="auto">
          <a:xfrm>
            <a:off x="6979025" y="4353782"/>
            <a:ext cx="1855694" cy="1061829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25979"/>
              <a:gd name="adj6" fmla="val -25369"/>
              <a:gd name="adj7" fmla="val 76817"/>
              <a:gd name="adj8" fmla="val -41601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Code</a:t>
            </a:r>
            <a:r>
              <a:rPr lang="ja-JP" altLang="en-US" sz="1400" dirty="0" smtClean="0">
                <a:solidFill>
                  <a:schemeClr val="tx1"/>
                </a:solidFill>
              </a:rPr>
              <a:t>修正後</a:t>
            </a:r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する。その際、イベントを</a:t>
            </a:r>
            <a:r>
              <a:rPr lang="en-US" altLang="ja-JP" sz="1400" dirty="0" smtClean="0">
                <a:solidFill>
                  <a:schemeClr val="tx1"/>
                </a:solidFill>
              </a:rPr>
              <a:t>Hook</a:t>
            </a:r>
            <a:r>
              <a:rPr lang="ja-JP" altLang="en-US" sz="1400" dirty="0" smtClean="0">
                <a:solidFill>
                  <a:schemeClr val="tx1"/>
                </a:solidFill>
              </a:rPr>
              <a:t>させて、</a:t>
            </a:r>
            <a:r>
              <a:rPr lang="en-US" altLang="ja-JP" sz="1400" dirty="0" smtClean="0">
                <a:solidFill>
                  <a:schemeClr val="tx1"/>
                </a:solidFill>
              </a:rPr>
              <a:t>Build</a:t>
            </a:r>
            <a:r>
              <a:rPr lang="ja-JP" altLang="en-US" sz="1400" dirty="0" smtClean="0">
                <a:solidFill>
                  <a:schemeClr val="tx1"/>
                </a:solidFill>
              </a:rPr>
              <a:t>ツールや</a:t>
            </a:r>
            <a:r>
              <a:rPr lang="en-US" altLang="ja-JP" sz="1400" dirty="0" smtClean="0">
                <a:solidFill>
                  <a:schemeClr val="tx1"/>
                </a:solidFill>
              </a:rPr>
              <a:t>Tester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en-US" altLang="ja-JP" sz="1400" dirty="0" smtClean="0">
                <a:solidFill>
                  <a:schemeClr val="tx1"/>
                </a:solidFill>
              </a:rPr>
              <a:t>Inspection</a:t>
            </a:r>
            <a:r>
              <a:rPr lang="ja-JP" altLang="en-US" sz="1400" dirty="0" smtClean="0">
                <a:solidFill>
                  <a:schemeClr val="tx1"/>
                </a:solidFill>
              </a:rPr>
              <a:t>を実行する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7" name="強調線吹き出し 3 116"/>
          <p:cNvSpPr/>
          <p:nvPr/>
        </p:nvSpPr>
        <p:spPr bwMode="auto">
          <a:xfrm>
            <a:off x="6983505" y="3123225"/>
            <a:ext cx="1824316" cy="480131"/>
          </a:xfrm>
          <a:prstGeom prst="accentCallout3">
            <a:avLst>
              <a:gd name="adj1" fmla="val 18750"/>
              <a:gd name="adj2" fmla="val -8333"/>
              <a:gd name="adj3" fmla="val 18332"/>
              <a:gd name="adj4" fmla="val -9089"/>
              <a:gd name="adj5" fmla="val 46942"/>
              <a:gd name="adj6" fmla="val -26919"/>
              <a:gd name="adj7" fmla="val 5288"/>
              <a:gd name="adj8" fmla="val -39724"/>
            </a:avLst>
          </a:prstGeom>
          <a:solidFill>
            <a:srgbClr val="00B0F0">
              <a:alpha val="10000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Commit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と連動して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Ticket</a:t>
            </a:r>
            <a:r>
              <a:rPr lang="ja-JP" altLang="en-US" sz="1400" dirty="0" smtClean="0">
                <a:solidFill>
                  <a:schemeClr val="tx1"/>
                </a:solidFill>
              </a:rPr>
              <a:t>が</a:t>
            </a:r>
            <a:r>
              <a:rPr lang="en-US" altLang="ja-JP" sz="1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される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achi2016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標準デザイン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Hitachi2016</Template>
  <TotalTime>0</TotalTime>
  <Words>705</Words>
  <Application>Microsoft Office PowerPoint</Application>
  <PresentationFormat>画面に合わせる (4:3)</PresentationFormat>
  <Paragraphs>244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Arial</vt:lpstr>
      <vt:lpstr>ＭＳ Ｐゴシック</vt:lpstr>
      <vt:lpstr>HGPｺﾞｼｯｸE</vt:lpstr>
      <vt:lpstr>HGP創英角ｺﾞｼｯｸUB</vt:lpstr>
      <vt:lpstr>Times New Roman</vt:lpstr>
      <vt:lpstr>ＭＳ Ｐ明朝</vt:lpstr>
      <vt:lpstr>Wingdings</vt:lpstr>
      <vt:lpstr>Hitachi2016</vt:lpstr>
      <vt:lpstr>2_標準デザイン</vt:lpstr>
      <vt:lpstr>スライド 0</vt:lpstr>
      <vt:lpstr>前提CI Tool</vt:lpstr>
      <vt:lpstr>スライド 2</vt:lpstr>
      <vt:lpstr>Scrum Flow</vt:lpstr>
      <vt:lpstr>Retrospective</vt:lpstr>
      <vt:lpstr>Sprint Planning</vt:lpstr>
      <vt:lpstr>Daily Scrum (Ticketing &amp; Branching)</vt:lpstr>
      <vt:lpstr>Daily Scrum (Document Commitment)</vt:lpstr>
      <vt:lpstr>Daily Scrum (Code commitment)</vt:lpstr>
      <vt:lpstr>Daily Scrum (Merge to Master Branch)</vt:lpstr>
      <vt:lpstr>Sprint Review</vt:lpstr>
      <vt:lpstr>Scrum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2016-12-27T05:14:04Z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