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0" r:id="rId5"/>
    <p:sldId id="259" r:id="rId6"/>
    <p:sldId id="266" r:id="rId7"/>
    <p:sldId id="260" r:id="rId8"/>
    <p:sldId id="261" r:id="rId9"/>
    <p:sldId id="262" r:id="rId10"/>
    <p:sldId id="263" r:id="rId11"/>
    <p:sldId id="264" r:id="rId12"/>
    <p:sldId id="265" r:id="rId13"/>
    <p:sldId id="267" r:id="rId14"/>
    <p:sldId id="268" r:id="rId15"/>
    <p:sldId id="269"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DDE1991-F5D0-409A-AD48-0EF7BE90F699}">
          <p14:sldIdLst>
            <p14:sldId id="256"/>
            <p14:sldId id="257"/>
            <p14:sldId id="258"/>
            <p14:sldId id="270"/>
            <p14:sldId id="259"/>
            <p14:sldId id="266"/>
            <p14:sldId id="260"/>
            <p14:sldId id="261"/>
            <p14:sldId id="262"/>
            <p14:sldId id="263"/>
            <p14:sldId id="264"/>
            <p14:sldId id="265"/>
            <p14:sldId id="267"/>
            <p14:sldId id="268"/>
            <p14:sldId id="26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9F970-AE91-40AD-AA74-DEF0BE66A7F4}" type="datetimeFigureOut">
              <a:rPr kumimoji="1" lang="ja-JP" altLang="en-US" smtClean="0"/>
              <a:t>2021/9/1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B2023-FEE8-490A-84AB-6805F8FBD5BA}" type="slidenum">
              <a:rPr kumimoji="1" lang="ja-JP" altLang="en-US" smtClean="0"/>
              <a:t>‹#›</a:t>
            </a:fld>
            <a:endParaRPr kumimoji="1" lang="ja-JP" altLang="en-US"/>
          </a:p>
        </p:txBody>
      </p:sp>
    </p:spTree>
    <p:extLst>
      <p:ext uri="{BB962C8B-B14F-4D97-AF65-F5344CB8AC3E}">
        <p14:creationId xmlns:p14="http://schemas.microsoft.com/office/powerpoint/2010/main" val="5364823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F7B2023-FEE8-490A-84AB-6805F8FBD5BA}" type="slidenum">
              <a:rPr kumimoji="1" lang="ja-JP" altLang="en-US" smtClean="0"/>
              <a:t>2</a:t>
            </a:fld>
            <a:endParaRPr kumimoji="1" lang="ja-JP" altLang="en-US"/>
          </a:p>
        </p:txBody>
      </p:sp>
    </p:spTree>
    <p:extLst>
      <p:ext uri="{BB962C8B-B14F-4D97-AF65-F5344CB8AC3E}">
        <p14:creationId xmlns:p14="http://schemas.microsoft.com/office/powerpoint/2010/main" val="1397643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352EA-FC6F-4AD0-8910-426F210131C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D8FD56C-D155-486E-9D6C-42C7F0968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25C4F9D-CFDF-408B-9A7D-84FF3C1599D3}"/>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3F29D98F-CF1A-4D4F-B1A6-A30882EE62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398C58-A367-469F-AAE1-655AAD2A4232}"/>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352542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09621B-C39B-4F9D-B878-2E91DA7D36F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7619A9-D554-4600-BE34-C1634A813B6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9AC7A7-E94F-4EDC-81A9-A953837EE83B}"/>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4603ACBF-84B7-4EAD-8214-CD7D2C639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213EAB-4F1D-49C1-9297-91D93374C847}"/>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70693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835175-6120-4F3B-9CE5-8B4C08A151A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74B4F3C-60BC-49D0-A657-669AFCE180C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C04D3B-04CA-495D-9AED-D54D1D148680}"/>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605D8836-3FAC-44F8-B583-276888C49F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E3DB32-899F-4B34-9CA3-D6DB3885547B}"/>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63061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55427E-FD43-4A4B-805B-7269B2FF77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F51264-341B-4B93-919C-4CA5D0048FD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8634EC-5499-4C9C-A929-8934E705F6E0}"/>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F1E3D38C-E9F7-4996-96D6-C7EB4F3F43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3A600B-E50F-49C9-84AA-E1FAE6371DD3}"/>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252508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289333-0552-415A-B14A-488477784EF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DE0DE9-8305-4CA5-BD04-5447D80CC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1E9A49D-5BFB-4BA4-B9D8-09DEA15EC5BB}"/>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87BA2599-74D4-45B2-84CD-E571D83287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DDB74E-704D-4681-8119-75639A84CC72}"/>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238689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9F860-D532-4494-A6AF-C50B7777DA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F841AD-F737-42C9-A08B-A3DFA82191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0E08CA-1B23-433F-959F-3CD1DA2A254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AA67573-25E5-452C-A249-4D9AE41A99E3}"/>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6" name="フッター プレースホルダー 5">
            <a:extLst>
              <a:ext uri="{FF2B5EF4-FFF2-40B4-BE49-F238E27FC236}">
                <a16:creationId xmlns:a16="http://schemas.microsoft.com/office/drawing/2014/main" id="{9A434183-8F7B-44CC-8D1D-62F9568677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0DA9CA-36FB-4DF5-B133-413C9B2686B4}"/>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128527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9BB8BF-43A3-451A-93AC-D8AD5EDFBDE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8E7492-AF21-406E-A29E-ADFA0A44E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431E70-B155-4CF8-91CB-E5A660947A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9DAB66C-92E4-40DF-B576-BD80EE467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B182481-4DFC-4CF1-89FA-60F65C7AAD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5F698B1-BC5A-4729-9251-F5C04BCCEB40}"/>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8" name="フッター プレースホルダー 7">
            <a:extLst>
              <a:ext uri="{FF2B5EF4-FFF2-40B4-BE49-F238E27FC236}">
                <a16:creationId xmlns:a16="http://schemas.microsoft.com/office/drawing/2014/main" id="{EAAFAB4A-3BDC-4FDA-8C02-5B3051DF84E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4B2EC-4D78-4720-AD3A-FB8C73CD9508}"/>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242245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42233B-3C87-4207-A1EA-6C8A013EB41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30B87D3-477C-42AA-B807-9F4DF8345056}"/>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4" name="フッター プレースホルダー 3">
            <a:extLst>
              <a:ext uri="{FF2B5EF4-FFF2-40B4-BE49-F238E27FC236}">
                <a16:creationId xmlns:a16="http://schemas.microsoft.com/office/drawing/2014/main" id="{DC9B92B2-0737-4DEC-9168-7462B10C80F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BAFBA69-96C9-4CA7-98F4-13B052B3B64B}"/>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291961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32EB2E-F039-4314-8900-CE87B824C28E}"/>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3" name="フッター プレースホルダー 2">
            <a:extLst>
              <a:ext uri="{FF2B5EF4-FFF2-40B4-BE49-F238E27FC236}">
                <a16:creationId xmlns:a16="http://schemas.microsoft.com/office/drawing/2014/main" id="{9AD98502-9AB3-4492-9C0E-17546F34DCB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3075A5E-91D4-428E-A1D6-55F316E419A0}"/>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233412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BD3FA-3944-4284-89CC-D748BFA707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492DA4-185D-454F-A263-7740EF986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0AD7A34-EAE4-4ACE-B958-0147719C2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316313-1597-4B19-8AA1-C7D4414C9CEE}"/>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6" name="フッター プレースホルダー 5">
            <a:extLst>
              <a:ext uri="{FF2B5EF4-FFF2-40B4-BE49-F238E27FC236}">
                <a16:creationId xmlns:a16="http://schemas.microsoft.com/office/drawing/2014/main" id="{E738E87D-8ED5-4F95-A65F-9BB6CAFB66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B96E73-C6BA-4800-8110-4A3406D972C2}"/>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75529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0C1B12-E9FF-4FDC-8EB5-B205B55E9A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CE4F61D-CBC6-4915-BF19-2F26FD6F9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6041159-2653-4F58-8994-EADC233CE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715380-56DE-4D0D-8534-19A7EA942603}"/>
              </a:ext>
            </a:extLst>
          </p:cNvPr>
          <p:cNvSpPr>
            <a:spLocks noGrp="1"/>
          </p:cNvSpPr>
          <p:nvPr>
            <p:ph type="dt" sz="half" idx="10"/>
          </p:nvPr>
        </p:nvSpPr>
        <p:spPr/>
        <p:txBody>
          <a:bodyPr/>
          <a:lstStyle/>
          <a:p>
            <a:fld id="{9222777B-5E0D-4408-B5EA-B56DDF9EDA13}" type="datetimeFigureOut">
              <a:rPr kumimoji="1" lang="ja-JP" altLang="en-US" smtClean="0"/>
              <a:t>2021/9/1</a:t>
            </a:fld>
            <a:endParaRPr kumimoji="1" lang="ja-JP" altLang="en-US"/>
          </a:p>
        </p:txBody>
      </p:sp>
      <p:sp>
        <p:nvSpPr>
          <p:cNvPr id="6" name="フッター プレースホルダー 5">
            <a:extLst>
              <a:ext uri="{FF2B5EF4-FFF2-40B4-BE49-F238E27FC236}">
                <a16:creationId xmlns:a16="http://schemas.microsoft.com/office/drawing/2014/main" id="{20B5F04B-59BA-4CDE-8FF7-247B9EA2E1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B79D0D-566A-4961-BAA8-5C2AE0810C05}"/>
              </a:ext>
            </a:extLst>
          </p:cNvPr>
          <p:cNvSpPr>
            <a:spLocks noGrp="1"/>
          </p:cNvSpPr>
          <p:nvPr>
            <p:ph type="sldNum" sz="quarter" idx="12"/>
          </p:nvPr>
        </p:nvSpPr>
        <p:spPr/>
        <p:txBody>
          <a:body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134235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AAB974-26F2-44D7-8757-DF60695866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FEB5E3F-D296-49D7-B773-7FA4F2F71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639D19-EEF5-4AD4-9990-594ABC0E1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2777B-5E0D-4408-B5EA-B56DDF9EDA13}"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44C03197-1C88-4DA4-AB6E-9908253C9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E2F099A-E0C7-4B18-825A-A78356A1F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373A0-7C2B-4FB4-BD5A-766392F756EF}" type="slidenum">
              <a:rPr kumimoji="1" lang="ja-JP" altLang="en-US" smtClean="0"/>
              <a:t>‹#›</a:t>
            </a:fld>
            <a:endParaRPr kumimoji="1" lang="ja-JP" altLang="en-US"/>
          </a:p>
        </p:txBody>
      </p:sp>
    </p:spTree>
    <p:extLst>
      <p:ext uri="{BB962C8B-B14F-4D97-AF65-F5344CB8AC3E}">
        <p14:creationId xmlns:p14="http://schemas.microsoft.com/office/powerpoint/2010/main" val="2060416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8D37D1-4E0D-4C84-8273-1D13B655D6C5}"/>
              </a:ext>
            </a:extLst>
          </p:cNvPr>
          <p:cNvSpPr>
            <a:spLocks noGrp="1"/>
          </p:cNvSpPr>
          <p:nvPr>
            <p:ph type="ctrTitle"/>
          </p:nvPr>
        </p:nvSpPr>
        <p:spPr/>
        <p:txBody>
          <a:bodyPr/>
          <a:lstStyle/>
          <a:p>
            <a:r>
              <a:rPr kumimoji="1" lang="en-US" altLang="ja-JP" dirty="0"/>
              <a:t>Bluetooth</a:t>
            </a:r>
            <a:r>
              <a:rPr kumimoji="1" lang="ja-JP" altLang="en-US" dirty="0"/>
              <a:t>について</a:t>
            </a:r>
          </a:p>
        </p:txBody>
      </p:sp>
      <p:sp>
        <p:nvSpPr>
          <p:cNvPr id="3" name="字幕 2">
            <a:extLst>
              <a:ext uri="{FF2B5EF4-FFF2-40B4-BE49-F238E27FC236}">
                <a16:creationId xmlns:a16="http://schemas.microsoft.com/office/drawing/2014/main" id="{15F90FC6-B3F3-4A61-A7D2-F317A887A34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10979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各クラスの取得</a:t>
            </a:r>
          </a:p>
        </p:txBody>
      </p:sp>
      <p:sp>
        <p:nvSpPr>
          <p:cNvPr id="4" name="テキスト ボックス 3"/>
          <p:cNvSpPr txBox="1"/>
          <p:nvPr/>
        </p:nvSpPr>
        <p:spPr>
          <a:xfrm>
            <a:off x="338024" y="2266497"/>
            <a:ext cx="8116925" cy="3970318"/>
          </a:xfrm>
          <a:prstGeom prst="rect">
            <a:avLst/>
          </a:prstGeom>
          <a:noFill/>
        </p:spPr>
        <p:txBody>
          <a:bodyPr wrap="square" rtlCol="0">
            <a:spAutoFit/>
          </a:bodyPr>
          <a:lstStyle/>
          <a:p>
            <a:r>
              <a:rPr lang="en-US" altLang="ja-JP" dirty="0"/>
              <a:t>@Override</a:t>
            </a:r>
          </a:p>
          <a:p>
            <a:r>
              <a:rPr lang="en-US" altLang="ja-JP" dirty="0"/>
              <a:t>protected void </a:t>
            </a:r>
            <a:r>
              <a:rPr lang="en-US" altLang="ja-JP" dirty="0" err="1"/>
              <a:t>onCreate</a:t>
            </a:r>
            <a:r>
              <a:rPr lang="en-US" altLang="ja-JP" dirty="0"/>
              <a:t>(Bundle </a:t>
            </a:r>
            <a:r>
              <a:rPr lang="en-US" altLang="ja-JP" dirty="0" err="1"/>
              <a:t>savedInstanceState</a:t>
            </a:r>
            <a:r>
              <a:rPr lang="en-US" altLang="ja-JP" dirty="0"/>
              <a:t>) {</a:t>
            </a:r>
          </a:p>
          <a:p>
            <a:r>
              <a:rPr lang="en-US" altLang="ja-JP" dirty="0"/>
              <a:t>        </a:t>
            </a:r>
            <a:r>
              <a:rPr lang="en-US" altLang="ja-JP" dirty="0" err="1"/>
              <a:t>super.onCreate</a:t>
            </a:r>
            <a:r>
              <a:rPr lang="en-US" altLang="ja-JP" dirty="0"/>
              <a:t>(</a:t>
            </a:r>
            <a:r>
              <a:rPr lang="en-US" altLang="ja-JP" dirty="0" err="1"/>
              <a:t>savedInstanceState</a:t>
            </a:r>
            <a:r>
              <a:rPr lang="en-US" altLang="ja-JP" dirty="0"/>
              <a:t>);</a:t>
            </a:r>
          </a:p>
          <a:p>
            <a:r>
              <a:rPr lang="en-US" altLang="ja-JP" dirty="0"/>
              <a:t>        </a:t>
            </a:r>
            <a:r>
              <a:rPr lang="en-US" altLang="ja-JP" dirty="0" err="1"/>
              <a:t>setContentView</a:t>
            </a:r>
            <a:r>
              <a:rPr lang="en-US" altLang="ja-JP" dirty="0"/>
              <a:t>(</a:t>
            </a:r>
            <a:r>
              <a:rPr lang="en-US" altLang="ja-JP" dirty="0" err="1"/>
              <a:t>R.layout.activity_main</a:t>
            </a:r>
            <a:r>
              <a:rPr lang="en-US" altLang="ja-JP" dirty="0"/>
              <a:t>);</a:t>
            </a:r>
          </a:p>
          <a:p>
            <a:endParaRPr lang="en-US" altLang="ja-JP" dirty="0"/>
          </a:p>
          <a:p>
            <a:r>
              <a:rPr lang="en-US" altLang="ja-JP" dirty="0">
                <a:solidFill>
                  <a:srgbClr val="FF0000"/>
                </a:solidFill>
              </a:rPr>
              <a:t>        // </a:t>
            </a:r>
            <a:r>
              <a:rPr lang="en-US" altLang="ja-JP" dirty="0" err="1">
                <a:solidFill>
                  <a:srgbClr val="FF0000"/>
                </a:solidFill>
              </a:rPr>
              <a:t>BluetoothAdapter</a:t>
            </a:r>
            <a:r>
              <a:rPr lang="ja-JP" altLang="en-US" dirty="0">
                <a:solidFill>
                  <a:srgbClr val="FF0000"/>
                </a:solidFill>
              </a:rPr>
              <a:t>のインスタンスを得る</a:t>
            </a:r>
          </a:p>
          <a:p>
            <a:r>
              <a:rPr lang="ja-JP" altLang="en-US" dirty="0">
                <a:solidFill>
                  <a:srgbClr val="FF0000"/>
                </a:solidFill>
              </a:rPr>
              <a:t>        </a:t>
            </a:r>
            <a:r>
              <a:rPr lang="en-US" altLang="ja-JP" dirty="0" err="1">
                <a:solidFill>
                  <a:srgbClr val="FF0000"/>
                </a:solidFill>
              </a:rPr>
              <a:t>mBluetoothAdapter</a:t>
            </a:r>
            <a:r>
              <a:rPr lang="en-US" altLang="ja-JP" dirty="0">
                <a:solidFill>
                  <a:srgbClr val="FF0000"/>
                </a:solidFill>
              </a:rPr>
              <a:t> = </a:t>
            </a:r>
            <a:r>
              <a:rPr lang="en-US" altLang="ja-JP" dirty="0" err="1">
                <a:solidFill>
                  <a:srgbClr val="FF0000"/>
                </a:solidFill>
              </a:rPr>
              <a:t>BluetoothAdapter.getDefaultAdapter</a:t>
            </a:r>
            <a:r>
              <a:rPr lang="en-US" altLang="ja-JP" dirty="0">
                <a:solidFill>
                  <a:srgbClr val="FF0000"/>
                </a:solidFill>
              </a:rPr>
              <a:t>();</a:t>
            </a:r>
          </a:p>
          <a:p>
            <a:endParaRPr lang="en-US" altLang="ja-JP" dirty="0">
              <a:solidFill>
                <a:srgbClr val="FF0000"/>
              </a:solidFill>
            </a:endParaRPr>
          </a:p>
          <a:p>
            <a:r>
              <a:rPr lang="en-US" altLang="ja-JP" dirty="0">
                <a:solidFill>
                  <a:srgbClr val="FF0000"/>
                </a:solidFill>
              </a:rPr>
              <a:t>        // MAC</a:t>
            </a:r>
            <a:r>
              <a:rPr lang="ja-JP" altLang="en-US" dirty="0">
                <a:solidFill>
                  <a:srgbClr val="FF0000"/>
                </a:solidFill>
              </a:rPr>
              <a:t>アドレスから</a:t>
            </a:r>
            <a:r>
              <a:rPr lang="en-US" altLang="ja-JP" dirty="0" err="1">
                <a:solidFill>
                  <a:srgbClr val="FF0000"/>
                </a:solidFill>
              </a:rPr>
              <a:t>BluetoothDevice</a:t>
            </a:r>
            <a:r>
              <a:rPr lang="ja-JP" altLang="en-US" dirty="0">
                <a:solidFill>
                  <a:srgbClr val="FF0000"/>
                </a:solidFill>
              </a:rPr>
              <a:t>のインスタンスを得る</a:t>
            </a:r>
          </a:p>
          <a:p>
            <a:r>
              <a:rPr lang="ja-JP" altLang="en-US" dirty="0">
                <a:solidFill>
                  <a:srgbClr val="FF0000"/>
                </a:solidFill>
              </a:rPr>
              <a:t>        </a:t>
            </a:r>
            <a:r>
              <a:rPr lang="en-US" altLang="ja-JP" dirty="0" err="1">
                <a:solidFill>
                  <a:srgbClr val="FF0000"/>
                </a:solidFill>
              </a:rPr>
              <a:t>mBtDevice</a:t>
            </a:r>
            <a:r>
              <a:rPr lang="en-US" altLang="ja-JP" dirty="0">
                <a:solidFill>
                  <a:srgbClr val="FF0000"/>
                </a:solidFill>
              </a:rPr>
              <a:t> = </a:t>
            </a:r>
            <a:r>
              <a:rPr lang="en-US" altLang="ja-JP" dirty="0" err="1">
                <a:solidFill>
                  <a:srgbClr val="FF0000"/>
                </a:solidFill>
              </a:rPr>
              <a:t>mBluetoothAdapter.getRemoteDevice</a:t>
            </a:r>
            <a:r>
              <a:rPr lang="en-US" altLang="ja-JP" dirty="0">
                <a:solidFill>
                  <a:srgbClr val="FF0000"/>
                </a:solidFill>
              </a:rPr>
              <a:t>(</a:t>
            </a:r>
            <a:r>
              <a:rPr lang="en-US" altLang="ja-JP" dirty="0" err="1">
                <a:solidFill>
                  <a:srgbClr val="FF0000"/>
                </a:solidFill>
              </a:rPr>
              <a:t>macDevice</a:t>
            </a:r>
            <a:r>
              <a:rPr lang="en-US" altLang="ja-JP" dirty="0">
                <a:solidFill>
                  <a:srgbClr val="FF0000"/>
                </a:solidFill>
              </a:rPr>
              <a:t>);</a:t>
            </a:r>
          </a:p>
          <a:p>
            <a:endParaRPr lang="en-US" altLang="ja-JP" dirty="0">
              <a:solidFill>
                <a:srgbClr val="FF0000"/>
              </a:solidFill>
            </a:endParaRPr>
          </a:p>
          <a:p>
            <a:r>
              <a:rPr lang="ja-JP" altLang="en-US" dirty="0">
                <a:solidFill>
                  <a:srgbClr val="FF0000"/>
                </a:solidFill>
              </a:rPr>
              <a:t>　　 </a:t>
            </a:r>
            <a:r>
              <a:rPr lang="en-US" altLang="ja-JP" dirty="0" err="1">
                <a:solidFill>
                  <a:srgbClr val="FF0000"/>
                </a:solidFill>
              </a:rPr>
              <a:t>txtRcv</a:t>
            </a:r>
            <a:r>
              <a:rPr lang="en-US" altLang="ja-JP" dirty="0">
                <a:solidFill>
                  <a:srgbClr val="FF0000"/>
                </a:solidFill>
              </a:rPr>
              <a:t> = </a:t>
            </a:r>
            <a:r>
              <a:rPr lang="en-US" altLang="ja-JP" dirty="0" err="1">
                <a:solidFill>
                  <a:srgbClr val="FF0000"/>
                </a:solidFill>
              </a:rPr>
              <a:t>findViewById</a:t>
            </a:r>
            <a:r>
              <a:rPr lang="en-US" altLang="ja-JP" dirty="0">
                <a:solidFill>
                  <a:srgbClr val="FF0000"/>
                </a:solidFill>
              </a:rPr>
              <a:t>(</a:t>
            </a:r>
            <a:r>
              <a:rPr lang="en-US" altLang="ja-JP" dirty="0" err="1">
                <a:solidFill>
                  <a:srgbClr val="FF0000"/>
                </a:solidFill>
              </a:rPr>
              <a:t>R.id.txtRcv</a:t>
            </a:r>
            <a:r>
              <a:rPr lang="en-US" altLang="ja-JP" dirty="0">
                <a:solidFill>
                  <a:srgbClr val="FF0000"/>
                </a:solidFill>
              </a:rPr>
              <a:t>);</a:t>
            </a:r>
          </a:p>
          <a:p>
            <a:r>
              <a:rPr lang="en-US" altLang="ja-JP" dirty="0">
                <a:solidFill>
                  <a:srgbClr val="FF0000"/>
                </a:solidFill>
              </a:rPr>
              <a:t>        </a:t>
            </a:r>
            <a:r>
              <a:rPr lang="en-US" altLang="ja-JP" dirty="0" err="1">
                <a:solidFill>
                  <a:srgbClr val="FF0000"/>
                </a:solidFill>
              </a:rPr>
              <a:t>sendBtn</a:t>
            </a:r>
            <a:r>
              <a:rPr lang="en-US" altLang="ja-JP" dirty="0">
                <a:solidFill>
                  <a:srgbClr val="FF0000"/>
                </a:solidFill>
              </a:rPr>
              <a:t> = </a:t>
            </a:r>
            <a:r>
              <a:rPr lang="en-US" altLang="ja-JP" dirty="0" err="1">
                <a:solidFill>
                  <a:srgbClr val="FF0000"/>
                </a:solidFill>
              </a:rPr>
              <a:t>findViewById</a:t>
            </a:r>
            <a:r>
              <a:rPr lang="en-US" altLang="ja-JP" dirty="0">
                <a:solidFill>
                  <a:srgbClr val="FF0000"/>
                </a:solidFill>
              </a:rPr>
              <a:t>(</a:t>
            </a:r>
            <a:r>
              <a:rPr lang="en-US" altLang="ja-JP" dirty="0" err="1">
                <a:solidFill>
                  <a:srgbClr val="FF0000"/>
                </a:solidFill>
              </a:rPr>
              <a:t>R.id.sendBtn</a:t>
            </a:r>
            <a:r>
              <a:rPr lang="en-US" altLang="ja-JP" dirty="0">
                <a:solidFill>
                  <a:srgbClr val="FF0000"/>
                </a:solidFill>
              </a:rPr>
              <a:t>);</a:t>
            </a:r>
          </a:p>
          <a:p>
            <a:r>
              <a:rPr lang="en-US" altLang="ja-JP" dirty="0">
                <a:solidFill>
                  <a:srgbClr val="FF0000"/>
                </a:solidFill>
              </a:rPr>
              <a:t>        </a:t>
            </a:r>
            <a:r>
              <a:rPr lang="en-US" altLang="ja-JP" dirty="0" err="1">
                <a:solidFill>
                  <a:srgbClr val="FF0000"/>
                </a:solidFill>
              </a:rPr>
              <a:t>sendTxt</a:t>
            </a:r>
            <a:r>
              <a:rPr lang="en-US" altLang="ja-JP" dirty="0">
                <a:solidFill>
                  <a:srgbClr val="FF0000"/>
                </a:solidFill>
              </a:rPr>
              <a:t> = </a:t>
            </a:r>
            <a:r>
              <a:rPr lang="en-US" altLang="ja-JP" dirty="0" err="1">
                <a:solidFill>
                  <a:srgbClr val="FF0000"/>
                </a:solidFill>
              </a:rPr>
              <a:t>findViewById</a:t>
            </a:r>
            <a:r>
              <a:rPr lang="en-US" altLang="ja-JP" dirty="0">
                <a:solidFill>
                  <a:srgbClr val="FF0000"/>
                </a:solidFill>
              </a:rPr>
              <a:t>(</a:t>
            </a:r>
            <a:r>
              <a:rPr lang="en-US" altLang="ja-JP" dirty="0" err="1">
                <a:solidFill>
                  <a:srgbClr val="FF0000"/>
                </a:solidFill>
              </a:rPr>
              <a:t>R.id.sendTxt</a:t>
            </a:r>
            <a:r>
              <a:rPr lang="en-US" altLang="ja-JP" dirty="0">
                <a:solidFill>
                  <a:srgbClr val="FF0000"/>
                </a:solidFill>
              </a:rPr>
              <a:t>);</a:t>
            </a:r>
          </a:p>
        </p:txBody>
      </p:sp>
      <p:sp>
        <p:nvSpPr>
          <p:cNvPr id="6" name="テキスト ボックス 5"/>
          <p:cNvSpPr txBox="1"/>
          <p:nvPr/>
        </p:nvSpPr>
        <p:spPr>
          <a:xfrm>
            <a:off x="7959109" y="3901477"/>
            <a:ext cx="3101324" cy="369332"/>
          </a:xfrm>
          <a:prstGeom prst="rect">
            <a:avLst/>
          </a:prstGeom>
          <a:noFill/>
        </p:spPr>
        <p:txBody>
          <a:bodyPr wrap="square" rtlCol="0">
            <a:spAutoFit/>
          </a:bodyPr>
          <a:lstStyle/>
          <a:p>
            <a:r>
              <a:rPr lang="en-US" altLang="ja-JP" dirty="0" err="1"/>
              <a:t>BluetoothAdapter</a:t>
            </a:r>
            <a:r>
              <a:rPr lang="ja-JP" altLang="en-US" dirty="0"/>
              <a:t>の取得</a:t>
            </a:r>
            <a:endParaRPr lang="en-US" altLang="ja-JP" dirty="0"/>
          </a:p>
        </p:txBody>
      </p:sp>
      <p:sp>
        <p:nvSpPr>
          <p:cNvPr id="7" name="右矢印 6"/>
          <p:cNvSpPr/>
          <p:nvPr/>
        </p:nvSpPr>
        <p:spPr>
          <a:xfrm>
            <a:off x="7665742" y="3962634"/>
            <a:ext cx="235462"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252476" y="4600795"/>
            <a:ext cx="3101324" cy="646331"/>
          </a:xfrm>
          <a:prstGeom prst="rect">
            <a:avLst/>
          </a:prstGeom>
          <a:noFill/>
        </p:spPr>
        <p:txBody>
          <a:bodyPr wrap="square" rtlCol="0">
            <a:spAutoFit/>
          </a:bodyPr>
          <a:lstStyle/>
          <a:p>
            <a:r>
              <a:rPr lang="en-US" altLang="ja-JP" dirty="0" err="1"/>
              <a:t>BluetoothDevice</a:t>
            </a:r>
            <a:r>
              <a:rPr lang="ja-JP" altLang="en-US" dirty="0"/>
              <a:t>の取得</a:t>
            </a:r>
            <a:endParaRPr lang="en-US" altLang="ja-JP" dirty="0"/>
          </a:p>
          <a:p>
            <a:r>
              <a:rPr lang="ja-JP" altLang="en-US" dirty="0"/>
              <a:t>（</a:t>
            </a:r>
            <a:r>
              <a:rPr lang="en-US" altLang="ja-JP" dirty="0"/>
              <a:t>ESP32</a:t>
            </a:r>
            <a:r>
              <a:rPr lang="ja-JP" altLang="en-US" dirty="0"/>
              <a:t>を表すクラス）</a:t>
            </a:r>
            <a:endParaRPr lang="en-US" altLang="ja-JP" dirty="0"/>
          </a:p>
        </p:txBody>
      </p:sp>
      <p:sp>
        <p:nvSpPr>
          <p:cNvPr id="9" name="右矢印 8"/>
          <p:cNvSpPr/>
          <p:nvPr/>
        </p:nvSpPr>
        <p:spPr>
          <a:xfrm>
            <a:off x="7959109" y="4661952"/>
            <a:ext cx="235462"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997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プロファイル指定</a:t>
            </a:r>
          </a:p>
        </p:txBody>
      </p:sp>
      <p:sp>
        <p:nvSpPr>
          <p:cNvPr id="4" name="テキスト ボックス 3"/>
          <p:cNvSpPr txBox="1"/>
          <p:nvPr/>
        </p:nvSpPr>
        <p:spPr>
          <a:xfrm>
            <a:off x="429031" y="1915473"/>
            <a:ext cx="10327087" cy="3693319"/>
          </a:xfrm>
          <a:prstGeom prst="rect">
            <a:avLst/>
          </a:prstGeom>
          <a:noFill/>
        </p:spPr>
        <p:txBody>
          <a:bodyPr wrap="square" rtlCol="0">
            <a:spAutoFit/>
          </a:bodyPr>
          <a:lstStyle/>
          <a:p>
            <a:r>
              <a:rPr lang="en-US" altLang="ja-JP" dirty="0"/>
              <a:t> try {</a:t>
            </a:r>
          </a:p>
          <a:p>
            <a:r>
              <a:rPr lang="en-US" altLang="ja-JP" dirty="0">
                <a:solidFill>
                  <a:srgbClr val="FF0000"/>
                </a:solidFill>
              </a:rPr>
              <a:t>            // </a:t>
            </a:r>
            <a:r>
              <a:rPr lang="ja-JP" altLang="en-US" dirty="0">
                <a:solidFill>
                  <a:srgbClr val="FF0000"/>
                </a:solidFill>
              </a:rPr>
              <a:t>接続に使用するプロファイルを指定して</a:t>
            </a:r>
            <a:r>
              <a:rPr lang="en-US" altLang="ja-JP" dirty="0" err="1">
                <a:solidFill>
                  <a:srgbClr val="FF0000"/>
                </a:solidFill>
              </a:rPr>
              <a:t>BluetoothSocket</a:t>
            </a:r>
            <a:r>
              <a:rPr lang="ja-JP" altLang="en-US" dirty="0">
                <a:solidFill>
                  <a:srgbClr val="FF0000"/>
                </a:solidFill>
              </a:rPr>
              <a:t>のインスタンスを得る</a:t>
            </a:r>
          </a:p>
          <a:p>
            <a:r>
              <a:rPr lang="ja-JP" altLang="en-US" dirty="0">
                <a:solidFill>
                  <a:srgbClr val="FF0000"/>
                </a:solidFill>
              </a:rPr>
              <a:t>            </a:t>
            </a:r>
            <a:r>
              <a:rPr lang="en-US" altLang="ja-JP" dirty="0">
                <a:solidFill>
                  <a:srgbClr val="FF0000"/>
                </a:solidFill>
              </a:rPr>
              <a:t>// </a:t>
            </a:r>
            <a:r>
              <a:rPr lang="ja-JP" altLang="en-US" dirty="0">
                <a:solidFill>
                  <a:srgbClr val="FF0000"/>
                </a:solidFill>
              </a:rPr>
              <a:t>この例では</a:t>
            </a:r>
            <a:r>
              <a:rPr lang="en-US" altLang="ja-JP" dirty="0">
                <a:solidFill>
                  <a:srgbClr val="FF0000"/>
                </a:solidFill>
              </a:rPr>
              <a:t>SPP(</a:t>
            </a:r>
            <a:r>
              <a:rPr lang="ja-JP" altLang="en-US" dirty="0">
                <a:solidFill>
                  <a:srgbClr val="FF0000"/>
                </a:solidFill>
              </a:rPr>
              <a:t>シリアルポートプロファイル</a:t>
            </a:r>
            <a:r>
              <a:rPr lang="en-US" altLang="ja-JP" dirty="0">
                <a:solidFill>
                  <a:srgbClr val="FF0000"/>
                </a:solidFill>
              </a:rPr>
              <a:t>)</a:t>
            </a:r>
            <a:r>
              <a:rPr lang="ja-JP" altLang="en-US" dirty="0">
                <a:solidFill>
                  <a:srgbClr val="FF0000"/>
                </a:solidFill>
              </a:rPr>
              <a:t>の</a:t>
            </a:r>
            <a:r>
              <a:rPr lang="en-US" altLang="ja-JP" dirty="0">
                <a:solidFill>
                  <a:srgbClr val="FF0000"/>
                </a:solidFill>
              </a:rPr>
              <a:t>UUID</a:t>
            </a:r>
            <a:r>
              <a:rPr lang="ja-JP" altLang="en-US" dirty="0">
                <a:solidFill>
                  <a:srgbClr val="FF0000"/>
                </a:solidFill>
              </a:rPr>
              <a:t>を使用している</a:t>
            </a:r>
          </a:p>
          <a:p>
            <a:r>
              <a:rPr lang="ja-JP" altLang="en-US" dirty="0">
                <a:solidFill>
                  <a:srgbClr val="FF0000"/>
                </a:solidFill>
              </a:rPr>
              <a:t>            </a:t>
            </a:r>
            <a:r>
              <a:rPr lang="en-US" altLang="ja-JP" dirty="0" err="1">
                <a:solidFill>
                  <a:srgbClr val="FF0000"/>
                </a:solidFill>
              </a:rPr>
              <a:t>mBtSocket</a:t>
            </a:r>
            <a:r>
              <a:rPr lang="en-US" altLang="ja-JP" dirty="0">
                <a:solidFill>
                  <a:srgbClr val="FF0000"/>
                </a:solidFill>
              </a:rPr>
              <a:t> = </a:t>
            </a:r>
            <a:r>
              <a:rPr lang="en-US" altLang="ja-JP" dirty="0" err="1">
                <a:solidFill>
                  <a:srgbClr val="FF0000"/>
                </a:solidFill>
              </a:rPr>
              <a:t>mBtDevice.createRfcommSocketToServiceRecord</a:t>
            </a:r>
            <a:endParaRPr lang="en-US" altLang="ja-JP" dirty="0">
              <a:solidFill>
                <a:srgbClr val="FF0000"/>
              </a:solidFill>
            </a:endParaRPr>
          </a:p>
          <a:p>
            <a:r>
              <a:rPr lang="en-US" altLang="ja-JP" dirty="0">
                <a:solidFill>
                  <a:srgbClr val="FF0000"/>
                </a:solidFill>
              </a:rPr>
              <a:t>			(</a:t>
            </a:r>
            <a:r>
              <a:rPr lang="en-US" altLang="ja-JP" dirty="0" err="1">
                <a:solidFill>
                  <a:srgbClr val="FF0000"/>
                </a:solidFill>
              </a:rPr>
              <a:t>UUID.fromString</a:t>
            </a:r>
            <a:r>
              <a:rPr lang="en-US" altLang="ja-JP" dirty="0">
                <a:solidFill>
                  <a:srgbClr val="FF0000"/>
                </a:solidFill>
              </a:rPr>
              <a:t>("00001101-0000-1000-8000-00805F9B34FB"));</a:t>
            </a:r>
          </a:p>
          <a:p>
            <a:endParaRPr lang="en-US" altLang="ja-JP" dirty="0">
              <a:solidFill>
                <a:srgbClr val="FF0000"/>
              </a:solidFill>
            </a:endParaRPr>
          </a:p>
          <a:p>
            <a:r>
              <a:rPr lang="en-US" altLang="ja-JP" dirty="0">
                <a:solidFill>
                  <a:srgbClr val="FF0000"/>
                </a:solidFill>
              </a:rPr>
              <a:t>            </a:t>
            </a:r>
          </a:p>
          <a:p>
            <a:r>
              <a:rPr lang="ja-JP" altLang="en-US" dirty="0">
                <a:solidFill>
                  <a:srgbClr val="FF0000"/>
                </a:solidFill>
              </a:rPr>
              <a:t>　　　  </a:t>
            </a:r>
            <a:r>
              <a:rPr lang="en-US" altLang="ja-JP" dirty="0">
                <a:solidFill>
                  <a:srgbClr val="FF0000"/>
                </a:solidFill>
              </a:rPr>
              <a:t>// </a:t>
            </a:r>
            <a:r>
              <a:rPr lang="ja-JP" altLang="en-US" dirty="0">
                <a:solidFill>
                  <a:srgbClr val="FF0000"/>
                </a:solidFill>
              </a:rPr>
              <a:t>ソケットを接続する</a:t>
            </a:r>
          </a:p>
          <a:p>
            <a:r>
              <a:rPr lang="ja-JP" altLang="en-US" dirty="0">
                <a:solidFill>
                  <a:srgbClr val="FF0000"/>
                </a:solidFill>
              </a:rPr>
              <a:t>            </a:t>
            </a:r>
            <a:r>
              <a:rPr lang="en-US" altLang="ja-JP" dirty="0" err="1">
                <a:solidFill>
                  <a:srgbClr val="FF0000"/>
                </a:solidFill>
              </a:rPr>
              <a:t>mBtSocket.connect</a:t>
            </a:r>
            <a:r>
              <a:rPr lang="en-US" altLang="ja-JP" dirty="0">
                <a:solidFill>
                  <a:srgbClr val="FF0000"/>
                </a:solidFill>
              </a:rPr>
              <a:t>();</a:t>
            </a:r>
          </a:p>
          <a:p>
            <a:endParaRPr lang="en-US" altLang="ja-JP" dirty="0"/>
          </a:p>
          <a:p>
            <a:r>
              <a:rPr lang="en-US" altLang="ja-JP" dirty="0"/>
              <a:t>} catch (</a:t>
            </a:r>
            <a:r>
              <a:rPr lang="en-US" altLang="ja-JP" dirty="0" err="1"/>
              <a:t>IOException</a:t>
            </a:r>
            <a:r>
              <a:rPr lang="en-US" altLang="ja-JP" dirty="0"/>
              <a:t> e) {</a:t>
            </a:r>
          </a:p>
          <a:p>
            <a:r>
              <a:rPr lang="en-US" altLang="ja-JP" dirty="0"/>
              <a:t>            </a:t>
            </a:r>
            <a:r>
              <a:rPr lang="en-US" altLang="ja-JP" dirty="0" err="1"/>
              <a:t>e.printStackTrace</a:t>
            </a:r>
            <a:r>
              <a:rPr lang="en-US" altLang="ja-JP" dirty="0"/>
              <a:t>();</a:t>
            </a:r>
          </a:p>
          <a:p>
            <a:r>
              <a:rPr lang="en-US" altLang="ja-JP" dirty="0"/>
              <a:t>}</a:t>
            </a:r>
            <a:endParaRPr kumimoji="1" lang="ja-JP" altLang="en-US" dirty="0"/>
          </a:p>
        </p:txBody>
      </p:sp>
      <p:sp>
        <p:nvSpPr>
          <p:cNvPr id="5" name="テキスト ボックス 4"/>
          <p:cNvSpPr txBox="1"/>
          <p:nvPr/>
        </p:nvSpPr>
        <p:spPr>
          <a:xfrm>
            <a:off x="5538404" y="3403108"/>
            <a:ext cx="6435469" cy="1200329"/>
          </a:xfrm>
          <a:prstGeom prst="rect">
            <a:avLst/>
          </a:prstGeom>
          <a:noFill/>
        </p:spPr>
        <p:txBody>
          <a:bodyPr wrap="square" rtlCol="0">
            <a:spAutoFit/>
          </a:bodyPr>
          <a:lstStyle/>
          <a:p>
            <a:r>
              <a:rPr lang="ja-JP" altLang="en-US" dirty="0"/>
              <a:t>プロファイルとは、</a:t>
            </a:r>
            <a:r>
              <a:rPr lang="en-US" altLang="ja-JP" dirty="0"/>
              <a:t>Bluetooth </a:t>
            </a:r>
            <a:r>
              <a:rPr lang="ja-JP" altLang="en-US" dirty="0"/>
              <a:t>通信時の動作や送受信するデータの内容を定義</a:t>
            </a:r>
            <a:endParaRPr lang="en-US" altLang="ja-JP" dirty="0"/>
          </a:p>
          <a:p>
            <a:r>
              <a:rPr lang="ja-JP" altLang="en-US" dirty="0"/>
              <a:t>各プロファイルに</a:t>
            </a:r>
            <a:r>
              <a:rPr lang="en-US" altLang="ja-JP" dirty="0"/>
              <a:t>UUID</a:t>
            </a:r>
            <a:r>
              <a:rPr lang="ja-JP" altLang="en-US" dirty="0"/>
              <a:t>が指定されているので、それを記述</a:t>
            </a:r>
            <a:endParaRPr lang="en-US" altLang="ja-JP" dirty="0"/>
          </a:p>
          <a:p>
            <a:r>
              <a:rPr lang="ja-JP" altLang="en-US" dirty="0"/>
              <a:t>今回は</a:t>
            </a:r>
            <a:r>
              <a:rPr lang="en-US" altLang="ja-JP" dirty="0"/>
              <a:t>SPP</a:t>
            </a:r>
            <a:r>
              <a:rPr lang="ja-JP" altLang="en-US" dirty="0"/>
              <a:t>の</a:t>
            </a:r>
            <a:r>
              <a:rPr lang="en-US" altLang="ja-JP" dirty="0"/>
              <a:t>UUID</a:t>
            </a:r>
            <a:r>
              <a:rPr lang="ja-JP" altLang="en-US" dirty="0"/>
              <a:t>を指定し、ソケットに設定</a:t>
            </a:r>
            <a:endParaRPr lang="en-US" altLang="ja-JP" dirty="0"/>
          </a:p>
        </p:txBody>
      </p:sp>
      <p:sp>
        <p:nvSpPr>
          <p:cNvPr id="6" name="右矢印 5"/>
          <p:cNvSpPr/>
          <p:nvPr/>
        </p:nvSpPr>
        <p:spPr>
          <a:xfrm>
            <a:off x="5039550" y="3602764"/>
            <a:ext cx="287046"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2181210">
            <a:off x="3718816" y="4560338"/>
            <a:ext cx="824012" cy="332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983346" y="5189294"/>
            <a:ext cx="6435469" cy="369332"/>
          </a:xfrm>
          <a:prstGeom prst="rect">
            <a:avLst/>
          </a:prstGeom>
          <a:noFill/>
        </p:spPr>
        <p:txBody>
          <a:bodyPr wrap="square" rtlCol="0">
            <a:spAutoFit/>
          </a:bodyPr>
          <a:lstStyle/>
          <a:p>
            <a:r>
              <a:rPr lang="ja-JP" altLang="en-US" dirty="0"/>
              <a:t>ソケットを</a:t>
            </a:r>
            <a:r>
              <a:rPr lang="en-US" altLang="ja-JP" dirty="0"/>
              <a:t>ESP32</a:t>
            </a:r>
            <a:r>
              <a:rPr lang="ja-JP" altLang="en-US" dirty="0"/>
              <a:t>へ接続</a:t>
            </a:r>
            <a:endParaRPr lang="en-US" altLang="ja-JP" dirty="0"/>
          </a:p>
        </p:txBody>
      </p:sp>
    </p:spTree>
    <p:extLst>
      <p:ext uri="{BB962C8B-B14F-4D97-AF65-F5344CB8AC3E}">
        <p14:creationId xmlns:p14="http://schemas.microsoft.com/office/powerpoint/2010/main" val="721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送信処理</a:t>
            </a:r>
            <a:endParaRPr kumimoji="1" lang="ja-JP" altLang="en-US" dirty="0"/>
          </a:p>
        </p:txBody>
      </p:sp>
      <p:sp>
        <p:nvSpPr>
          <p:cNvPr id="4" name="テキスト ボックス 3"/>
          <p:cNvSpPr txBox="1"/>
          <p:nvPr/>
        </p:nvSpPr>
        <p:spPr>
          <a:xfrm>
            <a:off x="273019" y="1781130"/>
            <a:ext cx="7336869" cy="5016758"/>
          </a:xfrm>
          <a:prstGeom prst="rect">
            <a:avLst/>
          </a:prstGeom>
          <a:noFill/>
        </p:spPr>
        <p:txBody>
          <a:bodyPr wrap="square" rtlCol="0">
            <a:spAutoFit/>
          </a:bodyPr>
          <a:lstStyle/>
          <a:p>
            <a:r>
              <a:rPr lang="en-US" altLang="ja-JP" sz="1600" dirty="0"/>
              <a:t> </a:t>
            </a:r>
            <a:r>
              <a:rPr lang="en-US" altLang="ja-JP" sz="1600" dirty="0" err="1"/>
              <a:t>sendBtn.setOnClickListener</a:t>
            </a:r>
            <a:r>
              <a:rPr lang="en-US" altLang="ja-JP" sz="1600" dirty="0"/>
              <a:t>(new </a:t>
            </a:r>
            <a:r>
              <a:rPr lang="en-US" altLang="ja-JP" sz="1600" dirty="0" err="1"/>
              <a:t>View.OnClickListener</a:t>
            </a:r>
            <a:r>
              <a:rPr lang="en-US" altLang="ja-JP" sz="1600" dirty="0"/>
              <a:t>() {</a:t>
            </a:r>
          </a:p>
          <a:p>
            <a:r>
              <a:rPr lang="en-US" altLang="ja-JP" sz="1600" dirty="0"/>
              <a:t>            @Override</a:t>
            </a:r>
          </a:p>
          <a:p>
            <a:r>
              <a:rPr lang="en-US" altLang="ja-JP" sz="1600" dirty="0"/>
              <a:t>            public void </a:t>
            </a:r>
            <a:r>
              <a:rPr lang="en-US" altLang="ja-JP" sz="1600" dirty="0" err="1"/>
              <a:t>onClick</a:t>
            </a:r>
            <a:r>
              <a:rPr lang="en-US" altLang="ja-JP" sz="1600" dirty="0"/>
              <a:t>(View v) {</a:t>
            </a:r>
          </a:p>
          <a:p>
            <a:endParaRPr lang="en-US" altLang="ja-JP" sz="1600" dirty="0"/>
          </a:p>
          <a:p>
            <a:r>
              <a:rPr lang="en-US" altLang="ja-JP" sz="1600" dirty="0"/>
              <a:t>                </a:t>
            </a:r>
            <a:r>
              <a:rPr lang="en-US" altLang="ja-JP" sz="1600" dirty="0">
                <a:solidFill>
                  <a:srgbClr val="FF0000"/>
                </a:solidFill>
              </a:rPr>
              <a:t>new Thread(new Runnable() {</a:t>
            </a:r>
          </a:p>
          <a:p>
            <a:r>
              <a:rPr lang="en-US" altLang="ja-JP" sz="1600" dirty="0">
                <a:solidFill>
                  <a:srgbClr val="FF0000"/>
                </a:solidFill>
              </a:rPr>
              <a:t>                    @Override</a:t>
            </a:r>
          </a:p>
          <a:p>
            <a:r>
              <a:rPr lang="en-US" altLang="ja-JP" sz="1600" dirty="0">
                <a:solidFill>
                  <a:srgbClr val="FF0000"/>
                </a:solidFill>
              </a:rPr>
              <a:t>                    public void run() {</a:t>
            </a:r>
          </a:p>
          <a:p>
            <a:r>
              <a:rPr lang="en-US" altLang="ja-JP" sz="1600" dirty="0">
                <a:solidFill>
                  <a:srgbClr val="FF0000"/>
                </a:solidFill>
              </a:rPr>
              <a:t>                        try {</a:t>
            </a:r>
          </a:p>
          <a:p>
            <a:r>
              <a:rPr lang="en-US" altLang="ja-JP" sz="1600" dirty="0">
                <a:solidFill>
                  <a:srgbClr val="FF0000"/>
                </a:solidFill>
              </a:rPr>
              <a:t>                            // </a:t>
            </a:r>
            <a:r>
              <a:rPr lang="ja-JP" altLang="en-US" sz="1600" dirty="0">
                <a:solidFill>
                  <a:srgbClr val="FF0000"/>
                </a:solidFill>
              </a:rPr>
              <a:t>出力のためのストリームオブジェクトを得る</a:t>
            </a:r>
          </a:p>
          <a:p>
            <a:r>
              <a:rPr lang="ja-JP" altLang="en-US" sz="1600" dirty="0">
                <a:solidFill>
                  <a:srgbClr val="FF0000"/>
                </a:solidFill>
              </a:rPr>
              <a:t>                            </a:t>
            </a:r>
            <a:r>
              <a:rPr lang="en-US" altLang="ja-JP" sz="1600" dirty="0" err="1">
                <a:solidFill>
                  <a:srgbClr val="FF0000"/>
                </a:solidFill>
              </a:rPr>
              <a:t>mOutput</a:t>
            </a:r>
            <a:r>
              <a:rPr lang="en-US" altLang="ja-JP" sz="1600" dirty="0">
                <a:solidFill>
                  <a:srgbClr val="FF0000"/>
                </a:solidFill>
              </a:rPr>
              <a:t> = </a:t>
            </a:r>
            <a:r>
              <a:rPr lang="en-US" altLang="ja-JP" sz="1600" dirty="0" err="1">
                <a:solidFill>
                  <a:srgbClr val="FF0000"/>
                </a:solidFill>
              </a:rPr>
              <a:t>mBtSocket.getOutputStream</a:t>
            </a:r>
            <a:r>
              <a:rPr lang="en-US" altLang="ja-JP" sz="1600" dirty="0">
                <a:solidFill>
                  <a:srgbClr val="FF0000"/>
                </a:solidFill>
              </a:rPr>
              <a:t>();</a:t>
            </a:r>
          </a:p>
          <a:p>
            <a:r>
              <a:rPr lang="en-US" altLang="ja-JP" sz="1600" dirty="0">
                <a:solidFill>
                  <a:srgbClr val="FF0000"/>
                </a:solidFill>
              </a:rPr>
              <a:t>                            </a:t>
            </a:r>
          </a:p>
          <a:p>
            <a:r>
              <a:rPr lang="en-US" altLang="ja-JP" sz="1600" dirty="0">
                <a:solidFill>
                  <a:srgbClr val="FF0000"/>
                </a:solidFill>
              </a:rPr>
              <a:t>	</a:t>
            </a:r>
            <a:r>
              <a:rPr lang="ja-JP" altLang="en-US" sz="1600" dirty="0">
                <a:solidFill>
                  <a:srgbClr val="FF0000"/>
                </a:solidFill>
              </a:rPr>
              <a:t>　　　  </a:t>
            </a:r>
            <a:r>
              <a:rPr lang="en-US" altLang="ja-JP" sz="1600" dirty="0">
                <a:solidFill>
                  <a:srgbClr val="FF0000"/>
                </a:solidFill>
              </a:rPr>
              <a:t>// </a:t>
            </a:r>
            <a:r>
              <a:rPr lang="ja-JP" altLang="en-US" sz="1600" dirty="0">
                <a:solidFill>
                  <a:srgbClr val="FF0000"/>
                </a:solidFill>
              </a:rPr>
              <a:t>送信処理</a:t>
            </a:r>
          </a:p>
          <a:p>
            <a:r>
              <a:rPr lang="ja-JP" altLang="en-US" sz="1600" dirty="0">
                <a:solidFill>
                  <a:srgbClr val="FF0000"/>
                </a:solidFill>
              </a:rPr>
              <a:t>                            </a:t>
            </a:r>
            <a:r>
              <a:rPr lang="en-US" altLang="ja-JP" sz="1600" dirty="0" err="1">
                <a:solidFill>
                  <a:srgbClr val="FF0000"/>
                </a:solidFill>
              </a:rPr>
              <a:t>mOutput.write</a:t>
            </a:r>
            <a:r>
              <a:rPr lang="en-US" altLang="ja-JP" sz="1600" dirty="0">
                <a:solidFill>
                  <a:srgbClr val="FF0000"/>
                </a:solidFill>
              </a:rPr>
              <a:t>(</a:t>
            </a:r>
            <a:r>
              <a:rPr lang="en-US" altLang="ja-JP" sz="1600" dirty="0" err="1">
                <a:solidFill>
                  <a:srgbClr val="FF0000"/>
                </a:solidFill>
              </a:rPr>
              <a:t>sendTxt.getText</a:t>
            </a:r>
            <a:r>
              <a:rPr lang="en-US" altLang="ja-JP" sz="1600" dirty="0">
                <a:solidFill>
                  <a:srgbClr val="FF0000"/>
                </a:solidFill>
              </a:rPr>
              <a:t>().</a:t>
            </a:r>
            <a:r>
              <a:rPr lang="en-US" altLang="ja-JP" sz="1600" dirty="0" err="1">
                <a:solidFill>
                  <a:srgbClr val="FF0000"/>
                </a:solidFill>
              </a:rPr>
              <a:t>toString</a:t>
            </a:r>
            <a:r>
              <a:rPr lang="en-US" altLang="ja-JP" sz="1600" dirty="0">
                <a:solidFill>
                  <a:srgbClr val="FF0000"/>
                </a:solidFill>
              </a:rPr>
              <a:t>().</a:t>
            </a:r>
            <a:r>
              <a:rPr lang="en-US" altLang="ja-JP" sz="1600" dirty="0" err="1">
                <a:solidFill>
                  <a:srgbClr val="FF0000"/>
                </a:solidFill>
              </a:rPr>
              <a:t>getBytes</a:t>
            </a:r>
            <a:r>
              <a:rPr lang="en-US" altLang="ja-JP" sz="1600" dirty="0">
                <a:solidFill>
                  <a:srgbClr val="FF0000"/>
                </a:solidFill>
              </a:rPr>
              <a:t>());</a:t>
            </a:r>
          </a:p>
          <a:p>
            <a:r>
              <a:rPr lang="en-US" altLang="ja-JP" sz="1600" dirty="0">
                <a:solidFill>
                  <a:srgbClr val="FF0000"/>
                </a:solidFill>
              </a:rPr>
              <a:t>                        }catch (</a:t>
            </a:r>
            <a:r>
              <a:rPr lang="en-US" altLang="ja-JP" sz="1600" dirty="0" err="1">
                <a:solidFill>
                  <a:srgbClr val="FF0000"/>
                </a:solidFill>
              </a:rPr>
              <a:t>IOException</a:t>
            </a:r>
            <a:r>
              <a:rPr lang="en-US" altLang="ja-JP" sz="1600" dirty="0">
                <a:solidFill>
                  <a:srgbClr val="FF0000"/>
                </a:solidFill>
              </a:rPr>
              <a:t> e){</a:t>
            </a:r>
          </a:p>
          <a:p>
            <a:r>
              <a:rPr lang="en-US" altLang="ja-JP" sz="1600" dirty="0">
                <a:solidFill>
                  <a:srgbClr val="FF0000"/>
                </a:solidFill>
              </a:rPr>
              <a:t>                            </a:t>
            </a:r>
            <a:r>
              <a:rPr lang="en-US" altLang="ja-JP" sz="1600" dirty="0" err="1">
                <a:solidFill>
                  <a:srgbClr val="FF0000"/>
                </a:solidFill>
              </a:rPr>
              <a:t>e.printStackTrace</a:t>
            </a:r>
            <a:r>
              <a:rPr lang="en-US" altLang="ja-JP" sz="1600" dirty="0">
                <a:solidFill>
                  <a:srgbClr val="FF0000"/>
                </a:solidFill>
              </a:rPr>
              <a:t>();</a:t>
            </a:r>
          </a:p>
          <a:p>
            <a:r>
              <a:rPr lang="en-US" altLang="ja-JP" sz="1600" dirty="0">
                <a:solidFill>
                  <a:srgbClr val="FF0000"/>
                </a:solidFill>
              </a:rPr>
              <a:t>                        }</a:t>
            </a:r>
          </a:p>
          <a:p>
            <a:r>
              <a:rPr lang="en-US" altLang="ja-JP" sz="1600" dirty="0">
                <a:solidFill>
                  <a:srgbClr val="FF0000"/>
                </a:solidFill>
              </a:rPr>
              <a:t>                    }</a:t>
            </a:r>
          </a:p>
          <a:p>
            <a:r>
              <a:rPr lang="en-US" altLang="ja-JP" sz="1600" dirty="0">
                <a:solidFill>
                  <a:srgbClr val="FF0000"/>
                </a:solidFill>
              </a:rPr>
              <a:t>                }).start();</a:t>
            </a:r>
          </a:p>
          <a:p>
            <a:r>
              <a:rPr lang="en-US" altLang="ja-JP" sz="1600" dirty="0"/>
              <a:t>          }</a:t>
            </a:r>
          </a:p>
          <a:p>
            <a:r>
              <a:rPr lang="en-US" altLang="ja-JP" sz="1600" dirty="0"/>
              <a:t> });</a:t>
            </a:r>
            <a:endParaRPr kumimoji="1" lang="ja-JP" altLang="en-US" sz="1600" dirty="0"/>
          </a:p>
        </p:txBody>
      </p:sp>
      <p:sp>
        <p:nvSpPr>
          <p:cNvPr id="6" name="テキスト ボックス 5"/>
          <p:cNvSpPr txBox="1"/>
          <p:nvPr/>
        </p:nvSpPr>
        <p:spPr>
          <a:xfrm>
            <a:off x="5111904" y="2425383"/>
            <a:ext cx="6064578" cy="923330"/>
          </a:xfrm>
          <a:prstGeom prst="rect">
            <a:avLst/>
          </a:prstGeom>
          <a:noFill/>
        </p:spPr>
        <p:txBody>
          <a:bodyPr wrap="square" rtlCol="0">
            <a:spAutoFit/>
          </a:bodyPr>
          <a:lstStyle/>
          <a:p>
            <a:r>
              <a:rPr lang="en-US" altLang="ja-JP" dirty="0"/>
              <a:t>Thread</a:t>
            </a:r>
            <a:r>
              <a:rPr lang="ja-JP" altLang="en-US" dirty="0"/>
              <a:t>を匿名クラスで作成</a:t>
            </a:r>
            <a:endParaRPr lang="en-US" altLang="ja-JP" dirty="0"/>
          </a:p>
          <a:p>
            <a:r>
              <a:rPr lang="ja-JP" altLang="en-US" dirty="0"/>
              <a:t>コンストラクタで</a:t>
            </a:r>
            <a:r>
              <a:rPr lang="en-US" altLang="ja-JP" dirty="0"/>
              <a:t>Runnable</a:t>
            </a:r>
            <a:r>
              <a:rPr lang="ja-JP" altLang="en-US" dirty="0"/>
              <a:t>クラスも匿名で作成</a:t>
            </a:r>
            <a:endParaRPr lang="en-US" altLang="ja-JP" dirty="0"/>
          </a:p>
          <a:p>
            <a:r>
              <a:rPr lang="ja-JP" altLang="en-US" dirty="0"/>
              <a:t>抽象メソッド</a:t>
            </a:r>
            <a:r>
              <a:rPr lang="en-US" altLang="ja-JP" dirty="0"/>
              <a:t>run()</a:t>
            </a:r>
            <a:r>
              <a:rPr lang="ja-JP" altLang="en-US" dirty="0"/>
              <a:t>をオーバーライドで処理を記述</a:t>
            </a:r>
            <a:endParaRPr lang="en-US" altLang="ja-JP" dirty="0"/>
          </a:p>
        </p:txBody>
      </p:sp>
      <p:sp>
        <p:nvSpPr>
          <p:cNvPr id="7" name="右矢印 6"/>
          <p:cNvSpPr/>
          <p:nvPr/>
        </p:nvSpPr>
        <p:spPr>
          <a:xfrm>
            <a:off x="4559845" y="2678195"/>
            <a:ext cx="367514"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258862" y="3809734"/>
            <a:ext cx="4203279" cy="369332"/>
          </a:xfrm>
          <a:prstGeom prst="rect">
            <a:avLst/>
          </a:prstGeom>
          <a:noFill/>
        </p:spPr>
        <p:txBody>
          <a:bodyPr wrap="square" rtlCol="0">
            <a:spAutoFit/>
          </a:bodyPr>
          <a:lstStyle/>
          <a:p>
            <a:r>
              <a:rPr lang="ja-JP" altLang="en-US" dirty="0"/>
              <a:t>ソケットから出力ストリームを得る</a:t>
            </a:r>
            <a:endParaRPr lang="en-US" altLang="ja-JP" dirty="0"/>
          </a:p>
        </p:txBody>
      </p:sp>
      <p:sp>
        <p:nvSpPr>
          <p:cNvPr id="9" name="右矢印 8"/>
          <p:cNvSpPr/>
          <p:nvPr/>
        </p:nvSpPr>
        <p:spPr>
          <a:xfrm>
            <a:off x="6686217" y="3806861"/>
            <a:ext cx="296016"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937569" y="5117708"/>
            <a:ext cx="5049305" cy="369332"/>
          </a:xfrm>
          <a:prstGeom prst="rect">
            <a:avLst/>
          </a:prstGeom>
          <a:noFill/>
        </p:spPr>
        <p:txBody>
          <a:bodyPr wrap="square" rtlCol="0">
            <a:spAutoFit/>
          </a:bodyPr>
          <a:lstStyle/>
          <a:p>
            <a:r>
              <a:rPr lang="ja-JP" altLang="en-US" dirty="0"/>
              <a:t>出力ストリームから</a:t>
            </a:r>
            <a:r>
              <a:rPr lang="en-US" altLang="ja-JP" dirty="0"/>
              <a:t>ESP32</a:t>
            </a:r>
            <a:r>
              <a:rPr lang="ja-JP" altLang="en-US" dirty="0"/>
              <a:t>へ文字列を送信</a:t>
            </a:r>
            <a:endParaRPr lang="en-US" altLang="ja-JP" dirty="0"/>
          </a:p>
        </p:txBody>
      </p:sp>
      <p:sp>
        <p:nvSpPr>
          <p:cNvPr id="11" name="右矢印 10"/>
          <p:cNvSpPr/>
          <p:nvPr/>
        </p:nvSpPr>
        <p:spPr>
          <a:xfrm>
            <a:off x="6486266" y="5117708"/>
            <a:ext cx="296016"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60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受信処理</a:t>
            </a:r>
            <a:r>
              <a:rPr kumimoji="1" lang="en-US" altLang="ja-JP" dirty="0"/>
              <a:t>1</a:t>
            </a:r>
            <a:endParaRPr kumimoji="1" lang="ja-JP" altLang="en-US" dirty="0"/>
          </a:p>
        </p:txBody>
      </p:sp>
      <p:sp>
        <p:nvSpPr>
          <p:cNvPr id="4" name="テキスト ボックス 3"/>
          <p:cNvSpPr txBox="1"/>
          <p:nvPr/>
        </p:nvSpPr>
        <p:spPr>
          <a:xfrm>
            <a:off x="511370" y="2608856"/>
            <a:ext cx="10067067" cy="2862322"/>
          </a:xfrm>
          <a:prstGeom prst="rect">
            <a:avLst/>
          </a:prstGeom>
          <a:noFill/>
        </p:spPr>
        <p:txBody>
          <a:bodyPr wrap="square" rtlCol="0">
            <a:spAutoFit/>
          </a:bodyPr>
          <a:lstStyle/>
          <a:p>
            <a:r>
              <a:rPr lang="en-US" altLang="ja-JP" dirty="0">
                <a:solidFill>
                  <a:srgbClr val="FF0000"/>
                </a:solidFill>
              </a:rPr>
              <a:t>final Handler </a:t>
            </a:r>
            <a:r>
              <a:rPr lang="en-US" altLang="ja-JP" dirty="0" err="1">
                <a:solidFill>
                  <a:srgbClr val="FF0000"/>
                </a:solidFill>
              </a:rPr>
              <a:t>handler</a:t>
            </a:r>
            <a:r>
              <a:rPr lang="en-US" altLang="ja-JP" dirty="0">
                <a:solidFill>
                  <a:srgbClr val="FF0000"/>
                </a:solidFill>
              </a:rPr>
              <a:t> = new Handler();</a:t>
            </a:r>
          </a:p>
          <a:p>
            <a:endParaRPr lang="en-US" altLang="ja-JP" dirty="0">
              <a:solidFill>
                <a:srgbClr val="FF0000"/>
              </a:solidFill>
            </a:endParaRPr>
          </a:p>
          <a:p>
            <a:r>
              <a:rPr lang="en-US" altLang="ja-JP" dirty="0">
                <a:solidFill>
                  <a:srgbClr val="FF0000"/>
                </a:solidFill>
              </a:rPr>
              <a:t>new Thread(new Runnable() {</a:t>
            </a:r>
          </a:p>
          <a:p>
            <a:r>
              <a:rPr lang="en-US" altLang="ja-JP" dirty="0">
                <a:solidFill>
                  <a:srgbClr val="FF0000"/>
                </a:solidFill>
              </a:rPr>
              <a:t>            @Override</a:t>
            </a:r>
          </a:p>
          <a:p>
            <a:r>
              <a:rPr lang="en-US" altLang="ja-JP" dirty="0">
                <a:solidFill>
                  <a:srgbClr val="FF0000"/>
                </a:solidFill>
              </a:rPr>
              <a:t>            public void run() {</a:t>
            </a:r>
          </a:p>
          <a:p>
            <a:r>
              <a:rPr lang="en-US" altLang="ja-JP" dirty="0">
                <a:solidFill>
                  <a:srgbClr val="FF0000"/>
                </a:solidFill>
              </a:rPr>
              <a:t>                try {</a:t>
            </a:r>
          </a:p>
          <a:p>
            <a:r>
              <a:rPr lang="en-US" altLang="ja-JP" dirty="0">
                <a:solidFill>
                  <a:srgbClr val="FF0000"/>
                </a:solidFill>
              </a:rPr>
              <a:t>                    final byte[] bytes = new byte[64];</a:t>
            </a:r>
          </a:p>
          <a:p>
            <a:endParaRPr lang="en-US" altLang="ja-JP" dirty="0">
              <a:solidFill>
                <a:srgbClr val="FF0000"/>
              </a:solidFill>
            </a:endParaRPr>
          </a:p>
          <a:p>
            <a:r>
              <a:rPr lang="en-US" altLang="ja-JP" dirty="0">
                <a:solidFill>
                  <a:srgbClr val="FF0000"/>
                </a:solidFill>
              </a:rPr>
              <a:t>                    // </a:t>
            </a:r>
            <a:r>
              <a:rPr lang="ja-JP" altLang="en-US" dirty="0">
                <a:solidFill>
                  <a:srgbClr val="FF0000"/>
                </a:solidFill>
              </a:rPr>
              <a:t>入力のためのストリームオブジェクトを得る</a:t>
            </a:r>
          </a:p>
          <a:p>
            <a:r>
              <a:rPr lang="ja-JP" altLang="en-US" dirty="0">
                <a:solidFill>
                  <a:srgbClr val="FF0000"/>
                </a:solidFill>
              </a:rPr>
              <a:t>                    </a:t>
            </a:r>
            <a:r>
              <a:rPr lang="en-US" altLang="ja-JP" dirty="0" err="1">
                <a:solidFill>
                  <a:srgbClr val="FF0000"/>
                </a:solidFill>
              </a:rPr>
              <a:t>mInput</a:t>
            </a:r>
            <a:r>
              <a:rPr lang="en-US" altLang="ja-JP" dirty="0">
                <a:solidFill>
                  <a:srgbClr val="FF0000"/>
                </a:solidFill>
              </a:rPr>
              <a:t> = </a:t>
            </a:r>
            <a:r>
              <a:rPr lang="en-US" altLang="ja-JP" dirty="0" err="1">
                <a:solidFill>
                  <a:srgbClr val="FF0000"/>
                </a:solidFill>
              </a:rPr>
              <a:t>mBtSocket.getInputStream</a:t>
            </a:r>
            <a:r>
              <a:rPr lang="en-US" altLang="ja-JP" dirty="0">
                <a:solidFill>
                  <a:srgbClr val="FF0000"/>
                </a:solidFill>
              </a:rPr>
              <a:t>();</a:t>
            </a:r>
          </a:p>
        </p:txBody>
      </p:sp>
      <p:sp>
        <p:nvSpPr>
          <p:cNvPr id="5" name="テキスト ボックス 4"/>
          <p:cNvSpPr txBox="1"/>
          <p:nvPr/>
        </p:nvSpPr>
        <p:spPr>
          <a:xfrm>
            <a:off x="5805288" y="2502128"/>
            <a:ext cx="5579209" cy="923330"/>
          </a:xfrm>
          <a:prstGeom prst="rect">
            <a:avLst/>
          </a:prstGeom>
          <a:noFill/>
        </p:spPr>
        <p:txBody>
          <a:bodyPr wrap="square" rtlCol="0">
            <a:spAutoFit/>
          </a:bodyPr>
          <a:lstStyle/>
          <a:p>
            <a:r>
              <a:rPr lang="en-US" altLang="ja-JP" dirty="0"/>
              <a:t>Thread</a:t>
            </a:r>
            <a:r>
              <a:rPr lang="ja-JP" altLang="en-US" dirty="0"/>
              <a:t>から直接</a:t>
            </a:r>
            <a:r>
              <a:rPr lang="en-US" altLang="ja-JP" dirty="0"/>
              <a:t>UI</a:t>
            </a:r>
            <a:r>
              <a:rPr lang="ja-JP" altLang="en-US" dirty="0"/>
              <a:t>に関する操作はできないので、</a:t>
            </a:r>
            <a:endParaRPr lang="en-US" altLang="ja-JP" dirty="0"/>
          </a:p>
          <a:p>
            <a:r>
              <a:rPr lang="ja-JP" altLang="en-US" dirty="0"/>
              <a:t>ハンドラを作成しそこから操作を行う</a:t>
            </a:r>
            <a:endParaRPr lang="en-US" altLang="ja-JP" dirty="0"/>
          </a:p>
          <a:p>
            <a:r>
              <a:rPr lang="ja-JP" altLang="en-US" dirty="0"/>
              <a:t>（ハンドラはスレッド間での通信の仕組み）</a:t>
            </a:r>
            <a:endParaRPr lang="en-US" altLang="ja-JP" dirty="0"/>
          </a:p>
        </p:txBody>
      </p:sp>
      <p:sp>
        <p:nvSpPr>
          <p:cNvPr id="6" name="右矢印 5"/>
          <p:cNvSpPr/>
          <p:nvPr/>
        </p:nvSpPr>
        <p:spPr>
          <a:xfrm>
            <a:off x="5222893" y="2604277"/>
            <a:ext cx="367514"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674928" y="5577906"/>
            <a:ext cx="5579209" cy="369332"/>
          </a:xfrm>
          <a:prstGeom prst="rect">
            <a:avLst/>
          </a:prstGeom>
          <a:noFill/>
        </p:spPr>
        <p:txBody>
          <a:bodyPr wrap="square" rtlCol="0">
            <a:spAutoFit/>
          </a:bodyPr>
          <a:lstStyle/>
          <a:p>
            <a:r>
              <a:rPr lang="ja-JP" altLang="en-US" dirty="0"/>
              <a:t>入力ストリームをソケットから取得</a:t>
            </a:r>
            <a:endParaRPr lang="en-US" altLang="ja-JP" dirty="0"/>
          </a:p>
        </p:txBody>
      </p:sp>
      <p:sp>
        <p:nvSpPr>
          <p:cNvPr id="8" name="右矢印 7"/>
          <p:cNvSpPr/>
          <p:nvPr/>
        </p:nvSpPr>
        <p:spPr>
          <a:xfrm>
            <a:off x="4118534" y="5575033"/>
            <a:ext cx="367514"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970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受信処理</a:t>
            </a:r>
            <a:r>
              <a:rPr kumimoji="1" lang="en-US" altLang="ja-JP" dirty="0"/>
              <a:t>2</a:t>
            </a:r>
            <a:endParaRPr kumimoji="1" lang="ja-JP" altLang="en-US" dirty="0"/>
          </a:p>
        </p:txBody>
      </p:sp>
      <p:sp>
        <p:nvSpPr>
          <p:cNvPr id="4" name="テキスト ボックス 3"/>
          <p:cNvSpPr txBox="1"/>
          <p:nvPr/>
        </p:nvSpPr>
        <p:spPr>
          <a:xfrm>
            <a:off x="507037" y="2123488"/>
            <a:ext cx="5555738" cy="3970318"/>
          </a:xfrm>
          <a:prstGeom prst="rect">
            <a:avLst/>
          </a:prstGeom>
          <a:noFill/>
        </p:spPr>
        <p:txBody>
          <a:bodyPr wrap="square" rtlCol="0">
            <a:spAutoFit/>
          </a:bodyPr>
          <a:lstStyle/>
          <a:p>
            <a:r>
              <a:rPr lang="en-US" altLang="ja-JP" dirty="0"/>
              <a:t> while (true) {</a:t>
            </a:r>
          </a:p>
          <a:p>
            <a:r>
              <a:rPr lang="en-US" altLang="ja-JP" dirty="0"/>
              <a:t>	</a:t>
            </a:r>
            <a:r>
              <a:rPr lang="en-US" altLang="ja-JP" dirty="0">
                <a:solidFill>
                  <a:srgbClr val="FF0000"/>
                </a:solidFill>
              </a:rPr>
              <a:t>// </a:t>
            </a:r>
            <a:r>
              <a:rPr lang="ja-JP" altLang="en-US" dirty="0">
                <a:solidFill>
                  <a:srgbClr val="FF0000"/>
                </a:solidFill>
              </a:rPr>
              <a:t>受信処理</a:t>
            </a:r>
          </a:p>
          <a:p>
            <a:r>
              <a:rPr lang="en-US" altLang="ja-JP" dirty="0">
                <a:solidFill>
                  <a:srgbClr val="FF0000"/>
                </a:solidFill>
              </a:rPr>
              <a:t>	</a:t>
            </a:r>
            <a:r>
              <a:rPr lang="en-US" altLang="ja-JP" dirty="0" err="1">
                <a:solidFill>
                  <a:srgbClr val="FF0000"/>
                </a:solidFill>
              </a:rPr>
              <a:t>mInput.read</a:t>
            </a:r>
            <a:r>
              <a:rPr lang="en-US" altLang="ja-JP" dirty="0">
                <a:solidFill>
                  <a:srgbClr val="FF0000"/>
                </a:solidFill>
              </a:rPr>
              <a:t>(bytes);</a:t>
            </a:r>
          </a:p>
          <a:p>
            <a:endParaRPr lang="en-US" altLang="ja-JP" dirty="0">
              <a:solidFill>
                <a:srgbClr val="FF0000"/>
              </a:solidFill>
            </a:endParaRPr>
          </a:p>
          <a:p>
            <a:pPr lvl="1"/>
            <a:r>
              <a:rPr lang="en-US" altLang="ja-JP" dirty="0">
                <a:solidFill>
                  <a:srgbClr val="FF0000"/>
                </a:solidFill>
              </a:rPr>
              <a:t>	final String </a:t>
            </a:r>
            <a:r>
              <a:rPr lang="en-US" altLang="ja-JP" dirty="0" err="1">
                <a:solidFill>
                  <a:srgbClr val="FF0000"/>
                </a:solidFill>
              </a:rPr>
              <a:t>str</a:t>
            </a:r>
            <a:r>
              <a:rPr lang="en-US" altLang="ja-JP" dirty="0">
                <a:solidFill>
                  <a:srgbClr val="FF0000"/>
                </a:solidFill>
              </a:rPr>
              <a:t> = new String(bytes);</a:t>
            </a:r>
          </a:p>
          <a:p>
            <a:pPr lvl="1"/>
            <a:endParaRPr lang="en-US" altLang="ja-JP" dirty="0">
              <a:solidFill>
                <a:srgbClr val="FF0000"/>
              </a:solidFill>
            </a:endParaRPr>
          </a:p>
          <a:p>
            <a:r>
              <a:rPr lang="en-US" altLang="ja-JP" dirty="0">
                <a:solidFill>
                  <a:srgbClr val="FF0000"/>
                </a:solidFill>
              </a:rPr>
              <a:t>	</a:t>
            </a:r>
            <a:r>
              <a:rPr lang="en-US" altLang="ja-JP" dirty="0" err="1">
                <a:solidFill>
                  <a:srgbClr val="FF0000"/>
                </a:solidFill>
              </a:rPr>
              <a:t>handler.post</a:t>
            </a:r>
            <a:r>
              <a:rPr lang="en-US" altLang="ja-JP" dirty="0">
                <a:solidFill>
                  <a:srgbClr val="FF0000"/>
                </a:solidFill>
              </a:rPr>
              <a:t>(new Runnable() {</a:t>
            </a:r>
          </a:p>
          <a:p>
            <a:r>
              <a:rPr lang="en-US" altLang="ja-JP" dirty="0">
                <a:solidFill>
                  <a:srgbClr val="FF0000"/>
                </a:solidFill>
              </a:rPr>
              <a:t>		// </a:t>
            </a:r>
            <a:r>
              <a:rPr lang="ja-JP" altLang="en-US" dirty="0">
                <a:solidFill>
                  <a:srgbClr val="FF0000"/>
                </a:solidFill>
              </a:rPr>
              <a:t>受信した文字列を表示</a:t>
            </a:r>
          </a:p>
          <a:p>
            <a:r>
              <a:rPr lang="ja-JP" altLang="en-US" dirty="0">
                <a:solidFill>
                  <a:srgbClr val="FF0000"/>
                </a:solidFill>
              </a:rPr>
              <a:t>                            </a:t>
            </a:r>
            <a:r>
              <a:rPr lang="en-US" altLang="ja-JP" dirty="0">
                <a:solidFill>
                  <a:srgbClr val="FF0000"/>
                </a:solidFill>
              </a:rPr>
              <a:t>@Override</a:t>
            </a:r>
          </a:p>
          <a:p>
            <a:r>
              <a:rPr lang="en-US" altLang="ja-JP" dirty="0">
                <a:solidFill>
                  <a:srgbClr val="FF0000"/>
                </a:solidFill>
              </a:rPr>
              <a:t>                            public void run() {</a:t>
            </a:r>
          </a:p>
          <a:p>
            <a:r>
              <a:rPr lang="en-US" altLang="ja-JP" dirty="0">
                <a:solidFill>
                  <a:srgbClr val="FF0000"/>
                </a:solidFill>
              </a:rPr>
              <a:t>			</a:t>
            </a:r>
            <a:r>
              <a:rPr lang="en-US" altLang="ja-JP" dirty="0" err="1">
                <a:solidFill>
                  <a:srgbClr val="FF0000"/>
                </a:solidFill>
              </a:rPr>
              <a:t>txtRcv.setText</a:t>
            </a:r>
            <a:r>
              <a:rPr lang="en-US" altLang="ja-JP" dirty="0">
                <a:solidFill>
                  <a:srgbClr val="FF0000"/>
                </a:solidFill>
              </a:rPr>
              <a:t>(</a:t>
            </a:r>
            <a:r>
              <a:rPr lang="en-US" altLang="ja-JP" dirty="0" err="1">
                <a:solidFill>
                  <a:srgbClr val="FF0000"/>
                </a:solidFill>
              </a:rPr>
              <a:t>str</a:t>
            </a:r>
            <a:r>
              <a:rPr lang="en-US" altLang="ja-JP" dirty="0">
                <a:solidFill>
                  <a:srgbClr val="FF0000"/>
                </a:solidFill>
              </a:rPr>
              <a:t>);</a:t>
            </a:r>
          </a:p>
          <a:p>
            <a:r>
              <a:rPr lang="en-US" altLang="ja-JP" dirty="0">
                <a:solidFill>
                  <a:srgbClr val="FF0000"/>
                </a:solidFill>
              </a:rPr>
              <a:t>                            }</a:t>
            </a:r>
          </a:p>
          <a:p>
            <a:r>
              <a:rPr lang="en-US" altLang="ja-JP" dirty="0">
                <a:solidFill>
                  <a:srgbClr val="FF0000"/>
                </a:solidFill>
              </a:rPr>
              <a:t>	});</a:t>
            </a:r>
          </a:p>
          <a:p>
            <a:r>
              <a:rPr kumimoji="1" lang="en-US" altLang="ja-JP" dirty="0"/>
              <a:t>}</a:t>
            </a:r>
          </a:p>
        </p:txBody>
      </p:sp>
      <p:sp>
        <p:nvSpPr>
          <p:cNvPr id="5" name="テキスト ボックス 4"/>
          <p:cNvSpPr txBox="1"/>
          <p:nvPr/>
        </p:nvSpPr>
        <p:spPr>
          <a:xfrm>
            <a:off x="4925556" y="2612944"/>
            <a:ext cx="5579209" cy="369332"/>
          </a:xfrm>
          <a:prstGeom prst="rect">
            <a:avLst/>
          </a:prstGeom>
          <a:noFill/>
        </p:spPr>
        <p:txBody>
          <a:bodyPr wrap="square" rtlCol="0">
            <a:spAutoFit/>
          </a:bodyPr>
          <a:lstStyle/>
          <a:p>
            <a:r>
              <a:rPr lang="ja-JP" altLang="en-US" dirty="0"/>
              <a:t>入力ストリームから</a:t>
            </a:r>
            <a:r>
              <a:rPr lang="en-US" altLang="ja-JP" dirty="0"/>
              <a:t>bytes</a:t>
            </a:r>
            <a:r>
              <a:rPr lang="ja-JP" altLang="en-US" dirty="0"/>
              <a:t>に受信データを取得</a:t>
            </a:r>
            <a:endParaRPr lang="en-US" altLang="ja-JP" dirty="0"/>
          </a:p>
        </p:txBody>
      </p:sp>
      <p:sp>
        <p:nvSpPr>
          <p:cNvPr id="6" name="右矢印 5"/>
          <p:cNvSpPr/>
          <p:nvPr/>
        </p:nvSpPr>
        <p:spPr>
          <a:xfrm>
            <a:off x="4351829" y="2612944"/>
            <a:ext cx="367514"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062775" y="3230410"/>
            <a:ext cx="3150563" cy="369332"/>
          </a:xfrm>
          <a:prstGeom prst="rect">
            <a:avLst/>
          </a:prstGeom>
          <a:noFill/>
        </p:spPr>
        <p:txBody>
          <a:bodyPr wrap="square" rtlCol="0">
            <a:spAutoFit/>
          </a:bodyPr>
          <a:lstStyle/>
          <a:p>
            <a:r>
              <a:rPr lang="ja-JP" altLang="en-US" dirty="0"/>
              <a:t>受信データを文字列に変換</a:t>
            </a:r>
            <a:endParaRPr lang="en-US" altLang="ja-JP" dirty="0"/>
          </a:p>
        </p:txBody>
      </p:sp>
      <p:sp>
        <p:nvSpPr>
          <p:cNvPr id="8" name="右矢印 7"/>
          <p:cNvSpPr/>
          <p:nvPr/>
        </p:nvSpPr>
        <p:spPr>
          <a:xfrm>
            <a:off x="5489048" y="3230410"/>
            <a:ext cx="367514"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062775" y="3904532"/>
            <a:ext cx="5291025" cy="923330"/>
          </a:xfrm>
          <a:prstGeom prst="rect">
            <a:avLst/>
          </a:prstGeom>
          <a:noFill/>
        </p:spPr>
        <p:txBody>
          <a:bodyPr wrap="square" rtlCol="0">
            <a:spAutoFit/>
          </a:bodyPr>
          <a:lstStyle/>
          <a:p>
            <a:r>
              <a:rPr lang="en-US" altLang="ja-JP" dirty="0" err="1"/>
              <a:t>handler.post</a:t>
            </a:r>
            <a:r>
              <a:rPr lang="ja-JP" altLang="en-US" dirty="0"/>
              <a:t>で</a:t>
            </a:r>
            <a:r>
              <a:rPr lang="en-US" altLang="ja-JP" dirty="0"/>
              <a:t>UI</a:t>
            </a:r>
            <a:r>
              <a:rPr lang="ja-JP" altLang="en-US" dirty="0"/>
              <a:t>スレッド上で</a:t>
            </a:r>
            <a:r>
              <a:rPr lang="en-US" altLang="ja-JP" dirty="0"/>
              <a:t>run()</a:t>
            </a:r>
            <a:r>
              <a:rPr lang="ja-JP" altLang="en-US" dirty="0"/>
              <a:t>のメソッドを実行できる</a:t>
            </a:r>
            <a:endParaRPr lang="en-US" altLang="ja-JP" dirty="0"/>
          </a:p>
          <a:p>
            <a:r>
              <a:rPr lang="ja-JP" altLang="en-US" dirty="0"/>
              <a:t>今回は</a:t>
            </a:r>
            <a:r>
              <a:rPr lang="en-US" altLang="ja-JP" dirty="0" err="1"/>
              <a:t>TextView</a:t>
            </a:r>
            <a:r>
              <a:rPr lang="ja-JP" altLang="en-US" dirty="0"/>
              <a:t>である</a:t>
            </a:r>
            <a:r>
              <a:rPr lang="en-US" altLang="ja-JP" dirty="0" err="1"/>
              <a:t>txtRcv</a:t>
            </a:r>
            <a:r>
              <a:rPr lang="ja-JP" altLang="en-US" dirty="0"/>
              <a:t>に受信データを表示</a:t>
            </a:r>
            <a:endParaRPr lang="en-US" altLang="ja-JP" dirty="0"/>
          </a:p>
        </p:txBody>
      </p:sp>
      <p:sp>
        <p:nvSpPr>
          <p:cNvPr id="10" name="右矢印 9"/>
          <p:cNvSpPr/>
          <p:nvPr/>
        </p:nvSpPr>
        <p:spPr>
          <a:xfrm>
            <a:off x="5489048" y="4041769"/>
            <a:ext cx="367514"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254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終了処理</a:t>
            </a:r>
          </a:p>
        </p:txBody>
      </p:sp>
      <p:sp>
        <p:nvSpPr>
          <p:cNvPr id="4" name="テキスト ボックス 3"/>
          <p:cNvSpPr txBox="1"/>
          <p:nvPr/>
        </p:nvSpPr>
        <p:spPr>
          <a:xfrm>
            <a:off x="838200" y="2487515"/>
            <a:ext cx="5590408" cy="3137562"/>
          </a:xfrm>
          <a:prstGeom prst="rect">
            <a:avLst/>
          </a:prstGeom>
          <a:noFill/>
        </p:spPr>
        <p:txBody>
          <a:bodyPr wrap="square" rtlCol="0">
            <a:spAutoFit/>
          </a:bodyPr>
          <a:lstStyle/>
          <a:p>
            <a:r>
              <a:rPr lang="en-US" altLang="ja-JP" dirty="0"/>
              <a:t> @Override</a:t>
            </a:r>
          </a:p>
          <a:p>
            <a:r>
              <a:rPr lang="en-US" altLang="ja-JP" dirty="0"/>
              <a:t>    protected void </a:t>
            </a:r>
            <a:r>
              <a:rPr lang="en-US" altLang="ja-JP" dirty="0" err="1"/>
              <a:t>onDestroy</a:t>
            </a:r>
            <a:r>
              <a:rPr lang="en-US" altLang="ja-JP" dirty="0"/>
              <a:t>(){</a:t>
            </a:r>
          </a:p>
          <a:p>
            <a:r>
              <a:rPr lang="en-US" altLang="ja-JP" dirty="0"/>
              <a:t>        </a:t>
            </a:r>
            <a:r>
              <a:rPr lang="en-US" altLang="ja-JP" dirty="0" err="1"/>
              <a:t>super.onDestroy</a:t>
            </a:r>
            <a:r>
              <a:rPr lang="en-US" altLang="ja-JP" dirty="0"/>
              <a:t>();</a:t>
            </a:r>
          </a:p>
          <a:p>
            <a:endParaRPr lang="en-US" altLang="ja-JP" dirty="0"/>
          </a:p>
          <a:p>
            <a:r>
              <a:rPr lang="en-US" altLang="ja-JP" dirty="0">
                <a:solidFill>
                  <a:srgbClr val="FF0000"/>
                </a:solidFill>
              </a:rPr>
              <a:t>        try{</a:t>
            </a:r>
          </a:p>
          <a:p>
            <a:r>
              <a:rPr lang="en-US" altLang="ja-JP" dirty="0">
                <a:solidFill>
                  <a:srgbClr val="FF0000"/>
                </a:solidFill>
              </a:rPr>
              <a:t>            // </a:t>
            </a:r>
            <a:r>
              <a:rPr lang="ja-JP" altLang="en-US" dirty="0">
                <a:solidFill>
                  <a:srgbClr val="FF0000"/>
                </a:solidFill>
              </a:rPr>
              <a:t>使わなくなった時点でソケットを閉じる</a:t>
            </a:r>
          </a:p>
          <a:p>
            <a:r>
              <a:rPr lang="ja-JP" altLang="en-US" dirty="0">
                <a:solidFill>
                  <a:srgbClr val="FF0000"/>
                </a:solidFill>
              </a:rPr>
              <a:t>            </a:t>
            </a:r>
            <a:r>
              <a:rPr lang="en-US" altLang="ja-JP" dirty="0" err="1">
                <a:solidFill>
                  <a:srgbClr val="FF0000"/>
                </a:solidFill>
              </a:rPr>
              <a:t>mBtSocket.close</a:t>
            </a:r>
            <a:r>
              <a:rPr lang="en-US" altLang="ja-JP" dirty="0">
                <a:solidFill>
                  <a:srgbClr val="FF0000"/>
                </a:solidFill>
              </a:rPr>
              <a:t>();</a:t>
            </a:r>
          </a:p>
          <a:p>
            <a:r>
              <a:rPr lang="en-US" altLang="ja-JP" dirty="0">
                <a:solidFill>
                  <a:srgbClr val="FF0000"/>
                </a:solidFill>
              </a:rPr>
              <a:t>        }catch (</a:t>
            </a:r>
            <a:r>
              <a:rPr lang="en-US" altLang="ja-JP" dirty="0" err="1">
                <a:solidFill>
                  <a:srgbClr val="FF0000"/>
                </a:solidFill>
              </a:rPr>
              <a:t>IOException</a:t>
            </a:r>
            <a:r>
              <a:rPr lang="en-US" altLang="ja-JP" dirty="0">
                <a:solidFill>
                  <a:srgbClr val="FF0000"/>
                </a:solidFill>
              </a:rPr>
              <a:t> e){</a:t>
            </a:r>
          </a:p>
          <a:p>
            <a:r>
              <a:rPr lang="en-US" altLang="ja-JP" dirty="0">
                <a:solidFill>
                  <a:srgbClr val="FF0000"/>
                </a:solidFill>
              </a:rPr>
              <a:t>            </a:t>
            </a:r>
            <a:r>
              <a:rPr lang="en-US" altLang="ja-JP" dirty="0" err="1">
                <a:solidFill>
                  <a:srgbClr val="FF0000"/>
                </a:solidFill>
              </a:rPr>
              <a:t>e.printStackTrace</a:t>
            </a:r>
            <a:r>
              <a:rPr lang="en-US" altLang="ja-JP" dirty="0">
                <a:solidFill>
                  <a:srgbClr val="FF0000"/>
                </a:solidFill>
              </a:rPr>
              <a:t>();</a:t>
            </a:r>
          </a:p>
          <a:p>
            <a:r>
              <a:rPr lang="en-US" altLang="ja-JP" dirty="0">
                <a:solidFill>
                  <a:srgbClr val="FF0000"/>
                </a:solidFill>
              </a:rPr>
              <a:t>        }</a:t>
            </a:r>
          </a:p>
          <a:p>
            <a:r>
              <a:rPr lang="en-US" altLang="ja-JP" dirty="0"/>
              <a:t>    }</a:t>
            </a:r>
            <a:endParaRPr kumimoji="1" lang="ja-JP" altLang="en-US" dirty="0"/>
          </a:p>
        </p:txBody>
      </p:sp>
      <p:sp>
        <p:nvSpPr>
          <p:cNvPr id="5" name="テキスト ボックス 4"/>
          <p:cNvSpPr txBox="1"/>
          <p:nvPr/>
        </p:nvSpPr>
        <p:spPr>
          <a:xfrm>
            <a:off x="5573072" y="4378332"/>
            <a:ext cx="2548187" cy="369332"/>
          </a:xfrm>
          <a:prstGeom prst="rect">
            <a:avLst/>
          </a:prstGeom>
          <a:noFill/>
        </p:spPr>
        <p:txBody>
          <a:bodyPr wrap="square" rtlCol="0">
            <a:spAutoFit/>
          </a:bodyPr>
          <a:lstStyle/>
          <a:p>
            <a:r>
              <a:rPr lang="ja-JP" altLang="en-US" dirty="0"/>
              <a:t>ソケットを閉じる</a:t>
            </a:r>
            <a:endParaRPr lang="en-US" altLang="ja-JP" dirty="0"/>
          </a:p>
        </p:txBody>
      </p:sp>
      <p:sp>
        <p:nvSpPr>
          <p:cNvPr id="6" name="右矢印 5"/>
          <p:cNvSpPr/>
          <p:nvPr/>
        </p:nvSpPr>
        <p:spPr>
          <a:xfrm>
            <a:off x="5064350" y="4375459"/>
            <a:ext cx="367514"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064351" y="2794709"/>
            <a:ext cx="4773034" cy="369332"/>
          </a:xfrm>
          <a:prstGeom prst="rect">
            <a:avLst/>
          </a:prstGeom>
          <a:noFill/>
        </p:spPr>
        <p:txBody>
          <a:bodyPr wrap="square" rtlCol="0">
            <a:spAutoFit/>
          </a:bodyPr>
          <a:lstStyle/>
          <a:p>
            <a:r>
              <a:rPr lang="ja-JP" altLang="en-US" dirty="0"/>
              <a:t>画面を</a:t>
            </a:r>
            <a:r>
              <a:rPr lang="en-US" altLang="ja-JP" dirty="0"/>
              <a:t>Back</a:t>
            </a:r>
            <a:r>
              <a:rPr lang="ja-JP" altLang="en-US" dirty="0"/>
              <a:t>ボタン等で終わる場合に実行</a:t>
            </a:r>
            <a:endParaRPr lang="en-US" altLang="ja-JP" dirty="0"/>
          </a:p>
        </p:txBody>
      </p:sp>
      <p:sp>
        <p:nvSpPr>
          <p:cNvPr id="8" name="右矢印 7"/>
          <p:cNvSpPr/>
          <p:nvPr/>
        </p:nvSpPr>
        <p:spPr>
          <a:xfrm>
            <a:off x="4540701" y="2803084"/>
            <a:ext cx="367514" cy="3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99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0EA9C-566A-4E66-928C-454572FBB511}"/>
              </a:ext>
            </a:extLst>
          </p:cNvPr>
          <p:cNvSpPr>
            <a:spLocks noGrp="1"/>
          </p:cNvSpPr>
          <p:nvPr>
            <p:ph type="title"/>
          </p:nvPr>
        </p:nvSpPr>
        <p:spPr/>
        <p:txBody>
          <a:bodyPr/>
          <a:lstStyle/>
          <a:p>
            <a:r>
              <a:rPr lang="ja-JP" altLang="en-US" dirty="0"/>
              <a:t>各</a:t>
            </a:r>
            <a:r>
              <a:rPr kumimoji="1" lang="ja-JP" altLang="en-US" dirty="0"/>
              <a:t>シリアル通信</a:t>
            </a:r>
          </a:p>
        </p:txBody>
      </p:sp>
      <p:pic>
        <p:nvPicPr>
          <p:cNvPr id="1026" name="Picture 2">
            <a:extLst>
              <a:ext uri="{FF2B5EF4-FFF2-40B4-BE49-F238E27FC236}">
                <a16:creationId xmlns:a16="http://schemas.microsoft.com/office/drawing/2014/main" id="{AD91CAA9-862A-41B9-A8E8-E8789EF9C5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87" t="11376" r="2396" b="17865"/>
          <a:stretch/>
        </p:blipFill>
        <p:spPr bwMode="auto">
          <a:xfrm>
            <a:off x="493159" y="2688020"/>
            <a:ext cx="2610673" cy="20053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DEB1B58-3A1B-435D-9439-F041C0A1C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739" y="2299157"/>
            <a:ext cx="1764639" cy="28010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776F10F-65FE-467D-8541-74BBA6B21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597" y="2346653"/>
            <a:ext cx="1594158" cy="2666091"/>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右 4">
            <a:extLst>
              <a:ext uri="{FF2B5EF4-FFF2-40B4-BE49-F238E27FC236}">
                <a16:creationId xmlns:a16="http://schemas.microsoft.com/office/drawing/2014/main" id="{FD80B555-B69B-4433-B38E-4A575011D0C5}"/>
              </a:ext>
            </a:extLst>
          </p:cNvPr>
          <p:cNvSpPr/>
          <p:nvPr/>
        </p:nvSpPr>
        <p:spPr>
          <a:xfrm>
            <a:off x="3694142" y="2952558"/>
            <a:ext cx="1099335" cy="328773"/>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83E7FC96-A38C-4691-A370-0FB01FECF91F}"/>
              </a:ext>
            </a:extLst>
          </p:cNvPr>
          <p:cNvSpPr/>
          <p:nvPr/>
        </p:nvSpPr>
        <p:spPr>
          <a:xfrm rot="10800000">
            <a:off x="3652967" y="4225559"/>
            <a:ext cx="1099335" cy="328773"/>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A6811BC7-DDD7-469E-8EF3-FE4D31FD2F8F}"/>
              </a:ext>
            </a:extLst>
          </p:cNvPr>
          <p:cNvSpPr/>
          <p:nvPr/>
        </p:nvSpPr>
        <p:spPr>
          <a:xfrm>
            <a:off x="7717602" y="2955128"/>
            <a:ext cx="1099335" cy="32877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1" name="矢印: 右 10">
            <a:extLst>
              <a:ext uri="{FF2B5EF4-FFF2-40B4-BE49-F238E27FC236}">
                <a16:creationId xmlns:a16="http://schemas.microsoft.com/office/drawing/2014/main" id="{3EFB1E86-DCB0-49BD-A7CA-B0DE0FE3209F}"/>
              </a:ext>
            </a:extLst>
          </p:cNvPr>
          <p:cNvSpPr/>
          <p:nvPr/>
        </p:nvSpPr>
        <p:spPr>
          <a:xfrm rot="10800000">
            <a:off x="7701687" y="4219568"/>
            <a:ext cx="1099335" cy="32877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5950DE4-1938-4794-84BC-1DE181F37439}"/>
              </a:ext>
            </a:extLst>
          </p:cNvPr>
          <p:cNvSpPr txBox="1"/>
          <p:nvPr/>
        </p:nvSpPr>
        <p:spPr>
          <a:xfrm>
            <a:off x="1191004" y="2223424"/>
            <a:ext cx="1643865" cy="369332"/>
          </a:xfrm>
          <a:prstGeom prst="rect">
            <a:avLst/>
          </a:prstGeom>
          <a:noFill/>
        </p:spPr>
        <p:txBody>
          <a:bodyPr wrap="square" rtlCol="0">
            <a:spAutoFit/>
          </a:bodyPr>
          <a:lstStyle/>
          <a:p>
            <a:r>
              <a:rPr kumimoji="1" lang="en-US" altLang="ja-JP" dirty="0"/>
              <a:t>Arduino Uno</a:t>
            </a:r>
            <a:endParaRPr kumimoji="1" lang="ja-JP" altLang="en-US" dirty="0"/>
          </a:p>
        </p:txBody>
      </p:sp>
      <p:sp>
        <p:nvSpPr>
          <p:cNvPr id="15" name="テキスト ボックス 14">
            <a:extLst>
              <a:ext uri="{FF2B5EF4-FFF2-40B4-BE49-F238E27FC236}">
                <a16:creationId xmlns:a16="http://schemas.microsoft.com/office/drawing/2014/main" id="{D1A05D63-55E3-4302-9C27-51BB32530A63}"/>
              </a:ext>
            </a:extLst>
          </p:cNvPr>
          <p:cNvSpPr txBox="1"/>
          <p:nvPr/>
        </p:nvSpPr>
        <p:spPr>
          <a:xfrm>
            <a:off x="5748294" y="1910539"/>
            <a:ext cx="984153" cy="380036"/>
          </a:xfrm>
          <a:prstGeom prst="rect">
            <a:avLst/>
          </a:prstGeom>
          <a:noFill/>
        </p:spPr>
        <p:txBody>
          <a:bodyPr wrap="square" rtlCol="0">
            <a:spAutoFit/>
          </a:bodyPr>
          <a:lstStyle/>
          <a:p>
            <a:r>
              <a:rPr kumimoji="1" lang="en-US" altLang="ja-JP" dirty="0"/>
              <a:t>ESP32</a:t>
            </a:r>
            <a:endParaRPr kumimoji="1" lang="ja-JP" altLang="en-US" dirty="0"/>
          </a:p>
        </p:txBody>
      </p:sp>
      <p:sp>
        <p:nvSpPr>
          <p:cNvPr id="16" name="テキスト ボックス 15">
            <a:extLst>
              <a:ext uri="{FF2B5EF4-FFF2-40B4-BE49-F238E27FC236}">
                <a16:creationId xmlns:a16="http://schemas.microsoft.com/office/drawing/2014/main" id="{60688437-1C4B-4D60-875F-E3576FB2553A}"/>
              </a:ext>
            </a:extLst>
          </p:cNvPr>
          <p:cNvSpPr txBox="1"/>
          <p:nvPr/>
        </p:nvSpPr>
        <p:spPr>
          <a:xfrm>
            <a:off x="10246412" y="1910539"/>
            <a:ext cx="1066528" cy="380036"/>
          </a:xfrm>
          <a:prstGeom prst="rect">
            <a:avLst/>
          </a:prstGeom>
          <a:noFill/>
        </p:spPr>
        <p:txBody>
          <a:bodyPr wrap="square" rtlCol="0">
            <a:spAutoFit/>
          </a:bodyPr>
          <a:lstStyle/>
          <a:p>
            <a:r>
              <a:rPr kumimoji="1" lang="en-US" altLang="ja-JP" dirty="0"/>
              <a:t>Android</a:t>
            </a:r>
            <a:endParaRPr kumimoji="1" lang="ja-JP" altLang="en-US" dirty="0"/>
          </a:p>
        </p:txBody>
      </p:sp>
      <p:sp>
        <p:nvSpPr>
          <p:cNvPr id="17" name="テキスト ボックス 16">
            <a:extLst>
              <a:ext uri="{FF2B5EF4-FFF2-40B4-BE49-F238E27FC236}">
                <a16:creationId xmlns:a16="http://schemas.microsoft.com/office/drawing/2014/main" id="{01F0447B-4BE3-4C78-9BCB-D74AB161F2B8}"/>
              </a:ext>
            </a:extLst>
          </p:cNvPr>
          <p:cNvSpPr txBox="1"/>
          <p:nvPr/>
        </p:nvSpPr>
        <p:spPr>
          <a:xfrm>
            <a:off x="3142061" y="3626608"/>
            <a:ext cx="955486" cy="369332"/>
          </a:xfrm>
          <a:prstGeom prst="rect">
            <a:avLst/>
          </a:prstGeom>
          <a:noFill/>
        </p:spPr>
        <p:txBody>
          <a:bodyPr wrap="square" rtlCol="0">
            <a:spAutoFit/>
          </a:bodyPr>
          <a:lstStyle/>
          <a:p>
            <a:r>
              <a:rPr kumimoji="1" lang="en-US" altLang="ja-JP" dirty="0"/>
              <a:t>Serial</a:t>
            </a:r>
            <a:endParaRPr kumimoji="1" lang="ja-JP" altLang="en-US" dirty="0"/>
          </a:p>
        </p:txBody>
      </p:sp>
      <p:sp>
        <p:nvSpPr>
          <p:cNvPr id="18" name="テキスト ボックス 17">
            <a:extLst>
              <a:ext uri="{FF2B5EF4-FFF2-40B4-BE49-F238E27FC236}">
                <a16:creationId xmlns:a16="http://schemas.microsoft.com/office/drawing/2014/main" id="{5C8963F8-C800-4754-815E-7E62BA71C5EE}"/>
              </a:ext>
            </a:extLst>
          </p:cNvPr>
          <p:cNvSpPr txBox="1"/>
          <p:nvPr/>
        </p:nvSpPr>
        <p:spPr>
          <a:xfrm>
            <a:off x="7005765" y="3554646"/>
            <a:ext cx="1099334" cy="369332"/>
          </a:xfrm>
          <a:prstGeom prst="rect">
            <a:avLst/>
          </a:prstGeom>
          <a:noFill/>
        </p:spPr>
        <p:txBody>
          <a:bodyPr wrap="square" rtlCol="0">
            <a:spAutoFit/>
          </a:bodyPr>
          <a:lstStyle/>
          <a:p>
            <a:r>
              <a:rPr kumimoji="1" lang="en-US" altLang="ja-JP" dirty="0" err="1"/>
              <a:t>SerialBT</a:t>
            </a:r>
            <a:endParaRPr kumimoji="1" lang="ja-JP" altLang="en-US" dirty="0"/>
          </a:p>
        </p:txBody>
      </p:sp>
      <p:cxnSp>
        <p:nvCxnSpPr>
          <p:cNvPr id="8" name="直線コネクタ 7">
            <a:extLst>
              <a:ext uri="{FF2B5EF4-FFF2-40B4-BE49-F238E27FC236}">
                <a16:creationId xmlns:a16="http://schemas.microsoft.com/office/drawing/2014/main" id="{A728B4D9-9F65-4419-B8D4-6298E2B88513}"/>
              </a:ext>
            </a:extLst>
          </p:cNvPr>
          <p:cNvCxnSpPr/>
          <p:nvPr/>
        </p:nvCxnSpPr>
        <p:spPr>
          <a:xfrm>
            <a:off x="4202634" y="2033406"/>
            <a:ext cx="0" cy="3555736"/>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39A70F36-FADE-450A-8B18-9DF68E9FB8FE}"/>
              </a:ext>
            </a:extLst>
          </p:cNvPr>
          <p:cNvCxnSpPr/>
          <p:nvPr/>
        </p:nvCxnSpPr>
        <p:spPr>
          <a:xfrm>
            <a:off x="8267269" y="2033406"/>
            <a:ext cx="0" cy="3555736"/>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6C1B035A-7855-4E54-BD4B-03B746BF5198}"/>
              </a:ext>
            </a:extLst>
          </p:cNvPr>
          <p:cNvSpPr txBox="1"/>
          <p:nvPr/>
        </p:nvSpPr>
        <p:spPr>
          <a:xfrm>
            <a:off x="4456690" y="3626608"/>
            <a:ext cx="955486" cy="369332"/>
          </a:xfrm>
          <a:prstGeom prst="rect">
            <a:avLst/>
          </a:prstGeom>
          <a:noFill/>
        </p:spPr>
        <p:txBody>
          <a:bodyPr wrap="square" rtlCol="0">
            <a:spAutoFit/>
          </a:bodyPr>
          <a:lstStyle/>
          <a:p>
            <a:r>
              <a:rPr kumimoji="1" lang="en-US" altLang="ja-JP" dirty="0"/>
              <a:t>Serial2</a:t>
            </a:r>
            <a:endParaRPr kumimoji="1" lang="ja-JP" altLang="en-US" dirty="0"/>
          </a:p>
        </p:txBody>
      </p:sp>
      <p:sp>
        <p:nvSpPr>
          <p:cNvPr id="23" name="テキスト ボックス 22">
            <a:extLst>
              <a:ext uri="{FF2B5EF4-FFF2-40B4-BE49-F238E27FC236}">
                <a16:creationId xmlns:a16="http://schemas.microsoft.com/office/drawing/2014/main" id="{CB6E9898-73F8-47F2-8E1B-89B505388610}"/>
              </a:ext>
            </a:extLst>
          </p:cNvPr>
          <p:cNvSpPr txBox="1"/>
          <p:nvPr/>
        </p:nvSpPr>
        <p:spPr>
          <a:xfrm>
            <a:off x="8413095" y="3554646"/>
            <a:ext cx="1383400" cy="369332"/>
          </a:xfrm>
          <a:prstGeom prst="rect">
            <a:avLst/>
          </a:prstGeom>
          <a:noFill/>
        </p:spPr>
        <p:txBody>
          <a:bodyPr wrap="square" rtlCol="0">
            <a:spAutoFit/>
          </a:bodyPr>
          <a:lstStyle/>
          <a:p>
            <a:r>
              <a:rPr lang="ja-JP" altLang="en-US" dirty="0"/>
              <a:t>各種クラス</a:t>
            </a:r>
            <a:endParaRPr kumimoji="1" lang="ja-JP" altLang="en-US" dirty="0"/>
          </a:p>
        </p:txBody>
      </p:sp>
    </p:spTree>
    <p:extLst>
      <p:ext uri="{BB962C8B-B14F-4D97-AF65-F5344CB8AC3E}">
        <p14:creationId xmlns:p14="http://schemas.microsoft.com/office/powerpoint/2010/main" val="54890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D2A27-8372-4898-94D1-7B7D4EF0DF1D}"/>
              </a:ext>
            </a:extLst>
          </p:cNvPr>
          <p:cNvSpPr>
            <a:spLocks noGrp="1"/>
          </p:cNvSpPr>
          <p:nvPr>
            <p:ph type="title"/>
          </p:nvPr>
        </p:nvSpPr>
        <p:spPr/>
        <p:txBody>
          <a:bodyPr/>
          <a:lstStyle/>
          <a:p>
            <a:r>
              <a:rPr kumimoji="1" lang="en-US" altLang="ja-JP" dirty="0"/>
              <a:t>Bluetooth</a:t>
            </a:r>
            <a:r>
              <a:rPr kumimoji="1" lang="ja-JP" altLang="en-US" dirty="0"/>
              <a:t>とは</a:t>
            </a:r>
          </a:p>
        </p:txBody>
      </p:sp>
      <p:sp>
        <p:nvSpPr>
          <p:cNvPr id="4" name="テキスト ボックス 3">
            <a:extLst>
              <a:ext uri="{FF2B5EF4-FFF2-40B4-BE49-F238E27FC236}">
                <a16:creationId xmlns:a16="http://schemas.microsoft.com/office/drawing/2014/main" id="{42DEE2BB-2FC6-4341-BC4D-BF7C5225804C}"/>
              </a:ext>
            </a:extLst>
          </p:cNvPr>
          <p:cNvSpPr txBox="1"/>
          <p:nvPr/>
        </p:nvSpPr>
        <p:spPr>
          <a:xfrm>
            <a:off x="2104008" y="1832789"/>
            <a:ext cx="8282865" cy="461665"/>
          </a:xfrm>
          <a:prstGeom prst="rect">
            <a:avLst/>
          </a:prstGeom>
          <a:noFill/>
        </p:spPr>
        <p:txBody>
          <a:bodyPr wrap="square" rtlCol="0">
            <a:spAutoFit/>
          </a:bodyPr>
          <a:lstStyle/>
          <a:p>
            <a:r>
              <a:rPr lang="ja-JP" altLang="en-US" sz="2400" dirty="0"/>
              <a:t>モバイル機器同士を接続する近距離無線通信方式</a:t>
            </a:r>
            <a:endParaRPr kumimoji="1" lang="ja-JP" altLang="en-US" sz="2400" dirty="0"/>
          </a:p>
        </p:txBody>
      </p:sp>
      <p:pic>
        <p:nvPicPr>
          <p:cNvPr id="6" name="図 5">
            <a:extLst>
              <a:ext uri="{FF2B5EF4-FFF2-40B4-BE49-F238E27FC236}">
                <a16:creationId xmlns:a16="http://schemas.microsoft.com/office/drawing/2014/main" id="{31309E1B-958E-4A46-96C6-8EAC11863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71" y="3852909"/>
            <a:ext cx="2431002" cy="2431002"/>
          </a:xfrm>
          <a:prstGeom prst="rect">
            <a:avLst/>
          </a:prstGeom>
        </p:spPr>
      </p:pic>
      <p:pic>
        <p:nvPicPr>
          <p:cNvPr id="8" name="図 7">
            <a:extLst>
              <a:ext uri="{FF2B5EF4-FFF2-40B4-BE49-F238E27FC236}">
                <a16:creationId xmlns:a16="http://schemas.microsoft.com/office/drawing/2014/main" id="{DFE3494A-0E77-44E6-93B7-877AF776A2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5699" y="3690151"/>
            <a:ext cx="2756517" cy="2756517"/>
          </a:xfrm>
          <a:prstGeom prst="rect">
            <a:avLst/>
          </a:prstGeom>
        </p:spPr>
      </p:pic>
      <p:pic>
        <p:nvPicPr>
          <p:cNvPr id="10" name="図 9">
            <a:extLst>
              <a:ext uri="{FF2B5EF4-FFF2-40B4-BE49-F238E27FC236}">
                <a16:creationId xmlns:a16="http://schemas.microsoft.com/office/drawing/2014/main" id="{92D06F37-C393-4298-AE29-2DBA7BF3AC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1744" y="3690151"/>
            <a:ext cx="3126394" cy="2833295"/>
          </a:xfrm>
          <a:prstGeom prst="rect">
            <a:avLst/>
          </a:prstGeom>
        </p:spPr>
      </p:pic>
      <p:sp>
        <p:nvSpPr>
          <p:cNvPr id="11" name="テキスト ボックス 10">
            <a:extLst>
              <a:ext uri="{FF2B5EF4-FFF2-40B4-BE49-F238E27FC236}">
                <a16:creationId xmlns:a16="http://schemas.microsoft.com/office/drawing/2014/main" id="{F833D3BE-5C93-4E5C-933C-B51E46AA72F4}"/>
              </a:ext>
            </a:extLst>
          </p:cNvPr>
          <p:cNvSpPr txBox="1"/>
          <p:nvPr/>
        </p:nvSpPr>
        <p:spPr>
          <a:xfrm>
            <a:off x="1802908" y="3294186"/>
            <a:ext cx="1446320" cy="369332"/>
          </a:xfrm>
          <a:prstGeom prst="rect">
            <a:avLst/>
          </a:prstGeom>
          <a:noFill/>
        </p:spPr>
        <p:txBody>
          <a:bodyPr wrap="square" rtlCol="0">
            <a:spAutoFit/>
          </a:bodyPr>
          <a:lstStyle/>
          <a:p>
            <a:r>
              <a:rPr kumimoji="1" lang="ja-JP" altLang="en-US" dirty="0"/>
              <a:t>スピーカー</a:t>
            </a:r>
          </a:p>
        </p:txBody>
      </p:sp>
      <p:sp>
        <p:nvSpPr>
          <p:cNvPr id="12" name="テキスト ボックス 11">
            <a:extLst>
              <a:ext uri="{FF2B5EF4-FFF2-40B4-BE49-F238E27FC236}">
                <a16:creationId xmlns:a16="http://schemas.microsoft.com/office/drawing/2014/main" id="{D9FE7816-5AD1-41EC-BEDB-F203F2D006CC}"/>
              </a:ext>
            </a:extLst>
          </p:cNvPr>
          <p:cNvSpPr txBox="1"/>
          <p:nvPr/>
        </p:nvSpPr>
        <p:spPr>
          <a:xfrm>
            <a:off x="5372840" y="3227666"/>
            <a:ext cx="1446320" cy="369332"/>
          </a:xfrm>
          <a:prstGeom prst="rect">
            <a:avLst/>
          </a:prstGeom>
          <a:noFill/>
        </p:spPr>
        <p:txBody>
          <a:bodyPr wrap="square" rtlCol="0">
            <a:spAutoFit/>
          </a:bodyPr>
          <a:lstStyle/>
          <a:p>
            <a:r>
              <a:rPr kumimoji="1" lang="ja-JP" altLang="en-US" dirty="0"/>
              <a:t>イヤホン</a:t>
            </a:r>
          </a:p>
        </p:txBody>
      </p:sp>
      <p:sp>
        <p:nvSpPr>
          <p:cNvPr id="13" name="テキスト ボックス 12">
            <a:extLst>
              <a:ext uri="{FF2B5EF4-FFF2-40B4-BE49-F238E27FC236}">
                <a16:creationId xmlns:a16="http://schemas.microsoft.com/office/drawing/2014/main" id="{21FD912F-037F-486A-85FB-CDB1B6D92ABA}"/>
              </a:ext>
            </a:extLst>
          </p:cNvPr>
          <p:cNvSpPr txBox="1"/>
          <p:nvPr/>
        </p:nvSpPr>
        <p:spPr>
          <a:xfrm>
            <a:off x="8879086" y="3294186"/>
            <a:ext cx="2309687" cy="369332"/>
          </a:xfrm>
          <a:prstGeom prst="rect">
            <a:avLst/>
          </a:prstGeom>
          <a:noFill/>
        </p:spPr>
        <p:txBody>
          <a:bodyPr wrap="square" rtlCol="0">
            <a:spAutoFit/>
          </a:bodyPr>
          <a:lstStyle/>
          <a:p>
            <a:r>
              <a:rPr lang="ja-JP" altLang="en-US" dirty="0"/>
              <a:t>キーボードやマウス</a:t>
            </a:r>
            <a:endParaRPr kumimoji="1" lang="ja-JP" altLang="en-US" dirty="0"/>
          </a:p>
        </p:txBody>
      </p:sp>
    </p:spTree>
    <p:extLst>
      <p:ext uri="{BB962C8B-B14F-4D97-AF65-F5344CB8AC3E}">
        <p14:creationId xmlns:p14="http://schemas.microsoft.com/office/powerpoint/2010/main" val="308441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07B64-7C58-4919-AF96-68D277E05D09}"/>
              </a:ext>
            </a:extLst>
          </p:cNvPr>
          <p:cNvSpPr>
            <a:spLocks noGrp="1"/>
          </p:cNvSpPr>
          <p:nvPr>
            <p:ph type="title"/>
          </p:nvPr>
        </p:nvSpPr>
        <p:spPr/>
        <p:txBody>
          <a:bodyPr/>
          <a:lstStyle/>
          <a:p>
            <a:r>
              <a:rPr kumimoji="1" lang="en-US" altLang="ja-JP" dirty="0"/>
              <a:t>Bluetooth Classic</a:t>
            </a:r>
            <a:r>
              <a:rPr kumimoji="1" lang="ja-JP" altLang="en-US" dirty="0"/>
              <a:t>と</a:t>
            </a:r>
            <a:r>
              <a:rPr kumimoji="1" lang="en-US" altLang="ja-JP" dirty="0"/>
              <a:t>Bluetooth Low Energy</a:t>
            </a:r>
            <a:endParaRPr kumimoji="1" lang="ja-JP" altLang="en-US" dirty="0"/>
          </a:p>
        </p:txBody>
      </p:sp>
      <p:sp>
        <p:nvSpPr>
          <p:cNvPr id="4" name="テキスト ボックス 3">
            <a:extLst>
              <a:ext uri="{FF2B5EF4-FFF2-40B4-BE49-F238E27FC236}">
                <a16:creationId xmlns:a16="http://schemas.microsoft.com/office/drawing/2014/main" id="{321850AD-28FE-485E-BE19-A614A7C9CC84}"/>
              </a:ext>
            </a:extLst>
          </p:cNvPr>
          <p:cNvSpPr txBox="1"/>
          <p:nvPr/>
        </p:nvSpPr>
        <p:spPr>
          <a:xfrm>
            <a:off x="1555297" y="1752390"/>
            <a:ext cx="8915399" cy="830997"/>
          </a:xfrm>
          <a:prstGeom prst="rect">
            <a:avLst/>
          </a:prstGeom>
          <a:noFill/>
        </p:spPr>
        <p:txBody>
          <a:bodyPr wrap="square" rtlCol="0">
            <a:spAutoFit/>
          </a:bodyPr>
          <a:lstStyle/>
          <a:p>
            <a:r>
              <a:rPr kumimoji="1" lang="en-US" altLang="ja-JP" sz="2400" dirty="0"/>
              <a:t>Bluetooth Low  Energy</a:t>
            </a:r>
            <a:r>
              <a:rPr kumimoji="1" lang="ja-JP" altLang="en-US" sz="2400" dirty="0"/>
              <a:t>（</a:t>
            </a:r>
            <a:r>
              <a:rPr kumimoji="1" lang="en-US" altLang="ja-JP" sz="2400" dirty="0"/>
              <a:t>BLE</a:t>
            </a:r>
            <a:r>
              <a:rPr kumimoji="1" lang="ja-JP" altLang="en-US" sz="2400" dirty="0"/>
              <a:t>）は、電力消費を低減するために大半の時間をスリープモードで維持する</a:t>
            </a:r>
          </a:p>
        </p:txBody>
      </p:sp>
      <p:graphicFrame>
        <p:nvGraphicFramePr>
          <p:cNvPr id="5" name="表 5">
            <a:extLst>
              <a:ext uri="{FF2B5EF4-FFF2-40B4-BE49-F238E27FC236}">
                <a16:creationId xmlns:a16="http://schemas.microsoft.com/office/drawing/2014/main" id="{3A81F30B-0A1B-430B-9056-A3524E281D6A}"/>
              </a:ext>
            </a:extLst>
          </p:cNvPr>
          <p:cNvGraphicFramePr>
            <a:graphicFrameLocks noGrp="1"/>
          </p:cNvGraphicFramePr>
          <p:nvPr>
            <p:extLst>
              <p:ext uri="{D42A27DB-BD31-4B8C-83A1-F6EECF244321}">
                <p14:modId xmlns:p14="http://schemas.microsoft.com/office/powerpoint/2010/main" val="1621049804"/>
              </p:ext>
            </p:extLst>
          </p:nvPr>
        </p:nvGraphicFramePr>
        <p:xfrm>
          <a:off x="1007123" y="3126423"/>
          <a:ext cx="10515599" cy="2830140"/>
        </p:xfrm>
        <a:graphic>
          <a:graphicData uri="http://schemas.openxmlformats.org/drawingml/2006/table">
            <a:tbl>
              <a:tblPr firstRow="1" bandRow="1">
                <a:tableStyleId>{5C22544A-7EE6-4342-B048-85BDC9FD1C3A}</a:tableStyleId>
              </a:tblPr>
              <a:tblGrid>
                <a:gridCol w="3102358">
                  <a:extLst>
                    <a:ext uri="{9D8B030D-6E8A-4147-A177-3AD203B41FA5}">
                      <a16:colId xmlns:a16="http://schemas.microsoft.com/office/drawing/2014/main" val="994584729"/>
                    </a:ext>
                  </a:extLst>
                </a:gridCol>
                <a:gridCol w="3663869">
                  <a:extLst>
                    <a:ext uri="{9D8B030D-6E8A-4147-A177-3AD203B41FA5}">
                      <a16:colId xmlns:a16="http://schemas.microsoft.com/office/drawing/2014/main" val="2656064174"/>
                    </a:ext>
                  </a:extLst>
                </a:gridCol>
                <a:gridCol w="3749372">
                  <a:extLst>
                    <a:ext uri="{9D8B030D-6E8A-4147-A177-3AD203B41FA5}">
                      <a16:colId xmlns:a16="http://schemas.microsoft.com/office/drawing/2014/main" val="244044388"/>
                    </a:ext>
                  </a:extLst>
                </a:gridCol>
              </a:tblGrid>
              <a:tr h="471690">
                <a:tc>
                  <a:txBody>
                    <a:bodyPr/>
                    <a:lstStyle/>
                    <a:p>
                      <a:pPr algn="ctr"/>
                      <a:r>
                        <a:rPr kumimoji="1" lang="ja-JP" altLang="en-US" dirty="0"/>
                        <a:t>仕様</a:t>
                      </a:r>
                    </a:p>
                  </a:txBody>
                  <a:tcPr/>
                </a:tc>
                <a:tc>
                  <a:txBody>
                    <a:bodyPr/>
                    <a:lstStyle/>
                    <a:p>
                      <a:pPr algn="ctr"/>
                      <a:r>
                        <a:rPr kumimoji="1" lang="en-US" altLang="ja-JP" dirty="0"/>
                        <a:t>Bluetooth Classic</a:t>
                      </a:r>
                      <a:endParaRPr kumimoji="1" lang="ja-JP" altLang="en-US" dirty="0"/>
                    </a:p>
                  </a:txBody>
                  <a:tcPr/>
                </a:tc>
                <a:tc>
                  <a:txBody>
                    <a:bodyPr/>
                    <a:lstStyle/>
                    <a:p>
                      <a:pPr algn="ctr"/>
                      <a:r>
                        <a:rPr kumimoji="1" lang="en-US" altLang="ja-JP" dirty="0"/>
                        <a:t>Bluetooth Low Energy</a:t>
                      </a:r>
                      <a:endParaRPr kumimoji="1" lang="ja-JP" altLang="en-US" dirty="0"/>
                    </a:p>
                  </a:txBody>
                  <a:tcPr/>
                </a:tc>
                <a:extLst>
                  <a:ext uri="{0D108BD9-81ED-4DB2-BD59-A6C34878D82A}">
                    <a16:rowId xmlns:a16="http://schemas.microsoft.com/office/drawing/2014/main" val="3296554305"/>
                  </a:ext>
                </a:extLst>
              </a:tr>
              <a:tr h="471690">
                <a:tc>
                  <a:txBody>
                    <a:bodyPr/>
                    <a:lstStyle/>
                    <a:p>
                      <a:r>
                        <a:rPr kumimoji="1" lang="ja-JP" altLang="en-US" dirty="0"/>
                        <a:t>周波数帯</a:t>
                      </a:r>
                    </a:p>
                  </a:txBody>
                  <a:tcPr/>
                </a:tc>
                <a:tc>
                  <a:txBody>
                    <a:bodyPr/>
                    <a:lstStyle/>
                    <a:p>
                      <a:r>
                        <a:rPr kumimoji="1" lang="en-US" altLang="ja-JP" dirty="0"/>
                        <a:t>2.4GHz</a:t>
                      </a:r>
                      <a:endParaRPr kumimoji="1" lang="ja-JP" altLang="en-US" dirty="0"/>
                    </a:p>
                  </a:txBody>
                  <a:tcPr/>
                </a:tc>
                <a:tc>
                  <a:txBody>
                    <a:bodyPr/>
                    <a:lstStyle/>
                    <a:p>
                      <a:r>
                        <a:rPr kumimoji="1" lang="en-US" altLang="ja-JP" dirty="0"/>
                        <a:t>2.4GHz</a:t>
                      </a:r>
                      <a:endParaRPr kumimoji="1" lang="ja-JP" altLang="en-US" dirty="0"/>
                    </a:p>
                  </a:txBody>
                  <a:tcPr/>
                </a:tc>
                <a:extLst>
                  <a:ext uri="{0D108BD9-81ED-4DB2-BD59-A6C34878D82A}">
                    <a16:rowId xmlns:a16="http://schemas.microsoft.com/office/drawing/2014/main" val="3862365610"/>
                  </a:ext>
                </a:extLst>
              </a:tr>
              <a:tr h="471690">
                <a:tc>
                  <a:txBody>
                    <a:bodyPr/>
                    <a:lstStyle/>
                    <a:p>
                      <a:r>
                        <a:rPr kumimoji="1" lang="ja-JP" altLang="en-US" dirty="0"/>
                        <a:t>同時接続デバイス数</a:t>
                      </a:r>
                    </a:p>
                  </a:txBody>
                  <a:tcPr/>
                </a:tc>
                <a:tc>
                  <a:txBody>
                    <a:bodyPr/>
                    <a:lstStyle/>
                    <a:p>
                      <a:r>
                        <a:rPr kumimoji="1" lang="ja-JP" altLang="en-US" dirty="0"/>
                        <a:t>最大</a:t>
                      </a:r>
                      <a:r>
                        <a:rPr kumimoji="1" lang="en-US" altLang="ja-JP" dirty="0"/>
                        <a:t>7</a:t>
                      </a:r>
                      <a:r>
                        <a:rPr kumimoji="1" lang="ja-JP" altLang="en-US" dirty="0"/>
                        <a:t>台</a:t>
                      </a:r>
                    </a:p>
                  </a:txBody>
                  <a:tcPr/>
                </a:tc>
                <a:tc>
                  <a:txBody>
                    <a:bodyPr/>
                    <a:lstStyle/>
                    <a:p>
                      <a:r>
                        <a:rPr kumimoji="1" lang="ja-JP" altLang="en-US" dirty="0"/>
                        <a:t>無限（</a:t>
                      </a:r>
                      <a:r>
                        <a:rPr kumimoji="1" lang="en-US" altLang="ja-JP" dirty="0"/>
                        <a:t>Bluetooth</a:t>
                      </a:r>
                      <a:r>
                        <a:rPr kumimoji="1" lang="ja-JP" altLang="en-US" dirty="0"/>
                        <a:t>チップ等による）</a:t>
                      </a:r>
                    </a:p>
                  </a:txBody>
                  <a:tcPr/>
                </a:tc>
                <a:extLst>
                  <a:ext uri="{0D108BD9-81ED-4DB2-BD59-A6C34878D82A}">
                    <a16:rowId xmlns:a16="http://schemas.microsoft.com/office/drawing/2014/main" val="2842789369"/>
                  </a:ext>
                </a:extLst>
              </a:tr>
              <a:tr h="471690">
                <a:tc>
                  <a:txBody>
                    <a:bodyPr/>
                    <a:lstStyle/>
                    <a:p>
                      <a:r>
                        <a:rPr kumimoji="1" lang="ja-JP" altLang="en-US" dirty="0"/>
                        <a:t>最大通信距離</a:t>
                      </a:r>
                    </a:p>
                  </a:txBody>
                  <a:tcPr/>
                </a:tc>
                <a:tc>
                  <a:txBody>
                    <a:bodyPr/>
                    <a:lstStyle/>
                    <a:p>
                      <a:r>
                        <a:rPr kumimoji="1" lang="en-US" altLang="ja-JP" dirty="0"/>
                        <a:t>100m</a:t>
                      </a:r>
                      <a:r>
                        <a:rPr kumimoji="1" lang="ja-JP" altLang="en-US" dirty="0"/>
                        <a:t>以下（出力電力による）</a:t>
                      </a:r>
                    </a:p>
                  </a:txBody>
                  <a:tcPr/>
                </a:tc>
                <a:tc>
                  <a:txBody>
                    <a:bodyPr/>
                    <a:lstStyle/>
                    <a:p>
                      <a:r>
                        <a:rPr kumimoji="1" lang="en-US" altLang="ja-JP" dirty="0"/>
                        <a:t>100m</a:t>
                      </a:r>
                      <a:r>
                        <a:rPr kumimoji="1" lang="ja-JP" altLang="en-US" dirty="0"/>
                        <a:t>超（データレートによる）</a:t>
                      </a:r>
                    </a:p>
                  </a:txBody>
                  <a:tcPr/>
                </a:tc>
                <a:extLst>
                  <a:ext uri="{0D108BD9-81ED-4DB2-BD59-A6C34878D82A}">
                    <a16:rowId xmlns:a16="http://schemas.microsoft.com/office/drawing/2014/main" val="4241158"/>
                  </a:ext>
                </a:extLst>
              </a:tr>
              <a:tr h="471690">
                <a:tc>
                  <a:txBody>
                    <a:bodyPr/>
                    <a:lstStyle/>
                    <a:p>
                      <a:r>
                        <a:rPr kumimoji="1" lang="ja-JP" altLang="en-US" dirty="0"/>
                        <a:t>データレート</a:t>
                      </a:r>
                    </a:p>
                  </a:txBody>
                  <a:tcPr/>
                </a:tc>
                <a:tc>
                  <a:txBody>
                    <a:bodyPr/>
                    <a:lstStyle/>
                    <a:p>
                      <a:r>
                        <a:rPr kumimoji="1" lang="en-US" altLang="ja-JP" dirty="0"/>
                        <a:t>1Mbps/ 3Mbps</a:t>
                      </a:r>
                      <a:endParaRPr kumimoji="1" lang="ja-JP" altLang="en-US" dirty="0"/>
                    </a:p>
                  </a:txBody>
                  <a:tcPr/>
                </a:tc>
                <a:tc>
                  <a:txBody>
                    <a:bodyPr/>
                    <a:lstStyle/>
                    <a:p>
                      <a:r>
                        <a:rPr kumimoji="1" lang="en-US" altLang="ja-JP" dirty="0"/>
                        <a:t>1Mbps</a:t>
                      </a:r>
                      <a:endParaRPr kumimoji="1" lang="ja-JP" altLang="en-US" dirty="0"/>
                    </a:p>
                  </a:txBody>
                  <a:tcPr/>
                </a:tc>
                <a:extLst>
                  <a:ext uri="{0D108BD9-81ED-4DB2-BD59-A6C34878D82A}">
                    <a16:rowId xmlns:a16="http://schemas.microsoft.com/office/drawing/2014/main" val="310549096"/>
                  </a:ext>
                </a:extLst>
              </a:tr>
              <a:tr h="471690">
                <a:tc>
                  <a:txBody>
                    <a:bodyPr/>
                    <a:lstStyle/>
                    <a:p>
                      <a:r>
                        <a:rPr kumimoji="1" lang="ja-JP" altLang="en-US" dirty="0"/>
                        <a:t>消費電力</a:t>
                      </a:r>
                    </a:p>
                  </a:txBody>
                  <a:tcPr/>
                </a:tc>
                <a:tc>
                  <a:txBody>
                    <a:bodyPr/>
                    <a:lstStyle/>
                    <a:p>
                      <a:r>
                        <a:rPr kumimoji="1" lang="en-US" altLang="ja-JP" dirty="0"/>
                        <a:t>1W</a:t>
                      </a:r>
                      <a:endParaRPr kumimoji="1" lang="ja-JP" altLang="en-US" dirty="0"/>
                    </a:p>
                  </a:txBody>
                  <a:tcPr/>
                </a:tc>
                <a:tc>
                  <a:txBody>
                    <a:bodyPr/>
                    <a:lstStyle/>
                    <a:p>
                      <a:r>
                        <a:rPr kumimoji="1" lang="en-US" altLang="ja-JP" dirty="0"/>
                        <a:t>0.01</a:t>
                      </a:r>
                      <a:r>
                        <a:rPr kumimoji="1" lang="ja-JP" altLang="en-US" dirty="0"/>
                        <a:t>～</a:t>
                      </a:r>
                      <a:r>
                        <a:rPr kumimoji="1" lang="en-US" altLang="ja-JP" dirty="0"/>
                        <a:t>0.5W</a:t>
                      </a:r>
                      <a:endParaRPr kumimoji="1" lang="ja-JP" altLang="en-US" dirty="0"/>
                    </a:p>
                  </a:txBody>
                  <a:tcPr/>
                </a:tc>
                <a:extLst>
                  <a:ext uri="{0D108BD9-81ED-4DB2-BD59-A6C34878D82A}">
                    <a16:rowId xmlns:a16="http://schemas.microsoft.com/office/drawing/2014/main" val="685158058"/>
                  </a:ext>
                </a:extLst>
              </a:tr>
            </a:tbl>
          </a:graphicData>
        </a:graphic>
      </p:graphicFrame>
    </p:spTree>
    <p:extLst>
      <p:ext uri="{BB962C8B-B14F-4D97-AF65-F5344CB8AC3E}">
        <p14:creationId xmlns:p14="http://schemas.microsoft.com/office/powerpoint/2010/main" val="400552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559642-4A4E-44A5-A561-86E103704BED}"/>
              </a:ext>
            </a:extLst>
          </p:cNvPr>
          <p:cNvSpPr>
            <a:spLocks noGrp="1"/>
          </p:cNvSpPr>
          <p:nvPr>
            <p:ph type="title"/>
          </p:nvPr>
        </p:nvSpPr>
        <p:spPr/>
        <p:txBody>
          <a:bodyPr/>
          <a:lstStyle/>
          <a:p>
            <a:r>
              <a:rPr kumimoji="1" lang="en-US" altLang="ja-JP" dirty="0"/>
              <a:t>Bluetooth</a:t>
            </a:r>
            <a:r>
              <a:rPr kumimoji="1" lang="ja-JP" altLang="en-US" dirty="0"/>
              <a:t>体験回路</a:t>
            </a:r>
          </a:p>
        </p:txBody>
      </p:sp>
      <p:pic>
        <p:nvPicPr>
          <p:cNvPr id="5" name="図 4" descr="パソコンの画面&#10;&#10;中程度の精度で自動的に生成された説明">
            <a:extLst>
              <a:ext uri="{FF2B5EF4-FFF2-40B4-BE49-F238E27FC236}">
                <a16:creationId xmlns:a16="http://schemas.microsoft.com/office/drawing/2014/main" id="{49526926-71D7-450A-875A-1E0315707F71}"/>
              </a:ext>
            </a:extLst>
          </p:cNvPr>
          <p:cNvPicPr>
            <a:picLocks noChangeAspect="1"/>
          </p:cNvPicPr>
          <p:nvPr/>
        </p:nvPicPr>
        <p:blipFill rotWithShape="1">
          <a:blip r:embed="rId2">
            <a:extLst>
              <a:ext uri="{28A0092B-C50C-407E-A947-70E740481C1C}">
                <a14:useLocalDpi xmlns:a14="http://schemas.microsoft.com/office/drawing/2010/main" val="0"/>
              </a:ext>
            </a:extLst>
          </a:blip>
          <a:srcRect r="8178" b="26751"/>
          <a:stretch/>
        </p:blipFill>
        <p:spPr>
          <a:xfrm>
            <a:off x="142064" y="1715688"/>
            <a:ext cx="8453458" cy="4802187"/>
          </a:xfrm>
          <a:prstGeom prst="rect">
            <a:avLst/>
          </a:prstGeom>
        </p:spPr>
      </p:pic>
      <p:sp>
        <p:nvSpPr>
          <p:cNvPr id="6" name="テキスト ボックス 5">
            <a:extLst>
              <a:ext uri="{FF2B5EF4-FFF2-40B4-BE49-F238E27FC236}">
                <a16:creationId xmlns:a16="http://schemas.microsoft.com/office/drawing/2014/main" id="{C385E12A-F56C-4CF4-B296-CE1F0F0F6ED2}"/>
              </a:ext>
            </a:extLst>
          </p:cNvPr>
          <p:cNvSpPr txBox="1"/>
          <p:nvPr/>
        </p:nvSpPr>
        <p:spPr>
          <a:xfrm>
            <a:off x="9071224" y="1901209"/>
            <a:ext cx="2558266" cy="369332"/>
          </a:xfrm>
          <a:prstGeom prst="rect">
            <a:avLst/>
          </a:prstGeom>
          <a:noFill/>
        </p:spPr>
        <p:txBody>
          <a:bodyPr wrap="square" rtlCol="0">
            <a:spAutoFit/>
          </a:bodyPr>
          <a:lstStyle/>
          <a:p>
            <a:r>
              <a:rPr kumimoji="1" lang="en-US" altLang="ja-JP" dirty="0"/>
              <a:t>SW</a:t>
            </a:r>
            <a:r>
              <a:rPr kumimoji="1" lang="ja-JP" altLang="en-US" dirty="0"/>
              <a:t>は</a:t>
            </a:r>
            <a:r>
              <a:rPr kumimoji="1" lang="en-US" altLang="ja-JP" dirty="0"/>
              <a:t>Arduino 8</a:t>
            </a:r>
            <a:r>
              <a:rPr kumimoji="1" lang="ja-JP" altLang="en-US" dirty="0"/>
              <a:t>番ピン</a:t>
            </a:r>
          </a:p>
        </p:txBody>
      </p:sp>
      <p:sp>
        <p:nvSpPr>
          <p:cNvPr id="7" name="テキスト ボックス 6">
            <a:extLst>
              <a:ext uri="{FF2B5EF4-FFF2-40B4-BE49-F238E27FC236}">
                <a16:creationId xmlns:a16="http://schemas.microsoft.com/office/drawing/2014/main" id="{56853512-2770-4D01-ADBF-2916A3096744}"/>
              </a:ext>
            </a:extLst>
          </p:cNvPr>
          <p:cNvSpPr txBox="1"/>
          <p:nvPr/>
        </p:nvSpPr>
        <p:spPr>
          <a:xfrm>
            <a:off x="9071224" y="2501610"/>
            <a:ext cx="2558266" cy="923330"/>
          </a:xfrm>
          <a:prstGeom prst="rect">
            <a:avLst/>
          </a:prstGeom>
          <a:noFill/>
        </p:spPr>
        <p:txBody>
          <a:bodyPr wrap="square" rtlCol="0">
            <a:spAutoFit/>
          </a:bodyPr>
          <a:lstStyle/>
          <a:p>
            <a:r>
              <a:rPr kumimoji="1" lang="en-US" altLang="ja-JP" dirty="0"/>
              <a:t>LED</a:t>
            </a:r>
            <a:r>
              <a:rPr kumimoji="1" lang="ja-JP" altLang="en-US" dirty="0"/>
              <a:t>は</a:t>
            </a:r>
            <a:r>
              <a:rPr lang="en-US" altLang="ja-JP" dirty="0"/>
              <a:t>ESP32 5</a:t>
            </a:r>
            <a:r>
              <a:rPr kumimoji="1" lang="ja-JP" altLang="en-US" dirty="0"/>
              <a:t>番ピン</a:t>
            </a:r>
            <a:endParaRPr kumimoji="1" lang="en-US" altLang="ja-JP" dirty="0"/>
          </a:p>
          <a:p>
            <a:endParaRPr lang="en-US" altLang="ja-JP" dirty="0"/>
          </a:p>
          <a:p>
            <a:r>
              <a:rPr kumimoji="1" lang="ja-JP" altLang="en-US" dirty="0"/>
              <a:t>抵抗は</a:t>
            </a:r>
            <a:r>
              <a:rPr kumimoji="1" lang="en-US" altLang="ja-JP" dirty="0"/>
              <a:t>200Ω</a:t>
            </a:r>
            <a:r>
              <a:rPr kumimoji="1" lang="ja-JP" altLang="en-US" dirty="0"/>
              <a:t>～</a:t>
            </a:r>
            <a:r>
              <a:rPr lang="en-US" altLang="ja-JP" dirty="0"/>
              <a:t>1kΩ</a:t>
            </a:r>
            <a:endParaRPr kumimoji="1" lang="ja-JP" altLang="en-US" dirty="0"/>
          </a:p>
        </p:txBody>
      </p:sp>
      <p:sp>
        <p:nvSpPr>
          <p:cNvPr id="8" name="テキスト ボックス 7">
            <a:extLst>
              <a:ext uri="{FF2B5EF4-FFF2-40B4-BE49-F238E27FC236}">
                <a16:creationId xmlns:a16="http://schemas.microsoft.com/office/drawing/2014/main" id="{C767E995-D93B-45CB-9154-C4306A8A9CF4}"/>
              </a:ext>
            </a:extLst>
          </p:cNvPr>
          <p:cNvSpPr txBox="1"/>
          <p:nvPr/>
        </p:nvSpPr>
        <p:spPr>
          <a:xfrm>
            <a:off x="9151704" y="4014578"/>
            <a:ext cx="2558266" cy="923330"/>
          </a:xfrm>
          <a:prstGeom prst="rect">
            <a:avLst/>
          </a:prstGeom>
          <a:noFill/>
        </p:spPr>
        <p:txBody>
          <a:bodyPr wrap="square" rtlCol="0">
            <a:spAutoFit/>
          </a:bodyPr>
          <a:lstStyle/>
          <a:p>
            <a:pPr algn="ctr"/>
            <a:r>
              <a:rPr kumimoji="1" lang="en-US" altLang="ja-JP" dirty="0"/>
              <a:t>Arduino</a:t>
            </a:r>
            <a:r>
              <a:rPr kumimoji="1" lang="ja-JP" altLang="en-US" dirty="0"/>
              <a:t>の</a:t>
            </a:r>
            <a:r>
              <a:rPr kumimoji="1" lang="en-US" altLang="ja-JP" dirty="0"/>
              <a:t>TX</a:t>
            </a:r>
          </a:p>
          <a:p>
            <a:pPr algn="ctr"/>
            <a:r>
              <a:rPr kumimoji="1" lang="ja-JP" altLang="en-US" dirty="0"/>
              <a:t>↓</a:t>
            </a:r>
            <a:endParaRPr kumimoji="1" lang="en-US" altLang="ja-JP" dirty="0"/>
          </a:p>
          <a:p>
            <a:pPr algn="ctr"/>
            <a:r>
              <a:rPr kumimoji="1" lang="en-US" altLang="ja-JP" dirty="0"/>
              <a:t>ESP32</a:t>
            </a:r>
            <a:r>
              <a:rPr kumimoji="1" lang="ja-JP" altLang="en-US" dirty="0"/>
              <a:t>の</a:t>
            </a:r>
            <a:r>
              <a:rPr kumimoji="1" lang="en-US" altLang="ja-JP" dirty="0"/>
              <a:t>16</a:t>
            </a:r>
            <a:r>
              <a:rPr kumimoji="1" lang="ja-JP" altLang="en-US" dirty="0"/>
              <a:t>番ピン</a:t>
            </a:r>
          </a:p>
        </p:txBody>
      </p:sp>
      <p:sp>
        <p:nvSpPr>
          <p:cNvPr id="9" name="テキスト ボックス 8">
            <a:extLst>
              <a:ext uri="{FF2B5EF4-FFF2-40B4-BE49-F238E27FC236}">
                <a16:creationId xmlns:a16="http://schemas.microsoft.com/office/drawing/2014/main" id="{40BDAD06-0711-4D25-9E3A-3D74CF0556CB}"/>
              </a:ext>
            </a:extLst>
          </p:cNvPr>
          <p:cNvSpPr txBox="1"/>
          <p:nvPr/>
        </p:nvSpPr>
        <p:spPr>
          <a:xfrm>
            <a:off x="9162834" y="5221424"/>
            <a:ext cx="2558266" cy="923330"/>
          </a:xfrm>
          <a:prstGeom prst="rect">
            <a:avLst/>
          </a:prstGeom>
          <a:noFill/>
        </p:spPr>
        <p:txBody>
          <a:bodyPr wrap="square" rtlCol="0">
            <a:spAutoFit/>
          </a:bodyPr>
          <a:lstStyle/>
          <a:p>
            <a:pPr algn="ctr"/>
            <a:r>
              <a:rPr kumimoji="1" lang="en-US" altLang="ja-JP" dirty="0"/>
              <a:t>Arduino</a:t>
            </a:r>
            <a:r>
              <a:rPr kumimoji="1" lang="ja-JP" altLang="en-US" dirty="0"/>
              <a:t>の</a:t>
            </a:r>
            <a:r>
              <a:rPr lang="en-US" altLang="ja-JP" dirty="0"/>
              <a:t>R</a:t>
            </a:r>
            <a:r>
              <a:rPr kumimoji="1" lang="en-US" altLang="ja-JP" dirty="0"/>
              <a:t>X</a:t>
            </a:r>
          </a:p>
          <a:p>
            <a:pPr algn="ctr"/>
            <a:r>
              <a:rPr kumimoji="1" lang="ja-JP" altLang="en-US" dirty="0"/>
              <a:t>↓</a:t>
            </a:r>
            <a:endParaRPr kumimoji="1" lang="en-US" altLang="ja-JP" dirty="0"/>
          </a:p>
          <a:p>
            <a:pPr algn="ctr"/>
            <a:r>
              <a:rPr kumimoji="1" lang="en-US" altLang="ja-JP" dirty="0"/>
              <a:t>ESP32</a:t>
            </a:r>
            <a:r>
              <a:rPr kumimoji="1" lang="ja-JP" altLang="en-US" dirty="0"/>
              <a:t>の</a:t>
            </a:r>
            <a:r>
              <a:rPr kumimoji="1" lang="en-US" altLang="ja-JP" dirty="0"/>
              <a:t>17</a:t>
            </a:r>
            <a:r>
              <a:rPr kumimoji="1" lang="ja-JP" altLang="en-US" dirty="0"/>
              <a:t>番ピン</a:t>
            </a:r>
          </a:p>
        </p:txBody>
      </p:sp>
    </p:spTree>
    <p:extLst>
      <p:ext uri="{BB962C8B-B14F-4D97-AF65-F5344CB8AC3E}">
        <p14:creationId xmlns:p14="http://schemas.microsoft.com/office/powerpoint/2010/main" val="339665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B0B5F-DEF3-41A2-8E3F-4072AD8309F9}"/>
              </a:ext>
            </a:extLst>
          </p:cNvPr>
          <p:cNvSpPr>
            <a:spLocks noGrp="1"/>
          </p:cNvSpPr>
          <p:nvPr>
            <p:ph type="title"/>
          </p:nvPr>
        </p:nvSpPr>
        <p:spPr/>
        <p:txBody>
          <a:bodyPr/>
          <a:lstStyle/>
          <a:p>
            <a:r>
              <a:rPr kumimoji="1" lang="en-US" altLang="ja-JP" dirty="0"/>
              <a:t>ESP32</a:t>
            </a:r>
            <a:r>
              <a:rPr kumimoji="1" lang="ja-JP" altLang="en-US" dirty="0"/>
              <a:t>との通信の仕方</a:t>
            </a:r>
          </a:p>
        </p:txBody>
      </p:sp>
      <p:sp>
        <p:nvSpPr>
          <p:cNvPr id="4" name="テキスト ボックス 3">
            <a:extLst>
              <a:ext uri="{FF2B5EF4-FFF2-40B4-BE49-F238E27FC236}">
                <a16:creationId xmlns:a16="http://schemas.microsoft.com/office/drawing/2014/main" id="{4EA8EDCC-18A1-49DD-A099-0039676E76DC}"/>
              </a:ext>
            </a:extLst>
          </p:cNvPr>
          <p:cNvSpPr txBox="1"/>
          <p:nvPr/>
        </p:nvSpPr>
        <p:spPr>
          <a:xfrm>
            <a:off x="605517" y="1727427"/>
            <a:ext cx="10515599" cy="2862322"/>
          </a:xfrm>
          <a:prstGeom prst="rect">
            <a:avLst/>
          </a:prstGeom>
          <a:noFill/>
        </p:spPr>
        <p:txBody>
          <a:bodyPr wrap="square" rtlCol="0">
            <a:spAutoFit/>
          </a:bodyPr>
          <a:lstStyle/>
          <a:p>
            <a:r>
              <a:rPr kumimoji="1" lang="ja-JP" altLang="en-US" u="sng" dirty="0"/>
              <a:t>事前準備として</a:t>
            </a:r>
            <a:r>
              <a:rPr kumimoji="1" lang="en-US" altLang="ja-JP" u="sng" dirty="0"/>
              <a:t>ESP32</a:t>
            </a:r>
            <a:r>
              <a:rPr kumimoji="1" lang="ja-JP" altLang="en-US" u="sng" dirty="0"/>
              <a:t>にプログラム（</a:t>
            </a:r>
            <a:r>
              <a:rPr kumimoji="1" lang="en-US" altLang="ja-JP" u="sng" dirty="0"/>
              <a:t>ESP32_BT</a:t>
            </a:r>
            <a:r>
              <a:rPr kumimoji="1" lang="ja-JP" altLang="en-US" u="sng" dirty="0"/>
              <a:t>）を書き込み、タブレットをペアリングしておく</a:t>
            </a:r>
            <a:endParaRPr kumimoji="1" lang="en-US" altLang="ja-JP" u="sng" dirty="0"/>
          </a:p>
          <a:p>
            <a:endParaRPr lang="en-US" altLang="ja-JP" dirty="0"/>
          </a:p>
          <a:p>
            <a:endParaRPr lang="en-US" altLang="ja-JP" dirty="0"/>
          </a:p>
          <a:p>
            <a:r>
              <a:rPr kumimoji="1" lang="ja-JP" altLang="en-US" dirty="0"/>
              <a:t>１．マニフェストファイルにパーミッションの追加</a:t>
            </a:r>
            <a:endParaRPr kumimoji="1" lang="en-US" altLang="ja-JP" dirty="0"/>
          </a:p>
          <a:p>
            <a:endParaRPr lang="en-US" altLang="ja-JP" dirty="0"/>
          </a:p>
          <a:p>
            <a:r>
              <a:rPr kumimoji="1" lang="en-US" altLang="ja-JP" dirty="0"/>
              <a:t>&lt;manifest </a:t>
            </a:r>
            <a:r>
              <a:rPr kumimoji="1" lang="en-US" altLang="ja-JP" dirty="0" err="1"/>
              <a:t>xmlns:android</a:t>
            </a:r>
            <a:r>
              <a:rPr kumimoji="1" lang="en-US" altLang="ja-JP" dirty="0"/>
              <a:t>="http://schemas.android.com/</a:t>
            </a:r>
            <a:r>
              <a:rPr kumimoji="1" lang="en-US" altLang="ja-JP" dirty="0" err="1"/>
              <a:t>apk</a:t>
            </a:r>
            <a:r>
              <a:rPr kumimoji="1" lang="en-US" altLang="ja-JP" dirty="0"/>
              <a:t>/res/android"</a:t>
            </a:r>
          </a:p>
          <a:p>
            <a:r>
              <a:rPr kumimoji="1" lang="en-US" altLang="ja-JP" dirty="0"/>
              <a:t>    package=“</a:t>
            </a:r>
            <a:r>
              <a:rPr kumimoji="1" lang="ja-JP" altLang="en-US" dirty="0"/>
              <a:t>～～～～～～</a:t>
            </a:r>
            <a:r>
              <a:rPr kumimoji="1" lang="en-US" altLang="ja-JP" dirty="0"/>
              <a:t>.</a:t>
            </a:r>
            <a:r>
              <a:rPr kumimoji="1" lang="ja-JP" altLang="en-US" dirty="0"/>
              <a:t>～～～～～～</a:t>
            </a:r>
            <a:r>
              <a:rPr kumimoji="1" lang="en-US" altLang="ja-JP" dirty="0"/>
              <a:t>.</a:t>
            </a:r>
            <a:r>
              <a:rPr kumimoji="1" lang="ja-JP" altLang="en-US" dirty="0"/>
              <a:t>～～～～～</a:t>
            </a:r>
            <a:r>
              <a:rPr kumimoji="1" lang="en-US" altLang="ja-JP" dirty="0"/>
              <a:t>"&gt;</a:t>
            </a:r>
          </a:p>
          <a:p>
            <a:endParaRPr kumimoji="1" lang="en-US" altLang="ja-JP" dirty="0"/>
          </a:p>
          <a:p>
            <a:r>
              <a:rPr kumimoji="1" lang="en-US" altLang="ja-JP" dirty="0">
                <a:solidFill>
                  <a:srgbClr val="FF0000"/>
                </a:solidFill>
              </a:rPr>
              <a:t>    &lt;uses-permission </a:t>
            </a:r>
            <a:r>
              <a:rPr kumimoji="1" lang="en-US" altLang="ja-JP" dirty="0" err="1">
                <a:solidFill>
                  <a:srgbClr val="FF0000"/>
                </a:solidFill>
              </a:rPr>
              <a:t>android:name</a:t>
            </a:r>
            <a:r>
              <a:rPr kumimoji="1" lang="en-US" altLang="ja-JP" dirty="0">
                <a:solidFill>
                  <a:srgbClr val="FF0000"/>
                </a:solidFill>
              </a:rPr>
              <a:t>="</a:t>
            </a:r>
            <a:r>
              <a:rPr kumimoji="1" lang="en-US" altLang="ja-JP" dirty="0" err="1">
                <a:solidFill>
                  <a:srgbClr val="FF0000"/>
                </a:solidFill>
              </a:rPr>
              <a:t>android.permission.BLUETOOTH</a:t>
            </a:r>
            <a:r>
              <a:rPr kumimoji="1" lang="en-US" altLang="ja-JP" dirty="0">
                <a:solidFill>
                  <a:srgbClr val="FF0000"/>
                </a:solidFill>
              </a:rPr>
              <a:t>" /&gt;</a:t>
            </a:r>
            <a:endParaRPr lang="en-US" altLang="ja-JP" dirty="0">
              <a:solidFill>
                <a:srgbClr val="FF0000"/>
              </a:solidFill>
            </a:endParaRPr>
          </a:p>
          <a:p>
            <a:endParaRPr kumimoji="1" lang="en-US" altLang="ja-JP" dirty="0">
              <a:solidFill>
                <a:srgbClr val="FF0000"/>
              </a:solidFill>
            </a:endParaRPr>
          </a:p>
        </p:txBody>
      </p:sp>
      <p:sp>
        <p:nvSpPr>
          <p:cNvPr id="3" name="テキスト ボックス 2"/>
          <p:cNvSpPr txBox="1"/>
          <p:nvPr/>
        </p:nvSpPr>
        <p:spPr>
          <a:xfrm>
            <a:off x="605518" y="5878573"/>
            <a:ext cx="10748282" cy="369332"/>
          </a:xfrm>
          <a:prstGeom prst="rect">
            <a:avLst/>
          </a:prstGeom>
          <a:noFill/>
        </p:spPr>
        <p:txBody>
          <a:bodyPr wrap="square" rtlCol="0">
            <a:spAutoFit/>
          </a:bodyPr>
          <a:lstStyle/>
          <a:p>
            <a:r>
              <a:rPr lang="ja-JP" altLang="en-US" dirty="0">
                <a:solidFill>
                  <a:srgbClr val="FF0000"/>
                </a:solidFill>
              </a:rPr>
              <a:t>パーミッション・・・個人情報取得や端末操作といったセキュリティ的に重要な制御を許可するもの</a:t>
            </a:r>
            <a:endParaRPr kumimoji="1" lang="ja-JP" altLang="en-US" dirty="0">
              <a:solidFill>
                <a:srgbClr val="FF0000"/>
              </a:solidFill>
            </a:endParaRPr>
          </a:p>
        </p:txBody>
      </p:sp>
    </p:spTree>
    <p:extLst>
      <p:ext uri="{BB962C8B-B14F-4D97-AF65-F5344CB8AC3E}">
        <p14:creationId xmlns:p14="http://schemas.microsoft.com/office/powerpoint/2010/main" val="256554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画面設定</a:t>
            </a:r>
          </a:p>
        </p:txBody>
      </p:sp>
      <p:pic>
        <p:nvPicPr>
          <p:cNvPr id="4" name="図 3"/>
          <p:cNvPicPr>
            <a:picLocks noChangeAspect="1"/>
          </p:cNvPicPr>
          <p:nvPr/>
        </p:nvPicPr>
        <p:blipFill rotWithShape="1">
          <a:blip r:embed="rId2"/>
          <a:srcRect l="38602" t="23381" r="42097" b="16714"/>
          <a:stretch/>
        </p:blipFill>
        <p:spPr>
          <a:xfrm>
            <a:off x="4242644" y="1415270"/>
            <a:ext cx="2955548" cy="5159960"/>
          </a:xfrm>
          <a:prstGeom prst="rect">
            <a:avLst/>
          </a:prstGeom>
        </p:spPr>
      </p:pic>
      <p:cxnSp>
        <p:nvCxnSpPr>
          <p:cNvPr id="6" name="直線矢印コネクタ 5"/>
          <p:cNvCxnSpPr/>
          <p:nvPr/>
        </p:nvCxnSpPr>
        <p:spPr>
          <a:xfrm flipV="1">
            <a:off x="6132114" y="2340171"/>
            <a:ext cx="1772462" cy="35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flipV="1">
            <a:off x="3306575" y="4624004"/>
            <a:ext cx="2045482" cy="446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6907837" y="5226381"/>
            <a:ext cx="1061744" cy="13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969581" y="1954476"/>
            <a:ext cx="3549259" cy="646331"/>
          </a:xfrm>
          <a:prstGeom prst="rect">
            <a:avLst/>
          </a:prstGeom>
          <a:noFill/>
        </p:spPr>
        <p:txBody>
          <a:bodyPr wrap="square" rtlCol="0">
            <a:spAutoFit/>
          </a:bodyPr>
          <a:lstStyle/>
          <a:p>
            <a:r>
              <a:rPr kumimoji="1" lang="en-US" altLang="ja-JP" dirty="0" err="1"/>
              <a:t>TextView</a:t>
            </a:r>
            <a:endParaRPr kumimoji="1" lang="en-US" altLang="ja-JP" dirty="0"/>
          </a:p>
          <a:p>
            <a:r>
              <a:rPr lang="en-US" altLang="ja-JP" dirty="0"/>
              <a:t>id : </a:t>
            </a:r>
            <a:r>
              <a:rPr lang="en-US" altLang="ja-JP" dirty="0" err="1"/>
              <a:t>txtRcv</a:t>
            </a:r>
            <a:endParaRPr kumimoji="1" lang="ja-JP" altLang="en-US" dirty="0"/>
          </a:p>
        </p:txBody>
      </p:sp>
      <p:sp>
        <p:nvSpPr>
          <p:cNvPr id="13" name="テキスト ボックス 12"/>
          <p:cNvSpPr txBox="1"/>
          <p:nvPr/>
        </p:nvSpPr>
        <p:spPr>
          <a:xfrm>
            <a:off x="8017250" y="4936749"/>
            <a:ext cx="3549259" cy="646331"/>
          </a:xfrm>
          <a:prstGeom prst="rect">
            <a:avLst/>
          </a:prstGeom>
          <a:noFill/>
        </p:spPr>
        <p:txBody>
          <a:bodyPr wrap="square" rtlCol="0">
            <a:spAutoFit/>
          </a:bodyPr>
          <a:lstStyle/>
          <a:p>
            <a:r>
              <a:rPr kumimoji="1" lang="en-US" altLang="ja-JP" dirty="0" err="1"/>
              <a:t>EditText</a:t>
            </a:r>
            <a:endParaRPr kumimoji="1" lang="en-US" altLang="ja-JP" dirty="0"/>
          </a:p>
          <a:p>
            <a:r>
              <a:rPr lang="en-US" altLang="ja-JP" dirty="0"/>
              <a:t>id : </a:t>
            </a:r>
            <a:r>
              <a:rPr lang="en-US" altLang="ja-JP" dirty="0" err="1"/>
              <a:t>sendTxt</a:t>
            </a:r>
            <a:endParaRPr kumimoji="1" lang="ja-JP" altLang="en-US" dirty="0"/>
          </a:p>
        </p:txBody>
      </p:sp>
      <p:sp>
        <p:nvSpPr>
          <p:cNvPr id="14" name="テキスト ボックス 13"/>
          <p:cNvSpPr txBox="1"/>
          <p:nvPr/>
        </p:nvSpPr>
        <p:spPr>
          <a:xfrm>
            <a:off x="1646787" y="4300838"/>
            <a:ext cx="1659788" cy="646331"/>
          </a:xfrm>
          <a:prstGeom prst="rect">
            <a:avLst/>
          </a:prstGeom>
          <a:noFill/>
        </p:spPr>
        <p:txBody>
          <a:bodyPr wrap="square" rtlCol="0">
            <a:spAutoFit/>
          </a:bodyPr>
          <a:lstStyle/>
          <a:p>
            <a:r>
              <a:rPr kumimoji="1" lang="en-US" altLang="ja-JP" dirty="0"/>
              <a:t>Button</a:t>
            </a:r>
          </a:p>
          <a:p>
            <a:r>
              <a:rPr lang="en-US" altLang="ja-JP" dirty="0"/>
              <a:t>id : </a:t>
            </a:r>
            <a:r>
              <a:rPr lang="en-US" altLang="ja-JP" dirty="0" err="1"/>
              <a:t>sendBtn</a:t>
            </a:r>
            <a:endParaRPr kumimoji="1" lang="ja-JP" altLang="en-US" dirty="0"/>
          </a:p>
        </p:txBody>
      </p:sp>
    </p:spTree>
    <p:extLst>
      <p:ext uri="{BB962C8B-B14F-4D97-AF65-F5344CB8AC3E}">
        <p14:creationId xmlns:p14="http://schemas.microsoft.com/office/powerpoint/2010/main" val="78068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B77F1-9872-4043-8F13-BF6B02224D39}"/>
              </a:ext>
            </a:extLst>
          </p:cNvPr>
          <p:cNvSpPr>
            <a:spLocks noGrp="1"/>
          </p:cNvSpPr>
          <p:nvPr>
            <p:ph type="title"/>
          </p:nvPr>
        </p:nvSpPr>
        <p:spPr/>
        <p:txBody>
          <a:bodyPr/>
          <a:lstStyle/>
          <a:p>
            <a:r>
              <a:rPr kumimoji="1" lang="ja-JP" altLang="en-US" dirty="0"/>
              <a:t>フィールド宣言</a:t>
            </a:r>
          </a:p>
        </p:txBody>
      </p:sp>
      <p:sp>
        <p:nvSpPr>
          <p:cNvPr id="4" name="テキスト ボックス 3"/>
          <p:cNvSpPr txBox="1"/>
          <p:nvPr/>
        </p:nvSpPr>
        <p:spPr>
          <a:xfrm>
            <a:off x="738945" y="2793733"/>
            <a:ext cx="6188529" cy="2416046"/>
          </a:xfrm>
          <a:prstGeom prst="rect">
            <a:avLst/>
          </a:prstGeom>
          <a:noFill/>
        </p:spPr>
        <p:txBody>
          <a:bodyPr wrap="square" lIns="72000" rtlCol="0">
            <a:spAutoFit/>
          </a:bodyPr>
          <a:lstStyle/>
          <a:p>
            <a:r>
              <a:rPr lang="en-US" altLang="ja-JP" dirty="0"/>
              <a:t>public class </a:t>
            </a:r>
            <a:r>
              <a:rPr lang="en-US" altLang="ja-JP" dirty="0" err="1"/>
              <a:t>MainActivity</a:t>
            </a:r>
            <a:r>
              <a:rPr lang="en-US" altLang="ja-JP" dirty="0"/>
              <a:t> extends </a:t>
            </a:r>
            <a:r>
              <a:rPr lang="en-US" altLang="ja-JP" dirty="0" err="1"/>
              <a:t>AppCompatActivity</a:t>
            </a:r>
            <a:r>
              <a:rPr lang="en-US" altLang="ja-JP" dirty="0"/>
              <a:t> {</a:t>
            </a:r>
          </a:p>
          <a:p>
            <a:endParaRPr lang="en-US" altLang="ja-JP" dirty="0"/>
          </a:p>
          <a:p>
            <a:pPr>
              <a:spcBef>
                <a:spcPts val="600"/>
              </a:spcBef>
            </a:pPr>
            <a:r>
              <a:rPr lang="en-US" altLang="ja-JP" dirty="0"/>
              <a:t>    </a:t>
            </a:r>
            <a:r>
              <a:rPr lang="en-US" altLang="ja-JP" dirty="0">
                <a:solidFill>
                  <a:srgbClr val="FF0000"/>
                </a:solidFill>
              </a:rPr>
              <a:t>private</a:t>
            </a:r>
            <a:r>
              <a:rPr lang="ja-JP" altLang="en-US" dirty="0">
                <a:solidFill>
                  <a:srgbClr val="FF0000"/>
                </a:solidFill>
              </a:rPr>
              <a:t>　</a:t>
            </a:r>
            <a:r>
              <a:rPr lang="en-US" altLang="ja-JP" dirty="0" err="1">
                <a:solidFill>
                  <a:srgbClr val="FF0000"/>
                </a:solidFill>
              </a:rPr>
              <a:t>BluetoothAdapter</a:t>
            </a:r>
            <a:r>
              <a:rPr lang="ja-JP" altLang="en-US" dirty="0">
                <a:solidFill>
                  <a:srgbClr val="FF0000"/>
                </a:solidFill>
              </a:rPr>
              <a:t>　</a:t>
            </a:r>
            <a:r>
              <a:rPr lang="en-US" altLang="ja-JP" dirty="0" err="1">
                <a:solidFill>
                  <a:srgbClr val="FF0000"/>
                </a:solidFill>
              </a:rPr>
              <a:t>mBluetoothAdapter</a:t>
            </a:r>
            <a:r>
              <a:rPr lang="en-US" altLang="ja-JP" dirty="0">
                <a:solidFill>
                  <a:srgbClr val="FF0000"/>
                </a:solidFill>
              </a:rPr>
              <a:t>;</a:t>
            </a:r>
          </a:p>
          <a:p>
            <a:pPr>
              <a:spcBef>
                <a:spcPts val="600"/>
              </a:spcBef>
            </a:pPr>
            <a:r>
              <a:rPr lang="en-US" altLang="ja-JP" dirty="0">
                <a:solidFill>
                  <a:srgbClr val="FF0000"/>
                </a:solidFill>
              </a:rPr>
              <a:t>    private</a:t>
            </a:r>
            <a:r>
              <a:rPr lang="ja-JP" altLang="en-US" dirty="0">
                <a:solidFill>
                  <a:srgbClr val="FF0000"/>
                </a:solidFill>
              </a:rPr>
              <a:t>　</a:t>
            </a:r>
            <a:r>
              <a:rPr lang="en-US" altLang="ja-JP" dirty="0" err="1">
                <a:solidFill>
                  <a:srgbClr val="FF0000"/>
                </a:solidFill>
              </a:rPr>
              <a:t>BluetoothDevice</a:t>
            </a:r>
            <a:r>
              <a:rPr lang="ja-JP" altLang="en-US" dirty="0">
                <a:solidFill>
                  <a:srgbClr val="FF0000"/>
                </a:solidFill>
              </a:rPr>
              <a:t>　</a:t>
            </a:r>
            <a:r>
              <a:rPr lang="en-US" altLang="ja-JP" dirty="0" err="1">
                <a:solidFill>
                  <a:srgbClr val="FF0000"/>
                </a:solidFill>
              </a:rPr>
              <a:t>mBtDevice</a:t>
            </a:r>
            <a:r>
              <a:rPr lang="en-US" altLang="ja-JP" dirty="0">
                <a:solidFill>
                  <a:srgbClr val="FF0000"/>
                </a:solidFill>
              </a:rPr>
              <a:t>;</a:t>
            </a:r>
          </a:p>
          <a:p>
            <a:pPr>
              <a:spcBef>
                <a:spcPts val="600"/>
              </a:spcBef>
            </a:pPr>
            <a:r>
              <a:rPr lang="en-US" altLang="ja-JP" dirty="0">
                <a:solidFill>
                  <a:srgbClr val="FF0000"/>
                </a:solidFill>
              </a:rPr>
              <a:t>    private</a:t>
            </a:r>
            <a:r>
              <a:rPr lang="ja-JP" altLang="en-US" dirty="0">
                <a:solidFill>
                  <a:srgbClr val="FF0000"/>
                </a:solidFill>
              </a:rPr>
              <a:t>　</a:t>
            </a:r>
            <a:r>
              <a:rPr lang="en-US" altLang="ja-JP" dirty="0" err="1">
                <a:solidFill>
                  <a:srgbClr val="FF0000"/>
                </a:solidFill>
              </a:rPr>
              <a:t>BluetoothSocket</a:t>
            </a:r>
            <a:r>
              <a:rPr lang="ja-JP" altLang="en-US" dirty="0">
                <a:solidFill>
                  <a:srgbClr val="FF0000"/>
                </a:solidFill>
              </a:rPr>
              <a:t>　</a:t>
            </a:r>
            <a:r>
              <a:rPr lang="en-US" altLang="ja-JP" dirty="0" err="1">
                <a:solidFill>
                  <a:srgbClr val="FF0000"/>
                </a:solidFill>
              </a:rPr>
              <a:t>mBtSocket</a:t>
            </a:r>
            <a:r>
              <a:rPr lang="en-US" altLang="ja-JP" dirty="0">
                <a:solidFill>
                  <a:srgbClr val="FF0000"/>
                </a:solidFill>
              </a:rPr>
              <a:t>;</a:t>
            </a:r>
          </a:p>
          <a:p>
            <a:pPr>
              <a:spcBef>
                <a:spcPts val="600"/>
              </a:spcBef>
            </a:pPr>
            <a:r>
              <a:rPr lang="en-US" altLang="ja-JP" dirty="0">
                <a:solidFill>
                  <a:srgbClr val="FF0000"/>
                </a:solidFill>
              </a:rPr>
              <a:t>    private</a:t>
            </a:r>
            <a:r>
              <a:rPr lang="ja-JP" altLang="en-US" dirty="0">
                <a:solidFill>
                  <a:srgbClr val="FF0000"/>
                </a:solidFill>
              </a:rPr>
              <a:t>　</a:t>
            </a:r>
            <a:r>
              <a:rPr lang="en-US" altLang="ja-JP" dirty="0" err="1">
                <a:solidFill>
                  <a:srgbClr val="FF0000"/>
                </a:solidFill>
              </a:rPr>
              <a:t>InputStream</a:t>
            </a:r>
            <a:r>
              <a:rPr lang="ja-JP" altLang="en-US" dirty="0">
                <a:solidFill>
                  <a:srgbClr val="FF0000"/>
                </a:solidFill>
              </a:rPr>
              <a:t>　</a:t>
            </a:r>
            <a:r>
              <a:rPr lang="en-US" altLang="ja-JP" dirty="0" err="1">
                <a:solidFill>
                  <a:srgbClr val="FF0000"/>
                </a:solidFill>
              </a:rPr>
              <a:t>mInput</a:t>
            </a:r>
            <a:r>
              <a:rPr lang="en-US" altLang="ja-JP" dirty="0">
                <a:solidFill>
                  <a:srgbClr val="FF0000"/>
                </a:solidFill>
              </a:rPr>
              <a:t>;</a:t>
            </a:r>
          </a:p>
          <a:p>
            <a:pPr>
              <a:spcBef>
                <a:spcPts val="600"/>
              </a:spcBef>
            </a:pPr>
            <a:r>
              <a:rPr lang="en-US" altLang="ja-JP" dirty="0">
                <a:solidFill>
                  <a:srgbClr val="FF0000"/>
                </a:solidFill>
              </a:rPr>
              <a:t>    private</a:t>
            </a:r>
            <a:r>
              <a:rPr lang="ja-JP" altLang="en-US" dirty="0">
                <a:solidFill>
                  <a:srgbClr val="FF0000"/>
                </a:solidFill>
              </a:rPr>
              <a:t>　</a:t>
            </a:r>
            <a:r>
              <a:rPr lang="en-US" altLang="ja-JP" dirty="0" err="1">
                <a:solidFill>
                  <a:srgbClr val="FF0000"/>
                </a:solidFill>
              </a:rPr>
              <a:t>OutputStream</a:t>
            </a:r>
            <a:r>
              <a:rPr lang="ja-JP" altLang="en-US" dirty="0">
                <a:solidFill>
                  <a:srgbClr val="FF0000"/>
                </a:solidFill>
              </a:rPr>
              <a:t>　</a:t>
            </a:r>
            <a:r>
              <a:rPr lang="en-US" altLang="ja-JP" dirty="0" err="1">
                <a:solidFill>
                  <a:srgbClr val="FF0000"/>
                </a:solidFill>
              </a:rPr>
              <a:t>mOutput</a:t>
            </a:r>
            <a:r>
              <a:rPr lang="en-US" altLang="ja-JP" dirty="0">
                <a:solidFill>
                  <a:srgbClr val="FF0000"/>
                </a:solidFill>
              </a:rPr>
              <a:t>;</a:t>
            </a:r>
            <a:endParaRPr kumimoji="1" lang="ja-JP" altLang="en-US" dirty="0">
              <a:solidFill>
                <a:srgbClr val="FF0000"/>
              </a:solidFill>
            </a:endParaRPr>
          </a:p>
        </p:txBody>
      </p:sp>
      <p:sp>
        <p:nvSpPr>
          <p:cNvPr id="6" name="テキスト ボックス 5"/>
          <p:cNvSpPr txBox="1"/>
          <p:nvPr/>
        </p:nvSpPr>
        <p:spPr>
          <a:xfrm>
            <a:off x="6653720" y="3434321"/>
            <a:ext cx="5094804" cy="369332"/>
          </a:xfrm>
          <a:prstGeom prst="rect">
            <a:avLst/>
          </a:prstGeom>
          <a:noFill/>
        </p:spPr>
        <p:txBody>
          <a:bodyPr wrap="square" rtlCol="0">
            <a:spAutoFit/>
          </a:bodyPr>
          <a:lstStyle/>
          <a:p>
            <a:r>
              <a:rPr lang="en-US" altLang="ja-JP" dirty="0"/>
              <a:t>Bluetooth</a:t>
            </a:r>
            <a:r>
              <a:rPr lang="ja-JP" altLang="en-US" dirty="0"/>
              <a:t>のあらゆる操作の起点となるクラス</a:t>
            </a:r>
            <a:endParaRPr kumimoji="1" lang="ja-JP" altLang="en-US" dirty="0"/>
          </a:p>
        </p:txBody>
      </p:sp>
      <p:sp>
        <p:nvSpPr>
          <p:cNvPr id="7" name="右矢印 6"/>
          <p:cNvSpPr/>
          <p:nvPr/>
        </p:nvSpPr>
        <p:spPr>
          <a:xfrm>
            <a:off x="6360353" y="3495478"/>
            <a:ext cx="235462"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623034" y="3773068"/>
            <a:ext cx="4006335" cy="369332"/>
          </a:xfrm>
          <a:prstGeom prst="rect">
            <a:avLst/>
          </a:prstGeom>
          <a:noFill/>
        </p:spPr>
        <p:txBody>
          <a:bodyPr wrap="square" rtlCol="0">
            <a:spAutoFit/>
          </a:bodyPr>
          <a:lstStyle/>
          <a:p>
            <a:r>
              <a:rPr lang="ja-JP" altLang="en-US" dirty="0"/>
              <a:t>接続するリモート端末を表すクラス</a:t>
            </a:r>
            <a:endParaRPr kumimoji="1" lang="ja-JP" altLang="en-US" dirty="0"/>
          </a:p>
        </p:txBody>
      </p:sp>
      <p:sp>
        <p:nvSpPr>
          <p:cNvPr id="9" name="右矢印 8"/>
          <p:cNvSpPr/>
          <p:nvPr/>
        </p:nvSpPr>
        <p:spPr>
          <a:xfrm>
            <a:off x="5329667" y="3834225"/>
            <a:ext cx="235462"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623034" y="4158537"/>
            <a:ext cx="2814581" cy="369332"/>
          </a:xfrm>
          <a:prstGeom prst="rect">
            <a:avLst/>
          </a:prstGeom>
          <a:noFill/>
        </p:spPr>
        <p:txBody>
          <a:bodyPr wrap="square" rtlCol="0">
            <a:spAutoFit/>
          </a:bodyPr>
          <a:lstStyle/>
          <a:p>
            <a:r>
              <a:rPr lang="ja-JP" altLang="en-US" dirty="0"/>
              <a:t>送受信に使うデータの箱</a:t>
            </a:r>
            <a:endParaRPr kumimoji="1" lang="ja-JP" altLang="en-US" dirty="0"/>
          </a:p>
        </p:txBody>
      </p:sp>
      <p:sp>
        <p:nvSpPr>
          <p:cNvPr id="11" name="右矢印 10"/>
          <p:cNvSpPr/>
          <p:nvPr/>
        </p:nvSpPr>
        <p:spPr>
          <a:xfrm>
            <a:off x="5329667" y="4183255"/>
            <a:ext cx="235462"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796029" y="4509215"/>
            <a:ext cx="3355565" cy="369332"/>
          </a:xfrm>
          <a:prstGeom prst="rect">
            <a:avLst/>
          </a:prstGeom>
          <a:noFill/>
        </p:spPr>
        <p:txBody>
          <a:bodyPr wrap="square" rtlCol="0">
            <a:spAutoFit/>
          </a:bodyPr>
          <a:lstStyle/>
          <a:p>
            <a:r>
              <a:rPr lang="ja-JP" altLang="en-US" dirty="0"/>
              <a:t>受信データを取り扱うクラス</a:t>
            </a:r>
            <a:endParaRPr kumimoji="1" lang="ja-JP" altLang="en-US" dirty="0"/>
          </a:p>
        </p:txBody>
      </p:sp>
      <p:sp>
        <p:nvSpPr>
          <p:cNvPr id="14" name="右矢印 13"/>
          <p:cNvSpPr/>
          <p:nvPr/>
        </p:nvSpPr>
        <p:spPr>
          <a:xfrm>
            <a:off x="4502662" y="4533933"/>
            <a:ext cx="235462"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5178112" y="4894684"/>
            <a:ext cx="3355565" cy="369332"/>
          </a:xfrm>
          <a:prstGeom prst="rect">
            <a:avLst/>
          </a:prstGeom>
          <a:noFill/>
        </p:spPr>
        <p:txBody>
          <a:bodyPr wrap="square" rtlCol="0">
            <a:spAutoFit/>
          </a:bodyPr>
          <a:lstStyle/>
          <a:p>
            <a:r>
              <a:rPr lang="ja-JP" altLang="en-US" dirty="0"/>
              <a:t>送信データを取り扱うクラス</a:t>
            </a:r>
            <a:endParaRPr kumimoji="1" lang="ja-JP" altLang="en-US" dirty="0"/>
          </a:p>
        </p:txBody>
      </p:sp>
      <p:sp>
        <p:nvSpPr>
          <p:cNvPr id="16" name="右矢印 15"/>
          <p:cNvSpPr/>
          <p:nvPr/>
        </p:nvSpPr>
        <p:spPr>
          <a:xfrm>
            <a:off x="4884745" y="4919402"/>
            <a:ext cx="235462"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669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p:bldP spid="11" grpId="0" animBg="1"/>
      <p:bldP spid="13" grpId="0"/>
      <p:bldP spid="14" grpId="0" animBg="1"/>
      <p:bldP spid="15"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フィールド宣言　続き</a:t>
            </a:r>
          </a:p>
        </p:txBody>
      </p:sp>
      <p:sp>
        <p:nvSpPr>
          <p:cNvPr id="4" name="テキスト ボックス 3"/>
          <p:cNvSpPr txBox="1"/>
          <p:nvPr/>
        </p:nvSpPr>
        <p:spPr>
          <a:xfrm>
            <a:off x="667383" y="2019481"/>
            <a:ext cx="6574145" cy="3554819"/>
          </a:xfrm>
          <a:prstGeom prst="rect">
            <a:avLst/>
          </a:prstGeom>
          <a:noFill/>
        </p:spPr>
        <p:txBody>
          <a:bodyPr wrap="square" rtlCol="0">
            <a:spAutoFit/>
          </a:bodyPr>
          <a:lstStyle/>
          <a:p>
            <a:pPr>
              <a:spcBef>
                <a:spcPts val="600"/>
              </a:spcBef>
            </a:pPr>
            <a:r>
              <a:rPr lang="en-US" altLang="ja-JP" dirty="0"/>
              <a:t> </a:t>
            </a:r>
            <a:r>
              <a:rPr lang="ja-JP" altLang="en-US" dirty="0"/>
              <a:t>   </a:t>
            </a:r>
            <a:r>
              <a:rPr lang="en-US" altLang="ja-JP" dirty="0"/>
              <a:t>private </a:t>
            </a:r>
            <a:r>
              <a:rPr lang="en-US" altLang="ja-JP" dirty="0" err="1"/>
              <a:t>BluetoothAdapter</a:t>
            </a:r>
            <a:r>
              <a:rPr lang="en-US" altLang="ja-JP" dirty="0"/>
              <a:t> </a:t>
            </a:r>
            <a:r>
              <a:rPr lang="en-US" altLang="ja-JP" dirty="0" err="1"/>
              <a:t>mBluetoothAdapter</a:t>
            </a:r>
            <a:r>
              <a:rPr lang="en-US" altLang="ja-JP" dirty="0"/>
              <a:t>;</a:t>
            </a:r>
          </a:p>
          <a:p>
            <a:pPr>
              <a:spcBef>
                <a:spcPts val="600"/>
              </a:spcBef>
            </a:pPr>
            <a:r>
              <a:rPr lang="en-US" altLang="ja-JP" dirty="0"/>
              <a:t>    private </a:t>
            </a:r>
            <a:r>
              <a:rPr lang="en-US" altLang="ja-JP" dirty="0" err="1"/>
              <a:t>BluetoothDevice</a:t>
            </a:r>
            <a:r>
              <a:rPr lang="en-US" altLang="ja-JP" dirty="0"/>
              <a:t> </a:t>
            </a:r>
            <a:r>
              <a:rPr lang="en-US" altLang="ja-JP" dirty="0" err="1"/>
              <a:t>mBtDevice</a:t>
            </a:r>
            <a:r>
              <a:rPr lang="en-US" altLang="ja-JP" dirty="0"/>
              <a:t>;</a:t>
            </a:r>
          </a:p>
          <a:p>
            <a:pPr>
              <a:spcBef>
                <a:spcPts val="600"/>
              </a:spcBef>
            </a:pPr>
            <a:r>
              <a:rPr lang="en-US" altLang="ja-JP" dirty="0"/>
              <a:t>    private </a:t>
            </a:r>
            <a:r>
              <a:rPr lang="en-US" altLang="ja-JP" dirty="0" err="1"/>
              <a:t>BluetoothSocket</a:t>
            </a:r>
            <a:r>
              <a:rPr lang="en-US" altLang="ja-JP" dirty="0"/>
              <a:t>  </a:t>
            </a:r>
            <a:r>
              <a:rPr lang="en-US" altLang="ja-JP" dirty="0" err="1"/>
              <a:t>mBtSocket</a:t>
            </a:r>
            <a:r>
              <a:rPr lang="en-US" altLang="ja-JP" dirty="0"/>
              <a:t>;</a:t>
            </a:r>
          </a:p>
          <a:p>
            <a:pPr>
              <a:spcBef>
                <a:spcPts val="600"/>
              </a:spcBef>
            </a:pPr>
            <a:r>
              <a:rPr lang="en-US" altLang="ja-JP" dirty="0"/>
              <a:t>    private </a:t>
            </a:r>
            <a:r>
              <a:rPr lang="en-US" altLang="ja-JP" dirty="0" err="1"/>
              <a:t>InputStream</a:t>
            </a:r>
            <a:r>
              <a:rPr lang="en-US" altLang="ja-JP" dirty="0"/>
              <a:t> </a:t>
            </a:r>
            <a:r>
              <a:rPr lang="en-US" altLang="ja-JP" dirty="0" err="1"/>
              <a:t>mInput</a:t>
            </a:r>
            <a:r>
              <a:rPr lang="en-US" altLang="ja-JP" dirty="0"/>
              <a:t>;</a:t>
            </a:r>
          </a:p>
          <a:p>
            <a:pPr>
              <a:spcBef>
                <a:spcPts val="600"/>
              </a:spcBef>
            </a:pPr>
            <a:r>
              <a:rPr lang="en-US" altLang="ja-JP" dirty="0"/>
              <a:t>    private </a:t>
            </a:r>
            <a:r>
              <a:rPr lang="en-US" altLang="ja-JP" dirty="0" err="1"/>
              <a:t>OutputStream</a:t>
            </a:r>
            <a:r>
              <a:rPr lang="en-US" altLang="ja-JP" dirty="0"/>
              <a:t> </a:t>
            </a:r>
            <a:r>
              <a:rPr lang="en-US" altLang="ja-JP" dirty="0" err="1"/>
              <a:t>mOutput</a:t>
            </a:r>
            <a:r>
              <a:rPr lang="en-US" altLang="ja-JP" dirty="0"/>
              <a:t>;</a:t>
            </a:r>
          </a:p>
          <a:p>
            <a:pPr>
              <a:spcBef>
                <a:spcPts val="600"/>
              </a:spcBef>
            </a:pPr>
            <a:r>
              <a:rPr lang="en-US" altLang="ja-JP" dirty="0">
                <a:solidFill>
                  <a:srgbClr val="FF0000"/>
                </a:solidFill>
              </a:rPr>
              <a:t>    // ESP32</a:t>
            </a:r>
            <a:r>
              <a:rPr lang="ja-JP" altLang="en-US" dirty="0">
                <a:solidFill>
                  <a:srgbClr val="FF0000"/>
                </a:solidFill>
              </a:rPr>
              <a:t>の</a:t>
            </a:r>
            <a:r>
              <a:rPr lang="en-US" altLang="ja-JP" dirty="0">
                <a:solidFill>
                  <a:srgbClr val="FF0000"/>
                </a:solidFill>
              </a:rPr>
              <a:t>MAC</a:t>
            </a:r>
            <a:r>
              <a:rPr lang="ja-JP" altLang="en-US" dirty="0">
                <a:solidFill>
                  <a:srgbClr val="FF0000"/>
                </a:solidFill>
              </a:rPr>
              <a:t>アドレス</a:t>
            </a:r>
          </a:p>
          <a:p>
            <a:pPr>
              <a:spcBef>
                <a:spcPts val="600"/>
              </a:spcBef>
            </a:pPr>
            <a:r>
              <a:rPr lang="ja-JP" altLang="en-US" dirty="0">
                <a:solidFill>
                  <a:srgbClr val="FF0000"/>
                </a:solidFill>
              </a:rPr>
              <a:t>    </a:t>
            </a:r>
            <a:r>
              <a:rPr lang="en-US" altLang="ja-JP" dirty="0">
                <a:solidFill>
                  <a:srgbClr val="FF0000"/>
                </a:solidFill>
              </a:rPr>
              <a:t>String </a:t>
            </a:r>
            <a:r>
              <a:rPr lang="en-US" altLang="ja-JP" dirty="0" err="1">
                <a:solidFill>
                  <a:srgbClr val="FF0000"/>
                </a:solidFill>
              </a:rPr>
              <a:t>macDevice</a:t>
            </a:r>
            <a:r>
              <a:rPr lang="en-US" altLang="ja-JP" dirty="0">
                <a:solidFill>
                  <a:srgbClr val="FF0000"/>
                </a:solidFill>
              </a:rPr>
              <a:t> = “</a:t>
            </a:r>
            <a:r>
              <a:rPr lang="ja-JP" altLang="en-US" dirty="0">
                <a:solidFill>
                  <a:srgbClr val="FF0000"/>
                </a:solidFill>
              </a:rPr>
              <a:t>○○</a:t>
            </a:r>
            <a:r>
              <a:rPr lang="en-US" altLang="ja-JP" dirty="0">
                <a:solidFill>
                  <a:srgbClr val="FF0000"/>
                </a:solidFill>
              </a:rPr>
              <a:t>:</a:t>
            </a:r>
            <a:r>
              <a:rPr lang="ja-JP" altLang="en-US" dirty="0">
                <a:solidFill>
                  <a:srgbClr val="FF0000"/>
                </a:solidFill>
              </a:rPr>
              <a:t>○○</a:t>
            </a:r>
            <a:r>
              <a:rPr lang="en-US" altLang="ja-JP" dirty="0">
                <a:solidFill>
                  <a:srgbClr val="FF0000"/>
                </a:solidFill>
              </a:rPr>
              <a:t>:</a:t>
            </a:r>
            <a:r>
              <a:rPr lang="ja-JP" altLang="en-US" dirty="0">
                <a:solidFill>
                  <a:srgbClr val="FF0000"/>
                </a:solidFill>
              </a:rPr>
              <a:t>○○</a:t>
            </a:r>
            <a:r>
              <a:rPr lang="en-US" altLang="ja-JP" dirty="0">
                <a:solidFill>
                  <a:srgbClr val="FF0000"/>
                </a:solidFill>
              </a:rPr>
              <a:t>:</a:t>
            </a:r>
            <a:r>
              <a:rPr lang="ja-JP" altLang="en-US" dirty="0">
                <a:solidFill>
                  <a:srgbClr val="FF0000"/>
                </a:solidFill>
              </a:rPr>
              <a:t>○○</a:t>
            </a:r>
            <a:r>
              <a:rPr lang="en-US" altLang="ja-JP" dirty="0">
                <a:solidFill>
                  <a:srgbClr val="FF0000"/>
                </a:solidFill>
              </a:rPr>
              <a:t>:</a:t>
            </a:r>
            <a:r>
              <a:rPr lang="ja-JP" altLang="en-US" dirty="0">
                <a:solidFill>
                  <a:srgbClr val="FF0000"/>
                </a:solidFill>
              </a:rPr>
              <a:t>○○</a:t>
            </a:r>
            <a:r>
              <a:rPr lang="en-US" altLang="ja-JP" dirty="0">
                <a:solidFill>
                  <a:srgbClr val="FF0000"/>
                </a:solidFill>
              </a:rPr>
              <a:t>:</a:t>
            </a:r>
            <a:r>
              <a:rPr lang="ja-JP" altLang="en-US" dirty="0">
                <a:solidFill>
                  <a:srgbClr val="FF0000"/>
                </a:solidFill>
              </a:rPr>
              <a:t>○○</a:t>
            </a:r>
            <a:r>
              <a:rPr lang="en-US" altLang="ja-JP" dirty="0">
                <a:solidFill>
                  <a:srgbClr val="FF0000"/>
                </a:solidFill>
              </a:rPr>
              <a:t>";</a:t>
            </a:r>
          </a:p>
          <a:p>
            <a:pPr>
              <a:spcBef>
                <a:spcPts val="600"/>
              </a:spcBef>
            </a:pPr>
            <a:r>
              <a:rPr lang="en-US" altLang="ja-JP" dirty="0">
                <a:solidFill>
                  <a:srgbClr val="FF0000"/>
                </a:solidFill>
              </a:rPr>
              <a:t>    </a:t>
            </a:r>
            <a:r>
              <a:rPr lang="en-US" altLang="ja-JP" dirty="0" err="1">
                <a:solidFill>
                  <a:srgbClr val="FF0000"/>
                </a:solidFill>
              </a:rPr>
              <a:t>TextView</a:t>
            </a:r>
            <a:r>
              <a:rPr lang="en-US" altLang="ja-JP" dirty="0">
                <a:solidFill>
                  <a:srgbClr val="FF0000"/>
                </a:solidFill>
              </a:rPr>
              <a:t> </a:t>
            </a:r>
            <a:r>
              <a:rPr lang="en-US" altLang="ja-JP" dirty="0" err="1">
                <a:solidFill>
                  <a:srgbClr val="FF0000"/>
                </a:solidFill>
              </a:rPr>
              <a:t>txtRcv</a:t>
            </a:r>
            <a:r>
              <a:rPr lang="en-US" altLang="ja-JP" dirty="0">
                <a:solidFill>
                  <a:srgbClr val="FF0000"/>
                </a:solidFill>
              </a:rPr>
              <a:t>;</a:t>
            </a:r>
          </a:p>
          <a:p>
            <a:pPr>
              <a:spcBef>
                <a:spcPts val="600"/>
              </a:spcBef>
            </a:pPr>
            <a:r>
              <a:rPr lang="en-US" altLang="ja-JP" dirty="0">
                <a:solidFill>
                  <a:srgbClr val="FF0000"/>
                </a:solidFill>
              </a:rPr>
              <a:t>    Button </a:t>
            </a:r>
            <a:r>
              <a:rPr lang="en-US" altLang="ja-JP" dirty="0" err="1">
                <a:solidFill>
                  <a:srgbClr val="FF0000"/>
                </a:solidFill>
              </a:rPr>
              <a:t>sendBtn</a:t>
            </a:r>
            <a:r>
              <a:rPr lang="en-US" altLang="ja-JP" dirty="0">
                <a:solidFill>
                  <a:srgbClr val="FF0000"/>
                </a:solidFill>
              </a:rPr>
              <a:t>;</a:t>
            </a:r>
          </a:p>
          <a:p>
            <a:pPr>
              <a:spcBef>
                <a:spcPts val="600"/>
              </a:spcBef>
            </a:pPr>
            <a:r>
              <a:rPr lang="en-US" altLang="ja-JP" dirty="0">
                <a:solidFill>
                  <a:srgbClr val="FF0000"/>
                </a:solidFill>
              </a:rPr>
              <a:t>    </a:t>
            </a:r>
            <a:r>
              <a:rPr lang="en-US" altLang="ja-JP" dirty="0" err="1">
                <a:solidFill>
                  <a:srgbClr val="FF0000"/>
                </a:solidFill>
              </a:rPr>
              <a:t>EditText</a:t>
            </a:r>
            <a:r>
              <a:rPr lang="en-US" altLang="ja-JP" dirty="0">
                <a:solidFill>
                  <a:srgbClr val="FF0000"/>
                </a:solidFill>
              </a:rPr>
              <a:t> </a:t>
            </a:r>
            <a:r>
              <a:rPr lang="en-US" altLang="ja-JP" dirty="0" err="1">
                <a:solidFill>
                  <a:srgbClr val="FF0000"/>
                </a:solidFill>
              </a:rPr>
              <a:t>sendTxt</a:t>
            </a:r>
            <a:r>
              <a:rPr lang="en-US" altLang="ja-JP" dirty="0">
                <a:solidFill>
                  <a:srgbClr val="FF0000"/>
                </a:solidFill>
              </a:rPr>
              <a:t>;</a:t>
            </a:r>
            <a:endParaRPr kumimoji="1" lang="ja-JP" altLang="en-US" dirty="0">
              <a:solidFill>
                <a:srgbClr val="FF0000"/>
              </a:solidFill>
            </a:endParaRPr>
          </a:p>
        </p:txBody>
      </p:sp>
      <p:sp>
        <p:nvSpPr>
          <p:cNvPr id="5" name="テキスト ボックス 4"/>
          <p:cNvSpPr txBox="1"/>
          <p:nvPr/>
        </p:nvSpPr>
        <p:spPr>
          <a:xfrm>
            <a:off x="7000411" y="3911022"/>
            <a:ext cx="3443684" cy="369332"/>
          </a:xfrm>
          <a:prstGeom prst="rect">
            <a:avLst/>
          </a:prstGeom>
          <a:noFill/>
        </p:spPr>
        <p:txBody>
          <a:bodyPr wrap="square" rtlCol="0">
            <a:spAutoFit/>
          </a:bodyPr>
          <a:lstStyle/>
          <a:p>
            <a:r>
              <a:rPr lang="en-US" altLang="ja-JP" dirty="0"/>
              <a:t>ESP32</a:t>
            </a:r>
            <a:r>
              <a:rPr lang="ja-JP" altLang="en-US" dirty="0"/>
              <a:t>の</a:t>
            </a:r>
            <a:r>
              <a:rPr lang="en-US" altLang="ja-JP" dirty="0"/>
              <a:t>MAC</a:t>
            </a:r>
            <a:r>
              <a:rPr lang="ja-JP" altLang="en-US" dirty="0"/>
              <a:t>アドレスを指定</a:t>
            </a:r>
            <a:endParaRPr kumimoji="1" lang="ja-JP" altLang="en-US" dirty="0"/>
          </a:p>
        </p:txBody>
      </p:sp>
      <p:sp>
        <p:nvSpPr>
          <p:cNvPr id="6" name="右矢印 5"/>
          <p:cNvSpPr/>
          <p:nvPr/>
        </p:nvSpPr>
        <p:spPr>
          <a:xfrm>
            <a:off x="6707044" y="3972179"/>
            <a:ext cx="235462"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569925" y="6067185"/>
            <a:ext cx="10274237" cy="369332"/>
          </a:xfrm>
          <a:prstGeom prst="rect">
            <a:avLst/>
          </a:prstGeom>
          <a:noFill/>
        </p:spPr>
        <p:txBody>
          <a:bodyPr wrap="square" rtlCol="0">
            <a:spAutoFit/>
          </a:bodyPr>
          <a:lstStyle/>
          <a:p>
            <a:r>
              <a:rPr kumimoji="1" lang="en-US" altLang="ja-JP" dirty="0"/>
              <a:t>MAC</a:t>
            </a:r>
            <a:r>
              <a:rPr kumimoji="1" lang="ja-JP" altLang="en-US" dirty="0"/>
              <a:t>アドレス・・・ネットワーク機器についている番号。全世界で重複することはない。</a:t>
            </a:r>
          </a:p>
        </p:txBody>
      </p:sp>
    </p:spTree>
    <p:extLst>
      <p:ext uri="{BB962C8B-B14F-4D97-AF65-F5344CB8AC3E}">
        <p14:creationId xmlns:p14="http://schemas.microsoft.com/office/powerpoint/2010/main" val="123388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ESP32</a:t>
            </a:r>
            <a:r>
              <a:rPr lang="ja-JP" altLang="en-US" dirty="0"/>
              <a:t>　</a:t>
            </a:r>
            <a:r>
              <a:rPr kumimoji="1" lang="en-US" altLang="ja-JP" dirty="0"/>
              <a:t>MAC</a:t>
            </a:r>
            <a:r>
              <a:rPr kumimoji="1" lang="ja-JP" altLang="en-US" dirty="0"/>
              <a:t>アドレスの確認の仕方</a:t>
            </a:r>
          </a:p>
        </p:txBody>
      </p:sp>
      <p:sp>
        <p:nvSpPr>
          <p:cNvPr id="4" name="テキスト ボックス 3"/>
          <p:cNvSpPr txBox="1"/>
          <p:nvPr/>
        </p:nvSpPr>
        <p:spPr>
          <a:xfrm>
            <a:off x="528705" y="2201493"/>
            <a:ext cx="10977134" cy="3785652"/>
          </a:xfrm>
          <a:prstGeom prst="rect">
            <a:avLst/>
          </a:prstGeom>
          <a:noFill/>
        </p:spPr>
        <p:txBody>
          <a:bodyPr wrap="square" rtlCol="0">
            <a:spAutoFit/>
          </a:bodyPr>
          <a:lstStyle/>
          <a:p>
            <a:r>
              <a:rPr lang="en-US" altLang="ja-JP" sz="2000" dirty="0"/>
              <a:t>void setup() {</a:t>
            </a:r>
          </a:p>
          <a:p>
            <a:r>
              <a:rPr lang="en-US" altLang="ja-JP" sz="2000" dirty="0"/>
              <a:t>  </a:t>
            </a:r>
            <a:r>
              <a:rPr lang="en-US" altLang="ja-JP" sz="2000" dirty="0" err="1"/>
              <a:t>Serial.begin</a:t>
            </a:r>
            <a:r>
              <a:rPr lang="en-US" altLang="ja-JP" sz="2000" dirty="0"/>
              <a:t>(115200);</a:t>
            </a:r>
          </a:p>
          <a:p>
            <a:r>
              <a:rPr lang="en-US" altLang="ja-JP" sz="2000" dirty="0"/>
              <a:t>  </a:t>
            </a:r>
            <a:r>
              <a:rPr lang="en-US" altLang="ja-JP" sz="2000" dirty="0" err="1"/>
              <a:t>SerialBT.begin</a:t>
            </a:r>
            <a:r>
              <a:rPr lang="en-US" altLang="ja-JP" sz="2000" dirty="0"/>
              <a:t>("ESP32"); //Bluetooth device name</a:t>
            </a:r>
          </a:p>
          <a:p>
            <a:r>
              <a:rPr lang="en-US" altLang="ja-JP" sz="2000" dirty="0"/>
              <a:t> </a:t>
            </a:r>
          </a:p>
          <a:p>
            <a:r>
              <a:rPr lang="en-US" altLang="ja-JP" sz="2000" dirty="0"/>
              <a:t>  uint8_t mac5[6];</a:t>
            </a:r>
          </a:p>
          <a:p>
            <a:endParaRPr lang="en-US" altLang="ja-JP" sz="2000" dirty="0"/>
          </a:p>
          <a:p>
            <a:r>
              <a:rPr lang="en-US" altLang="ja-JP" sz="2000" dirty="0"/>
              <a:t>  </a:t>
            </a:r>
            <a:r>
              <a:rPr lang="en-US" altLang="ja-JP" sz="2000" dirty="0" err="1"/>
              <a:t>esp_read_mac</a:t>
            </a:r>
            <a:r>
              <a:rPr lang="en-US" altLang="ja-JP" sz="2000" dirty="0"/>
              <a:t>(mac5, ESP_MAC_BT);</a:t>
            </a:r>
          </a:p>
          <a:p>
            <a:endParaRPr lang="en-US" altLang="ja-JP" sz="2000" dirty="0"/>
          </a:p>
          <a:p>
            <a:r>
              <a:rPr lang="en-US" altLang="ja-JP" sz="2000" dirty="0"/>
              <a:t>  </a:t>
            </a:r>
            <a:r>
              <a:rPr lang="en-US" altLang="ja-JP" sz="2000" dirty="0" err="1"/>
              <a:t>Serial.printf</a:t>
            </a:r>
            <a:r>
              <a:rPr lang="en-US" altLang="ja-JP" sz="2000" dirty="0"/>
              <a:t>("[Bluetooth] Mac Address = %02X:%02X:%02X:%02X:%02X:%02X\r\n", mac5[0], mac5[1], mac5[2], mac5[3], mac5[4], mac5[5]);</a:t>
            </a:r>
          </a:p>
          <a:p>
            <a:endParaRPr lang="en-US" altLang="ja-JP" sz="2000" dirty="0"/>
          </a:p>
          <a:p>
            <a:r>
              <a:rPr lang="en-US" altLang="ja-JP" sz="2000" dirty="0"/>
              <a:t>}</a:t>
            </a:r>
          </a:p>
        </p:txBody>
      </p:sp>
      <p:sp>
        <p:nvSpPr>
          <p:cNvPr id="5" name="テキスト ボックス 4"/>
          <p:cNvSpPr txBox="1"/>
          <p:nvPr/>
        </p:nvSpPr>
        <p:spPr>
          <a:xfrm>
            <a:off x="3976848" y="5401005"/>
            <a:ext cx="3542459" cy="369332"/>
          </a:xfrm>
          <a:prstGeom prst="rect">
            <a:avLst/>
          </a:prstGeom>
          <a:noFill/>
        </p:spPr>
        <p:txBody>
          <a:bodyPr wrap="square" rtlCol="0">
            <a:spAutoFit/>
          </a:bodyPr>
          <a:lstStyle/>
          <a:p>
            <a:r>
              <a:rPr lang="en-US" altLang="ja-JP" dirty="0"/>
              <a:t>MAC</a:t>
            </a:r>
            <a:r>
              <a:rPr lang="ja-JP" altLang="en-US" dirty="0"/>
              <a:t>アドレスをシリアルに表示</a:t>
            </a:r>
            <a:endParaRPr kumimoji="1" lang="ja-JP" altLang="en-US" dirty="0"/>
          </a:p>
        </p:txBody>
      </p:sp>
      <p:sp>
        <p:nvSpPr>
          <p:cNvPr id="6" name="右矢印 5"/>
          <p:cNvSpPr/>
          <p:nvPr/>
        </p:nvSpPr>
        <p:spPr>
          <a:xfrm>
            <a:off x="3555629" y="5462162"/>
            <a:ext cx="421219" cy="24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4989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2064</TotalTime>
  <Words>1182</Words>
  <Application>Microsoft Office PowerPoint</Application>
  <PresentationFormat>ワイド画面</PresentationFormat>
  <Paragraphs>213</Paragraphs>
  <Slides>16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Bluetoothについて</vt:lpstr>
      <vt:lpstr>Bluetoothとは</vt:lpstr>
      <vt:lpstr>Bluetooth ClassicとBluetooth Low Energy</vt:lpstr>
      <vt:lpstr>Bluetooth体験回路</vt:lpstr>
      <vt:lpstr>ESP32との通信の仕方</vt:lpstr>
      <vt:lpstr>画面設定</vt:lpstr>
      <vt:lpstr>フィールド宣言</vt:lpstr>
      <vt:lpstr>フィールド宣言　続き</vt:lpstr>
      <vt:lpstr>ESP32　MACアドレスの確認の仕方</vt:lpstr>
      <vt:lpstr>各クラスの取得</vt:lpstr>
      <vt:lpstr>プロファイル指定</vt:lpstr>
      <vt:lpstr>送信処理</vt:lpstr>
      <vt:lpstr>受信処理1</vt:lpstr>
      <vt:lpstr>受信処理2</vt:lpstr>
      <vt:lpstr>終了処理</vt:lpstr>
      <vt:lpstr>各シリアル通信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Bluetoothについて</dc:title>
  <dc:creator>ogawa kazuhiro</dc:creator>
  <cp:lastModifiedBy>ogawa kazuhiro</cp:lastModifiedBy>
  <cp:revision>37</cp:revision>
  <dcterms:created xsi:type="dcterms:W3CDTF">2021-02-14T09:06:36Z</dcterms:created>
  <dcterms:modified xsi:type="dcterms:W3CDTF">2021-09-01T09:27:40Z</dcterms:modified>
</cp:coreProperties>
</file>