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86" r:id="rId3"/>
    <p:sldMasterId id="2147483690" r:id="rId4"/>
    <p:sldMasterId id="2147483692" r:id="rId5"/>
    <p:sldMasterId id="2147483694" r:id="rId6"/>
  </p:sldMasterIdLst>
  <p:notesMasterIdLst>
    <p:notesMasterId r:id="rId21"/>
  </p:notesMasterIdLst>
  <p:sldIdLst>
    <p:sldId id="257" r:id="rId7"/>
    <p:sldId id="270" r:id="rId8"/>
    <p:sldId id="288" r:id="rId9"/>
    <p:sldId id="292" r:id="rId10"/>
    <p:sldId id="293" r:id="rId11"/>
    <p:sldId id="289" r:id="rId12"/>
    <p:sldId id="285" r:id="rId13"/>
    <p:sldId id="291" r:id="rId14"/>
    <p:sldId id="283" r:id="rId15"/>
    <p:sldId id="286" r:id="rId16"/>
    <p:sldId id="287" r:id="rId17"/>
    <p:sldId id="290" r:id="rId18"/>
    <p:sldId id="284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33FF"/>
    <a:srgbClr val="99CC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48F42-B014-4207-BF77-CB329F3B1BB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7EAC9-31E8-4253-966F-404740AC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AA98B36-BB62-49F6-A4BD-010FF6E4F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12E7C7-D7EF-4704-B421-F28E4DBE0389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97CB59D-B756-44A5-BF4D-715226F66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231B030-A0E0-45D9-B54C-AB6B5FB17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A631ECE-96A2-48B7-A7A6-928064D4B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97DCE2-A71B-455C-96A4-1D70F172F96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AAF13AD-ABE7-40D0-BDC8-C3236628C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BAB184F-1FAF-47B5-9A7E-3EA986061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05476E6-319A-46F6-85D6-344F0E71F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AE643D-9136-4034-AEEE-C29DCCD14B42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CBED7A3-E923-4D1B-BA37-05D73D475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F0670DD-5AB9-4519-B4D5-DBADAC33D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EE819AD-FB95-4D5B-8146-B72448D1FF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663DA3-8171-44EB-8C71-117DC9BBA56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CDD8FF2-A9A2-4567-A7FC-6D597C8D8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3DFF0EA-88C2-4D68-9C7E-F5EBC3B86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95C61E5-5754-4424-8464-C333D85EE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82D30-965F-4939-93D6-4A35F3BFFA79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4A11C28-4BB4-4133-BF88-D02002DFF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BECA050-AFC0-4199-A56C-F46EF856F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8F774-4CEE-4DF5-BD52-2858550013D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1499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57C09-3AD9-439D-88D3-B75AA8AFB98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4053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5F735-F261-4B61-9E8D-A71A1C44828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1187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30E7-E9C0-4608-A36A-17469CF7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BE4D-EFFA-4B69-8DCC-B53793B5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0553-0372-4FF3-8A7F-977D38AC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7FD19-4A8B-42E3-8DAB-B19F44BD6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8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29699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9700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1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2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3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4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5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6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7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8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9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0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1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2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971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971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7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9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0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1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2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3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4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9849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9850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9851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4064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9852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9853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D3649AAE-5082-4B6F-AB7B-92D37AE6702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3020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90BCF-6F24-4E79-B6B0-CDA59CB25B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0731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0E09D-8143-4ED8-8EC6-2C9CC12DF9B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542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0E09D-8143-4ED8-8EC6-2C9CC12DF9B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1329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5AA6B4-8DD2-4DD6-8FA5-C2E4832A9B07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1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6" r:id="rId2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5AA6B4-8DD2-4DD6-8FA5-C2E4832A9B07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2867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867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7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7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7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68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869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4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5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8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9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0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1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2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2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2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2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2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8825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8826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8827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8828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AFCFEF-8A2E-4949-BBFB-C3311D797DD6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8829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00200"/>
            <a:ext cx="11387667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79871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67B8DE-A908-424B-BC67-2F670F3100B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67B8DE-A908-424B-BC67-2F670F3100B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67B8DE-A908-424B-BC67-2F670F3100B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0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solidFill>
            <a:srgbClr val="C00000"/>
          </a:solidFill>
        </p:spPr>
        <p:txBody>
          <a:bodyPr anchor="ctr"/>
          <a:lstStyle/>
          <a:p>
            <a:r>
              <a:rPr lang="en-US" altLang="en-US" sz="4400" dirty="0">
                <a:solidFill>
                  <a:schemeClr val="bg1"/>
                </a:solidFill>
              </a:rPr>
              <a:t>12-2 and 3</a:t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>Newtons Laws of Motion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solidFill>
            <a:srgbClr val="FFC000"/>
          </a:solidFill>
        </p:spPr>
        <p:txBody>
          <a:bodyPr/>
          <a:lstStyle/>
          <a:p>
            <a:pPr marL="571500" indent="-571500">
              <a:buAutoNum type="romanUcPeriod"/>
            </a:pPr>
            <a:r>
              <a:rPr lang="en-US" altLang="en-US" sz="3200" dirty="0"/>
              <a:t>Law of Inertia</a:t>
            </a:r>
          </a:p>
          <a:p>
            <a:pPr marL="571500" indent="-571500">
              <a:buAutoNum type="romanUcPeriod"/>
            </a:pPr>
            <a:r>
              <a:rPr lang="en-US" altLang="en-US" sz="3200" dirty="0"/>
              <a:t>F = ma</a:t>
            </a:r>
          </a:p>
          <a:p>
            <a:pPr marL="571500" indent="-571500">
              <a:buAutoNum type="romanUcPeriod"/>
            </a:pPr>
            <a:r>
              <a:rPr lang="en-US" altLang="en-US" sz="3200" dirty="0"/>
              <a:t>Action-Reaction</a:t>
            </a:r>
          </a:p>
        </p:txBody>
      </p:sp>
      <p:pic>
        <p:nvPicPr>
          <p:cNvPr id="2054" name="Picture 6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2" fill="hold"/>
                                        <p:tgtEl>
                                          <p:spTgt spid="20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031" y="274639"/>
            <a:ext cx="11268221" cy="1168400"/>
          </a:xfrm>
          <a:solidFill>
            <a:srgbClr val="C00000"/>
          </a:solidFill>
        </p:spPr>
        <p:txBody>
          <a:bodyPr/>
          <a:lstStyle/>
          <a:p>
            <a:r>
              <a:rPr lang="en-US" altLang="en-US" sz="4000" dirty="0">
                <a:solidFill>
                  <a:schemeClr val="bg1"/>
                </a:solidFill>
              </a:rPr>
              <a:t>What do you think happens to our acceleration w/ different masses?</a:t>
            </a:r>
          </a:p>
        </p:txBody>
      </p:sp>
      <p:sp>
        <p:nvSpPr>
          <p:cNvPr id="44035" name="Freeform 3"/>
          <p:cNvSpPr>
            <a:spLocks/>
          </p:cNvSpPr>
          <p:nvPr/>
        </p:nvSpPr>
        <p:spPr bwMode="auto">
          <a:xfrm>
            <a:off x="2208213" y="3856039"/>
            <a:ext cx="7670800" cy="2414587"/>
          </a:xfrm>
          <a:custGeom>
            <a:avLst/>
            <a:gdLst>
              <a:gd name="T0" fmla="*/ 0 w 4832"/>
              <a:gd name="T1" fmla="*/ 1735 h 1735"/>
              <a:gd name="T2" fmla="*/ 2054 w 4832"/>
              <a:gd name="T3" fmla="*/ 1507 h 1735"/>
              <a:gd name="T4" fmla="*/ 3704 w 4832"/>
              <a:gd name="T5" fmla="*/ 938 h 1735"/>
              <a:gd name="T6" fmla="*/ 4832 w 4832"/>
              <a:gd name="T7" fmla="*/ 0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32" h="1735">
                <a:moveTo>
                  <a:pt x="0" y="1735"/>
                </a:moveTo>
                <a:cubicBezTo>
                  <a:pt x="342" y="1697"/>
                  <a:pt x="1437" y="1640"/>
                  <a:pt x="2054" y="1507"/>
                </a:cubicBezTo>
                <a:cubicBezTo>
                  <a:pt x="2671" y="1374"/>
                  <a:pt x="3241" y="1189"/>
                  <a:pt x="3704" y="938"/>
                </a:cubicBezTo>
                <a:cubicBezTo>
                  <a:pt x="4167" y="687"/>
                  <a:pt x="4597" y="195"/>
                  <a:pt x="4832" y="0"/>
                </a:cubicBezTo>
              </a:path>
            </a:pathLst>
          </a:custGeom>
          <a:noFill/>
          <a:ln w="539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>
            <a:off x="2212976" y="2014538"/>
            <a:ext cx="7377113" cy="4216400"/>
          </a:xfrm>
          <a:custGeom>
            <a:avLst/>
            <a:gdLst>
              <a:gd name="T0" fmla="*/ 0 w 4647"/>
              <a:gd name="T1" fmla="*/ 3030 h 3030"/>
              <a:gd name="T2" fmla="*/ 1728 w 4647"/>
              <a:gd name="T3" fmla="*/ 2548 h 3030"/>
              <a:gd name="T4" fmla="*/ 3480 w 4647"/>
              <a:gd name="T5" fmla="*/ 1736 h 3030"/>
              <a:gd name="T6" fmla="*/ 4647 w 4647"/>
              <a:gd name="T7" fmla="*/ 0 h 3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7" h="3030">
                <a:moveTo>
                  <a:pt x="0" y="3030"/>
                </a:moveTo>
                <a:cubicBezTo>
                  <a:pt x="288" y="2950"/>
                  <a:pt x="1148" y="2764"/>
                  <a:pt x="1728" y="2548"/>
                </a:cubicBezTo>
                <a:cubicBezTo>
                  <a:pt x="2308" y="2332"/>
                  <a:pt x="2994" y="2161"/>
                  <a:pt x="3480" y="1736"/>
                </a:cubicBezTo>
                <a:cubicBezTo>
                  <a:pt x="3966" y="1311"/>
                  <a:pt x="4404" y="362"/>
                  <a:pt x="4647" y="0"/>
                </a:cubicBezTo>
              </a:path>
            </a:pathLst>
          </a:custGeom>
          <a:noFill/>
          <a:ln w="539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4037" name="Freeform 5"/>
          <p:cNvSpPr>
            <a:spLocks/>
          </p:cNvSpPr>
          <p:nvPr/>
        </p:nvSpPr>
        <p:spPr bwMode="auto">
          <a:xfrm>
            <a:off x="2225676" y="1714501"/>
            <a:ext cx="5699125" cy="4513263"/>
          </a:xfrm>
          <a:custGeom>
            <a:avLst/>
            <a:gdLst>
              <a:gd name="T0" fmla="*/ 0 w 3590"/>
              <a:gd name="T1" fmla="*/ 3243 h 3243"/>
              <a:gd name="T2" fmla="*/ 1515 w 3590"/>
              <a:gd name="T3" fmla="*/ 2619 h 3243"/>
              <a:gd name="T4" fmla="*/ 2880 w 3590"/>
              <a:gd name="T5" fmla="*/ 1546 h 3243"/>
              <a:gd name="T6" fmla="*/ 3590 w 3590"/>
              <a:gd name="T7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90" h="3243">
                <a:moveTo>
                  <a:pt x="0" y="3243"/>
                </a:moveTo>
                <a:cubicBezTo>
                  <a:pt x="252" y="3139"/>
                  <a:pt x="1035" y="2902"/>
                  <a:pt x="1515" y="2619"/>
                </a:cubicBezTo>
                <a:cubicBezTo>
                  <a:pt x="1995" y="2336"/>
                  <a:pt x="2534" y="1983"/>
                  <a:pt x="2880" y="1546"/>
                </a:cubicBezTo>
                <a:cubicBezTo>
                  <a:pt x="3226" y="1109"/>
                  <a:pt x="3442" y="322"/>
                  <a:pt x="3590" y="0"/>
                </a:cubicBezTo>
              </a:path>
            </a:pathLst>
          </a:custGeom>
          <a:noFill/>
          <a:ln w="539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 rot="16200000">
            <a:off x="1055688" y="3717926"/>
            <a:ext cx="15843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Distance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303839" y="6426200"/>
            <a:ext cx="15843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44040" name="AutoShape 8"/>
          <p:cNvSpPr>
            <a:spLocks/>
          </p:cNvSpPr>
          <p:nvPr/>
        </p:nvSpPr>
        <p:spPr bwMode="auto">
          <a:xfrm>
            <a:off x="3810000" y="2924176"/>
            <a:ext cx="1676400" cy="885825"/>
          </a:xfrm>
          <a:prstGeom prst="borderCallout2">
            <a:avLst>
              <a:gd name="adj1" fmla="val 12903"/>
              <a:gd name="adj2" fmla="val 104546"/>
              <a:gd name="adj3" fmla="val 12903"/>
              <a:gd name="adj4" fmla="val 134944"/>
              <a:gd name="adj5" fmla="val 122042"/>
              <a:gd name="adj6" fmla="val 166477"/>
            </a:avLst>
          </a:prstGeom>
          <a:solidFill>
            <a:srgbClr val="666699"/>
          </a:solidFill>
          <a:ln w="50800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Mass = less force needed</a:t>
            </a:r>
          </a:p>
        </p:txBody>
      </p:sp>
      <p:sp>
        <p:nvSpPr>
          <p:cNvPr id="44041" name="AutoShape 9"/>
          <p:cNvSpPr>
            <a:spLocks/>
          </p:cNvSpPr>
          <p:nvPr/>
        </p:nvSpPr>
        <p:spPr bwMode="auto">
          <a:xfrm>
            <a:off x="8001000" y="5334000"/>
            <a:ext cx="1841500" cy="914400"/>
          </a:xfrm>
          <a:prstGeom prst="borderCallout2">
            <a:avLst>
              <a:gd name="adj1" fmla="val 12500"/>
              <a:gd name="adj2" fmla="val -4139"/>
              <a:gd name="adj3" fmla="val 12500"/>
              <a:gd name="adj4" fmla="val -16639"/>
              <a:gd name="adj5" fmla="val 12500"/>
              <a:gd name="adj6" fmla="val -33019"/>
            </a:avLst>
          </a:prstGeom>
          <a:solidFill>
            <a:srgbClr val="666699"/>
          </a:solidFill>
          <a:ln w="50800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 Mass = more force needed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7153275" y="1982789"/>
            <a:ext cx="495300" cy="52228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</a:rPr>
              <a:t>½ kg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8431213" y="2216151"/>
            <a:ext cx="696912" cy="69691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1kg</a:t>
            </a:r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8961439" y="3184525"/>
            <a:ext cx="884237" cy="8842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2kg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208213" y="1628776"/>
            <a:ext cx="7848600" cy="4672013"/>
          </a:xfrm>
          <a:prstGeom prst="rect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2286000" y="1765300"/>
            <a:ext cx="3511550" cy="11303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</a:rPr>
              <a:t>With less mass, it doesn’t take as much effort to get it moving; therefore, I can move it farther in less time (faster).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2971801" y="4495801"/>
            <a:ext cx="3514725" cy="11922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</a:rPr>
              <a:t>With more mass, it takes more effort to get it moving; therefore, it takes me more time to move it farther (slower).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6" grpId="0" animBg="1"/>
      <p:bldP spid="44037" grpId="0" animBg="1"/>
      <p:bldP spid="44040" grpId="0" animBg="1"/>
      <p:bldP spid="44041" grpId="0" animBg="1"/>
      <p:bldP spid="44042" grpId="0" animBg="1"/>
      <p:bldP spid="44043" grpId="0" animBg="1"/>
      <p:bldP spid="44044" grpId="0" animBg="1"/>
      <p:bldP spid="44046" grpId="0" animBg="1"/>
      <p:bldP spid="440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489" y="168881"/>
            <a:ext cx="11690253" cy="1316039"/>
          </a:xfrm>
          <a:solidFill>
            <a:srgbClr val="C00000"/>
          </a:solidFill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</a:rPr>
              <a:t>What do you think happens to our acceleration w/ different masses if we pushed with the same amount of force?</a:t>
            </a:r>
          </a:p>
        </p:txBody>
      </p:sp>
      <p:sp>
        <p:nvSpPr>
          <p:cNvPr id="45059" name="Freeform 3"/>
          <p:cNvSpPr>
            <a:spLocks/>
          </p:cNvSpPr>
          <p:nvPr/>
        </p:nvSpPr>
        <p:spPr bwMode="auto">
          <a:xfrm>
            <a:off x="2208213" y="3856039"/>
            <a:ext cx="7670800" cy="2414587"/>
          </a:xfrm>
          <a:custGeom>
            <a:avLst/>
            <a:gdLst>
              <a:gd name="T0" fmla="*/ 0 w 4832"/>
              <a:gd name="T1" fmla="*/ 1735 h 1735"/>
              <a:gd name="T2" fmla="*/ 2054 w 4832"/>
              <a:gd name="T3" fmla="*/ 1507 h 1735"/>
              <a:gd name="T4" fmla="*/ 3704 w 4832"/>
              <a:gd name="T5" fmla="*/ 938 h 1735"/>
              <a:gd name="T6" fmla="*/ 4832 w 4832"/>
              <a:gd name="T7" fmla="*/ 0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32" h="1735">
                <a:moveTo>
                  <a:pt x="0" y="1735"/>
                </a:moveTo>
                <a:cubicBezTo>
                  <a:pt x="342" y="1697"/>
                  <a:pt x="1437" y="1640"/>
                  <a:pt x="2054" y="1507"/>
                </a:cubicBezTo>
                <a:cubicBezTo>
                  <a:pt x="2671" y="1374"/>
                  <a:pt x="3241" y="1189"/>
                  <a:pt x="3704" y="938"/>
                </a:cubicBezTo>
                <a:cubicBezTo>
                  <a:pt x="4167" y="687"/>
                  <a:pt x="4597" y="195"/>
                  <a:pt x="4832" y="0"/>
                </a:cubicBezTo>
              </a:path>
            </a:pathLst>
          </a:custGeom>
          <a:noFill/>
          <a:ln w="539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60" name="Freeform 4"/>
          <p:cNvSpPr>
            <a:spLocks/>
          </p:cNvSpPr>
          <p:nvPr/>
        </p:nvSpPr>
        <p:spPr bwMode="auto">
          <a:xfrm>
            <a:off x="2212976" y="2014538"/>
            <a:ext cx="7377113" cy="4216400"/>
          </a:xfrm>
          <a:custGeom>
            <a:avLst/>
            <a:gdLst>
              <a:gd name="T0" fmla="*/ 0 w 4647"/>
              <a:gd name="T1" fmla="*/ 3030 h 3030"/>
              <a:gd name="T2" fmla="*/ 1728 w 4647"/>
              <a:gd name="T3" fmla="*/ 2548 h 3030"/>
              <a:gd name="T4" fmla="*/ 3480 w 4647"/>
              <a:gd name="T5" fmla="*/ 1736 h 3030"/>
              <a:gd name="T6" fmla="*/ 4647 w 4647"/>
              <a:gd name="T7" fmla="*/ 0 h 3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7" h="3030">
                <a:moveTo>
                  <a:pt x="0" y="3030"/>
                </a:moveTo>
                <a:cubicBezTo>
                  <a:pt x="288" y="2950"/>
                  <a:pt x="1148" y="2764"/>
                  <a:pt x="1728" y="2548"/>
                </a:cubicBezTo>
                <a:cubicBezTo>
                  <a:pt x="2308" y="2332"/>
                  <a:pt x="2994" y="2161"/>
                  <a:pt x="3480" y="1736"/>
                </a:cubicBezTo>
                <a:cubicBezTo>
                  <a:pt x="3966" y="1311"/>
                  <a:pt x="4404" y="362"/>
                  <a:pt x="4647" y="0"/>
                </a:cubicBezTo>
              </a:path>
            </a:pathLst>
          </a:custGeom>
          <a:noFill/>
          <a:ln w="539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61" name="Freeform 5"/>
          <p:cNvSpPr>
            <a:spLocks/>
          </p:cNvSpPr>
          <p:nvPr/>
        </p:nvSpPr>
        <p:spPr bwMode="auto">
          <a:xfrm>
            <a:off x="2225676" y="1714501"/>
            <a:ext cx="5699125" cy="4513263"/>
          </a:xfrm>
          <a:custGeom>
            <a:avLst/>
            <a:gdLst>
              <a:gd name="T0" fmla="*/ 0 w 3590"/>
              <a:gd name="T1" fmla="*/ 3243 h 3243"/>
              <a:gd name="T2" fmla="*/ 1515 w 3590"/>
              <a:gd name="T3" fmla="*/ 2619 h 3243"/>
              <a:gd name="T4" fmla="*/ 2880 w 3590"/>
              <a:gd name="T5" fmla="*/ 1546 h 3243"/>
              <a:gd name="T6" fmla="*/ 3590 w 3590"/>
              <a:gd name="T7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90" h="3243">
                <a:moveTo>
                  <a:pt x="0" y="3243"/>
                </a:moveTo>
                <a:cubicBezTo>
                  <a:pt x="252" y="3139"/>
                  <a:pt x="1035" y="2902"/>
                  <a:pt x="1515" y="2619"/>
                </a:cubicBezTo>
                <a:cubicBezTo>
                  <a:pt x="1995" y="2336"/>
                  <a:pt x="2534" y="1983"/>
                  <a:pt x="2880" y="1546"/>
                </a:cubicBezTo>
                <a:cubicBezTo>
                  <a:pt x="3226" y="1109"/>
                  <a:pt x="3442" y="322"/>
                  <a:pt x="3590" y="0"/>
                </a:cubicBezTo>
              </a:path>
            </a:pathLst>
          </a:custGeom>
          <a:noFill/>
          <a:ln w="539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 rot="16200000">
            <a:off x="1055688" y="3717926"/>
            <a:ext cx="15843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Distance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303839" y="6426200"/>
            <a:ext cx="1584325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208213" y="1628776"/>
            <a:ext cx="7848600" cy="4672013"/>
          </a:xfrm>
          <a:prstGeom prst="rect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425700" y="1765301"/>
            <a:ext cx="3371850" cy="1058863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</a:rPr>
              <a:t>Which one of these lines do you think would represent a sports car?  SUV, Diesel Truck?</a:t>
            </a:r>
          </a:p>
        </p:txBody>
      </p:sp>
      <p:pic>
        <p:nvPicPr>
          <p:cNvPr id="45066" name="Picture 10" descr="MCj044034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16764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7" name="Picture 11" descr="MCj03985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209801"/>
            <a:ext cx="183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8" name="Picture 12" descr="MCj041250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4343401"/>
            <a:ext cx="2327275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257426" y="4267200"/>
            <a:ext cx="4519613" cy="64135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Sports car would be the steepest line!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Steeper = more velocity!!!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805239" y="3048000"/>
            <a:ext cx="5481637" cy="6413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The Diesel truck would be the least steep line!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Less steep = less velocity!!!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2984501" y="5181600"/>
            <a:ext cx="4111625" cy="91598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The SUV would be the middle line!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Steepness of line is in the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middle = middle velocity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0" grpId="0" animBg="1"/>
      <p:bldP spid="45061" grpId="0" animBg="1"/>
      <p:bldP spid="45065" grpId="0" animBg="1"/>
      <p:bldP spid="45069" grpId="0" animBg="1"/>
      <p:bldP spid="45070" grpId="0" animBg="1"/>
      <p:bldP spid="450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2FFBE29-B924-4D6C-A57C-D63BBDAA0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7"/>
            <a:ext cx="10972800" cy="1315011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Newton’s Third Law</a:t>
            </a:r>
            <a:b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(Action-Reaction)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77C706B-6ECA-40AB-BF4D-45B280790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648200"/>
            <a:ext cx="8229600" cy="1524000"/>
          </a:xfrm>
          <a:solidFill>
            <a:srgbClr val="00B0F0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i="1" dirty="0">
                <a:latin typeface="Bookman Old Style" panose="02050604050505020204" pitchFamily="18" charset="0"/>
              </a:rPr>
              <a:t>For every action there is an equal and opposite reaction.</a:t>
            </a:r>
          </a:p>
        </p:txBody>
      </p:sp>
      <p:pic>
        <p:nvPicPr>
          <p:cNvPr id="23556" name="Picture 4" descr="MCSY01297_0000[1]">
            <a:extLst>
              <a:ext uri="{FF2B5EF4-FFF2-40B4-BE49-F238E27FC236}">
                <a16:creationId xmlns:a16="http://schemas.microsoft.com/office/drawing/2014/main" id="{A70226B9-A767-4155-8CC6-6C1E525E1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893280"/>
            <a:ext cx="2005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31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 descr="MPj028927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09600"/>
            <a:ext cx="80772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2167" y="0"/>
            <a:ext cx="11387667" cy="1308100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br>
              <a:rPr lang="en-US" altLang="en-US" dirty="0">
                <a:solidFill>
                  <a:schemeClr val="tx1"/>
                </a:solidFill>
                <a:latin typeface="Rockwell Extra Bold" panose="02060903040505020403" pitchFamily="18" charset="0"/>
              </a:rPr>
            </a:br>
            <a:r>
              <a:rPr lang="en-US" altLang="en-US" sz="5300" dirty="0">
                <a:solidFill>
                  <a:schemeClr val="bg1"/>
                </a:solidFill>
                <a:latin typeface="Rockwell Extra Bold" panose="02060903040505020403" pitchFamily="18" charset="0"/>
              </a:rPr>
              <a:t>Newton’s Third Law of Motion</a:t>
            </a:r>
            <a:br>
              <a:rPr lang="en-US" altLang="en-US" dirty="0">
                <a:solidFill>
                  <a:schemeClr val="tx1"/>
                </a:solidFill>
                <a:latin typeface="Rockwell Extra Bold" panose="02060903040505020403" pitchFamily="18" charset="0"/>
              </a:rPr>
            </a:br>
            <a:endParaRPr lang="en-US" altLang="en-US" dirty="0">
              <a:solidFill>
                <a:schemeClr val="tx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79940" y="1838180"/>
            <a:ext cx="6995623" cy="4733777"/>
          </a:xfrm>
          <a:solidFill>
            <a:srgbClr val="FF0000">
              <a:alpha val="37000"/>
            </a:srgb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effectLst/>
              </a:rPr>
              <a:t>Also known as: Action-Reaction</a:t>
            </a:r>
          </a:p>
          <a:p>
            <a:pPr>
              <a:lnSpc>
                <a:spcPct val="90000"/>
              </a:lnSpc>
            </a:pPr>
            <a:endParaRPr lang="en-US" altLang="en-US" b="1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ffectLst/>
              </a:rPr>
              <a:t>“For every action there is an equal and opposite reaction.”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effectLst/>
              </a:rPr>
              <a:t>Rockets take off because of a force downwards from the bottom makes them accelerate in the opposite direction!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800" b="1" dirty="0">
              <a:effectLst/>
            </a:endParaRPr>
          </a:p>
        </p:txBody>
      </p:sp>
      <p:pic>
        <p:nvPicPr>
          <p:cNvPr id="14345" name="Picture 9" descr="MCj037107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8487">
            <a:off x="7759700" y="3898900"/>
            <a:ext cx="1855788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7" name="Picture 11" descr="MCj04348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9677401" y="54864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9356726" y="4908550"/>
            <a:ext cx="1362075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Downwards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force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9432925" y="3994150"/>
            <a:ext cx="1062038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Upwards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reaction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 rot="10800000">
            <a:off x="9677401" y="304800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353" name="Picture 17">
            <a:hlinkClick r:id="" action="ppaction://media"/>
          </p:cNvPr>
          <p:cNvPicPr>
            <a:picLocks noRot="1" noChangeAspect="1" noChangeArrowheads="1"/>
          </p:cNvPicPr>
          <p:nvPr>
            <a:wavAudioFile r:embed="rId1" name="MS900074806[1].wav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25069E-7 L -3.33333E-6 -0.90102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05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987E-6 L -0.00834 -0.9768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884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998" fill="hold"/>
                                        <p:tgtEl>
                                          <p:spTgt spid="143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5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53"/>
                </p:tgtEl>
              </p:cMediaNode>
            </p:audio>
          </p:childTnLst>
        </p:cTn>
      </p:par>
    </p:tnLst>
    <p:bldLst>
      <p:bldP spid="14348" grpId="0" animBg="1"/>
      <p:bldP spid="14349" grpId="0" animBg="1"/>
      <p:bldP spid="14350" grpId="0" animBg="1"/>
      <p:bldP spid="143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4394156-4D78-4A26-B50D-FDFB0C74D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92163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Vocabulary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4E0BDB05-C462-47A1-A510-6A8FD4B4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82" y="1216701"/>
            <a:ext cx="8629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u="sng" dirty="0">
                <a:latin typeface="Bookman Old Style" panose="02050604050505020204" pitchFamily="18" charset="0"/>
              </a:rPr>
              <a:t>Inertia:</a:t>
            </a:r>
            <a:r>
              <a:rPr lang="en-US" altLang="en-US" sz="2400" dirty="0">
                <a:latin typeface="Bookman Old Style" panose="02050604050505020204" pitchFamily="18" charset="0"/>
              </a:rPr>
              <a:t> the tendency of an object to resist changes in its state of motion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B9C72D40-5A79-42BF-BF53-B30ACBC4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92" y="2590800"/>
            <a:ext cx="95437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u="sng" dirty="0">
                <a:latin typeface="Bookman Old Style" panose="02050604050505020204" pitchFamily="18" charset="0"/>
              </a:rPr>
              <a:t>Acceleration: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Bookman Old Style" panose="02050604050505020204" pitchFamily="18" charset="0"/>
              </a:rPr>
              <a:t>	•a change in velocity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Bookman Old Style" panose="02050604050505020204" pitchFamily="18" charset="0"/>
              </a:rPr>
              <a:t>	•a measurement of how quickly an object is 	changing speed, direction or both</a:t>
            </a:r>
          </a:p>
        </p:txBody>
      </p:sp>
      <p:sp>
        <p:nvSpPr>
          <p:cNvPr id="44037" name="Rectangle 8">
            <a:extLst>
              <a:ext uri="{FF2B5EF4-FFF2-40B4-BE49-F238E27FC236}">
                <a16:creationId xmlns:a16="http://schemas.microsoft.com/office/drawing/2014/main" id="{92B99FB8-FC94-4CC9-9DEE-D3A48C71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15811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85BD59A8-F142-4635-B5E9-66AFED47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262" y="4630710"/>
            <a:ext cx="8172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Bookman Old Style" panose="02050604050505020204" pitchFamily="18" charset="0"/>
              </a:rPr>
              <a:t>Velocity:</a:t>
            </a:r>
            <a:r>
              <a:rPr lang="en-US" altLang="en-US" sz="2400" b="1" dirty="0">
                <a:latin typeface="Bookman Old Style" panose="02050604050505020204" pitchFamily="18" charset="0"/>
              </a:rPr>
              <a:t> </a:t>
            </a:r>
            <a:r>
              <a:rPr lang="en-US" altLang="en-US" sz="2400" dirty="0">
                <a:latin typeface="Bookman Old Style" panose="02050604050505020204" pitchFamily="18" charset="0"/>
              </a:rPr>
              <a:t>The rate of change of a position along 	a straight line with respect to time 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84EBEE4D-C32C-4872-9110-0960C022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262" y="5715001"/>
            <a:ext cx="739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Bookman Old Style" panose="02050604050505020204" pitchFamily="18" charset="0"/>
              </a:rPr>
              <a:t>Force:</a:t>
            </a:r>
            <a:r>
              <a:rPr lang="en-US" altLang="en-US" sz="2400" dirty="0">
                <a:latin typeface="Bookman Old Style" panose="02050604050505020204" pitchFamily="18" charset="0"/>
              </a:rPr>
              <a:t> Push or pull (strength or energy</a:t>
            </a:r>
            <a:endParaRPr lang="en-US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2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2" grpId="0"/>
      <p:bldP spid="45065" grpId="0" build="allAtOnce" autoUpdateAnimBg="0"/>
      <p:bldP spid="45067" grpId="0" build="allAtOnce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 can state Newton’s Laws of Motion.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 can apply Newton’s Laws of Motion to real life situations.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 can describe momentum of different objects and how it affects motion.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 can explain the relationship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between inertia and mass.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966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F6DEA09-E63B-48B2-A82F-14480DA514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 rot="10800000" flipV="1">
            <a:off x="1192695" y="419725"/>
            <a:ext cx="10098156" cy="723275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sz="5400" dirty="0">
                <a:solidFill>
                  <a:schemeClr val="bg1"/>
                </a:solidFill>
                <a:latin typeface="Bookman Old Style" panose="02050604050505020204" pitchFamily="18" charset="0"/>
              </a:rPr>
              <a:t>Newton</a:t>
            </a:r>
            <a:r>
              <a:rPr lang="ja-JP" altLang="en-US" sz="5400" dirty="0">
                <a:solidFill>
                  <a:schemeClr val="bg1"/>
                </a:solidFill>
                <a:latin typeface="Bookman Old Style" panose="02050604050505020204" pitchFamily="18" charset="0"/>
              </a:rPr>
              <a:t>’</a:t>
            </a:r>
            <a:r>
              <a:rPr lang="en-US" altLang="ja-JP" sz="5400" dirty="0">
                <a:solidFill>
                  <a:schemeClr val="bg1"/>
                </a:solidFill>
                <a:latin typeface="Bookman Old Style" panose="02050604050505020204" pitchFamily="18" charset="0"/>
              </a:rPr>
              <a:t>s Laws of Motion</a:t>
            </a:r>
            <a:endParaRPr lang="en-US" altLang="en-US" sz="5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BA04C52-236F-4BE0-A51D-3C0191237D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4958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800">
              <a:latin typeface="Bookman Old Style" charset="0"/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800">
              <a:latin typeface="Bookman Old Style" charset="0"/>
              <a:ea typeface="+mn-ea"/>
              <a:cs typeface="+mn-cs"/>
            </a:endParaRP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C58C360B-A17B-4C15-AFF6-E207DE106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67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DF06147-931A-4E31-A267-BA9ADA902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607" y="381000"/>
            <a:ext cx="10972799" cy="76200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sz="5400" dirty="0">
                <a:solidFill>
                  <a:schemeClr val="bg1"/>
                </a:solidFill>
                <a:latin typeface="Bookman Old Style" panose="02050604050505020204" pitchFamily="18" charset="0"/>
              </a:rPr>
              <a:t>Background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3B4672-B1D5-47CC-88ED-8EDBD20D8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607" y="1460290"/>
            <a:ext cx="10972799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Bookman Old Style" panose="02050604050505020204" pitchFamily="18" charset="0"/>
              </a:rPr>
              <a:t>Sir Isaac Newton (1643-1727) an English scientist and mathematician famous for his discovery of the law of gravity also discovered the three </a:t>
            </a:r>
            <a:r>
              <a:rPr lang="en-US" altLang="en-US" i="1" dirty="0">
                <a:latin typeface="Bookman Old Style" panose="02050604050505020204" pitchFamily="18" charset="0"/>
              </a:rPr>
              <a:t>laws of motion</a:t>
            </a:r>
            <a:r>
              <a:rPr lang="en-US" altLang="en-US" dirty="0">
                <a:latin typeface="Bookman Old Style" panose="02050604050505020204" pitchFamily="18" charset="0"/>
              </a:rPr>
              <a:t>. </a:t>
            </a:r>
            <a:r>
              <a:rPr lang="en-US" alt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He published them in his book </a:t>
            </a:r>
            <a:r>
              <a:rPr lang="en-US" altLang="en-US" u="sng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Philosophiae</a:t>
            </a:r>
            <a:r>
              <a:rPr lang="en-US" altLang="en-US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 Naturalis Principia Mathematica</a:t>
            </a:r>
            <a:r>
              <a:rPr lang="en-US" alt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(mathematic principles of natural philosophy) in 1687</a:t>
            </a:r>
            <a:r>
              <a:rPr lang="en-US" altLang="en-US" dirty="0">
                <a:latin typeface="Bookman Old Style" panose="02050604050505020204" pitchFamily="18" charset="0"/>
              </a:rPr>
              <a:t>.  Today these laws are known as </a:t>
            </a:r>
            <a:r>
              <a:rPr lang="en-US" altLang="en-US" i="1" dirty="0">
                <a:latin typeface="Bookman Old Style" panose="02050604050505020204" pitchFamily="18" charset="0"/>
              </a:rPr>
              <a:t>Newton’s Laws of Motion</a:t>
            </a:r>
            <a:r>
              <a:rPr lang="en-US" altLang="en-US" dirty="0">
                <a:latin typeface="Bookman Old Style" panose="02050604050505020204" pitchFamily="18" charset="0"/>
              </a:rPr>
              <a:t> and describe the motion of all objects on the scale we experience in our everyday lives.</a:t>
            </a:r>
          </a:p>
        </p:txBody>
      </p:sp>
    </p:spTree>
    <p:extLst>
      <p:ext uri="{BB962C8B-B14F-4D97-AF65-F5344CB8AC3E}">
        <p14:creationId xmlns:p14="http://schemas.microsoft.com/office/powerpoint/2010/main" val="327380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D4CEFE9-6B2D-4361-B602-C83296BB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Newton’s 3 Laws of Motion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74A9D3B-4997-41CA-B4FE-B4136F0BF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Bookman Old Style" panose="02050604050505020204" pitchFamily="18" charset="0"/>
              </a:rPr>
              <a:t>1.  </a:t>
            </a:r>
            <a:r>
              <a:rPr lang="en-US" altLang="en-US" sz="3600" dirty="0">
                <a:latin typeface="Bookman Old Style" panose="02050604050505020204" pitchFamily="18" charset="0"/>
              </a:rPr>
              <a:t>An object in motion tends to stay in motion and an object at rest tends to stay at rest unless acted upon by an unbalanced force.</a:t>
            </a:r>
          </a:p>
          <a:p>
            <a:pPr eaLnBrk="1" hangingPunct="1">
              <a:buFontTx/>
              <a:buNone/>
            </a:pPr>
            <a:r>
              <a:rPr lang="en-US" altLang="en-US" sz="3600" dirty="0">
                <a:latin typeface="Bookman Old Style" panose="02050604050505020204" pitchFamily="18" charset="0"/>
              </a:rPr>
              <a:t>2. Force equals mass times acceleration </a:t>
            </a:r>
            <a:br>
              <a:rPr lang="en-US" altLang="en-US" sz="3600" dirty="0">
                <a:latin typeface="Bookman Old Style" panose="02050604050505020204" pitchFamily="18" charset="0"/>
              </a:rPr>
            </a:br>
            <a:r>
              <a:rPr lang="en-US" altLang="en-US" sz="3600" dirty="0">
                <a:latin typeface="Bookman Old Style" panose="02050604050505020204" pitchFamily="18" charset="0"/>
              </a:rPr>
              <a:t>  (F = ma).</a:t>
            </a:r>
          </a:p>
          <a:p>
            <a:pPr eaLnBrk="1" hangingPunct="1">
              <a:buFontTx/>
              <a:buNone/>
            </a:pPr>
            <a:r>
              <a:rPr lang="en-US" altLang="en-US" sz="3600" dirty="0">
                <a:latin typeface="Bookman Old Style" panose="02050604050505020204" pitchFamily="18" charset="0"/>
              </a:rPr>
              <a:t>3.  For every action there is an equal and opposite reaction.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23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8DC76B-D304-4CB5-B351-390518B59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557" y="430970"/>
            <a:ext cx="10897849" cy="114300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Newton’s First Law</a:t>
            </a:r>
            <a:br>
              <a:rPr lang="en-US" altLang="en-US" sz="4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altLang="en-US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(law of inertia)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EF16DD7-12C4-4BFB-9746-88229E46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0"/>
            <a:ext cx="8229600" cy="2438400"/>
          </a:xfrm>
          <a:solidFill>
            <a:srgbClr val="00B0F0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i="1" dirty="0">
                <a:latin typeface="Bookman Old Style" panose="02050604050505020204" pitchFamily="18" charset="0"/>
              </a:rPr>
              <a:t>An object at rest tends to stay at rest and an object in motion tends to stay in motion unless acted upon by an unbalanced force.</a:t>
            </a:r>
          </a:p>
        </p:txBody>
      </p:sp>
      <p:pic>
        <p:nvPicPr>
          <p:cNvPr id="5124" name="Picture 4" descr="MCSY01295_0000[1]">
            <a:extLst>
              <a:ext uri="{FF2B5EF4-FFF2-40B4-BE49-F238E27FC236}">
                <a16:creationId xmlns:a16="http://schemas.microsoft.com/office/drawing/2014/main" id="{ACD15E47-D73C-492A-90D0-21A12390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828800"/>
            <a:ext cx="1374775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6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MCj04133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10" y="130126"/>
            <a:ext cx="4672012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548640" y="267286"/>
            <a:ext cx="6161649" cy="1143000"/>
          </a:xfrm>
          <a:solidFill>
            <a:srgbClr val="C00000"/>
          </a:solidFill>
        </p:spPr>
        <p:txBody>
          <a:bodyPr/>
          <a:lstStyle/>
          <a:p>
            <a:pPr algn="l"/>
            <a:r>
              <a:rPr lang="en-US" altLang="en-US" sz="3900" dirty="0">
                <a:solidFill>
                  <a:schemeClr val="bg1"/>
                </a:solidFill>
                <a:latin typeface="Rockwell Extra Bold" panose="02060903040505020403" pitchFamily="18" charset="0"/>
              </a:rPr>
              <a:t>Newton’s First Law of Motion: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038622"/>
            <a:ext cx="12192000" cy="3819378"/>
          </a:xfrm>
          <a:solidFill>
            <a:srgbClr val="FFC000">
              <a:alpha val="50000"/>
            </a:srgbClr>
          </a:solidFill>
        </p:spPr>
        <p:txBody>
          <a:bodyPr/>
          <a:lstStyle/>
          <a:p>
            <a:r>
              <a:rPr lang="en-US" altLang="en-US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know as: Law of Inertia!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Inertia is an objects resistance to a change in its motion (even if it isn’t moving at all!)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Inertia is caused because objects have mass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</a:t>
            </a:r>
            <a:r>
              <a:rPr lang="en-US" altLang="en-US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more</a:t>
            </a: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mass an object has, the </a:t>
            </a:r>
            <a:r>
              <a:rPr lang="en-US" altLang="en-US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more</a:t>
            </a: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inertia!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“An object at rest will stay at rest unless it is acted upon by an outside force.” </a:t>
            </a:r>
            <a:r>
              <a:rPr lang="en-US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(and the opposite is also true! An object in motion will stay in…blah blah blah)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37DB322-D43B-4BD0-A9F9-213922844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Newton’s Second Law</a:t>
            </a:r>
            <a:b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(F = ma)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095EB33-2331-4C7D-8E8E-E16E2406E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062331"/>
            <a:ext cx="8229600" cy="1364108"/>
          </a:xfrm>
          <a:solidFill>
            <a:srgbClr val="0099FF"/>
          </a:solidFill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i="1" dirty="0">
                <a:latin typeface="Bookman Old Style" panose="02050604050505020204" pitchFamily="18" charset="0"/>
              </a:rPr>
              <a:t>Force equals mass times acceleration.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i="1" dirty="0">
              <a:latin typeface="Bookman Old Style" panose="02050604050505020204" pitchFamily="18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i="1" dirty="0">
                <a:latin typeface="Bookman Old Style" panose="02050604050505020204" pitchFamily="18" charset="0"/>
              </a:rPr>
              <a:t>F = ma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E2D6EC55-701F-465D-8733-6D94C49C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86332"/>
            <a:ext cx="8229600" cy="954107"/>
          </a:xfrm>
          <a:prstGeom prst="rect">
            <a:avLst/>
          </a:prstGeom>
          <a:solidFill>
            <a:srgbClr val="0099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u="sng" dirty="0">
                <a:latin typeface="Bookman Old Style" panose="02050604050505020204" pitchFamily="18" charset="0"/>
              </a:rPr>
              <a:t>Acceleration</a:t>
            </a:r>
            <a:r>
              <a:rPr lang="en-US" altLang="en-US" sz="2800" dirty="0">
                <a:latin typeface="Bookman Old Style" panose="02050604050505020204" pitchFamily="18" charset="0"/>
              </a:rPr>
              <a:t>: a measurement of how quickly an object is changing speed.</a:t>
            </a:r>
          </a:p>
        </p:txBody>
      </p:sp>
      <p:pic>
        <p:nvPicPr>
          <p:cNvPr id="27653" name="Picture 5" descr="MCSY01296_0000[1]">
            <a:extLst>
              <a:ext uri="{FF2B5EF4-FFF2-40B4-BE49-F238E27FC236}">
                <a16:creationId xmlns:a16="http://schemas.microsoft.com/office/drawing/2014/main" id="{7CDD59D4-4D3B-43B2-A368-CE551188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777580"/>
            <a:ext cx="16478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558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Cj04133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2" y="2819400"/>
            <a:ext cx="4672013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"/>
          <p:cNvSpPr>
            <a:spLocks noRot="1" noChangeArrowheads="1"/>
          </p:cNvSpPr>
          <p:nvPr/>
        </p:nvSpPr>
        <p:spPr bwMode="auto">
          <a:xfrm>
            <a:off x="5387925" y="2868641"/>
            <a:ext cx="6096000" cy="2606675"/>
          </a:xfrm>
          <a:prstGeom prst="rect">
            <a:avLst/>
          </a:prstGeom>
          <a:solidFill>
            <a:srgbClr val="003366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A3C145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fontAlgn="base">
              <a:spcAft>
                <a:spcPct val="0"/>
              </a:spcAft>
              <a:buClr>
                <a:srgbClr val="A3C145"/>
              </a:buClr>
            </a:pPr>
            <a:r>
              <a:rPr lang="en-US" altLang="en-US">
                <a:solidFill>
                  <a:srgbClr val="FFFFFF"/>
                </a:solidFill>
              </a:rPr>
              <a:t>More Force = more Acceleration</a:t>
            </a:r>
          </a:p>
          <a:p>
            <a:pPr fontAlgn="base">
              <a:spcAft>
                <a:spcPct val="0"/>
              </a:spcAft>
              <a:buClr>
                <a:srgbClr val="A3C145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fontAlgn="base">
              <a:spcAft>
                <a:spcPct val="0"/>
              </a:spcAft>
              <a:buClr>
                <a:srgbClr val="A3C145"/>
              </a:buClr>
            </a:pPr>
            <a:r>
              <a:rPr lang="en-US" altLang="en-US">
                <a:solidFill>
                  <a:srgbClr val="FFFFFF"/>
                </a:solidFill>
              </a:rPr>
              <a:t>More Mass = more Force needed!</a:t>
            </a:r>
          </a:p>
          <a:p>
            <a:pPr fontAlgn="base">
              <a:spcAft>
                <a:spcPct val="0"/>
              </a:spcAft>
              <a:buClr>
                <a:srgbClr val="A3C145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</a:endParaRPr>
          </a:p>
          <a:p>
            <a:pPr fontAlgn="base">
              <a:spcAft>
                <a:spcPct val="0"/>
              </a:spcAft>
              <a:buClr>
                <a:srgbClr val="A3C145"/>
              </a:buClr>
            </a:pPr>
            <a:endParaRPr lang="en-US" altLang="en-US">
              <a:solidFill>
                <a:srgbClr val="FFFFFF"/>
              </a:solidFill>
            </a:endParaRPr>
          </a:p>
          <a:p>
            <a:pPr fontAlgn="base">
              <a:spcAft>
                <a:spcPct val="0"/>
              </a:spcAft>
              <a:buClr>
                <a:srgbClr val="A3C145"/>
              </a:buClr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96874"/>
            <a:ext cx="10349132" cy="1073151"/>
          </a:xfrm>
          <a:solidFill>
            <a:srgbClr val="C00000"/>
          </a:solidFill>
        </p:spPr>
        <p:txBody>
          <a:bodyPr/>
          <a:lstStyle/>
          <a:p>
            <a:r>
              <a:rPr lang="en-US" altLang="en-US" sz="4800" dirty="0"/>
              <a:t>Newton’s Second Law of Motion says: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6810" y="1676400"/>
            <a:ext cx="8636390" cy="1143000"/>
          </a:xfrm>
          <a:solidFill>
            <a:srgbClr val="00206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“To move a mass, you need a force!”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Also known as F=ma</a:t>
            </a:r>
          </a:p>
          <a:p>
            <a:pPr>
              <a:lnSpc>
                <a:spcPct val="90000"/>
              </a:lnSpc>
            </a:pPr>
            <a:endParaRPr lang="en-US" altLang="en-US" sz="36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355211" y="1600200"/>
            <a:ext cx="1295400" cy="1295400"/>
          </a:xfrm>
          <a:prstGeom prst="cloudCallout">
            <a:avLst>
              <a:gd name="adj1" fmla="val 48773"/>
              <a:gd name="adj2" fmla="val 83699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 am so smart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68812" y="6248401"/>
            <a:ext cx="12023188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</a:rPr>
              <a:t>The greater the mass = greater inertia = more force needed!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  <p:bldP spid="2053" grpId="0" animBg="1"/>
      <p:bldP spid="205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9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2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|3.9|1.: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649</Words>
  <Application>Microsoft Office PowerPoint</Application>
  <PresentationFormat>Widescreen</PresentationFormat>
  <Paragraphs>85</Paragraphs>
  <Slides>14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Rockwell Extra Bold</vt:lpstr>
      <vt:lpstr>Tahoma</vt:lpstr>
      <vt:lpstr>Wingdings</vt:lpstr>
      <vt:lpstr>Default Design</vt:lpstr>
      <vt:lpstr>1_Default Design</vt:lpstr>
      <vt:lpstr>Compass</vt:lpstr>
      <vt:lpstr>2_Default Design</vt:lpstr>
      <vt:lpstr>3_Default Design</vt:lpstr>
      <vt:lpstr>4_Default Design</vt:lpstr>
      <vt:lpstr>12-2 and 3 Newtons Laws of Motion</vt:lpstr>
      <vt:lpstr>Learning Objectives</vt:lpstr>
      <vt:lpstr>Newton’s Laws of Motion</vt:lpstr>
      <vt:lpstr>Background</vt:lpstr>
      <vt:lpstr>Newton’s 3 Laws of Motion</vt:lpstr>
      <vt:lpstr>Newton’s First Law (law of inertia)</vt:lpstr>
      <vt:lpstr>Newton’s First Law of Motion:</vt:lpstr>
      <vt:lpstr>Newton’s Second Law (F = ma)</vt:lpstr>
      <vt:lpstr>Newton’s Second Law of Motion says:</vt:lpstr>
      <vt:lpstr>What do you think happens to our acceleration w/ different masses?</vt:lpstr>
      <vt:lpstr>What do you think happens to our acceleration w/ different masses if we pushed with the same amount of force?</vt:lpstr>
      <vt:lpstr>Newton’s Third Law (Action-Reaction)</vt:lpstr>
      <vt:lpstr> Newton’s Third Law of Motion </vt:lpstr>
      <vt:lpstr>Vocabulary</vt:lpstr>
    </vt:vector>
  </TitlesOfParts>
  <Company>Boyertown Area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Berger, Jerry</dc:creator>
  <cp:lastModifiedBy>Berger, Jerry</cp:lastModifiedBy>
  <cp:revision>55</cp:revision>
  <dcterms:created xsi:type="dcterms:W3CDTF">2018-12-07T19:18:03Z</dcterms:created>
  <dcterms:modified xsi:type="dcterms:W3CDTF">2019-12-09T19:21:51Z</dcterms:modified>
</cp:coreProperties>
</file>