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1.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145705924" r:id="rId2"/>
    <p:sldId id="2145705925" r:id="rId3"/>
    <p:sldId id="2145705904" r:id="rId4"/>
    <p:sldId id="2145705896" r:id="rId5"/>
    <p:sldId id="2145705923" r:id="rId6"/>
    <p:sldId id="2145705911" r:id="rId7"/>
    <p:sldId id="2145705909" r:id="rId8"/>
    <p:sldId id="2145705915" r:id="rId9"/>
    <p:sldId id="2145705913" r:id="rId10"/>
    <p:sldId id="2145705910" r:id="rId11"/>
    <p:sldId id="2145705903" r:id="rId12"/>
    <p:sldId id="2145705920" r:id="rId13"/>
    <p:sldId id="2145705918" r:id="rId14"/>
    <p:sldId id="2145705917" r:id="rId15"/>
    <p:sldId id="2145705921" r:id="rId16"/>
    <p:sldId id="2145705919" r:id="rId17"/>
    <p:sldId id="2145705900" r:id="rId18"/>
    <p:sldId id="2145705901" r:id="rId19"/>
    <p:sldId id="2145705912" r:id="rId20"/>
    <p:sldId id="2145705916" r:id="rId21"/>
    <p:sldId id="2145705922" r:id="rId22"/>
    <p:sldId id="2145705908" r:id="rId23"/>
    <p:sldId id="2145705914" r:id="rId24"/>
    <p:sldId id="2145705907" r:id="rId25"/>
    <p:sldId id="2145705906" r:id="rId26"/>
    <p:sldId id="2145705897" r:id="rId27"/>
    <p:sldId id="2145705899" r:id="rId28"/>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3EE49E8-2CC9-4585-A7B6-F2F48A861ABA}">
          <p14:sldIdLst/>
        </p14:section>
        <p14:section name="material" id="{440A10D6-309A-40FA-90F3-CD8EC10D12BA}">
          <p14:sldIdLst>
            <p14:sldId id="2145705924"/>
            <p14:sldId id="2145705925"/>
          </p14:sldIdLst>
        </p14:section>
        <p14:section name="expreiment" id="{AC82ED2B-620F-4D15-A81C-2014353BA859}">
          <p14:sldIdLst>
            <p14:sldId id="2145705904"/>
            <p14:sldId id="2145705896"/>
            <p14:sldId id="2145705923"/>
            <p14:sldId id="2145705911"/>
            <p14:sldId id="2145705909"/>
            <p14:sldId id="2145705915"/>
            <p14:sldId id="2145705913"/>
            <p14:sldId id="2145705910"/>
            <p14:sldId id="2145705903"/>
            <p14:sldId id="2145705920"/>
            <p14:sldId id="2145705918"/>
            <p14:sldId id="2145705917"/>
            <p14:sldId id="2145705921"/>
            <p14:sldId id="2145705919"/>
            <p14:sldId id="2145705900"/>
            <p14:sldId id="2145705901"/>
            <p14:sldId id="2145705912"/>
          </p14:sldIdLst>
        </p14:section>
        <p14:section name="appe" id="{8BBDE4F8-5B44-4211-9506-94F8DD2AF945}">
          <p14:sldIdLst>
            <p14:sldId id="2145705916"/>
            <p14:sldId id="2145705922"/>
            <p14:sldId id="2145705908"/>
            <p14:sldId id="2145705914"/>
            <p14:sldId id="2145705907"/>
            <p14:sldId id="2145705906"/>
            <p14:sldId id="2145705897"/>
            <p14:sldId id="2145705899"/>
          </p14:sldIdLst>
        </p14:section>
        <p14:section name="240717" id="{222ED4BA-0C7D-47A6-98A9-8D8F4B46CC7F}">
          <p14:sldIdLst/>
        </p14:section>
        <p14:section name="240610" id="{0CE48C13-1126-4296-A53D-DDE1DD067BE2}">
          <p14:sldIdLst/>
        </p14:section>
        <p14:section name="240509" id="{51355ED2-FBE2-4D14-85A8-E2DDA19087AD}">
          <p14:sldIdLst/>
        </p14:section>
        <p14:section name="existing research, personal preference" id="{0B8EAEDE-9AA4-4312-A49A-DBA1139D21C3}">
          <p14:sldIdLst/>
        </p14:section>
        <p14:section name="Personal thermal preference" id="{D83B44A2-07E0-41EF-8AD2-229F2A46D891}">
          <p14:sldIdLst/>
        </p14:section>
        <p14:section name="The framework of OCC" id="{AE53458B-149C-4172-8FBD-7DB30AA86D43}">
          <p14:sldIdLst/>
        </p14:section>
        <p14:section name="240430" id="{D8258DA7-96AD-4044-B896-529606A373D5}">
          <p14:sldIdLst/>
        </p14:section>
        <p14:section name="240404" id="{E1CF0CED-8546-4FE7-9C71-7A7BE09C8FAB}">
          <p14:sldIdLst/>
        </p14:section>
        <p14:section name="240308" id="{765B324E-B4AE-49AF-A6B3-2E3D0999C5A3}">
          <p14:sldIdLst/>
        </p14:section>
        <p14:section name="appendix" id="{043CEFDC-B532-42BF-90AE-055AFDBEF589}">
          <p14:sldIdLst/>
        </p14:section>
        <p14:section name="240208" id="{BC5947E4-4BD3-4B63-AEFA-0596D63683D0}">
          <p14:sldIdLst/>
        </p14:section>
        <p14:section name="KOM 2024" id="{F6CD6B65-910D-4FDA-B584-E479EB47784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7A"/>
    <a:srgbClr val="F07A01"/>
    <a:srgbClr val="ED7F0C"/>
    <a:srgbClr val="3268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3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for%20Study\Documents\EplusR\AsimEx\ActiveTL\models\agent_comfort\SDE2\TA\pivot_table_TAaccuracy.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for%20Study\Documents\EplusR\AsimEx\ActiveTL\models\agent_comfort\basemodel\accuracy\accuracy_tabl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for%20Study\Documents\EplusR\AsimEx\ActiveTL\models\agent_comfort\basemodel\accuracy\accuracy_table.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for%20Study\Documents\EplusR\AsimEx\ActiveTL\models\agent_comfort\basemodel\accuracy\accuracy_table.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or%20Study\Documents\EplusR\AsimEx\ActiveTL\models\agent_comfort\SDE2\TA\pivot_table_TAaccurac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for%20Study\Documents\EplusR\AsimEx\ActiveTL\models\agent_comfort\SDE2\TA\pivot_table_TAaccurac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for%20Study\Documents\EplusR\AsimEx\cal\Result\Personal\N_summary_persona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for%20Study\Documents\EplusR\AsimEx\ActiveTL\models\agent_comfort\SDE2\TA\pivot_table_TAaccurac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for%20Study\Documents\EplusR\AsimEx\cal\Result\Zone\N_summary_zon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for%20Study\Documents\EplusR\AsimEx\cal\Result\Zone\summary\result%20summary.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for%20Study\Documents\EplusR\AsimEx\cal\Result\Zone\summary\result%20summary.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for%20Study\Documents\EplusR\AsimEx\ActiveTL\models\agent_comfort\basemodel\accuracy\accuracy_tabl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en-US" altLang="ja-JP" sz="1400" b="0" i="0" u="none" strike="noStrike" kern="1200" spc="0" baseline="0">
                <a:solidFill>
                  <a:prstClr val="black">
                    <a:lumMod val="65000"/>
                    <a:lumOff val="35000"/>
                  </a:prstClr>
                </a:solidFill>
              </a:rPr>
              <a:t>Accuracy along the amount of surveys(2)</a:t>
            </a:r>
            <a:endParaRPr lang="ja-JP" altLang="en-US" sz="1400" b="0" i="0" u="none" strike="noStrike" kern="1200" spc="0" baseline="0">
              <a:solidFill>
                <a:prstClr val="black">
                  <a:lumMod val="65000"/>
                  <a:lumOff val="35000"/>
                </a:prstClr>
              </a:solidFill>
            </a:endParaRPr>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accuracy_table!$A$14</c:f>
              <c:strCache>
                <c:ptCount val="1"/>
                <c:pt idx="0">
                  <c:v>16</c:v>
                </c:pt>
              </c:strCache>
            </c:strRef>
          </c:tx>
          <c:spPr>
            <a:ln w="28575" cap="rnd">
              <a:solidFill>
                <a:schemeClr val="accent2"/>
              </a:solidFill>
              <a:round/>
            </a:ln>
            <a:effectLst/>
          </c:spPr>
          <c:marker>
            <c:symbol val="none"/>
          </c:marker>
          <c:cat>
            <c:numRef>
              <c:f>accuracy_table!$C$2:$L$2</c:f>
              <c:numCache>
                <c:formatCode>General</c:formatCode>
                <c:ptCount val="10"/>
              </c:numCache>
            </c:numRef>
          </c:cat>
          <c:val>
            <c:numRef>
              <c:f>accuracy_table!$C$14:$L$14</c:f>
              <c:numCache>
                <c:formatCode>0%</c:formatCode>
                <c:ptCount val="10"/>
                <c:pt idx="0">
                  <c:v>0.75</c:v>
                </c:pt>
                <c:pt idx="1">
                  <c:v>0.83333333333333304</c:v>
                </c:pt>
                <c:pt idx="2">
                  <c:v>0.91666666666666596</c:v>
                </c:pt>
                <c:pt idx="3">
                  <c:v>0.91666666666666596</c:v>
                </c:pt>
                <c:pt idx="4">
                  <c:v>0.91666666666666596</c:v>
                </c:pt>
                <c:pt idx="5">
                  <c:v>0.91666666666666596</c:v>
                </c:pt>
                <c:pt idx="6">
                  <c:v>0.91666666666666596</c:v>
                </c:pt>
                <c:pt idx="7">
                  <c:v>0.91666666666666596</c:v>
                </c:pt>
                <c:pt idx="8">
                  <c:v>0.91666666666666596</c:v>
                </c:pt>
                <c:pt idx="9">
                  <c:v>0.91666666666666596</c:v>
                </c:pt>
              </c:numCache>
            </c:numRef>
          </c:val>
          <c:smooth val="0"/>
          <c:extLst>
            <c:ext xmlns:c16="http://schemas.microsoft.com/office/drawing/2014/chart" uri="{C3380CC4-5D6E-409C-BE32-E72D297353CC}">
              <c16:uniqueId val="{00000000-2828-4845-B1A4-9B1155D983B9}"/>
            </c:ext>
          </c:extLst>
        </c:ser>
        <c:ser>
          <c:idx val="1"/>
          <c:order val="1"/>
          <c:tx>
            <c:strRef>
              <c:f>accuracy_table!$A$15</c:f>
              <c:strCache>
                <c:ptCount val="1"/>
                <c:pt idx="0">
                  <c:v>17</c:v>
                </c:pt>
              </c:strCache>
            </c:strRef>
          </c:tx>
          <c:spPr>
            <a:ln w="28575" cap="rnd">
              <a:solidFill>
                <a:schemeClr val="accent4"/>
              </a:solidFill>
              <a:round/>
            </a:ln>
            <a:effectLst/>
          </c:spPr>
          <c:marker>
            <c:symbol val="none"/>
          </c:marker>
          <c:cat>
            <c:numRef>
              <c:f>accuracy_table!$C$2:$L$2</c:f>
              <c:numCache>
                <c:formatCode>General</c:formatCode>
                <c:ptCount val="10"/>
              </c:numCache>
            </c:numRef>
          </c:cat>
          <c:val>
            <c:numRef>
              <c:f>accuracy_table!$C$15:$L$15</c:f>
              <c:numCache>
                <c:formatCode>0%</c:formatCode>
                <c:ptCount val="10"/>
                <c:pt idx="0">
                  <c:v>0.8</c:v>
                </c:pt>
                <c:pt idx="1">
                  <c:v>0.8</c:v>
                </c:pt>
                <c:pt idx="2">
                  <c:v>0.8</c:v>
                </c:pt>
                <c:pt idx="3">
                  <c:v>0.8</c:v>
                </c:pt>
                <c:pt idx="4">
                  <c:v>0.8</c:v>
                </c:pt>
                <c:pt idx="5">
                  <c:v>0.8</c:v>
                </c:pt>
                <c:pt idx="6">
                  <c:v>0.8</c:v>
                </c:pt>
                <c:pt idx="7">
                  <c:v>0.8</c:v>
                </c:pt>
                <c:pt idx="8">
                  <c:v>0.8</c:v>
                </c:pt>
                <c:pt idx="9">
                  <c:v>0.8</c:v>
                </c:pt>
              </c:numCache>
            </c:numRef>
          </c:val>
          <c:smooth val="0"/>
          <c:extLst>
            <c:ext xmlns:c16="http://schemas.microsoft.com/office/drawing/2014/chart" uri="{C3380CC4-5D6E-409C-BE32-E72D297353CC}">
              <c16:uniqueId val="{00000001-2828-4845-B1A4-9B1155D983B9}"/>
            </c:ext>
          </c:extLst>
        </c:ser>
        <c:ser>
          <c:idx val="2"/>
          <c:order val="2"/>
          <c:tx>
            <c:strRef>
              <c:f>accuracy_table!$A$16</c:f>
              <c:strCache>
                <c:ptCount val="1"/>
                <c:pt idx="0">
                  <c:v>18</c:v>
                </c:pt>
              </c:strCache>
            </c:strRef>
          </c:tx>
          <c:spPr>
            <a:ln w="28575" cap="rnd">
              <a:solidFill>
                <a:schemeClr val="accent6"/>
              </a:solidFill>
              <a:round/>
            </a:ln>
            <a:effectLst/>
          </c:spPr>
          <c:marker>
            <c:symbol val="none"/>
          </c:marker>
          <c:cat>
            <c:numRef>
              <c:f>accuracy_table!$C$2:$L$2</c:f>
              <c:numCache>
                <c:formatCode>General</c:formatCode>
                <c:ptCount val="10"/>
              </c:numCache>
            </c:numRef>
          </c:cat>
          <c:val>
            <c:numRef>
              <c:f>accuracy_table!$C$16:$L$16</c:f>
              <c:numCache>
                <c:formatCode>0%</c:formatCode>
                <c:ptCount val="10"/>
                <c:pt idx="0">
                  <c:v>0.83333333333333304</c:v>
                </c:pt>
                <c:pt idx="1">
                  <c:v>1</c:v>
                </c:pt>
                <c:pt idx="2">
                  <c:v>0.83333333333333304</c:v>
                </c:pt>
                <c:pt idx="3">
                  <c:v>0.83333333333333304</c:v>
                </c:pt>
                <c:pt idx="4">
                  <c:v>1</c:v>
                </c:pt>
                <c:pt idx="5">
                  <c:v>1</c:v>
                </c:pt>
                <c:pt idx="6">
                  <c:v>1</c:v>
                </c:pt>
                <c:pt idx="7">
                  <c:v>1</c:v>
                </c:pt>
                <c:pt idx="8">
                  <c:v>1</c:v>
                </c:pt>
                <c:pt idx="9">
                  <c:v>1</c:v>
                </c:pt>
              </c:numCache>
            </c:numRef>
          </c:val>
          <c:smooth val="0"/>
          <c:extLst>
            <c:ext xmlns:c16="http://schemas.microsoft.com/office/drawing/2014/chart" uri="{C3380CC4-5D6E-409C-BE32-E72D297353CC}">
              <c16:uniqueId val="{00000002-2828-4845-B1A4-9B1155D983B9}"/>
            </c:ext>
          </c:extLst>
        </c:ser>
        <c:ser>
          <c:idx val="3"/>
          <c:order val="3"/>
          <c:tx>
            <c:strRef>
              <c:f>accuracy_table!$A$17</c:f>
              <c:strCache>
                <c:ptCount val="1"/>
                <c:pt idx="0">
                  <c:v>19</c:v>
                </c:pt>
              </c:strCache>
            </c:strRef>
          </c:tx>
          <c:spPr>
            <a:ln w="28575" cap="rnd">
              <a:solidFill>
                <a:schemeClr val="accent2">
                  <a:lumMod val="60000"/>
                </a:schemeClr>
              </a:solidFill>
              <a:round/>
            </a:ln>
            <a:effectLst/>
          </c:spPr>
          <c:marker>
            <c:symbol val="none"/>
          </c:marker>
          <c:cat>
            <c:numRef>
              <c:f>accuracy_table!$C$2:$L$2</c:f>
              <c:numCache>
                <c:formatCode>General</c:formatCode>
                <c:ptCount val="10"/>
              </c:numCache>
            </c:numRef>
          </c:cat>
          <c:val>
            <c:numRef>
              <c:f>accuracy_table!$C$17:$L$17</c:f>
              <c:numCache>
                <c:formatCode>0%</c:formatCode>
                <c:ptCount val="10"/>
                <c:pt idx="0">
                  <c:v>0.72727272727272696</c:v>
                </c:pt>
                <c:pt idx="1">
                  <c:v>0.72727272727272696</c:v>
                </c:pt>
                <c:pt idx="2">
                  <c:v>0.81818181818181801</c:v>
                </c:pt>
                <c:pt idx="3">
                  <c:v>0.81818181818181801</c:v>
                </c:pt>
                <c:pt idx="4">
                  <c:v>0.81818181818181801</c:v>
                </c:pt>
                <c:pt idx="5">
                  <c:v>0.81818181818181801</c:v>
                </c:pt>
                <c:pt idx="6">
                  <c:v>0.81818181818181801</c:v>
                </c:pt>
                <c:pt idx="7">
                  <c:v>0.81818181818181801</c:v>
                </c:pt>
                <c:pt idx="8">
                  <c:v>0.81818181818181801</c:v>
                </c:pt>
                <c:pt idx="9">
                  <c:v>0.81818181818181801</c:v>
                </c:pt>
              </c:numCache>
            </c:numRef>
          </c:val>
          <c:smooth val="0"/>
          <c:extLst>
            <c:ext xmlns:c16="http://schemas.microsoft.com/office/drawing/2014/chart" uri="{C3380CC4-5D6E-409C-BE32-E72D297353CC}">
              <c16:uniqueId val="{00000003-2828-4845-B1A4-9B1155D983B9}"/>
            </c:ext>
          </c:extLst>
        </c:ser>
        <c:ser>
          <c:idx val="4"/>
          <c:order val="4"/>
          <c:tx>
            <c:strRef>
              <c:f>accuracy_table!$A$18</c:f>
              <c:strCache>
                <c:ptCount val="1"/>
                <c:pt idx="0">
                  <c:v>20</c:v>
                </c:pt>
              </c:strCache>
            </c:strRef>
          </c:tx>
          <c:spPr>
            <a:ln w="28575" cap="rnd">
              <a:solidFill>
                <a:schemeClr val="accent4">
                  <a:lumMod val="60000"/>
                </a:schemeClr>
              </a:solidFill>
              <a:round/>
            </a:ln>
            <a:effectLst/>
          </c:spPr>
          <c:marker>
            <c:symbol val="none"/>
          </c:marker>
          <c:cat>
            <c:numRef>
              <c:f>accuracy_table!$C$2:$L$2</c:f>
              <c:numCache>
                <c:formatCode>General</c:formatCode>
                <c:ptCount val="10"/>
              </c:numCache>
            </c:numRef>
          </c:cat>
          <c:val>
            <c:numRef>
              <c:f>accuracy_table!$C$18:$L$18</c:f>
              <c:numCache>
                <c:formatCode>0%</c:formatCode>
                <c:ptCount val="10"/>
                <c:pt idx="0">
                  <c:v>0.81818181818181801</c:v>
                </c:pt>
                <c:pt idx="1">
                  <c:v>0.81818181818181801</c:v>
                </c:pt>
                <c:pt idx="2">
                  <c:v>0.81818181818181801</c:v>
                </c:pt>
                <c:pt idx="3">
                  <c:v>0.81818181818181801</c:v>
                </c:pt>
                <c:pt idx="4">
                  <c:v>0.72727272727272696</c:v>
                </c:pt>
                <c:pt idx="5">
                  <c:v>0.72727272727272696</c:v>
                </c:pt>
                <c:pt idx="6">
                  <c:v>0.72727272727272696</c:v>
                </c:pt>
                <c:pt idx="7">
                  <c:v>0.72727272727272696</c:v>
                </c:pt>
                <c:pt idx="8">
                  <c:v>0.72727272727272696</c:v>
                </c:pt>
                <c:pt idx="9">
                  <c:v>0.90909090909090895</c:v>
                </c:pt>
              </c:numCache>
            </c:numRef>
          </c:val>
          <c:smooth val="0"/>
          <c:extLst>
            <c:ext xmlns:c16="http://schemas.microsoft.com/office/drawing/2014/chart" uri="{C3380CC4-5D6E-409C-BE32-E72D297353CC}">
              <c16:uniqueId val="{00000004-2828-4845-B1A4-9B1155D983B9}"/>
            </c:ext>
          </c:extLst>
        </c:ser>
        <c:ser>
          <c:idx val="5"/>
          <c:order val="5"/>
          <c:tx>
            <c:strRef>
              <c:f>accuracy_table!$A$19</c:f>
              <c:strCache>
                <c:ptCount val="1"/>
                <c:pt idx="0">
                  <c:v>21</c:v>
                </c:pt>
              </c:strCache>
            </c:strRef>
          </c:tx>
          <c:spPr>
            <a:ln w="28575" cap="rnd">
              <a:solidFill>
                <a:schemeClr val="accent6">
                  <a:lumMod val="60000"/>
                </a:schemeClr>
              </a:solidFill>
              <a:round/>
            </a:ln>
            <a:effectLst/>
          </c:spPr>
          <c:marker>
            <c:symbol val="none"/>
          </c:marker>
          <c:cat>
            <c:numRef>
              <c:f>accuracy_table!$C$2:$L$2</c:f>
              <c:numCache>
                <c:formatCode>General</c:formatCode>
                <c:ptCount val="10"/>
              </c:numCache>
            </c:numRef>
          </c:cat>
          <c:val>
            <c:numRef>
              <c:f>accuracy_table!$C$19:$L$19</c:f>
              <c:numCache>
                <c:formatCode>0%</c:formatCode>
                <c:ptCount val="10"/>
                <c:pt idx="0">
                  <c:v>0.8</c:v>
                </c:pt>
                <c:pt idx="1">
                  <c:v>0.8</c:v>
                </c:pt>
                <c:pt idx="2">
                  <c:v>0.8</c:v>
                </c:pt>
                <c:pt idx="3">
                  <c:v>0.9</c:v>
                </c:pt>
                <c:pt idx="4">
                  <c:v>0.9</c:v>
                </c:pt>
                <c:pt idx="5">
                  <c:v>0.8</c:v>
                </c:pt>
                <c:pt idx="6">
                  <c:v>0.9</c:v>
                </c:pt>
                <c:pt idx="7">
                  <c:v>0.9</c:v>
                </c:pt>
                <c:pt idx="8">
                  <c:v>0.9</c:v>
                </c:pt>
                <c:pt idx="9">
                  <c:v>0.9</c:v>
                </c:pt>
              </c:numCache>
            </c:numRef>
          </c:val>
          <c:smooth val="0"/>
          <c:extLst>
            <c:ext xmlns:c16="http://schemas.microsoft.com/office/drawing/2014/chart" uri="{C3380CC4-5D6E-409C-BE32-E72D297353CC}">
              <c16:uniqueId val="{00000005-2828-4845-B1A4-9B1155D983B9}"/>
            </c:ext>
          </c:extLst>
        </c:ser>
        <c:ser>
          <c:idx val="6"/>
          <c:order val="6"/>
          <c:tx>
            <c:strRef>
              <c:f>accuracy_table!$A$20</c:f>
              <c:strCache>
                <c:ptCount val="1"/>
                <c:pt idx="0">
                  <c:v>22</c:v>
                </c:pt>
              </c:strCache>
            </c:strRef>
          </c:tx>
          <c:spPr>
            <a:ln w="28575" cap="rnd">
              <a:solidFill>
                <a:schemeClr val="accent2">
                  <a:lumMod val="80000"/>
                  <a:lumOff val="20000"/>
                </a:schemeClr>
              </a:solidFill>
              <a:round/>
            </a:ln>
            <a:effectLst/>
          </c:spPr>
          <c:marker>
            <c:symbol val="none"/>
          </c:marker>
          <c:cat>
            <c:numRef>
              <c:f>accuracy_table!$C$2:$L$2</c:f>
              <c:numCache>
                <c:formatCode>General</c:formatCode>
                <c:ptCount val="10"/>
              </c:numCache>
            </c:numRef>
          </c:cat>
          <c:val>
            <c:numRef>
              <c:f>accuracy_table!$C$20:$L$20</c:f>
              <c:numCache>
                <c:formatCode>0%</c:formatCode>
                <c:ptCount val="10"/>
                <c:pt idx="0">
                  <c:v>0.7</c:v>
                </c:pt>
                <c:pt idx="1">
                  <c:v>0.7</c:v>
                </c:pt>
                <c:pt idx="2">
                  <c:v>1</c:v>
                </c:pt>
                <c:pt idx="3">
                  <c:v>1</c:v>
                </c:pt>
                <c:pt idx="4">
                  <c:v>1</c:v>
                </c:pt>
                <c:pt idx="5">
                  <c:v>1</c:v>
                </c:pt>
                <c:pt idx="6">
                  <c:v>1</c:v>
                </c:pt>
                <c:pt idx="7">
                  <c:v>1</c:v>
                </c:pt>
                <c:pt idx="8">
                  <c:v>1</c:v>
                </c:pt>
                <c:pt idx="9">
                  <c:v>1</c:v>
                </c:pt>
              </c:numCache>
            </c:numRef>
          </c:val>
          <c:smooth val="0"/>
          <c:extLst>
            <c:ext xmlns:c16="http://schemas.microsoft.com/office/drawing/2014/chart" uri="{C3380CC4-5D6E-409C-BE32-E72D297353CC}">
              <c16:uniqueId val="{00000006-2828-4845-B1A4-9B1155D983B9}"/>
            </c:ext>
          </c:extLst>
        </c:ser>
        <c:ser>
          <c:idx val="7"/>
          <c:order val="7"/>
          <c:tx>
            <c:strRef>
              <c:f>accuracy_table!$A$21</c:f>
              <c:strCache>
                <c:ptCount val="1"/>
                <c:pt idx="0">
                  <c:v>23</c:v>
                </c:pt>
              </c:strCache>
            </c:strRef>
          </c:tx>
          <c:spPr>
            <a:ln w="28575" cap="rnd">
              <a:solidFill>
                <a:schemeClr val="accent4">
                  <a:lumMod val="80000"/>
                  <a:lumOff val="20000"/>
                </a:schemeClr>
              </a:solidFill>
              <a:round/>
            </a:ln>
            <a:effectLst/>
          </c:spPr>
          <c:marker>
            <c:symbol val="none"/>
          </c:marker>
          <c:cat>
            <c:numRef>
              <c:f>accuracy_table!$C$2:$L$2</c:f>
              <c:numCache>
                <c:formatCode>General</c:formatCode>
                <c:ptCount val="10"/>
              </c:numCache>
            </c:numRef>
          </c:cat>
          <c:val>
            <c:numRef>
              <c:f>accuracy_table!$C$21:$L$21</c:f>
              <c:numCache>
                <c:formatCode>0%</c:formatCode>
                <c:ptCount val="10"/>
                <c:pt idx="0">
                  <c:v>0.63636363636363602</c:v>
                </c:pt>
                <c:pt idx="1">
                  <c:v>0.63636363636363602</c:v>
                </c:pt>
                <c:pt idx="2">
                  <c:v>0.72727272727272696</c:v>
                </c:pt>
                <c:pt idx="3">
                  <c:v>0.72727272727272696</c:v>
                </c:pt>
                <c:pt idx="4">
                  <c:v>0.72727272727272696</c:v>
                </c:pt>
                <c:pt idx="5">
                  <c:v>0.72727272727272696</c:v>
                </c:pt>
                <c:pt idx="6">
                  <c:v>0.72727272727272696</c:v>
                </c:pt>
                <c:pt idx="7">
                  <c:v>0.72727272727272696</c:v>
                </c:pt>
                <c:pt idx="8">
                  <c:v>0.72727272727272696</c:v>
                </c:pt>
                <c:pt idx="9">
                  <c:v>0.72727272727272696</c:v>
                </c:pt>
              </c:numCache>
            </c:numRef>
          </c:val>
          <c:smooth val="0"/>
          <c:extLst>
            <c:ext xmlns:c16="http://schemas.microsoft.com/office/drawing/2014/chart" uri="{C3380CC4-5D6E-409C-BE32-E72D297353CC}">
              <c16:uniqueId val="{00000007-2828-4845-B1A4-9B1155D983B9}"/>
            </c:ext>
          </c:extLst>
        </c:ser>
        <c:ser>
          <c:idx val="8"/>
          <c:order val="8"/>
          <c:tx>
            <c:strRef>
              <c:f>accuracy_table!$A$22</c:f>
              <c:strCache>
                <c:ptCount val="1"/>
                <c:pt idx="0">
                  <c:v>24</c:v>
                </c:pt>
              </c:strCache>
            </c:strRef>
          </c:tx>
          <c:spPr>
            <a:ln w="28575" cap="rnd">
              <a:solidFill>
                <a:schemeClr val="accent6">
                  <a:lumMod val="80000"/>
                  <a:lumOff val="20000"/>
                </a:schemeClr>
              </a:solidFill>
              <a:round/>
            </a:ln>
            <a:effectLst/>
          </c:spPr>
          <c:marker>
            <c:symbol val="none"/>
          </c:marker>
          <c:cat>
            <c:numRef>
              <c:f>accuracy_table!$C$2:$L$2</c:f>
              <c:numCache>
                <c:formatCode>General</c:formatCode>
                <c:ptCount val="10"/>
              </c:numCache>
            </c:numRef>
          </c:cat>
          <c:val>
            <c:numRef>
              <c:f>accuracy_table!$C$22:$L$22</c:f>
              <c:numCache>
                <c:formatCode>0%</c:formatCode>
                <c:ptCount val="10"/>
                <c:pt idx="0">
                  <c:v>0.90909090909090895</c:v>
                </c:pt>
                <c:pt idx="1">
                  <c:v>0.72727272727272696</c:v>
                </c:pt>
                <c:pt idx="2">
                  <c:v>0.81818181818181801</c:v>
                </c:pt>
                <c:pt idx="3">
                  <c:v>0.90909090909090895</c:v>
                </c:pt>
                <c:pt idx="4">
                  <c:v>0.90909090909090895</c:v>
                </c:pt>
                <c:pt idx="5">
                  <c:v>0.90909090909090895</c:v>
                </c:pt>
                <c:pt idx="6">
                  <c:v>0.81818181818181801</c:v>
                </c:pt>
                <c:pt idx="7">
                  <c:v>0.90909090909090895</c:v>
                </c:pt>
                <c:pt idx="8">
                  <c:v>0.90909090909090895</c:v>
                </c:pt>
                <c:pt idx="9">
                  <c:v>0.90909090909090895</c:v>
                </c:pt>
              </c:numCache>
            </c:numRef>
          </c:val>
          <c:smooth val="0"/>
          <c:extLst>
            <c:ext xmlns:c16="http://schemas.microsoft.com/office/drawing/2014/chart" uri="{C3380CC4-5D6E-409C-BE32-E72D297353CC}">
              <c16:uniqueId val="{00000008-2828-4845-B1A4-9B1155D983B9}"/>
            </c:ext>
          </c:extLst>
        </c:ser>
        <c:ser>
          <c:idx val="9"/>
          <c:order val="9"/>
          <c:tx>
            <c:strRef>
              <c:f>accuracy_table!$A$23</c:f>
              <c:strCache>
                <c:ptCount val="1"/>
                <c:pt idx="0">
                  <c:v>25</c:v>
                </c:pt>
              </c:strCache>
            </c:strRef>
          </c:tx>
          <c:spPr>
            <a:ln w="28575" cap="rnd">
              <a:solidFill>
                <a:schemeClr val="accent2">
                  <a:lumMod val="80000"/>
                </a:schemeClr>
              </a:solidFill>
              <a:round/>
            </a:ln>
            <a:effectLst/>
          </c:spPr>
          <c:marker>
            <c:symbol val="none"/>
          </c:marker>
          <c:cat>
            <c:numRef>
              <c:f>accuracy_table!$C$2:$L$2</c:f>
              <c:numCache>
                <c:formatCode>General</c:formatCode>
                <c:ptCount val="10"/>
              </c:numCache>
            </c:numRef>
          </c:cat>
          <c:val>
            <c:numRef>
              <c:f>accuracy_table!$C$23:$L$23</c:f>
              <c:numCache>
                <c:formatCode>0%</c:formatCode>
                <c:ptCount val="10"/>
                <c:pt idx="0">
                  <c:v>0.9</c:v>
                </c:pt>
                <c:pt idx="1">
                  <c:v>0.9</c:v>
                </c:pt>
                <c:pt idx="2">
                  <c:v>1</c:v>
                </c:pt>
                <c:pt idx="3">
                  <c:v>1</c:v>
                </c:pt>
                <c:pt idx="4">
                  <c:v>1</c:v>
                </c:pt>
                <c:pt idx="5">
                  <c:v>1</c:v>
                </c:pt>
                <c:pt idx="6">
                  <c:v>0.9</c:v>
                </c:pt>
                <c:pt idx="7">
                  <c:v>1</c:v>
                </c:pt>
                <c:pt idx="8">
                  <c:v>1</c:v>
                </c:pt>
                <c:pt idx="9">
                  <c:v>0.8</c:v>
                </c:pt>
              </c:numCache>
            </c:numRef>
          </c:val>
          <c:smooth val="0"/>
          <c:extLst>
            <c:ext xmlns:c16="http://schemas.microsoft.com/office/drawing/2014/chart" uri="{C3380CC4-5D6E-409C-BE32-E72D297353CC}">
              <c16:uniqueId val="{00000009-2828-4845-B1A4-9B1155D983B9}"/>
            </c:ext>
          </c:extLst>
        </c:ser>
        <c:ser>
          <c:idx val="10"/>
          <c:order val="10"/>
          <c:tx>
            <c:strRef>
              <c:f>accuracy_table!$A$24</c:f>
              <c:strCache>
                <c:ptCount val="1"/>
                <c:pt idx="0">
                  <c:v>26</c:v>
                </c:pt>
              </c:strCache>
            </c:strRef>
          </c:tx>
          <c:spPr>
            <a:ln w="28575" cap="rnd">
              <a:solidFill>
                <a:schemeClr val="accent4">
                  <a:lumMod val="80000"/>
                </a:schemeClr>
              </a:solidFill>
              <a:round/>
            </a:ln>
            <a:effectLst/>
          </c:spPr>
          <c:marker>
            <c:symbol val="none"/>
          </c:marker>
          <c:cat>
            <c:numRef>
              <c:f>accuracy_table!$C$2:$L$2</c:f>
              <c:numCache>
                <c:formatCode>General</c:formatCode>
                <c:ptCount val="10"/>
              </c:numCache>
            </c:numRef>
          </c:cat>
          <c:val>
            <c:numRef>
              <c:f>accuracy_table!$C$24:$L$24</c:f>
              <c:numCache>
                <c:formatCode>0%</c:formatCode>
                <c:ptCount val="10"/>
                <c:pt idx="0">
                  <c:v>0.9</c:v>
                </c:pt>
                <c:pt idx="1">
                  <c:v>0.9</c:v>
                </c:pt>
                <c:pt idx="2">
                  <c:v>0.9</c:v>
                </c:pt>
                <c:pt idx="3">
                  <c:v>0.9</c:v>
                </c:pt>
                <c:pt idx="4">
                  <c:v>0.9</c:v>
                </c:pt>
                <c:pt idx="5">
                  <c:v>0.9</c:v>
                </c:pt>
                <c:pt idx="6">
                  <c:v>0.9</c:v>
                </c:pt>
                <c:pt idx="7">
                  <c:v>0.9</c:v>
                </c:pt>
                <c:pt idx="8">
                  <c:v>0.9</c:v>
                </c:pt>
                <c:pt idx="9">
                  <c:v>0.9</c:v>
                </c:pt>
              </c:numCache>
            </c:numRef>
          </c:val>
          <c:smooth val="0"/>
          <c:extLst>
            <c:ext xmlns:c16="http://schemas.microsoft.com/office/drawing/2014/chart" uri="{C3380CC4-5D6E-409C-BE32-E72D297353CC}">
              <c16:uniqueId val="{0000000A-2828-4845-B1A4-9B1155D983B9}"/>
            </c:ext>
          </c:extLst>
        </c:ser>
        <c:dLbls>
          <c:showLegendKey val="0"/>
          <c:showVal val="0"/>
          <c:showCatName val="0"/>
          <c:showSerName val="0"/>
          <c:showPercent val="0"/>
          <c:showBubbleSize val="0"/>
        </c:dLbls>
        <c:smooth val="0"/>
        <c:axId val="1582177439"/>
        <c:axId val="1582179359"/>
      </c:lineChart>
      <c:catAx>
        <c:axId val="1582177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582179359"/>
        <c:crosses val="autoZero"/>
        <c:auto val="1"/>
        <c:lblAlgn val="ctr"/>
        <c:lblOffset val="100"/>
        <c:noMultiLvlLbl val="0"/>
      </c:catAx>
      <c:valAx>
        <c:axId val="158217935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5821774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en-US" altLang="ja-JP"/>
              <a:t>Accuracy along</a:t>
            </a:r>
            <a:r>
              <a:rPr lang="en-US" altLang="ja-JP" baseline="0"/>
              <a:t> the amount of surveys(1)</a:t>
            </a:r>
            <a:endParaRPr lang="ja-JP" altLang="en-US"/>
          </a:p>
        </c:rich>
      </c:tx>
      <c:layout>
        <c:manualLayout>
          <c:xMode val="edge"/>
          <c:yMode val="edge"/>
          <c:x val="0.19129155730533684"/>
          <c:y val="2.7777777777777776E-2"/>
        </c:manualLayout>
      </c:layout>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accuracy_table!$A$3</c:f>
              <c:strCache>
                <c:ptCount val="1"/>
                <c:pt idx="0">
                  <c:v>2</c:v>
                </c:pt>
              </c:strCache>
            </c:strRef>
          </c:tx>
          <c:spPr>
            <a:ln w="28575" cap="rnd">
              <a:solidFill>
                <a:schemeClr val="accent2"/>
              </a:solidFill>
              <a:round/>
            </a:ln>
            <a:effectLst/>
          </c:spPr>
          <c:marker>
            <c:symbol val="none"/>
          </c:marker>
          <c:cat>
            <c:numRef>
              <c:f>accuracy_table!$B$2:$P$2</c:f>
              <c:numCache>
                <c:formatCode>0.0%</c:formatCode>
                <c:ptCount val="15"/>
                <c:pt idx="0">
                  <c:v>1.9607843137254902E-2</c:v>
                </c:pt>
                <c:pt idx="1">
                  <c:v>3.9215686274509803E-2</c:v>
                </c:pt>
                <c:pt idx="2">
                  <c:v>5.8823529411764705E-2</c:v>
                </c:pt>
                <c:pt idx="3">
                  <c:v>7.8431372549019607E-2</c:v>
                </c:pt>
                <c:pt idx="4">
                  <c:v>9.8039215686274508E-2</c:v>
                </c:pt>
                <c:pt idx="5">
                  <c:v>0.11764705882352941</c:v>
                </c:pt>
                <c:pt idx="6">
                  <c:v>0.13725490196078433</c:v>
                </c:pt>
                <c:pt idx="7">
                  <c:v>0.15686274509803921</c:v>
                </c:pt>
                <c:pt idx="8">
                  <c:v>0.17647058823529413</c:v>
                </c:pt>
                <c:pt idx="9">
                  <c:v>0.19607843137254902</c:v>
                </c:pt>
                <c:pt idx="10">
                  <c:v>0.21568627450980393</c:v>
                </c:pt>
                <c:pt idx="11">
                  <c:v>0.23529411764705882</c:v>
                </c:pt>
                <c:pt idx="12">
                  <c:v>0.25490196078431371</c:v>
                </c:pt>
                <c:pt idx="13">
                  <c:v>0.27450980392156865</c:v>
                </c:pt>
                <c:pt idx="14">
                  <c:v>0.29411764705882354</c:v>
                </c:pt>
              </c:numCache>
            </c:numRef>
          </c:cat>
          <c:val>
            <c:numRef>
              <c:f>accuracy_table!$B$3:$P$3</c:f>
              <c:numCache>
                <c:formatCode>0%</c:formatCode>
                <c:ptCount val="15"/>
                <c:pt idx="0">
                  <c:v>0.52380952400000003</c:v>
                </c:pt>
                <c:pt idx="1">
                  <c:v>0.52380952400000003</c:v>
                </c:pt>
                <c:pt idx="2">
                  <c:v>0.61904761900000005</c:v>
                </c:pt>
                <c:pt idx="3">
                  <c:v>0.61904761900000005</c:v>
                </c:pt>
                <c:pt idx="4">
                  <c:v>0.47619047599999997</c:v>
                </c:pt>
                <c:pt idx="5">
                  <c:v>0.66666666699999999</c:v>
                </c:pt>
                <c:pt idx="6">
                  <c:v>0.66666666699999999</c:v>
                </c:pt>
                <c:pt idx="7">
                  <c:v>0.71428571399999996</c:v>
                </c:pt>
                <c:pt idx="8">
                  <c:v>0.66666666699999999</c:v>
                </c:pt>
                <c:pt idx="9">
                  <c:v>0.61904761900000005</c:v>
                </c:pt>
                <c:pt idx="10">
                  <c:v>0.71428571399999996</c:v>
                </c:pt>
                <c:pt idx="11">
                  <c:v>0.85714285700000004</c:v>
                </c:pt>
                <c:pt idx="12">
                  <c:v>0.95238095199999995</c:v>
                </c:pt>
                <c:pt idx="13">
                  <c:v>0.95238095199999995</c:v>
                </c:pt>
                <c:pt idx="14">
                  <c:v>1</c:v>
                </c:pt>
              </c:numCache>
            </c:numRef>
          </c:val>
          <c:smooth val="0"/>
          <c:extLst>
            <c:ext xmlns:c16="http://schemas.microsoft.com/office/drawing/2014/chart" uri="{C3380CC4-5D6E-409C-BE32-E72D297353CC}">
              <c16:uniqueId val="{00000000-0B24-45A9-86CC-8529E3C9A3F4}"/>
            </c:ext>
          </c:extLst>
        </c:ser>
        <c:ser>
          <c:idx val="1"/>
          <c:order val="1"/>
          <c:tx>
            <c:strRef>
              <c:f>accuracy_table!$A$4</c:f>
              <c:strCache>
                <c:ptCount val="1"/>
                <c:pt idx="0">
                  <c:v>3</c:v>
                </c:pt>
              </c:strCache>
            </c:strRef>
          </c:tx>
          <c:spPr>
            <a:ln w="28575" cap="rnd">
              <a:solidFill>
                <a:schemeClr val="accent4"/>
              </a:solidFill>
              <a:round/>
            </a:ln>
            <a:effectLst/>
          </c:spPr>
          <c:marker>
            <c:symbol val="none"/>
          </c:marker>
          <c:cat>
            <c:numRef>
              <c:f>accuracy_table!$B$2:$P$2</c:f>
              <c:numCache>
                <c:formatCode>0.0%</c:formatCode>
                <c:ptCount val="15"/>
                <c:pt idx="0">
                  <c:v>1.9607843137254902E-2</c:v>
                </c:pt>
                <c:pt idx="1">
                  <c:v>3.9215686274509803E-2</c:v>
                </c:pt>
                <c:pt idx="2">
                  <c:v>5.8823529411764705E-2</c:v>
                </c:pt>
                <c:pt idx="3">
                  <c:v>7.8431372549019607E-2</c:v>
                </c:pt>
                <c:pt idx="4">
                  <c:v>9.8039215686274508E-2</c:v>
                </c:pt>
                <c:pt idx="5">
                  <c:v>0.11764705882352941</c:v>
                </c:pt>
                <c:pt idx="6">
                  <c:v>0.13725490196078433</c:v>
                </c:pt>
                <c:pt idx="7">
                  <c:v>0.15686274509803921</c:v>
                </c:pt>
                <c:pt idx="8">
                  <c:v>0.17647058823529413</c:v>
                </c:pt>
                <c:pt idx="9">
                  <c:v>0.19607843137254902</c:v>
                </c:pt>
                <c:pt idx="10">
                  <c:v>0.21568627450980393</c:v>
                </c:pt>
                <c:pt idx="11">
                  <c:v>0.23529411764705882</c:v>
                </c:pt>
                <c:pt idx="12">
                  <c:v>0.25490196078431371</c:v>
                </c:pt>
                <c:pt idx="13">
                  <c:v>0.27450980392156865</c:v>
                </c:pt>
                <c:pt idx="14">
                  <c:v>0.29411764705882354</c:v>
                </c:pt>
              </c:numCache>
            </c:numRef>
          </c:cat>
          <c:val>
            <c:numRef>
              <c:f>accuracy_table!$B$4:$P$4</c:f>
              <c:numCache>
                <c:formatCode>0%</c:formatCode>
                <c:ptCount val="15"/>
                <c:pt idx="0">
                  <c:v>0.66666666699999999</c:v>
                </c:pt>
                <c:pt idx="1">
                  <c:v>0.61904761900000005</c:v>
                </c:pt>
                <c:pt idx="2">
                  <c:v>0.61904761900000005</c:v>
                </c:pt>
                <c:pt idx="3">
                  <c:v>0.66666666699999999</c:v>
                </c:pt>
                <c:pt idx="4">
                  <c:v>0.80952380999999995</c:v>
                </c:pt>
                <c:pt idx="5">
                  <c:v>0.66666666699999999</c:v>
                </c:pt>
                <c:pt idx="6">
                  <c:v>0.71428571399999996</c:v>
                </c:pt>
                <c:pt idx="7">
                  <c:v>0.71428571399999996</c:v>
                </c:pt>
                <c:pt idx="8">
                  <c:v>0.66666666699999999</c:v>
                </c:pt>
                <c:pt idx="9">
                  <c:v>0.61904761900000005</c:v>
                </c:pt>
                <c:pt idx="10">
                  <c:v>0.71428571399999996</c:v>
                </c:pt>
                <c:pt idx="11">
                  <c:v>0.61904761900000005</c:v>
                </c:pt>
                <c:pt idx="12">
                  <c:v>0.85714285700000004</c:v>
                </c:pt>
                <c:pt idx="13">
                  <c:v>0.76190476200000001</c:v>
                </c:pt>
                <c:pt idx="14">
                  <c:v>0.90476190499999998</c:v>
                </c:pt>
              </c:numCache>
            </c:numRef>
          </c:val>
          <c:smooth val="0"/>
          <c:extLst>
            <c:ext xmlns:c16="http://schemas.microsoft.com/office/drawing/2014/chart" uri="{C3380CC4-5D6E-409C-BE32-E72D297353CC}">
              <c16:uniqueId val="{00000001-0B24-45A9-86CC-8529E3C9A3F4}"/>
            </c:ext>
          </c:extLst>
        </c:ser>
        <c:ser>
          <c:idx val="2"/>
          <c:order val="2"/>
          <c:tx>
            <c:strRef>
              <c:f>accuracy_table!$A$5</c:f>
              <c:strCache>
                <c:ptCount val="1"/>
                <c:pt idx="0">
                  <c:v>5</c:v>
                </c:pt>
              </c:strCache>
            </c:strRef>
          </c:tx>
          <c:spPr>
            <a:ln w="28575" cap="rnd">
              <a:solidFill>
                <a:schemeClr val="accent6"/>
              </a:solidFill>
              <a:round/>
            </a:ln>
            <a:effectLst/>
          </c:spPr>
          <c:marker>
            <c:symbol val="none"/>
          </c:marker>
          <c:cat>
            <c:numRef>
              <c:f>accuracy_table!$B$2:$P$2</c:f>
              <c:numCache>
                <c:formatCode>0.0%</c:formatCode>
                <c:ptCount val="15"/>
                <c:pt idx="0">
                  <c:v>1.9607843137254902E-2</c:v>
                </c:pt>
                <c:pt idx="1">
                  <c:v>3.9215686274509803E-2</c:v>
                </c:pt>
                <c:pt idx="2">
                  <c:v>5.8823529411764705E-2</c:v>
                </c:pt>
                <c:pt idx="3">
                  <c:v>7.8431372549019607E-2</c:v>
                </c:pt>
                <c:pt idx="4">
                  <c:v>9.8039215686274508E-2</c:v>
                </c:pt>
                <c:pt idx="5">
                  <c:v>0.11764705882352941</c:v>
                </c:pt>
                <c:pt idx="6">
                  <c:v>0.13725490196078433</c:v>
                </c:pt>
                <c:pt idx="7">
                  <c:v>0.15686274509803921</c:v>
                </c:pt>
                <c:pt idx="8">
                  <c:v>0.17647058823529413</c:v>
                </c:pt>
                <c:pt idx="9">
                  <c:v>0.19607843137254902</c:v>
                </c:pt>
                <c:pt idx="10">
                  <c:v>0.21568627450980393</c:v>
                </c:pt>
                <c:pt idx="11">
                  <c:v>0.23529411764705882</c:v>
                </c:pt>
                <c:pt idx="12">
                  <c:v>0.25490196078431371</c:v>
                </c:pt>
                <c:pt idx="13">
                  <c:v>0.27450980392156865</c:v>
                </c:pt>
                <c:pt idx="14">
                  <c:v>0.29411764705882354</c:v>
                </c:pt>
              </c:numCache>
            </c:numRef>
          </c:cat>
          <c:val>
            <c:numRef>
              <c:f>accuracy_table!$B$5:$P$5</c:f>
              <c:numCache>
                <c:formatCode>0%</c:formatCode>
                <c:ptCount val="15"/>
                <c:pt idx="0">
                  <c:v>0.61904761900000005</c:v>
                </c:pt>
                <c:pt idx="1">
                  <c:v>0.66666666699999999</c:v>
                </c:pt>
                <c:pt idx="2">
                  <c:v>0.61904761900000005</c:v>
                </c:pt>
                <c:pt idx="3">
                  <c:v>0.61904761900000005</c:v>
                </c:pt>
                <c:pt idx="4">
                  <c:v>0.66666666699999999</c:v>
                </c:pt>
                <c:pt idx="5">
                  <c:v>0.66666666699999999</c:v>
                </c:pt>
                <c:pt idx="6">
                  <c:v>0.66666666699999999</c:v>
                </c:pt>
                <c:pt idx="7">
                  <c:v>0.85714285700000004</c:v>
                </c:pt>
                <c:pt idx="8">
                  <c:v>0.66666666699999999</c:v>
                </c:pt>
                <c:pt idx="9">
                  <c:v>0.80952380999999995</c:v>
                </c:pt>
                <c:pt idx="10">
                  <c:v>0.80952380999999995</c:v>
                </c:pt>
                <c:pt idx="11">
                  <c:v>0.90476190499999998</c:v>
                </c:pt>
                <c:pt idx="12">
                  <c:v>0.80952380999999995</c:v>
                </c:pt>
                <c:pt idx="13">
                  <c:v>0.80952380999999995</c:v>
                </c:pt>
                <c:pt idx="14">
                  <c:v>0.80952380999999995</c:v>
                </c:pt>
              </c:numCache>
            </c:numRef>
          </c:val>
          <c:smooth val="0"/>
          <c:extLst>
            <c:ext xmlns:c16="http://schemas.microsoft.com/office/drawing/2014/chart" uri="{C3380CC4-5D6E-409C-BE32-E72D297353CC}">
              <c16:uniqueId val="{00000002-0B24-45A9-86CC-8529E3C9A3F4}"/>
            </c:ext>
          </c:extLst>
        </c:ser>
        <c:ser>
          <c:idx val="3"/>
          <c:order val="3"/>
          <c:tx>
            <c:strRef>
              <c:f>accuracy_table!$A$6</c:f>
              <c:strCache>
                <c:ptCount val="1"/>
                <c:pt idx="0">
                  <c:v>6</c:v>
                </c:pt>
              </c:strCache>
            </c:strRef>
          </c:tx>
          <c:spPr>
            <a:ln w="28575" cap="rnd">
              <a:solidFill>
                <a:schemeClr val="accent2">
                  <a:lumMod val="60000"/>
                </a:schemeClr>
              </a:solidFill>
              <a:round/>
            </a:ln>
            <a:effectLst/>
          </c:spPr>
          <c:marker>
            <c:symbol val="none"/>
          </c:marker>
          <c:cat>
            <c:numRef>
              <c:f>accuracy_table!$B$2:$P$2</c:f>
              <c:numCache>
                <c:formatCode>0.0%</c:formatCode>
                <c:ptCount val="15"/>
                <c:pt idx="0">
                  <c:v>1.9607843137254902E-2</c:v>
                </c:pt>
                <c:pt idx="1">
                  <c:v>3.9215686274509803E-2</c:v>
                </c:pt>
                <c:pt idx="2">
                  <c:v>5.8823529411764705E-2</c:v>
                </c:pt>
                <c:pt idx="3">
                  <c:v>7.8431372549019607E-2</c:v>
                </c:pt>
                <c:pt idx="4">
                  <c:v>9.8039215686274508E-2</c:v>
                </c:pt>
                <c:pt idx="5">
                  <c:v>0.11764705882352941</c:v>
                </c:pt>
                <c:pt idx="6">
                  <c:v>0.13725490196078433</c:v>
                </c:pt>
                <c:pt idx="7">
                  <c:v>0.15686274509803921</c:v>
                </c:pt>
                <c:pt idx="8">
                  <c:v>0.17647058823529413</c:v>
                </c:pt>
                <c:pt idx="9">
                  <c:v>0.19607843137254902</c:v>
                </c:pt>
                <c:pt idx="10">
                  <c:v>0.21568627450980393</c:v>
                </c:pt>
                <c:pt idx="11">
                  <c:v>0.23529411764705882</c:v>
                </c:pt>
                <c:pt idx="12">
                  <c:v>0.25490196078431371</c:v>
                </c:pt>
                <c:pt idx="13">
                  <c:v>0.27450980392156865</c:v>
                </c:pt>
                <c:pt idx="14">
                  <c:v>0.29411764705882354</c:v>
                </c:pt>
              </c:numCache>
            </c:numRef>
          </c:cat>
          <c:val>
            <c:numRef>
              <c:f>accuracy_table!$B$6:$P$6</c:f>
              <c:numCache>
                <c:formatCode>0%</c:formatCode>
                <c:ptCount val="15"/>
                <c:pt idx="0">
                  <c:v>0.66666666699999999</c:v>
                </c:pt>
                <c:pt idx="1">
                  <c:v>0.76190476200000001</c:v>
                </c:pt>
                <c:pt idx="2">
                  <c:v>0.80952380999999995</c:v>
                </c:pt>
                <c:pt idx="3">
                  <c:v>0.80952380999999995</c:v>
                </c:pt>
                <c:pt idx="4">
                  <c:v>0.80952380999999995</c:v>
                </c:pt>
                <c:pt idx="5">
                  <c:v>0.71428571399999996</c:v>
                </c:pt>
                <c:pt idx="6">
                  <c:v>0.80952380999999995</c:v>
                </c:pt>
                <c:pt idx="7">
                  <c:v>0.80952380999999995</c:v>
                </c:pt>
                <c:pt idx="8">
                  <c:v>0.71428571399999996</c:v>
                </c:pt>
                <c:pt idx="9">
                  <c:v>0.71428571399999996</c:v>
                </c:pt>
                <c:pt idx="10">
                  <c:v>0.80952380999999995</c:v>
                </c:pt>
                <c:pt idx="11">
                  <c:v>0.80952380999999995</c:v>
                </c:pt>
                <c:pt idx="12">
                  <c:v>0.80952380999999995</c:v>
                </c:pt>
                <c:pt idx="13">
                  <c:v>0.85714285700000004</c:v>
                </c:pt>
                <c:pt idx="14">
                  <c:v>0.80952380999999995</c:v>
                </c:pt>
              </c:numCache>
            </c:numRef>
          </c:val>
          <c:smooth val="0"/>
          <c:extLst>
            <c:ext xmlns:c16="http://schemas.microsoft.com/office/drawing/2014/chart" uri="{C3380CC4-5D6E-409C-BE32-E72D297353CC}">
              <c16:uniqueId val="{00000003-0B24-45A9-86CC-8529E3C9A3F4}"/>
            </c:ext>
          </c:extLst>
        </c:ser>
        <c:ser>
          <c:idx val="4"/>
          <c:order val="4"/>
          <c:tx>
            <c:strRef>
              <c:f>accuracy_table!$A$7</c:f>
              <c:strCache>
                <c:ptCount val="1"/>
                <c:pt idx="0">
                  <c:v>7</c:v>
                </c:pt>
              </c:strCache>
            </c:strRef>
          </c:tx>
          <c:spPr>
            <a:ln w="28575" cap="rnd">
              <a:solidFill>
                <a:schemeClr val="accent4">
                  <a:lumMod val="60000"/>
                </a:schemeClr>
              </a:solidFill>
              <a:round/>
            </a:ln>
            <a:effectLst/>
          </c:spPr>
          <c:marker>
            <c:symbol val="none"/>
          </c:marker>
          <c:cat>
            <c:numRef>
              <c:f>accuracy_table!$B$2:$P$2</c:f>
              <c:numCache>
                <c:formatCode>0.0%</c:formatCode>
                <c:ptCount val="15"/>
                <c:pt idx="0">
                  <c:v>1.9607843137254902E-2</c:v>
                </c:pt>
                <c:pt idx="1">
                  <c:v>3.9215686274509803E-2</c:v>
                </c:pt>
                <c:pt idx="2">
                  <c:v>5.8823529411764705E-2</c:v>
                </c:pt>
                <c:pt idx="3">
                  <c:v>7.8431372549019607E-2</c:v>
                </c:pt>
                <c:pt idx="4">
                  <c:v>9.8039215686274508E-2</c:v>
                </c:pt>
                <c:pt idx="5">
                  <c:v>0.11764705882352941</c:v>
                </c:pt>
                <c:pt idx="6">
                  <c:v>0.13725490196078433</c:v>
                </c:pt>
                <c:pt idx="7">
                  <c:v>0.15686274509803921</c:v>
                </c:pt>
                <c:pt idx="8">
                  <c:v>0.17647058823529413</c:v>
                </c:pt>
                <c:pt idx="9">
                  <c:v>0.19607843137254902</c:v>
                </c:pt>
                <c:pt idx="10">
                  <c:v>0.21568627450980393</c:v>
                </c:pt>
                <c:pt idx="11">
                  <c:v>0.23529411764705882</c:v>
                </c:pt>
                <c:pt idx="12">
                  <c:v>0.25490196078431371</c:v>
                </c:pt>
                <c:pt idx="13">
                  <c:v>0.27450980392156865</c:v>
                </c:pt>
                <c:pt idx="14">
                  <c:v>0.29411764705882354</c:v>
                </c:pt>
              </c:numCache>
            </c:numRef>
          </c:cat>
          <c:val>
            <c:numRef>
              <c:f>accuracy_table!$B$7:$P$7</c:f>
              <c:numCache>
                <c:formatCode>0%</c:formatCode>
                <c:ptCount val="15"/>
                <c:pt idx="0">
                  <c:v>0.71428571399999996</c:v>
                </c:pt>
                <c:pt idx="1">
                  <c:v>0.76190476200000001</c:v>
                </c:pt>
                <c:pt idx="2">
                  <c:v>0.76190476200000001</c:v>
                </c:pt>
                <c:pt idx="3">
                  <c:v>0.76190476200000001</c:v>
                </c:pt>
                <c:pt idx="4">
                  <c:v>0.76190476200000001</c:v>
                </c:pt>
                <c:pt idx="5">
                  <c:v>0.76190476200000001</c:v>
                </c:pt>
                <c:pt idx="6">
                  <c:v>0.90476190499999998</c:v>
                </c:pt>
                <c:pt idx="7">
                  <c:v>0.90476190499999998</c:v>
                </c:pt>
                <c:pt idx="8">
                  <c:v>0.90476190499999998</c:v>
                </c:pt>
                <c:pt idx="9">
                  <c:v>0.95238095199999995</c:v>
                </c:pt>
                <c:pt idx="10">
                  <c:v>0.76190476200000001</c:v>
                </c:pt>
                <c:pt idx="11">
                  <c:v>0.95238095199999995</c:v>
                </c:pt>
                <c:pt idx="12">
                  <c:v>0.95238095199999995</c:v>
                </c:pt>
                <c:pt idx="13">
                  <c:v>0.95238095199999995</c:v>
                </c:pt>
                <c:pt idx="14">
                  <c:v>0.95238095199999995</c:v>
                </c:pt>
              </c:numCache>
            </c:numRef>
          </c:val>
          <c:smooth val="0"/>
          <c:extLst>
            <c:ext xmlns:c16="http://schemas.microsoft.com/office/drawing/2014/chart" uri="{C3380CC4-5D6E-409C-BE32-E72D297353CC}">
              <c16:uniqueId val="{00000004-0B24-45A9-86CC-8529E3C9A3F4}"/>
            </c:ext>
          </c:extLst>
        </c:ser>
        <c:ser>
          <c:idx val="5"/>
          <c:order val="5"/>
          <c:tx>
            <c:strRef>
              <c:f>accuracy_table!$A$8</c:f>
              <c:strCache>
                <c:ptCount val="1"/>
                <c:pt idx="0">
                  <c:v>9</c:v>
                </c:pt>
              </c:strCache>
            </c:strRef>
          </c:tx>
          <c:spPr>
            <a:ln w="28575" cap="rnd">
              <a:solidFill>
                <a:schemeClr val="accent6">
                  <a:lumMod val="60000"/>
                </a:schemeClr>
              </a:solidFill>
              <a:round/>
            </a:ln>
            <a:effectLst/>
          </c:spPr>
          <c:marker>
            <c:symbol val="none"/>
          </c:marker>
          <c:cat>
            <c:numRef>
              <c:f>accuracy_table!$B$2:$P$2</c:f>
              <c:numCache>
                <c:formatCode>0.0%</c:formatCode>
                <c:ptCount val="15"/>
                <c:pt idx="0">
                  <c:v>1.9607843137254902E-2</c:v>
                </c:pt>
                <c:pt idx="1">
                  <c:v>3.9215686274509803E-2</c:v>
                </c:pt>
                <c:pt idx="2">
                  <c:v>5.8823529411764705E-2</c:v>
                </c:pt>
                <c:pt idx="3">
                  <c:v>7.8431372549019607E-2</c:v>
                </c:pt>
                <c:pt idx="4">
                  <c:v>9.8039215686274508E-2</c:v>
                </c:pt>
                <c:pt idx="5">
                  <c:v>0.11764705882352941</c:v>
                </c:pt>
                <c:pt idx="6">
                  <c:v>0.13725490196078433</c:v>
                </c:pt>
                <c:pt idx="7">
                  <c:v>0.15686274509803921</c:v>
                </c:pt>
                <c:pt idx="8">
                  <c:v>0.17647058823529413</c:v>
                </c:pt>
                <c:pt idx="9">
                  <c:v>0.19607843137254902</c:v>
                </c:pt>
                <c:pt idx="10">
                  <c:v>0.21568627450980393</c:v>
                </c:pt>
                <c:pt idx="11">
                  <c:v>0.23529411764705882</c:v>
                </c:pt>
                <c:pt idx="12">
                  <c:v>0.25490196078431371</c:v>
                </c:pt>
                <c:pt idx="13">
                  <c:v>0.27450980392156865</c:v>
                </c:pt>
                <c:pt idx="14">
                  <c:v>0.29411764705882354</c:v>
                </c:pt>
              </c:numCache>
            </c:numRef>
          </c:cat>
          <c:val>
            <c:numRef>
              <c:f>accuracy_table!$B$8:$P$8</c:f>
              <c:numCache>
                <c:formatCode>0%</c:formatCode>
                <c:ptCount val="15"/>
                <c:pt idx="0">
                  <c:v>0.61904761900000005</c:v>
                </c:pt>
                <c:pt idx="1">
                  <c:v>0.71428571399999996</c:v>
                </c:pt>
                <c:pt idx="2">
                  <c:v>0.85714285700000004</c:v>
                </c:pt>
                <c:pt idx="3">
                  <c:v>0.71428571399999996</c:v>
                </c:pt>
                <c:pt idx="4">
                  <c:v>0.61904761900000005</c:v>
                </c:pt>
                <c:pt idx="5">
                  <c:v>0.76190476200000001</c:v>
                </c:pt>
                <c:pt idx="6">
                  <c:v>0.66666666699999999</c:v>
                </c:pt>
                <c:pt idx="7">
                  <c:v>0.71428571399999996</c:v>
                </c:pt>
                <c:pt idx="8">
                  <c:v>0.76190476200000001</c:v>
                </c:pt>
                <c:pt idx="9">
                  <c:v>0.80952380999999995</c:v>
                </c:pt>
                <c:pt idx="10">
                  <c:v>0.71428571399999996</c:v>
                </c:pt>
                <c:pt idx="11">
                  <c:v>0.71428571399999996</c:v>
                </c:pt>
                <c:pt idx="12">
                  <c:v>0.76190476200000001</c:v>
                </c:pt>
                <c:pt idx="13">
                  <c:v>0.85714285700000004</c:v>
                </c:pt>
                <c:pt idx="14">
                  <c:v>0.90476190499999998</c:v>
                </c:pt>
              </c:numCache>
            </c:numRef>
          </c:val>
          <c:smooth val="0"/>
          <c:extLst>
            <c:ext xmlns:c16="http://schemas.microsoft.com/office/drawing/2014/chart" uri="{C3380CC4-5D6E-409C-BE32-E72D297353CC}">
              <c16:uniqueId val="{00000005-0B24-45A9-86CC-8529E3C9A3F4}"/>
            </c:ext>
          </c:extLst>
        </c:ser>
        <c:ser>
          <c:idx val="6"/>
          <c:order val="6"/>
          <c:tx>
            <c:strRef>
              <c:f>accuracy_table!$A$9</c:f>
              <c:strCache>
                <c:ptCount val="1"/>
                <c:pt idx="0">
                  <c:v>12</c:v>
                </c:pt>
              </c:strCache>
            </c:strRef>
          </c:tx>
          <c:spPr>
            <a:ln w="28575" cap="rnd">
              <a:solidFill>
                <a:schemeClr val="accent2">
                  <a:lumMod val="80000"/>
                  <a:lumOff val="20000"/>
                </a:schemeClr>
              </a:solidFill>
              <a:round/>
            </a:ln>
            <a:effectLst/>
          </c:spPr>
          <c:marker>
            <c:symbol val="none"/>
          </c:marker>
          <c:cat>
            <c:numRef>
              <c:f>accuracy_table!$B$2:$P$2</c:f>
              <c:numCache>
                <c:formatCode>0.0%</c:formatCode>
                <c:ptCount val="15"/>
                <c:pt idx="0">
                  <c:v>1.9607843137254902E-2</c:v>
                </c:pt>
                <c:pt idx="1">
                  <c:v>3.9215686274509803E-2</c:v>
                </c:pt>
                <c:pt idx="2">
                  <c:v>5.8823529411764705E-2</c:v>
                </c:pt>
                <c:pt idx="3">
                  <c:v>7.8431372549019607E-2</c:v>
                </c:pt>
                <c:pt idx="4">
                  <c:v>9.8039215686274508E-2</c:v>
                </c:pt>
                <c:pt idx="5">
                  <c:v>0.11764705882352941</c:v>
                </c:pt>
                <c:pt idx="6">
                  <c:v>0.13725490196078433</c:v>
                </c:pt>
                <c:pt idx="7">
                  <c:v>0.15686274509803921</c:v>
                </c:pt>
                <c:pt idx="8">
                  <c:v>0.17647058823529413</c:v>
                </c:pt>
                <c:pt idx="9">
                  <c:v>0.19607843137254902</c:v>
                </c:pt>
                <c:pt idx="10">
                  <c:v>0.21568627450980393</c:v>
                </c:pt>
                <c:pt idx="11">
                  <c:v>0.23529411764705882</c:v>
                </c:pt>
                <c:pt idx="12">
                  <c:v>0.25490196078431371</c:v>
                </c:pt>
                <c:pt idx="13">
                  <c:v>0.27450980392156865</c:v>
                </c:pt>
                <c:pt idx="14">
                  <c:v>0.29411764705882354</c:v>
                </c:pt>
              </c:numCache>
            </c:numRef>
          </c:cat>
          <c:val>
            <c:numRef>
              <c:f>accuracy_table!$B$9:$P$9</c:f>
              <c:numCache>
                <c:formatCode>0%</c:formatCode>
                <c:ptCount val="15"/>
                <c:pt idx="0">
                  <c:v>0.47619047599999997</c:v>
                </c:pt>
                <c:pt idx="1">
                  <c:v>0.47619047599999997</c:v>
                </c:pt>
                <c:pt idx="2">
                  <c:v>0.52380952400000003</c:v>
                </c:pt>
                <c:pt idx="3">
                  <c:v>0.571428571</c:v>
                </c:pt>
                <c:pt idx="4">
                  <c:v>0.66666666699999999</c:v>
                </c:pt>
                <c:pt idx="5">
                  <c:v>0.52380952400000003</c:v>
                </c:pt>
                <c:pt idx="6">
                  <c:v>0.52380952400000003</c:v>
                </c:pt>
                <c:pt idx="7">
                  <c:v>0.61904761900000005</c:v>
                </c:pt>
                <c:pt idx="8">
                  <c:v>0.71428571399999996</c:v>
                </c:pt>
                <c:pt idx="9">
                  <c:v>0.61904761900000005</c:v>
                </c:pt>
                <c:pt idx="10">
                  <c:v>0.66666666699999999</c:v>
                </c:pt>
                <c:pt idx="11">
                  <c:v>0.66666666699999999</c:v>
                </c:pt>
                <c:pt idx="12">
                  <c:v>0.61904761900000005</c:v>
                </c:pt>
                <c:pt idx="13">
                  <c:v>0.71428571399999996</c:v>
                </c:pt>
                <c:pt idx="14">
                  <c:v>0.76190476200000001</c:v>
                </c:pt>
              </c:numCache>
            </c:numRef>
          </c:val>
          <c:smooth val="0"/>
          <c:extLst>
            <c:ext xmlns:c16="http://schemas.microsoft.com/office/drawing/2014/chart" uri="{C3380CC4-5D6E-409C-BE32-E72D297353CC}">
              <c16:uniqueId val="{00000006-0B24-45A9-86CC-8529E3C9A3F4}"/>
            </c:ext>
          </c:extLst>
        </c:ser>
        <c:ser>
          <c:idx val="7"/>
          <c:order val="7"/>
          <c:tx>
            <c:strRef>
              <c:f>accuracy_table!$A$10</c:f>
              <c:strCache>
                <c:ptCount val="1"/>
                <c:pt idx="0">
                  <c:v>14</c:v>
                </c:pt>
              </c:strCache>
            </c:strRef>
          </c:tx>
          <c:spPr>
            <a:ln w="28575" cap="rnd">
              <a:solidFill>
                <a:schemeClr val="accent4">
                  <a:lumMod val="80000"/>
                  <a:lumOff val="20000"/>
                </a:schemeClr>
              </a:solidFill>
              <a:round/>
            </a:ln>
            <a:effectLst/>
          </c:spPr>
          <c:marker>
            <c:symbol val="none"/>
          </c:marker>
          <c:cat>
            <c:numRef>
              <c:f>accuracy_table!$B$2:$P$2</c:f>
              <c:numCache>
                <c:formatCode>0.0%</c:formatCode>
                <c:ptCount val="15"/>
                <c:pt idx="0">
                  <c:v>1.9607843137254902E-2</c:v>
                </c:pt>
                <c:pt idx="1">
                  <c:v>3.9215686274509803E-2</c:v>
                </c:pt>
                <c:pt idx="2">
                  <c:v>5.8823529411764705E-2</c:v>
                </c:pt>
                <c:pt idx="3">
                  <c:v>7.8431372549019607E-2</c:v>
                </c:pt>
                <c:pt idx="4">
                  <c:v>9.8039215686274508E-2</c:v>
                </c:pt>
                <c:pt idx="5">
                  <c:v>0.11764705882352941</c:v>
                </c:pt>
                <c:pt idx="6">
                  <c:v>0.13725490196078433</c:v>
                </c:pt>
                <c:pt idx="7">
                  <c:v>0.15686274509803921</c:v>
                </c:pt>
                <c:pt idx="8">
                  <c:v>0.17647058823529413</c:v>
                </c:pt>
                <c:pt idx="9">
                  <c:v>0.19607843137254902</c:v>
                </c:pt>
                <c:pt idx="10">
                  <c:v>0.21568627450980393</c:v>
                </c:pt>
                <c:pt idx="11">
                  <c:v>0.23529411764705882</c:v>
                </c:pt>
                <c:pt idx="12">
                  <c:v>0.25490196078431371</c:v>
                </c:pt>
                <c:pt idx="13">
                  <c:v>0.27450980392156865</c:v>
                </c:pt>
                <c:pt idx="14">
                  <c:v>0.29411764705882354</c:v>
                </c:pt>
              </c:numCache>
            </c:numRef>
          </c:cat>
          <c:val>
            <c:numRef>
              <c:f>accuracy_table!$B$10:$P$10</c:f>
              <c:numCache>
                <c:formatCode>0%</c:formatCode>
                <c:ptCount val="15"/>
                <c:pt idx="0">
                  <c:v>0.80952380999999995</c:v>
                </c:pt>
                <c:pt idx="1">
                  <c:v>0.90476190499999998</c:v>
                </c:pt>
                <c:pt idx="2">
                  <c:v>0.80952380999999995</c:v>
                </c:pt>
                <c:pt idx="3">
                  <c:v>0.80952380999999995</c:v>
                </c:pt>
                <c:pt idx="4">
                  <c:v>0.85714285700000004</c:v>
                </c:pt>
                <c:pt idx="5">
                  <c:v>0.80952380999999995</c:v>
                </c:pt>
                <c:pt idx="6">
                  <c:v>0.80952380999999995</c:v>
                </c:pt>
                <c:pt idx="7">
                  <c:v>0.80952380999999995</c:v>
                </c:pt>
                <c:pt idx="8">
                  <c:v>0.80952380999999995</c:v>
                </c:pt>
                <c:pt idx="9">
                  <c:v>0.80952380999999995</c:v>
                </c:pt>
                <c:pt idx="10">
                  <c:v>0.76190476200000001</c:v>
                </c:pt>
                <c:pt idx="11">
                  <c:v>0.85714285700000004</c:v>
                </c:pt>
                <c:pt idx="12">
                  <c:v>0.95238095199999995</c:v>
                </c:pt>
                <c:pt idx="13">
                  <c:v>1</c:v>
                </c:pt>
                <c:pt idx="14">
                  <c:v>0.85714285700000004</c:v>
                </c:pt>
              </c:numCache>
            </c:numRef>
          </c:val>
          <c:smooth val="0"/>
          <c:extLst>
            <c:ext xmlns:c16="http://schemas.microsoft.com/office/drawing/2014/chart" uri="{C3380CC4-5D6E-409C-BE32-E72D297353CC}">
              <c16:uniqueId val="{00000007-0B24-45A9-86CC-8529E3C9A3F4}"/>
            </c:ext>
          </c:extLst>
        </c:ser>
        <c:ser>
          <c:idx val="8"/>
          <c:order val="8"/>
          <c:tx>
            <c:strRef>
              <c:f>accuracy_table!$A$11</c:f>
              <c:strCache>
                <c:ptCount val="1"/>
                <c:pt idx="0">
                  <c:v>16</c:v>
                </c:pt>
              </c:strCache>
            </c:strRef>
          </c:tx>
          <c:spPr>
            <a:ln w="28575" cap="rnd">
              <a:solidFill>
                <a:schemeClr val="accent6">
                  <a:lumMod val="80000"/>
                  <a:lumOff val="20000"/>
                </a:schemeClr>
              </a:solidFill>
              <a:round/>
            </a:ln>
            <a:effectLst/>
          </c:spPr>
          <c:marker>
            <c:symbol val="none"/>
          </c:marker>
          <c:cat>
            <c:numRef>
              <c:f>accuracy_table!$B$2:$P$2</c:f>
              <c:numCache>
                <c:formatCode>0.0%</c:formatCode>
                <c:ptCount val="15"/>
                <c:pt idx="0">
                  <c:v>1.9607843137254902E-2</c:v>
                </c:pt>
                <c:pt idx="1">
                  <c:v>3.9215686274509803E-2</c:v>
                </c:pt>
                <c:pt idx="2">
                  <c:v>5.8823529411764705E-2</c:v>
                </c:pt>
                <c:pt idx="3">
                  <c:v>7.8431372549019607E-2</c:v>
                </c:pt>
                <c:pt idx="4">
                  <c:v>9.8039215686274508E-2</c:v>
                </c:pt>
                <c:pt idx="5">
                  <c:v>0.11764705882352941</c:v>
                </c:pt>
                <c:pt idx="6">
                  <c:v>0.13725490196078433</c:v>
                </c:pt>
                <c:pt idx="7">
                  <c:v>0.15686274509803921</c:v>
                </c:pt>
                <c:pt idx="8">
                  <c:v>0.17647058823529413</c:v>
                </c:pt>
                <c:pt idx="9">
                  <c:v>0.19607843137254902</c:v>
                </c:pt>
                <c:pt idx="10">
                  <c:v>0.21568627450980393</c:v>
                </c:pt>
                <c:pt idx="11">
                  <c:v>0.23529411764705882</c:v>
                </c:pt>
                <c:pt idx="12">
                  <c:v>0.25490196078431371</c:v>
                </c:pt>
                <c:pt idx="13">
                  <c:v>0.27450980392156865</c:v>
                </c:pt>
                <c:pt idx="14">
                  <c:v>0.29411764705882354</c:v>
                </c:pt>
              </c:numCache>
            </c:numRef>
          </c:cat>
          <c:val>
            <c:numRef>
              <c:f>accuracy_table!$B$11:$P$11</c:f>
              <c:numCache>
                <c:formatCode>0%</c:formatCode>
                <c:ptCount val="15"/>
                <c:pt idx="0">
                  <c:v>0.52380952400000003</c:v>
                </c:pt>
                <c:pt idx="1">
                  <c:v>0.571428571</c:v>
                </c:pt>
                <c:pt idx="2">
                  <c:v>0.38095238100000001</c:v>
                </c:pt>
                <c:pt idx="3">
                  <c:v>0.428571429</c:v>
                </c:pt>
                <c:pt idx="4">
                  <c:v>0.47619047599999997</c:v>
                </c:pt>
                <c:pt idx="5">
                  <c:v>0.61904761900000005</c:v>
                </c:pt>
                <c:pt idx="6">
                  <c:v>0.66666666699999999</c:v>
                </c:pt>
                <c:pt idx="7">
                  <c:v>0.66666666699999999</c:v>
                </c:pt>
                <c:pt idx="8">
                  <c:v>0.571428571</c:v>
                </c:pt>
                <c:pt idx="9">
                  <c:v>0.90476190499999998</c:v>
                </c:pt>
                <c:pt idx="10">
                  <c:v>0.66666666699999999</c:v>
                </c:pt>
                <c:pt idx="11">
                  <c:v>0.66666666699999999</c:v>
                </c:pt>
                <c:pt idx="12">
                  <c:v>0.76190476200000001</c:v>
                </c:pt>
                <c:pt idx="13">
                  <c:v>0.66666666699999999</c:v>
                </c:pt>
                <c:pt idx="14">
                  <c:v>0.80952380999999995</c:v>
                </c:pt>
              </c:numCache>
            </c:numRef>
          </c:val>
          <c:smooth val="0"/>
          <c:extLst>
            <c:ext xmlns:c16="http://schemas.microsoft.com/office/drawing/2014/chart" uri="{C3380CC4-5D6E-409C-BE32-E72D297353CC}">
              <c16:uniqueId val="{00000008-0B24-45A9-86CC-8529E3C9A3F4}"/>
            </c:ext>
          </c:extLst>
        </c:ser>
        <c:dLbls>
          <c:showLegendKey val="0"/>
          <c:showVal val="0"/>
          <c:showCatName val="0"/>
          <c:showSerName val="0"/>
          <c:showPercent val="0"/>
          <c:showBubbleSize val="0"/>
        </c:dLbls>
        <c:smooth val="0"/>
        <c:axId val="1582177439"/>
        <c:axId val="1582179359"/>
      </c:lineChart>
      <c:catAx>
        <c:axId val="1582177439"/>
        <c:scaling>
          <c:orientation val="minMax"/>
        </c:scaling>
        <c:delete val="0"/>
        <c:axPos val="b"/>
        <c:numFmt formatCode="0.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582179359"/>
        <c:crosses val="autoZero"/>
        <c:auto val="1"/>
        <c:lblAlgn val="ctr"/>
        <c:lblOffset val="100"/>
        <c:noMultiLvlLbl val="0"/>
      </c:catAx>
      <c:valAx>
        <c:axId val="158217935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582177439"/>
        <c:crosses val="autoZero"/>
        <c:crossBetween val="between"/>
      </c:valAx>
      <c:spPr>
        <a:noFill/>
        <a:ln>
          <a:noFill/>
        </a:ln>
        <a:effectLst/>
      </c:spPr>
    </c:plotArea>
    <c:legend>
      <c:legendPos val="b"/>
      <c:layout>
        <c:manualLayout>
          <c:xMode val="edge"/>
          <c:yMode val="edge"/>
          <c:x val="0.1"/>
          <c:y val="0.90798556430446198"/>
          <c:w val="0.9"/>
          <c:h val="7.8125546806649168E-2"/>
        </c:manualLayout>
      </c:layout>
      <c:overlay val="0"/>
      <c:spPr>
        <a:noFill/>
        <a:ln>
          <a:noFill/>
        </a:ln>
        <a:effectLst/>
      </c:spPr>
      <c:txPr>
        <a:bodyPr rot="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en-US" altLang="ja-JP"/>
              <a:t>Accuracy along</a:t>
            </a:r>
            <a:r>
              <a:rPr lang="en-US" altLang="ja-JP" baseline="0"/>
              <a:t> the amount of surveys(2)</a:t>
            </a:r>
            <a:endParaRPr lang="ja-JP" altLang="en-US"/>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accuracy_table!$A$12</c:f>
              <c:strCache>
                <c:ptCount val="1"/>
                <c:pt idx="0">
                  <c:v>17</c:v>
                </c:pt>
              </c:strCache>
            </c:strRef>
          </c:tx>
          <c:spPr>
            <a:ln w="28575" cap="rnd">
              <a:solidFill>
                <a:schemeClr val="accent2"/>
              </a:solidFill>
              <a:round/>
            </a:ln>
            <a:effectLst/>
          </c:spPr>
          <c:marker>
            <c:symbol val="none"/>
          </c:marker>
          <c:cat>
            <c:numRef>
              <c:f>accuracy_table!$B$2:$P$2</c:f>
              <c:numCache>
                <c:formatCode>0.0%</c:formatCode>
                <c:ptCount val="15"/>
                <c:pt idx="0">
                  <c:v>1.9607843137254902E-2</c:v>
                </c:pt>
                <c:pt idx="1">
                  <c:v>3.9215686274509803E-2</c:v>
                </c:pt>
                <c:pt idx="2">
                  <c:v>5.8823529411764705E-2</c:v>
                </c:pt>
                <c:pt idx="3">
                  <c:v>7.8431372549019607E-2</c:v>
                </c:pt>
                <c:pt idx="4">
                  <c:v>9.8039215686274508E-2</c:v>
                </c:pt>
                <c:pt idx="5">
                  <c:v>0.11764705882352941</c:v>
                </c:pt>
                <c:pt idx="6">
                  <c:v>0.13725490196078433</c:v>
                </c:pt>
                <c:pt idx="7">
                  <c:v>0.15686274509803921</c:v>
                </c:pt>
                <c:pt idx="8">
                  <c:v>0.17647058823529413</c:v>
                </c:pt>
                <c:pt idx="9">
                  <c:v>0.19607843137254902</c:v>
                </c:pt>
                <c:pt idx="10">
                  <c:v>0.21568627450980393</c:v>
                </c:pt>
                <c:pt idx="11">
                  <c:v>0.23529411764705882</c:v>
                </c:pt>
                <c:pt idx="12">
                  <c:v>0.25490196078431371</c:v>
                </c:pt>
                <c:pt idx="13">
                  <c:v>0.27450980392156865</c:v>
                </c:pt>
                <c:pt idx="14">
                  <c:v>0.29411764705882354</c:v>
                </c:pt>
              </c:numCache>
            </c:numRef>
          </c:cat>
          <c:val>
            <c:numRef>
              <c:f>accuracy_table!$B$12:$P$12</c:f>
              <c:numCache>
                <c:formatCode>0%</c:formatCode>
                <c:ptCount val="15"/>
                <c:pt idx="0">
                  <c:v>0.571428571</c:v>
                </c:pt>
                <c:pt idx="1">
                  <c:v>0.61904761900000005</c:v>
                </c:pt>
                <c:pt idx="2">
                  <c:v>0.61904761900000005</c:v>
                </c:pt>
                <c:pt idx="3">
                  <c:v>0.571428571</c:v>
                </c:pt>
                <c:pt idx="4">
                  <c:v>0.52380952400000003</c:v>
                </c:pt>
                <c:pt idx="5">
                  <c:v>0.571428571</c:v>
                </c:pt>
                <c:pt idx="6">
                  <c:v>0.61904761900000005</c:v>
                </c:pt>
                <c:pt idx="7">
                  <c:v>0.61904761900000005</c:v>
                </c:pt>
                <c:pt idx="8">
                  <c:v>0.61904761900000005</c:v>
                </c:pt>
                <c:pt idx="9">
                  <c:v>0.80952380999999995</c:v>
                </c:pt>
                <c:pt idx="10">
                  <c:v>0.571428571</c:v>
                </c:pt>
                <c:pt idx="11">
                  <c:v>0.85714285700000004</c:v>
                </c:pt>
                <c:pt idx="12">
                  <c:v>0.85714285700000004</c:v>
                </c:pt>
                <c:pt idx="13">
                  <c:v>0.85714285700000004</c:v>
                </c:pt>
                <c:pt idx="14">
                  <c:v>0.90476190499999998</c:v>
                </c:pt>
              </c:numCache>
            </c:numRef>
          </c:val>
          <c:smooth val="0"/>
          <c:extLst>
            <c:ext xmlns:c16="http://schemas.microsoft.com/office/drawing/2014/chart" uri="{C3380CC4-5D6E-409C-BE32-E72D297353CC}">
              <c16:uniqueId val="{00000000-758B-4D52-A05C-789DA7C38EAD}"/>
            </c:ext>
          </c:extLst>
        </c:ser>
        <c:ser>
          <c:idx val="1"/>
          <c:order val="1"/>
          <c:tx>
            <c:strRef>
              <c:f>accuracy_table!$A$13</c:f>
              <c:strCache>
                <c:ptCount val="1"/>
                <c:pt idx="0">
                  <c:v>18</c:v>
                </c:pt>
              </c:strCache>
            </c:strRef>
          </c:tx>
          <c:spPr>
            <a:ln w="28575" cap="rnd">
              <a:solidFill>
                <a:schemeClr val="accent4"/>
              </a:solidFill>
              <a:round/>
            </a:ln>
            <a:effectLst/>
          </c:spPr>
          <c:marker>
            <c:symbol val="none"/>
          </c:marker>
          <c:cat>
            <c:numRef>
              <c:f>accuracy_table!$B$2:$P$2</c:f>
              <c:numCache>
                <c:formatCode>0.0%</c:formatCode>
                <c:ptCount val="15"/>
                <c:pt idx="0">
                  <c:v>1.9607843137254902E-2</c:v>
                </c:pt>
                <c:pt idx="1">
                  <c:v>3.9215686274509803E-2</c:v>
                </c:pt>
                <c:pt idx="2">
                  <c:v>5.8823529411764705E-2</c:v>
                </c:pt>
                <c:pt idx="3">
                  <c:v>7.8431372549019607E-2</c:v>
                </c:pt>
                <c:pt idx="4">
                  <c:v>9.8039215686274508E-2</c:v>
                </c:pt>
                <c:pt idx="5">
                  <c:v>0.11764705882352941</c:v>
                </c:pt>
                <c:pt idx="6">
                  <c:v>0.13725490196078433</c:v>
                </c:pt>
                <c:pt idx="7">
                  <c:v>0.15686274509803921</c:v>
                </c:pt>
                <c:pt idx="8">
                  <c:v>0.17647058823529413</c:v>
                </c:pt>
                <c:pt idx="9">
                  <c:v>0.19607843137254902</c:v>
                </c:pt>
                <c:pt idx="10">
                  <c:v>0.21568627450980393</c:v>
                </c:pt>
                <c:pt idx="11">
                  <c:v>0.23529411764705882</c:v>
                </c:pt>
                <c:pt idx="12">
                  <c:v>0.25490196078431371</c:v>
                </c:pt>
                <c:pt idx="13">
                  <c:v>0.27450980392156865</c:v>
                </c:pt>
                <c:pt idx="14">
                  <c:v>0.29411764705882354</c:v>
                </c:pt>
              </c:numCache>
            </c:numRef>
          </c:cat>
          <c:val>
            <c:numRef>
              <c:f>accuracy_table!$B$13:$P$13</c:f>
              <c:numCache>
                <c:formatCode>0%</c:formatCode>
                <c:ptCount val="15"/>
                <c:pt idx="0">
                  <c:v>0.76190476200000001</c:v>
                </c:pt>
                <c:pt idx="1">
                  <c:v>0.71428571399999996</c:v>
                </c:pt>
                <c:pt idx="2">
                  <c:v>0.76190476200000001</c:v>
                </c:pt>
                <c:pt idx="3">
                  <c:v>0.76190476200000001</c:v>
                </c:pt>
                <c:pt idx="4">
                  <c:v>0.76190476200000001</c:v>
                </c:pt>
                <c:pt idx="5">
                  <c:v>0.76190476200000001</c:v>
                </c:pt>
                <c:pt idx="6">
                  <c:v>0.76190476200000001</c:v>
                </c:pt>
                <c:pt idx="7">
                  <c:v>0.76190476200000001</c:v>
                </c:pt>
                <c:pt idx="8">
                  <c:v>0.76190476200000001</c:v>
                </c:pt>
                <c:pt idx="9">
                  <c:v>0.76190476200000001</c:v>
                </c:pt>
                <c:pt idx="10">
                  <c:v>0.80952380999999995</c:v>
                </c:pt>
                <c:pt idx="11">
                  <c:v>0.80952380999999995</c:v>
                </c:pt>
                <c:pt idx="12">
                  <c:v>0.80952380999999995</c:v>
                </c:pt>
                <c:pt idx="13">
                  <c:v>0.80952380999999995</c:v>
                </c:pt>
                <c:pt idx="14">
                  <c:v>0.80952380999999995</c:v>
                </c:pt>
              </c:numCache>
            </c:numRef>
          </c:val>
          <c:smooth val="0"/>
          <c:extLst>
            <c:ext xmlns:c16="http://schemas.microsoft.com/office/drawing/2014/chart" uri="{C3380CC4-5D6E-409C-BE32-E72D297353CC}">
              <c16:uniqueId val="{00000001-758B-4D52-A05C-789DA7C38EAD}"/>
            </c:ext>
          </c:extLst>
        </c:ser>
        <c:ser>
          <c:idx val="2"/>
          <c:order val="2"/>
          <c:tx>
            <c:strRef>
              <c:f>accuracy_table!$A$14</c:f>
              <c:strCache>
                <c:ptCount val="1"/>
                <c:pt idx="0">
                  <c:v>19</c:v>
                </c:pt>
              </c:strCache>
            </c:strRef>
          </c:tx>
          <c:spPr>
            <a:ln w="28575" cap="rnd">
              <a:solidFill>
                <a:schemeClr val="accent6"/>
              </a:solidFill>
              <a:round/>
            </a:ln>
            <a:effectLst/>
          </c:spPr>
          <c:marker>
            <c:symbol val="none"/>
          </c:marker>
          <c:cat>
            <c:numRef>
              <c:f>accuracy_table!$B$2:$P$2</c:f>
              <c:numCache>
                <c:formatCode>0.0%</c:formatCode>
                <c:ptCount val="15"/>
                <c:pt idx="0">
                  <c:v>1.9607843137254902E-2</c:v>
                </c:pt>
                <c:pt idx="1">
                  <c:v>3.9215686274509803E-2</c:v>
                </c:pt>
                <c:pt idx="2">
                  <c:v>5.8823529411764705E-2</c:v>
                </c:pt>
                <c:pt idx="3">
                  <c:v>7.8431372549019607E-2</c:v>
                </c:pt>
                <c:pt idx="4">
                  <c:v>9.8039215686274508E-2</c:v>
                </c:pt>
                <c:pt idx="5">
                  <c:v>0.11764705882352941</c:v>
                </c:pt>
                <c:pt idx="6">
                  <c:v>0.13725490196078433</c:v>
                </c:pt>
                <c:pt idx="7">
                  <c:v>0.15686274509803921</c:v>
                </c:pt>
                <c:pt idx="8">
                  <c:v>0.17647058823529413</c:v>
                </c:pt>
                <c:pt idx="9">
                  <c:v>0.19607843137254902</c:v>
                </c:pt>
                <c:pt idx="10">
                  <c:v>0.21568627450980393</c:v>
                </c:pt>
                <c:pt idx="11">
                  <c:v>0.23529411764705882</c:v>
                </c:pt>
                <c:pt idx="12">
                  <c:v>0.25490196078431371</c:v>
                </c:pt>
                <c:pt idx="13">
                  <c:v>0.27450980392156865</c:v>
                </c:pt>
                <c:pt idx="14">
                  <c:v>0.29411764705882354</c:v>
                </c:pt>
              </c:numCache>
            </c:numRef>
          </c:cat>
          <c:val>
            <c:numRef>
              <c:f>accuracy_table!$B$14:$P$14</c:f>
              <c:numCache>
                <c:formatCode>0%</c:formatCode>
                <c:ptCount val="15"/>
                <c:pt idx="0">
                  <c:v>0.428571429</c:v>
                </c:pt>
                <c:pt idx="1">
                  <c:v>0.76190476200000001</c:v>
                </c:pt>
                <c:pt idx="2">
                  <c:v>0.85714285700000004</c:v>
                </c:pt>
                <c:pt idx="3">
                  <c:v>0.95238095199999995</c:v>
                </c:pt>
                <c:pt idx="4">
                  <c:v>0.85714285700000004</c:v>
                </c:pt>
                <c:pt idx="5">
                  <c:v>0.85714285700000004</c:v>
                </c:pt>
                <c:pt idx="6">
                  <c:v>0.80952380999999995</c:v>
                </c:pt>
                <c:pt idx="7">
                  <c:v>0.80952380999999995</c:v>
                </c:pt>
                <c:pt idx="8">
                  <c:v>0.76190476200000001</c:v>
                </c:pt>
                <c:pt idx="9">
                  <c:v>0.80952380999999995</c:v>
                </c:pt>
                <c:pt idx="10">
                  <c:v>0.85714285700000004</c:v>
                </c:pt>
                <c:pt idx="11">
                  <c:v>0.95238095199999995</c:v>
                </c:pt>
                <c:pt idx="12">
                  <c:v>0.95238095199999995</c:v>
                </c:pt>
                <c:pt idx="13">
                  <c:v>1</c:v>
                </c:pt>
                <c:pt idx="14">
                  <c:v>1</c:v>
                </c:pt>
              </c:numCache>
            </c:numRef>
          </c:val>
          <c:smooth val="0"/>
          <c:extLst>
            <c:ext xmlns:c16="http://schemas.microsoft.com/office/drawing/2014/chart" uri="{C3380CC4-5D6E-409C-BE32-E72D297353CC}">
              <c16:uniqueId val="{00000002-758B-4D52-A05C-789DA7C38EAD}"/>
            </c:ext>
          </c:extLst>
        </c:ser>
        <c:ser>
          <c:idx val="3"/>
          <c:order val="3"/>
          <c:tx>
            <c:strRef>
              <c:f>accuracy_table!$A$15</c:f>
              <c:strCache>
                <c:ptCount val="1"/>
                <c:pt idx="0">
                  <c:v>20</c:v>
                </c:pt>
              </c:strCache>
            </c:strRef>
          </c:tx>
          <c:spPr>
            <a:ln w="28575" cap="rnd">
              <a:solidFill>
                <a:schemeClr val="accent2">
                  <a:lumMod val="60000"/>
                </a:schemeClr>
              </a:solidFill>
              <a:round/>
            </a:ln>
            <a:effectLst/>
          </c:spPr>
          <c:marker>
            <c:symbol val="none"/>
          </c:marker>
          <c:cat>
            <c:numRef>
              <c:f>accuracy_table!$B$2:$P$2</c:f>
              <c:numCache>
                <c:formatCode>0.0%</c:formatCode>
                <c:ptCount val="15"/>
                <c:pt idx="0">
                  <c:v>1.9607843137254902E-2</c:v>
                </c:pt>
                <c:pt idx="1">
                  <c:v>3.9215686274509803E-2</c:v>
                </c:pt>
                <c:pt idx="2">
                  <c:v>5.8823529411764705E-2</c:v>
                </c:pt>
                <c:pt idx="3">
                  <c:v>7.8431372549019607E-2</c:v>
                </c:pt>
                <c:pt idx="4">
                  <c:v>9.8039215686274508E-2</c:v>
                </c:pt>
                <c:pt idx="5">
                  <c:v>0.11764705882352941</c:v>
                </c:pt>
                <c:pt idx="6">
                  <c:v>0.13725490196078433</c:v>
                </c:pt>
                <c:pt idx="7">
                  <c:v>0.15686274509803921</c:v>
                </c:pt>
                <c:pt idx="8">
                  <c:v>0.17647058823529413</c:v>
                </c:pt>
                <c:pt idx="9">
                  <c:v>0.19607843137254902</c:v>
                </c:pt>
                <c:pt idx="10">
                  <c:v>0.21568627450980393</c:v>
                </c:pt>
                <c:pt idx="11">
                  <c:v>0.23529411764705882</c:v>
                </c:pt>
                <c:pt idx="12">
                  <c:v>0.25490196078431371</c:v>
                </c:pt>
                <c:pt idx="13">
                  <c:v>0.27450980392156865</c:v>
                </c:pt>
                <c:pt idx="14">
                  <c:v>0.29411764705882354</c:v>
                </c:pt>
              </c:numCache>
            </c:numRef>
          </c:cat>
          <c:val>
            <c:numRef>
              <c:f>accuracy_table!$B$15:$P$15</c:f>
              <c:numCache>
                <c:formatCode>0%</c:formatCode>
                <c:ptCount val="15"/>
                <c:pt idx="0">
                  <c:v>0.61904761900000005</c:v>
                </c:pt>
                <c:pt idx="1">
                  <c:v>0.52380952400000003</c:v>
                </c:pt>
                <c:pt idx="2">
                  <c:v>0.52380952400000003</c:v>
                </c:pt>
                <c:pt idx="3">
                  <c:v>0.66666666699999999</c:v>
                </c:pt>
                <c:pt idx="4">
                  <c:v>0.80952380999999995</c:v>
                </c:pt>
                <c:pt idx="5">
                  <c:v>0.76190476200000001</c:v>
                </c:pt>
                <c:pt idx="6">
                  <c:v>0.80952380999999995</c:v>
                </c:pt>
                <c:pt idx="7">
                  <c:v>0.85714285700000004</c:v>
                </c:pt>
                <c:pt idx="8">
                  <c:v>1</c:v>
                </c:pt>
                <c:pt idx="9">
                  <c:v>1</c:v>
                </c:pt>
                <c:pt idx="10">
                  <c:v>0.85714285700000004</c:v>
                </c:pt>
                <c:pt idx="11">
                  <c:v>0.90476190499999998</c:v>
                </c:pt>
                <c:pt idx="12">
                  <c:v>0.90476190499999998</c:v>
                </c:pt>
                <c:pt idx="13">
                  <c:v>0.95238095199999995</c:v>
                </c:pt>
                <c:pt idx="14">
                  <c:v>0.90476190499999998</c:v>
                </c:pt>
              </c:numCache>
            </c:numRef>
          </c:val>
          <c:smooth val="0"/>
          <c:extLst>
            <c:ext xmlns:c16="http://schemas.microsoft.com/office/drawing/2014/chart" uri="{C3380CC4-5D6E-409C-BE32-E72D297353CC}">
              <c16:uniqueId val="{00000003-758B-4D52-A05C-789DA7C38EAD}"/>
            </c:ext>
          </c:extLst>
        </c:ser>
        <c:ser>
          <c:idx val="4"/>
          <c:order val="4"/>
          <c:tx>
            <c:strRef>
              <c:f>accuracy_table!$A$16</c:f>
              <c:strCache>
                <c:ptCount val="1"/>
                <c:pt idx="0">
                  <c:v>23</c:v>
                </c:pt>
              </c:strCache>
            </c:strRef>
          </c:tx>
          <c:spPr>
            <a:ln w="28575" cap="rnd">
              <a:solidFill>
                <a:schemeClr val="accent4">
                  <a:lumMod val="60000"/>
                </a:schemeClr>
              </a:solidFill>
              <a:round/>
            </a:ln>
            <a:effectLst/>
          </c:spPr>
          <c:marker>
            <c:symbol val="none"/>
          </c:marker>
          <c:cat>
            <c:numRef>
              <c:f>accuracy_table!$B$2:$P$2</c:f>
              <c:numCache>
                <c:formatCode>0.0%</c:formatCode>
                <c:ptCount val="15"/>
                <c:pt idx="0">
                  <c:v>1.9607843137254902E-2</c:v>
                </c:pt>
                <c:pt idx="1">
                  <c:v>3.9215686274509803E-2</c:v>
                </c:pt>
                <c:pt idx="2">
                  <c:v>5.8823529411764705E-2</c:v>
                </c:pt>
                <c:pt idx="3">
                  <c:v>7.8431372549019607E-2</c:v>
                </c:pt>
                <c:pt idx="4">
                  <c:v>9.8039215686274508E-2</c:v>
                </c:pt>
                <c:pt idx="5">
                  <c:v>0.11764705882352941</c:v>
                </c:pt>
                <c:pt idx="6">
                  <c:v>0.13725490196078433</c:v>
                </c:pt>
                <c:pt idx="7">
                  <c:v>0.15686274509803921</c:v>
                </c:pt>
                <c:pt idx="8">
                  <c:v>0.17647058823529413</c:v>
                </c:pt>
                <c:pt idx="9">
                  <c:v>0.19607843137254902</c:v>
                </c:pt>
                <c:pt idx="10">
                  <c:v>0.21568627450980393</c:v>
                </c:pt>
                <c:pt idx="11">
                  <c:v>0.23529411764705882</c:v>
                </c:pt>
                <c:pt idx="12">
                  <c:v>0.25490196078431371</c:v>
                </c:pt>
                <c:pt idx="13">
                  <c:v>0.27450980392156865</c:v>
                </c:pt>
                <c:pt idx="14">
                  <c:v>0.29411764705882354</c:v>
                </c:pt>
              </c:numCache>
            </c:numRef>
          </c:cat>
          <c:val>
            <c:numRef>
              <c:f>accuracy_table!$B$16:$P$16</c:f>
              <c:numCache>
                <c:formatCode>0%</c:formatCode>
                <c:ptCount val="15"/>
                <c:pt idx="0">
                  <c:v>0.80952380999999995</c:v>
                </c:pt>
                <c:pt idx="1">
                  <c:v>0.85714285700000004</c:v>
                </c:pt>
                <c:pt idx="2">
                  <c:v>0.76190476200000001</c:v>
                </c:pt>
                <c:pt idx="3">
                  <c:v>0.76190476200000001</c:v>
                </c:pt>
                <c:pt idx="4">
                  <c:v>0.76190476200000001</c:v>
                </c:pt>
                <c:pt idx="5">
                  <c:v>0.71428571399999996</c:v>
                </c:pt>
                <c:pt idx="6">
                  <c:v>0.76190476200000001</c:v>
                </c:pt>
                <c:pt idx="7">
                  <c:v>0.71428571399999996</c:v>
                </c:pt>
                <c:pt idx="8">
                  <c:v>0.61904761900000005</c:v>
                </c:pt>
                <c:pt idx="9">
                  <c:v>0.71428571399999996</c:v>
                </c:pt>
                <c:pt idx="10">
                  <c:v>0.71428571399999996</c:v>
                </c:pt>
                <c:pt idx="11">
                  <c:v>0.71428571399999996</c:v>
                </c:pt>
                <c:pt idx="12">
                  <c:v>0.80952380999999995</c:v>
                </c:pt>
                <c:pt idx="13">
                  <c:v>0.90476190499999998</c:v>
                </c:pt>
                <c:pt idx="14">
                  <c:v>0.95238095199999995</c:v>
                </c:pt>
              </c:numCache>
            </c:numRef>
          </c:val>
          <c:smooth val="0"/>
          <c:extLst>
            <c:ext xmlns:c16="http://schemas.microsoft.com/office/drawing/2014/chart" uri="{C3380CC4-5D6E-409C-BE32-E72D297353CC}">
              <c16:uniqueId val="{00000004-758B-4D52-A05C-789DA7C38EAD}"/>
            </c:ext>
          </c:extLst>
        </c:ser>
        <c:ser>
          <c:idx val="5"/>
          <c:order val="5"/>
          <c:tx>
            <c:strRef>
              <c:f>accuracy_table!$A$17</c:f>
              <c:strCache>
                <c:ptCount val="1"/>
                <c:pt idx="0">
                  <c:v>24</c:v>
                </c:pt>
              </c:strCache>
            </c:strRef>
          </c:tx>
          <c:spPr>
            <a:ln w="28575" cap="rnd">
              <a:solidFill>
                <a:schemeClr val="accent6">
                  <a:lumMod val="60000"/>
                </a:schemeClr>
              </a:solidFill>
              <a:round/>
            </a:ln>
            <a:effectLst/>
          </c:spPr>
          <c:marker>
            <c:symbol val="none"/>
          </c:marker>
          <c:cat>
            <c:numRef>
              <c:f>accuracy_table!$B$2:$P$2</c:f>
              <c:numCache>
                <c:formatCode>0.0%</c:formatCode>
                <c:ptCount val="15"/>
                <c:pt idx="0">
                  <c:v>1.9607843137254902E-2</c:v>
                </c:pt>
                <c:pt idx="1">
                  <c:v>3.9215686274509803E-2</c:v>
                </c:pt>
                <c:pt idx="2">
                  <c:v>5.8823529411764705E-2</c:v>
                </c:pt>
                <c:pt idx="3">
                  <c:v>7.8431372549019607E-2</c:v>
                </c:pt>
                <c:pt idx="4">
                  <c:v>9.8039215686274508E-2</c:v>
                </c:pt>
                <c:pt idx="5">
                  <c:v>0.11764705882352941</c:v>
                </c:pt>
                <c:pt idx="6">
                  <c:v>0.13725490196078433</c:v>
                </c:pt>
                <c:pt idx="7">
                  <c:v>0.15686274509803921</c:v>
                </c:pt>
                <c:pt idx="8">
                  <c:v>0.17647058823529413</c:v>
                </c:pt>
                <c:pt idx="9">
                  <c:v>0.19607843137254902</c:v>
                </c:pt>
                <c:pt idx="10">
                  <c:v>0.21568627450980393</c:v>
                </c:pt>
                <c:pt idx="11">
                  <c:v>0.23529411764705882</c:v>
                </c:pt>
                <c:pt idx="12">
                  <c:v>0.25490196078431371</c:v>
                </c:pt>
                <c:pt idx="13">
                  <c:v>0.27450980392156865</c:v>
                </c:pt>
                <c:pt idx="14">
                  <c:v>0.29411764705882354</c:v>
                </c:pt>
              </c:numCache>
            </c:numRef>
          </c:cat>
          <c:val>
            <c:numRef>
              <c:f>accuracy_table!$B$17:$P$17</c:f>
              <c:numCache>
                <c:formatCode>0%</c:formatCode>
                <c:ptCount val="15"/>
                <c:pt idx="0">
                  <c:v>0.66666666699999999</c:v>
                </c:pt>
                <c:pt idx="1">
                  <c:v>0.66666666699999999</c:v>
                </c:pt>
                <c:pt idx="2">
                  <c:v>0.85714285700000004</c:v>
                </c:pt>
                <c:pt idx="3">
                  <c:v>0.61904761900000005</c:v>
                </c:pt>
                <c:pt idx="4">
                  <c:v>0.47619047599999997</c:v>
                </c:pt>
                <c:pt idx="5">
                  <c:v>0.76190476200000001</c:v>
                </c:pt>
                <c:pt idx="6">
                  <c:v>0.80952380999999995</c:v>
                </c:pt>
                <c:pt idx="7">
                  <c:v>0.61904761900000005</c:v>
                </c:pt>
                <c:pt idx="8">
                  <c:v>0.66666666699999999</c:v>
                </c:pt>
                <c:pt idx="9">
                  <c:v>0.66666666699999999</c:v>
                </c:pt>
                <c:pt idx="10">
                  <c:v>0.76190476200000001</c:v>
                </c:pt>
                <c:pt idx="11">
                  <c:v>0.76190476200000001</c:v>
                </c:pt>
                <c:pt idx="12">
                  <c:v>0.76190476200000001</c:v>
                </c:pt>
                <c:pt idx="13">
                  <c:v>0.85714285700000004</c:v>
                </c:pt>
                <c:pt idx="14">
                  <c:v>0.85714285700000004</c:v>
                </c:pt>
              </c:numCache>
            </c:numRef>
          </c:val>
          <c:smooth val="0"/>
          <c:extLst>
            <c:ext xmlns:c16="http://schemas.microsoft.com/office/drawing/2014/chart" uri="{C3380CC4-5D6E-409C-BE32-E72D297353CC}">
              <c16:uniqueId val="{00000005-758B-4D52-A05C-789DA7C38EAD}"/>
            </c:ext>
          </c:extLst>
        </c:ser>
        <c:ser>
          <c:idx val="6"/>
          <c:order val="6"/>
          <c:tx>
            <c:strRef>
              <c:f>accuracy_table!$A$18</c:f>
              <c:strCache>
                <c:ptCount val="1"/>
                <c:pt idx="0">
                  <c:v>25</c:v>
                </c:pt>
              </c:strCache>
            </c:strRef>
          </c:tx>
          <c:spPr>
            <a:ln w="28575" cap="rnd">
              <a:solidFill>
                <a:schemeClr val="accent2">
                  <a:lumMod val="80000"/>
                  <a:lumOff val="20000"/>
                </a:schemeClr>
              </a:solidFill>
              <a:round/>
            </a:ln>
            <a:effectLst/>
          </c:spPr>
          <c:marker>
            <c:symbol val="none"/>
          </c:marker>
          <c:cat>
            <c:numRef>
              <c:f>accuracy_table!$B$2:$P$2</c:f>
              <c:numCache>
                <c:formatCode>0.0%</c:formatCode>
                <c:ptCount val="15"/>
                <c:pt idx="0">
                  <c:v>1.9607843137254902E-2</c:v>
                </c:pt>
                <c:pt idx="1">
                  <c:v>3.9215686274509803E-2</c:v>
                </c:pt>
                <c:pt idx="2">
                  <c:v>5.8823529411764705E-2</c:v>
                </c:pt>
                <c:pt idx="3">
                  <c:v>7.8431372549019607E-2</c:v>
                </c:pt>
                <c:pt idx="4">
                  <c:v>9.8039215686274508E-2</c:v>
                </c:pt>
                <c:pt idx="5">
                  <c:v>0.11764705882352941</c:v>
                </c:pt>
                <c:pt idx="6">
                  <c:v>0.13725490196078433</c:v>
                </c:pt>
                <c:pt idx="7">
                  <c:v>0.15686274509803921</c:v>
                </c:pt>
                <c:pt idx="8">
                  <c:v>0.17647058823529413</c:v>
                </c:pt>
                <c:pt idx="9">
                  <c:v>0.19607843137254902</c:v>
                </c:pt>
                <c:pt idx="10">
                  <c:v>0.21568627450980393</c:v>
                </c:pt>
                <c:pt idx="11">
                  <c:v>0.23529411764705882</c:v>
                </c:pt>
                <c:pt idx="12">
                  <c:v>0.25490196078431371</c:v>
                </c:pt>
                <c:pt idx="13">
                  <c:v>0.27450980392156865</c:v>
                </c:pt>
                <c:pt idx="14">
                  <c:v>0.29411764705882354</c:v>
                </c:pt>
              </c:numCache>
            </c:numRef>
          </c:cat>
          <c:val>
            <c:numRef>
              <c:f>accuracy_table!$B$18:$P$18</c:f>
              <c:numCache>
                <c:formatCode>0%</c:formatCode>
                <c:ptCount val="15"/>
                <c:pt idx="0">
                  <c:v>0.76190476200000001</c:v>
                </c:pt>
                <c:pt idx="1">
                  <c:v>0.76190476200000001</c:v>
                </c:pt>
                <c:pt idx="2">
                  <c:v>0.80952380999999995</c:v>
                </c:pt>
                <c:pt idx="3">
                  <c:v>0.80952380999999995</c:v>
                </c:pt>
                <c:pt idx="4">
                  <c:v>0.71428571399999996</c:v>
                </c:pt>
                <c:pt idx="5">
                  <c:v>0.76190476200000001</c:v>
                </c:pt>
                <c:pt idx="6">
                  <c:v>0.76190476200000001</c:v>
                </c:pt>
                <c:pt idx="7">
                  <c:v>0.71428571399999996</c:v>
                </c:pt>
                <c:pt idx="8">
                  <c:v>0.76190476200000001</c:v>
                </c:pt>
                <c:pt idx="9">
                  <c:v>0.76190476200000001</c:v>
                </c:pt>
                <c:pt idx="10">
                  <c:v>0.76190476200000001</c:v>
                </c:pt>
                <c:pt idx="11">
                  <c:v>0.76190476200000001</c:v>
                </c:pt>
                <c:pt idx="12">
                  <c:v>0.76190476200000001</c:v>
                </c:pt>
                <c:pt idx="13">
                  <c:v>0.85714285700000004</c:v>
                </c:pt>
                <c:pt idx="14">
                  <c:v>0.85714285700000004</c:v>
                </c:pt>
              </c:numCache>
            </c:numRef>
          </c:val>
          <c:smooth val="0"/>
          <c:extLst>
            <c:ext xmlns:c16="http://schemas.microsoft.com/office/drawing/2014/chart" uri="{C3380CC4-5D6E-409C-BE32-E72D297353CC}">
              <c16:uniqueId val="{00000006-758B-4D52-A05C-789DA7C38EAD}"/>
            </c:ext>
          </c:extLst>
        </c:ser>
        <c:ser>
          <c:idx val="7"/>
          <c:order val="7"/>
          <c:tx>
            <c:strRef>
              <c:f>accuracy_table!$A$19</c:f>
              <c:strCache>
                <c:ptCount val="1"/>
                <c:pt idx="0">
                  <c:v>26</c:v>
                </c:pt>
              </c:strCache>
            </c:strRef>
          </c:tx>
          <c:spPr>
            <a:ln w="28575" cap="rnd">
              <a:solidFill>
                <a:schemeClr val="accent4">
                  <a:lumMod val="80000"/>
                  <a:lumOff val="20000"/>
                </a:schemeClr>
              </a:solidFill>
              <a:round/>
            </a:ln>
            <a:effectLst/>
          </c:spPr>
          <c:marker>
            <c:symbol val="none"/>
          </c:marker>
          <c:cat>
            <c:numRef>
              <c:f>accuracy_table!$B$2:$P$2</c:f>
              <c:numCache>
                <c:formatCode>0.0%</c:formatCode>
                <c:ptCount val="15"/>
                <c:pt idx="0">
                  <c:v>1.9607843137254902E-2</c:v>
                </c:pt>
                <c:pt idx="1">
                  <c:v>3.9215686274509803E-2</c:v>
                </c:pt>
                <c:pt idx="2">
                  <c:v>5.8823529411764705E-2</c:v>
                </c:pt>
                <c:pt idx="3">
                  <c:v>7.8431372549019607E-2</c:v>
                </c:pt>
                <c:pt idx="4">
                  <c:v>9.8039215686274508E-2</c:v>
                </c:pt>
                <c:pt idx="5">
                  <c:v>0.11764705882352941</c:v>
                </c:pt>
                <c:pt idx="6">
                  <c:v>0.13725490196078433</c:v>
                </c:pt>
                <c:pt idx="7">
                  <c:v>0.15686274509803921</c:v>
                </c:pt>
                <c:pt idx="8">
                  <c:v>0.17647058823529413</c:v>
                </c:pt>
                <c:pt idx="9">
                  <c:v>0.19607843137254902</c:v>
                </c:pt>
                <c:pt idx="10">
                  <c:v>0.21568627450980393</c:v>
                </c:pt>
                <c:pt idx="11">
                  <c:v>0.23529411764705882</c:v>
                </c:pt>
                <c:pt idx="12">
                  <c:v>0.25490196078431371</c:v>
                </c:pt>
                <c:pt idx="13">
                  <c:v>0.27450980392156865</c:v>
                </c:pt>
                <c:pt idx="14">
                  <c:v>0.29411764705882354</c:v>
                </c:pt>
              </c:numCache>
            </c:numRef>
          </c:cat>
          <c:val>
            <c:numRef>
              <c:f>accuracy_table!$B$19:$P$19</c:f>
              <c:numCache>
                <c:formatCode>0%</c:formatCode>
                <c:ptCount val="15"/>
                <c:pt idx="0">
                  <c:v>0.71428571399999996</c:v>
                </c:pt>
                <c:pt idx="1">
                  <c:v>0.71428571399999996</c:v>
                </c:pt>
                <c:pt idx="2">
                  <c:v>0.66666666699999999</c:v>
                </c:pt>
                <c:pt idx="3">
                  <c:v>0.71428571399999996</c:v>
                </c:pt>
                <c:pt idx="4">
                  <c:v>0.66666666699999999</c:v>
                </c:pt>
                <c:pt idx="5">
                  <c:v>0.71428571399999996</c:v>
                </c:pt>
                <c:pt idx="6">
                  <c:v>0.66666666699999999</c:v>
                </c:pt>
                <c:pt idx="7">
                  <c:v>0.80952380999999995</c:v>
                </c:pt>
                <c:pt idx="8">
                  <c:v>0.76190476200000001</c:v>
                </c:pt>
                <c:pt idx="9">
                  <c:v>0.76190476200000001</c:v>
                </c:pt>
                <c:pt idx="10">
                  <c:v>0.85714285700000004</c:v>
                </c:pt>
                <c:pt idx="11">
                  <c:v>0.90476190499999998</c:v>
                </c:pt>
                <c:pt idx="12">
                  <c:v>0.95238095199999995</c:v>
                </c:pt>
                <c:pt idx="13">
                  <c:v>0.95238095199999995</c:v>
                </c:pt>
                <c:pt idx="14">
                  <c:v>0.95238095199999995</c:v>
                </c:pt>
              </c:numCache>
            </c:numRef>
          </c:val>
          <c:smooth val="0"/>
          <c:extLst>
            <c:ext xmlns:c16="http://schemas.microsoft.com/office/drawing/2014/chart" uri="{C3380CC4-5D6E-409C-BE32-E72D297353CC}">
              <c16:uniqueId val="{00000007-758B-4D52-A05C-789DA7C38EAD}"/>
            </c:ext>
          </c:extLst>
        </c:ser>
        <c:dLbls>
          <c:showLegendKey val="0"/>
          <c:showVal val="0"/>
          <c:showCatName val="0"/>
          <c:showSerName val="0"/>
          <c:showPercent val="0"/>
          <c:showBubbleSize val="0"/>
        </c:dLbls>
        <c:smooth val="0"/>
        <c:axId val="1582177439"/>
        <c:axId val="1582179359"/>
      </c:lineChart>
      <c:catAx>
        <c:axId val="1582177439"/>
        <c:scaling>
          <c:orientation val="minMax"/>
        </c:scaling>
        <c:delete val="0"/>
        <c:axPos val="b"/>
        <c:numFmt formatCode="0.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582179359"/>
        <c:crosses val="autoZero"/>
        <c:auto val="1"/>
        <c:lblAlgn val="ctr"/>
        <c:lblOffset val="100"/>
        <c:noMultiLvlLbl val="0"/>
      </c:catAx>
      <c:valAx>
        <c:axId val="158217935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582177439"/>
        <c:crosses val="autoZero"/>
        <c:crossBetween val="between"/>
      </c:valAx>
      <c:spPr>
        <a:noFill/>
        <a:ln>
          <a:noFill/>
        </a:ln>
        <a:effectLst/>
      </c:spPr>
    </c:plotArea>
    <c:legend>
      <c:legendPos val="b"/>
      <c:layout>
        <c:manualLayout>
          <c:xMode val="edge"/>
          <c:yMode val="edge"/>
          <c:x val="0.11673337707786527"/>
          <c:y val="0.92187445319335082"/>
          <c:w val="0.8831999125109361"/>
          <c:h val="7.8125546806649168E-2"/>
        </c:manualLayout>
      </c:layout>
      <c:overlay val="0"/>
      <c:spPr>
        <a:noFill/>
        <a:ln>
          <a:noFill/>
        </a:ln>
        <a:effectLst/>
      </c:spPr>
      <c:txPr>
        <a:bodyPr rot="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en-US" altLang="ja-JP"/>
              <a:t>Average accuracy along the amount of surveys</a:t>
            </a:r>
          </a:p>
        </c:rich>
      </c:tx>
      <c:layout>
        <c:manualLayout>
          <c:xMode val="edge"/>
          <c:yMode val="edge"/>
          <c:x val="0.14197900262467192"/>
          <c:y val="1.8518518518518517E-2"/>
        </c:manualLayout>
      </c:layout>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accuracy_table!$A$22</c:f>
              <c:strCache>
                <c:ptCount val="1"/>
                <c:pt idx="0">
                  <c:v>Average accuracy along the number of surveys</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accuracy_table!$B$2:$P$2</c:f>
              <c:numCache>
                <c:formatCode>0.0%</c:formatCode>
                <c:ptCount val="15"/>
                <c:pt idx="0">
                  <c:v>1.9607843137254902E-2</c:v>
                </c:pt>
                <c:pt idx="1">
                  <c:v>3.9215686274509803E-2</c:v>
                </c:pt>
                <c:pt idx="2">
                  <c:v>5.8823529411764705E-2</c:v>
                </c:pt>
                <c:pt idx="3">
                  <c:v>7.8431372549019607E-2</c:v>
                </c:pt>
                <c:pt idx="4">
                  <c:v>9.8039215686274508E-2</c:v>
                </c:pt>
                <c:pt idx="5">
                  <c:v>0.11764705882352941</c:v>
                </c:pt>
                <c:pt idx="6">
                  <c:v>0.13725490196078433</c:v>
                </c:pt>
                <c:pt idx="7">
                  <c:v>0.15686274509803921</c:v>
                </c:pt>
                <c:pt idx="8">
                  <c:v>0.17647058823529413</c:v>
                </c:pt>
                <c:pt idx="9">
                  <c:v>0.19607843137254902</c:v>
                </c:pt>
                <c:pt idx="10">
                  <c:v>0.21568627450980393</c:v>
                </c:pt>
                <c:pt idx="11">
                  <c:v>0.23529411764705882</c:v>
                </c:pt>
                <c:pt idx="12">
                  <c:v>0.25490196078431371</c:v>
                </c:pt>
                <c:pt idx="13">
                  <c:v>0.27450980392156865</c:v>
                </c:pt>
                <c:pt idx="14">
                  <c:v>0.29411764705882354</c:v>
                </c:pt>
              </c:numCache>
            </c:numRef>
          </c:cat>
          <c:val>
            <c:numRef>
              <c:f>accuracy_table!$B$22:$P$22</c:f>
              <c:numCache>
                <c:formatCode>0%</c:formatCode>
                <c:ptCount val="15"/>
                <c:pt idx="0">
                  <c:v>0.64425770317647058</c:v>
                </c:pt>
                <c:pt idx="1">
                  <c:v>0.68347338935294122</c:v>
                </c:pt>
                <c:pt idx="2">
                  <c:v>0.69747899170588235</c:v>
                </c:pt>
                <c:pt idx="3">
                  <c:v>0.69747899164705895</c:v>
                </c:pt>
                <c:pt idx="4">
                  <c:v>0.68907563035294128</c:v>
                </c:pt>
                <c:pt idx="5">
                  <c:v>0.71148459388235308</c:v>
                </c:pt>
                <c:pt idx="6">
                  <c:v>0.73109243723529416</c:v>
                </c:pt>
                <c:pt idx="7">
                  <c:v>0.74789915970588239</c:v>
                </c:pt>
                <c:pt idx="8">
                  <c:v>0.73109243705882354</c:v>
                </c:pt>
                <c:pt idx="9">
                  <c:v>0.77310924382352941</c:v>
                </c:pt>
                <c:pt idx="10">
                  <c:v>0.75350140058823534</c:v>
                </c:pt>
                <c:pt idx="11">
                  <c:v>0.80672268911764722</c:v>
                </c:pt>
                <c:pt idx="12">
                  <c:v>0.8403361344705883</c:v>
                </c:pt>
                <c:pt idx="13">
                  <c:v>0.86834733888235283</c:v>
                </c:pt>
                <c:pt idx="14">
                  <c:v>0.88515406170588218</c:v>
                </c:pt>
              </c:numCache>
            </c:numRef>
          </c:val>
          <c:smooth val="0"/>
          <c:extLst>
            <c:ext xmlns:c16="http://schemas.microsoft.com/office/drawing/2014/chart" uri="{C3380CC4-5D6E-409C-BE32-E72D297353CC}">
              <c16:uniqueId val="{00000000-A773-4CEF-B962-2D3617E20748}"/>
            </c:ext>
          </c:extLst>
        </c:ser>
        <c:dLbls>
          <c:showLegendKey val="0"/>
          <c:showVal val="0"/>
          <c:showCatName val="0"/>
          <c:showSerName val="0"/>
          <c:showPercent val="0"/>
          <c:showBubbleSize val="0"/>
        </c:dLbls>
        <c:marker val="1"/>
        <c:smooth val="0"/>
        <c:axId val="118724575"/>
        <c:axId val="118726495"/>
      </c:lineChart>
      <c:catAx>
        <c:axId val="118724575"/>
        <c:scaling>
          <c:orientation val="minMax"/>
        </c:scaling>
        <c:delete val="0"/>
        <c:axPos val="b"/>
        <c:numFmt formatCode="0.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8726495"/>
        <c:crosses val="autoZero"/>
        <c:auto val="1"/>
        <c:lblAlgn val="ctr"/>
        <c:lblOffset val="100"/>
        <c:noMultiLvlLbl val="0"/>
      </c:catAx>
      <c:valAx>
        <c:axId val="1187264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87245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en-US" altLang="ja-JP"/>
              <a:t>Average accuracy along the amount of surveys</a:t>
            </a:r>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accuracy_table!$A$27</c:f>
              <c:strCache>
                <c:ptCount val="1"/>
                <c:pt idx="0">
                  <c:v>Average accuracy along the number of surveys</c:v>
                </c:pt>
              </c:strCache>
            </c:strRef>
          </c:tx>
          <c:spPr>
            <a:ln w="28575" cap="rnd">
              <a:solidFill>
                <a:schemeClr val="accent3">
                  <a:lumMod val="60000"/>
                  <a:lumOff val="40000"/>
                </a:schemeClr>
              </a:solidFill>
              <a:round/>
            </a:ln>
            <a:effectLst/>
          </c:spPr>
          <c:marker>
            <c:symbol val="circle"/>
            <c:size val="5"/>
            <c:spPr>
              <a:solidFill>
                <a:schemeClr val="accent1"/>
              </a:solidFill>
              <a:ln w="9525">
                <a:solidFill>
                  <a:schemeClr val="accent3">
                    <a:lumMod val="60000"/>
                    <a:lumOff val="40000"/>
                  </a:schemeClr>
                </a:solidFill>
              </a:ln>
              <a:effectLst/>
            </c:spPr>
          </c:marker>
          <c:cat>
            <c:strRef>
              <c:f>accuracy_table!$B$1:$M$1</c:f>
              <c:strCache>
                <c:ptCount val="12"/>
                <c:pt idx="0">
                  <c:v>0</c:v>
                </c:pt>
                <c:pt idx="1">
                  <c:v>2</c:v>
                </c:pt>
                <c:pt idx="2">
                  <c:v>4</c:v>
                </c:pt>
                <c:pt idx="3">
                  <c:v>6</c:v>
                </c:pt>
                <c:pt idx="4">
                  <c:v>8</c:v>
                </c:pt>
                <c:pt idx="5">
                  <c:v>10</c:v>
                </c:pt>
                <c:pt idx="6">
                  <c:v>12</c:v>
                </c:pt>
                <c:pt idx="7">
                  <c:v>14</c:v>
                </c:pt>
                <c:pt idx="8">
                  <c:v>16</c:v>
                </c:pt>
                <c:pt idx="9">
                  <c:v>18</c:v>
                </c:pt>
                <c:pt idx="10">
                  <c:v>20</c:v>
                </c:pt>
                <c:pt idx="11">
                  <c:v>ref:full</c:v>
                </c:pt>
              </c:strCache>
            </c:strRef>
          </c:cat>
          <c:val>
            <c:numRef>
              <c:f>accuracy_table!$B$27:$M$27</c:f>
              <c:numCache>
                <c:formatCode>0%</c:formatCode>
                <c:ptCount val="12"/>
                <c:pt idx="0">
                  <c:v>0.56000000000000005</c:v>
                </c:pt>
                <c:pt idx="1">
                  <c:v>0.77279614325068846</c:v>
                </c:pt>
                <c:pt idx="2">
                  <c:v>0.78044077134986223</c:v>
                </c:pt>
                <c:pt idx="3">
                  <c:v>0.82871900826446254</c:v>
                </c:pt>
                <c:pt idx="4">
                  <c:v>0.86921487603305791</c:v>
                </c:pt>
                <c:pt idx="5">
                  <c:v>0.88092286501377404</c:v>
                </c:pt>
                <c:pt idx="6">
                  <c:v>0.88050964187327818</c:v>
                </c:pt>
                <c:pt idx="7">
                  <c:v>0.86811294765840197</c:v>
                </c:pt>
                <c:pt idx="8">
                  <c:v>0.88092286501377404</c:v>
                </c:pt>
                <c:pt idx="9">
                  <c:v>0.88092286501377404</c:v>
                </c:pt>
                <c:pt idx="10">
                  <c:v>0.88836088154269965</c:v>
                </c:pt>
                <c:pt idx="11">
                  <c:v>0.88</c:v>
                </c:pt>
              </c:numCache>
            </c:numRef>
          </c:val>
          <c:smooth val="0"/>
          <c:extLst>
            <c:ext xmlns:c16="http://schemas.microsoft.com/office/drawing/2014/chart" uri="{C3380CC4-5D6E-409C-BE32-E72D297353CC}">
              <c16:uniqueId val="{00000000-69C5-410E-9D6E-5C8BD3C27540}"/>
            </c:ext>
          </c:extLst>
        </c:ser>
        <c:dLbls>
          <c:showLegendKey val="0"/>
          <c:showVal val="0"/>
          <c:showCatName val="0"/>
          <c:showSerName val="0"/>
          <c:showPercent val="0"/>
          <c:showBubbleSize val="0"/>
        </c:dLbls>
        <c:marker val="1"/>
        <c:smooth val="0"/>
        <c:axId val="118724575"/>
        <c:axId val="118726495"/>
      </c:lineChart>
      <c:catAx>
        <c:axId val="1187245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8726495"/>
        <c:crosses val="autoZero"/>
        <c:auto val="1"/>
        <c:lblAlgn val="ctr"/>
        <c:lblOffset val="100"/>
        <c:noMultiLvlLbl val="0"/>
      </c:catAx>
      <c:valAx>
        <c:axId val="118726495"/>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87245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en-US" altLang="ja-JP" sz="1400" b="0" i="0" u="none" strike="noStrike" kern="1200" spc="0" baseline="0">
                <a:solidFill>
                  <a:prstClr val="black">
                    <a:lumMod val="65000"/>
                    <a:lumOff val="35000"/>
                  </a:prstClr>
                </a:solidFill>
              </a:rPr>
              <a:t>Accuracy along the amount of surveys(1)</a:t>
            </a:r>
            <a:endParaRPr lang="ja-JP" altLang="en-US" sz="1400" b="0" i="0" u="none" strike="noStrike" kern="1200" spc="0" baseline="0">
              <a:solidFill>
                <a:prstClr val="black">
                  <a:lumMod val="65000"/>
                  <a:lumOff val="35000"/>
                </a:prstClr>
              </a:solidFill>
            </a:endParaRPr>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accuracy_table!$A$3</c:f>
              <c:strCache>
                <c:ptCount val="1"/>
                <c:pt idx="0">
                  <c:v>1</c:v>
                </c:pt>
              </c:strCache>
            </c:strRef>
          </c:tx>
          <c:spPr>
            <a:ln w="28575" cap="rnd">
              <a:solidFill>
                <a:schemeClr val="accent2"/>
              </a:solidFill>
              <a:round/>
            </a:ln>
            <a:effectLst/>
          </c:spPr>
          <c:marker>
            <c:symbol val="none"/>
          </c:marker>
          <c:cat>
            <c:numRef>
              <c:f>accuracy_table!$B$1:$K$1</c:f>
              <c:numCache>
                <c:formatCode>General</c:formatCode>
                <c:ptCount val="10"/>
                <c:pt idx="0">
                  <c:v>2</c:v>
                </c:pt>
                <c:pt idx="1">
                  <c:v>4</c:v>
                </c:pt>
                <c:pt idx="2">
                  <c:v>6</c:v>
                </c:pt>
                <c:pt idx="3">
                  <c:v>8</c:v>
                </c:pt>
                <c:pt idx="4">
                  <c:v>10</c:v>
                </c:pt>
                <c:pt idx="5">
                  <c:v>12</c:v>
                </c:pt>
                <c:pt idx="6">
                  <c:v>14</c:v>
                </c:pt>
                <c:pt idx="7">
                  <c:v>16</c:v>
                </c:pt>
                <c:pt idx="8">
                  <c:v>18</c:v>
                </c:pt>
                <c:pt idx="9">
                  <c:v>20</c:v>
                </c:pt>
              </c:numCache>
            </c:numRef>
          </c:cat>
          <c:val>
            <c:numRef>
              <c:f>accuracy_table!$B$3:$K$3</c:f>
              <c:numCache>
                <c:formatCode>0%</c:formatCode>
                <c:ptCount val="10"/>
                <c:pt idx="0">
                  <c:v>0.81818181818181801</c:v>
                </c:pt>
                <c:pt idx="1">
                  <c:v>0.81818181818181801</c:v>
                </c:pt>
                <c:pt idx="2">
                  <c:v>0.90909090909090895</c:v>
                </c:pt>
                <c:pt idx="3">
                  <c:v>0.90909090909090895</c:v>
                </c:pt>
                <c:pt idx="4">
                  <c:v>0.81818181818181801</c:v>
                </c:pt>
                <c:pt idx="5">
                  <c:v>0.90909090909090895</c:v>
                </c:pt>
                <c:pt idx="6">
                  <c:v>0.81818181818181801</c:v>
                </c:pt>
                <c:pt idx="7">
                  <c:v>0.90909090909090895</c:v>
                </c:pt>
                <c:pt idx="8">
                  <c:v>0.90909090909090895</c:v>
                </c:pt>
                <c:pt idx="9">
                  <c:v>0.90909090909090895</c:v>
                </c:pt>
              </c:numCache>
            </c:numRef>
          </c:val>
          <c:smooth val="0"/>
          <c:extLst>
            <c:ext xmlns:c16="http://schemas.microsoft.com/office/drawing/2014/chart" uri="{C3380CC4-5D6E-409C-BE32-E72D297353CC}">
              <c16:uniqueId val="{00000000-083F-41DF-8A32-8838EB03B68D}"/>
            </c:ext>
          </c:extLst>
        </c:ser>
        <c:ser>
          <c:idx val="1"/>
          <c:order val="1"/>
          <c:tx>
            <c:strRef>
              <c:f>accuracy_table!$A$4</c:f>
              <c:strCache>
                <c:ptCount val="1"/>
                <c:pt idx="0">
                  <c:v>2</c:v>
                </c:pt>
              </c:strCache>
            </c:strRef>
          </c:tx>
          <c:spPr>
            <a:ln w="28575" cap="rnd">
              <a:solidFill>
                <a:schemeClr val="accent4"/>
              </a:solidFill>
              <a:round/>
            </a:ln>
            <a:effectLst/>
          </c:spPr>
          <c:marker>
            <c:symbol val="none"/>
          </c:marker>
          <c:cat>
            <c:numRef>
              <c:f>accuracy_table!$B$1:$K$1</c:f>
              <c:numCache>
                <c:formatCode>General</c:formatCode>
                <c:ptCount val="10"/>
                <c:pt idx="0">
                  <c:v>2</c:v>
                </c:pt>
                <c:pt idx="1">
                  <c:v>4</c:v>
                </c:pt>
                <c:pt idx="2">
                  <c:v>6</c:v>
                </c:pt>
                <c:pt idx="3">
                  <c:v>8</c:v>
                </c:pt>
                <c:pt idx="4">
                  <c:v>10</c:v>
                </c:pt>
                <c:pt idx="5">
                  <c:v>12</c:v>
                </c:pt>
                <c:pt idx="6">
                  <c:v>14</c:v>
                </c:pt>
                <c:pt idx="7">
                  <c:v>16</c:v>
                </c:pt>
                <c:pt idx="8">
                  <c:v>18</c:v>
                </c:pt>
                <c:pt idx="9">
                  <c:v>20</c:v>
                </c:pt>
              </c:numCache>
            </c:numRef>
          </c:cat>
          <c:val>
            <c:numRef>
              <c:f>accuracy_table!$B$4:$K$4</c:f>
              <c:numCache>
                <c:formatCode>0%</c:formatCode>
                <c:ptCount val="10"/>
                <c:pt idx="0">
                  <c:v>1</c:v>
                </c:pt>
                <c:pt idx="1">
                  <c:v>1</c:v>
                </c:pt>
                <c:pt idx="2">
                  <c:v>0.81818181818181801</c:v>
                </c:pt>
                <c:pt idx="3">
                  <c:v>0.72727272727272696</c:v>
                </c:pt>
                <c:pt idx="4">
                  <c:v>1</c:v>
                </c:pt>
                <c:pt idx="5">
                  <c:v>1</c:v>
                </c:pt>
                <c:pt idx="6">
                  <c:v>0.90909090909090895</c:v>
                </c:pt>
                <c:pt idx="7">
                  <c:v>0.90909090909090895</c:v>
                </c:pt>
                <c:pt idx="8">
                  <c:v>0.90909090909090895</c:v>
                </c:pt>
                <c:pt idx="9">
                  <c:v>1</c:v>
                </c:pt>
              </c:numCache>
            </c:numRef>
          </c:val>
          <c:smooth val="0"/>
          <c:extLst>
            <c:ext xmlns:c16="http://schemas.microsoft.com/office/drawing/2014/chart" uri="{C3380CC4-5D6E-409C-BE32-E72D297353CC}">
              <c16:uniqueId val="{00000001-083F-41DF-8A32-8838EB03B68D}"/>
            </c:ext>
          </c:extLst>
        </c:ser>
        <c:ser>
          <c:idx val="2"/>
          <c:order val="2"/>
          <c:tx>
            <c:strRef>
              <c:f>accuracy_table!$A$5</c:f>
              <c:strCache>
                <c:ptCount val="1"/>
                <c:pt idx="0">
                  <c:v>4</c:v>
                </c:pt>
              </c:strCache>
            </c:strRef>
          </c:tx>
          <c:spPr>
            <a:ln w="28575" cap="rnd">
              <a:solidFill>
                <a:schemeClr val="accent6"/>
              </a:solidFill>
              <a:round/>
            </a:ln>
            <a:effectLst/>
          </c:spPr>
          <c:marker>
            <c:symbol val="none"/>
          </c:marker>
          <c:cat>
            <c:numRef>
              <c:f>accuracy_table!$B$1:$K$1</c:f>
              <c:numCache>
                <c:formatCode>General</c:formatCode>
                <c:ptCount val="10"/>
                <c:pt idx="0">
                  <c:v>2</c:v>
                </c:pt>
                <c:pt idx="1">
                  <c:v>4</c:v>
                </c:pt>
                <c:pt idx="2">
                  <c:v>6</c:v>
                </c:pt>
                <c:pt idx="3">
                  <c:v>8</c:v>
                </c:pt>
                <c:pt idx="4">
                  <c:v>10</c:v>
                </c:pt>
                <c:pt idx="5">
                  <c:v>12</c:v>
                </c:pt>
                <c:pt idx="6">
                  <c:v>14</c:v>
                </c:pt>
                <c:pt idx="7">
                  <c:v>16</c:v>
                </c:pt>
                <c:pt idx="8">
                  <c:v>18</c:v>
                </c:pt>
                <c:pt idx="9">
                  <c:v>20</c:v>
                </c:pt>
              </c:numCache>
            </c:numRef>
          </c:cat>
          <c:val>
            <c:numRef>
              <c:f>accuracy_table!$B$5:$K$5</c:f>
              <c:numCache>
                <c:formatCode>0%</c:formatCode>
                <c:ptCount val="10"/>
                <c:pt idx="0">
                  <c:v>0.90909090909090895</c:v>
                </c:pt>
                <c:pt idx="1">
                  <c:v>0.90909090909090895</c:v>
                </c:pt>
                <c:pt idx="2">
                  <c:v>0.90909090909090895</c:v>
                </c:pt>
                <c:pt idx="3">
                  <c:v>0.90909090909090895</c:v>
                </c:pt>
                <c:pt idx="4">
                  <c:v>0.90909090909090895</c:v>
                </c:pt>
                <c:pt idx="5">
                  <c:v>0.90909090909090895</c:v>
                </c:pt>
                <c:pt idx="6">
                  <c:v>0.90909090909090895</c:v>
                </c:pt>
                <c:pt idx="7">
                  <c:v>0.90909090909090895</c:v>
                </c:pt>
                <c:pt idx="8">
                  <c:v>0.90909090909090895</c:v>
                </c:pt>
                <c:pt idx="9">
                  <c:v>0.90909090909090895</c:v>
                </c:pt>
              </c:numCache>
            </c:numRef>
          </c:val>
          <c:smooth val="0"/>
          <c:extLst>
            <c:ext xmlns:c16="http://schemas.microsoft.com/office/drawing/2014/chart" uri="{C3380CC4-5D6E-409C-BE32-E72D297353CC}">
              <c16:uniqueId val="{00000002-083F-41DF-8A32-8838EB03B68D}"/>
            </c:ext>
          </c:extLst>
        </c:ser>
        <c:ser>
          <c:idx val="3"/>
          <c:order val="3"/>
          <c:tx>
            <c:strRef>
              <c:f>accuracy_table!$A$6</c:f>
              <c:strCache>
                <c:ptCount val="1"/>
                <c:pt idx="0">
                  <c:v>5</c:v>
                </c:pt>
              </c:strCache>
            </c:strRef>
          </c:tx>
          <c:spPr>
            <a:ln w="28575" cap="rnd">
              <a:solidFill>
                <a:schemeClr val="accent2">
                  <a:lumMod val="60000"/>
                </a:schemeClr>
              </a:solidFill>
              <a:round/>
            </a:ln>
            <a:effectLst/>
          </c:spPr>
          <c:marker>
            <c:symbol val="none"/>
          </c:marker>
          <c:cat>
            <c:numRef>
              <c:f>accuracy_table!$B$1:$K$1</c:f>
              <c:numCache>
                <c:formatCode>General</c:formatCode>
                <c:ptCount val="10"/>
                <c:pt idx="0">
                  <c:v>2</c:v>
                </c:pt>
                <c:pt idx="1">
                  <c:v>4</c:v>
                </c:pt>
                <c:pt idx="2">
                  <c:v>6</c:v>
                </c:pt>
                <c:pt idx="3">
                  <c:v>8</c:v>
                </c:pt>
                <c:pt idx="4">
                  <c:v>10</c:v>
                </c:pt>
                <c:pt idx="5">
                  <c:v>12</c:v>
                </c:pt>
                <c:pt idx="6">
                  <c:v>14</c:v>
                </c:pt>
                <c:pt idx="7">
                  <c:v>16</c:v>
                </c:pt>
                <c:pt idx="8">
                  <c:v>18</c:v>
                </c:pt>
                <c:pt idx="9">
                  <c:v>20</c:v>
                </c:pt>
              </c:numCache>
            </c:numRef>
          </c:cat>
          <c:val>
            <c:numRef>
              <c:f>accuracy_table!$B$6:$K$6</c:f>
              <c:numCache>
                <c:formatCode>0%</c:formatCode>
                <c:ptCount val="10"/>
                <c:pt idx="0">
                  <c:v>1</c:v>
                </c:pt>
                <c:pt idx="1">
                  <c:v>1</c:v>
                </c:pt>
                <c:pt idx="2">
                  <c:v>1</c:v>
                </c:pt>
                <c:pt idx="3">
                  <c:v>1</c:v>
                </c:pt>
                <c:pt idx="4">
                  <c:v>1</c:v>
                </c:pt>
                <c:pt idx="5">
                  <c:v>1</c:v>
                </c:pt>
                <c:pt idx="6">
                  <c:v>1</c:v>
                </c:pt>
                <c:pt idx="7">
                  <c:v>1</c:v>
                </c:pt>
                <c:pt idx="8">
                  <c:v>1</c:v>
                </c:pt>
                <c:pt idx="9">
                  <c:v>1</c:v>
                </c:pt>
              </c:numCache>
            </c:numRef>
          </c:val>
          <c:smooth val="0"/>
          <c:extLst>
            <c:ext xmlns:c16="http://schemas.microsoft.com/office/drawing/2014/chart" uri="{C3380CC4-5D6E-409C-BE32-E72D297353CC}">
              <c16:uniqueId val="{00000003-083F-41DF-8A32-8838EB03B68D}"/>
            </c:ext>
          </c:extLst>
        </c:ser>
        <c:ser>
          <c:idx val="4"/>
          <c:order val="4"/>
          <c:tx>
            <c:strRef>
              <c:f>accuracy_table!$A$7</c:f>
              <c:strCache>
                <c:ptCount val="1"/>
                <c:pt idx="0">
                  <c:v>6</c:v>
                </c:pt>
              </c:strCache>
            </c:strRef>
          </c:tx>
          <c:spPr>
            <a:ln w="28575" cap="rnd">
              <a:solidFill>
                <a:schemeClr val="accent4">
                  <a:lumMod val="60000"/>
                </a:schemeClr>
              </a:solidFill>
              <a:round/>
            </a:ln>
            <a:effectLst/>
          </c:spPr>
          <c:marker>
            <c:symbol val="none"/>
          </c:marker>
          <c:cat>
            <c:numRef>
              <c:f>accuracy_table!$B$1:$K$1</c:f>
              <c:numCache>
                <c:formatCode>General</c:formatCode>
                <c:ptCount val="10"/>
                <c:pt idx="0">
                  <c:v>2</c:v>
                </c:pt>
                <c:pt idx="1">
                  <c:v>4</c:v>
                </c:pt>
                <c:pt idx="2">
                  <c:v>6</c:v>
                </c:pt>
                <c:pt idx="3">
                  <c:v>8</c:v>
                </c:pt>
                <c:pt idx="4">
                  <c:v>10</c:v>
                </c:pt>
                <c:pt idx="5">
                  <c:v>12</c:v>
                </c:pt>
                <c:pt idx="6">
                  <c:v>14</c:v>
                </c:pt>
                <c:pt idx="7">
                  <c:v>16</c:v>
                </c:pt>
                <c:pt idx="8">
                  <c:v>18</c:v>
                </c:pt>
                <c:pt idx="9">
                  <c:v>20</c:v>
                </c:pt>
              </c:numCache>
            </c:numRef>
          </c:cat>
          <c:val>
            <c:numRef>
              <c:f>accuracy_table!$B$7:$K$7</c:f>
              <c:numCache>
                <c:formatCode>0%</c:formatCode>
                <c:ptCount val="10"/>
                <c:pt idx="0">
                  <c:v>0.72727272727272696</c:v>
                </c:pt>
                <c:pt idx="1">
                  <c:v>0.72727272727272696</c:v>
                </c:pt>
                <c:pt idx="2">
                  <c:v>0.72727272727272696</c:v>
                </c:pt>
                <c:pt idx="3">
                  <c:v>0.81818181818181801</c:v>
                </c:pt>
                <c:pt idx="4">
                  <c:v>0.81818181818181801</c:v>
                </c:pt>
                <c:pt idx="5">
                  <c:v>0.81818181818181801</c:v>
                </c:pt>
                <c:pt idx="6">
                  <c:v>0.81818181818181801</c:v>
                </c:pt>
                <c:pt idx="7">
                  <c:v>0.81818181818181801</c:v>
                </c:pt>
                <c:pt idx="8">
                  <c:v>0.81818181818181801</c:v>
                </c:pt>
                <c:pt idx="9">
                  <c:v>0.81818181818181801</c:v>
                </c:pt>
              </c:numCache>
            </c:numRef>
          </c:val>
          <c:smooth val="0"/>
          <c:extLst>
            <c:ext xmlns:c16="http://schemas.microsoft.com/office/drawing/2014/chart" uri="{C3380CC4-5D6E-409C-BE32-E72D297353CC}">
              <c16:uniqueId val="{00000004-083F-41DF-8A32-8838EB03B68D}"/>
            </c:ext>
          </c:extLst>
        </c:ser>
        <c:ser>
          <c:idx val="5"/>
          <c:order val="5"/>
          <c:tx>
            <c:strRef>
              <c:f>accuracy_table!$A$8</c:f>
              <c:strCache>
                <c:ptCount val="1"/>
                <c:pt idx="0">
                  <c:v>7</c:v>
                </c:pt>
              </c:strCache>
            </c:strRef>
          </c:tx>
          <c:spPr>
            <a:ln w="28575" cap="rnd">
              <a:solidFill>
                <a:schemeClr val="accent6">
                  <a:lumMod val="60000"/>
                </a:schemeClr>
              </a:solidFill>
              <a:round/>
            </a:ln>
            <a:effectLst/>
          </c:spPr>
          <c:marker>
            <c:symbol val="none"/>
          </c:marker>
          <c:cat>
            <c:numRef>
              <c:f>accuracy_table!$B$1:$K$1</c:f>
              <c:numCache>
                <c:formatCode>General</c:formatCode>
                <c:ptCount val="10"/>
                <c:pt idx="0">
                  <c:v>2</c:v>
                </c:pt>
                <c:pt idx="1">
                  <c:v>4</c:v>
                </c:pt>
                <c:pt idx="2">
                  <c:v>6</c:v>
                </c:pt>
                <c:pt idx="3">
                  <c:v>8</c:v>
                </c:pt>
                <c:pt idx="4">
                  <c:v>10</c:v>
                </c:pt>
                <c:pt idx="5">
                  <c:v>12</c:v>
                </c:pt>
                <c:pt idx="6">
                  <c:v>14</c:v>
                </c:pt>
                <c:pt idx="7">
                  <c:v>16</c:v>
                </c:pt>
                <c:pt idx="8">
                  <c:v>18</c:v>
                </c:pt>
                <c:pt idx="9">
                  <c:v>20</c:v>
                </c:pt>
              </c:numCache>
            </c:numRef>
          </c:cat>
          <c:val>
            <c:numRef>
              <c:f>accuracy_table!$B$8:$K$8</c:f>
              <c:numCache>
                <c:formatCode>0%</c:formatCode>
                <c:ptCount val="10"/>
                <c:pt idx="0">
                  <c:v>0.4</c:v>
                </c:pt>
                <c:pt idx="1">
                  <c:v>0.4</c:v>
                </c:pt>
                <c:pt idx="2">
                  <c:v>0.6</c:v>
                </c:pt>
                <c:pt idx="3">
                  <c:v>0.6</c:v>
                </c:pt>
                <c:pt idx="4">
                  <c:v>0.6</c:v>
                </c:pt>
                <c:pt idx="5">
                  <c:v>0.6</c:v>
                </c:pt>
                <c:pt idx="6">
                  <c:v>0.6</c:v>
                </c:pt>
                <c:pt idx="7">
                  <c:v>0.6</c:v>
                </c:pt>
                <c:pt idx="8">
                  <c:v>0.6</c:v>
                </c:pt>
                <c:pt idx="9">
                  <c:v>0.6</c:v>
                </c:pt>
              </c:numCache>
            </c:numRef>
          </c:val>
          <c:smooth val="0"/>
          <c:extLst>
            <c:ext xmlns:c16="http://schemas.microsoft.com/office/drawing/2014/chart" uri="{C3380CC4-5D6E-409C-BE32-E72D297353CC}">
              <c16:uniqueId val="{00000005-083F-41DF-8A32-8838EB03B68D}"/>
            </c:ext>
          </c:extLst>
        </c:ser>
        <c:ser>
          <c:idx val="6"/>
          <c:order val="6"/>
          <c:tx>
            <c:strRef>
              <c:f>accuracy_table!$A$9</c:f>
              <c:strCache>
                <c:ptCount val="1"/>
                <c:pt idx="0">
                  <c:v>9</c:v>
                </c:pt>
              </c:strCache>
            </c:strRef>
          </c:tx>
          <c:spPr>
            <a:ln w="28575" cap="rnd">
              <a:solidFill>
                <a:schemeClr val="accent2">
                  <a:lumMod val="80000"/>
                  <a:lumOff val="20000"/>
                </a:schemeClr>
              </a:solidFill>
              <a:round/>
            </a:ln>
            <a:effectLst/>
          </c:spPr>
          <c:marker>
            <c:symbol val="none"/>
          </c:marker>
          <c:cat>
            <c:numRef>
              <c:f>accuracy_table!$B$1:$K$1</c:f>
              <c:numCache>
                <c:formatCode>General</c:formatCode>
                <c:ptCount val="10"/>
                <c:pt idx="0">
                  <c:v>2</c:v>
                </c:pt>
                <c:pt idx="1">
                  <c:v>4</c:v>
                </c:pt>
                <c:pt idx="2">
                  <c:v>6</c:v>
                </c:pt>
                <c:pt idx="3">
                  <c:v>8</c:v>
                </c:pt>
                <c:pt idx="4">
                  <c:v>10</c:v>
                </c:pt>
                <c:pt idx="5">
                  <c:v>12</c:v>
                </c:pt>
                <c:pt idx="6">
                  <c:v>14</c:v>
                </c:pt>
                <c:pt idx="7">
                  <c:v>16</c:v>
                </c:pt>
                <c:pt idx="8">
                  <c:v>18</c:v>
                </c:pt>
                <c:pt idx="9">
                  <c:v>20</c:v>
                </c:pt>
              </c:numCache>
            </c:numRef>
          </c:cat>
          <c:val>
            <c:numRef>
              <c:f>accuracy_table!$B$9:$K$9</c:f>
              <c:numCache>
                <c:formatCode>0%</c:formatCode>
                <c:ptCount val="10"/>
                <c:pt idx="0">
                  <c:v>0.54545454545454497</c:v>
                </c:pt>
                <c:pt idx="1">
                  <c:v>0.54545454545454497</c:v>
                </c:pt>
                <c:pt idx="2">
                  <c:v>0.81818181818181801</c:v>
                </c:pt>
                <c:pt idx="3">
                  <c:v>0.81818181818181801</c:v>
                </c:pt>
                <c:pt idx="4">
                  <c:v>0.81818181818181801</c:v>
                </c:pt>
                <c:pt idx="5">
                  <c:v>0.81818181818181801</c:v>
                </c:pt>
                <c:pt idx="6">
                  <c:v>0.81818181818181801</c:v>
                </c:pt>
                <c:pt idx="7">
                  <c:v>0.81818181818181801</c:v>
                </c:pt>
                <c:pt idx="8">
                  <c:v>0.81818181818181801</c:v>
                </c:pt>
                <c:pt idx="9">
                  <c:v>0.90909090909090895</c:v>
                </c:pt>
              </c:numCache>
            </c:numRef>
          </c:val>
          <c:smooth val="0"/>
          <c:extLst>
            <c:ext xmlns:c16="http://schemas.microsoft.com/office/drawing/2014/chart" uri="{C3380CC4-5D6E-409C-BE32-E72D297353CC}">
              <c16:uniqueId val="{00000006-083F-41DF-8A32-8838EB03B68D}"/>
            </c:ext>
          </c:extLst>
        </c:ser>
        <c:ser>
          <c:idx val="7"/>
          <c:order val="7"/>
          <c:tx>
            <c:strRef>
              <c:f>accuracy_table!$A$10</c:f>
              <c:strCache>
                <c:ptCount val="1"/>
                <c:pt idx="0">
                  <c:v>10</c:v>
                </c:pt>
              </c:strCache>
            </c:strRef>
          </c:tx>
          <c:spPr>
            <a:ln w="28575" cap="rnd">
              <a:solidFill>
                <a:schemeClr val="accent4">
                  <a:lumMod val="80000"/>
                  <a:lumOff val="20000"/>
                </a:schemeClr>
              </a:solidFill>
              <a:round/>
            </a:ln>
            <a:effectLst/>
          </c:spPr>
          <c:marker>
            <c:symbol val="none"/>
          </c:marker>
          <c:cat>
            <c:numRef>
              <c:f>accuracy_table!$B$1:$K$1</c:f>
              <c:numCache>
                <c:formatCode>General</c:formatCode>
                <c:ptCount val="10"/>
                <c:pt idx="0">
                  <c:v>2</c:v>
                </c:pt>
                <c:pt idx="1">
                  <c:v>4</c:v>
                </c:pt>
                <c:pt idx="2">
                  <c:v>6</c:v>
                </c:pt>
                <c:pt idx="3">
                  <c:v>8</c:v>
                </c:pt>
                <c:pt idx="4">
                  <c:v>10</c:v>
                </c:pt>
                <c:pt idx="5">
                  <c:v>12</c:v>
                </c:pt>
                <c:pt idx="6">
                  <c:v>14</c:v>
                </c:pt>
                <c:pt idx="7">
                  <c:v>16</c:v>
                </c:pt>
                <c:pt idx="8">
                  <c:v>18</c:v>
                </c:pt>
                <c:pt idx="9">
                  <c:v>20</c:v>
                </c:pt>
              </c:numCache>
            </c:numRef>
          </c:cat>
          <c:val>
            <c:numRef>
              <c:f>accuracy_table!$B$10:$K$10</c:f>
              <c:numCache>
                <c:formatCode>0%</c:formatCode>
                <c:ptCount val="10"/>
                <c:pt idx="0">
                  <c:v>0.90909090909090895</c:v>
                </c:pt>
                <c:pt idx="1">
                  <c:v>0.90909090909090895</c:v>
                </c:pt>
                <c:pt idx="2">
                  <c:v>0.90909090909090895</c:v>
                </c:pt>
                <c:pt idx="3">
                  <c:v>0.90909090909090895</c:v>
                </c:pt>
                <c:pt idx="4">
                  <c:v>0.90909090909090895</c:v>
                </c:pt>
                <c:pt idx="5">
                  <c:v>0.90909090909090895</c:v>
                </c:pt>
                <c:pt idx="6">
                  <c:v>0.90909090909090895</c:v>
                </c:pt>
                <c:pt idx="7">
                  <c:v>0.90909090909090895</c:v>
                </c:pt>
                <c:pt idx="8">
                  <c:v>0.90909090909090895</c:v>
                </c:pt>
                <c:pt idx="9">
                  <c:v>0.90909090909090895</c:v>
                </c:pt>
              </c:numCache>
            </c:numRef>
          </c:val>
          <c:smooth val="0"/>
          <c:extLst>
            <c:ext xmlns:c16="http://schemas.microsoft.com/office/drawing/2014/chart" uri="{C3380CC4-5D6E-409C-BE32-E72D297353CC}">
              <c16:uniqueId val="{00000007-083F-41DF-8A32-8838EB03B68D}"/>
            </c:ext>
          </c:extLst>
        </c:ser>
        <c:ser>
          <c:idx val="8"/>
          <c:order val="8"/>
          <c:tx>
            <c:strRef>
              <c:f>accuracy_table!$A$11</c:f>
              <c:strCache>
                <c:ptCount val="1"/>
                <c:pt idx="0">
                  <c:v>12</c:v>
                </c:pt>
              </c:strCache>
            </c:strRef>
          </c:tx>
          <c:spPr>
            <a:ln w="28575" cap="rnd">
              <a:solidFill>
                <a:schemeClr val="accent6">
                  <a:lumMod val="80000"/>
                  <a:lumOff val="20000"/>
                </a:schemeClr>
              </a:solidFill>
              <a:round/>
            </a:ln>
            <a:effectLst/>
          </c:spPr>
          <c:marker>
            <c:symbol val="none"/>
          </c:marker>
          <c:cat>
            <c:numRef>
              <c:f>accuracy_table!$B$1:$K$1</c:f>
              <c:numCache>
                <c:formatCode>General</c:formatCode>
                <c:ptCount val="10"/>
                <c:pt idx="0">
                  <c:v>2</c:v>
                </c:pt>
                <c:pt idx="1">
                  <c:v>4</c:v>
                </c:pt>
                <c:pt idx="2">
                  <c:v>6</c:v>
                </c:pt>
                <c:pt idx="3">
                  <c:v>8</c:v>
                </c:pt>
                <c:pt idx="4">
                  <c:v>10</c:v>
                </c:pt>
                <c:pt idx="5">
                  <c:v>12</c:v>
                </c:pt>
                <c:pt idx="6">
                  <c:v>14</c:v>
                </c:pt>
                <c:pt idx="7">
                  <c:v>16</c:v>
                </c:pt>
                <c:pt idx="8">
                  <c:v>18</c:v>
                </c:pt>
                <c:pt idx="9">
                  <c:v>20</c:v>
                </c:pt>
              </c:numCache>
            </c:numRef>
          </c:cat>
          <c:val>
            <c:numRef>
              <c:f>accuracy_table!$B$11:$K$11</c:f>
              <c:numCache>
                <c:formatCode>0%</c:formatCode>
                <c:ptCount val="10"/>
                <c:pt idx="0">
                  <c:v>0.81818181818181801</c:v>
                </c:pt>
                <c:pt idx="1">
                  <c:v>0.81818181818181801</c:v>
                </c:pt>
                <c:pt idx="2">
                  <c:v>0.90909090909090895</c:v>
                </c:pt>
                <c:pt idx="3">
                  <c:v>0.90909090909090895</c:v>
                </c:pt>
                <c:pt idx="4">
                  <c:v>0.90909090909090895</c:v>
                </c:pt>
                <c:pt idx="5">
                  <c:v>0.90909090909090895</c:v>
                </c:pt>
                <c:pt idx="6">
                  <c:v>0.90909090909090895</c:v>
                </c:pt>
                <c:pt idx="7">
                  <c:v>0.90909090909090895</c:v>
                </c:pt>
                <c:pt idx="8">
                  <c:v>0.90909090909090895</c:v>
                </c:pt>
                <c:pt idx="9">
                  <c:v>0.90909090909090895</c:v>
                </c:pt>
              </c:numCache>
            </c:numRef>
          </c:val>
          <c:smooth val="0"/>
          <c:extLst>
            <c:ext xmlns:c16="http://schemas.microsoft.com/office/drawing/2014/chart" uri="{C3380CC4-5D6E-409C-BE32-E72D297353CC}">
              <c16:uniqueId val="{00000008-083F-41DF-8A32-8838EB03B68D}"/>
            </c:ext>
          </c:extLst>
        </c:ser>
        <c:ser>
          <c:idx val="9"/>
          <c:order val="9"/>
          <c:tx>
            <c:strRef>
              <c:f>accuracy_table!$A$12</c:f>
              <c:strCache>
                <c:ptCount val="1"/>
                <c:pt idx="0">
                  <c:v>13</c:v>
                </c:pt>
              </c:strCache>
            </c:strRef>
          </c:tx>
          <c:spPr>
            <a:ln w="28575" cap="rnd">
              <a:solidFill>
                <a:schemeClr val="accent2">
                  <a:lumMod val="80000"/>
                </a:schemeClr>
              </a:solidFill>
              <a:round/>
            </a:ln>
            <a:effectLst/>
          </c:spPr>
          <c:marker>
            <c:symbol val="none"/>
          </c:marker>
          <c:cat>
            <c:numRef>
              <c:f>accuracy_table!$B$1:$K$1</c:f>
              <c:numCache>
                <c:formatCode>General</c:formatCode>
                <c:ptCount val="10"/>
                <c:pt idx="0">
                  <c:v>2</c:v>
                </c:pt>
                <c:pt idx="1">
                  <c:v>4</c:v>
                </c:pt>
                <c:pt idx="2">
                  <c:v>6</c:v>
                </c:pt>
                <c:pt idx="3">
                  <c:v>8</c:v>
                </c:pt>
                <c:pt idx="4">
                  <c:v>10</c:v>
                </c:pt>
                <c:pt idx="5">
                  <c:v>12</c:v>
                </c:pt>
                <c:pt idx="6">
                  <c:v>14</c:v>
                </c:pt>
                <c:pt idx="7">
                  <c:v>16</c:v>
                </c:pt>
                <c:pt idx="8">
                  <c:v>18</c:v>
                </c:pt>
                <c:pt idx="9">
                  <c:v>20</c:v>
                </c:pt>
              </c:numCache>
            </c:numRef>
          </c:cat>
          <c:val>
            <c:numRef>
              <c:f>accuracy_table!$B$12:$K$12</c:f>
              <c:numCache>
                <c:formatCode>0%</c:formatCode>
                <c:ptCount val="10"/>
                <c:pt idx="0">
                  <c:v>0.6</c:v>
                </c:pt>
                <c:pt idx="1">
                  <c:v>0.7</c:v>
                </c:pt>
                <c:pt idx="2">
                  <c:v>0.7</c:v>
                </c:pt>
                <c:pt idx="3">
                  <c:v>1</c:v>
                </c:pt>
                <c:pt idx="4">
                  <c:v>1</c:v>
                </c:pt>
                <c:pt idx="5">
                  <c:v>1</c:v>
                </c:pt>
                <c:pt idx="6">
                  <c:v>1</c:v>
                </c:pt>
                <c:pt idx="7">
                  <c:v>1</c:v>
                </c:pt>
                <c:pt idx="8">
                  <c:v>1</c:v>
                </c:pt>
                <c:pt idx="9">
                  <c:v>1</c:v>
                </c:pt>
              </c:numCache>
            </c:numRef>
          </c:val>
          <c:smooth val="0"/>
          <c:extLst>
            <c:ext xmlns:c16="http://schemas.microsoft.com/office/drawing/2014/chart" uri="{C3380CC4-5D6E-409C-BE32-E72D297353CC}">
              <c16:uniqueId val="{00000009-083F-41DF-8A32-8838EB03B68D}"/>
            </c:ext>
          </c:extLst>
        </c:ser>
        <c:ser>
          <c:idx val="10"/>
          <c:order val="10"/>
          <c:tx>
            <c:strRef>
              <c:f>accuracy_table!$A$13</c:f>
              <c:strCache>
                <c:ptCount val="1"/>
                <c:pt idx="0">
                  <c:v>14</c:v>
                </c:pt>
              </c:strCache>
            </c:strRef>
          </c:tx>
          <c:spPr>
            <a:ln w="28575" cap="rnd">
              <a:solidFill>
                <a:schemeClr val="accent4">
                  <a:lumMod val="80000"/>
                </a:schemeClr>
              </a:solidFill>
              <a:round/>
            </a:ln>
            <a:effectLst/>
          </c:spPr>
          <c:marker>
            <c:symbol val="none"/>
          </c:marker>
          <c:cat>
            <c:numRef>
              <c:f>accuracy_table!$B$1:$K$1</c:f>
              <c:numCache>
                <c:formatCode>General</c:formatCode>
                <c:ptCount val="10"/>
                <c:pt idx="0">
                  <c:v>2</c:v>
                </c:pt>
                <c:pt idx="1">
                  <c:v>4</c:v>
                </c:pt>
                <c:pt idx="2">
                  <c:v>6</c:v>
                </c:pt>
                <c:pt idx="3">
                  <c:v>8</c:v>
                </c:pt>
                <c:pt idx="4">
                  <c:v>10</c:v>
                </c:pt>
                <c:pt idx="5">
                  <c:v>12</c:v>
                </c:pt>
                <c:pt idx="6">
                  <c:v>14</c:v>
                </c:pt>
                <c:pt idx="7">
                  <c:v>16</c:v>
                </c:pt>
                <c:pt idx="8">
                  <c:v>18</c:v>
                </c:pt>
                <c:pt idx="9">
                  <c:v>20</c:v>
                </c:pt>
              </c:numCache>
            </c:numRef>
          </c:cat>
          <c:val>
            <c:numRef>
              <c:f>accuracy_table!$B$13:$K$13</c:f>
              <c:numCache>
                <c:formatCode>0%</c:formatCode>
                <c:ptCount val="10"/>
                <c:pt idx="0">
                  <c:v>0.5</c:v>
                </c:pt>
                <c:pt idx="1">
                  <c:v>0.5</c:v>
                </c:pt>
                <c:pt idx="2">
                  <c:v>0.5</c:v>
                </c:pt>
                <c:pt idx="3">
                  <c:v>0.9</c:v>
                </c:pt>
                <c:pt idx="4">
                  <c:v>0.9</c:v>
                </c:pt>
                <c:pt idx="5">
                  <c:v>0.9</c:v>
                </c:pt>
                <c:pt idx="6">
                  <c:v>0.9</c:v>
                </c:pt>
                <c:pt idx="7">
                  <c:v>0.9</c:v>
                </c:pt>
                <c:pt idx="8">
                  <c:v>0.9</c:v>
                </c:pt>
                <c:pt idx="9">
                  <c:v>0.9</c:v>
                </c:pt>
              </c:numCache>
            </c:numRef>
          </c:val>
          <c:smooth val="0"/>
          <c:extLst>
            <c:ext xmlns:c16="http://schemas.microsoft.com/office/drawing/2014/chart" uri="{C3380CC4-5D6E-409C-BE32-E72D297353CC}">
              <c16:uniqueId val="{0000000A-083F-41DF-8A32-8838EB03B68D}"/>
            </c:ext>
          </c:extLst>
        </c:ser>
        <c:dLbls>
          <c:showLegendKey val="0"/>
          <c:showVal val="0"/>
          <c:showCatName val="0"/>
          <c:showSerName val="0"/>
          <c:showPercent val="0"/>
          <c:showBubbleSize val="0"/>
        </c:dLbls>
        <c:smooth val="0"/>
        <c:axId val="1582177439"/>
        <c:axId val="1582179359"/>
      </c:lineChart>
      <c:catAx>
        <c:axId val="1582177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582179359"/>
        <c:crosses val="autoZero"/>
        <c:auto val="1"/>
        <c:lblAlgn val="ctr"/>
        <c:lblOffset val="100"/>
        <c:noMultiLvlLbl val="0"/>
      </c:catAx>
      <c:valAx>
        <c:axId val="158217935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5821774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en-US" altLang="ja-JP" sz="1400" b="0" i="0" u="none" strike="noStrike" kern="1200" spc="0" baseline="0">
                <a:solidFill>
                  <a:prstClr val="black">
                    <a:lumMod val="65000"/>
                    <a:lumOff val="35000"/>
                  </a:prstClr>
                </a:solidFill>
              </a:rPr>
              <a:t>Comfort performance improvement,</a:t>
            </a:r>
          </a:p>
          <a:p>
            <a:pPr>
              <a:defRPr lang="ja-JP"/>
            </a:pPr>
            <a:r>
              <a:rPr lang="en-US" altLang="ja-JP" sz="1400" b="0" i="0" u="none" strike="noStrike" kern="1200" spc="0" baseline="0">
                <a:solidFill>
                  <a:prstClr val="black">
                    <a:lumMod val="65000"/>
                    <a:lumOff val="35000"/>
                  </a:prstClr>
                </a:solidFill>
              </a:rPr>
              <a:t>compared with full-learning model</a:t>
            </a:r>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N_summary_personal!$D$1</c:f>
              <c:strCache>
                <c:ptCount val="1"/>
                <c:pt idx="0">
                  <c:v>mean_acceptability_ratio</c:v>
                </c:pt>
              </c:strCache>
            </c:strRef>
          </c:tx>
          <c:spPr>
            <a:solidFill>
              <a:schemeClr val="accent1"/>
            </a:solidFill>
            <a:ln>
              <a:noFill/>
            </a:ln>
            <a:effectLst/>
          </c:spPr>
          <c:invertIfNegative val="0"/>
          <c:cat>
            <c:strRef>
              <c:f>N_summary_personal!$A$2:$A$13</c:f>
              <c:strCache>
                <c:ptCount val="12"/>
                <c:pt idx="0">
                  <c:v>base</c:v>
                </c:pt>
                <c:pt idx="1">
                  <c:v>2</c:v>
                </c:pt>
                <c:pt idx="2">
                  <c:v>4</c:v>
                </c:pt>
                <c:pt idx="3">
                  <c:v>6</c:v>
                </c:pt>
                <c:pt idx="4">
                  <c:v>8</c:v>
                </c:pt>
                <c:pt idx="5">
                  <c:v>10</c:v>
                </c:pt>
                <c:pt idx="6">
                  <c:v>12</c:v>
                </c:pt>
                <c:pt idx="7">
                  <c:v>14</c:v>
                </c:pt>
                <c:pt idx="8">
                  <c:v>16</c:v>
                </c:pt>
                <c:pt idx="9">
                  <c:v>18</c:v>
                </c:pt>
                <c:pt idx="10">
                  <c:v>20</c:v>
                </c:pt>
                <c:pt idx="11">
                  <c:v>ref: full</c:v>
                </c:pt>
              </c:strCache>
            </c:strRef>
          </c:cat>
          <c:val>
            <c:numRef>
              <c:f>N_summary_personal!$D$2:$D$13</c:f>
              <c:numCache>
                <c:formatCode>0%</c:formatCode>
                <c:ptCount val="12"/>
                <c:pt idx="0">
                  <c:v>0.76963664726160674</c:v>
                </c:pt>
                <c:pt idx="1">
                  <c:v>0.95522338604095836</c:v>
                </c:pt>
                <c:pt idx="2">
                  <c:v>0.96927927304438777</c:v>
                </c:pt>
                <c:pt idx="3">
                  <c:v>0.93511372779661872</c:v>
                </c:pt>
                <c:pt idx="4">
                  <c:v>0.96450301121547488</c:v>
                </c:pt>
                <c:pt idx="5">
                  <c:v>0.94980836950604686</c:v>
                </c:pt>
                <c:pt idx="6">
                  <c:v>0.9392188646238443</c:v>
                </c:pt>
                <c:pt idx="7">
                  <c:v>0.99743276192923347</c:v>
                </c:pt>
                <c:pt idx="8">
                  <c:v>0.93929307817829599</c:v>
                </c:pt>
                <c:pt idx="9">
                  <c:v>0.93371663731203736</c:v>
                </c:pt>
                <c:pt idx="10">
                  <c:v>0.94636509119158674</c:v>
                </c:pt>
                <c:pt idx="11">
                  <c:v>1</c:v>
                </c:pt>
              </c:numCache>
            </c:numRef>
          </c:val>
          <c:extLst>
            <c:ext xmlns:c16="http://schemas.microsoft.com/office/drawing/2014/chart" uri="{C3380CC4-5D6E-409C-BE32-E72D297353CC}">
              <c16:uniqueId val="{00000000-7A13-4AA8-8656-7ABF0977464F}"/>
            </c:ext>
          </c:extLst>
        </c:ser>
        <c:dLbls>
          <c:showLegendKey val="0"/>
          <c:showVal val="0"/>
          <c:showCatName val="0"/>
          <c:showSerName val="0"/>
          <c:showPercent val="0"/>
          <c:showBubbleSize val="0"/>
        </c:dLbls>
        <c:gapWidth val="219"/>
        <c:overlap val="-27"/>
        <c:axId val="659391407"/>
        <c:axId val="659390447"/>
      </c:barChart>
      <c:catAx>
        <c:axId val="659391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659390447"/>
        <c:crosses val="autoZero"/>
        <c:auto val="1"/>
        <c:lblAlgn val="ctr"/>
        <c:lblOffset val="100"/>
        <c:noMultiLvlLbl val="0"/>
      </c:catAx>
      <c:valAx>
        <c:axId val="659390447"/>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659391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en-US" altLang="ja-JP"/>
              <a:t>Average accuracy along the amount of surveys</a:t>
            </a:r>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accuracy_table!$A$27</c:f>
              <c:strCache>
                <c:ptCount val="1"/>
                <c:pt idx="0">
                  <c:v>Average accuracy along the number of surveys</c:v>
                </c:pt>
              </c:strCache>
            </c:strRef>
          </c:tx>
          <c:spPr>
            <a:ln w="28575" cap="rnd">
              <a:solidFill>
                <a:schemeClr val="accent3">
                  <a:lumMod val="60000"/>
                  <a:lumOff val="40000"/>
                </a:schemeClr>
              </a:solidFill>
              <a:round/>
            </a:ln>
            <a:effectLst/>
          </c:spPr>
          <c:marker>
            <c:symbol val="circle"/>
            <c:size val="5"/>
            <c:spPr>
              <a:solidFill>
                <a:schemeClr val="accent1"/>
              </a:solidFill>
              <a:ln w="9525">
                <a:solidFill>
                  <a:schemeClr val="accent3">
                    <a:lumMod val="60000"/>
                    <a:lumOff val="40000"/>
                  </a:schemeClr>
                </a:solidFill>
              </a:ln>
              <a:effectLst/>
            </c:spPr>
          </c:marker>
          <c:cat>
            <c:strRef>
              <c:f>accuracy_table!$B$1:$M$1</c:f>
              <c:strCache>
                <c:ptCount val="12"/>
                <c:pt idx="0">
                  <c:v>0</c:v>
                </c:pt>
                <c:pt idx="1">
                  <c:v>2</c:v>
                </c:pt>
                <c:pt idx="2">
                  <c:v>4</c:v>
                </c:pt>
                <c:pt idx="3">
                  <c:v>6</c:v>
                </c:pt>
                <c:pt idx="4">
                  <c:v>8</c:v>
                </c:pt>
                <c:pt idx="5">
                  <c:v>10</c:v>
                </c:pt>
                <c:pt idx="6">
                  <c:v>12</c:v>
                </c:pt>
                <c:pt idx="7">
                  <c:v>14</c:v>
                </c:pt>
                <c:pt idx="8">
                  <c:v>16</c:v>
                </c:pt>
                <c:pt idx="9">
                  <c:v>18</c:v>
                </c:pt>
                <c:pt idx="10">
                  <c:v>20</c:v>
                </c:pt>
                <c:pt idx="11">
                  <c:v>ref:full</c:v>
                </c:pt>
              </c:strCache>
            </c:strRef>
          </c:cat>
          <c:val>
            <c:numRef>
              <c:f>accuracy_table!$B$27:$M$27</c:f>
              <c:numCache>
                <c:formatCode>0%</c:formatCode>
                <c:ptCount val="12"/>
                <c:pt idx="0">
                  <c:v>0.56000000000000005</c:v>
                </c:pt>
                <c:pt idx="1">
                  <c:v>0.77279614325068846</c:v>
                </c:pt>
                <c:pt idx="2">
                  <c:v>0.78044077134986223</c:v>
                </c:pt>
                <c:pt idx="3">
                  <c:v>0.82871900826446254</c:v>
                </c:pt>
                <c:pt idx="4">
                  <c:v>0.86921487603305791</c:v>
                </c:pt>
                <c:pt idx="5">
                  <c:v>0.88092286501377404</c:v>
                </c:pt>
                <c:pt idx="6">
                  <c:v>0.88050964187327818</c:v>
                </c:pt>
                <c:pt idx="7">
                  <c:v>0.86811294765840197</c:v>
                </c:pt>
                <c:pt idx="8">
                  <c:v>0.88092286501377404</c:v>
                </c:pt>
                <c:pt idx="9">
                  <c:v>0.88092286501377404</c:v>
                </c:pt>
                <c:pt idx="10">
                  <c:v>0.88836088154269965</c:v>
                </c:pt>
                <c:pt idx="11">
                  <c:v>0.88</c:v>
                </c:pt>
              </c:numCache>
            </c:numRef>
          </c:val>
          <c:smooth val="0"/>
          <c:extLst>
            <c:ext xmlns:c16="http://schemas.microsoft.com/office/drawing/2014/chart" uri="{C3380CC4-5D6E-409C-BE32-E72D297353CC}">
              <c16:uniqueId val="{00000000-BEE7-4FEA-954C-4867E8A5B2AE}"/>
            </c:ext>
          </c:extLst>
        </c:ser>
        <c:dLbls>
          <c:showLegendKey val="0"/>
          <c:showVal val="0"/>
          <c:showCatName val="0"/>
          <c:showSerName val="0"/>
          <c:showPercent val="0"/>
          <c:showBubbleSize val="0"/>
        </c:dLbls>
        <c:marker val="1"/>
        <c:smooth val="0"/>
        <c:axId val="118724575"/>
        <c:axId val="118726495"/>
      </c:lineChart>
      <c:catAx>
        <c:axId val="1187245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8726495"/>
        <c:crosses val="autoZero"/>
        <c:auto val="1"/>
        <c:lblAlgn val="ctr"/>
        <c:lblOffset val="100"/>
        <c:noMultiLvlLbl val="0"/>
      </c:catAx>
      <c:valAx>
        <c:axId val="118726495"/>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87245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en-US" altLang="ja-JP"/>
              <a:t>Comfort performance improvement,</a:t>
            </a:r>
            <a:r>
              <a:rPr lang="en-US" altLang="ja-JP" baseline="0"/>
              <a:t> </a:t>
            </a:r>
          </a:p>
          <a:p>
            <a:pPr>
              <a:defRPr lang="ja-JP"/>
            </a:pPr>
            <a:r>
              <a:rPr lang="en-US" altLang="ja-JP" baseline="0"/>
              <a:t>compared with full-learning model</a:t>
            </a:r>
            <a:endParaRPr lang="en-US" altLang="ja-JP"/>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spPr>
            <a:solidFill>
              <a:schemeClr val="accent1"/>
            </a:solidFill>
            <a:ln>
              <a:noFill/>
            </a:ln>
            <a:effectLst/>
          </c:spPr>
          <c:invertIfNegative val="0"/>
          <c:cat>
            <c:strRef>
              <c:f>N_summary_zone!$A$2:$A$13</c:f>
              <c:strCache>
                <c:ptCount val="12"/>
                <c:pt idx="0">
                  <c:v>base</c:v>
                </c:pt>
                <c:pt idx="1">
                  <c:v>2</c:v>
                </c:pt>
                <c:pt idx="2">
                  <c:v>4</c:v>
                </c:pt>
                <c:pt idx="3">
                  <c:v>6</c:v>
                </c:pt>
                <c:pt idx="4">
                  <c:v>8</c:v>
                </c:pt>
                <c:pt idx="5">
                  <c:v>10</c:v>
                </c:pt>
                <c:pt idx="6">
                  <c:v>12</c:v>
                </c:pt>
                <c:pt idx="7">
                  <c:v>14</c:v>
                </c:pt>
                <c:pt idx="8">
                  <c:v>16</c:v>
                </c:pt>
                <c:pt idx="9">
                  <c:v>18</c:v>
                </c:pt>
                <c:pt idx="10">
                  <c:v>20</c:v>
                </c:pt>
                <c:pt idx="11">
                  <c:v>ref: full</c:v>
                </c:pt>
              </c:strCache>
            </c:strRef>
          </c:cat>
          <c:val>
            <c:numRef>
              <c:f>N_summary_zone!$D$2:$D$13</c:f>
              <c:numCache>
                <c:formatCode>0%</c:formatCode>
                <c:ptCount val="12"/>
                <c:pt idx="0">
                  <c:v>0.36585365853658536</c:v>
                </c:pt>
                <c:pt idx="1">
                  <c:v>0.4952565536585366</c:v>
                </c:pt>
                <c:pt idx="2">
                  <c:v>0.72014599756097564</c:v>
                </c:pt>
                <c:pt idx="3">
                  <c:v>0.85207622195121946</c:v>
                </c:pt>
                <c:pt idx="4">
                  <c:v>0.97269460000000008</c:v>
                </c:pt>
                <c:pt idx="5">
                  <c:v>0.95950082195121955</c:v>
                </c:pt>
                <c:pt idx="6">
                  <c:v>0.96609771219512197</c:v>
                </c:pt>
                <c:pt idx="7">
                  <c:v>0.94630704390243914</c:v>
                </c:pt>
                <c:pt idx="8">
                  <c:v>0.91589298048780499</c:v>
                </c:pt>
                <c:pt idx="9">
                  <c:v>0.98061416585365857</c:v>
                </c:pt>
                <c:pt idx="10">
                  <c:v>0.98061416585365857</c:v>
                </c:pt>
                <c:pt idx="11">
                  <c:v>1</c:v>
                </c:pt>
              </c:numCache>
            </c:numRef>
          </c:val>
          <c:extLst>
            <c:ext xmlns:c16="http://schemas.microsoft.com/office/drawing/2014/chart" uri="{C3380CC4-5D6E-409C-BE32-E72D297353CC}">
              <c16:uniqueId val="{00000000-1424-4A02-86D7-25B4D824018E}"/>
            </c:ext>
          </c:extLst>
        </c:ser>
        <c:dLbls>
          <c:showLegendKey val="0"/>
          <c:showVal val="0"/>
          <c:showCatName val="0"/>
          <c:showSerName val="0"/>
          <c:showPercent val="0"/>
          <c:showBubbleSize val="0"/>
        </c:dLbls>
        <c:gapWidth val="219"/>
        <c:overlap val="-27"/>
        <c:axId val="1426524847"/>
        <c:axId val="1426527247"/>
      </c:barChart>
      <c:catAx>
        <c:axId val="1426524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426527247"/>
        <c:crosses val="autoZero"/>
        <c:auto val="1"/>
        <c:lblAlgn val="ctr"/>
        <c:lblOffset val="100"/>
        <c:noMultiLvlLbl val="0"/>
      </c:catAx>
      <c:valAx>
        <c:axId val="1426527247"/>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4265248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lang="ja-JP" sz="1400" b="1" i="0" u="none" strike="noStrike" kern="1200" spc="0" baseline="0">
                <a:solidFill>
                  <a:schemeClr val="tx1">
                    <a:lumMod val="65000"/>
                    <a:lumOff val="35000"/>
                  </a:schemeClr>
                </a:solidFill>
                <a:latin typeface="+mn-lt"/>
                <a:ea typeface="+mn-ea"/>
                <a:cs typeface="+mn-cs"/>
              </a:defRPr>
            </a:pPr>
            <a:r>
              <a:rPr lang="en-US" altLang="ja-JP" b="1"/>
              <a:t>Energy Consumption along</a:t>
            </a:r>
          </a:p>
          <a:p>
            <a:pPr>
              <a:defRPr lang="ja-JP" b="1"/>
            </a:pPr>
            <a:r>
              <a:rPr lang="en-US" altLang="ja-JP" b="1"/>
              <a:t>the ratio</a:t>
            </a:r>
            <a:r>
              <a:rPr lang="en-US" altLang="ja-JP" b="1" baseline="0"/>
              <a:t> of survey instances</a:t>
            </a:r>
            <a:endParaRPr lang="en-US" altLang="ja-JP" b="1"/>
          </a:p>
        </c:rich>
      </c:tx>
      <c:overlay val="0"/>
      <c:spPr>
        <a:noFill/>
        <a:ln>
          <a:noFill/>
        </a:ln>
        <a:effectLst/>
      </c:spPr>
      <c:txPr>
        <a:bodyPr rot="0" spcFirstLastPara="1" vertOverflow="ellipsis" vert="horz" wrap="square" anchor="ctr" anchorCtr="1"/>
        <a:lstStyle/>
        <a:p>
          <a:pPr>
            <a:defRPr lang="ja-JP" sz="1400" b="1"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1"/>
          <c:order val="0"/>
          <c:tx>
            <c:strRef>
              <c:f>Sheet1!$B$12</c:f>
              <c:strCache>
                <c:ptCount val="1"/>
                <c:pt idx="0">
                  <c:v>Eall_sum</c:v>
                </c:pt>
              </c:strCache>
            </c:strRef>
          </c:tx>
          <c:spPr>
            <a:ln w="28575" cap="rnd">
              <a:solidFill>
                <a:schemeClr val="accent3">
                  <a:tint val="77000"/>
                </a:schemeClr>
              </a:solidFill>
              <a:round/>
            </a:ln>
            <a:effectLst/>
          </c:spPr>
          <c:marker>
            <c:symbol val="circle"/>
            <c:size val="5"/>
            <c:spPr>
              <a:solidFill>
                <a:schemeClr val="accent3">
                  <a:tint val="77000"/>
                </a:schemeClr>
              </a:solidFill>
              <a:ln w="9525">
                <a:solidFill>
                  <a:schemeClr val="accent3">
                    <a:tint val="77000"/>
                  </a:schemeClr>
                </a:solidFill>
              </a:ln>
              <a:effectLst/>
            </c:spPr>
          </c:marker>
          <c:cat>
            <c:numRef>
              <c:f>Sheet1!$C$3:$Q$3</c:f>
              <c:numCache>
                <c:formatCode>0.0%</c:formatCode>
                <c:ptCount val="15"/>
                <c:pt idx="0">
                  <c:v>1.9607843137254902E-2</c:v>
                </c:pt>
                <c:pt idx="1">
                  <c:v>3.9215686274509803E-2</c:v>
                </c:pt>
                <c:pt idx="2">
                  <c:v>5.8823529411764705E-2</c:v>
                </c:pt>
                <c:pt idx="3">
                  <c:v>7.8431372549019607E-2</c:v>
                </c:pt>
                <c:pt idx="4">
                  <c:v>9.8039215686274508E-2</c:v>
                </c:pt>
                <c:pt idx="5">
                  <c:v>0.11764705882352941</c:v>
                </c:pt>
                <c:pt idx="6">
                  <c:v>0.13725490196078433</c:v>
                </c:pt>
                <c:pt idx="7">
                  <c:v>0.15686274509803921</c:v>
                </c:pt>
                <c:pt idx="8">
                  <c:v>0.17647058823529413</c:v>
                </c:pt>
                <c:pt idx="9">
                  <c:v>0.19607843137254902</c:v>
                </c:pt>
                <c:pt idx="10">
                  <c:v>0.21568627450980393</c:v>
                </c:pt>
                <c:pt idx="11">
                  <c:v>0.23529411764705882</c:v>
                </c:pt>
                <c:pt idx="12">
                  <c:v>0.25490196078431371</c:v>
                </c:pt>
                <c:pt idx="13">
                  <c:v>0.27450980392156865</c:v>
                </c:pt>
                <c:pt idx="14">
                  <c:v>0.29411764705882354</c:v>
                </c:pt>
              </c:numCache>
            </c:numRef>
          </c:cat>
          <c:val>
            <c:numRef>
              <c:f>Sheet1!$D$12:$Q$12</c:f>
              <c:numCache>
                <c:formatCode>General</c:formatCode>
                <c:ptCount val="14"/>
                <c:pt idx="0">
                  <c:v>491.31580712283301</c:v>
                </c:pt>
                <c:pt idx="1">
                  <c:v>550.94801127578103</c:v>
                </c:pt>
                <c:pt idx="2">
                  <c:v>576.10693689795949</c:v>
                </c:pt>
                <c:pt idx="3">
                  <c:v>575.47200799896598</c:v>
                </c:pt>
                <c:pt idx="4">
                  <c:v>567.903352951535</c:v>
                </c:pt>
                <c:pt idx="5">
                  <c:v>584.31834907609345</c:v>
                </c:pt>
                <c:pt idx="6">
                  <c:v>592.96039754054505</c:v>
                </c:pt>
                <c:pt idx="7">
                  <c:v>593.08007540395704</c:v>
                </c:pt>
                <c:pt idx="8">
                  <c:v>591.49004122309793</c:v>
                </c:pt>
                <c:pt idx="9">
                  <c:v>590.36326035654361</c:v>
                </c:pt>
                <c:pt idx="10">
                  <c:v>590.21412740366509</c:v>
                </c:pt>
                <c:pt idx="11">
                  <c:v>589.87100696024254</c:v>
                </c:pt>
                <c:pt idx="12">
                  <c:v>582.18906412136607</c:v>
                </c:pt>
                <c:pt idx="13">
                  <c:v>582.48234130038702</c:v>
                </c:pt>
              </c:numCache>
              <c:extLst/>
            </c:numRef>
          </c:val>
          <c:smooth val="0"/>
          <c:extLst>
            <c:ext xmlns:c16="http://schemas.microsoft.com/office/drawing/2014/chart" uri="{C3380CC4-5D6E-409C-BE32-E72D297353CC}">
              <c16:uniqueId val="{00000000-5447-4AB2-932D-652C48C9CEF6}"/>
            </c:ext>
          </c:extLst>
        </c:ser>
        <c:dLbls>
          <c:showLegendKey val="0"/>
          <c:showVal val="0"/>
          <c:showCatName val="0"/>
          <c:showSerName val="0"/>
          <c:showPercent val="0"/>
          <c:showBubbleSize val="0"/>
        </c:dLbls>
        <c:marker val="1"/>
        <c:smooth val="0"/>
        <c:axId val="67698336"/>
        <c:axId val="67686336"/>
      </c:lineChart>
      <c:catAx>
        <c:axId val="67698336"/>
        <c:scaling>
          <c:orientation val="minMax"/>
        </c:scaling>
        <c:delete val="0"/>
        <c:axPos val="b"/>
        <c:title>
          <c:tx>
            <c:rich>
              <a:bodyPr rot="0" spcFirstLastPara="1" vertOverflow="ellipsis" vert="horz" wrap="square" anchor="ctr" anchorCtr="1"/>
              <a:lstStyle/>
              <a:p>
                <a:pPr>
                  <a:defRPr lang="ja-JP" sz="1000" b="1" i="0" u="none" strike="noStrike" kern="1200" baseline="0">
                    <a:solidFill>
                      <a:schemeClr val="tx1">
                        <a:lumMod val="65000"/>
                        <a:lumOff val="35000"/>
                      </a:schemeClr>
                    </a:solidFill>
                    <a:latin typeface="+mn-lt"/>
                    <a:ea typeface="+mn-ea"/>
                    <a:cs typeface="+mn-cs"/>
                  </a:defRPr>
                </a:pPr>
                <a:r>
                  <a:rPr lang="en-US" altLang="ja-JP" b="1"/>
                  <a:t>Percentage of survey instancea</a:t>
                </a:r>
                <a:endParaRPr lang="ja-JP" altLang="en-US" b="1"/>
              </a:p>
            </c:rich>
          </c:tx>
          <c:overlay val="0"/>
          <c:spPr>
            <a:noFill/>
            <a:ln>
              <a:noFill/>
            </a:ln>
            <a:effectLst/>
          </c:spPr>
          <c:txPr>
            <a:bodyPr rot="0" spcFirstLastPara="1" vertOverflow="ellipsis" vert="horz" wrap="square" anchor="ctr" anchorCtr="1"/>
            <a:lstStyle/>
            <a:p>
              <a:pPr>
                <a:defRPr lang="ja-JP" sz="1000" b="1" i="0" u="none" strike="noStrike" kern="1200" baseline="0">
                  <a:solidFill>
                    <a:schemeClr val="tx1">
                      <a:lumMod val="65000"/>
                      <a:lumOff val="35000"/>
                    </a:schemeClr>
                  </a:solidFill>
                  <a:latin typeface="+mn-lt"/>
                  <a:ea typeface="+mn-ea"/>
                  <a:cs typeface="+mn-cs"/>
                </a:defRPr>
              </a:pPr>
              <a:endParaRPr lang="ja-JP"/>
            </a:p>
          </c:txPr>
        </c:title>
        <c:numFmt formatCode="0.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800" b="0" i="0" u="none" strike="noStrike" kern="1200" baseline="0">
                <a:solidFill>
                  <a:schemeClr val="tx1">
                    <a:lumMod val="65000"/>
                    <a:lumOff val="35000"/>
                  </a:schemeClr>
                </a:solidFill>
                <a:latin typeface="+mn-lt"/>
                <a:ea typeface="+mn-ea"/>
                <a:cs typeface="+mn-cs"/>
              </a:defRPr>
            </a:pPr>
            <a:endParaRPr lang="ja-JP"/>
          </a:p>
        </c:txPr>
        <c:crossAx val="67686336"/>
        <c:crosses val="autoZero"/>
        <c:auto val="1"/>
        <c:lblAlgn val="ctr"/>
        <c:lblOffset val="100"/>
        <c:noMultiLvlLbl val="0"/>
      </c:catAx>
      <c:valAx>
        <c:axId val="67686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1" i="0" u="none" strike="noStrike" kern="1200" baseline="0">
                    <a:solidFill>
                      <a:schemeClr val="tx1">
                        <a:lumMod val="65000"/>
                        <a:lumOff val="35000"/>
                      </a:schemeClr>
                    </a:solidFill>
                    <a:latin typeface="+mn-lt"/>
                    <a:ea typeface="+mn-ea"/>
                    <a:cs typeface="+mn-cs"/>
                  </a:defRPr>
                </a:pPr>
                <a:r>
                  <a:rPr lang="en-US" altLang="ja-JP" b="1"/>
                  <a:t>Energy Consumption[</a:t>
                </a:r>
                <a:r>
                  <a:rPr lang="en-US" altLang="ja-JP" sz="800" b="1" i="0" u="none" strike="noStrike" kern="1200" baseline="0">
                    <a:solidFill>
                      <a:prstClr val="black">
                        <a:lumMod val="65000"/>
                        <a:lumOff val="35000"/>
                      </a:prstClr>
                    </a:solidFill>
                  </a:rPr>
                  <a:t>kwh</a:t>
                </a:r>
                <a:r>
                  <a:rPr lang="en-US" altLang="ja-JP" b="1"/>
                  <a:t>]</a:t>
                </a:r>
                <a:endParaRPr lang="ja-JP" altLang="en-US" b="1"/>
              </a:p>
            </c:rich>
          </c:tx>
          <c:overlay val="0"/>
          <c:spPr>
            <a:noFill/>
            <a:ln>
              <a:noFill/>
            </a:ln>
            <a:effectLst/>
          </c:spPr>
          <c:txPr>
            <a:bodyPr rot="-5400000" spcFirstLastPara="1" vertOverflow="ellipsis" vert="horz" wrap="square" anchor="ctr" anchorCtr="1"/>
            <a:lstStyle/>
            <a:p>
              <a:pPr>
                <a:defRPr lang="ja-JP" sz="1000" b="1"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67698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lang="ja-JP" sz="1400" b="1" i="0" u="none" strike="noStrike" kern="1200" spc="0" baseline="0">
                <a:solidFill>
                  <a:schemeClr val="tx1">
                    <a:lumMod val="65000"/>
                    <a:lumOff val="35000"/>
                  </a:schemeClr>
                </a:solidFill>
                <a:latin typeface="+mn-lt"/>
                <a:ea typeface="+mn-ea"/>
                <a:cs typeface="+mn-cs"/>
              </a:defRPr>
            </a:pPr>
            <a:r>
              <a:rPr lang="en-US" altLang="ja-JP" sz="1400" b="1" i="0" u="none" strike="noStrike" kern="1200" spc="0" baseline="0">
                <a:solidFill>
                  <a:sysClr val="windowText" lastClr="000000">
                    <a:lumMod val="65000"/>
                    <a:lumOff val="35000"/>
                  </a:sysClr>
                </a:solidFill>
              </a:rPr>
              <a:t>Energy Consumption along</a:t>
            </a:r>
          </a:p>
          <a:p>
            <a:pPr>
              <a:defRPr lang="ja-JP" b="1"/>
            </a:pPr>
            <a:r>
              <a:rPr lang="en-US" altLang="ja-JP" sz="1400" b="1" i="0" u="none" strike="noStrike" kern="1200" spc="0" baseline="0">
                <a:solidFill>
                  <a:sysClr val="windowText" lastClr="000000">
                    <a:lumMod val="65000"/>
                    <a:lumOff val="35000"/>
                  </a:sysClr>
                </a:solidFill>
              </a:rPr>
              <a:t>the ratio of survey instances</a:t>
            </a:r>
          </a:p>
        </c:rich>
      </c:tx>
      <c:overlay val="0"/>
      <c:spPr>
        <a:noFill/>
        <a:ln>
          <a:noFill/>
        </a:ln>
        <a:effectLst/>
      </c:spPr>
      <c:txPr>
        <a:bodyPr rot="0" spcFirstLastPara="1" vertOverflow="ellipsis" vert="horz" wrap="square" anchor="ctr" anchorCtr="1"/>
        <a:lstStyle/>
        <a:p>
          <a:pPr>
            <a:defRPr lang="ja-JP" sz="1400" b="1"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1"/>
          <c:order val="0"/>
          <c:tx>
            <c:strRef>
              <c:f>Sheet1!$B$26</c:f>
              <c:strCache>
                <c:ptCount val="1"/>
                <c:pt idx="0">
                  <c:v>mean_acceptance_avg</c:v>
                </c:pt>
              </c:strCache>
            </c:strRef>
          </c:tx>
          <c:spPr>
            <a:ln w="28575" cap="rnd">
              <a:solidFill>
                <a:schemeClr val="accent3">
                  <a:tint val="77000"/>
                </a:schemeClr>
              </a:solidFill>
              <a:round/>
            </a:ln>
            <a:effectLst/>
          </c:spPr>
          <c:marker>
            <c:symbol val="circle"/>
            <c:size val="5"/>
            <c:spPr>
              <a:solidFill>
                <a:schemeClr val="accent3">
                  <a:tint val="77000"/>
                </a:schemeClr>
              </a:solidFill>
              <a:ln w="9525">
                <a:solidFill>
                  <a:schemeClr val="accent3">
                    <a:tint val="77000"/>
                  </a:schemeClr>
                </a:solidFill>
              </a:ln>
              <a:effectLst/>
            </c:spPr>
          </c:marker>
          <c:cat>
            <c:numRef>
              <c:f>Sheet1!$C$3:$Q$3</c:f>
              <c:numCache>
                <c:formatCode>0.0%</c:formatCode>
                <c:ptCount val="15"/>
                <c:pt idx="0">
                  <c:v>1.9607843137254902E-2</c:v>
                </c:pt>
                <c:pt idx="1">
                  <c:v>3.9215686274509803E-2</c:v>
                </c:pt>
                <c:pt idx="2">
                  <c:v>5.8823529411764705E-2</c:v>
                </c:pt>
                <c:pt idx="3">
                  <c:v>7.8431372549019607E-2</c:v>
                </c:pt>
                <c:pt idx="4">
                  <c:v>9.8039215686274508E-2</c:v>
                </c:pt>
                <c:pt idx="5">
                  <c:v>0.11764705882352941</c:v>
                </c:pt>
                <c:pt idx="6">
                  <c:v>0.13725490196078433</c:v>
                </c:pt>
                <c:pt idx="7">
                  <c:v>0.15686274509803921</c:v>
                </c:pt>
                <c:pt idx="8">
                  <c:v>0.17647058823529413</c:v>
                </c:pt>
                <c:pt idx="9">
                  <c:v>0.19607843137254902</c:v>
                </c:pt>
                <c:pt idx="10">
                  <c:v>0.21568627450980393</c:v>
                </c:pt>
                <c:pt idx="11">
                  <c:v>0.23529411764705882</c:v>
                </c:pt>
                <c:pt idx="12">
                  <c:v>0.25490196078431371</c:v>
                </c:pt>
                <c:pt idx="13">
                  <c:v>0.27450980392156865</c:v>
                </c:pt>
                <c:pt idx="14">
                  <c:v>0.29411764705882354</c:v>
                </c:pt>
              </c:numCache>
            </c:numRef>
          </c:cat>
          <c:val>
            <c:numRef>
              <c:f>Sheet1!$D$26:$Q$26</c:f>
              <c:numCache>
                <c:formatCode>General</c:formatCode>
                <c:ptCount val="14"/>
                <c:pt idx="0">
                  <c:v>424.31478313009649</c:v>
                </c:pt>
                <c:pt idx="1">
                  <c:v>423.76974687843597</c:v>
                </c:pt>
                <c:pt idx="2">
                  <c:v>449.81629468851651</c:v>
                </c:pt>
                <c:pt idx="3">
                  <c:v>460.97409598822452</c:v>
                </c:pt>
                <c:pt idx="4">
                  <c:v>443.57400564436648</c:v>
                </c:pt>
                <c:pt idx="5">
                  <c:v>475.12608734500401</c:v>
                </c:pt>
                <c:pt idx="6">
                  <c:v>457.675449704774</c:v>
                </c:pt>
                <c:pt idx="7">
                  <c:v>468.595511320203</c:v>
                </c:pt>
                <c:pt idx="8">
                  <c:v>474.93472578086801</c:v>
                </c:pt>
                <c:pt idx="9">
                  <c:v>470.14405746789896</c:v>
                </c:pt>
                <c:pt idx="10">
                  <c:v>480.0837270922645</c:v>
                </c:pt>
                <c:pt idx="11">
                  <c:v>476.86984943413904</c:v>
                </c:pt>
                <c:pt idx="12">
                  <c:v>474.56544113170446</c:v>
                </c:pt>
                <c:pt idx="13">
                  <c:v>472.64354321418045</c:v>
                </c:pt>
              </c:numCache>
              <c:extLst/>
            </c:numRef>
          </c:val>
          <c:smooth val="0"/>
          <c:extLst>
            <c:ext xmlns:c16="http://schemas.microsoft.com/office/drawing/2014/chart" uri="{C3380CC4-5D6E-409C-BE32-E72D297353CC}">
              <c16:uniqueId val="{00000000-99CE-4D00-8297-7C2B8A6F28B0}"/>
            </c:ext>
          </c:extLst>
        </c:ser>
        <c:dLbls>
          <c:showLegendKey val="0"/>
          <c:showVal val="0"/>
          <c:showCatName val="0"/>
          <c:showSerName val="0"/>
          <c:showPercent val="0"/>
          <c:showBubbleSize val="0"/>
        </c:dLbls>
        <c:marker val="1"/>
        <c:smooth val="0"/>
        <c:axId val="67698336"/>
        <c:axId val="67686336"/>
      </c:lineChart>
      <c:catAx>
        <c:axId val="67698336"/>
        <c:scaling>
          <c:orientation val="minMax"/>
        </c:scaling>
        <c:delete val="0"/>
        <c:axPos val="b"/>
        <c:title>
          <c:tx>
            <c:rich>
              <a:bodyPr rot="0" spcFirstLastPara="1" vertOverflow="ellipsis" vert="horz" wrap="square" anchor="ctr" anchorCtr="1"/>
              <a:lstStyle/>
              <a:p>
                <a:pPr>
                  <a:defRPr lang="ja-JP" sz="1000" b="1" i="0" u="none" strike="noStrike" kern="1200" baseline="0">
                    <a:solidFill>
                      <a:schemeClr val="tx1">
                        <a:lumMod val="65000"/>
                        <a:lumOff val="35000"/>
                      </a:schemeClr>
                    </a:solidFill>
                    <a:latin typeface="+mn-lt"/>
                    <a:ea typeface="+mn-ea"/>
                    <a:cs typeface="+mn-cs"/>
                  </a:defRPr>
                </a:pPr>
                <a:r>
                  <a:rPr lang="en-US" altLang="ja-JP" sz="1000" b="1" i="0" u="none" strike="noStrike" kern="1200" baseline="0">
                    <a:solidFill>
                      <a:sysClr val="windowText" lastClr="000000">
                        <a:lumMod val="65000"/>
                        <a:lumOff val="35000"/>
                      </a:sysClr>
                    </a:solidFill>
                  </a:rPr>
                  <a:t>Percentage of survey instancea</a:t>
                </a:r>
                <a:endParaRPr lang="ja-JP" altLang="en-US" sz="1000" b="1" i="0" u="none" strike="noStrike" kern="1200" baseline="0">
                  <a:solidFill>
                    <a:sysClr val="windowText" lastClr="000000">
                      <a:lumMod val="65000"/>
                      <a:lumOff val="35000"/>
                    </a:sysClr>
                  </a:solidFill>
                </a:endParaRPr>
              </a:p>
            </c:rich>
          </c:tx>
          <c:overlay val="0"/>
          <c:spPr>
            <a:noFill/>
            <a:ln>
              <a:noFill/>
            </a:ln>
            <a:effectLst/>
          </c:spPr>
          <c:txPr>
            <a:bodyPr rot="0" spcFirstLastPara="1" vertOverflow="ellipsis" vert="horz" wrap="square" anchor="ctr" anchorCtr="1"/>
            <a:lstStyle/>
            <a:p>
              <a:pPr>
                <a:defRPr lang="ja-JP" sz="1000" b="1" i="0" u="none" strike="noStrike" kern="1200" baseline="0">
                  <a:solidFill>
                    <a:schemeClr val="tx1">
                      <a:lumMod val="65000"/>
                      <a:lumOff val="35000"/>
                    </a:schemeClr>
                  </a:solidFill>
                  <a:latin typeface="+mn-lt"/>
                  <a:ea typeface="+mn-ea"/>
                  <a:cs typeface="+mn-cs"/>
                </a:defRPr>
              </a:pPr>
              <a:endParaRPr lang="ja-JP"/>
            </a:p>
          </c:txPr>
        </c:title>
        <c:numFmt formatCode="0.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800" b="0" i="0" u="none" strike="noStrike" kern="1200" baseline="0">
                <a:solidFill>
                  <a:schemeClr val="tx1">
                    <a:lumMod val="65000"/>
                    <a:lumOff val="35000"/>
                  </a:schemeClr>
                </a:solidFill>
                <a:latin typeface="+mn-lt"/>
                <a:ea typeface="+mn-ea"/>
                <a:cs typeface="+mn-cs"/>
              </a:defRPr>
            </a:pPr>
            <a:endParaRPr lang="ja-JP"/>
          </a:p>
        </c:txPr>
        <c:crossAx val="67686336"/>
        <c:crosses val="autoZero"/>
        <c:auto val="1"/>
        <c:lblAlgn val="ctr"/>
        <c:lblOffset val="100"/>
        <c:noMultiLvlLbl val="0"/>
      </c:catAx>
      <c:valAx>
        <c:axId val="67686336"/>
        <c:scaling>
          <c:orientation val="minMax"/>
          <c:max val="7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1" i="0" u="none" strike="noStrike" kern="1200" baseline="0">
                    <a:solidFill>
                      <a:schemeClr val="tx1">
                        <a:lumMod val="65000"/>
                        <a:lumOff val="35000"/>
                      </a:schemeClr>
                    </a:solidFill>
                    <a:latin typeface="+mn-lt"/>
                    <a:ea typeface="+mn-ea"/>
                    <a:cs typeface="+mn-cs"/>
                  </a:defRPr>
                </a:pPr>
                <a:r>
                  <a:rPr lang="en-US" altLang="ja-JP" sz="1000" b="1" i="0" u="none" strike="noStrike" kern="1200" baseline="0">
                    <a:solidFill>
                      <a:sysClr val="windowText" lastClr="000000">
                        <a:lumMod val="65000"/>
                        <a:lumOff val="35000"/>
                      </a:sysClr>
                    </a:solidFill>
                  </a:rPr>
                  <a:t>Energy Consumption</a:t>
                </a:r>
                <a:r>
                  <a:rPr lang="en-US" altLang="ja-JP" sz="1100" b="1" i="0" u="none" strike="noStrike" kern="1200" baseline="0">
                    <a:solidFill>
                      <a:prstClr val="black">
                        <a:lumMod val="65000"/>
                        <a:lumOff val="35000"/>
                      </a:prstClr>
                    </a:solidFill>
                  </a:rPr>
                  <a:t>[</a:t>
                </a:r>
                <a:r>
                  <a:rPr lang="en-US" altLang="ja-JP" sz="1000" b="1" i="0" u="none" strike="noStrike" kern="1200" baseline="0">
                    <a:solidFill>
                      <a:prstClr val="black">
                        <a:lumMod val="65000"/>
                        <a:lumOff val="35000"/>
                      </a:prstClr>
                    </a:solidFill>
                  </a:rPr>
                  <a:t>kwh</a:t>
                </a:r>
                <a:r>
                  <a:rPr lang="en-US" altLang="ja-JP" sz="1100" b="1" i="0" u="none" strike="noStrike" kern="1200" baseline="0">
                    <a:solidFill>
                      <a:prstClr val="black">
                        <a:lumMod val="65000"/>
                        <a:lumOff val="35000"/>
                      </a:prstClr>
                    </a:solidFill>
                  </a:rPr>
                  <a:t>]</a:t>
                </a:r>
                <a:endParaRPr lang="en-US" altLang="ja-JP" sz="1000" b="1" i="0" u="none" strike="noStrike" kern="1200" baseline="0">
                  <a:solidFill>
                    <a:sysClr val="windowText" lastClr="000000">
                      <a:lumMod val="65000"/>
                      <a:lumOff val="35000"/>
                    </a:sysClr>
                  </a:solidFill>
                </a:endParaRPr>
              </a:p>
            </c:rich>
          </c:tx>
          <c:overlay val="0"/>
          <c:spPr>
            <a:noFill/>
            <a:ln>
              <a:noFill/>
            </a:ln>
            <a:effectLst/>
          </c:spPr>
          <c:txPr>
            <a:bodyPr rot="-5400000" spcFirstLastPara="1" vertOverflow="ellipsis" vert="horz" wrap="square" anchor="ctr" anchorCtr="1"/>
            <a:lstStyle/>
            <a:p>
              <a:pPr>
                <a:defRPr lang="ja-JP" sz="1000" b="1"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67698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en-US"/>
              <a:t>Average model accuracy along the amount of surveys</a:t>
            </a:r>
          </a:p>
        </c:rich>
      </c:tx>
      <c:layout>
        <c:manualLayout>
          <c:xMode val="edge"/>
          <c:yMode val="edge"/>
          <c:x val="0.14197900262467192"/>
          <c:y val="1.8518518518518517E-2"/>
        </c:manualLayout>
      </c:layout>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accuracy_table!$A$22</c:f>
              <c:strCache>
                <c:ptCount val="1"/>
                <c:pt idx="0">
                  <c:v>Average accuracy along the number of surveys</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accuracy_table!$B$2:$P$2</c:f>
              <c:numCache>
                <c:formatCode>0.0%</c:formatCode>
                <c:ptCount val="15"/>
                <c:pt idx="0">
                  <c:v>1.9607843137254902E-2</c:v>
                </c:pt>
                <c:pt idx="1">
                  <c:v>3.9215686274509803E-2</c:v>
                </c:pt>
                <c:pt idx="2">
                  <c:v>5.8823529411764705E-2</c:v>
                </c:pt>
                <c:pt idx="3">
                  <c:v>7.8431372549019607E-2</c:v>
                </c:pt>
                <c:pt idx="4">
                  <c:v>9.8039215686274508E-2</c:v>
                </c:pt>
                <c:pt idx="5">
                  <c:v>0.11764705882352941</c:v>
                </c:pt>
                <c:pt idx="6">
                  <c:v>0.13725490196078433</c:v>
                </c:pt>
                <c:pt idx="7">
                  <c:v>0.15686274509803921</c:v>
                </c:pt>
                <c:pt idx="8">
                  <c:v>0.17647058823529413</c:v>
                </c:pt>
                <c:pt idx="9">
                  <c:v>0.19607843137254902</c:v>
                </c:pt>
                <c:pt idx="10">
                  <c:v>0.21568627450980393</c:v>
                </c:pt>
                <c:pt idx="11">
                  <c:v>0.23529411764705882</c:v>
                </c:pt>
                <c:pt idx="12">
                  <c:v>0.25490196078431371</c:v>
                </c:pt>
                <c:pt idx="13">
                  <c:v>0.27450980392156865</c:v>
                </c:pt>
                <c:pt idx="14">
                  <c:v>0.29411764705882354</c:v>
                </c:pt>
              </c:numCache>
            </c:numRef>
          </c:cat>
          <c:val>
            <c:numRef>
              <c:f>accuracy_table!$B$22:$P$22</c:f>
              <c:numCache>
                <c:formatCode>0%</c:formatCode>
                <c:ptCount val="15"/>
                <c:pt idx="0">
                  <c:v>0.64425770317647058</c:v>
                </c:pt>
                <c:pt idx="1">
                  <c:v>0.68347338935294122</c:v>
                </c:pt>
                <c:pt idx="2">
                  <c:v>0.69747899170588235</c:v>
                </c:pt>
                <c:pt idx="3">
                  <c:v>0.69747899164705895</c:v>
                </c:pt>
                <c:pt idx="4">
                  <c:v>0.68907563035294128</c:v>
                </c:pt>
                <c:pt idx="5">
                  <c:v>0.71148459388235308</c:v>
                </c:pt>
                <c:pt idx="6">
                  <c:v>0.73109243723529416</c:v>
                </c:pt>
                <c:pt idx="7">
                  <c:v>0.74789915970588239</c:v>
                </c:pt>
                <c:pt idx="8">
                  <c:v>0.73109243705882354</c:v>
                </c:pt>
                <c:pt idx="9">
                  <c:v>0.77310924382352941</c:v>
                </c:pt>
                <c:pt idx="10">
                  <c:v>0.75350140058823534</c:v>
                </c:pt>
                <c:pt idx="11">
                  <c:v>0.80672268911764722</c:v>
                </c:pt>
                <c:pt idx="12">
                  <c:v>0.8403361344705883</c:v>
                </c:pt>
                <c:pt idx="13">
                  <c:v>0.86834733888235283</c:v>
                </c:pt>
                <c:pt idx="14">
                  <c:v>0.88515406170588218</c:v>
                </c:pt>
              </c:numCache>
            </c:numRef>
          </c:val>
          <c:smooth val="0"/>
          <c:extLst>
            <c:ext xmlns:c16="http://schemas.microsoft.com/office/drawing/2014/chart" uri="{C3380CC4-5D6E-409C-BE32-E72D297353CC}">
              <c16:uniqueId val="{00000000-96C4-46EB-9087-FD299CDA0576}"/>
            </c:ext>
          </c:extLst>
        </c:ser>
        <c:dLbls>
          <c:showLegendKey val="0"/>
          <c:showVal val="0"/>
          <c:showCatName val="0"/>
          <c:showSerName val="0"/>
          <c:showPercent val="0"/>
          <c:showBubbleSize val="0"/>
        </c:dLbls>
        <c:marker val="1"/>
        <c:smooth val="0"/>
        <c:axId val="118724575"/>
        <c:axId val="118726495"/>
      </c:lineChart>
      <c:catAx>
        <c:axId val="118724575"/>
        <c:scaling>
          <c:orientation val="minMax"/>
        </c:scaling>
        <c:delete val="0"/>
        <c:axPos val="b"/>
        <c:numFmt formatCode="0.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800" b="0" i="0" u="none" strike="noStrike" kern="1200" baseline="0">
                <a:solidFill>
                  <a:schemeClr val="tx1">
                    <a:lumMod val="65000"/>
                    <a:lumOff val="35000"/>
                  </a:schemeClr>
                </a:solidFill>
                <a:latin typeface="+mn-lt"/>
                <a:ea typeface="+mn-ea"/>
                <a:cs typeface="+mn-cs"/>
              </a:defRPr>
            </a:pPr>
            <a:endParaRPr lang="ja-JP"/>
          </a:p>
        </c:txPr>
        <c:crossAx val="118726495"/>
        <c:crosses val="autoZero"/>
        <c:auto val="1"/>
        <c:lblAlgn val="ctr"/>
        <c:lblOffset val="100"/>
        <c:noMultiLvlLbl val="0"/>
      </c:catAx>
      <c:valAx>
        <c:axId val="1187264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87245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6">
  <a:schemeClr val="accent3"/>
</cs:colorStyle>
</file>

<file path=ppt/charts/colors8.xml><?xml version="1.0" encoding="utf-8"?>
<cs:colorStyle xmlns:cs="http://schemas.microsoft.com/office/drawing/2012/chartStyle" xmlns:a="http://schemas.openxmlformats.org/drawingml/2006/main" meth="withinLinear" id="16">
  <a:schemeClr val="accent3"/>
</cs:colorStyle>
</file>

<file path=ppt/charts/colors9.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659" cy="498057"/>
          </a:xfrm>
          <a:prstGeom prst="rect">
            <a:avLst/>
          </a:prstGeom>
        </p:spPr>
        <p:txBody>
          <a:bodyPr vert="horz" lIns="88187" tIns="44093" rIns="88187" bIns="44093" rtlCol="0"/>
          <a:lstStyle>
            <a:lvl1pPr algn="l">
              <a:defRPr sz="1200"/>
            </a:lvl1pPr>
          </a:lstStyle>
          <a:p>
            <a:endParaRPr lang="en-SG"/>
          </a:p>
        </p:txBody>
      </p:sp>
      <p:sp>
        <p:nvSpPr>
          <p:cNvPr id="3" name="Date Placeholder 2"/>
          <p:cNvSpPr>
            <a:spLocks noGrp="1"/>
          </p:cNvSpPr>
          <p:nvPr>
            <p:ph type="dt" idx="1"/>
          </p:nvPr>
        </p:nvSpPr>
        <p:spPr>
          <a:xfrm>
            <a:off x="3850445" y="1"/>
            <a:ext cx="2945659" cy="498057"/>
          </a:xfrm>
          <a:prstGeom prst="rect">
            <a:avLst/>
          </a:prstGeom>
        </p:spPr>
        <p:txBody>
          <a:bodyPr vert="horz" lIns="88187" tIns="44093" rIns="88187" bIns="44093" rtlCol="0"/>
          <a:lstStyle>
            <a:lvl1pPr algn="r">
              <a:defRPr sz="1200"/>
            </a:lvl1pPr>
          </a:lstStyle>
          <a:p>
            <a:fld id="{F0019916-C93D-49DA-864C-864D92AE2C0F}" type="datetimeFigureOut">
              <a:rPr lang="en-SG" smtClean="0"/>
              <a:t>28/8/2024</a:t>
            </a:fld>
            <a:endParaRPr lang="en-SG"/>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88187" tIns="44093" rIns="88187" bIns="44093" rtlCol="0" anchor="ctr"/>
          <a:lstStyle/>
          <a:p>
            <a:endParaRPr lang="en-SG"/>
          </a:p>
        </p:txBody>
      </p:sp>
      <p:sp>
        <p:nvSpPr>
          <p:cNvPr id="5" name="Notes Placeholder 4"/>
          <p:cNvSpPr>
            <a:spLocks noGrp="1"/>
          </p:cNvSpPr>
          <p:nvPr>
            <p:ph type="body" sz="quarter" idx="3"/>
          </p:nvPr>
        </p:nvSpPr>
        <p:spPr>
          <a:xfrm>
            <a:off x="679768" y="4777195"/>
            <a:ext cx="5438140" cy="3908614"/>
          </a:xfrm>
          <a:prstGeom prst="rect">
            <a:avLst/>
          </a:prstGeom>
        </p:spPr>
        <p:txBody>
          <a:bodyPr vert="horz" lIns="88187" tIns="44093" rIns="88187" bIns="4409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1" y="9428585"/>
            <a:ext cx="2945659" cy="498056"/>
          </a:xfrm>
          <a:prstGeom prst="rect">
            <a:avLst/>
          </a:prstGeom>
        </p:spPr>
        <p:txBody>
          <a:bodyPr vert="horz" lIns="88187" tIns="44093" rIns="88187" bIns="44093" rtlCol="0" anchor="b"/>
          <a:lstStyle>
            <a:lvl1pPr algn="l">
              <a:defRPr sz="1200"/>
            </a:lvl1pPr>
          </a:lstStyle>
          <a:p>
            <a:endParaRPr lang="en-SG"/>
          </a:p>
        </p:txBody>
      </p:sp>
      <p:sp>
        <p:nvSpPr>
          <p:cNvPr id="7" name="Slide Number Placeholder 6"/>
          <p:cNvSpPr>
            <a:spLocks noGrp="1"/>
          </p:cNvSpPr>
          <p:nvPr>
            <p:ph type="sldNum" sz="quarter" idx="5"/>
          </p:nvPr>
        </p:nvSpPr>
        <p:spPr>
          <a:xfrm>
            <a:off x="3850445" y="9428585"/>
            <a:ext cx="2945659" cy="498056"/>
          </a:xfrm>
          <a:prstGeom prst="rect">
            <a:avLst/>
          </a:prstGeom>
        </p:spPr>
        <p:txBody>
          <a:bodyPr vert="horz" lIns="88187" tIns="44093" rIns="88187" bIns="44093" rtlCol="0" anchor="b"/>
          <a:lstStyle>
            <a:lvl1pPr algn="r">
              <a:defRPr sz="1200"/>
            </a:lvl1pPr>
          </a:lstStyle>
          <a:p>
            <a:fld id="{C6C34157-4C2A-40C2-98E6-9F1182AE7056}" type="slidenum">
              <a:rPr lang="en-SG" smtClean="0"/>
              <a:t>‹#›</a:t>
            </a:fld>
            <a:endParaRPr lang="en-SG"/>
          </a:p>
        </p:txBody>
      </p:sp>
    </p:spTree>
    <p:extLst>
      <p:ext uri="{BB962C8B-B14F-4D97-AF65-F5344CB8AC3E}">
        <p14:creationId xmlns:p14="http://schemas.microsoft.com/office/powerpoint/2010/main" val="944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From last week, I modified the data arrangement part for transfer learning.</a:t>
            </a:r>
          </a:p>
          <a:p>
            <a:r>
              <a:rPr kumimoji="1" lang="en-US" altLang="ja-JP"/>
              <a:t>I excluded previous comfort agent part and use experimental data directly.</a:t>
            </a:r>
          </a:p>
          <a:p>
            <a:endParaRPr kumimoji="1" lang="en-US" altLang="ja-JP"/>
          </a:p>
          <a:p>
            <a:endParaRPr kumimoji="1" lang="en-US" altLang="ja-JP"/>
          </a:p>
          <a:p>
            <a:r>
              <a:rPr kumimoji="1" lang="en-US" altLang="ja-JP"/>
              <a:t>I read previous paper, </a:t>
            </a:r>
            <a:r>
              <a:rPr kumimoji="1" lang="en-US" altLang="ja-JP" err="1"/>
              <a:t>zenep</a:t>
            </a:r>
            <a:r>
              <a:rPr kumimoji="1" lang="en-US" altLang="ja-JP"/>
              <a:t> included user ID using </a:t>
            </a:r>
            <a:r>
              <a:rPr kumimoji="1" lang="en-US" altLang="ja-JP" err="1"/>
              <a:t>Xgboost</a:t>
            </a:r>
            <a:r>
              <a:rPr kumimoji="1" lang="en-US" altLang="ja-JP"/>
              <a:t> algorithm, not for this transfer learning. Since the base model doesn’t include user ID, adding new parameter on transfer learning is not possible.</a:t>
            </a:r>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1</a:t>
            </a:fld>
            <a:endParaRPr lang="en-SG"/>
          </a:p>
        </p:txBody>
      </p:sp>
    </p:spTree>
    <p:extLst>
      <p:ext uri="{BB962C8B-B14F-4D97-AF65-F5344CB8AC3E}">
        <p14:creationId xmlns:p14="http://schemas.microsoft.com/office/powerpoint/2010/main" val="3496283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I used energy plus model of large office building in Singapore, which was conditioned basically VAV and equipped with ceiling fans.</a:t>
            </a:r>
          </a:p>
          <a:p>
            <a:r>
              <a:rPr kumimoji="1" lang="en-US" altLang="ja-JP"/>
              <a:t>Three control types are assumed, VAV system for zone control and Hybrid system for group and personal control.</a:t>
            </a:r>
          </a:p>
          <a:p>
            <a:endParaRPr kumimoji="1" lang="en-US" altLang="ja-JP"/>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10</a:t>
            </a:fld>
            <a:endParaRPr lang="en-SG"/>
          </a:p>
        </p:txBody>
      </p:sp>
    </p:spTree>
    <p:extLst>
      <p:ext uri="{BB962C8B-B14F-4D97-AF65-F5344CB8AC3E}">
        <p14:creationId xmlns:p14="http://schemas.microsoft.com/office/powerpoint/2010/main" val="1777718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I set the control like written here. For zone control, maximum temperature setpoint would be selected to make 75% of occupant satisfy.</a:t>
            </a:r>
          </a:p>
          <a:p>
            <a:r>
              <a:rPr kumimoji="1" lang="en-US" altLang="ja-JP"/>
              <a:t>For group and personal controls, temperature setpoint would be selected to satisfy 75% of occupant with proper fan modes.</a:t>
            </a:r>
          </a:p>
          <a:p>
            <a:endParaRPr kumimoji="1" lang="en-US" altLang="ja-JP"/>
          </a:p>
          <a:p>
            <a:r>
              <a:rPr kumimoji="1" lang="en-US" altLang="ja-JP"/>
              <a:t>I already deploy zone control and personal control, but group personal control part is still undergoing.</a:t>
            </a:r>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11</a:t>
            </a:fld>
            <a:endParaRPr lang="en-SG"/>
          </a:p>
        </p:txBody>
      </p:sp>
    </p:spTree>
    <p:extLst>
      <p:ext uri="{BB962C8B-B14F-4D97-AF65-F5344CB8AC3E}">
        <p14:creationId xmlns:p14="http://schemas.microsoft.com/office/powerpoint/2010/main" val="3769981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I modified this part, how to evaluate the model performance.</a:t>
            </a:r>
          </a:p>
          <a:p>
            <a:r>
              <a:rPr kumimoji="1" lang="en-US" altLang="ja-JP"/>
              <a:t>I decided to use the full learning model as reference, and tried to see how the control performance converged.</a:t>
            </a:r>
          </a:p>
          <a:p>
            <a:endParaRPr kumimoji="1" lang="en-US" altLang="ja-JP"/>
          </a:p>
          <a:p>
            <a:r>
              <a:rPr kumimoji="1" lang="en-US" altLang="ja-JP"/>
              <a:t>The result of control would be evaluated in terms of energy and comfort. For comfort evaluation, the thermal agent model’s survey answers are used as a true comfort acceptance.</a:t>
            </a:r>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12</a:t>
            </a:fld>
            <a:endParaRPr lang="en-SG"/>
          </a:p>
        </p:txBody>
      </p:sp>
    </p:spTree>
    <p:extLst>
      <p:ext uri="{BB962C8B-B14F-4D97-AF65-F5344CB8AC3E}">
        <p14:creationId xmlns:p14="http://schemas.microsoft.com/office/powerpoint/2010/main" val="4169587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Here is the result of comfort performance based on thermal acceptability, </a:t>
            </a:r>
          </a:p>
          <a:p>
            <a:r>
              <a:rPr kumimoji="1" lang="en-US" altLang="ja-JP"/>
              <a:t>But there seems some errors so I’m reviewing on the code again</a:t>
            </a:r>
          </a:p>
          <a:p>
            <a:endParaRPr kumimoji="1" lang="en-US" altLang="ja-JP"/>
          </a:p>
          <a:p>
            <a:endParaRPr kumimoji="1" lang="en-US" altLang="ja-JP"/>
          </a:p>
          <a:p>
            <a:r>
              <a:rPr kumimoji="1" lang="en-US" altLang="ja-JP"/>
              <a:t>Here is the result of thermal acceptability on zone control and personal control. As we set the rule to select temperature to satisfy 75% of occupant, 75% is a basic goal line.</a:t>
            </a:r>
          </a:p>
          <a:p>
            <a:r>
              <a:rPr kumimoji="1" lang="en-US" altLang="ja-JP"/>
              <a:t>While the model’s accuracy improves in linear, the MPC performance improves quickly, compared to accuracy.</a:t>
            </a:r>
          </a:p>
          <a:p>
            <a:endParaRPr kumimoji="1" lang="en-US" altLang="ja-JP"/>
          </a:p>
          <a:p>
            <a:r>
              <a:rPr kumimoji="1" lang="en-US" altLang="ja-JP"/>
              <a:t>For the case of zone control, the control performance increase quickly at first three models, and reach the target of 75% satisfaction with 12% of data amount.</a:t>
            </a:r>
          </a:p>
          <a:p>
            <a:r>
              <a:rPr kumimoji="1" lang="en-US" altLang="ja-JP"/>
              <a:t>For the case of personal control, the MPC performance are not stable but after around 16% of survey amount, the control performance get stable.</a:t>
            </a:r>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13</a:t>
            </a:fld>
            <a:endParaRPr lang="en-SG"/>
          </a:p>
        </p:txBody>
      </p:sp>
    </p:spTree>
    <p:extLst>
      <p:ext uri="{BB962C8B-B14F-4D97-AF65-F5344CB8AC3E}">
        <p14:creationId xmlns:p14="http://schemas.microsoft.com/office/powerpoint/2010/main" val="1196991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Here is the current result</a:t>
            </a:r>
          </a:p>
          <a:p>
            <a:r>
              <a:rPr kumimoji="1" lang="en-US" altLang="ja-JP"/>
              <a:t>The effect of amount of learning survey instances, to its accuracy and MPC performance were evaluated.</a:t>
            </a:r>
          </a:p>
          <a:p>
            <a:r>
              <a:rPr kumimoji="1" lang="en-US" altLang="ja-JP"/>
              <a:t>Accuracy was improved along the amount of survey instances</a:t>
            </a:r>
          </a:p>
          <a:p>
            <a:endParaRPr kumimoji="1" lang="en-US" altLang="ja-JP"/>
          </a:p>
          <a:p>
            <a:r>
              <a:rPr kumimoji="1" lang="en-US" altLang="ja-JP"/>
              <a:t>We can see 10 to 15% amount of comfort survey, from control environmental range works well to control HVAC system properly.</a:t>
            </a:r>
          </a:p>
          <a:p>
            <a:endParaRPr kumimoji="1" lang="en-US" altLang="ja-JP"/>
          </a:p>
          <a:p>
            <a:r>
              <a:rPr kumimoji="1" lang="en-US" altLang="ja-JP"/>
              <a:t>As a next step, I should develop group comfort model and enhance the model accuracy more.</a:t>
            </a:r>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14</a:t>
            </a:fld>
            <a:endParaRPr lang="en-SG"/>
          </a:p>
        </p:txBody>
      </p:sp>
    </p:spTree>
    <p:extLst>
      <p:ext uri="{BB962C8B-B14F-4D97-AF65-F5344CB8AC3E}">
        <p14:creationId xmlns:p14="http://schemas.microsoft.com/office/powerpoint/2010/main" val="2281765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15</a:t>
            </a:fld>
            <a:endParaRPr lang="en-SG"/>
          </a:p>
        </p:txBody>
      </p:sp>
    </p:spTree>
    <p:extLst>
      <p:ext uri="{BB962C8B-B14F-4D97-AF65-F5344CB8AC3E}">
        <p14:creationId xmlns:p14="http://schemas.microsoft.com/office/powerpoint/2010/main" val="475437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16</a:t>
            </a:fld>
            <a:endParaRPr lang="en-SG"/>
          </a:p>
        </p:txBody>
      </p:sp>
    </p:spTree>
    <p:extLst>
      <p:ext uri="{BB962C8B-B14F-4D97-AF65-F5344CB8AC3E}">
        <p14:creationId xmlns:p14="http://schemas.microsoft.com/office/powerpoint/2010/main" val="436478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b="0" i="0">
                <a:solidFill>
                  <a:srgbClr val="1D1C1D"/>
                </a:solidFill>
                <a:effectLst/>
                <a:highlight>
                  <a:srgbClr val="FFFFFF"/>
                </a:highlight>
                <a:latin typeface="NotoSansJP"/>
              </a:rPr>
              <a:t>our team </a:t>
            </a:r>
            <a:r>
              <a:rPr lang="en-US" altLang="ja-JP" b="0" i="0" err="1">
                <a:solidFill>
                  <a:srgbClr val="1D1C1D"/>
                </a:solidFill>
                <a:effectLst/>
                <a:highlight>
                  <a:srgbClr val="FFFFFF"/>
                </a:highlight>
                <a:latin typeface="NotoSansJP"/>
              </a:rPr>
              <a:t>developped</a:t>
            </a:r>
            <a:r>
              <a:rPr lang="en-US" altLang="ja-JP" b="0" i="0">
                <a:solidFill>
                  <a:srgbClr val="1D1C1D"/>
                </a:solidFill>
                <a:effectLst/>
                <a:highlight>
                  <a:srgbClr val="FFFFFF"/>
                </a:highlight>
                <a:latin typeface="NotoSansJP"/>
              </a:rPr>
              <a:t> framework to reduce the number of occupant survey using deep learning method like transfer </a:t>
            </a:r>
            <a:r>
              <a:rPr lang="en-US" altLang="ja-JP" b="0" i="0" err="1">
                <a:solidFill>
                  <a:srgbClr val="1D1C1D"/>
                </a:solidFill>
                <a:effectLst/>
                <a:highlight>
                  <a:srgbClr val="FFFFFF"/>
                </a:highlight>
                <a:latin typeface="NotoSansJP"/>
              </a:rPr>
              <a:t>learing</a:t>
            </a:r>
            <a:r>
              <a:rPr lang="en-US" altLang="ja-JP" b="0" i="0">
                <a:solidFill>
                  <a:srgbClr val="1D1C1D"/>
                </a:solidFill>
                <a:effectLst/>
                <a:highlight>
                  <a:srgbClr val="FFFFFF"/>
                </a:highlight>
                <a:latin typeface="NotoSansJP"/>
              </a:rPr>
              <a:t> and active </a:t>
            </a:r>
            <a:r>
              <a:rPr lang="en-US" altLang="ja-JP" b="0" i="0" err="1">
                <a:solidFill>
                  <a:srgbClr val="1D1C1D"/>
                </a:solidFill>
                <a:effectLst/>
                <a:highlight>
                  <a:srgbClr val="FFFFFF"/>
                </a:highlight>
                <a:latin typeface="NotoSansJP"/>
              </a:rPr>
              <a:t>learningwith</a:t>
            </a:r>
            <a:r>
              <a:rPr lang="en-US" altLang="ja-JP" b="0" i="0">
                <a:solidFill>
                  <a:srgbClr val="1D1C1D"/>
                </a:solidFill>
                <a:effectLst/>
                <a:highlight>
                  <a:srgbClr val="FFFFFF"/>
                </a:highlight>
                <a:latin typeface="NotoSansJP"/>
              </a:rPr>
              <a:t> transfer learning we can leverage the knowledge of other large data source into our personal model.</a:t>
            </a:r>
          </a:p>
          <a:p>
            <a:endParaRPr lang="en-SG"/>
          </a:p>
        </p:txBody>
      </p:sp>
      <p:sp>
        <p:nvSpPr>
          <p:cNvPr id="4" name="Slide Number Placeholder 3"/>
          <p:cNvSpPr>
            <a:spLocks noGrp="1"/>
          </p:cNvSpPr>
          <p:nvPr>
            <p:ph type="sldNum" sz="quarter" idx="5"/>
          </p:nvPr>
        </p:nvSpPr>
        <p:spPr/>
        <p:txBody>
          <a:bodyPr/>
          <a:lstStyle/>
          <a:p>
            <a:fld id="{C6C34157-4C2A-40C2-98E6-9F1182AE7056}" type="slidenum">
              <a:rPr lang="en-SG" smtClean="0"/>
              <a:t>17</a:t>
            </a:fld>
            <a:endParaRPr lang="en-SG"/>
          </a:p>
        </p:txBody>
      </p:sp>
    </p:spTree>
    <p:extLst>
      <p:ext uri="{BB962C8B-B14F-4D97-AF65-F5344CB8AC3E}">
        <p14:creationId xmlns:p14="http://schemas.microsoft.com/office/powerpoint/2010/main" val="258881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a:solidFill>
                  <a:srgbClr val="1D1C1D"/>
                </a:solidFill>
                <a:effectLst/>
                <a:highlight>
                  <a:srgbClr val="F8F8F8"/>
                </a:highlight>
                <a:latin typeface="NotoSansJP"/>
              </a:rPr>
              <a:t>additionally using active learning we </a:t>
            </a:r>
            <a:r>
              <a:rPr lang="en-US" altLang="ja-JP" b="0" i="0" err="1">
                <a:solidFill>
                  <a:srgbClr val="1D1C1D"/>
                </a:solidFill>
                <a:effectLst/>
                <a:highlight>
                  <a:srgbClr val="F8F8F8"/>
                </a:highlight>
                <a:latin typeface="NotoSansJP"/>
              </a:rPr>
              <a:t>canfocus</a:t>
            </a:r>
            <a:r>
              <a:rPr lang="en-US" altLang="ja-JP" b="0" i="0">
                <a:solidFill>
                  <a:srgbClr val="1D1C1D"/>
                </a:solidFill>
                <a:effectLst/>
                <a:highlight>
                  <a:srgbClr val="F8F8F8"/>
                </a:highlight>
                <a:latin typeface="NotoSansJP"/>
              </a:rPr>
              <a:t> on the most informative environmental condition regarding the thermal </a:t>
            </a:r>
            <a:r>
              <a:rPr lang="en-US" altLang="ja-JP" b="0" i="0" err="1">
                <a:solidFill>
                  <a:srgbClr val="1D1C1D"/>
                </a:solidFill>
                <a:effectLst/>
                <a:highlight>
                  <a:srgbClr val="F8F8F8"/>
                </a:highlight>
                <a:latin typeface="NotoSansJP"/>
              </a:rPr>
              <a:t>comfort.now</a:t>
            </a:r>
            <a:r>
              <a:rPr lang="en-US" altLang="ja-JP" b="0" i="0">
                <a:solidFill>
                  <a:srgbClr val="1D1C1D"/>
                </a:solidFill>
                <a:effectLst/>
                <a:highlight>
                  <a:srgbClr val="F8F8F8"/>
                </a:highlight>
                <a:latin typeface="NotoSansJP"/>
              </a:rPr>
              <a:t> we can achieve high prediction accuracy for thermal comfort only with two surveys.</a:t>
            </a:r>
            <a:br>
              <a:rPr lang="en-US" altLang="ja-JP"/>
            </a:br>
            <a:endParaRPr kumimoji="1" lang="ja-JP" altLang="en-US"/>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18</a:t>
            </a:fld>
            <a:endParaRPr lang="en-SG"/>
          </a:p>
        </p:txBody>
      </p:sp>
    </p:spTree>
    <p:extLst>
      <p:ext uri="{BB962C8B-B14F-4D97-AF65-F5344CB8AC3E}">
        <p14:creationId xmlns:p14="http://schemas.microsoft.com/office/powerpoint/2010/main" val="2314305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I started experiment related to second research question.</a:t>
            </a:r>
          </a:p>
          <a:p>
            <a:r>
              <a:rPr lang="en-SG"/>
              <a:t>I created the general thermal comfort model by ASHRAE comfort database in tropics countries, and update personal comfort models using BCA survey data.</a:t>
            </a:r>
          </a:p>
          <a:p>
            <a:r>
              <a:rPr lang="en-SG"/>
              <a:t>It’s still practice but I think I can replace this data</a:t>
            </a:r>
          </a:p>
          <a:p>
            <a:r>
              <a:rPr lang="en-SG"/>
              <a:t>I’m trying to see the difference of accuracy, based on number of learning data</a:t>
            </a:r>
          </a:p>
        </p:txBody>
      </p:sp>
      <p:sp>
        <p:nvSpPr>
          <p:cNvPr id="4" name="Slide Number Placeholder 3"/>
          <p:cNvSpPr>
            <a:spLocks noGrp="1"/>
          </p:cNvSpPr>
          <p:nvPr>
            <p:ph type="sldNum" sz="quarter" idx="5"/>
          </p:nvPr>
        </p:nvSpPr>
        <p:spPr/>
        <p:txBody>
          <a:bodyPr/>
          <a:lstStyle/>
          <a:p>
            <a:fld id="{C6C34157-4C2A-40C2-98E6-9F1182AE7056}" type="slidenum">
              <a:rPr lang="en-SG" smtClean="0"/>
              <a:t>19</a:t>
            </a:fld>
            <a:endParaRPr lang="en-SG"/>
          </a:p>
        </p:txBody>
      </p:sp>
    </p:spTree>
    <p:extLst>
      <p:ext uri="{BB962C8B-B14F-4D97-AF65-F5344CB8AC3E}">
        <p14:creationId xmlns:p14="http://schemas.microsoft.com/office/powerpoint/2010/main" val="1816845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From last week, I modified the data arrangement part for transfer learning.</a:t>
            </a:r>
          </a:p>
          <a:p>
            <a:r>
              <a:rPr kumimoji="1" lang="en-US" altLang="ja-JP"/>
              <a:t>I excluded previous comfort agent part and use experimental data directly.</a:t>
            </a:r>
          </a:p>
          <a:p>
            <a:endParaRPr kumimoji="1" lang="en-US" altLang="ja-JP"/>
          </a:p>
          <a:p>
            <a:endParaRPr kumimoji="1" lang="en-US" altLang="ja-JP"/>
          </a:p>
          <a:p>
            <a:r>
              <a:rPr kumimoji="1" lang="en-US" altLang="ja-JP"/>
              <a:t>I read previous paper, </a:t>
            </a:r>
            <a:r>
              <a:rPr kumimoji="1" lang="en-US" altLang="ja-JP" err="1"/>
              <a:t>zenep</a:t>
            </a:r>
            <a:r>
              <a:rPr kumimoji="1" lang="en-US" altLang="ja-JP"/>
              <a:t> included user ID using </a:t>
            </a:r>
            <a:r>
              <a:rPr kumimoji="1" lang="en-US" altLang="ja-JP" err="1"/>
              <a:t>Xgboost</a:t>
            </a:r>
            <a:r>
              <a:rPr kumimoji="1" lang="en-US" altLang="ja-JP"/>
              <a:t> algorithm, not for this transfer learning. Since the base model doesn’t include user ID, adding new parameter on transfer learning is not possible.</a:t>
            </a:r>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2</a:t>
            </a:fld>
            <a:endParaRPr lang="en-SG"/>
          </a:p>
        </p:txBody>
      </p:sp>
    </p:spTree>
    <p:extLst>
      <p:ext uri="{BB962C8B-B14F-4D97-AF65-F5344CB8AC3E}">
        <p14:creationId xmlns:p14="http://schemas.microsoft.com/office/powerpoint/2010/main" val="921376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This is the result of energy consumption for zone control and personal control.</a:t>
            </a:r>
          </a:p>
          <a:p>
            <a:r>
              <a:rPr kumimoji="1" lang="en-US" altLang="ja-JP"/>
              <a:t>At early phase, MPC control method would try to set temperature setpoint higher as much as possible.</a:t>
            </a:r>
          </a:p>
          <a:p>
            <a:r>
              <a:rPr kumimoji="1" lang="en-US" altLang="ja-JP"/>
              <a:t>Along the improvement of personal model accuracy, proper temperature setpoint would be selected, considering occupant schedule and acceptance.</a:t>
            </a:r>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20</a:t>
            </a:fld>
            <a:endParaRPr lang="en-SG"/>
          </a:p>
        </p:txBody>
      </p:sp>
    </p:spTree>
    <p:extLst>
      <p:ext uri="{BB962C8B-B14F-4D97-AF65-F5344CB8AC3E}">
        <p14:creationId xmlns:p14="http://schemas.microsoft.com/office/powerpoint/2010/main" val="3392858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Here is the 1</a:t>
            </a:r>
            <a:r>
              <a:rPr kumimoji="1" lang="en-US" altLang="ja-JP" baseline="30000"/>
              <a:t>st</a:t>
            </a:r>
            <a:r>
              <a:rPr kumimoji="1" lang="en-US" altLang="ja-JP"/>
              <a:t> result of active transfer learning, I’m showing the relation of average accuracy and the amount of survey on left upper graph and \each occupant’s relation on the right side graph.</a:t>
            </a:r>
          </a:p>
          <a:p>
            <a:r>
              <a:rPr kumimoji="1" lang="en-US" altLang="ja-JP"/>
              <a:t>total survey dimension are about one hundred. So we can see the first model with 2% amount of surveys reach 64% accuracy and this accuracy improves as the number of survey increase. Around 30% of adding instances, these model’s average accuracy reached 89%.</a:t>
            </a:r>
          </a:p>
          <a:p>
            <a:r>
              <a:rPr kumimoji="1" lang="en-US" altLang="ja-JP"/>
              <a:t>As a reference, the model that used all the survey instances reaches 88%.</a:t>
            </a:r>
          </a:p>
          <a:p>
            <a:endParaRPr kumimoji="1" lang="en-US" altLang="ja-JP"/>
          </a:p>
          <a:p>
            <a:r>
              <a:rPr kumimoji="1" lang="en-US" altLang="ja-JP"/>
              <a:t>Actually, the accuracy was not as high as I expected, so I’m trying to develop the model with higher accuracy in early stage.</a:t>
            </a:r>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21</a:t>
            </a:fld>
            <a:endParaRPr lang="en-SG"/>
          </a:p>
        </p:txBody>
      </p:sp>
    </p:spTree>
    <p:extLst>
      <p:ext uri="{BB962C8B-B14F-4D97-AF65-F5344CB8AC3E}">
        <p14:creationId xmlns:p14="http://schemas.microsoft.com/office/powerpoint/2010/main" val="3423505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I developed thermal agent model that express thermal acceptance in relation with SET*, from the experiment survey data </a:t>
            </a:r>
            <a:r>
              <a:rPr kumimoji="1" lang="en-US" altLang="ja-JP" err="1"/>
              <a:t>Mihara-san</a:t>
            </a:r>
            <a:r>
              <a:rPr kumimoji="1" lang="en-US" altLang="ja-JP"/>
              <a:t> conducted before.</a:t>
            </a:r>
          </a:p>
          <a:p>
            <a:r>
              <a:rPr kumimoji="1" lang="en-US" altLang="ja-JP"/>
              <a:t>We can calculate the possibility of thermal acceptance on each occupant.</a:t>
            </a:r>
          </a:p>
          <a:p>
            <a:endParaRPr kumimoji="1" lang="en-US" altLang="ja-JP"/>
          </a:p>
          <a:p>
            <a:r>
              <a:rPr kumimoji="1" lang="en-US" altLang="ja-JP"/>
              <a:t>With this possibility curve, I generate the virtual survey answers using the possibility of thermal acceptance, and then convert it to accepted and not accepted with threshold of 0.5</a:t>
            </a:r>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22</a:t>
            </a:fld>
            <a:endParaRPr lang="en-SG"/>
          </a:p>
        </p:txBody>
      </p:sp>
    </p:spTree>
    <p:extLst>
      <p:ext uri="{BB962C8B-B14F-4D97-AF65-F5344CB8AC3E}">
        <p14:creationId xmlns:p14="http://schemas.microsoft.com/office/powerpoint/2010/main" val="2715375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23</a:t>
            </a:fld>
            <a:endParaRPr lang="en-SG"/>
          </a:p>
        </p:txBody>
      </p:sp>
    </p:spTree>
    <p:extLst>
      <p:ext uri="{BB962C8B-B14F-4D97-AF65-F5344CB8AC3E}">
        <p14:creationId xmlns:p14="http://schemas.microsoft.com/office/powerpoint/2010/main" val="3890955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I set research target here</a:t>
            </a:r>
          </a:p>
          <a:p>
            <a:pPr defTabSz="914326">
              <a:defRPr/>
            </a:pPr>
            <a:r>
              <a:rPr lang="en-US" altLang="ja-JP" b="1"/>
              <a:t>Occupant centric control with less occupant contribution and maximizing occupant acceptance considering individual personal comfort differences</a:t>
            </a:r>
            <a:endParaRPr lang="ja-JP" altLang="en-US" b="1"/>
          </a:p>
          <a:p>
            <a:endParaRPr kumimoji="1" lang="en-US" altLang="ja-JP"/>
          </a:p>
          <a:p>
            <a:r>
              <a:rPr kumimoji="1" lang="en-US" altLang="ja-JP"/>
              <a:t>Current research questions are here</a:t>
            </a:r>
          </a:p>
          <a:p>
            <a:r>
              <a:rPr kumimoji="1" lang="en-US" altLang="ja-JP"/>
              <a:t>First one is regarding How personal comfort profiles are integrated into HVAC control in existing OCC research,</a:t>
            </a:r>
          </a:p>
          <a:p>
            <a:r>
              <a:rPr kumimoji="1" lang="en-US" altLang="ja-JP"/>
              <a:t>Second one is the effect of reducing number of survey, the effect to comfort and energy usage varied on control resolution</a:t>
            </a:r>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24</a:t>
            </a:fld>
            <a:endParaRPr lang="en-SG"/>
          </a:p>
        </p:txBody>
      </p:sp>
    </p:spTree>
    <p:extLst>
      <p:ext uri="{BB962C8B-B14F-4D97-AF65-F5344CB8AC3E}">
        <p14:creationId xmlns:p14="http://schemas.microsoft.com/office/powerpoint/2010/main" val="81958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25</a:t>
            </a:fld>
            <a:endParaRPr lang="en-SG"/>
          </a:p>
        </p:txBody>
      </p:sp>
    </p:spTree>
    <p:extLst>
      <p:ext uri="{BB962C8B-B14F-4D97-AF65-F5344CB8AC3E}">
        <p14:creationId xmlns:p14="http://schemas.microsoft.com/office/powerpoint/2010/main" val="3099442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a:solidFill>
                  <a:srgbClr val="1D1C1D"/>
                </a:solidFill>
                <a:effectLst/>
                <a:highlight>
                  <a:srgbClr val="FFFFFF"/>
                </a:highlight>
                <a:latin typeface="NotoSansJP"/>
              </a:rPr>
              <a:t>in building air conditioning industry, occupant centric control, OCC is gathering attention these years. OCC integrates human perception for the environmental condition, such as feeling cold, cool, neutral, warm, hot the purpose of occ is maximize occupant comfort while minimizing energy consumption</a:t>
            </a:r>
          </a:p>
          <a:p>
            <a:endParaRPr lang="en-US" altLang="ja-JP" b="0" i="0">
              <a:solidFill>
                <a:srgbClr val="1D1C1D"/>
              </a:solidFill>
              <a:effectLst/>
              <a:highlight>
                <a:srgbClr val="FFFFFF"/>
              </a:highlight>
              <a:latin typeface="NotoSansJP"/>
            </a:endParaRPr>
          </a:p>
          <a:p>
            <a:r>
              <a:rPr lang="en-US" altLang="ja-JP" b="0" i="0">
                <a:solidFill>
                  <a:srgbClr val="1D1C1D"/>
                </a:solidFill>
                <a:effectLst/>
                <a:highlight>
                  <a:srgbClr val="FFFFFF"/>
                </a:highlight>
                <a:latin typeface="NotoSansJP"/>
              </a:rPr>
              <a:t>for developing occ, three basic components would be integrated. namely sensing </a:t>
            </a:r>
            <a:r>
              <a:rPr lang="en-US" altLang="ja-JP" b="0" i="0" err="1">
                <a:solidFill>
                  <a:srgbClr val="1D1C1D"/>
                </a:solidFill>
                <a:effectLst/>
                <a:highlight>
                  <a:srgbClr val="FFFFFF"/>
                </a:highlight>
                <a:latin typeface="NotoSansJP"/>
              </a:rPr>
              <a:t>layor</a:t>
            </a:r>
            <a:r>
              <a:rPr lang="en-US" altLang="ja-JP" b="0" i="0">
                <a:solidFill>
                  <a:srgbClr val="1D1C1D"/>
                </a:solidFill>
                <a:effectLst/>
                <a:highlight>
                  <a:srgbClr val="FFFFFF"/>
                </a:highlight>
                <a:latin typeface="NotoSansJP"/>
              </a:rPr>
              <a:t> for measuring environment or occupant occupancy and preference. developing prediction model to infer like how this person would feel under </a:t>
            </a:r>
            <a:r>
              <a:rPr lang="en-US" altLang="ja-JP" b="0" i="0" err="1">
                <a:solidFill>
                  <a:srgbClr val="1D1C1D"/>
                </a:solidFill>
                <a:effectLst/>
                <a:highlight>
                  <a:srgbClr val="FFFFFF"/>
                </a:highlight>
                <a:latin typeface="NotoSansJP"/>
              </a:rPr>
              <a:t>specic</a:t>
            </a:r>
            <a:r>
              <a:rPr lang="en-US" altLang="ja-JP" b="0" i="0">
                <a:solidFill>
                  <a:srgbClr val="1D1C1D"/>
                </a:solidFill>
                <a:effectLst/>
                <a:highlight>
                  <a:srgbClr val="FFFFFF"/>
                </a:highlight>
                <a:latin typeface="NotoSansJP"/>
              </a:rPr>
              <a:t> environment. the last part is control layer, deciding how to control temperature or fan speed considering these model</a:t>
            </a:r>
            <a:endParaRPr kumimoji="1" lang="en-US" altLang="ja-JP"/>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26</a:t>
            </a:fld>
            <a:endParaRPr lang="en-SG"/>
          </a:p>
        </p:txBody>
      </p:sp>
    </p:spTree>
    <p:extLst>
      <p:ext uri="{BB962C8B-B14F-4D97-AF65-F5344CB8AC3E}">
        <p14:creationId xmlns:p14="http://schemas.microsoft.com/office/powerpoint/2010/main" val="723865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a:solidFill>
                  <a:srgbClr val="1D1C1D"/>
                </a:solidFill>
                <a:effectLst/>
                <a:highlight>
                  <a:srgbClr val="F8F8F8"/>
                </a:highlight>
                <a:latin typeface="NotoSansJP"/>
              </a:rPr>
              <a:t>one of the issue for applying occ into real building operation is the difficulty of creating personal comfort model for each occupants. it requires gaining </a:t>
            </a:r>
            <a:r>
              <a:rPr lang="en-US" altLang="ja-JP" b="0" i="0" err="1">
                <a:solidFill>
                  <a:srgbClr val="1D1C1D"/>
                </a:solidFill>
                <a:effectLst/>
                <a:highlight>
                  <a:srgbClr val="F8F8F8"/>
                </a:highlight>
                <a:latin typeface="NotoSansJP"/>
              </a:rPr>
              <a:t>dozenscomfort</a:t>
            </a:r>
            <a:r>
              <a:rPr lang="en-US" altLang="ja-JP" b="0" i="0">
                <a:solidFill>
                  <a:srgbClr val="1D1C1D"/>
                </a:solidFill>
                <a:effectLst/>
                <a:highlight>
                  <a:srgbClr val="F8F8F8"/>
                </a:highlight>
                <a:latin typeface="NotoSansJP"/>
              </a:rPr>
              <a:t> survey from each </a:t>
            </a:r>
            <a:r>
              <a:rPr lang="en-US" altLang="ja-JP" b="0" i="0" err="1">
                <a:solidFill>
                  <a:srgbClr val="1D1C1D"/>
                </a:solidFill>
                <a:effectLst/>
                <a:highlight>
                  <a:srgbClr val="F8F8F8"/>
                </a:highlight>
                <a:latin typeface="NotoSansJP"/>
              </a:rPr>
              <a:t>ocupant</a:t>
            </a:r>
            <a:endParaRPr kumimoji="1" lang="en-US" altLang="ja-JP"/>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27</a:t>
            </a:fld>
            <a:endParaRPr lang="en-SG"/>
          </a:p>
        </p:txBody>
      </p:sp>
    </p:spTree>
    <p:extLst>
      <p:ext uri="{BB962C8B-B14F-4D97-AF65-F5344CB8AC3E}">
        <p14:creationId xmlns:p14="http://schemas.microsoft.com/office/powerpoint/2010/main" val="3158233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Last month, I shared my current research questions. </a:t>
            </a:r>
          </a:p>
          <a:p>
            <a:r>
              <a:rPr kumimoji="1" lang="en-US" altLang="ja-JP"/>
              <a:t>And</a:t>
            </a:r>
            <a:r>
              <a:rPr kumimoji="1" lang="ja-JP" altLang="en-US"/>
              <a:t>　</a:t>
            </a:r>
            <a:r>
              <a:rPr kumimoji="1" lang="en-US" altLang="ja-JP"/>
              <a:t>this month, I’ve been working on the second research question, regarding the number of occupant surveys for comfort modeling</a:t>
            </a:r>
          </a:p>
          <a:p>
            <a:r>
              <a:rPr kumimoji="1" lang="en-US" altLang="ja-JP"/>
              <a:t>I’m intending to submit the conference paper, for Asim in December</a:t>
            </a:r>
          </a:p>
          <a:p>
            <a:endParaRPr kumimoji="1" lang="en-US" altLang="ja-JP"/>
          </a:p>
          <a:p>
            <a:r>
              <a:rPr kumimoji="1" lang="en-US" altLang="ja-JP"/>
              <a:t>____________________________________________</a:t>
            </a:r>
          </a:p>
          <a:p>
            <a:r>
              <a:rPr kumimoji="1" lang="en-US" altLang="ja-JP"/>
              <a:t>I set research target here</a:t>
            </a:r>
          </a:p>
          <a:p>
            <a:pPr defTabSz="914326">
              <a:defRPr/>
            </a:pPr>
            <a:r>
              <a:rPr lang="en-US" altLang="ja-JP" b="1"/>
              <a:t>Occupant centric control with less occupant contribution and maximizing occupant acceptance considering individual personal comfort differences</a:t>
            </a:r>
            <a:endParaRPr lang="ja-JP" altLang="en-US" b="1"/>
          </a:p>
          <a:p>
            <a:endParaRPr kumimoji="1" lang="en-US" altLang="ja-JP"/>
          </a:p>
          <a:p>
            <a:r>
              <a:rPr kumimoji="1" lang="en-US" altLang="ja-JP"/>
              <a:t>Current research questions are here</a:t>
            </a:r>
          </a:p>
          <a:p>
            <a:r>
              <a:rPr kumimoji="1" lang="en-US" altLang="ja-JP"/>
              <a:t>First one is regarding How personal comfort profiles are integrated into HVAC control in existing OCC research,</a:t>
            </a:r>
          </a:p>
          <a:p>
            <a:r>
              <a:rPr kumimoji="1" lang="en-US" altLang="ja-JP"/>
              <a:t>Second one is the effect of reducing number of survey, the effect to comfort and energy usage varied on control resolution</a:t>
            </a:r>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3</a:t>
            </a:fld>
            <a:endParaRPr lang="en-SG"/>
          </a:p>
        </p:txBody>
      </p:sp>
    </p:spTree>
    <p:extLst>
      <p:ext uri="{BB962C8B-B14F-4D97-AF65-F5344CB8AC3E}">
        <p14:creationId xmlns:p14="http://schemas.microsoft.com/office/powerpoint/2010/main" val="2482819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a:solidFill>
                  <a:srgbClr val="1D1C1D"/>
                </a:solidFill>
                <a:effectLst/>
                <a:highlight>
                  <a:srgbClr val="F8F8F8"/>
                </a:highlight>
                <a:latin typeface="NotoSansJP"/>
              </a:rPr>
              <a:t>This is the whole image of the experiment, depending on the number of surveys, personal models have variation on its accuracy. Research purpose is to find the effect of amount of survey to model accuracy and building control performance.</a:t>
            </a:r>
            <a:endParaRPr kumimoji="1" lang="en-US" altLang="ja-JP"/>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4</a:t>
            </a:fld>
            <a:endParaRPr lang="en-SG"/>
          </a:p>
        </p:txBody>
      </p:sp>
    </p:spTree>
    <p:extLst>
      <p:ext uri="{BB962C8B-B14F-4D97-AF65-F5344CB8AC3E}">
        <p14:creationId xmlns:p14="http://schemas.microsoft.com/office/powerpoint/2010/main" val="173107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Here is the framework of this experiment.</a:t>
            </a:r>
          </a:p>
          <a:p>
            <a:r>
              <a:rPr kumimoji="1" lang="en-US" altLang="ja-JP"/>
              <a:t>1</a:t>
            </a:r>
            <a:r>
              <a:rPr kumimoji="1" lang="en-US" altLang="ja-JP" baseline="30000"/>
              <a:t>st</a:t>
            </a:r>
            <a:r>
              <a:rPr kumimoji="1" lang="en-US" altLang="ja-JP"/>
              <a:t>, I develop personal thermal agent model, based on the survey experimental data. We assume these agents as occupants’ true comfort acceptance expression. And I created virtual survey answers using these agents.</a:t>
            </a:r>
          </a:p>
          <a:p>
            <a:r>
              <a:rPr kumimoji="1" lang="en-US" altLang="ja-JP"/>
              <a:t>2</a:t>
            </a:r>
            <a:r>
              <a:rPr kumimoji="1" lang="en-US" altLang="ja-JP" baseline="30000"/>
              <a:t>nd</a:t>
            </a:r>
            <a:r>
              <a:rPr kumimoji="1" lang="en-US" altLang="ja-JP"/>
              <a:t>, Active transfer learning was performed to develop various models depending on amounts of survey answers to learn. </a:t>
            </a:r>
          </a:p>
          <a:p>
            <a:r>
              <a:rPr kumimoji="1" lang="en-US" altLang="ja-JP"/>
              <a:t>Lastly, with these personal customized models, MPC experiment was conducted to see the effect of each models to its performance.</a:t>
            </a:r>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5</a:t>
            </a:fld>
            <a:endParaRPr lang="en-SG"/>
          </a:p>
        </p:txBody>
      </p:sp>
    </p:spTree>
    <p:extLst>
      <p:ext uri="{BB962C8B-B14F-4D97-AF65-F5344CB8AC3E}">
        <p14:creationId xmlns:p14="http://schemas.microsoft.com/office/powerpoint/2010/main" val="1526205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From last week, I modified the data arrangement part for transfer learning.</a:t>
            </a:r>
          </a:p>
          <a:p>
            <a:r>
              <a:rPr kumimoji="1" lang="en-US" altLang="ja-JP"/>
              <a:t>I excluded previous comfort agent part and use experimental data directly.</a:t>
            </a:r>
          </a:p>
          <a:p>
            <a:endParaRPr kumimoji="1" lang="en-US" altLang="ja-JP"/>
          </a:p>
          <a:p>
            <a:endParaRPr kumimoji="1" lang="en-US" altLang="ja-JP"/>
          </a:p>
          <a:p>
            <a:r>
              <a:rPr kumimoji="1" lang="en-US" altLang="ja-JP"/>
              <a:t>I read previous paper, </a:t>
            </a:r>
            <a:r>
              <a:rPr kumimoji="1" lang="en-US" altLang="ja-JP" err="1"/>
              <a:t>zenep</a:t>
            </a:r>
            <a:r>
              <a:rPr kumimoji="1" lang="en-US" altLang="ja-JP"/>
              <a:t> included user ID using </a:t>
            </a:r>
            <a:r>
              <a:rPr kumimoji="1" lang="en-US" altLang="ja-JP" err="1"/>
              <a:t>Xgboost</a:t>
            </a:r>
            <a:r>
              <a:rPr kumimoji="1" lang="en-US" altLang="ja-JP"/>
              <a:t> algorithm, not for this transfer learning. Since the base model doesn’t include user ID, adding new parameter on transfer learning is not possible.</a:t>
            </a:r>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6</a:t>
            </a:fld>
            <a:endParaRPr lang="en-SG"/>
          </a:p>
        </p:txBody>
      </p:sp>
    </p:spTree>
    <p:extLst>
      <p:ext uri="{BB962C8B-B14F-4D97-AF65-F5344CB8AC3E}">
        <p14:creationId xmlns:p14="http://schemas.microsoft.com/office/powerpoint/2010/main" val="1526205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For the second part, Active transfer learning, I developed the base model first, using AHRAE thermal comfort dataset. CNN-LSTM model structure was used for its high model performance. Input parameters are air temperature, Relative humidity, Air velocity, Radiate temperature, and the output is thermal acceptance.</a:t>
            </a:r>
          </a:p>
          <a:p>
            <a:r>
              <a:rPr kumimoji="1" lang="en-US" altLang="ja-JP"/>
              <a:t>For transfer learning part, using active learning method, personal surveys are evaluated on the uncertainty for general base model. These survey instances are sorted based on its uncertainty values. Depending on the amount of surveys, these survey instances are picked up and used for re-training. We gain personal thermal models on various number of surveys.</a:t>
            </a:r>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7</a:t>
            </a:fld>
            <a:endParaRPr lang="en-SG"/>
          </a:p>
        </p:txBody>
      </p:sp>
    </p:spTree>
    <p:extLst>
      <p:ext uri="{BB962C8B-B14F-4D97-AF65-F5344CB8AC3E}">
        <p14:creationId xmlns:p14="http://schemas.microsoft.com/office/powerpoint/2010/main" val="3257327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Here is the updated average accuracy of transfer learning with different amount of </a:t>
            </a:r>
            <a:r>
              <a:rPr kumimoji="1" lang="en-US" altLang="ja-JP" err="1"/>
              <a:t>survet</a:t>
            </a:r>
            <a:endParaRPr kumimoji="1" lang="en-US" altLang="ja-JP"/>
          </a:p>
          <a:p>
            <a:endParaRPr kumimoji="1" lang="en-US" altLang="ja-JP"/>
          </a:p>
          <a:p>
            <a:r>
              <a:rPr kumimoji="1" lang="en-US" altLang="ja-JP"/>
              <a:t>Here is the 1</a:t>
            </a:r>
            <a:r>
              <a:rPr kumimoji="1" lang="en-US" altLang="ja-JP" baseline="30000"/>
              <a:t>st</a:t>
            </a:r>
            <a:r>
              <a:rPr kumimoji="1" lang="en-US" altLang="ja-JP"/>
              <a:t> result of active transfer learning, I’m showing the relation of average accuracy and the amount of survey on left upper graph and \each occupant’s relation on the right side graph.</a:t>
            </a:r>
          </a:p>
          <a:p>
            <a:r>
              <a:rPr kumimoji="1" lang="en-US" altLang="ja-JP"/>
              <a:t>total survey dimension are about one hundred. So we can see the first model with 2% amount of surveys reach 64% accuracy and this accuracy improves as the number of survey increase. Around 30% of adding instances, these model’s average accuracy reached 89%.</a:t>
            </a:r>
          </a:p>
          <a:p>
            <a:r>
              <a:rPr kumimoji="1" lang="en-US" altLang="ja-JP"/>
              <a:t>As a reference, the model that used all the survey instances reaches 88%.</a:t>
            </a:r>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8</a:t>
            </a:fld>
            <a:endParaRPr lang="en-SG"/>
          </a:p>
        </p:txBody>
      </p:sp>
    </p:spTree>
    <p:extLst>
      <p:ext uri="{BB962C8B-B14F-4D97-AF65-F5344CB8AC3E}">
        <p14:creationId xmlns:p14="http://schemas.microsoft.com/office/powerpoint/2010/main" val="3888815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Using these models, I tried to integrate them into MPC setting to see the effect to thermal comfort and energy consumption</a:t>
            </a:r>
          </a:p>
        </p:txBody>
      </p:sp>
      <p:sp>
        <p:nvSpPr>
          <p:cNvPr id="4" name="スライド番号プレースホルダー 3"/>
          <p:cNvSpPr>
            <a:spLocks noGrp="1"/>
          </p:cNvSpPr>
          <p:nvPr>
            <p:ph type="sldNum" sz="quarter" idx="5"/>
          </p:nvPr>
        </p:nvSpPr>
        <p:spPr/>
        <p:txBody>
          <a:bodyPr/>
          <a:lstStyle/>
          <a:p>
            <a:fld id="{C6C34157-4C2A-40C2-98E6-9F1182AE7056}" type="slidenum">
              <a:rPr lang="en-SG" smtClean="0"/>
              <a:t>9</a:t>
            </a:fld>
            <a:endParaRPr lang="en-SG"/>
          </a:p>
        </p:txBody>
      </p:sp>
    </p:spTree>
    <p:extLst>
      <p:ext uri="{BB962C8B-B14F-4D97-AF65-F5344CB8AC3E}">
        <p14:creationId xmlns:p14="http://schemas.microsoft.com/office/powerpoint/2010/main" val="1619650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C040A-7B82-F2D1-5A9E-1FC158FFEE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96D7BB80-6D83-9B95-2F45-31C41FC8DC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979CAD8-899F-131E-17F8-443AE3C04571}"/>
              </a:ext>
            </a:extLst>
          </p:cNvPr>
          <p:cNvSpPr>
            <a:spLocks noGrp="1"/>
          </p:cNvSpPr>
          <p:nvPr>
            <p:ph type="dt" sz="half" idx="10"/>
          </p:nvPr>
        </p:nvSpPr>
        <p:spPr/>
        <p:txBody>
          <a:bodyPr/>
          <a:lstStyle/>
          <a:p>
            <a:fld id="{F0FF0BDF-B4A2-4B31-9954-CFDA5A54FEB0}" type="datetime1">
              <a:rPr lang="en-SG" smtClean="0"/>
              <a:t>28/8/2024</a:t>
            </a:fld>
            <a:endParaRPr lang="en-SG"/>
          </a:p>
        </p:txBody>
      </p:sp>
      <p:sp>
        <p:nvSpPr>
          <p:cNvPr id="5" name="Footer Placeholder 4">
            <a:extLst>
              <a:ext uri="{FF2B5EF4-FFF2-40B4-BE49-F238E27FC236}">
                <a16:creationId xmlns:a16="http://schemas.microsoft.com/office/drawing/2014/main" id="{6B829A64-347C-08C8-B39F-BD800394C2C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3304DB8-8D2F-4D0D-B572-0E34F357951B}"/>
              </a:ext>
            </a:extLst>
          </p:cNvPr>
          <p:cNvSpPr>
            <a:spLocks noGrp="1"/>
          </p:cNvSpPr>
          <p:nvPr>
            <p:ph type="sldNum" sz="quarter" idx="12"/>
          </p:nvPr>
        </p:nvSpPr>
        <p:spPr/>
        <p:txBody>
          <a:bodyPr/>
          <a:lstStyle/>
          <a:p>
            <a:fld id="{5483C638-C51E-4C26-B75A-5F0DA01E4D26}" type="slidenum">
              <a:rPr lang="en-SG" smtClean="0"/>
              <a:t>‹#›</a:t>
            </a:fld>
            <a:endParaRPr lang="en-SG"/>
          </a:p>
        </p:txBody>
      </p:sp>
    </p:spTree>
    <p:extLst>
      <p:ext uri="{BB962C8B-B14F-4D97-AF65-F5344CB8AC3E}">
        <p14:creationId xmlns:p14="http://schemas.microsoft.com/office/powerpoint/2010/main" val="32227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3E2E80-EF40-3C31-9480-248ACBED93D1}"/>
              </a:ext>
            </a:extLst>
          </p:cNvPr>
          <p:cNvSpPr>
            <a:spLocks noGrp="1"/>
          </p:cNvSpPr>
          <p:nvPr>
            <p:ph idx="1"/>
          </p:nvPr>
        </p:nvSpPr>
        <p:spPr>
          <a:xfrm>
            <a:off x="838200" y="1910606"/>
            <a:ext cx="10515600" cy="4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87648CE-F7B8-89DB-D45F-CD1F4CADD203}"/>
              </a:ext>
            </a:extLst>
          </p:cNvPr>
          <p:cNvSpPr>
            <a:spLocks noGrp="1"/>
          </p:cNvSpPr>
          <p:nvPr>
            <p:ph type="dt" sz="half" idx="10"/>
          </p:nvPr>
        </p:nvSpPr>
        <p:spPr/>
        <p:txBody>
          <a:bodyPr/>
          <a:lstStyle/>
          <a:p>
            <a:fld id="{6E385B5C-179E-4AF0-8BEC-801B148B51B4}" type="datetime1">
              <a:rPr lang="en-SG" smtClean="0"/>
              <a:t>28/8/2024</a:t>
            </a:fld>
            <a:endParaRPr lang="en-SG"/>
          </a:p>
        </p:txBody>
      </p:sp>
      <p:sp>
        <p:nvSpPr>
          <p:cNvPr id="5" name="Footer Placeholder 4">
            <a:extLst>
              <a:ext uri="{FF2B5EF4-FFF2-40B4-BE49-F238E27FC236}">
                <a16:creationId xmlns:a16="http://schemas.microsoft.com/office/drawing/2014/main" id="{2A35E426-9851-932E-E318-4028E55723E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B44C879-CE32-3E9D-1E53-1779BCB179A8}"/>
              </a:ext>
            </a:extLst>
          </p:cNvPr>
          <p:cNvSpPr>
            <a:spLocks noGrp="1"/>
          </p:cNvSpPr>
          <p:nvPr>
            <p:ph type="sldNum" sz="quarter" idx="12"/>
          </p:nvPr>
        </p:nvSpPr>
        <p:spPr>
          <a:xfrm>
            <a:off x="11493605" y="160311"/>
            <a:ext cx="517026" cy="365125"/>
          </a:xfrm>
        </p:spPr>
        <p:txBody>
          <a:bodyPr/>
          <a:lstStyle/>
          <a:p>
            <a:fld id="{5483C638-C51E-4C26-B75A-5F0DA01E4D26}" type="slidenum">
              <a:rPr lang="en-SG" smtClean="0"/>
              <a:t>‹#›</a:t>
            </a:fld>
            <a:endParaRPr lang="en-SG"/>
          </a:p>
        </p:txBody>
      </p:sp>
      <p:sp>
        <p:nvSpPr>
          <p:cNvPr id="15" name="Text Placeholder 6">
            <a:extLst>
              <a:ext uri="{FF2B5EF4-FFF2-40B4-BE49-F238E27FC236}">
                <a16:creationId xmlns:a16="http://schemas.microsoft.com/office/drawing/2014/main" id="{A17B1187-C282-F461-7F11-1A5141038C26}"/>
              </a:ext>
            </a:extLst>
          </p:cNvPr>
          <p:cNvSpPr>
            <a:spLocks noGrp="1"/>
          </p:cNvSpPr>
          <p:nvPr>
            <p:ph type="body" idx="14"/>
          </p:nvPr>
        </p:nvSpPr>
        <p:spPr>
          <a:xfrm>
            <a:off x="838200" y="1160362"/>
            <a:ext cx="10515600" cy="542980"/>
          </a:xfrm>
        </p:spPr>
        <p:txBody>
          <a:bodyPr>
            <a:normAutofit/>
          </a:bodyPr>
          <a:lstStyle/>
          <a:p>
            <a:endParaRPr lang="en-SG"/>
          </a:p>
        </p:txBody>
      </p:sp>
      <p:sp>
        <p:nvSpPr>
          <p:cNvPr id="16" name="Title 3">
            <a:extLst>
              <a:ext uri="{FF2B5EF4-FFF2-40B4-BE49-F238E27FC236}">
                <a16:creationId xmlns:a16="http://schemas.microsoft.com/office/drawing/2014/main" id="{AA03C0FD-336D-3095-1532-7C10077E0C3A}"/>
              </a:ext>
            </a:extLst>
          </p:cNvPr>
          <p:cNvSpPr>
            <a:spLocks noGrp="1"/>
          </p:cNvSpPr>
          <p:nvPr>
            <p:ph type="title" hasCustomPrompt="1"/>
          </p:nvPr>
        </p:nvSpPr>
        <p:spPr>
          <a:xfrm>
            <a:off x="533400" y="1"/>
            <a:ext cx="10820400" cy="1121664"/>
          </a:xfrm>
          <a:prstGeom prst="rect">
            <a:avLst/>
          </a:prstGeom>
        </p:spPr>
        <p:txBody>
          <a:bodyPr/>
          <a:lstStyle>
            <a:lvl1pPr>
              <a:defRPr/>
            </a:lvl1pPr>
          </a:lstStyle>
          <a:p>
            <a:r>
              <a:rPr lang="en-US" sz="2400">
                <a:solidFill>
                  <a:srgbClr val="000066"/>
                </a:solidFill>
                <a:latin typeface="Calibri"/>
                <a:cs typeface="Calibri"/>
              </a:rPr>
              <a:t>title</a:t>
            </a:r>
            <a:endParaRPr lang="en-SG" sz="2400"/>
          </a:p>
        </p:txBody>
      </p:sp>
    </p:spTree>
    <p:extLst>
      <p:ext uri="{BB962C8B-B14F-4D97-AF65-F5344CB8AC3E}">
        <p14:creationId xmlns:p14="http://schemas.microsoft.com/office/powerpoint/2010/main" val="3180589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F03A-B446-E393-FD31-0832D43A32F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E667F35D-46D2-C1A4-E96D-BE94FE3962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ADBE39-CC20-BDBF-7BEB-14DF9D30A607}"/>
              </a:ext>
            </a:extLst>
          </p:cNvPr>
          <p:cNvSpPr>
            <a:spLocks noGrp="1"/>
          </p:cNvSpPr>
          <p:nvPr>
            <p:ph type="dt" sz="half" idx="10"/>
          </p:nvPr>
        </p:nvSpPr>
        <p:spPr/>
        <p:txBody>
          <a:bodyPr/>
          <a:lstStyle/>
          <a:p>
            <a:fld id="{F4EF9E77-ABA8-47FC-BCCB-DE5DD76225D5}" type="datetime1">
              <a:rPr lang="en-SG" smtClean="0"/>
              <a:t>28/8/2024</a:t>
            </a:fld>
            <a:endParaRPr lang="en-SG"/>
          </a:p>
        </p:txBody>
      </p:sp>
      <p:sp>
        <p:nvSpPr>
          <p:cNvPr id="5" name="Footer Placeholder 4">
            <a:extLst>
              <a:ext uri="{FF2B5EF4-FFF2-40B4-BE49-F238E27FC236}">
                <a16:creationId xmlns:a16="http://schemas.microsoft.com/office/drawing/2014/main" id="{47B56B7C-4414-DBD1-0537-390D5F47A8D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D9969BB-F1AB-F792-EFFA-B9AAEFB621A3}"/>
              </a:ext>
            </a:extLst>
          </p:cNvPr>
          <p:cNvSpPr>
            <a:spLocks noGrp="1"/>
          </p:cNvSpPr>
          <p:nvPr>
            <p:ph type="sldNum" sz="quarter" idx="12"/>
          </p:nvPr>
        </p:nvSpPr>
        <p:spPr/>
        <p:txBody>
          <a:bodyPr/>
          <a:lstStyle/>
          <a:p>
            <a:fld id="{5483C638-C51E-4C26-B75A-5F0DA01E4D26}" type="slidenum">
              <a:rPr lang="en-SG" smtClean="0"/>
              <a:t>‹#›</a:t>
            </a:fld>
            <a:endParaRPr lang="en-SG"/>
          </a:p>
        </p:txBody>
      </p:sp>
    </p:spTree>
    <p:extLst>
      <p:ext uri="{BB962C8B-B14F-4D97-AF65-F5344CB8AC3E}">
        <p14:creationId xmlns:p14="http://schemas.microsoft.com/office/powerpoint/2010/main" val="45811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07E92-DE1C-9A3C-AD0F-EF7C5AAD8537}"/>
              </a:ext>
            </a:extLst>
          </p:cNvPr>
          <p:cNvSpPr>
            <a:spLocks noGrp="1"/>
          </p:cNvSpPr>
          <p:nvPr>
            <p:ph sz="half" idx="1"/>
          </p:nvPr>
        </p:nvSpPr>
        <p:spPr>
          <a:xfrm>
            <a:off x="838200" y="1910605"/>
            <a:ext cx="5181600" cy="4266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BEA93902-3DB1-0B52-CF06-9182366D40F4}"/>
              </a:ext>
            </a:extLst>
          </p:cNvPr>
          <p:cNvSpPr>
            <a:spLocks noGrp="1"/>
          </p:cNvSpPr>
          <p:nvPr>
            <p:ph sz="half" idx="2"/>
          </p:nvPr>
        </p:nvSpPr>
        <p:spPr>
          <a:xfrm>
            <a:off x="6172200" y="1910605"/>
            <a:ext cx="5181600" cy="4266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E734075-B55B-CE93-131A-6ED36880F686}"/>
              </a:ext>
            </a:extLst>
          </p:cNvPr>
          <p:cNvSpPr>
            <a:spLocks noGrp="1"/>
          </p:cNvSpPr>
          <p:nvPr>
            <p:ph type="dt" sz="half" idx="10"/>
          </p:nvPr>
        </p:nvSpPr>
        <p:spPr/>
        <p:txBody>
          <a:bodyPr/>
          <a:lstStyle/>
          <a:p>
            <a:fld id="{1A4827E9-AFF5-4E1D-B0D0-9BF105259CB0}" type="datetime1">
              <a:rPr lang="en-SG" smtClean="0"/>
              <a:t>28/8/2024</a:t>
            </a:fld>
            <a:endParaRPr lang="en-SG"/>
          </a:p>
        </p:txBody>
      </p:sp>
      <p:sp>
        <p:nvSpPr>
          <p:cNvPr id="6" name="Footer Placeholder 5">
            <a:extLst>
              <a:ext uri="{FF2B5EF4-FFF2-40B4-BE49-F238E27FC236}">
                <a16:creationId xmlns:a16="http://schemas.microsoft.com/office/drawing/2014/main" id="{F2A30E03-1FF6-356C-2419-B400A130C87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FD73C65-CED2-325C-9E9C-0899FC0E1DF6}"/>
              </a:ext>
            </a:extLst>
          </p:cNvPr>
          <p:cNvSpPr>
            <a:spLocks noGrp="1"/>
          </p:cNvSpPr>
          <p:nvPr>
            <p:ph type="sldNum" sz="quarter" idx="12"/>
          </p:nvPr>
        </p:nvSpPr>
        <p:spPr/>
        <p:txBody>
          <a:bodyPr/>
          <a:lstStyle/>
          <a:p>
            <a:fld id="{5483C638-C51E-4C26-B75A-5F0DA01E4D26}" type="slidenum">
              <a:rPr lang="en-SG" smtClean="0"/>
              <a:t>‹#›</a:t>
            </a:fld>
            <a:endParaRPr lang="en-SG"/>
          </a:p>
        </p:txBody>
      </p:sp>
      <p:sp>
        <p:nvSpPr>
          <p:cNvPr id="13" name="Text Placeholder 6">
            <a:extLst>
              <a:ext uri="{FF2B5EF4-FFF2-40B4-BE49-F238E27FC236}">
                <a16:creationId xmlns:a16="http://schemas.microsoft.com/office/drawing/2014/main" id="{8FA92920-D79D-AE0A-6A73-5B7C85EC5571}"/>
              </a:ext>
            </a:extLst>
          </p:cNvPr>
          <p:cNvSpPr>
            <a:spLocks noGrp="1"/>
          </p:cNvSpPr>
          <p:nvPr>
            <p:ph type="body" idx="14"/>
          </p:nvPr>
        </p:nvSpPr>
        <p:spPr>
          <a:xfrm>
            <a:off x="838200" y="1160362"/>
            <a:ext cx="10515600" cy="542980"/>
          </a:xfrm>
        </p:spPr>
        <p:txBody>
          <a:bodyPr>
            <a:normAutofit/>
          </a:bodyPr>
          <a:lstStyle/>
          <a:p>
            <a:endParaRPr lang="en-SG"/>
          </a:p>
        </p:txBody>
      </p:sp>
      <p:sp>
        <p:nvSpPr>
          <p:cNvPr id="14" name="Title 3">
            <a:extLst>
              <a:ext uri="{FF2B5EF4-FFF2-40B4-BE49-F238E27FC236}">
                <a16:creationId xmlns:a16="http://schemas.microsoft.com/office/drawing/2014/main" id="{2032B00D-9C85-C86D-A4B0-812624E695BC}"/>
              </a:ext>
            </a:extLst>
          </p:cNvPr>
          <p:cNvSpPr>
            <a:spLocks noGrp="1"/>
          </p:cNvSpPr>
          <p:nvPr>
            <p:ph type="title"/>
          </p:nvPr>
        </p:nvSpPr>
        <p:spPr>
          <a:xfrm>
            <a:off x="533400" y="1"/>
            <a:ext cx="10820400" cy="1121664"/>
          </a:xfrm>
          <a:prstGeom prst="rect">
            <a:avLst/>
          </a:prstGeom>
        </p:spPr>
        <p:txBody>
          <a:bodyPr/>
          <a:lstStyle/>
          <a:p>
            <a:r>
              <a:rPr lang="en-US" sz="2400">
                <a:solidFill>
                  <a:srgbClr val="000066"/>
                </a:solidFill>
                <a:latin typeface="Calibri"/>
                <a:cs typeface="Calibri"/>
              </a:rPr>
              <a:t>Cohort Comfort Models - Using Occupants’ similarity to predict personal thermal preference with less data</a:t>
            </a:r>
            <a:br>
              <a:rPr lang="en-US" sz="2400">
                <a:solidFill>
                  <a:srgbClr val="000066"/>
                </a:solidFill>
                <a:latin typeface="Calibri"/>
                <a:cs typeface="Calibri"/>
              </a:rPr>
            </a:br>
            <a:r>
              <a:rPr lang="en-US" sz="2400" err="1">
                <a:solidFill>
                  <a:srgbClr val="000066"/>
                </a:solidFill>
                <a:latin typeface="Calibri"/>
                <a:cs typeface="Calibri"/>
              </a:rPr>
              <a:t>Quitana</a:t>
            </a:r>
            <a:r>
              <a:rPr lang="en-US" sz="2400">
                <a:solidFill>
                  <a:srgbClr val="000066"/>
                </a:solidFill>
                <a:latin typeface="Calibri"/>
                <a:cs typeface="Calibri"/>
              </a:rPr>
              <a:t> et al., 2023,Energy and Environment,</a:t>
            </a:r>
            <a:endParaRPr lang="en-SG" sz="2400"/>
          </a:p>
        </p:txBody>
      </p:sp>
    </p:spTree>
    <p:extLst>
      <p:ext uri="{BB962C8B-B14F-4D97-AF65-F5344CB8AC3E}">
        <p14:creationId xmlns:p14="http://schemas.microsoft.com/office/powerpoint/2010/main" val="2466805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73333B-0AD4-3195-F17C-2BC52FDF386B}"/>
              </a:ext>
            </a:extLst>
          </p:cNvPr>
          <p:cNvSpPr>
            <a:spLocks noGrp="1"/>
          </p:cNvSpPr>
          <p:nvPr>
            <p:ph type="body" idx="1"/>
          </p:nvPr>
        </p:nvSpPr>
        <p:spPr>
          <a:xfrm>
            <a:off x="839788" y="1703342"/>
            <a:ext cx="5157787" cy="6060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BB51CE-0994-6237-D0F3-C528ADE30D13}"/>
              </a:ext>
            </a:extLst>
          </p:cNvPr>
          <p:cNvSpPr>
            <a:spLocks noGrp="1"/>
          </p:cNvSpPr>
          <p:nvPr>
            <p:ph sz="half" idx="2"/>
          </p:nvPr>
        </p:nvSpPr>
        <p:spPr>
          <a:xfrm>
            <a:off x="839788" y="2309415"/>
            <a:ext cx="5157787" cy="40469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25C4E8E-E950-9EB5-B94C-69EE49F43759}"/>
              </a:ext>
            </a:extLst>
          </p:cNvPr>
          <p:cNvSpPr>
            <a:spLocks noGrp="1"/>
          </p:cNvSpPr>
          <p:nvPr>
            <p:ph type="body" sz="quarter" idx="3"/>
          </p:nvPr>
        </p:nvSpPr>
        <p:spPr>
          <a:xfrm>
            <a:off x="6172200" y="1703342"/>
            <a:ext cx="5183188" cy="6060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8DBCB-1A7A-287A-0FAB-B0E69E103E50}"/>
              </a:ext>
            </a:extLst>
          </p:cNvPr>
          <p:cNvSpPr>
            <a:spLocks noGrp="1"/>
          </p:cNvSpPr>
          <p:nvPr>
            <p:ph sz="quarter" idx="4"/>
          </p:nvPr>
        </p:nvSpPr>
        <p:spPr>
          <a:xfrm>
            <a:off x="6172200" y="2309415"/>
            <a:ext cx="5183188" cy="40469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BFF44F5-116A-C36E-6079-DA2BC6592C81}"/>
              </a:ext>
            </a:extLst>
          </p:cNvPr>
          <p:cNvSpPr>
            <a:spLocks noGrp="1"/>
          </p:cNvSpPr>
          <p:nvPr>
            <p:ph type="dt" sz="half" idx="10"/>
          </p:nvPr>
        </p:nvSpPr>
        <p:spPr/>
        <p:txBody>
          <a:bodyPr/>
          <a:lstStyle/>
          <a:p>
            <a:fld id="{03E184A7-95F7-4261-8B01-ED5DE4A08E19}" type="datetime1">
              <a:rPr lang="en-SG" smtClean="0"/>
              <a:t>28/8/2024</a:t>
            </a:fld>
            <a:endParaRPr lang="en-SG"/>
          </a:p>
        </p:txBody>
      </p:sp>
      <p:sp>
        <p:nvSpPr>
          <p:cNvPr id="8" name="Footer Placeholder 7">
            <a:extLst>
              <a:ext uri="{FF2B5EF4-FFF2-40B4-BE49-F238E27FC236}">
                <a16:creationId xmlns:a16="http://schemas.microsoft.com/office/drawing/2014/main" id="{365C76D8-CD0F-012A-BA74-0498E3E4CA0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D2EBC23-9D1C-9100-89D6-A34CC816E962}"/>
              </a:ext>
            </a:extLst>
          </p:cNvPr>
          <p:cNvSpPr>
            <a:spLocks noGrp="1"/>
          </p:cNvSpPr>
          <p:nvPr>
            <p:ph type="sldNum" sz="quarter" idx="12"/>
          </p:nvPr>
        </p:nvSpPr>
        <p:spPr/>
        <p:txBody>
          <a:bodyPr/>
          <a:lstStyle/>
          <a:p>
            <a:fld id="{5483C638-C51E-4C26-B75A-5F0DA01E4D26}" type="slidenum">
              <a:rPr lang="en-SG" smtClean="0"/>
              <a:t>‹#›</a:t>
            </a:fld>
            <a:endParaRPr lang="en-SG"/>
          </a:p>
        </p:txBody>
      </p:sp>
      <p:sp>
        <p:nvSpPr>
          <p:cNvPr id="15" name="Text Placeholder 6">
            <a:extLst>
              <a:ext uri="{FF2B5EF4-FFF2-40B4-BE49-F238E27FC236}">
                <a16:creationId xmlns:a16="http://schemas.microsoft.com/office/drawing/2014/main" id="{BE958424-75AF-3EA3-EE63-F35A00E973C5}"/>
              </a:ext>
            </a:extLst>
          </p:cNvPr>
          <p:cNvSpPr>
            <a:spLocks noGrp="1"/>
          </p:cNvSpPr>
          <p:nvPr>
            <p:ph type="body" idx="14"/>
          </p:nvPr>
        </p:nvSpPr>
        <p:spPr>
          <a:xfrm>
            <a:off x="838200" y="1160362"/>
            <a:ext cx="10515600" cy="542980"/>
          </a:xfrm>
        </p:spPr>
        <p:txBody>
          <a:bodyPr>
            <a:normAutofit/>
          </a:bodyPr>
          <a:lstStyle/>
          <a:p>
            <a:endParaRPr lang="en-SG"/>
          </a:p>
        </p:txBody>
      </p:sp>
      <p:sp>
        <p:nvSpPr>
          <p:cNvPr id="16" name="Title 3">
            <a:extLst>
              <a:ext uri="{FF2B5EF4-FFF2-40B4-BE49-F238E27FC236}">
                <a16:creationId xmlns:a16="http://schemas.microsoft.com/office/drawing/2014/main" id="{DE8CBA7C-BCAC-E279-3095-3A14B4EE50C6}"/>
              </a:ext>
            </a:extLst>
          </p:cNvPr>
          <p:cNvSpPr>
            <a:spLocks noGrp="1"/>
          </p:cNvSpPr>
          <p:nvPr>
            <p:ph type="title"/>
          </p:nvPr>
        </p:nvSpPr>
        <p:spPr>
          <a:xfrm>
            <a:off x="533400" y="1"/>
            <a:ext cx="10820400" cy="1121664"/>
          </a:xfrm>
          <a:prstGeom prst="rect">
            <a:avLst/>
          </a:prstGeom>
        </p:spPr>
        <p:txBody>
          <a:bodyPr/>
          <a:lstStyle/>
          <a:p>
            <a:r>
              <a:rPr lang="en-US" sz="2400">
                <a:solidFill>
                  <a:srgbClr val="000066"/>
                </a:solidFill>
                <a:latin typeface="Calibri"/>
                <a:cs typeface="Calibri"/>
              </a:rPr>
              <a:t>Cohort Comfort Models - Using Occupants’ similarity to predict personal thermal preference with less data</a:t>
            </a:r>
            <a:br>
              <a:rPr lang="en-US" sz="2400">
                <a:solidFill>
                  <a:srgbClr val="000066"/>
                </a:solidFill>
                <a:latin typeface="Calibri"/>
                <a:cs typeface="Calibri"/>
              </a:rPr>
            </a:br>
            <a:r>
              <a:rPr lang="en-US" sz="2400" err="1">
                <a:solidFill>
                  <a:srgbClr val="000066"/>
                </a:solidFill>
                <a:latin typeface="Calibri"/>
                <a:cs typeface="Calibri"/>
              </a:rPr>
              <a:t>Quitana</a:t>
            </a:r>
            <a:r>
              <a:rPr lang="en-US" sz="2400">
                <a:solidFill>
                  <a:srgbClr val="000066"/>
                </a:solidFill>
                <a:latin typeface="Calibri"/>
                <a:cs typeface="Calibri"/>
              </a:rPr>
              <a:t> et al., 2023,Energy and Environment,</a:t>
            </a:r>
            <a:endParaRPr lang="en-SG" sz="2400"/>
          </a:p>
        </p:txBody>
      </p:sp>
    </p:spTree>
    <p:extLst>
      <p:ext uri="{BB962C8B-B14F-4D97-AF65-F5344CB8AC3E}">
        <p14:creationId xmlns:p14="http://schemas.microsoft.com/office/powerpoint/2010/main" val="3035011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B85C6F-80F1-BB3B-2190-E089F521F181}"/>
              </a:ext>
            </a:extLst>
          </p:cNvPr>
          <p:cNvSpPr>
            <a:spLocks noGrp="1"/>
          </p:cNvSpPr>
          <p:nvPr>
            <p:ph type="dt" sz="half" idx="10"/>
          </p:nvPr>
        </p:nvSpPr>
        <p:spPr/>
        <p:txBody>
          <a:bodyPr/>
          <a:lstStyle/>
          <a:p>
            <a:fld id="{11277DA4-89BB-481B-8708-555611AC2DED}" type="datetime1">
              <a:rPr lang="en-SG" smtClean="0"/>
              <a:t>28/8/2024</a:t>
            </a:fld>
            <a:endParaRPr lang="en-SG"/>
          </a:p>
        </p:txBody>
      </p:sp>
      <p:sp>
        <p:nvSpPr>
          <p:cNvPr id="4" name="Footer Placeholder 3">
            <a:extLst>
              <a:ext uri="{FF2B5EF4-FFF2-40B4-BE49-F238E27FC236}">
                <a16:creationId xmlns:a16="http://schemas.microsoft.com/office/drawing/2014/main" id="{1C624E8F-8F47-582C-0B11-98287F71818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59605D1-1BBA-E09B-0046-85906F3EB537}"/>
              </a:ext>
            </a:extLst>
          </p:cNvPr>
          <p:cNvSpPr>
            <a:spLocks noGrp="1"/>
          </p:cNvSpPr>
          <p:nvPr>
            <p:ph type="sldNum" sz="quarter" idx="12"/>
          </p:nvPr>
        </p:nvSpPr>
        <p:spPr/>
        <p:txBody>
          <a:bodyPr/>
          <a:lstStyle/>
          <a:p>
            <a:fld id="{5483C638-C51E-4C26-B75A-5F0DA01E4D26}" type="slidenum">
              <a:rPr lang="en-SG" smtClean="0"/>
              <a:t>‹#›</a:t>
            </a:fld>
            <a:endParaRPr lang="en-SG"/>
          </a:p>
        </p:txBody>
      </p:sp>
      <p:sp>
        <p:nvSpPr>
          <p:cNvPr id="11" name="Text Placeholder 6">
            <a:extLst>
              <a:ext uri="{FF2B5EF4-FFF2-40B4-BE49-F238E27FC236}">
                <a16:creationId xmlns:a16="http://schemas.microsoft.com/office/drawing/2014/main" id="{C926D4ED-6B02-4D79-DB48-34917B18993D}"/>
              </a:ext>
            </a:extLst>
          </p:cNvPr>
          <p:cNvSpPr>
            <a:spLocks noGrp="1"/>
          </p:cNvSpPr>
          <p:nvPr>
            <p:ph type="body" idx="14"/>
          </p:nvPr>
        </p:nvSpPr>
        <p:spPr>
          <a:xfrm>
            <a:off x="838200" y="1160362"/>
            <a:ext cx="10515600" cy="542980"/>
          </a:xfrm>
        </p:spPr>
        <p:txBody>
          <a:bodyPr>
            <a:normAutofit/>
          </a:bodyPr>
          <a:lstStyle/>
          <a:p>
            <a:endParaRPr lang="en-SG"/>
          </a:p>
        </p:txBody>
      </p:sp>
      <p:sp>
        <p:nvSpPr>
          <p:cNvPr id="12" name="Title 3">
            <a:extLst>
              <a:ext uri="{FF2B5EF4-FFF2-40B4-BE49-F238E27FC236}">
                <a16:creationId xmlns:a16="http://schemas.microsoft.com/office/drawing/2014/main" id="{E44841F4-8C3F-31B1-8B44-BC4917663DF7}"/>
              </a:ext>
            </a:extLst>
          </p:cNvPr>
          <p:cNvSpPr>
            <a:spLocks noGrp="1"/>
          </p:cNvSpPr>
          <p:nvPr>
            <p:ph type="title"/>
          </p:nvPr>
        </p:nvSpPr>
        <p:spPr>
          <a:xfrm>
            <a:off x="533400" y="1"/>
            <a:ext cx="10820400" cy="1121664"/>
          </a:xfrm>
          <a:prstGeom prst="rect">
            <a:avLst/>
          </a:prstGeom>
        </p:spPr>
        <p:txBody>
          <a:bodyPr/>
          <a:lstStyle/>
          <a:p>
            <a:r>
              <a:rPr lang="en-US" sz="2400">
                <a:solidFill>
                  <a:srgbClr val="000066"/>
                </a:solidFill>
                <a:latin typeface="Calibri"/>
                <a:cs typeface="Calibri"/>
              </a:rPr>
              <a:t>Cohort Comfort Models - Using Occupants’ similarity to predict personal thermal preference with less data</a:t>
            </a:r>
            <a:br>
              <a:rPr lang="en-US" sz="2400">
                <a:solidFill>
                  <a:srgbClr val="000066"/>
                </a:solidFill>
                <a:latin typeface="Calibri"/>
                <a:cs typeface="Calibri"/>
              </a:rPr>
            </a:br>
            <a:r>
              <a:rPr lang="en-US" sz="2400" err="1">
                <a:solidFill>
                  <a:srgbClr val="000066"/>
                </a:solidFill>
                <a:latin typeface="Calibri"/>
                <a:cs typeface="Calibri"/>
              </a:rPr>
              <a:t>Quitana</a:t>
            </a:r>
            <a:r>
              <a:rPr lang="en-US" sz="2400">
                <a:solidFill>
                  <a:srgbClr val="000066"/>
                </a:solidFill>
                <a:latin typeface="Calibri"/>
                <a:cs typeface="Calibri"/>
              </a:rPr>
              <a:t> et al., 2023,Energy and Environment,</a:t>
            </a:r>
            <a:endParaRPr lang="en-SG" sz="2400"/>
          </a:p>
        </p:txBody>
      </p:sp>
    </p:spTree>
    <p:extLst>
      <p:ext uri="{BB962C8B-B14F-4D97-AF65-F5344CB8AC3E}">
        <p14:creationId xmlns:p14="http://schemas.microsoft.com/office/powerpoint/2010/main" val="3403146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64444-09E2-43A6-570A-B5F46EB7994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0D8CF25D-8483-D766-24D3-BE10A0C54E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ED95E03-2C9A-0EA9-45BC-1010B593B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0618D5-7F85-FFE5-3416-C87952589F0F}"/>
              </a:ext>
            </a:extLst>
          </p:cNvPr>
          <p:cNvSpPr>
            <a:spLocks noGrp="1"/>
          </p:cNvSpPr>
          <p:nvPr>
            <p:ph type="dt" sz="half" idx="10"/>
          </p:nvPr>
        </p:nvSpPr>
        <p:spPr/>
        <p:txBody>
          <a:bodyPr/>
          <a:lstStyle/>
          <a:p>
            <a:fld id="{6B63F896-C7D0-438B-93CD-69E0B5506FA3}" type="datetime1">
              <a:rPr lang="en-SG" smtClean="0"/>
              <a:t>28/8/2024</a:t>
            </a:fld>
            <a:endParaRPr lang="en-SG"/>
          </a:p>
        </p:txBody>
      </p:sp>
      <p:sp>
        <p:nvSpPr>
          <p:cNvPr id="6" name="Footer Placeholder 5">
            <a:extLst>
              <a:ext uri="{FF2B5EF4-FFF2-40B4-BE49-F238E27FC236}">
                <a16:creationId xmlns:a16="http://schemas.microsoft.com/office/drawing/2014/main" id="{F3CD253D-2F0E-764C-7938-986B8CCECC6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F1AC942-D5BC-655C-48FB-9FF78A3E4592}"/>
              </a:ext>
            </a:extLst>
          </p:cNvPr>
          <p:cNvSpPr>
            <a:spLocks noGrp="1"/>
          </p:cNvSpPr>
          <p:nvPr>
            <p:ph type="sldNum" sz="quarter" idx="12"/>
          </p:nvPr>
        </p:nvSpPr>
        <p:spPr/>
        <p:txBody>
          <a:bodyPr/>
          <a:lstStyle/>
          <a:p>
            <a:fld id="{5483C638-C51E-4C26-B75A-5F0DA01E4D26}" type="slidenum">
              <a:rPr lang="en-SG" smtClean="0"/>
              <a:t>‹#›</a:t>
            </a:fld>
            <a:endParaRPr lang="en-SG"/>
          </a:p>
        </p:txBody>
      </p:sp>
    </p:spTree>
    <p:extLst>
      <p:ext uri="{BB962C8B-B14F-4D97-AF65-F5344CB8AC3E}">
        <p14:creationId xmlns:p14="http://schemas.microsoft.com/office/powerpoint/2010/main" val="455940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3790-62E4-5FAC-CD27-4170835691C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EC593DE-A96A-BFF5-DDC9-F7832209FC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7B8CFDE-5B95-69DF-1BD5-6C881613F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4CE5E-33C1-BCE7-4929-9153E8C78EC1}"/>
              </a:ext>
            </a:extLst>
          </p:cNvPr>
          <p:cNvSpPr>
            <a:spLocks noGrp="1"/>
          </p:cNvSpPr>
          <p:nvPr>
            <p:ph type="dt" sz="half" idx="10"/>
          </p:nvPr>
        </p:nvSpPr>
        <p:spPr/>
        <p:txBody>
          <a:bodyPr/>
          <a:lstStyle/>
          <a:p>
            <a:fld id="{98E22559-39BD-4136-A8DE-C5478FA092D5}" type="datetime1">
              <a:rPr lang="en-SG" smtClean="0"/>
              <a:t>28/8/2024</a:t>
            </a:fld>
            <a:endParaRPr lang="en-SG"/>
          </a:p>
        </p:txBody>
      </p:sp>
      <p:sp>
        <p:nvSpPr>
          <p:cNvPr id="6" name="Footer Placeholder 5">
            <a:extLst>
              <a:ext uri="{FF2B5EF4-FFF2-40B4-BE49-F238E27FC236}">
                <a16:creationId xmlns:a16="http://schemas.microsoft.com/office/drawing/2014/main" id="{B4687355-5ACC-55CA-4325-CCD4BE6C84F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6D80C8D-8BCC-118C-634D-FAE0DF52AF10}"/>
              </a:ext>
            </a:extLst>
          </p:cNvPr>
          <p:cNvSpPr>
            <a:spLocks noGrp="1"/>
          </p:cNvSpPr>
          <p:nvPr>
            <p:ph type="sldNum" sz="quarter" idx="12"/>
          </p:nvPr>
        </p:nvSpPr>
        <p:spPr/>
        <p:txBody>
          <a:bodyPr/>
          <a:lstStyle/>
          <a:p>
            <a:fld id="{5483C638-C51E-4C26-B75A-5F0DA01E4D26}" type="slidenum">
              <a:rPr lang="en-SG" smtClean="0"/>
              <a:t>‹#›</a:t>
            </a:fld>
            <a:endParaRPr lang="en-SG"/>
          </a:p>
        </p:txBody>
      </p:sp>
    </p:spTree>
    <p:extLst>
      <p:ext uri="{BB962C8B-B14F-4D97-AF65-F5344CB8AC3E}">
        <p14:creationId xmlns:p14="http://schemas.microsoft.com/office/powerpoint/2010/main" val="3903686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A5C976-CD49-D7B2-8EA7-CFE45439EF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49FAEF4-6F50-6EC9-DFE0-00B4CF0424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AAFFA-82EE-4215-98EF-724572D035C6}" type="datetime1">
              <a:rPr lang="en-SG" smtClean="0"/>
              <a:t>28/8/2024</a:t>
            </a:fld>
            <a:endParaRPr lang="en-SG"/>
          </a:p>
        </p:txBody>
      </p:sp>
      <p:sp>
        <p:nvSpPr>
          <p:cNvPr id="5" name="Footer Placeholder 4">
            <a:extLst>
              <a:ext uri="{FF2B5EF4-FFF2-40B4-BE49-F238E27FC236}">
                <a16:creationId xmlns:a16="http://schemas.microsoft.com/office/drawing/2014/main" id="{240EB39F-1784-B1D6-10E3-F33919AC94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CA2CA632-0B98-A5D8-D614-BF411FF1691E}"/>
              </a:ext>
            </a:extLst>
          </p:cNvPr>
          <p:cNvSpPr>
            <a:spLocks noGrp="1"/>
          </p:cNvSpPr>
          <p:nvPr>
            <p:ph type="sldNum" sz="quarter" idx="4"/>
          </p:nvPr>
        </p:nvSpPr>
        <p:spPr>
          <a:xfrm>
            <a:off x="11674974" y="0"/>
            <a:ext cx="51702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3C638-C51E-4C26-B75A-5F0DA01E4D26}" type="slidenum">
              <a:rPr lang="en-SG" smtClean="0"/>
              <a:t>‹#›</a:t>
            </a:fld>
            <a:endParaRPr lang="en-SG"/>
          </a:p>
        </p:txBody>
      </p:sp>
    </p:spTree>
    <p:extLst>
      <p:ext uri="{BB962C8B-B14F-4D97-AF65-F5344CB8AC3E}">
        <p14:creationId xmlns:p14="http://schemas.microsoft.com/office/powerpoint/2010/main" val="370696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1" r:id="rId7"/>
    <p:sldLayoutId id="2147483662"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chart" Target="../charts/chart9.xml"/><Relationship Id="rId4" Type="http://schemas.openxmlformats.org/officeDocument/2006/relationships/chart" Target="../charts/chart8.xml"/></Relationships>
</file>

<file path=ppt/slides/_rels/slide2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4.png"/><Relationship Id="rId7"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6.png"/><Relationship Id="rId4" Type="http://schemas.openxmlformats.org/officeDocument/2006/relationships/image" Target="../media/image15.png"/><Relationship Id="rId9"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18">
            <a:extLst>
              <a:ext uri="{FF2B5EF4-FFF2-40B4-BE49-F238E27FC236}">
                <a16:creationId xmlns:a16="http://schemas.microsoft.com/office/drawing/2014/main" id="{CF8971BC-B5AF-82C8-7021-C6E23ACDFB02}"/>
              </a:ext>
            </a:extLst>
          </p:cNvPr>
          <p:cNvSpPr/>
          <p:nvPr/>
        </p:nvSpPr>
        <p:spPr>
          <a:xfrm>
            <a:off x="9852178" y="686646"/>
            <a:ext cx="1806422" cy="2026269"/>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51">
            <a:extLst>
              <a:ext uri="{FF2B5EF4-FFF2-40B4-BE49-F238E27FC236}">
                <a16:creationId xmlns:a16="http://schemas.microsoft.com/office/drawing/2014/main" id="{1C62FC7D-E387-74A2-AACC-BB7A36CC62AD}"/>
              </a:ext>
            </a:extLst>
          </p:cNvPr>
          <p:cNvSpPr/>
          <p:nvPr/>
        </p:nvSpPr>
        <p:spPr>
          <a:xfrm>
            <a:off x="7536180" y="3874638"/>
            <a:ext cx="4122419" cy="893917"/>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L-Shape 50">
            <a:extLst>
              <a:ext uri="{FF2B5EF4-FFF2-40B4-BE49-F238E27FC236}">
                <a16:creationId xmlns:a16="http://schemas.microsoft.com/office/drawing/2014/main" id="{435515D7-A0B8-D56F-698F-C956DD7B0061}"/>
              </a:ext>
            </a:extLst>
          </p:cNvPr>
          <p:cNvSpPr/>
          <p:nvPr/>
        </p:nvSpPr>
        <p:spPr>
          <a:xfrm>
            <a:off x="7536182" y="663358"/>
            <a:ext cx="4122420" cy="2815363"/>
          </a:xfrm>
          <a:prstGeom prst="corner">
            <a:avLst>
              <a:gd name="adj1" fmla="val 24423"/>
              <a:gd name="adj2" fmla="val 68269"/>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正方形/長方形 34">
            <a:extLst>
              <a:ext uri="{FF2B5EF4-FFF2-40B4-BE49-F238E27FC236}">
                <a16:creationId xmlns:a16="http://schemas.microsoft.com/office/drawing/2014/main" id="{7C4B490E-36ED-C2BA-9F81-DFF3625936D0}"/>
              </a:ext>
            </a:extLst>
          </p:cNvPr>
          <p:cNvSpPr/>
          <p:nvPr/>
        </p:nvSpPr>
        <p:spPr>
          <a:xfrm>
            <a:off x="9987877" y="729506"/>
            <a:ext cx="1384300" cy="64155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Experimental</a:t>
            </a:r>
          </a:p>
          <a:p>
            <a:pPr algn="ctr"/>
            <a:r>
              <a:rPr kumimoji="1" lang="en-US" altLang="ja-JP" sz="1600">
                <a:solidFill>
                  <a:schemeClr val="bg1"/>
                </a:solidFill>
              </a:rPr>
              <a:t>Survey Data</a:t>
            </a:r>
          </a:p>
        </p:txBody>
      </p:sp>
      <p:sp>
        <p:nvSpPr>
          <p:cNvPr id="36" name="正方形/長方形 35">
            <a:extLst>
              <a:ext uri="{FF2B5EF4-FFF2-40B4-BE49-F238E27FC236}">
                <a16:creationId xmlns:a16="http://schemas.microsoft.com/office/drawing/2014/main" id="{BB6B48E3-5F5A-9C5B-8038-C0C1C275DEF1}"/>
              </a:ext>
            </a:extLst>
          </p:cNvPr>
          <p:cNvSpPr/>
          <p:nvPr/>
        </p:nvSpPr>
        <p:spPr>
          <a:xfrm>
            <a:off x="9987877" y="1519878"/>
            <a:ext cx="1384300" cy="51216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Evaluate</a:t>
            </a:r>
          </a:p>
          <a:p>
            <a:pPr algn="ctr"/>
            <a:r>
              <a:rPr kumimoji="1" lang="en-US" altLang="ja-JP" sz="1600">
                <a:solidFill>
                  <a:schemeClr val="bg1"/>
                </a:solidFill>
              </a:rPr>
              <a:t>entropy </a:t>
            </a:r>
            <a:endParaRPr kumimoji="1" lang="ja-JP" altLang="en-US" sz="1600">
              <a:solidFill>
                <a:schemeClr val="bg1"/>
              </a:solidFill>
            </a:endParaRPr>
          </a:p>
        </p:txBody>
      </p:sp>
      <p:sp>
        <p:nvSpPr>
          <p:cNvPr id="38" name="正方形/長方形 37">
            <a:extLst>
              <a:ext uri="{FF2B5EF4-FFF2-40B4-BE49-F238E27FC236}">
                <a16:creationId xmlns:a16="http://schemas.microsoft.com/office/drawing/2014/main" id="{3A71B458-DEDD-001E-A4BB-185F0C627515}"/>
              </a:ext>
            </a:extLst>
          </p:cNvPr>
          <p:cNvSpPr/>
          <p:nvPr/>
        </p:nvSpPr>
        <p:spPr>
          <a:xfrm>
            <a:off x="7843523" y="729506"/>
            <a:ext cx="1384300" cy="64155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ASHRAE</a:t>
            </a:r>
          </a:p>
          <a:p>
            <a:pPr algn="ctr"/>
            <a:r>
              <a:rPr kumimoji="1" lang="en-US" altLang="ja-JP" sz="1600">
                <a:solidFill>
                  <a:schemeClr val="bg1"/>
                </a:solidFill>
              </a:rPr>
              <a:t>dataset</a:t>
            </a:r>
            <a:endParaRPr kumimoji="1" lang="ja-JP" altLang="en-US" sz="1600">
              <a:solidFill>
                <a:schemeClr val="bg1"/>
              </a:solidFill>
            </a:endParaRPr>
          </a:p>
        </p:txBody>
      </p:sp>
      <p:sp>
        <p:nvSpPr>
          <p:cNvPr id="39" name="正方形/長方形 38">
            <a:extLst>
              <a:ext uri="{FF2B5EF4-FFF2-40B4-BE49-F238E27FC236}">
                <a16:creationId xmlns:a16="http://schemas.microsoft.com/office/drawing/2014/main" id="{024E9395-A1C7-A361-A645-E00D0ED6EB1F}"/>
              </a:ext>
            </a:extLst>
          </p:cNvPr>
          <p:cNvSpPr/>
          <p:nvPr/>
        </p:nvSpPr>
        <p:spPr>
          <a:xfrm>
            <a:off x="7843523" y="1539609"/>
            <a:ext cx="1384300" cy="7738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General base model</a:t>
            </a:r>
            <a:endParaRPr kumimoji="1" lang="ja-JP" altLang="en-US" sz="1600">
              <a:solidFill>
                <a:schemeClr val="bg1"/>
              </a:solidFill>
            </a:endParaRPr>
          </a:p>
        </p:txBody>
      </p:sp>
      <p:cxnSp>
        <p:nvCxnSpPr>
          <p:cNvPr id="41" name="直線矢印コネクタ 40">
            <a:extLst>
              <a:ext uri="{FF2B5EF4-FFF2-40B4-BE49-F238E27FC236}">
                <a16:creationId xmlns:a16="http://schemas.microsoft.com/office/drawing/2014/main" id="{BDB5D0B7-2979-FFE3-B975-340889112D33}"/>
              </a:ext>
            </a:extLst>
          </p:cNvPr>
          <p:cNvCxnSpPr>
            <a:cxnSpLocks/>
            <a:stCxn id="35" idx="2"/>
            <a:endCxn id="36" idx="0"/>
          </p:cNvCxnSpPr>
          <p:nvPr/>
        </p:nvCxnSpPr>
        <p:spPr>
          <a:xfrm>
            <a:off x="10680027" y="1371061"/>
            <a:ext cx="0" cy="148817"/>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ECBCF17B-637F-3FC3-105A-5EE7E67AB493}"/>
              </a:ext>
            </a:extLst>
          </p:cNvPr>
          <p:cNvSpPr/>
          <p:nvPr/>
        </p:nvSpPr>
        <p:spPr>
          <a:xfrm>
            <a:off x="7843523" y="2564263"/>
            <a:ext cx="1384300" cy="7738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Personal</a:t>
            </a:r>
          </a:p>
          <a:p>
            <a:pPr algn="ctr"/>
            <a:r>
              <a:rPr kumimoji="1" lang="en-US" altLang="ja-JP" sz="1600">
                <a:solidFill>
                  <a:schemeClr val="bg1"/>
                </a:solidFill>
              </a:rPr>
              <a:t>customized </a:t>
            </a:r>
          </a:p>
          <a:p>
            <a:pPr algn="ctr"/>
            <a:r>
              <a:rPr kumimoji="1" lang="en-US" altLang="ja-JP" sz="1600">
                <a:solidFill>
                  <a:schemeClr val="bg1"/>
                </a:solidFill>
              </a:rPr>
              <a:t>models</a:t>
            </a:r>
          </a:p>
        </p:txBody>
      </p:sp>
      <p:sp>
        <p:nvSpPr>
          <p:cNvPr id="43" name="正方形/長方形 42">
            <a:extLst>
              <a:ext uri="{FF2B5EF4-FFF2-40B4-BE49-F238E27FC236}">
                <a16:creationId xmlns:a16="http://schemas.microsoft.com/office/drawing/2014/main" id="{36267204-8F09-8B87-2625-53776B493756}"/>
              </a:ext>
            </a:extLst>
          </p:cNvPr>
          <p:cNvSpPr/>
          <p:nvPr/>
        </p:nvSpPr>
        <p:spPr>
          <a:xfrm>
            <a:off x="7843523" y="4043662"/>
            <a:ext cx="899159" cy="56940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Zone</a:t>
            </a:r>
          </a:p>
          <a:p>
            <a:pPr algn="ctr"/>
            <a:r>
              <a:rPr kumimoji="1" lang="en-US" altLang="ja-JP" sz="1600">
                <a:solidFill>
                  <a:schemeClr val="bg1"/>
                </a:solidFill>
              </a:rPr>
              <a:t>Control</a:t>
            </a:r>
          </a:p>
        </p:txBody>
      </p:sp>
      <p:sp>
        <p:nvSpPr>
          <p:cNvPr id="44" name="正方形/長方形 43">
            <a:extLst>
              <a:ext uri="{FF2B5EF4-FFF2-40B4-BE49-F238E27FC236}">
                <a16:creationId xmlns:a16="http://schemas.microsoft.com/office/drawing/2014/main" id="{6462DDE0-7EA5-D8EF-EE4F-7041277D4494}"/>
              </a:ext>
            </a:extLst>
          </p:cNvPr>
          <p:cNvSpPr/>
          <p:nvPr/>
        </p:nvSpPr>
        <p:spPr>
          <a:xfrm>
            <a:off x="9100231" y="4043662"/>
            <a:ext cx="899159" cy="56940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Group</a:t>
            </a:r>
          </a:p>
          <a:p>
            <a:pPr algn="ctr"/>
            <a:r>
              <a:rPr kumimoji="1" lang="en-US" altLang="ja-JP" sz="1600">
                <a:solidFill>
                  <a:schemeClr val="bg1"/>
                </a:solidFill>
              </a:rPr>
              <a:t>Control</a:t>
            </a:r>
          </a:p>
        </p:txBody>
      </p:sp>
      <p:sp>
        <p:nvSpPr>
          <p:cNvPr id="46" name="正方形/長方形 45">
            <a:extLst>
              <a:ext uri="{FF2B5EF4-FFF2-40B4-BE49-F238E27FC236}">
                <a16:creationId xmlns:a16="http://schemas.microsoft.com/office/drawing/2014/main" id="{1EF8D284-6C88-23F6-CA98-66C19BCDFBB0}"/>
              </a:ext>
            </a:extLst>
          </p:cNvPr>
          <p:cNvSpPr/>
          <p:nvPr/>
        </p:nvSpPr>
        <p:spPr>
          <a:xfrm>
            <a:off x="10316691" y="4043662"/>
            <a:ext cx="899159" cy="56940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Personal</a:t>
            </a:r>
          </a:p>
          <a:p>
            <a:pPr algn="ctr"/>
            <a:r>
              <a:rPr kumimoji="1" lang="en-US" altLang="ja-JP" sz="1600">
                <a:solidFill>
                  <a:schemeClr val="bg1"/>
                </a:solidFill>
              </a:rPr>
              <a:t>Control</a:t>
            </a:r>
          </a:p>
        </p:txBody>
      </p:sp>
      <p:sp>
        <p:nvSpPr>
          <p:cNvPr id="47" name="正方形/長方形 46">
            <a:extLst>
              <a:ext uri="{FF2B5EF4-FFF2-40B4-BE49-F238E27FC236}">
                <a16:creationId xmlns:a16="http://schemas.microsoft.com/office/drawing/2014/main" id="{F945D62E-312B-81E0-2390-ED72CA42E226}"/>
              </a:ext>
            </a:extLst>
          </p:cNvPr>
          <p:cNvSpPr/>
          <p:nvPr/>
        </p:nvSpPr>
        <p:spPr>
          <a:xfrm>
            <a:off x="7536180" y="5153096"/>
            <a:ext cx="4122419" cy="888777"/>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600">
                <a:solidFill>
                  <a:schemeClr val="bg1"/>
                </a:solidFill>
              </a:rPr>
              <a:t>Result (Comfort, Energy)</a:t>
            </a:r>
          </a:p>
        </p:txBody>
      </p:sp>
      <p:cxnSp>
        <p:nvCxnSpPr>
          <p:cNvPr id="49" name="直線矢印コネクタ 9">
            <a:extLst>
              <a:ext uri="{FF2B5EF4-FFF2-40B4-BE49-F238E27FC236}">
                <a16:creationId xmlns:a16="http://schemas.microsoft.com/office/drawing/2014/main" id="{828108D4-1518-623C-17E0-2EDDAD6CC427}"/>
              </a:ext>
            </a:extLst>
          </p:cNvPr>
          <p:cNvCxnSpPr>
            <a:cxnSpLocks/>
            <a:stCxn id="38" idx="2"/>
            <a:endCxn id="39" idx="0"/>
          </p:cNvCxnSpPr>
          <p:nvPr/>
        </p:nvCxnSpPr>
        <p:spPr>
          <a:xfrm>
            <a:off x="8535673" y="1371061"/>
            <a:ext cx="0" cy="168548"/>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9">
            <a:extLst>
              <a:ext uri="{FF2B5EF4-FFF2-40B4-BE49-F238E27FC236}">
                <a16:creationId xmlns:a16="http://schemas.microsoft.com/office/drawing/2014/main" id="{95B69E84-457E-E96C-D2DC-9665CE143CD3}"/>
              </a:ext>
            </a:extLst>
          </p:cNvPr>
          <p:cNvCxnSpPr>
            <a:cxnSpLocks/>
            <a:stCxn id="39" idx="2"/>
            <a:endCxn id="42" idx="0"/>
          </p:cNvCxnSpPr>
          <p:nvPr/>
        </p:nvCxnSpPr>
        <p:spPr>
          <a:xfrm>
            <a:off x="8535673" y="2313459"/>
            <a:ext cx="0" cy="250804"/>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24">
            <a:extLst>
              <a:ext uri="{FF2B5EF4-FFF2-40B4-BE49-F238E27FC236}">
                <a16:creationId xmlns:a16="http://schemas.microsoft.com/office/drawing/2014/main" id="{E8891198-58AE-D1EF-8769-1B3C5F13816F}"/>
              </a:ext>
            </a:extLst>
          </p:cNvPr>
          <p:cNvCxnSpPr>
            <a:cxnSpLocks/>
            <a:stCxn id="36" idx="2"/>
            <a:endCxn id="42" idx="3"/>
          </p:cNvCxnSpPr>
          <p:nvPr/>
        </p:nvCxnSpPr>
        <p:spPr>
          <a:xfrm rot="5400000">
            <a:off x="9494350" y="1765511"/>
            <a:ext cx="919150" cy="1452204"/>
          </a:xfrm>
          <a:prstGeom prst="bentConnector2">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30">
            <a:extLst>
              <a:ext uri="{FF2B5EF4-FFF2-40B4-BE49-F238E27FC236}">
                <a16:creationId xmlns:a16="http://schemas.microsoft.com/office/drawing/2014/main" id="{4DFD5A14-6D77-21F9-2FD9-3A5DFB333915}"/>
              </a:ext>
            </a:extLst>
          </p:cNvPr>
          <p:cNvCxnSpPr>
            <a:cxnSpLocks/>
            <a:stCxn id="42" idx="2"/>
            <a:endCxn id="43" idx="0"/>
          </p:cNvCxnSpPr>
          <p:nvPr/>
        </p:nvCxnSpPr>
        <p:spPr>
          <a:xfrm rot="5400000">
            <a:off x="8061614" y="3569602"/>
            <a:ext cx="705549" cy="242570"/>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33">
            <a:extLst>
              <a:ext uri="{FF2B5EF4-FFF2-40B4-BE49-F238E27FC236}">
                <a16:creationId xmlns:a16="http://schemas.microsoft.com/office/drawing/2014/main" id="{1568EDF2-3535-81C4-1F43-5D31DBE7C6BA}"/>
              </a:ext>
            </a:extLst>
          </p:cNvPr>
          <p:cNvCxnSpPr>
            <a:cxnSpLocks/>
            <a:stCxn id="42" idx="2"/>
            <a:endCxn id="44" idx="0"/>
          </p:cNvCxnSpPr>
          <p:nvPr/>
        </p:nvCxnSpPr>
        <p:spPr>
          <a:xfrm rot="16200000" flipH="1">
            <a:off x="8689968" y="3183818"/>
            <a:ext cx="705549" cy="1014138"/>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36">
            <a:extLst>
              <a:ext uri="{FF2B5EF4-FFF2-40B4-BE49-F238E27FC236}">
                <a16:creationId xmlns:a16="http://schemas.microsoft.com/office/drawing/2014/main" id="{554A26EA-7FFB-60B5-DE75-5737F7C478A1}"/>
              </a:ext>
            </a:extLst>
          </p:cNvPr>
          <p:cNvCxnSpPr>
            <a:cxnSpLocks/>
            <a:stCxn id="42" idx="2"/>
            <a:endCxn id="46" idx="0"/>
          </p:cNvCxnSpPr>
          <p:nvPr/>
        </p:nvCxnSpPr>
        <p:spPr>
          <a:xfrm rot="16200000" flipH="1">
            <a:off x="9298198" y="2575588"/>
            <a:ext cx="705549" cy="2230598"/>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39">
            <a:extLst>
              <a:ext uri="{FF2B5EF4-FFF2-40B4-BE49-F238E27FC236}">
                <a16:creationId xmlns:a16="http://schemas.microsoft.com/office/drawing/2014/main" id="{405FCD63-3AD0-C138-35B2-31C39F3C15E0}"/>
              </a:ext>
            </a:extLst>
          </p:cNvPr>
          <p:cNvCxnSpPr>
            <a:cxnSpLocks/>
            <a:stCxn id="43" idx="2"/>
            <a:endCxn id="47" idx="0"/>
          </p:cNvCxnSpPr>
          <p:nvPr/>
        </p:nvCxnSpPr>
        <p:spPr>
          <a:xfrm rot="16200000" flipH="1">
            <a:off x="8675234" y="4230939"/>
            <a:ext cx="540025" cy="1304287"/>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44">
            <a:extLst>
              <a:ext uri="{FF2B5EF4-FFF2-40B4-BE49-F238E27FC236}">
                <a16:creationId xmlns:a16="http://schemas.microsoft.com/office/drawing/2014/main" id="{D555F802-A204-C533-8930-CC5691AAF566}"/>
              </a:ext>
            </a:extLst>
          </p:cNvPr>
          <p:cNvCxnSpPr>
            <a:cxnSpLocks/>
            <a:stCxn id="46" idx="2"/>
            <a:endCxn id="47" idx="0"/>
          </p:cNvCxnSpPr>
          <p:nvPr/>
        </p:nvCxnSpPr>
        <p:spPr>
          <a:xfrm rot="5400000">
            <a:off x="9911819" y="4298643"/>
            <a:ext cx="540025" cy="1168881"/>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47">
            <a:extLst>
              <a:ext uri="{FF2B5EF4-FFF2-40B4-BE49-F238E27FC236}">
                <a16:creationId xmlns:a16="http://schemas.microsoft.com/office/drawing/2014/main" id="{C0EF83A8-ECEF-FFC4-1926-E56C7CD904A9}"/>
              </a:ext>
            </a:extLst>
          </p:cNvPr>
          <p:cNvCxnSpPr>
            <a:cxnSpLocks/>
            <a:stCxn id="44" idx="2"/>
            <a:endCxn id="47" idx="0"/>
          </p:cNvCxnSpPr>
          <p:nvPr/>
        </p:nvCxnSpPr>
        <p:spPr>
          <a:xfrm rot="16200000" flipH="1">
            <a:off x="9303588" y="4859293"/>
            <a:ext cx="540025" cy="47579"/>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1" name="Picture 2" descr="EnergyPlus | Department of Energy">
            <a:extLst>
              <a:ext uri="{FF2B5EF4-FFF2-40B4-BE49-F238E27FC236}">
                <a16:creationId xmlns:a16="http://schemas.microsoft.com/office/drawing/2014/main" id="{85252083-6EC0-D4CF-BB1E-698DAF67294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33424" y="4313628"/>
            <a:ext cx="749534" cy="540026"/>
          </a:xfrm>
          <a:prstGeom prst="rect">
            <a:avLst/>
          </a:prstGeom>
          <a:noFill/>
          <a:extLst>
            <a:ext uri="{909E8E84-426E-40DD-AFC4-6F175D3DCCD1}">
              <a14:hiddenFill xmlns:a14="http://schemas.microsoft.com/office/drawing/2010/main">
                <a:solidFill>
                  <a:srgbClr val="FFFFFF"/>
                </a:solidFill>
              </a14:hiddenFill>
            </a:ext>
          </a:extLst>
        </p:spPr>
      </p:pic>
      <p:sp>
        <p:nvSpPr>
          <p:cNvPr id="63" name="テキスト ボックス 203">
            <a:extLst>
              <a:ext uri="{FF2B5EF4-FFF2-40B4-BE49-F238E27FC236}">
                <a16:creationId xmlns:a16="http://schemas.microsoft.com/office/drawing/2014/main" id="{4C74D5F2-3EDF-3140-2118-D1224A12015A}"/>
              </a:ext>
            </a:extLst>
          </p:cNvPr>
          <p:cNvSpPr txBox="1"/>
          <p:nvPr/>
        </p:nvSpPr>
        <p:spPr>
          <a:xfrm>
            <a:off x="9227822" y="2944267"/>
            <a:ext cx="2487929" cy="523220"/>
          </a:xfrm>
          <a:prstGeom prst="rect">
            <a:avLst/>
          </a:prstGeom>
          <a:noFill/>
        </p:spPr>
        <p:txBody>
          <a:bodyPr wrap="square">
            <a:spAutoFit/>
          </a:bodyPr>
          <a:lstStyle/>
          <a:p>
            <a:r>
              <a:rPr lang="en-US" altLang="ja-JP" sz="1400" b="1"/>
              <a:t>Active Transfer Learning</a:t>
            </a:r>
          </a:p>
          <a:p>
            <a:r>
              <a:rPr lang="en-US" altLang="ja-JP" sz="1400"/>
              <a:t>on various amount of surveys</a:t>
            </a:r>
            <a:endParaRPr lang="en-US" altLang="ja-JP" sz="1200"/>
          </a:p>
        </p:txBody>
      </p:sp>
      <p:pic>
        <p:nvPicPr>
          <p:cNvPr id="1024" name="Picture 2" descr="AI（人工知能）のアイコン03 | フリーのアイコンイラスト素材 icon-pit">
            <a:extLst>
              <a:ext uri="{FF2B5EF4-FFF2-40B4-BE49-F238E27FC236}">
                <a16:creationId xmlns:a16="http://schemas.microsoft.com/office/drawing/2014/main" id="{1E68B193-007A-CF92-C1DF-650CC7EA96AE}"/>
              </a:ext>
            </a:extLst>
          </p:cNvPr>
          <p:cNvPicPr>
            <a:picLocks noChangeAspect="1" noChangeArrowheads="1"/>
          </p:cNvPicPr>
          <p:nvPr/>
        </p:nvPicPr>
        <p:blipFill rotWithShape="1">
          <a:blip r:embed="rId4">
            <a:duotone>
              <a:prstClr val="black"/>
              <a:schemeClr val="tx2">
                <a:tint val="45000"/>
                <a:satMod val="400000"/>
              </a:schemeClr>
            </a:duotone>
            <a:extLst>
              <a:ext uri="{28A0092B-C50C-407E-A947-70E740481C1C}">
                <a14:useLocalDpi xmlns:a14="http://schemas.microsoft.com/office/drawing/2010/main" val="0"/>
              </a:ext>
            </a:extLst>
          </a:blip>
          <a:srcRect l="-2114" t="9316" r="2114" b="6016"/>
          <a:stretch/>
        </p:blipFill>
        <p:spPr bwMode="auto">
          <a:xfrm>
            <a:off x="6983030" y="2610132"/>
            <a:ext cx="913985" cy="773850"/>
          </a:xfrm>
          <a:prstGeom prst="rect">
            <a:avLst/>
          </a:prstGeom>
          <a:noFill/>
          <a:extLst>
            <a:ext uri="{909E8E84-426E-40DD-AFC4-6F175D3DCCD1}">
              <a14:hiddenFill xmlns:a14="http://schemas.microsoft.com/office/drawing/2010/main">
                <a:solidFill>
                  <a:srgbClr val="FFFFFF"/>
                </a:solidFill>
              </a14:hiddenFill>
            </a:ext>
          </a:extLst>
        </p:spPr>
      </p:pic>
      <p:sp>
        <p:nvSpPr>
          <p:cNvPr id="1025" name="テキスト ボックス 203">
            <a:extLst>
              <a:ext uri="{FF2B5EF4-FFF2-40B4-BE49-F238E27FC236}">
                <a16:creationId xmlns:a16="http://schemas.microsoft.com/office/drawing/2014/main" id="{64C37B9F-F053-6CE7-572C-8C56EFE0FAB5}"/>
              </a:ext>
            </a:extLst>
          </p:cNvPr>
          <p:cNvSpPr txBox="1"/>
          <p:nvPr/>
        </p:nvSpPr>
        <p:spPr>
          <a:xfrm>
            <a:off x="5299984" y="3902297"/>
            <a:ext cx="2185990" cy="523220"/>
          </a:xfrm>
          <a:prstGeom prst="rect">
            <a:avLst/>
          </a:prstGeom>
          <a:noFill/>
        </p:spPr>
        <p:txBody>
          <a:bodyPr wrap="square">
            <a:spAutoFit/>
          </a:bodyPr>
          <a:lstStyle/>
          <a:p>
            <a:r>
              <a:rPr lang="en-US" altLang="ja-JP" sz="1400" b="1" dirty="0"/>
              <a:t>(2)Virtual </a:t>
            </a:r>
            <a:r>
              <a:rPr kumimoji="0" lang="en-US" altLang="ja-JP" sz="1400" b="1" i="0" u="none" strike="noStrike" cap="none" normalizeH="0" baseline="0" dirty="0">
                <a:ln>
                  <a:noFill/>
                </a:ln>
                <a:effectLst/>
                <a:latin typeface="Arial" panose="020B0604020202020204" pitchFamily="34" charset="0"/>
              </a:rPr>
              <a:t>experimental</a:t>
            </a:r>
            <a:r>
              <a:rPr lang="en-US" altLang="ja-JP" sz="1400" b="1" dirty="0"/>
              <a:t> evaluation</a:t>
            </a:r>
            <a:endParaRPr lang="en-US" altLang="ja-JP" sz="1200" dirty="0"/>
          </a:p>
        </p:txBody>
      </p:sp>
      <p:sp>
        <p:nvSpPr>
          <p:cNvPr id="1027" name="テキスト ボックス 203">
            <a:extLst>
              <a:ext uri="{FF2B5EF4-FFF2-40B4-BE49-F238E27FC236}">
                <a16:creationId xmlns:a16="http://schemas.microsoft.com/office/drawing/2014/main" id="{1BEF142A-BEDF-A82E-D182-73374E79EC86}"/>
              </a:ext>
            </a:extLst>
          </p:cNvPr>
          <p:cNvSpPr txBox="1"/>
          <p:nvPr/>
        </p:nvSpPr>
        <p:spPr>
          <a:xfrm>
            <a:off x="5254032" y="1614888"/>
            <a:ext cx="2185990" cy="307777"/>
          </a:xfrm>
          <a:prstGeom prst="rect">
            <a:avLst/>
          </a:prstGeom>
          <a:noFill/>
        </p:spPr>
        <p:txBody>
          <a:bodyPr wrap="square">
            <a:spAutoFit/>
          </a:bodyPr>
          <a:lstStyle/>
          <a:p>
            <a:r>
              <a:rPr lang="en-US" altLang="ja-JP" sz="1400" b="1" dirty="0"/>
              <a:t>(1)Active Transfer Learning</a:t>
            </a:r>
            <a:endParaRPr lang="en-US" altLang="ja-JP" sz="1200" dirty="0"/>
          </a:p>
        </p:txBody>
      </p:sp>
      <p:sp>
        <p:nvSpPr>
          <p:cNvPr id="1028" name="テキスト ボックス 203">
            <a:extLst>
              <a:ext uri="{FF2B5EF4-FFF2-40B4-BE49-F238E27FC236}">
                <a16:creationId xmlns:a16="http://schemas.microsoft.com/office/drawing/2014/main" id="{80C16FB4-C9E0-1C0E-A550-D473910F6BF9}"/>
              </a:ext>
            </a:extLst>
          </p:cNvPr>
          <p:cNvSpPr txBox="1"/>
          <p:nvPr/>
        </p:nvSpPr>
        <p:spPr>
          <a:xfrm>
            <a:off x="8398975" y="311512"/>
            <a:ext cx="1362634" cy="307777"/>
          </a:xfrm>
          <a:prstGeom prst="rect">
            <a:avLst/>
          </a:prstGeom>
          <a:noFill/>
        </p:spPr>
        <p:txBody>
          <a:bodyPr wrap="square">
            <a:spAutoFit/>
          </a:bodyPr>
          <a:lstStyle/>
          <a:p>
            <a:r>
              <a:rPr lang="en-US" altLang="ja-JP" sz="1400" b="1" dirty="0"/>
              <a:t>(Base Dataset</a:t>
            </a:r>
            <a:r>
              <a:rPr lang="en-US" altLang="ja-JP" sz="1200" b="1" dirty="0"/>
              <a:t>)</a:t>
            </a:r>
            <a:endParaRPr lang="en-US" altLang="ja-JP" sz="1200" dirty="0"/>
          </a:p>
        </p:txBody>
      </p:sp>
      <p:sp>
        <p:nvSpPr>
          <p:cNvPr id="1029" name="正方形/長方形 17">
            <a:extLst>
              <a:ext uri="{FF2B5EF4-FFF2-40B4-BE49-F238E27FC236}">
                <a16:creationId xmlns:a16="http://schemas.microsoft.com/office/drawing/2014/main" id="{B86D41CA-7E46-C176-5AE1-1AB540634A55}"/>
              </a:ext>
            </a:extLst>
          </p:cNvPr>
          <p:cNvSpPr/>
          <p:nvPr/>
        </p:nvSpPr>
        <p:spPr>
          <a:xfrm>
            <a:off x="7654074" y="5508194"/>
            <a:ext cx="690223" cy="468000"/>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b="1">
                <a:solidFill>
                  <a:schemeClr val="tx1"/>
                </a:solidFill>
              </a:rPr>
              <a:t>N=2</a:t>
            </a:r>
          </a:p>
          <a:p>
            <a:r>
              <a:rPr lang="en-US" altLang="ja-JP" sz="1400" b="1">
                <a:solidFill>
                  <a:schemeClr val="tx1"/>
                </a:solidFill>
              </a:rPr>
              <a:t>Model</a:t>
            </a:r>
            <a:endParaRPr lang="ja-JP" altLang="en-US" sz="1400" b="1">
              <a:solidFill>
                <a:schemeClr val="tx1"/>
              </a:solidFill>
            </a:endParaRPr>
          </a:p>
        </p:txBody>
      </p:sp>
      <p:sp>
        <p:nvSpPr>
          <p:cNvPr id="1030" name="正方形/長方形 17">
            <a:extLst>
              <a:ext uri="{FF2B5EF4-FFF2-40B4-BE49-F238E27FC236}">
                <a16:creationId xmlns:a16="http://schemas.microsoft.com/office/drawing/2014/main" id="{BB1069CA-08AA-387E-CD7B-1FE8F3D7FB42}"/>
              </a:ext>
            </a:extLst>
          </p:cNvPr>
          <p:cNvSpPr/>
          <p:nvPr/>
        </p:nvSpPr>
        <p:spPr>
          <a:xfrm>
            <a:off x="10415662" y="5508194"/>
            <a:ext cx="1142128" cy="468000"/>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b="1">
                <a:solidFill>
                  <a:schemeClr val="tx1"/>
                </a:solidFill>
              </a:rPr>
              <a:t>Full learning</a:t>
            </a:r>
          </a:p>
          <a:p>
            <a:r>
              <a:rPr lang="en-US" altLang="ja-JP" sz="1400" b="1">
                <a:solidFill>
                  <a:schemeClr val="tx1"/>
                </a:solidFill>
              </a:rPr>
              <a:t>model</a:t>
            </a:r>
            <a:endParaRPr lang="ja-JP" altLang="en-US" sz="1400" b="1">
              <a:solidFill>
                <a:schemeClr val="tx1"/>
              </a:solidFill>
            </a:endParaRPr>
          </a:p>
        </p:txBody>
      </p:sp>
      <p:sp>
        <p:nvSpPr>
          <p:cNvPr id="1031" name="正方形/長方形 17">
            <a:extLst>
              <a:ext uri="{FF2B5EF4-FFF2-40B4-BE49-F238E27FC236}">
                <a16:creationId xmlns:a16="http://schemas.microsoft.com/office/drawing/2014/main" id="{1120EE48-95B1-F5E9-6C47-E21EF66FED38}"/>
              </a:ext>
            </a:extLst>
          </p:cNvPr>
          <p:cNvSpPr/>
          <p:nvPr/>
        </p:nvSpPr>
        <p:spPr>
          <a:xfrm>
            <a:off x="9591615" y="5508194"/>
            <a:ext cx="714405" cy="468000"/>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b="1">
                <a:solidFill>
                  <a:schemeClr val="tx1"/>
                </a:solidFill>
              </a:rPr>
              <a:t>N=20</a:t>
            </a:r>
          </a:p>
          <a:p>
            <a:r>
              <a:rPr lang="en-US" altLang="ja-JP" sz="1400" b="1">
                <a:solidFill>
                  <a:schemeClr val="tx1"/>
                </a:solidFill>
              </a:rPr>
              <a:t>Model</a:t>
            </a:r>
            <a:endParaRPr lang="ja-JP" altLang="en-US" sz="1400" b="1">
              <a:solidFill>
                <a:schemeClr val="tx1"/>
              </a:solidFill>
            </a:endParaRPr>
          </a:p>
        </p:txBody>
      </p:sp>
      <p:sp>
        <p:nvSpPr>
          <p:cNvPr id="1032" name="正方形/長方形 17">
            <a:extLst>
              <a:ext uri="{FF2B5EF4-FFF2-40B4-BE49-F238E27FC236}">
                <a16:creationId xmlns:a16="http://schemas.microsoft.com/office/drawing/2014/main" id="{3AE83472-F243-C9CD-73E6-48F99FF07387}"/>
              </a:ext>
            </a:extLst>
          </p:cNvPr>
          <p:cNvSpPr/>
          <p:nvPr/>
        </p:nvSpPr>
        <p:spPr>
          <a:xfrm>
            <a:off x="8438631" y="5508194"/>
            <a:ext cx="690223" cy="468000"/>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b="1">
                <a:solidFill>
                  <a:schemeClr val="tx1"/>
                </a:solidFill>
              </a:rPr>
              <a:t>N=4</a:t>
            </a:r>
          </a:p>
          <a:p>
            <a:r>
              <a:rPr lang="en-US" altLang="ja-JP" sz="1400" b="1">
                <a:solidFill>
                  <a:schemeClr val="tx1"/>
                </a:solidFill>
              </a:rPr>
              <a:t>Model</a:t>
            </a:r>
            <a:endParaRPr lang="ja-JP" altLang="en-US" sz="1400" b="1">
              <a:solidFill>
                <a:schemeClr val="tx1"/>
              </a:solidFill>
            </a:endParaRPr>
          </a:p>
        </p:txBody>
      </p:sp>
      <p:sp>
        <p:nvSpPr>
          <p:cNvPr id="1033" name="テキスト ボックス 203">
            <a:extLst>
              <a:ext uri="{FF2B5EF4-FFF2-40B4-BE49-F238E27FC236}">
                <a16:creationId xmlns:a16="http://schemas.microsoft.com/office/drawing/2014/main" id="{0C732C7B-A52B-7AF5-800C-2FE775F27C11}"/>
              </a:ext>
            </a:extLst>
          </p:cNvPr>
          <p:cNvSpPr txBox="1"/>
          <p:nvPr/>
        </p:nvSpPr>
        <p:spPr>
          <a:xfrm>
            <a:off x="10389484" y="311512"/>
            <a:ext cx="1362634" cy="307777"/>
          </a:xfrm>
          <a:prstGeom prst="rect">
            <a:avLst/>
          </a:prstGeom>
          <a:noFill/>
        </p:spPr>
        <p:txBody>
          <a:bodyPr wrap="square">
            <a:spAutoFit/>
          </a:bodyPr>
          <a:lstStyle/>
          <a:p>
            <a:r>
              <a:rPr lang="en-US" altLang="ja-JP" sz="1400" b="1" dirty="0"/>
              <a:t>(Target Dataset</a:t>
            </a:r>
            <a:r>
              <a:rPr lang="en-US" altLang="ja-JP" sz="1200" b="1" dirty="0"/>
              <a:t>)</a:t>
            </a:r>
            <a:endParaRPr lang="en-US" altLang="ja-JP" sz="1200" dirty="0"/>
          </a:p>
        </p:txBody>
      </p:sp>
      <p:sp>
        <p:nvSpPr>
          <p:cNvPr id="11" name="正方形/長方形 10">
            <a:extLst>
              <a:ext uri="{FF2B5EF4-FFF2-40B4-BE49-F238E27FC236}">
                <a16:creationId xmlns:a16="http://schemas.microsoft.com/office/drawing/2014/main" id="{4FA6651C-3667-99FC-9B1B-0D255189EA49}"/>
              </a:ext>
            </a:extLst>
          </p:cNvPr>
          <p:cNvSpPr/>
          <p:nvPr/>
        </p:nvSpPr>
        <p:spPr>
          <a:xfrm>
            <a:off x="9987877" y="2140593"/>
            <a:ext cx="1384300" cy="51216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Sorted on its entropy</a:t>
            </a:r>
            <a:endParaRPr kumimoji="1" lang="ja-JP" altLang="en-US" sz="1600">
              <a:solidFill>
                <a:schemeClr val="bg1"/>
              </a:solidFill>
            </a:endParaRPr>
          </a:p>
        </p:txBody>
      </p:sp>
      <p:cxnSp>
        <p:nvCxnSpPr>
          <p:cNvPr id="16" name="Connector: Elbow 24">
            <a:extLst>
              <a:ext uri="{FF2B5EF4-FFF2-40B4-BE49-F238E27FC236}">
                <a16:creationId xmlns:a16="http://schemas.microsoft.com/office/drawing/2014/main" id="{DC8C2E8F-0ADB-AFBB-E9F5-99F7A86707C5}"/>
              </a:ext>
            </a:extLst>
          </p:cNvPr>
          <p:cNvCxnSpPr>
            <a:cxnSpLocks/>
            <a:stCxn id="39" idx="3"/>
            <a:endCxn id="36" idx="1"/>
          </p:cNvCxnSpPr>
          <p:nvPr/>
        </p:nvCxnSpPr>
        <p:spPr>
          <a:xfrm flipV="1">
            <a:off x="9227823" y="1775958"/>
            <a:ext cx="760054" cy="150576"/>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405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10</a:t>
            </a:fld>
            <a:endParaRPr lang="en-SG"/>
          </a:p>
        </p:txBody>
      </p:sp>
      <p:sp>
        <p:nvSpPr>
          <p:cNvPr id="15" name="Rectangle 9">
            <a:extLst>
              <a:ext uri="{FF2B5EF4-FFF2-40B4-BE49-F238E27FC236}">
                <a16:creationId xmlns:a16="http://schemas.microsoft.com/office/drawing/2014/main" id="{1CED5D0B-31EF-F7DD-DF3B-0D4F2DF6DC52}"/>
              </a:ext>
            </a:extLst>
          </p:cNvPr>
          <p:cNvSpPr/>
          <p:nvPr/>
        </p:nvSpPr>
        <p:spPr>
          <a:xfrm>
            <a:off x="533398" y="873967"/>
            <a:ext cx="3002282"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600" b="1">
                <a:solidFill>
                  <a:schemeClr val="bg1"/>
                </a:solidFill>
                <a:latin typeface="Calibri"/>
                <a:cs typeface="Calibri"/>
              </a:rPr>
              <a:t>Virtual experiment setting</a:t>
            </a:r>
            <a:endParaRPr lang="en-US" altLang="ja-JP" sz="1600" b="1">
              <a:solidFill>
                <a:schemeClr val="bg1"/>
              </a:solidFill>
            </a:endParaRPr>
          </a:p>
        </p:txBody>
      </p:sp>
      <p:sp>
        <p:nvSpPr>
          <p:cNvPr id="7" name="テキスト ボックス 6">
            <a:extLst>
              <a:ext uri="{FF2B5EF4-FFF2-40B4-BE49-F238E27FC236}">
                <a16:creationId xmlns:a16="http://schemas.microsoft.com/office/drawing/2014/main" id="{1358481A-81B6-2244-AC4F-7984179A0149}"/>
              </a:ext>
            </a:extLst>
          </p:cNvPr>
          <p:cNvSpPr txBox="1"/>
          <p:nvPr/>
        </p:nvSpPr>
        <p:spPr>
          <a:xfrm>
            <a:off x="571970" y="1229340"/>
            <a:ext cx="5524030" cy="3416320"/>
          </a:xfrm>
          <a:prstGeom prst="rect">
            <a:avLst/>
          </a:prstGeom>
          <a:noFill/>
        </p:spPr>
        <p:txBody>
          <a:bodyPr wrap="square">
            <a:spAutoFit/>
          </a:bodyPr>
          <a:lstStyle/>
          <a:p>
            <a:pPr marL="285750" indent="-285750">
              <a:buFontTx/>
              <a:buChar char="-"/>
            </a:pPr>
            <a:r>
              <a:rPr lang="en-US" altLang="ja-JP"/>
              <a:t>Using various models on different number of surveys, its effect to HVAC control performance was evaluated.</a:t>
            </a:r>
          </a:p>
          <a:p>
            <a:pPr marL="285750" indent="-285750">
              <a:buFontTx/>
              <a:buChar char="-"/>
            </a:pPr>
            <a:r>
              <a:rPr lang="en-US" altLang="ja-JP"/>
              <a:t>For virtual experiment, energy plus model of  large office building in Singapore was used</a:t>
            </a:r>
            <a:r>
              <a:rPr lang="en-US" altLang="ja-JP" baseline="30000"/>
              <a:t>[9]</a:t>
            </a:r>
            <a:r>
              <a:rPr lang="en-US" altLang="ja-JP"/>
              <a:t>.</a:t>
            </a:r>
          </a:p>
          <a:p>
            <a:pPr marL="285750" indent="-285750">
              <a:buFontTx/>
              <a:buChar char="-"/>
            </a:pPr>
            <a:r>
              <a:rPr lang="en-US" altLang="ja-JP"/>
              <a:t>Target building is conditioned with VAV, equipped with ceiling fans, according to its control methods </a:t>
            </a:r>
          </a:p>
          <a:p>
            <a:pPr marL="285750" indent="-285750">
              <a:buFontTx/>
              <a:buChar char="-"/>
            </a:pPr>
            <a:r>
              <a:rPr lang="en-US" altLang="ja-JP"/>
              <a:t>3 rule-based control types (Zone, Group, Personal control) are assumed to set temperature setpoint</a:t>
            </a:r>
          </a:p>
          <a:p>
            <a:pPr marL="285750" indent="-285750">
              <a:buFontTx/>
              <a:buChar char="-"/>
            </a:pPr>
            <a:r>
              <a:rPr lang="en-US" altLang="ja-JP"/>
              <a:t>Calculation was conducted for one-month period in October</a:t>
            </a:r>
          </a:p>
          <a:p>
            <a:pPr marL="285750" indent="-285750">
              <a:buFontTx/>
              <a:buChar char="-"/>
            </a:pPr>
            <a:r>
              <a:rPr lang="en-US" altLang="ja-JP"/>
              <a:t>Occupancy schedule was created utilizing occupancy simulator</a:t>
            </a:r>
            <a:r>
              <a:rPr lang="en-US" altLang="ja-JP" baseline="30000"/>
              <a:t> [10]</a:t>
            </a:r>
            <a:endParaRPr lang="en-US" altLang="ja-JP"/>
          </a:p>
        </p:txBody>
      </p:sp>
      <p:sp>
        <p:nvSpPr>
          <p:cNvPr id="12" name="テキスト ボックス 11">
            <a:extLst>
              <a:ext uri="{FF2B5EF4-FFF2-40B4-BE49-F238E27FC236}">
                <a16:creationId xmlns:a16="http://schemas.microsoft.com/office/drawing/2014/main" id="{381601B9-2A27-92A5-A377-C1AD49415B38}"/>
              </a:ext>
            </a:extLst>
          </p:cNvPr>
          <p:cNvSpPr txBox="1"/>
          <p:nvPr/>
        </p:nvSpPr>
        <p:spPr>
          <a:xfrm>
            <a:off x="6903837" y="7455877"/>
            <a:ext cx="6096000" cy="923330"/>
          </a:xfrm>
          <a:prstGeom prst="rect">
            <a:avLst/>
          </a:prstGeom>
          <a:noFill/>
        </p:spPr>
        <p:txBody>
          <a:bodyPr wrap="square">
            <a:spAutoFit/>
          </a:bodyPr>
          <a:lstStyle/>
          <a:p>
            <a:r>
              <a:rPr lang="ja-JP" altLang="en-US"/>
              <a:t>Duarte, C., Raftery, P., Schiavon, S., 2018. Development of whole-building energy models for detailed energy insights of a large office building with green certification rating in Singapore.</a:t>
            </a:r>
          </a:p>
        </p:txBody>
      </p:sp>
      <p:sp>
        <p:nvSpPr>
          <p:cNvPr id="5" name="TextShape 1">
            <a:extLst>
              <a:ext uri="{FF2B5EF4-FFF2-40B4-BE49-F238E27FC236}">
                <a16:creationId xmlns:a16="http://schemas.microsoft.com/office/drawing/2014/main" id="{EDF2B22E-878B-357D-1669-E55E6B9FD27E}"/>
              </a:ext>
            </a:extLst>
          </p:cNvPr>
          <p:cNvSpPr txBox="1"/>
          <p:nvPr/>
        </p:nvSpPr>
        <p:spPr>
          <a:xfrm>
            <a:off x="5636265" y="6199374"/>
            <a:ext cx="6555735" cy="451800"/>
          </a:xfrm>
          <a:prstGeom prst="rect">
            <a:avLst/>
          </a:prstGeom>
          <a:noFill/>
          <a:ln>
            <a:noFill/>
          </a:ln>
        </p:spPr>
        <p:txBody>
          <a:bodyPr lIns="90000" tIns="46800" rIns="90000" bIns="4680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sz="1100" b="0" strike="noStrike" spc="-1">
                <a:solidFill>
                  <a:srgbClr val="000000"/>
                </a:solidFill>
                <a:latin typeface="Arial"/>
              </a:rPr>
              <a:t>[9] Development of Whole‐Building Energy Models for Detailed Energy Insights of a Large Office Building with Green Certification Rating in Singapore, Duarte, C., Raftery, P., Schiavon, S., 2018</a:t>
            </a:r>
          </a:p>
          <a:p>
            <a:r>
              <a:rPr lang="en-US" altLang="ja-JP" sz="1100" b="0" strike="noStrike" spc="-1">
                <a:solidFill>
                  <a:srgbClr val="000000"/>
                </a:solidFill>
                <a:latin typeface="Arial"/>
              </a:rPr>
              <a:t>[10] An agent-based stochastic Occupancy Simulator, Chen et al, 2018</a:t>
            </a:r>
          </a:p>
        </p:txBody>
      </p:sp>
      <p:pic>
        <p:nvPicPr>
          <p:cNvPr id="10" name="Picture 9">
            <a:extLst>
              <a:ext uri="{FF2B5EF4-FFF2-40B4-BE49-F238E27FC236}">
                <a16:creationId xmlns:a16="http://schemas.microsoft.com/office/drawing/2014/main" id="{4F28759F-36BD-F10A-48C1-F805324EA25C}"/>
              </a:ext>
            </a:extLst>
          </p:cNvPr>
          <p:cNvPicPr>
            <a:picLocks noChangeAspect="1"/>
          </p:cNvPicPr>
          <p:nvPr/>
        </p:nvPicPr>
        <p:blipFill>
          <a:blip r:embed="rId3"/>
          <a:stretch>
            <a:fillRect/>
          </a:stretch>
        </p:blipFill>
        <p:spPr>
          <a:xfrm>
            <a:off x="8865699" y="796154"/>
            <a:ext cx="2706236" cy="2737342"/>
          </a:xfrm>
          <a:prstGeom prst="rect">
            <a:avLst/>
          </a:prstGeom>
        </p:spPr>
      </p:pic>
      <p:sp>
        <p:nvSpPr>
          <p:cNvPr id="11" name="TextShape 1">
            <a:extLst>
              <a:ext uri="{FF2B5EF4-FFF2-40B4-BE49-F238E27FC236}">
                <a16:creationId xmlns:a16="http://schemas.microsoft.com/office/drawing/2014/main" id="{C83241B0-95C4-9263-026B-A67BED48B87C}"/>
              </a:ext>
            </a:extLst>
          </p:cNvPr>
          <p:cNvSpPr txBox="1"/>
          <p:nvPr/>
        </p:nvSpPr>
        <p:spPr>
          <a:xfrm>
            <a:off x="6704419" y="540943"/>
            <a:ext cx="1998699" cy="255211"/>
          </a:xfrm>
          <a:prstGeom prst="rect">
            <a:avLst/>
          </a:prstGeom>
          <a:noFill/>
          <a:ln>
            <a:noFill/>
          </a:ln>
        </p:spPr>
        <p:txBody>
          <a:bodyPr lIns="90000" tIns="46800" rIns="90000" bIns="4680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sz="1100" b="0" strike="noStrike" spc="-1">
                <a:solidFill>
                  <a:srgbClr val="000000"/>
                </a:solidFill>
                <a:latin typeface="Arial"/>
              </a:rPr>
              <a:t>(a)Reference building model</a:t>
            </a:r>
          </a:p>
        </p:txBody>
      </p:sp>
      <p:sp>
        <p:nvSpPr>
          <p:cNvPr id="16" name="TextShape 1">
            <a:extLst>
              <a:ext uri="{FF2B5EF4-FFF2-40B4-BE49-F238E27FC236}">
                <a16:creationId xmlns:a16="http://schemas.microsoft.com/office/drawing/2014/main" id="{9EB148C2-8396-D433-7089-FF07E3CFD15B}"/>
              </a:ext>
            </a:extLst>
          </p:cNvPr>
          <p:cNvSpPr txBox="1"/>
          <p:nvPr/>
        </p:nvSpPr>
        <p:spPr>
          <a:xfrm>
            <a:off x="9394885" y="540943"/>
            <a:ext cx="1998699" cy="255211"/>
          </a:xfrm>
          <a:prstGeom prst="rect">
            <a:avLst/>
          </a:prstGeom>
          <a:noFill/>
          <a:ln>
            <a:noFill/>
          </a:ln>
        </p:spPr>
        <p:txBody>
          <a:bodyPr lIns="90000" tIns="46800" rIns="90000" bIns="4680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sz="1100" b="0" strike="noStrike" spc="-1">
                <a:solidFill>
                  <a:srgbClr val="000000"/>
                </a:solidFill>
                <a:latin typeface="Arial"/>
              </a:rPr>
              <a:t>(b) Floor plan of target zone</a:t>
            </a:r>
          </a:p>
        </p:txBody>
      </p:sp>
      <p:pic>
        <p:nvPicPr>
          <p:cNvPr id="17" name="図 1">
            <a:extLst>
              <a:ext uri="{FF2B5EF4-FFF2-40B4-BE49-F238E27FC236}">
                <a16:creationId xmlns:a16="http://schemas.microsoft.com/office/drawing/2014/main" id="{64C5B87D-38B4-8FA3-DF9E-CFD39ACB5DDC}"/>
              </a:ext>
            </a:extLst>
          </p:cNvPr>
          <p:cNvPicPr>
            <a:picLocks noChangeAspect="1"/>
          </p:cNvPicPr>
          <p:nvPr/>
        </p:nvPicPr>
        <p:blipFill>
          <a:blip r:embed="rId4"/>
          <a:stretch>
            <a:fillRect/>
          </a:stretch>
        </p:blipFill>
        <p:spPr>
          <a:xfrm>
            <a:off x="6903836" y="3953430"/>
            <a:ext cx="4644595" cy="2059336"/>
          </a:xfrm>
          <a:prstGeom prst="rect">
            <a:avLst/>
          </a:prstGeom>
        </p:spPr>
      </p:pic>
      <p:grpSp>
        <p:nvGrpSpPr>
          <p:cNvPr id="19" name="Group 18">
            <a:extLst>
              <a:ext uri="{FF2B5EF4-FFF2-40B4-BE49-F238E27FC236}">
                <a16:creationId xmlns:a16="http://schemas.microsoft.com/office/drawing/2014/main" id="{42FE2B0C-F73C-E4F3-F84B-BD712FD99D81}"/>
              </a:ext>
            </a:extLst>
          </p:cNvPr>
          <p:cNvGrpSpPr/>
          <p:nvPr/>
        </p:nvGrpSpPr>
        <p:grpSpPr>
          <a:xfrm>
            <a:off x="6704419" y="972787"/>
            <a:ext cx="1897848" cy="2536861"/>
            <a:chOff x="6704419" y="945177"/>
            <a:chExt cx="1897848" cy="2536861"/>
          </a:xfrm>
        </p:grpSpPr>
        <p:pic>
          <p:nvPicPr>
            <p:cNvPr id="14" name="Main graphic">
              <a:extLst>
                <a:ext uri="{FF2B5EF4-FFF2-40B4-BE49-F238E27FC236}">
                  <a16:creationId xmlns:a16="http://schemas.microsoft.com/office/drawing/2014/main" id="{F984E4B5-1439-FD24-C08D-DA0BDDCD2E8C}"/>
                </a:ext>
              </a:extLst>
            </p:cNvPr>
            <p:cNvPicPr/>
            <p:nvPr/>
          </p:nvPicPr>
          <p:blipFill rotWithShape="1">
            <a:blip r:embed="rId5"/>
            <a:srcRect t="27928" r="46539"/>
            <a:stretch/>
          </p:blipFill>
          <p:spPr>
            <a:xfrm>
              <a:off x="6704419" y="1339850"/>
              <a:ext cx="1897848" cy="2142188"/>
            </a:xfrm>
            <a:prstGeom prst="rect">
              <a:avLst/>
            </a:prstGeom>
            <a:ln>
              <a:noFill/>
            </a:ln>
          </p:spPr>
        </p:pic>
        <p:pic>
          <p:nvPicPr>
            <p:cNvPr id="18" name="Main graphic">
              <a:extLst>
                <a:ext uri="{FF2B5EF4-FFF2-40B4-BE49-F238E27FC236}">
                  <a16:creationId xmlns:a16="http://schemas.microsoft.com/office/drawing/2014/main" id="{E32C31CA-1B53-77EF-8B4A-4A2594251998}"/>
                </a:ext>
              </a:extLst>
            </p:cNvPr>
            <p:cNvPicPr/>
            <p:nvPr/>
          </p:nvPicPr>
          <p:blipFill rotWithShape="1">
            <a:blip r:embed="rId5"/>
            <a:srcRect r="46539" b="83182"/>
            <a:stretch/>
          </p:blipFill>
          <p:spPr>
            <a:xfrm>
              <a:off x="6729413" y="945177"/>
              <a:ext cx="1844958" cy="485953"/>
            </a:xfrm>
            <a:prstGeom prst="rect">
              <a:avLst/>
            </a:prstGeom>
            <a:ln>
              <a:noFill/>
            </a:ln>
          </p:spPr>
        </p:pic>
      </p:grpSp>
      <p:sp>
        <p:nvSpPr>
          <p:cNvPr id="2" name="TextShape 1">
            <a:extLst>
              <a:ext uri="{FF2B5EF4-FFF2-40B4-BE49-F238E27FC236}">
                <a16:creationId xmlns:a16="http://schemas.microsoft.com/office/drawing/2014/main" id="{0DBAD92B-EEC4-4148-5F25-2BC662D2AD61}"/>
              </a:ext>
            </a:extLst>
          </p:cNvPr>
          <p:cNvSpPr txBox="1"/>
          <p:nvPr/>
        </p:nvSpPr>
        <p:spPr>
          <a:xfrm>
            <a:off x="6704419" y="3698219"/>
            <a:ext cx="1998699" cy="255211"/>
          </a:xfrm>
          <a:prstGeom prst="rect">
            <a:avLst/>
          </a:prstGeom>
          <a:noFill/>
          <a:ln>
            <a:noFill/>
          </a:ln>
        </p:spPr>
        <p:txBody>
          <a:bodyPr lIns="90000" tIns="46800" rIns="90000" bIns="4680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sz="1100" b="0" strike="noStrike" spc="-1">
                <a:solidFill>
                  <a:srgbClr val="000000"/>
                </a:solidFill>
                <a:latin typeface="Arial"/>
              </a:rPr>
              <a:t>Office area AC Control type</a:t>
            </a:r>
          </a:p>
        </p:txBody>
      </p:sp>
      <p:pic>
        <p:nvPicPr>
          <p:cNvPr id="9" name="Picture 2" descr="EnergyPlus | Department of Energy">
            <a:extLst>
              <a:ext uri="{FF2B5EF4-FFF2-40B4-BE49-F238E27FC236}">
                <a16:creationId xmlns:a16="http://schemas.microsoft.com/office/drawing/2014/main" id="{550DCF15-02DC-F011-3673-7ECC6119B075}"/>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53953" y="3124258"/>
            <a:ext cx="608419" cy="438355"/>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3">
            <a:extLst>
              <a:ext uri="{FF2B5EF4-FFF2-40B4-BE49-F238E27FC236}">
                <a16:creationId xmlns:a16="http://schemas.microsoft.com/office/drawing/2014/main" id="{E841E941-FAC9-C098-3E62-95F835F01A6E}"/>
              </a:ext>
            </a:extLst>
          </p:cNvPr>
          <p:cNvSpPr txBox="1">
            <a:spLocks/>
          </p:cNvSpPr>
          <p:nvPr/>
        </p:nvSpPr>
        <p:spPr>
          <a:xfrm>
            <a:off x="533400" y="1"/>
            <a:ext cx="10820400" cy="4034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ja-JP" sz="2400" b="1">
                <a:solidFill>
                  <a:srgbClr val="000066"/>
                </a:solidFill>
                <a:latin typeface="Calibri"/>
                <a:cs typeface="Calibri"/>
              </a:rPr>
              <a:t>Method –  (3) OCC control evaluation</a:t>
            </a:r>
            <a:endParaRPr lang="en-SG" sz="2400" b="1"/>
          </a:p>
        </p:txBody>
      </p:sp>
    </p:spTree>
    <p:extLst>
      <p:ext uri="{BB962C8B-B14F-4D97-AF65-F5344CB8AC3E}">
        <p14:creationId xmlns:p14="http://schemas.microsoft.com/office/powerpoint/2010/main" val="4235626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11</a:t>
            </a:fld>
            <a:endParaRPr lang="en-SG"/>
          </a:p>
        </p:txBody>
      </p:sp>
      <p:sp>
        <p:nvSpPr>
          <p:cNvPr id="4" name="Title 3">
            <a:extLst>
              <a:ext uri="{FF2B5EF4-FFF2-40B4-BE49-F238E27FC236}">
                <a16:creationId xmlns:a16="http://schemas.microsoft.com/office/drawing/2014/main" id="{C595EB4A-BE3C-542C-43F9-5C82F3DA9F7B}"/>
              </a:ext>
            </a:extLst>
          </p:cNvPr>
          <p:cNvSpPr>
            <a:spLocks noGrp="1"/>
          </p:cNvSpPr>
          <p:nvPr>
            <p:ph type="title"/>
          </p:nvPr>
        </p:nvSpPr>
        <p:spPr>
          <a:xfrm>
            <a:off x="533400" y="1"/>
            <a:ext cx="10820400" cy="403451"/>
          </a:xfrm>
          <a:prstGeom prst="rect">
            <a:avLst/>
          </a:prstGeom>
        </p:spPr>
        <p:txBody>
          <a:bodyPr/>
          <a:lstStyle/>
          <a:p>
            <a:r>
              <a:rPr lang="en-US" altLang="ja-JP" sz="2400" b="1">
                <a:solidFill>
                  <a:srgbClr val="000066"/>
                </a:solidFill>
                <a:latin typeface="Calibri"/>
                <a:cs typeface="Calibri"/>
              </a:rPr>
              <a:t>Method –  (3) Rule-based control</a:t>
            </a:r>
            <a:endParaRPr lang="en-SG" altLang="ja-JP" sz="2400" b="1"/>
          </a:p>
        </p:txBody>
      </p:sp>
      <p:sp>
        <p:nvSpPr>
          <p:cNvPr id="13" name="テキスト ボックス 12">
            <a:extLst>
              <a:ext uri="{FF2B5EF4-FFF2-40B4-BE49-F238E27FC236}">
                <a16:creationId xmlns:a16="http://schemas.microsoft.com/office/drawing/2014/main" id="{40FEF8C6-3E32-F0B8-303D-253786552B9E}"/>
              </a:ext>
            </a:extLst>
          </p:cNvPr>
          <p:cNvSpPr txBox="1"/>
          <p:nvPr/>
        </p:nvSpPr>
        <p:spPr>
          <a:xfrm>
            <a:off x="8227078" y="10068512"/>
            <a:ext cx="3025122" cy="253916"/>
          </a:xfrm>
          <a:prstGeom prst="rect">
            <a:avLst/>
          </a:prstGeom>
          <a:noFill/>
        </p:spPr>
        <p:txBody>
          <a:bodyPr wrap="square">
            <a:spAutoFit/>
          </a:bodyPr>
          <a:lstStyle/>
          <a:p>
            <a:r>
              <a:rPr lang="en-US" altLang="ja-JP" sz="1050" b="1"/>
              <a:t>Difference between PMV and actual acceptance </a:t>
            </a:r>
          </a:p>
        </p:txBody>
      </p:sp>
      <p:pic>
        <p:nvPicPr>
          <p:cNvPr id="2" name="図 1">
            <a:extLst>
              <a:ext uri="{FF2B5EF4-FFF2-40B4-BE49-F238E27FC236}">
                <a16:creationId xmlns:a16="http://schemas.microsoft.com/office/drawing/2014/main" id="{AC29B38C-3D8D-E92D-91DA-1B760D90C6B5}"/>
              </a:ext>
            </a:extLst>
          </p:cNvPr>
          <p:cNvPicPr>
            <a:picLocks noChangeAspect="1"/>
          </p:cNvPicPr>
          <p:nvPr/>
        </p:nvPicPr>
        <p:blipFill>
          <a:blip r:embed="rId3"/>
          <a:stretch>
            <a:fillRect/>
          </a:stretch>
        </p:blipFill>
        <p:spPr>
          <a:xfrm>
            <a:off x="4477963" y="3767994"/>
            <a:ext cx="5730124" cy="2540642"/>
          </a:xfrm>
          <a:prstGeom prst="rect">
            <a:avLst/>
          </a:prstGeom>
        </p:spPr>
      </p:pic>
      <p:graphicFrame>
        <p:nvGraphicFramePr>
          <p:cNvPr id="5" name="Table 4">
            <a:extLst>
              <a:ext uri="{FF2B5EF4-FFF2-40B4-BE49-F238E27FC236}">
                <a16:creationId xmlns:a16="http://schemas.microsoft.com/office/drawing/2014/main" id="{61D9CADB-5298-4908-CD9C-07034DB7A937}"/>
              </a:ext>
            </a:extLst>
          </p:cNvPr>
          <p:cNvGraphicFramePr>
            <a:graphicFrameLocks noGrp="1"/>
          </p:cNvGraphicFramePr>
          <p:nvPr>
            <p:extLst>
              <p:ext uri="{D42A27DB-BD31-4B8C-83A1-F6EECF244321}">
                <p14:modId xmlns:p14="http://schemas.microsoft.com/office/powerpoint/2010/main" val="857383695"/>
              </p:ext>
            </p:extLst>
          </p:nvPr>
        </p:nvGraphicFramePr>
        <p:xfrm>
          <a:off x="3437025" y="925122"/>
          <a:ext cx="7812000" cy="2499360"/>
        </p:xfrm>
        <a:graphic>
          <a:graphicData uri="http://schemas.openxmlformats.org/drawingml/2006/table">
            <a:tbl>
              <a:tblPr firstRow="1" bandRow="1">
                <a:tableStyleId>{F5AB1C69-6EDB-4FF4-983F-18BD219EF322}</a:tableStyleId>
              </a:tblPr>
              <a:tblGrid>
                <a:gridCol w="1260000">
                  <a:extLst>
                    <a:ext uri="{9D8B030D-6E8A-4147-A177-3AD203B41FA5}">
                      <a16:colId xmlns:a16="http://schemas.microsoft.com/office/drawing/2014/main" val="1633435674"/>
                    </a:ext>
                  </a:extLst>
                </a:gridCol>
                <a:gridCol w="1836000">
                  <a:extLst>
                    <a:ext uri="{9D8B030D-6E8A-4147-A177-3AD203B41FA5}">
                      <a16:colId xmlns:a16="http://schemas.microsoft.com/office/drawing/2014/main" val="2003461343"/>
                    </a:ext>
                  </a:extLst>
                </a:gridCol>
                <a:gridCol w="1728000">
                  <a:extLst>
                    <a:ext uri="{9D8B030D-6E8A-4147-A177-3AD203B41FA5}">
                      <a16:colId xmlns:a16="http://schemas.microsoft.com/office/drawing/2014/main" val="3263398829"/>
                    </a:ext>
                  </a:extLst>
                </a:gridCol>
                <a:gridCol w="2988000">
                  <a:extLst>
                    <a:ext uri="{9D8B030D-6E8A-4147-A177-3AD203B41FA5}">
                      <a16:colId xmlns:a16="http://schemas.microsoft.com/office/drawing/2014/main" val="2588560662"/>
                    </a:ext>
                  </a:extLst>
                </a:gridCol>
              </a:tblGrid>
              <a:tr h="290932">
                <a:tc>
                  <a:txBody>
                    <a:bodyPr/>
                    <a:lstStyle/>
                    <a:p>
                      <a:r>
                        <a:rPr lang="en-US" sz="1400"/>
                        <a:t>Control type</a:t>
                      </a:r>
                      <a:endParaRPr lang="en-SG" sz="1400"/>
                    </a:p>
                  </a:txBody>
                  <a:tcPr/>
                </a:tc>
                <a:tc>
                  <a:txBody>
                    <a:bodyPr/>
                    <a:lstStyle/>
                    <a:p>
                      <a:r>
                        <a:rPr lang="en-US" sz="1400"/>
                        <a:t>AC System</a:t>
                      </a:r>
                      <a:endParaRPr lang="en-SG" sz="1400"/>
                    </a:p>
                  </a:txBody>
                  <a:tcPr/>
                </a:tc>
                <a:tc>
                  <a:txBody>
                    <a:bodyPr/>
                    <a:lstStyle/>
                    <a:p>
                      <a:r>
                        <a:rPr lang="en-US" sz="1400"/>
                        <a:t>Num of occupant per control area</a:t>
                      </a:r>
                      <a:endParaRPr lang="en-SG" sz="1400"/>
                    </a:p>
                  </a:txBody>
                  <a:tcPr/>
                </a:tc>
                <a:tc>
                  <a:txBody>
                    <a:bodyPr/>
                    <a:lstStyle/>
                    <a:p>
                      <a:r>
                        <a:rPr lang="en-US" sz="1400"/>
                        <a:t>To satisfy…</a:t>
                      </a:r>
                      <a:endParaRPr lang="en-SG" sz="1400"/>
                    </a:p>
                  </a:txBody>
                  <a:tcPr/>
                </a:tc>
                <a:extLst>
                  <a:ext uri="{0D108BD9-81ED-4DB2-BD59-A6C34878D82A}">
                    <a16:rowId xmlns:a16="http://schemas.microsoft.com/office/drawing/2014/main" val="1050936311"/>
                  </a:ext>
                </a:extLst>
              </a:tr>
              <a:tr h="290932">
                <a:tc>
                  <a:txBody>
                    <a:bodyPr/>
                    <a:lstStyle/>
                    <a:p>
                      <a:r>
                        <a:rPr lang="en-US" sz="1400"/>
                        <a:t>Zone</a:t>
                      </a:r>
                      <a:endParaRPr lang="en-SG" sz="1400"/>
                    </a:p>
                  </a:txBody>
                  <a:tcPr/>
                </a:tc>
                <a:tc>
                  <a:txBody>
                    <a:bodyPr/>
                    <a:lstStyle/>
                    <a:p>
                      <a:r>
                        <a:rPr lang="en-US" sz="1400"/>
                        <a:t>VAV</a:t>
                      </a:r>
                      <a:endParaRPr lang="en-SG" sz="1400"/>
                    </a:p>
                  </a:txBody>
                  <a:tcPr/>
                </a:tc>
                <a:tc>
                  <a:txBody>
                    <a:bodyPr/>
                    <a:lstStyle/>
                    <a:p>
                      <a:pPr algn="ctr"/>
                      <a:r>
                        <a:rPr lang="en-US" sz="1400"/>
                        <a:t>16</a:t>
                      </a:r>
                      <a:endParaRPr lang="en-SG" sz="1400"/>
                    </a:p>
                  </a:txBody>
                  <a:tcPr/>
                </a:tc>
                <a:tc>
                  <a:txBody>
                    <a:bodyPr/>
                    <a:lstStyle/>
                    <a:p>
                      <a:r>
                        <a:rPr lang="en-US" sz="1400"/>
                        <a:t>To find temp setpoint which</a:t>
                      </a:r>
                    </a:p>
                    <a:p>
                      <a:r>
                        <a:rPr lang="en-US" sz="1400" b="1"/>
                        <a:t>maximize occupant acceptability</a:t>
                      </a:r>
                      <a:endParaRPr lang="en-SG" sz="1400" b="1"/>
                    </a:p>
                  </a:txBody>
                  <a:tcPr/>
                </a:tc>
                <a:extLst>
                  <a:ext uri="{0D108BD9-81ED-4DB2-BD59-A6C34878D82A}">
                    <a16:rowId xmlns:a16="http://schemas.microsoft.com/office/drawing/2014/main" val="3490758914"/>
                  </a:ext>
                </a:extLst>
              </a:tr>
              <a:tr h="290932">
                <a:tc>
                  <a:txBody>
                    <a:bodyPr/>
                    <a:lstStyle/>
                    <a:p>
                      <a:r>
                        <a:rPr lang="en-US" sz="1400"/>
                        <a:t>Group</a:t>
                      </a:r>
                      <a:endParaRPr lang="en-SG" sz="1400"/>
                    </a:p>
                  </a:txBody>
                  <a:tcPr/>
                </a:tc>
                <a:tc>
                  <a:txBody>
                    <a:bodyPr/>
                    <a:lstStyle/>
                    <a:p>
                      <a:r>
                        <a:rPr lang="en-US" sz="1400"/>
                        <a:t>Hybrid</a:t>
                      </a:r>
                    </a:p>
                    <a:p>
                      <a:r>
                        <a:rPr lang="en-US" sz="1400"/>
                        <a:t>(VAV+ 4 Ceiling Fan)</a:t>
                      </a:r>
                      <a:endParaRPr lang="en-SG" sz="1400"/>
                    </a:p>
                  </a:txBody>
                  <a:tcPr/>
                </a:tc>
                <a:tc>
                  <a:txBody>
                    <a:bodyPr/>
                    <a:lstStyle/>
                    <a:p>
                      <a:pPr algn="ctr"/>
                      <a:r>
                        <a:rPr lang="en-US" sz="1400"/>
                        <a:t>4</a:t>
                      </a:r>
                      <a:endParaRPr lang="en-SG" sz="1400"/>
                    </a:p>
                  </a:txBody>
                  <a:tcPr/>
                </a:tc>
                <a:tc>
                  <a:txBody>
                    <a:bodyPr/>
                    <a:lstStyle/>
                    <a:p>
                      <a:r>
                        <a:rPr lang="en-US" sz="1400"/>
                        <a:t>To find temp setpoint which</a:t>
                      </a:r>
                    </a:p>
                    <a:p>
                      <a:r>
                        <a:rPr lang="en-US" altLang="ja-JP" sz="1400" b="1"/>
                        <a:t>maximize</a:t>
                      </a:r>
                      <a:r>
                        <a:rPr lang="en-US" sz="1400" b="1"/>
                        <a:t> occupant </a:t>
                      </a:r>
                      <a:r>
                        <a:rPr lang="en-US" altLang="ja-JP" sz="1400" b="1"/>
                        <a:t>acceptability</a:t>
                      </a:r>
                      <a:r>
                        <a:rPr lang="en-US" sz="1400" b="1"/>
                        <a:t> </a:t>
                      </a:r>
                      <a:r>
                        <a:rPr lang="en-US" sz="1400"/>
                        <a:t>it with </a:t>
                      </a:r>
                      <a:r>
                        <a:rPr lang="en-US" sz="1400" b="1"/>
                        <a:t>group fan mode</a:t>
                      </a:r>
                      <a:endParaRPr lang="en-SG" sz="1400" b="1"/>
                    </a:p>
                  </a:txBody>
                  <a:tcPr/>
                </a:tc>
                <a:extLst>
                  <a:ext uri="{0D108BD9-81ED-4DB2-BD59-A6C34878D82A}">
                    <a16:rowId xmlns:a16="http://schemas.microsoft.com/office/drawing/2014/main" val="1483634107"/>
                  </a:ext>
                </a:extLst>
              </a:tr>
              <a:tr h="290932">
                <a:tc>
                  <a:txBody>
                    <a:bodyPr/>
                    <a:lstStyle/>
                    <a:p>
                      <a:r>
                        <a:rPr lang="en-US" sz="1400"/>
                        <a:t>Personal</a:t>
                      </a:r>
                      <a:endParaRPr lang="en-SG" sz="1400"/>
                    </a:p>
                  </a:txBody>
                  <a:tcPr/>
                </a:tc>
                <a:tc>
                  <a:txBody>
                    <a:bodyPr/>
                    <a:lstStyle/>
                    <a:p>
                      <a:r>
                        <a:rPr lang="en-US" sz="1400"/>
                        <a:t>Hybrid</a:t>
                      </a:r>
                    </a:p>
                    <a:p>
                      <a:r>
                        <a:rPr lang="en-US" sz="1400"/>
                        <a:t>(VAV+ 16Ceiling Fan)</a:t>
                      </a:r>
                      <a:endParaRPr lang="en-SG" sz="1400"/>
                    </a:p>
                  </a:txBody>
                  <a:tcPr/>
                </a:tc>
                <a:tc>
                  <a:txBody>
                    <a:bodyPr/>
                    <a:lstStyle/>
                    <a:p>
                      <a:pPr algn="ctr"/>
                      <a:r>
                        <a:rPr lang="en-US" sz="1400"/>
                        <a:t>1</a:t>
                      </a:r>
                      <a:endParaRPr lang="en-SG" sz="1400"/>
                    </a:p>
                  </a:txBody>
                  <a:tcPr/>
                </a:tc>
                <a:tc>
                  <a:txBody>
                    <a:bodyPr/>
                    <a:lstStyle/>
                    <a:p>
                      <a:r>
                        <a:rPr lang="en-US" sz="1400"/>
                        <a:t>To find temp setpoint which</a:t>
                      </a:r>
                    </a:p>
                    <a:p>
                      <a:r>
                        <a:rPr lang="en-US" sz="1400" b="1"/>
                        <a:t>maximize occupant acceptability</a:t>
                      </a:r>
                      <a:r>
                        <a:rPr lang="en-US" sz="1400"/>
                        <a:t> it with </a:t>
                      </a:r>
                      <a:r>
                        <a:rPr lang="en-US" sz="1400" b="1"/>
                        <a:t>personal fan mode</a:t>
                      </a:r>
                      <a:endParaRPr lang="en-SG" sz="1400" b="1"/>
                    </a:p>
                  </a:txBody>
                  <a:tcPr/>
                </a:tc>
                <a:extLst>
                  <a:ext uri="{0D108BD9-81ED-4DB2-BD59-A6C34878D82A}">
                    <a16:rowId xmlns:a16="http://schemas.microsoft.com/office/drawing/2014/main" val="1354103516"/>
                  </a:ext>
                </a:extLst>
              </a:tr>
            </a:tbl>
          </a:graphicData>
        </a:graphic>
      </p:graphicFrame>
      <p:sp>
        <p:nvSpPr>
          <p:cNvPr id="7" name="Rectangle 6">
            <a:extLst>
              <a:ext uri="{FF2B5EF4-FFF2-40B4-BE49-F238E27FC236}">
                <a16:creationId xmlns:a16="http://schemas.microsoft.com/office/drawing/2014/main" id="{3E7D7FF2-5E0C-1E04-1255-81AE927D9DA9}"/>
              </a:ext>
            </a:extLst>
          </p:cNvPr>
          <p:cNvSpPr/>
          <p:nvPr/>
        </p:nvSpPr>
        <p:spPr>
          <a:xfrm>
            <a:off x="533399" y="937147"/>
            <a:ext cx="2611018"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600"/>
              <a:t>Control rule</a:t>
            </a:r>
            <a:endParaRPr lang="en-US" altLang="ja-JP" sz="1600" b="1"/>
          </a:p>
        </p:txBody>
      </p:sp>
    </p:spTree>
    <p:extLst>
      <p:ext uri="{BB962C8B-B14F-4D97-AF65-F5344CB8AC3E}">
        <p14:creationId xmlns:p14="http://schemas.microsoft.com/office/powerpoint/2010/main" val="2524726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12</a:t>
            </a:fld>
            <a:endParaRPr lang="en-SG"/>
          </a:p>
        </p:txBody>
      </p:sp>
      <p:sp>
        <p:nvSpPr>
          <p:cNvPr id="4" name="Title 3">
            <a:extLst>
              <a:ext uri="{FF2B5EF4-FFF2-40B4-BE49-F238E27FC236}">
                <a16:creationId xmlns:a16="http://schemas.microsoft.com/office/drawing/2014/main" id="{C595EB4A-BE3C-542C-43F9-5C82F3DA9F7B}"/>
              </a:ext>
            </a:extLst>
          </p:cNvPr>
          <p:cNvSpPr>
            <a:spLocks noGrp="1"/>
          </p:cNvSpPr>
          <p:nvPr>
            <p:ph type="title"/>
          </p:nvPr>
        </p:nvSpPr>
        <p:spPr>
          <a:xfrm>
            <a:off x="533400" y="1"/>
            <a:ext cx="6934200" cy="403451"/>
          </a:xfrm>
          <a:prstGeom prst="rect">
            <a:avLst/>
          </a:prstGeom>
        </p:spPr>
        <p:txBody>
          <a:bodyPr/>
          <a:lstStyle/>
          <a:p>
            <a:r>
              <a:rPr lang="en-US" altLang="ja-JP" sz="2400" b="1">
                <a:solidFill>
                  <a:srgbClr val="000066"/>
                </a:solidFill>
                <a:latin typeface="Calibri"/>
                <a:cs typeface="Calibri"/>
              </a:rPr>
              <a:t>Method –  Evaluation</a:t>
            </a:r>
            <a:endParaRPr lang="en-SG" sz="2400" b="1">
              <a:solidFill>
                <a:srgbClr val="000066"/>
              </a:solidFill>
              <a:latin typeface="Calibri"/>
              <a:cs typeface="Calibri"/>
            </a:endParaRPr>
          </a:p>
        </p:txBody>
      </p:sp>
      <p:sp>
        <p:nvSpPr>
          <p:cNvPr id="15" name="Rectangle 9">
            <a:extLst>
              <a:ext uri="{FF2B5EF4-FFF2-40B4-BE49-F238E27FC236}">
                <a16:creationId xmlns:a16="http://schemas.microsoft.com/office/drawing/2014/main" id="{1CED5D0B-31EF-F7DD-DF3B-0D4F2DF6DC52}"/>
              </a:ext>
            </a:extLst>
          </p:cNvPr>
          <p:cNvSpPr/>
          <p:nvPr/>
        </p:nvSpPr>
        <p:spPr>
          <a:xfrm>
            <a:off x="504534" y="535633"/>
            <a:ext cx="5445660"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b="1">
                <a:solidFill>
                  <a:schemeClr val="bg1"/>
                </a:solidFill>
              </a:rPr>
              <a:t>Evaluation method</a:t>
            </a:r>
          </a:p>
        </p:txBody>
      </p:sp>
      <p:sp>
        <p:nvSpPr>
          <p:cNvPr id="1055" name="テキスト ボックス 203">
            <a:extLst>
              <a:ext uri="{FF2B5EF4-FFF2-40B4-BE49-F238E27FC236}">
                <a16:creationId xmlns:a16="http://schemas.microsoft.com/office/drawing/2014/main" id="{E039D669-B887-3600-1DF3-0C04E8C8C655}"/>
              </a:ext>
            </a:extLst>
          </p:cNvPr>
          <p:cNvSpPr txBox="1"/>
          <p:nvPr/>
        </p:nvSpPr>
        <p:spPr>
          <a:xfrm>
            <a:off x="12446589" y="498166"/>
            <a:ext cx="3069682" cy="307777"/>
          </a:xfrm>
          <a:prstGeom prst="rect">
            <a:avLst/>
          </a:prstGeom>
          <a:noFill/>
        </p:spPr>
        <p:txBody>
          <a:bodyPr wrap="square">
            <a:spAutoFit/>
          </a:bodyPr>
          <a:lstStyle/>
          <a:p>
            <a:r>
              <a:rPr lang="en-US" altLang="ja-JP" sz="1400" b="1"/>
              <a:t>Developing Personal Thermal Model</a:t>
            </a:r>
            <a:endParaRPr lang="en-US" altLang="ja-JP" sz="1200"/>
          </a:p>
        </p:txBody>
      </p:sp>
      <p:sp>
        <p:nvSpPr>
          <p:cNvPr id="23" name="Rectangle 1">
            <a:extLst>
              <a:ext uri="{FF2B5EF4-FFF2-40B4-BE49-F238E27FC236}">
                <a16:creationId xmlns:a16="http://schemas.microsoft.com/office/drawing/2014/main" id="{E330021B-820C-4991-EEAB-F181C68EB7B3}"/>
              </a:ext>
            </a:extLst>
          </p:cNvPr>
          <p:cNvSpPr>
            <a:spLocks noChangeArrowheads="1"/>
          </p:cNvSpPr>
          <p:nvPr/>
        </p:nvSpPr>
        <p:spPr bwMode="auto">
          <a:xfrm>
            <a:off x="447039" y="894259"/>
            <a:ext cx="577263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Tx/>
              <a:buChar char="-"/>
              <a:tabLst/>
            </a:pPr>
            <a:r>
              <a:rPr lang="en-US" altLang="ja-JP" sz="1600">
                <a:latin typeface="Arial" panose="020B0604020202020204" pitchFamily="34" charset="0"/>
              </a:rPr>
              <a:t>Control</a:t>
            </a:r>
            <a:r>
              <a:rPr kumimoji="0" lang="en-US" altLang="ja-JP" sz="1600" i="0" u="none" strike="noStrike" cap="none" normalizeH="0" baseline="0">
                <a:ln>
                  <a:noFill/>
                </a:ln>
                <a:solidFill>
                  <a:schemeClr val="tx1"/>
                </a:solidFill>
                <a:effectLst/>
                <a:latin typeface="Arial" panose="020B0604020202020204" pitchFamily="34" charset="0"/>
              </a:rPr>
              <a:t> performance, controlled by transferred model would be evaluated with </a:t>
            </a:r>
            <a:r>
              <a:rPr lang="en-US" altLang="ja-JP" sz="1600">
                <a:latin typeface="Arial" panose="020B0604020202020204" pitchFamily="34" charset="0"/>
              </a:rPr>
              <a:t>full-learned model as a reference</a:t>
            </a:r>
          </a:p>
          <a:p>
            <a:pPr marL="285750" marR="0" lvl="0" indent="-285750" algn="l" defTabSz="914400" rtl="0" eaLnBrk="0" fontAlgn="base" latinLnBrk="0" hangingPunct="0">
              <a:lnSpc>
                <a:spcPct val="100000"/>
              </a:lnSpc>
              <a:spcBef>
                <a:spcPct val="0"/>
              </a:spcBef>
              <a:spcAft>
                <a:spcPct val="0"/>
              </a:spcAft>
              <a:buClrTx/>
              <a:buSzTx/>
              <a:buFontTx/>
              <a:buChar char="-"/>
              <a:tabLst/>
            </a:pPr>
            <a:r>
              <a:rPr lang="en-US" altLang="ja-JP" sz="1600">
                <a:latin typeface="Arial" panose="020B0604020202020204" pitchFamily="34" charset="0"/>
              </a:rPr>
              <a:t>Various models developed by different amount of survey would be evaluated.</a:t>
            </a:r>
            <a:endParaRPr kumimoji="0" lang="ja-JP" altLang="ja-JP" sz="1600" i="0" u="none" strike="noStrike" cap="none" normalizeH="0" baseline="0">
              <a:ln>
                <a:noFill/>
              </a:ln>
              <a:solidFill>
                <a:schemeClr val="tx1"/>
              </a:solidFill>
              <a:effectLst/>
              <a:latin typeface="Arial" panose="020B0604020202020204" pitchFamily="34" charset="0"/>
            </a:endParaRPr>
          </a:p>
        </p:txBody>
      </p:sp>
      <p:sp>
        <p:nvSpPr>
          <p:cNvPr id="5" name="Rectangle 18">
            <a:extLst>
              <a:ext uri="{FF2B5EF4-FFF2-40B4-BE49-F238E27FC236}">
                <a16:creationId xmlns:a16="http://schemas.microsoft.com/office/drawing/2014/main" id="{45C87548-FA73-E67E-4E9B-E9B9FADC6279}"/>
              </a:ext>
            </a:extLst>
          </p:cNvPr>
          <p:cNvSpPr/>
          <p:nvPr/>
        </p:nvSpPr>
        <p:spPr>
          <a:xfrm>
            <a:off x="9852178" y="686646"/>
            <a:ext cx="1806422" cy="1850431"/>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51">
            <a:extLst>
              <a:ext uri="{FF2B5EF4-FFF2-40B4-BE49-F238E27FC236}">
                <a16:creationId xmlns:a16="http://schemas.microsoft.com/office/drawing/2014/main" id="{E97F48F3-1F8B-8C6B-3526-516CEE013AB9}"/>
              </a:ext>
            </a:extLst>
          </p:cNvPr>
          <p:cNvSpPr/>
          <p:nvPr/>
        </p:nvSpPr>
        <p:spPr>
          <a:xfrm>
            <a:off x="7536180" y="3874638"/>
            <a:ext cx="4122419" cy="893917"/>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L-Shape 50">
            <a:extLst>
              <a:ext uri="{FF2B5EF4-FFF2-40B4-BE49-F238E27FC236}">
                <a16:creationId xmlns:a16="http://schemas.microsoft.com/office/drawing/2014/main" id="{73EC2A68-8317-0AD9-AE3D-CE2559CB9AAB}"/>
              </a:ext>
            </a:extLst>
          </p:cNvPr>
          <p:cNvSpPr/>
          <p:nvPr/>
        </p:nvSpPr>
        <p:spPr>
          <a:xfrm>
            <a:off x="7536182" y="663358"/>
            <a:ext cx="4122420" cy="2815363"/>
          </a:xfrm>
          <a:prstGeom prst="corner">
            <a:avLst>
              <a:gd name="adj1" fmla="val 24423"/>
              <a:gd name="adj2" fmla="val 68269"/>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正方形/長方形 23">
            <a:extLst>
              <a:ext uri="{FF2B5EF4-FFF2-40B4-BE49-F238E27FC236}">
                <a16:creationId xmlns:a16="http://schemas.microsoft.com/office/drawing/2014/main" id="{D53E5FAF-2595-874B-681D-1B667C36C810}"/>
              </a:ext>
            </a:extLst>
          </p:cNvPr>
          <p:cNvSpPr/>
          <p:nvPr/>
        </p:nvSpPr>
        <p:spPr>
          <a:xfrm>
            <a:off x="9987877" y="729506"/>
            <a:ext cx="1384300" cy="64155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Experimental</a:t>
            </a:r>
          </a:p>
          <a:p>
            <a:pPr algn="ctr"/>
            <a:r>
              <a:rPr kumimoji="1" lang="en-US" altLang="ja-JP" sz="1600">
                <a:solidFill>
                  <a:schemeClr val="bg1"/>
                </a:solidFill>
              </a:rPr>
              <a:t>Survey Data</a:t>
            </a:r>
          </a:p>
        </p:txBody>
      </p:sp>
      <p:sp>
        <p:nvSpPr>
          <p:cNvPr id="27" name="正方形/長方形 26">
            <a:extLst>
              <a:ext uri="{FF2B5EF4-FFF2-40B4-BE49-F238E27FC236}">
                <a16:creationId xmlns:a16="http://schemas.microsoft.com/office/drawing/2014/main" id="{B9339E48-CA6E-17C0-A87C-CC4B690EC427}"/>
              </a:ext>
            </a:extLst>
          </p:cNvPr>
          <p:cNvSpPr/>
          <p:nvPr/>
        </p:nvSpPr>
        <p:spPr>
          <a:xfrm>
            <a:off x="9987877" y="1634675"/>
            <a:ext cx="1384300" cy="7738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Evaluate</a:t>
            </a:r>
          </a:p>
          <a:p>
            <a:pPr algn="ctr"/>
            <a:r>
              <a:rPr kumimoji="1" lang="en-US" altLang="ja-JP" sz="1600">
                <a:solidFill>
                  <a:schemeClr val="bg1"/>
                </a:solidFill>
              </a:rPr>
              <a:t>uncertainty</a:t>
            </a:r>
            <a:endParaRPr kumimoji="1" lang="ja-JP" altLang="en-US" sz="1600">
              <a:solidFill>
                <a:schemeClr val="bg1"/>
              </a:solidFill>
            </a:endParaRPr>
          </a:p>
        </p:txBody>
      </p:sp>
      <p:sp>
        <p:nvSpPr>
          <p:cNvPr id="28" name="正方形/長方形 27">
            <a:extLst>
              <a:ext uri="{FF2B5EF4-FFF2-40B4-BE49-F238E27FC236}">
                <a16:creationId xmlns:a16="http://schemas.microsoft.com/office/drawing/2014/main" id="{6175ECF4-F896-6493-1616-E3D2BB366889}"/>
              </a:ext>
            </a:extLst>
          </p:cNvPr>
          <p:cNvSpPr/>
          <p:nvPr/>
        </p:nvSpPr>
        <p:spPr>
          <a:xfrm>
            <a:off x="7843523" y="729506"/>
            <a:ext cx="1384300" cy="64155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ASHRAE</a:t>
            </a:r>
          </a:p>
          <a:p>
            <a:pPr algn="ctr"/>
            <a:r>
              <a:rPr kumimoji="1" lang="en-US" altLang="ja-JP" sz="1600">
                <a:solidFill>
                  <a:schemeClr val="bg1"/>
                </a:solidFill>
              </a:rPr>
              <a:t>dataset</a:t>
            </a:r>
            <a:endParaRPr kumimoji="1" lang="ja-JP" altLang="en-US" sz="1600">
              <a:solidFill>
                <a:schemeClr val="bg1"/>
              </a:solidFill>
            </a:endParaRPr>
          </a:p>
        </p:txBody>
      </p:sp>
      <p:sp>
        <p:nvSpPr>
          <p:cNvPr id="30" name="正方形/長方形 29">
            <a:extLst>
              <a:ext uri="{FF2B5EF4-FFF2-40B4-BE49-F238E27FC236}">
                <a16:creationId xmlns:a16="http://schemas.microsoft.com/office/drawing/2014/main" id="{B8A76F82-271A-B8B4-A829-2CD68F487F0B}"/>
              </a:ext>
            </a:extLst>
          </p:cNvPr>
          <p:cNvSpPr/>
          <p:nvPr/>
        </p:nvSpPr>
        <p:spPr>
          <a:xfrm>
            <a:off x="7843523" y="1634675"/>
            <a:ext cx="1384300" cy="7738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General base model</a:t>
            </a:r>
            <a:endParaRPr kumimoji="1" lang="ja-JP" altLang="en-US" sz="1600">
              <a:solidFill>
                <a:schemeClr val="bg1"/>
              </a:solidFill>
            </a:endParaRPr>
          </a:p>
        </p:txBody>
      </p:sp>
      <p:cxnSp>
        <p:nvCxnSpPr>
          <p:cNvPr id="32" name="直線矢印コネクタ 31">
            <a:extLst>
              <a:ext uri="{FF2B5EF4-FFF2-40B4-BE49-F238E27FC236}">
                <a16:creationId xmlns:a16="http://schemas.microsoft.com/office/drawing/2014/main" id="{48042BF2-CB95-FB45-CEE0-8BFAB5728BAB}"/>
              </a:ext>
            </a:extLst>
          </p:cNvPr>
          <p:cNvCxnSpPr>
            <a:cxnSpLocks/>
            <a:stCxn id="24" idx="2"/>
            <a:endCxn id="27" idx="0"/>
          </p:cNvCxnSpPr>
          <p:nvPr/>
        </p:nvCxnSpPr>
        <p:spPr>
          <a:xfrm>
            <a:off x="10680027" y="1371061"/>
            <a:ext cx="0" cy="263614"/>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AFE39863-3DFF-9D27-D92C-0ED9C83E2F1E}"/>
              </a:ext>
            </a:extLst>
          </p:cNvPr>
          <p:cNvSpPr/>
          <p:nvPr/>
        </p:nvSpPr>
        <p:spPr>
          <a:xfrm>
            <a:off x="7843523" y="2564263"/>
            <a:ext cx="1384300" cy="7738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Personal</a:t>
            </a:r>
          </a:p>
          <a:p>
            <a:pPr algn="ctr"/>
            <a:r>
              <a:rPr kumimoji="1" lang="en-US" altLang="ja-JP" sz="1600">
                <a:solidFill>
                  <a:schemeClr val="bg1"/>
                </a:solidFill>
              </a:rPr>
              <a:t>customized </a:t>
            </a:r>
          </a:p>
          <a:p>
            <a:pPr algn="ctr"/>
            <a:r>
              <a:rPr kumimoji="1" lang="en-US" altLang="ja-JP" sz="1600">
                <a:solidFill>
                  <a:schemeClr val="bg1"/>
                </a:solidFill>
              </a:rPr>
              <a:t>models</a:t>
            </a:r>
          </a:p>
        </p:txBody>
      </p:sp>
      <p:sp>
        <p:nvSpPr>
          <p:cNvPr id="35" name="正方形/長方形 34">
            <a:extLst>
              <a:ext uri="{FF2B5EF4-FFF2-40B4-BE49-F238E27FC236}">
                <a16:creationId xmlns:a16="http://schemas.microsoft.com/office/drawing/2014/main" id="{05F395B0-D117-E30F-DF03-BAE8F507BAAF}"/>
              </a:ext>
            </a:extLst>
          </p:cNvPr>
          <p:cNvSpPr/>
          <p:nvPr/>
        </p:nvSpPr>
        <p:spPr>
          <a:xfrm>
            <a:off x="7843523" y="4043662"/>
            <a:ext cx="899159" cy="56940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Zone</a:t>
            </a:r>
          </a:p>
          <a:p>
            <a:pPr algn="ctr"/>
            <a:r>
              <a:rPr kumimoji="1" lang="en-US" altLang="ja-JP" sz="1600">
                <a:solidFill>
                  <a:schemeClr val="bg1"/>
                </a:solidFill>
              </a:rPr>
              <a:t>Control</a:t>
            </a:r>
          </a:p>
        </p:txBody>
      </p:sp>
      <p:sp>
        <p:nvSpPr>
          <p:cNvPr id="36" name="正方形/長方形 35">
            <a:extLst>
              <a:ext uri="{FF2B5EF4-FFF2-40B4-BE49-F238E27FC236}">
                <a16:creationId xmlns:a16="http://schemas.microsoft.com/office/drawing/2014/main" id="{AB210F27-011D-3EA7-C9BD-9F99AB2D996E}"/>
              </a:ext>
            </a:extLst>
          </p:cNvPr>
          <p:cNvSpPr/>
          <p:nvPr/>
        </p:nvSpPr>
        <p:spPr>
          <a:xfrm>
            <a:off x="9100231" y="4043662"/>
            <a:ext cx="899159" cy="56940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Group</a:t>
            </a:r>
          </a:p>
          <a:p>
            <a:pPr algn="ctr"/>
            <a:r>
              <a:rPr kumimoji="1" lang="en-US" altLang="ja-JP" sz="1600">
                <a:solidFill>
                  <a:schemeClr val="bg1"/>
                </a:solidFill>
              </a:rPr>
              <a:t>Control</a:t>
            </a:r>
          </a:p>
        </p:txBody>
      </p:sp>
      <p:sp>
        <p:nvSpPr>
          <p:cNvPr id="38" name="正方形/長方形 37">
            <a:extLst>
              <a:ext uri="{FF2B5EF4-FFF2-40B4-BE49-F238E27FC236}">
                <a16:creationId xmlns:a16="http://schemas.microsoft.com/office/drawing/2014/main" id="{A111C940-63D3-54C2-92CC-78A72058D232}"/>
              </a:ext>
            </a:extLst>
          </p:cNvPr>
          <p:cNvSpPr/>
          <p:nvPr/>
        </p:nvSpPr>
        <p:spPr>
          <a:xfrm>
            <a:off x="10316691" y="4043662"/>
            <a:ext cx="899159" cy="56940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Personal</a:t>
            </a:r>
          </a:p>
          <a:p>
            <a:pPr algn="ctr"/>
            <a:r>
              <a:rPr kumimoji="1" lang="en-US" altLang="ja-JP" sz="1600">
                <a:solidFill>
                  <a:schemeClr val="bg1"/>
                </a:solidFill>
              </a:rPr>
              <a:t>Control</a:t>
            </a:r>
          </a:p>
        </p:txBody>
      </p:sp>
      <p:sp>
        <p:nvSpPr>
          <p:cNvPr id="39" name="正方形/長方形 38">
            <a:extLst>
              <a:ext uri="{FF2B5EF4-FFF2-40B4-BE49-F238E27FC236}">
                <a16:creationId xmlns:a16="http://schemas.microsoft.com/office/drawing/2014/main" id="{C586083C-4A67-7C6E-CC6E-DCF5CF6C2C44}"/>
              </a:ext>
            </a:extLst>
          </p:cNvPr>
          <p:cNvSpPr/>
          <p:nvPr/>
        </p:nvSpPr>
        <p:spPr>
          <a:xfrm>
            <a:off x="7536180" y="5153096"/>
            <a:ext cx="4122419" cy="888777"/>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600">
                <a:solidFill>
                  <a:schemeClr val="bg1"/>
                </a:solidFill>
              </a:rPr>
              <a:t>Result (Comfort, Energy)</a:t>
            </a:r>
          </a:p>
        </p:txBody>
      </p:sp>
      <p:cxnSp>
        <p:nvCxnSpPr>
          <p:cNvPr id="41" name="直線矢印コネクタ 9">
            <a:extLst>
              <a:ext uri="{FF2B5EF4-FFF2-40B4-BE49-F238E27FC236}">
                <a16:creationId xmlns:a16="http://schemas.microsoft.com/office/drawing/2014/main" id="{320ED829-DBA1-0A35-7C6D-0C2C93FFA7FA}"/>
              </a:ext>
            </a:extLst>
          </p:cNvPr>
          <p:cNvCxnSpPr>
            <a:cxnSpLocks/>
            <a:stCxn id="28" idx="2"/>
            <a:endCxn id="30" idx="0"/>
          </p:cNvCxnSpPr>
          <p:nvPr/>
        </p:nvCxnSpPr>
        <p:spPr>
          <a:xfrm>
            <a:off x="8535673" y="1371061"/>
            <a:ext cx="0" cy="263614"/>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9">
            <a:extLst>
              <a:ext uri="{FF2B5EF4-FFF2-40B4-BE49-F238E27FC236}">
                <a16:creationId xmlns:a16="http://schemas.microsoft.com/office/drawing/2014/main" id="{217344C5-4995-B7A6-B0AF-B09FDE416A53}"/>
              </a:ext>
            </a:extLst>
          </p:cNvPr>
          <p:cNvCxnSpPr>
            <a:cxnSpLocks/>
            <a:stCxn id="30" idx="2"/>
            <a:endCxn id="33" idx="0"/>
          </p:cNvCxnSpPr>
          <p:nvPr/>
        </p:nvCxnSpPr>
        <p:spPr>
          <a:xfrm>
            <a:off x="8535673" y="2408525"/>
            <a:ext cx="0" cy="155738"/>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24">
            <a:extLst>
              <a:ext uri="{FF2B5EF4-FFF2-40B4-BE49-F238E27FC236}">
                <a16:creationId xmlns:a16="http://schemas.microsoft.com/office/drawing/2014/main" id="{7211C638-043D-FAEB-E425-334333C581E6}"/>
              </a:ext>
            </a:extLst>
          </p:cNvPr>
          <p:cNvCxnSpPr>
            <a:cxnSpLocks/>
            <a:stCxn id="27" idx="2"/>
            <a:endCxn id="33" idx="3"/>
          </p:cNvCxnSpPr>
          <p:nvPr/>
        </p:nvCxnSpPr>
        <p:spPr>
          <a:xfrm rot="5400000">
            <a:off x="9682594" y="1953754"/>
            <a:ext cx="542663" cy="1452204"/>
          </a:xfrm>
          <a:prstGeom prst="bentConnector2">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30">
            <a:extLst>
              <a:ext uri="{FF2B5EF4-FFF2-40B4-BE49-F238E27FC236}">
                <a16:creationId xmlns:a16="http://schemas.microsoft.com/office/drawing/2014/main" id="{E2D31AAE-B74B-FFDA-5571-9D6F9CD4D342}"/>
              </a:ext>
            </a:extLst>
          </p:cNvPr>
          <p:cNvCxnSpPr>
            <a:cxnSpLocks/>
            <a:stCxn id="33" idx="2"/>
            <a:endCxn id="35" idx="0"/>
          </p:cNvCxnSpPr>
          <p:nvPr/>
        </p:nvCxnSpPr>
        <p:spPr>
          <a:xfrm rot="5400000">
            <a:off x="8061614" y="3569602"/>
            <a:ext cx="705549" cy="242570"/>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33">
            <a:extLst>
              <a:ext uri="{FF2B5EF4-FFF2-40B4-BE49-F238E27FC236}">
                <a16:creationId xmlns:a16="http://schemas.microsoft.com/office/drawing/2014/main" id="{CC3A561D-5AAD-3E1C-6672-6DEB64AB704B}"/>
              </a:ext>
            </a:extLst>
          </p:cNvPr>
          <p:cNvCxnSpPr>
            <a:cxnSpLocks/>
            <a:stCxn id="33" idx="2"/>
            <a:endCxn id="36" idx="0"/>
          </p:cNvCxnSpPr>
          <p:nvPr/>
        </p:nvCxnSpPr>
        <p:spPr>
          <a:xfrm rot="16200000" flipH="1">
            <a:off x="8689968" y="3183818"/>
            <a:ext cx="705549" cy="1014138"/>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36">
            <a:extLst>
              <a:ext uri="{FF2B5EF4-FFF2-40B4-BE49-F238E27FC236}">
                <a16:creationId xmlns:a16="http://schemas.microsoft.com/office/drawing/2014/main" id="{64E43BDD-3187-1EFA-5BB5-AF5741078227}"/>
              </a:ext>
            </a:extLst>
          </p:cNvPr>
          <p:cNvCxnSpPr>
            <a:cxnSpLocks/>
            <a:stCxn id="33" idx="2"/>
            <a:endCxn id="38" idx="0"/>
          </p:cNvCxnSpPr>
          <p:nvPr/>
        </p:nvCxnSpPr>
        <p:spPr>
          <a:xfrm rot="16200000" flipH="1">
            <a:off x="9298198" y="2575588"/>
            <a:ext cx="705549" cy="2230598"/>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39">
            <a:extLst>
              <a:ext uri="{FF2B5EF4-FFF2-40B4-BE49-F238E27FC236}">
                <a16:creationId xmlns:a16="http://schemas.microsoft.com/office/drawing/2014/main" id="{9ABC744F-9E19-6B1A-7B83-04C00275DA90}"/>
              </a:ext>
            </a:extLst>
          </p:cNvPr>
          <p:cNvCxnSpPr>
            <a:cxnSpLocks/>
            <a:stCxn id="35" idx="2"/>
            <a:endCxn id="39" idx="0"/>
          </p:cNvCxnSpPr>
          <p:nvPr/>
        </p:nvCxnSpPr>
        <p:spPr>
          <a:xfrm rot="16200000" flipH="1">
            <a:off x="8675234" y="4230939"/>
            <a:ext cx="540025" cy="1304287"/>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4">
            <a:extLst>
              <a:ext uri="{FF2B5EF4-FFF2-40B4-BE49-F238E27FC236}">
                <a16:creationId xmlns:a16="http://schemas.microsoft.com/office/drawing/2014/main" id="{11601580-1783-3706-6C5B-1887B745D5C8}"/>
              </a:ext>
            </a:extLst>
          </p:cNvPr>
          <p:cNvCxnSpPr>
            <a:cxnSpLocks/>
            <a:stCxn id="38" idx="2"/>
            <a:endCxn id="39" idx="0"/>
          </p:cNvCxnSpPr>
          <p:nvPr/>
        </p:nvCxnSpPr>
        <p:spPr>
          <a:xfrm rot="5400000">
            <a:off x="9911819" y="4298643"/>
            <a:ext cx="540025" cy="1168881"/>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47">
            <a:extLst>
              <a:ext uri="{FF2B5EF4-FFF2-40B4-BE49-F238E27FC236}">
                <a16:creationId xmlns:a16="http://schemas.microsoft.com/office/drawing/2014/main" id="{512BC806-2ECC-D418-6909-DF609E2E1F99}"/>
              </a:ext>
            </a:extLst>
          </p:cNvPr>
          <p:cNvCxnSpPr>
            <a:cxnSpLocks/>
            <a:stCxn id="36" idx="2"/>
            <a:endCxn id="39" idx="0"/>
          </p:cNvCxnSpPr>
          <p:nvPr/>
        </p:nvCxnSpPr>
        <p:spPr>
          <a:xfrm rot="16200000" flipH="1">
            <a:off x="9303588" y="4859293"/>
            <a:ext cx="540025" cy="47579"/>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5" name="Picture 2" descr="EnergyPlus | Department of Energy">
            <a:extLst>
              <a:ext uri="{FF2B5EF4-FFF2-40B4-BE49-F238E27FC236}">
                <a16:creationId xmlns:a16="http://schemas.microsoft.com/office/drawing/2014/main" id="{9C5ABD49-0F63-5537-5A10-BE21BB11B8C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33424" y="4313628"/>
            <a:ext cx="749534" cy="540026"/>
          </a:xfrm>
          <a:prstGeom prst="rect">
            <a:avLst/>
          </a:prstGeom>
          <a:noFill/>
          <a:extLst>
            <a:ext uri="{909E8E84-426E-40DD-AFC4-6F175D3DCCD1}">
              <a14:hiddenFill xmlns:a14="http://schemas.microsoft.com/office/drawing/2010/main">
                <a:solidFill>
                  <a:srgbClr val="FFFFFF"/>
                </a:solidFill>
              </a14:hiddenFill>
            </a:ext>
          </a:extLst>
        </p:spPr>
      </p:pic>
      <p:sp>
        <p:nvSpPr>
          <p:cNvPr id="56" name="テキスト ボックス 203">
            <a:extLst>
              <a:ext uri="{FF2B5EF4-FFF2-40B4-BE49-F238E27FC236}">
                <a16:creationId xmlns:a16="http://schemas.microsoft.com/office/drawing/2014/main" id="{110FAB14-C878-CAE8-0172-4545BB614CFE}"/>
              </a:ext>
            </a:extLst>
          </p:cNvPr>
          <p:cNvSpPr txBox="1"/>
          <p:nvPr/>
        </p:nvSpPr>
        <p:spPr>
          <a:xfrm>
            <a:off x="9227822" y="2944267"/>
            <a:ext cx="2487929" cy="523220"/>
          </a:xfrm>
          <a:prstGeom prst="rect">
            <a:avLst/>
          </a:prstGeom>
          <a:noFill/>
        </p:spPr>
        <p:txBody>
          <a:bodyPr wrap="square">
            <a:spAutoFit/>
          </a:bodyPr>
          <a:lstStyle/>
          <a:p>
            <a:r>
              <a:rPr lang="en-US" altLang="ja-JP" sz="1400" b="1"/>
              <a:t>Active Transfer Learning</a:t>
            </a:r>
          </a:p>
          <a:p>
            <a:r>
              <a:rPr lang="en-US" altLang="ja-JP" sz="1400"/>
              <a:t>on various amount of surveys</a:t>
            </a:r>
            <a:endParaRPr lang="en-US" altLang="ja-JP" sz="1200"/>
          </a:p>
        </p:txBody>
      </p:sp>
      <p:pic>
        <p:nvPicPr>
          <p:cNvPr id="57" name="Picture 2" descr="AI（人工知能）のアイコン03 | フリーのアイコンイラスト素材 icon-pit">
            <a:extLst>
              <a:ext uri="{FF2B5EF4-FFF2-40B4-BE49-F238E27FC236}">
                <a16:creationId xmlns:a16="http://schemas.microsoft.com/office/drawing/2014/main" id="{5C83C456-719C-7872-A7EB-DFBF144F62B9}"/>
              </a:ext>
            </a:extLst>
          </p:cNvPr>
          <p:cNvPicPr>
            <a:picLocks noChangeAspect="1" noChangeArrowheads="1"/>
          </p:cNvPicPr>
          <p:nvPr/>
        </p:nvPicPr>
        <p:blipFill rotWithShape="1">
          <a:blip r:embed="rId4">
            <a:duotone>
              <a:prstClr val="black"/>
              <a:schemeClr val="tx2">
                <a:tint val="45000"/>
                <a:satMod val="400000"/>
              </a:schemeClr>
            </a:duotone>
            <a:extLst>
              <a:ext uri="{28A0092B-C50C-407E-A947-70E740481C1C}">
                <a14:useLocalDpi xmlns:a14="http://schemas.microsoft.com/office/drawing/2010/main" val="0"/>
              </a:ext>
            </a:extLst>
          </a:blip>
          <a:srcRect l="-2114" t="9316" r="2114" b="6016"/>
          <a:stretch/>
        </p:blipFill>
        <p:spPr bwMode="auto">
          <a:xfrm>
            <a:off x="6983030" y="2610132"/>
            <a:ext cx="913985" cy="773850"/>
          </a:xfrm>
          <a:prstGeom prst="rect">
            <a:avLst/>
          </a:prstGeom>
          <a:noFill/>
          <a:extLst>
            <a:ext uri="{909E8E84-426E-40DD-AFC4-6F175D3DCCD1}">
              <a14:hiddenFill xmlns:a14="http://schemas.microsoft.com/office/drawing/2010/main">
                <a:solidFill>
                  <a:srgbClr val="FFFFFF"/>
                </a:solidFill>
              </a14:hiddenFill>
            </a:ext>
          </a:extLst>
        </p:spPr>
      </p:pic>
      <p:sp>
        <p:nvSpPr>
          <p:cNvPr id="58" name="テキスト ボックス 203">
            <a:extLst>
              <a:ext uri="{FF2B5EF4-FFF2-40B4-BE49-F238E27FC236}">
                <a16:creationId xmlns:a16="http://schemas.microsoft.com/office/drawing/2014/main" id="{D0C9D483-3755-0FB4-01D4-E927ED31204C}"/>
              </a:ext>
            </a:extLst>
          </p:cNvPr>
          <p:cNvSpPr txBox="1"/>
          <p:nvPr/>
        </p:nvSpPr>
        <p:spPr>
          <a:xfrm>
            <a:off x="6412727" y="3557868"/>
            <a:ext cx="2185990" cy="523220"/>
          </a:xfrm>
          <a:prstGeom prst="rect">
            <a:avLst/>
          </a:prstGeom>
          <a:noFill/>
        </p:spPr>
        <p:txBody>
          <a:bodyPr wrap="square">
            <a:spAutoFit/>
          </a:bodyPr>
          <a:lstStyle/>
          <a:p>
            <a:r>
              <a:rPr lang="en-US" altLang="ja-JP" sz="1400" b="1"/>
              <a:t>(2)Virtual </a:t>
            </a:r>
            <a:r>
              <a:rPr kumimoji="0" lang="en-US" altLang="ja-JP" sz="1400" b="1" i="0" u="none" strike="noStrike" cap="none" normalizeH="0" baseline="0">
                <a:ln>
                  <a:noFill/>
                </a:ln>
                <a:effectLst/>
                <a:latin typeface="Arial" panose="020B0604020202020204" pitchFamily="34" charset="0"/>
              </a:rPr>
              <a:t>experimental</a:t>
            </a:r>
            <a:r>
              <a:rPr lang="en-US" altLang="ja-JP" sz="1400" b="1"/>
              <a:t> evaluation</a:t>
            </a:r>
            <a:endParaRPr lang="en-US" altLang="ja-JP" sz="1200"/>
          </a:p>
        </p:txBody>
      </p:sp>
      <p:sp>
        <p:nvSpPr>
          <p:cNvPr id="59" name="テキスト ボックス 203">
            <a:extLst>
              <a:ext uri="{FF2B5EF4-FFF2-40B4-BE49-F238E27FC236}">
                <a16:creationId xmlns:a16="http://schemas.microsoft.com/office/drawing/2014/main" id="{62D12562-04A7-8C22-8BF6-B80EF74CA8D1}"/>
              </a:ext>
            </a:extLst>
          </p:cNvPr>
          <p:cNvSpPr txBox="1"/>
          <p:nvPr/>
        </p:nvSpPr>
        <p:spPr>
          <a:xfrm>
            <a:off x="6453519" y="70877"/>
            <a:ext cx="3069682" cy="307777"/>
          </a:xfrm>
          <a:prstGeom prst="rect">
            <a:avLst/>
          </a:prstGeom>
          <a:noFill/>
        </p:spPr>
        <p:txBody>
          <a:bodyPr wrap="square">
            <a:spAutoFit/>
          </a:bodyPr>
          <a:lstStyle/>
          <a:p>
            <a:r>
              <a:rPr lang="en-US" altLang="ja-JP" sz="1400" b="1"/>
              <a:t>(1)Active Transfer Learning</a:t>
            </a:r>
            <a:endParaRPr lang="en-US" altLang="ja-JP" sz="1200"/>
          </a:p>
        </p:txBody>
      </p:sp>
      <p:sp>
        <p:nvSpPr>
          <p:cNvPr id="60" name="テキスト ボックス 203">
            <a:extLst>
              <a:ext uri="{FF2B5EF4-FFF2-40B4-BE49-F238E27FC236}">
                <a16:creationId xmlns:a16="http://schemas.microsoft.com/office/drawing/2014/main" id="{3235DAE9-5515-1609-5A68-63705B87C366}"/>
              </a:ext>
            </a:extLst>
          </p:cNvPr>
          <p:cNvSpPr txBox="1"/>
          <p:nvPr/>
        </p:nvSpPr>
        <p:spPr>
          <a:xfrm>
            <a:off x="7507901" y="311512"/>
            <a:ext cx="1362634" cy="307777"/>
          </a:xfrm>
          <a:prstGeom prst="rect">
            <a:avLst/>
          </a:prstGeom>
          <a:noFill/>
        </p:spPr>
        <p:txBody>
          <a:bodyPr wrap="square">
            <a:spAutoFit/>
          </a:bodyPr>
          <a:lstStyle/>
          <a:p>
            <a:r>
              <a:rPr lang="en-US" altLang="ja-JP" sz="1400" b="1"/>
              <a:t>(Base Dataset</a:t>
            </a:r>
            <a:r>
              <a:rPr lang="en-US" altLang="ja-JP" sz="1200" b="1"/>
              <a:t>)</a:t>
            </a:r>
            <a:endParaRPr lang="en-US" altLang="ja-JP" sz="1200"/>
          </a:p>
        </p:txBody>
      </p:sp>
      <p:sp>
        <p:nvSpPr>
          <p:cNvPr id="1033" name="正方形/長方形 17">
            <a:extLst>
              <a:ext uri="{FF2B5EF4-FFF2-40B4-BE49-F238E27FC236}">
                <a16:creationId xmlns:a16="http://schemas.microsoft.com/office/drawing/2014/main" id="{77963155-B29C-5160-E37F-A248A68D9C19}"/>
              </a:ext>
            </a:extLst>
          </p:cNvPr>
          <p:cNvSpPr/>
          <p:nvPr/>
        </p:nvSpPr>
        <p:spPr>
          <a:xfrm>
            <a:off x="7654074" y="5508194"/>
            <a:ext cx="690223" cy="468000"/>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b="1">
                <a:solidFill>
                  <a:schemeClr val="tx1"/>
                </a:solidFill>
              </a:rPr>
              <a:t>N=2</a:t>
            </a:r>
          </a:p>
          <a:p>
            <a:r>
              <a:rPr lang="en-US" altLang="ja-JP" sz="1400" b="1">
                <a:solidFill>
                  <a:schemeClr val="tx1"/>
                </a:solidFill>
              </a:rPr>
              <a:t>Model</a:t>
            </a:r>
            <a:endParaRPr lang="ja-JP" altLang="en-US" sz="1400" b="1">
              <a:solidFill>
                <a:schemeClr val="tx1"/>
              </a:solidFill>
            </a:endParaRPr>
          </a:p>
        </p:txBody>
      </p:sp>
      <p:sp>
        <p:nvSpPr>
          <p:cNvPr id="1034" name="正方形/長方形 17">
            <a:extLst>
              <a:ext uri="{FF2B5EF4-FFF2-40B4-BE49-F238E27FC236}">
                <a16:creationId xmlns:a16="http://schemas.microsoft.com/office/drawing/2014/main" id="{B8AEE513-3A6E-CC0E-DC36-269B986C7612}"/>
              </a:ext>
            </a:extLst>
          </p:cNvPr>
          <p:cNvSpPr/>
          <p:nvPr/>
        </p:nvSpPr>
        <p:spPr>
          <a:xfrm>
            <a:off x="10415662" y="5508194"/>
            <a:ext cx="1142128" cy="468000"/>
          </a:xfrm>
          <a:prstGeom prst="rect">
            <a:avLst/>
          </a:prstGeom>
          <a:solidFill>
            <a:schemeClr val="bg1">
              <a:lumMod val="95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b="1">
                <a:solidFill>
                  <a:schemeClr val="tx1"/>
                </a:solidFill>
              </a:rPr>
              <a:t>Full learning</a:t>
            </a:r>
          </a:p>
          <a:p>
            <a:r>
              <a:rPr lang="en-US" altLang="ja-JP" sz="1400" b="1">
                <a:solidFill>
                  <a:schemeClr val="tx1"/>
                </a:solidFill>
              </a:rPr>
              <a:t>model</a:t>
            </a:r>
            <a:endParaRPr lang="ja-JP" altLang="en-US" sz="1400" b="1">
              <a:solidFill>
                <a:schemeClr val="tx1"/>
              </a:solidFill>
            </a:endParaRPr>
          </a:p>
        </p:txBody>
      </p:sp>
      <p:sp>
        <p:nvSpPr>
          <p:cNvPr id="1035" name="正方形/長方形 17">
            <a:extLst>
              <a:ext uri="{FF2B5EF4-FFF2-40B4-BE49-F238E27FC236}">
                <a16:creationId xmlns:a16="http://schemas.microsoft.com/office/drawing/2014/main" id="{593545FC-A891-E576-E9D8-6F880BA4DBE3}"/>
              </a:ext>
            </a:extLst>
          </p:cNvPr>
          <p:cNvSpPr/>
          <p:nvPr/>
        </p:nvSpPr>
        <p:spPr>
          <a:xfrm>
            <a:off x="9591615" y="5508194"/>
            <a:ext cx="714405" cy="468000"/>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b="1">
                <a:solidFill>
                  <a:schemeClr val="tx1"/>
                </a:solidFill>
              </a:rPr>
              <a:t>N=20</a:t>
            </a:r>
          </a:p>
          <a:p>
            <a:r>
              <a:rPr lang="en-US" altLang="ja-JP" sz="1400" b="1">
                <a:solidFill>
                  <a:schemeClr val="tx1"/>
                </a:solidFill>
              </a:rPr>
              <a:t>Model</a:t>
            </a:r>
            <a:endParaRPr lang="ja-JP" altLang="en-US" sz="1400" b="1">
              <a:solidFill>
                <a:schemeClr val="tx1"/>
              </a:solidFill>
            </a:endParaRPr>
          </a:p>
        </p:txBody>
      </p:sp>
      <p:sp>
        <p:nvSpPr>
          <p:cNvPr id="1036" name="正方形/長方形 17">
            <a:extLst>
              <a:ext uri="{FF2B5EF4-FFF2-40B4-BE49-F238E27FC236}">
                <a16:creationId xmlns:a16="http://schemas.microsoft.com/office/drawing/2014/main" id="{A5709149-F73F-AAC7-F9A2-D6EE1CD9BBA8}"/>
              </a:ext>
            </a:extLst>
          </p:cNvPr>
          <p:cNvSpPr/>
          <p:nvPr/>
        </p:nvSpPr>
        <p:spPr>
          <a:xfrm>
            <a:off x="8438631" y="5508194"/>
            <a:ext cx="690223" cy="468000"/>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b="1">
                <a:solidFill>
                  <a:schemeClr val="tx1"/>
                </a:solidFill>
              </a:rPr>
              <a:t>N=4</a:t>
            </a:r>
          </a:p>
          <a:p>
            <a:r>
              <a:rPr lang="en-US" altLang="ja-JP" sz="1400" b="1">
                <a:solidFill>
                  <a:schemeClr val="tx1"/>
                </a:solidFill>
              </a:rPr>
              <a:t>Model</a:t>
            </a:r>
            <a:endParaRPr lang="ja-JP" altLang="en-US" sz="1400" b="1">
              <a:solidFill>
                <a:schemeClr val="tx1"/>
              </a:solidFill>
            </a:endParaRPr>
          </a:p>
        </p:txBody>
      </p:sp>
      <p:sp>
        <p:nvSpPr>
          <p:cNvPr id="1040" name="テキスト ボックス 203">
            <a:extLst>
              <a:ext uri="{FF2B5EF4-FFF2-40B4-BE49-F238E27FC236}">
                <a16:creationId xmlns:a16="http://schemas.microsoft.com/office/drawing/2014/main" id="{4E07C5B4-8A8D-73AA-4676-F04199EB9D13}"/>
              </a:ext>
            </a:extLst>
          </p:cNvPr>
          <p:cNvSpPr txBox="1"/>
          <p:nvPr/>
        </p:nvSpPr>
        <p:spPr>
          <a:xfrm>
            <a:off x="9790469" y="311512"/>
            <a:ext cx="1362634" cy="307777"/>
          </a:xfrm>
          <a:prstGeom prst="rect">
            <a:avLst/>
          </a:prstGeom>
          <a:noFill/>
        </p:spPr>
        <p:txBody>
          <a:bodyPr wrap="square">
            <a:spAutoFit/>
          </a:bodyPr>
          <a:lstStyle/>
          <a:p>
            <a:r>
              <a:rPr lang="en-US" altLang="ja-JP" sz="1400" b="1"/>
              <a:t>(Target Dataset</a:t>
            </a:r>
            <a:r>
              <a:rPr lang="en-US" altLang="ja-JP" sz="1200" b="1"/>
              <a:t>)</a:t>
            </a:r>
            <a:endParaRPr lang="en-US" altLang="ja-JP" sz="1200"/>
          </a:p>
        </p:txBody>
      </p:sp>
      <p:cxnSp>
        <p:nvCxnSpPr>
          <p:cNvPr id="6" name="コネクタ: カギ線 5">
            <a:extLst>
              <a:ext uri="{FF2B5EF4-FFF2-40B4-BE49-F238E27FC236}">
                <a16:creationId xmlns:a16="http://schemas.microsoft.com/office/drawing/2014/main" id="{EBE7ACF3-BDDE-824F-F7C8-E374E5E0D324}"/>
              </a:ext>
            </a:extLst>
          </p:cNvPr>
          <p:cNvCxnSpPr>
            <a:stCxn id="1034" idx="2"/>
            <a:endCxn id="1033" idx="2"/>
          </p:cNvCxnSpPr>
          <p:nvPr/>
        </p:nvCxnSpPr>
        <p:spPr>
          <a:xfrm rot="5400000">
            <a:off x="9492956" y="4482424"/>
            <a:ext cx="12700" cy="2987540"/>
          </a:xfrm>
          <a:prstGeom prst="bentConnector3">
            <a:avLst>
              <a:gd name="adj1" fmla="val 258333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999BEF45-F60A-52E3-4267-6BB5A6E3F508}"/>
              </a:ext>
            </a:extLst>
          </p:cNvPr>
          <p:cNvCxnSpPr>
            <a:cxnSpLocks/>
            <a:stCxn id="1034" idx="2"/>
            <a:endCxn id="1036" idx="2"/>
          </p:cNvCxnSpPr>
          <p:nvPr/>
        </p:nvCxnSpPr>
        <p:spPr>
          <a:xfrm rot="5400000">
            <a:off x="9885235" y="4874703"/>
            <a:ext cx="12700" cy="2202983"/>
          </a:xfrm>
          <a:prstGeom prst="bentConnector3">
            <a:avLst>
              <a:gd name="adj1" fmla="val 2566654"/>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63CFD011-19CE-9268-3CDB-ED1D8864C8A2}"/>
              </a:ext>
            </a:extLst>
          </p:cNvPr>
          <p:cNvCxnSpPr>
            <a:cxnSpLocks/>
            <a:stCxn id="1034" idx="2"/>
            <a:endCxn id="1035" idx="2"/>
          </p:cNvCxnSpPr>
          <p:nvPr/>
        </p:nvCxnSpPr>
        <p:spPr>
          <a:xfrm rot="5400000">
            <a:off x="10467772" y="5457240"/>
            <a:ext cx="12700" cy="1037908"/>
          </a:xfrm>
          <a:prstGeom prst="bentConnector3">
            <a:avLst>
              <a:gd name="adj1" fmla="val 2583339"/>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03">
            <a:extLst>
              <a:ext uri="{FF2B5EF4-FFF2-40B4-BE49-F238E27FC236}">
                <a16:creationId xmlns:a16="http://schemas.microsoft.com/office/drawing/2014/main" id="{9FBCCF6E-8DA9-83CD-1858-D72120D459F9}"/>
              </a:ext>
            </a:extLst>
          </p:cNvPr>
          <p:cNvSpPr txBox="1"/>
          <p:nvPr/>
        </p:nvSpPr>
        <p:spPr>
          <a:xfrm>
            <a:off x="10936138" y="5223325"/>
            <a:ext cx="941142" cy="307777"/>
          </a:xfrm>
          <a:prstGeom prst="rect">
            <a:avLst/>
          </a:prstGeom>
          <a:noFill/>
        </p:spPr>
        <p:txBody>
          <a:bodyPr wrap="square">
            <a:spAutoFit/>
          </a:bodyPr>
          <a:lstStyle/>
          <a:p>
            <a:r>
              <a:rPr lang="en-US" altLang="ja-JP" sz="1400" b="1">
                <a:solidFill>
                  <a:srgbClr val="FF0000"/>
                </a:solidFill>
              </a:rPr>
              <a:t>Reference</a:t>
            </a:r>
            <a:endParaRPr lang="en-US" altLang="ja-JP" sz="1200">
              <a:solidFill>
                <a:srgbClr val="FF0000"/>
              </a:solidFill>
            </a:endParaRPr>
          </a:p>
        </p:txBody>
      </p:sp>
      <p:sp>
        <p:nvSpPr>
          <p:cNvPr id="2" name="テキスト ボックス 203">
            <a:extLst>
              <a:ext uri="{FF2B5EF4-FFF2-40B4-BE49-F238E27FC236}">
                <a16:creationId xmlns:a16="http://schemas.microsoft.com/office/drawing/2014/main" id="{9355CDB9-FC84-2E01-670E-53E53C5DB424}"/>
              </a:ext>
            </a:extLst>
          </p:cNvPr>
          <p:cNvSpPr txBox="1"/>
          <p:nvPr/>
        </p:nvSpPr>
        <p:spPr>
          <a:xfrm>
            <a:off x="7156661" y="6357675"/>
            <a:ext cx="4833877" cy="307777"/>
          </a:xfrm>
          <a:prstGeom prst="rect">
            <a:avLst/>
          </a:prstGeom>
          <a:noFill/>
        </p:spPr>
        <p:txBody>
          <a:bodyPr wrap="square">
            <a:spAutoFit/>
          </a:bodyPr>
          <a:lstStyle/>
          <a:p>
            <a:r>
              <a:rPr lang="en-US" altLang="ja-JP" sz="1400" b="1">
                <a:solidFill>
                  <a:srgbClr val="FF0000"/>
                </a:solidFill>
              </a:rPr>
              <a:t>How mush selected control setpoints are actually comfortable?</a:t>
            </a:r>
            <a:endParaRPr lang="en-US" altLang="ja-JP" sz="1200">
              <a:solidFill>
                <a:srgbClr val="FF0000"/>
              </a:solidFill>
            </a:endParaRPr>
          </a:p>
        </p:txBody>
      </p:sp>
    </p:spTree>
    <p:extLst>
      <p:ext uri="{BB962C8B-B14F-4D97-AF65-F5344CB8AC3E}">
        <p14:creationId xmlns:p14="http://schemas.microsoft.com/office/powerpoint/2010/main" val="4103555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13</a:t>
            </a:fld>
            <a:endParaRPr lang="en-SG"/>
          </a:p>
        </p:txBody>
      </p:sp>
      <p:sp>
        <p:nvSpPr>
          <p:cNvPr id="4" name="Title 3">
            <a:extLst>
              <a:ext uri="{FF2B5EF4-FFF2-40B4-BE49-F238E27FC236}">
                <a16:creationId xmlns:a16="http://schemas.microsoft.com/office/drawing/2014/main" id="{C595EB4A-BE3C-542C-43F9-5C82F3DA9F7B}"/>
              </a:ext>
            </a:extLst>
          </p:cNvPr>
          <p:cNvSpPr>
            <a:spLocks noGrp="1"/>
          </p:cNvSpPr>
          <p:nvPr>
            <p:ph type="title"/>
          </p:nvPr>
        </p:nvSpPr>
        <p:spPr>
          <a:xfrm>
            <a:off x="533400" y="1"/>
            <a:ext cx="10820400" cy="403451"/>
          </a:xfrm>
          <a:prstGeom prst="rect">
            <a:avLst/>
          </a:prstGeom>
        </p:spPr>
        <p:txBody>
          <a:bodyPr/>
          <a:lstStyle/>
          <a:p>
            <a:r>
              <a:rPr lang="en-US" altLang="ja-JP" sz="2400" b="1">
                <a:solidFill>
                  <a:srgbClr val="000066"/>
                </a:solidFill>
                <a:latin typeface="Calibri"/>
                <a:cs typeface="Calibri"/>
              </a:rPr>
              <a:t>Result2 – The effect of amount of learning instances to thermal acceptance</a:t>
            </a:r>
            <a:endParaRPr lang="en-SG" sz="2400" b="1"/>
          </a:p>
        </p:txBody>
      </p:sp>
      <p:sp>
        <p:nvSpPr>
          <p:cNvPr id="13" name="テキスト ボックス 12">
            <a:extLst>
              <a:ext uri="{FF2B5EF4-FFF2-40B4-BE49-F238E27FC236}">
                <a16:creationId xmlns:a16="http://schemas.microsoft.com/office/drawing/2014/main" id="{40FEF8C6-3E32-F0B8-303D-253786552B9E}"/>
              </a:ext>
            </a:extLst>
          </p:cNvPr>
          <p:cNvSpPr txBox="1"/>
          <p:nvPr/>
        </p:nvSpPr>
        <p:spPr>
          <a:xfrm>
            <a:off x="8227078" y="10068512"/>
            <a:ext cx="3025122" cy="253916"/>
          </a:xfrm>
          <a:prstGeom prst="rect">
            <a:avLst/>
          </a:prstGeom>
          <a:noFill/>
        </p:spPr>
        <p:txBody>
          <a:bodyPr wrap="square">
            <a:spAutoFit/>
          </a:bodyPr>
          <a:lstStyle/>
          <a:p>
            <a:r>
              <a:rPr lang="en-US" altLang="ja-JP" sz="1050" b="1"/>
              <a:t>Difference between PMV and actual acceptance </a:t>
            </a:r>
          </a:p>
        </p:txBody>
      </p:sp>
      <p:sp>
        <p:nvSpPr>
          <p:cNvPr id="7" name="Title 3">
            <a:extLst>
              <a:ext uri="{FF2B5EF4-FFF2-40B4-BE49-F238E27FC236}">
                <a16:creationId xmlns:a16="http://schemas.microsoft.com/office/drawing/2014/main" id="{CA0835DA-6DA8-2E04-3906-5992092A4127}"/>
              </a:ext>
            </a:extLst>
          </p:cNvPr>
          <p:cNvSpPr txBox="1">
            <a:spLocks/>
          </p:cNvSpPr>
          <p:nvPr/>
        </p:nvSpPr>
        <p:spPr>
          <a:xfrm>
            <a:off x="500434" y="678193"/>
            <a:ext cx="2666900" cy="4034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Calibri"/>
                <a:cs typeface="Calibri"/>
              </a:rPr>
              <a:t>Zone Control</a:t>
            </a:r>
            <a:endParaRPr lang="en-SG" sz="1600" b="1"/>
          </a:p>
        </p:txBody>
      </p:sp>
      <p:sp>
        <p:nvSpPr>
          <p:cNvPr id="8" name="Title 3">
            <a:extLst>
              <a:ext uri="{FF2B5EF4-FFF2-40B4-BE49-F238E27FC236}">
                <a16:creationId xmlns:a16="http://schemas.microsoft.com/office/drawing/2014/main" id="{98832B5E-F320-F7DE-A473-D9BE8E5A27CA}"/>
              </a:ext>
            </a:extLst>
          </p:cNvPr>
          <p:cNvSpPr txBox="1">
            <a:spLocks/>
          </p:cNvSpPr>
          <p:nvPr/>
        </p:nvSpPr>
        <p:spPr>
          <a:xfrm>
            <a:off x="6672634" y="678193"/>
            <a:ext cx="2666900" cy="4034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Calibri"/>
                <a:cs typeface="Calibri"/>
              </a:rPr>
              <a:t>Personal Control</a:t>
            </a:r>
            <a:endParaRPr lang="en-SG" sz="1600" b="1"/>
          </a:p>
        </p:txBody>
      </p:sp>
      <p:sp>
        <p:nvSpPr>
          <p:cNvPr id="9" name="テキスト ボックス 8">
            <a:extLst>
              <a:ext uri="{FF2B5EF4-FFF2-40B4-BE49-F238E27FC236}">
                <a16:creationId xmlns:a16="http://schemas.microsoft.com/office/drawing/2014/main" id="{747AC164-88EB-49E5-5795-06147528633B}"/>
              </a:ext>
            </a:extLst>
          </p:cNvPr>
          <p:cNvSpPr txBox="1"/>
          <p:nvPr/>
        </p:nvSpPr>
        <p:spPr>
          <a:xfrm>
            <a:off x="540890" y="4206075"/>
            <a:ext cx="6061284" cy="1754326"/>
          </a:xfrm>
          <a:prstGeom prst="rect">
            <a:avLst/>
          </a:prstGeom>
          <a:noFill/>
        </p:spPr>
        <p:txBody>
          <a:bodyPr wrap="square">
            <a:spAutoFit/>
          </a:bodyPr>
          <a:lstStyle/>
          <a:p>
            <a:pPr marL="285750" indent="-285750">
              <a:buFontTx/>
              <a:buChar char="-"/>
            </a:pPr>
            <a:r>
              <a:rPr lang="en-US" altLang="ja-JP" b="1"/>
              <a:t>Mean thermal acceptability </a:t>
            </a:r>
            <a:r>
              <a:rPr lang="en-US" altLang="ja-JP"/>
              <a:t>on </a:t>
            </a:r>
            <a:r>
              <a:rPr lang="en-US" altLang="ja-JP" b="1"/>
              <a:t>selected environment </a:t>
            </a:r>
            <a:r>
              <a:rPr lang="en-US" altLang="ja-JP"/>
              <a:t>was </a:t>
            </a:r>
            <a:r>
              <a:rPr lang="en-US" altLang="ja-JP" b="1"/>
              <a:t>improved more quickly</a:t>
            </a:r>
            <a:r>
              <a:rPr lang="en-US" altLang="ja-JP"/>
              <a:t>, for both zone control and personal control.</a:t>
            </a:r>
          </a:p>
          <a:p>
            <a:pPr marL="285750" indent="-285750">
              <a:buFontTx/>
              <a:buChar char="-"/>
            </a:pPr>
            <a:r>
              <a:rPr lang="en-US" altLang="ja-JP"/>
              <a:t>Thermal acceptability of </a:t>
            </a:r>
            <a:r>
              <a:rPr lang="en-US" altLang="ja-JP" b="1"/>
              <a:t>personal control get stable more quickly </a:t>
            </a:r>
            <a:r>
              <a:rPr lang="en-US" altLang="ja-JP"/>
              <a:t>than zone control, because occupant has wider choice of their suggested environment </a:t>
            </a:r>
            <a:endParaRPr lang="en-US" altLang="ja-JP" b="1"/>
          </a:p>
        </p:txBody>
      </p:sp>
      <p:graphicFrame>
        <p:nvGraphicFramePr>
          <p:cNvPr id="27" name="グラフ 26">
            <a:extLst>
              <a:ext uri="{FF2B5EF4-FFF2-40B4-BE49-F238E27FC236}">
                <a16:creationId xmlns:a16="http://schemas.microsoft.com/office/drawing/2014/main" id="{43964023-26E2-4D9C-A86B-90D5771CBCCE}"/>
              </a:ext>
            </a:extLst>
          </p:cNvPr>
          <p:cNvGraphicFramePr>
            <a:graphicFrameLocks/>
          </p:cNvGraphicFramePr>
          <p:nvPr>
            <p:extLst>
              <p:ext uri="{D42A27DB-BD31-4B8C-83A1-F6EECF244321}">
                <p14:modId xmlns:p14="http://schemas.microsoft.com/office/powerpoint/2010/main" val="369605906"/>
              </p:ext>
            </p:extLst>
          </p:nvPr>
        </p:nvGraphicFramePr>
        <p:xfrm>
          <a:off x="6672634" y="1154664"/>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8" name="テキスト ボックス 27">
            <a:extLst>
              <a:ext uri="{FF2B5EF4-FFF2-40B4-BE49-F238E27FC236}">
                <a16:creationId xmlns:a16="http://schemas.microsoft.com/office/drawing/2014/main" id="{3EEEA08D-A839-A0D1-A31A-AD5258F9348A}"/>
              </a:ext>
            </a:extLst>
          </p:cNvPr>
          <p:cNvSpPr txBox="1"/>
          <p:nvPr/>
        </p:nvSpPr>
        <p:spPr>
          <a:xfrm rot="900000">
            <a:off x="9762694" y="2391842"/>
            <a:ext cx="1452129" cy="369332"/>
          </a:xfrm>
          <a:prstGeom prst="rect">
            <a:avLst/>
          </a:prstGeom>
          <a:solidFill>
            <a:srgbClr val="FF0000"/>
          </a:solidFill>
        </p:spPr>
        <p:txBody>
          <a:bodyPr wrap="none" rtlCol="0">
            <a:spAutoFit/>
          </a:bodyPr>
          <a:lstStyle/>
          <a:p>
            <a:r>
              <a:rPr kumimoji="1" lang="en-US" altLang="ja-JP">
                <a:solidFill>
                  <a:schemeClr val="bg1"/>
                </a:solidFill>
              </a:rPr>
              <a:t>Under review</a:t>
            </a:r>
            <a:endParaRPr kumimoji="1" lang="ja-JP" altLang="en-US">
              <a:solidFill>
                <a:schemeClr val="bg1"/>
              </a:solidFill>
            </a:endParaRPr>
          </a:p>
        </p:txBody>
      </p:sp>
      <p:graphicFrame>
        <p:nvGraphicFramePr>
          <p:cNvPr id="2" name="グラフ 1">
            <a:extLst>
              <a:ext uri="{FF2B5EF4-FFF2-40B4-BE49-F238E27FC236}">
                <a16:creationId xmlns:a16="http://schemas.microsoft.com/office/drawing/2014/main" id="{5F5F10CE-2B50-3DD7-B892-4FFF835A692B}"/>
              </a:ext>
            </a:extLst>
          </p:cNvPr>
          <p:cNvGraphicFramePr>
            <a:graphicFrameLocks/>
          </p:cNvGraphicFramePr>
          <p:nvPr>
            <p:extLst>
              <p:ext uri="{D42A27DB-BD31-4B8C-83A1-F6EECF244321}">
                <p14:modId xmlns:p14="http://schemas.microsoft.com/office/powerpoint/2010/main" val="2538297387"/>
              </p:ext>
            </p:extLst>
          </p:nvPr>
        </p:nvGraphicFramePr>
        <p:xfrm>
          <a:off x="6781800" y="3864381"/>
          <a:ext cx="4572000" cy="2743201"/>
        </p:xfrm>
        <a:graphic>
          <a:graphicData uri="http://schemas.openxmlformats.org/drawingml/2006/chart">
            <c:chart xmlns:c="http://schemas.openxmlformats.org/drawingml/2006/chart" xmlns:r="http://schemas.openxmlformats.org/officeDocument/2006/relationships" r:id="rId4"/>
          </a:graphicData>
        </a:graphic>
      </p:graphicFrame>
      <p:cxnSp>
        <p:nvCxnSpPr>
          <p:cNvPr id="5" name="直線コネクタ 4">
            <a:extLst>
              <a:ext uri="{FF2B5EF4-FFF2-40B4-BE49-F238E27FC236}">
                <a16:creationId xmlns:a16="http://schemas.microsoft.com/office/drawing/2014/main" id="{B2220582-2CA5-91F4-9158-9D77988519A4}"/>
              </a:ext>
            </a:extLst>
          </p:cNvPr>
          <p:cNvCxnSpPr>
            <a:cxnSpLocks/>
          </p:cNvCxnSpPr>
          <p:nvPr/>
        </p:nvCxnSpPr>
        <p:spPr>
          <a:xfrm>
            <a:off x="7164861" y="4563672"/>
            <a:ext cx="4068163" cy="0"/>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107387F2-41C6-BF7D-8E4F-58D914553EDC}"/>
              </a:ext>
            </a:extLst>
          </p:cNvPr>
          <p:cNvSpPr txBox="1"/>
          <p:nvPr/>
        </p:nvSpPr>
        <p:spPr>
          <a:xfrm>
            <a:off x="8796513" y="4262656"/>
            <a:ext cx="2204719" cy="261610"/>
          </a:xfrm>
          <a:prstGeom prst="rect">
            <a:avLst/>
          </a:prstGeom>
          <a:noFill/>
        </p:spPr>
        <p:txBody>
          <a:bodyPr wrap="square" rtlCol="0">
            <a:spAutoFit/>
          </a:bodyPr>
          <a:lstStyle/>
          <a:p>
            <a:r>
              <a:rPr kumimoji="1" lang="en-US" altLang="ja-JP" sz="1050">
                <a:solidFill>
                  <a:srgbClr val="00B0F0"/>
                </a:solidFill>
              </a:rPr>
              <a:t>Ref : Accuracy of full-survey learning</a:t>
            </a:r>
            <a:endParaRPr kumimoji="1" lang="ja-JP" altLang="en-US" sz="1050">
              <a:solidFill>
                <a:srgbClr val="00B0F0"/>
              </a:solidFill>
            </a:endParaRPr>
          </a:p>
        </p:txBody>
      </p:sp>
      <p:graphicFrame>
        <p:nvGraphicFramePr>
          <p:cNvPr id="11" name="グラフ 10">
            <a:extLst>
              <a:ext uri="{FF2B5EF4-FFF2-40B4-BE49-F238E27FC236}">
                <a16:creationId xmlns:a16="http://schemas.microsoft.com/office/drawing/2014/main" id="{23FC8612-5DF5-50FA-9121-BA2DB489D721}"/>
              </a:ext>
            </a:extLst>
          </p:cNvPr>
          <p:cNvGraphicFramePr>
            <a:graphicFrameLocks/>
          </p:cNvGraphicFramePr>
          <p:nvPr>
            <p:extLst>
              <p:ext uri="{D42A27DB-BD31-4B8C-83A1-F6EECF244321}">
                <p14:modId xmlns:p14="http://schemas.microsoft.com/office/powerpoint/2010/main" val="3022496334"/>
              </p:ext>
            </p:extLst>
          </p:nvPr>
        </p:nvGraphicFramePr>
        <p:xfrm>
          <a:off x="781923" y="1154664"/>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29" name="テキスト ボックス 28">
            <a:extLst>
              <a:ext uri="{FF2B5EF4-FFF2-40B4-BE49-F238E27FC236}">
                <a16:creationId xmlns:a16="http://schemas.microsoft.com/office/drawing/2014/main" id="{3DE9012D-6C61-D601-30E7-413A12074AD1}"/>
              </a:ext>
            </a:extLst>
          </p:cNvPr>
          <p:cNvSpPr txBox="1"/>
          <p:nvPr/>
        </p:nvSpPr>
        <p:spPr>
          <a:xfrm rot="900000">
            <a:off x="4144214" y="2165339"/>
            <a:ext cx="1452129" cy="369332"/>
          </a:xfrm>
          <a:prstGeom prst="rect">
            <a:avLst/>
          </a:prstGeom>
          <a:solidFill>
            <a:srgbClr val="FF0000"/>
          </a:solidFill>
        </p:spPr>
        <p:txBody>
          <a:bodyPr wrap="none" rtlCol="0">
            <a:spAutoFit/>
          </a:bodyPr>
          <a:lstStyle/>
          <a:p>
            <a:r>
              <a:rPr kumimoji="1" lang="en-US" altLang="ja-JP">
                <a:solidFill>
                  <a:schemeClr val="bg1"/>
                </a:solidFill>
              </a:rPr>
              <a:t>Under review</a:t>
            </a:r>
            <a:endParaRPr kumimoji="1" lang="ja-JP" altLang="en-US">
              <a:solidFill>
                <a:schemeClr val="bg1"/>
              </a:solidFill>
            </a:endParaRPr>
          </a:p>
        </p:txBody>
      </p:sp>
    </p:spTree>
    <p:extLst>
      <p:ext uri="{BB962C8B-B14F-4D97-AF65-F5344CB8AC3E}">
        <p14:creationId xmlns:p14="http://schemas.microsoft.com/office/powerpoint/2010/main" val="3206884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14</a:t>
            </a:fld>
            <a:endParaRPr lang="en-SG"/>
          </a:p>
        </p:txBody>
      </p:sp>
      <p:sp>
        <p:nvSpPr>
          <p:cNvPr id="4" name="Title 3">
            <a:extLst>
              <a:ext uri="{FF2B5EF4-FFF2-40B4-BE49-F238E27FC236}">
                <a16:creationId xmlns:a16="http://schemas.microsoft.com/office/drawing/2014/main" id="{C595EB4A-BE3C-542C-43F9-5C82F3DA9F7B}"/>
              </a:ext>
            </a:extLst>
          </p:cNvPr>
          <p:cNvSpPr>
            <a:spLocks noGrp="1"/>
          </p:cNvSpPr>
          <p:nvPr>
            <p:ph type="title"/>
          </p:nvPr>
        </p:nvSpPr>
        <p:spPr>
          <a:xfrm>
            <a:off x="533400" y="1"/>
            <a:ext cx="10820400" cy="403451"/>
          </a:xfrm>
          <a:prstGeom prst="rect">
            <a:avLst/>
          </a:prstGeom>
        </p:spPr>
        <p:txBody>
          <a:bodyPr/>
          <a:lstStyle/>
          <a:p>
            <a:r>
              <a:rPr lang="en-US" altLang="ja-JP" sz="2400" b="1">
                <a:solidFill>
                  <a:srgbClr val="000066"/>
                </a:solidFill>
                <a:latin typeface="Calibri"/>
                <a:cs typeface="Calibri"/>
              </a:rPr>
              <a:t>Current Conclusion</a:t>
            </a:r>
            <a:endParaRPr lang="en-SG" sz="2400" b="1"/>
          </a:p>
        </p:txBody>
      </p:sp>
      <p:sp>
        <p:nvSpPr>
          <p:cNvPr id="19" name="テキスト ボックス 18">
            <a:extLst>
              <a:ext uri="{FF2B5EF4-FFF2-40B4-BE49-F238E27FC236}">
                <a16:creationId xmlns:a16="http://schemas.microsoft.com/office/drawing/2014/main" id="{76BBC69A-0886-072E-D735-334488EC01B8}"/>
              </a:ext>
            </a:extLst>
          </p:cNvPr>
          <p:cNvSpPr txBox="1"/>
          <p:nvPr/>
        </p:nvSpPr>
        <p:spPr>
          <a:xfrm>
            <a:off x="500434" y="8406735"/>
            <a:ext cx="7007661" cy="1354217"/>
          </a:xfrm>
          <a:prstGeom prst="rect">
            <a:avLst/>
          </a:prstGeom>
          <a:noFill/>
        </p:spPr>
        <p:txBody>
          <a:bodyPr wrap="square">
            <a:spAutoFit/>
          </a:bodyPr>
          <a:lstStyle/>
          <a:p>
            <a:r>
              <a:rPr lang="en-US" altLang="ja-JP" b="1"/>
              <a:t>Addressing discrepancies of PMV with individual thermal comfort</a:t>
            </a:r>
          </a:p>
          <a:p>
            <a:pPr marL="285750" indent="-285750">
              <a:buFont typeface="Arial" panose="020B0604020202020204" pitchFamily="34" charset="0"/>
              <a:buChar char="•"/>
            </a:pPr>
            <a:r>
              <a:rPr lang="en-US" altLang="ja-JP" sz="1600"/>
              <a:t>In HVAC control, setpoint control considering PMV is orthodox method.</a:t>
            </a:r>
          </a:p>
          <a:p>
            <a:pPr marL="285750" indent="-285750">
              <a:buFont typeface="Arial" panose="020B0604020202020204" pitchFamily="34" charset="0"/>
              <a:buChar char="•"/>
            </a:pPr>
            <a:r>
              <a:rPr lang="en-US" altLang="ja-JP" sz="1600"/>
              <a:t>However, it has been reported that PMV control, which assumes an average comfort level, can result in only about 34% of people being satisfied due to discrepancies with individual thermal comfort.</a:t>
            </a:r>
            <a:r>
              <a:rPr lang="en-US" altLang="ja-JP" sz="1600" baseline="30000"/>
              <a:t> [1]</a:t>
            </a:r>
          </a:p>
        </p:txBody>
      </p:sp>
      <p:sp>
        <p:nvSpPr>
          <p:cNvPr id="13" name="テキスト ボックス 12">
            <a:extLst>
              <a:ext uri="{FF2B5EF4-FFF2-40B4-BE49-F238E27FC236}">
                <a16:creationId xmlns:a16="http://schemas.microsoft.com/office/drawing/2014/main" id="{40FEF8C6-3E32-F0B8-303D-253786552B9E}"/>
              </a:ext>
            </a:extLst>
          </p:cNvPr>
          <p:cNvSpPr txBox="1"/>
          <p:nvPr/>
        </p:nvSpPr>
        <p:spPr>
          <a:xfrm>
            <a:off x="8227078" y="10068512"/>
            <a:ext cx="3025122" cy="253916"/>
          </a:xfrm>
          <a:prstGeom prst="rect">
            <a:avLst/>
          </a:prstGeom>
          <a:noFill/>
        </p:spPr>
        <p:txBody>
          <a:bodyPr wrap="square">
            <a:spAutoFit/>
          </a:bodyPr>
          <a:lstStyle/>
          <a:p>
            <a:r>
              <a:rPr lang="en-US" altLang="ja-JP" sz="1050" b="1"/>
              <a:t>Difference between PMV and actual acceptance </a:t>
            </a:r>
          </a:p>
        </p:txBody>
      </p:sp>
      <p:sp>
        <p:nvSpPr>
          <p:cNvPr id="8" name="TextShape 1">
            <a:extLst>
              <a:ext uri="{FF2B5EF4-FFF2-40B4-BE49-F238E27FC236}">
                <a16:creationId xmlns:a16="http://schemas.microsoft.com/office/drawing/2014/main" id="{B506226A-C1EB-9A7B-46F2-0F55A603A16E}"/>
              </a:ext>
            </a:extLst>
          </p:cNvPr>
          <p:cNvSpPr txBox="1"/>
          <p:nvPr/>
        </p:nvSpPr>
        <p:spPr>
          <a:xfrm>
            <a:off x="807921" y="3740097"/>
            <a:ext cx="5610296" cy="451800"/>
          </a:xfrm>
          <a:prstGeom prst="rect">
            <a:avLst/>
          </a:prstGeom>
          <a:noFill/>
          <a:ln>
            <a:noFill/>
          </a:ln>
        </p:spPr>
        <p:txBody>
          <a:bodyPr lIns="90000" tIns="46800" rIns="90000" bIns="4680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a:solidFill>
                  <a:srgbClr val="000000"/>
                </a:solidFill>
                <a:latin typeface="arial" panose="020B0604020202020204" pitchFamily="34" charset="0"/>
                <a:cs typeface="Arial" panose="020B0604020202020204" pitchFamily="34" charset="0"/>
              </a:rPr>
              <a:t>☑ </a:t>
            </a:r>
            <a:r>
              <a:rPr lang="en-US" sz="2000" spc="-1">
                <a:solidFill>
                  <a:srgbClr val="000000"/>
                </a:solidFill>
                <a:latin typeface="Arial"/>
              </a:rPr>
              <a:t>Calculation on group comfort</a:t>
            </a:r>
          </a:p>
          <a:p>
            <a:r>
              <a:rPr lang="ja-JP" altLang="en-US" sz="2000">
                <a:solidFill>
                  <a:srgbClr val="000000"/>
                </a:solidFill>
                <a:latin typeface="arial" panose="020B0604020202020204" pitchFamily="34" charset="0"/>
                <a:cs typeface="Arial" panose="020B0604020202020204" pitchFamily="34" charset="0"/>
              </a:rPr>
              <a:t>☑ </a:t>
            </a:r>
            <a:r>
              <a:rPr lang="en-US" altLang="ja-JP" sz="2000">
                <a:solidFill>
                  <a:srgbClr val="000000"/>
                </a:solidFill>
                <a:latin typeface="arial" panose="020B0604020202020204" pitchFamily="34" charset="0"/>
                <a:cs typeface="Arial" panose="020B0604020202020204" pitchFamily="34" charset="0"/>
              </a:rPr>
              <a:t>Try to </a:t>
            </a:r>
            <a:r>
              <a:rPr lang="en-US" altLang="ja-JP" sz="2000" spc="-1">
                <a:solidFill>
                  <a:srgbClr val="000000"/>
                </a:solidFill>
                <a:latin typeface="Arial"/>
              </a:rPr>
              <a:t>enhance the model’s accuracy</a:t>
            </a:r>
            <a:endParaRPr lang="en-US" altLang="ja-JP" sz="2000" b="0" strike="noStrike" spc="-1">
              <a:solidFill>
                <a:srgbClr val="000000"/>
              </a:solidFill>
              <a:latin typeface="Arial"/>
            </a:endParaRPr>
          </a:p>
        </p:txBody>
      </p:sp>
      <p:sp>
        <p:nvSpPr>
          <p:cNvPr id="2" name="Title 3">
            <a:extLst>
              <a:ext uri="{FF2B5EF4-FFF2-40B4-BE49-F238E27FC236}">
                <a16:creationId xmlns:a16="http://schemas.microsoft.com/office/drawing/2014/main" id="{4722A9A0-AA55-3C95-9D09-2D26F9917706}"/>
              </a:ext>
            </a:extLst>
          </p:cNvPr>
          <p:cNvSpPr txBox="1">
            <a:spLocks/>
          </p:cNvSpPr>
          <p:nvPr/>
        </p:nvSpPr>
        <p:spPr>
          <a:xfrm>
            <a:off x="533400" y="3336867"/>
            <a:ext cx="10820400" cy="4034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ja-JP" sz="2400" b="1">
                <a:solidFill>
                  <a:srgbClr val="000066"/>
                </a:solidFill>
                <a:latin typeface="Calibri"/>
                <a:cs typeface="Calibri"/>
              </a:rPr>
              <a:t>Next Step before </a:t>
            </a:r>
            <a:r>
              <a:rPr lang="en-US" altLang="ja-JP" sz="2400" b="1" err="1">
                <a:solidFill>
                  <a:srgbClr val="000066"/>
                </a:solidFill>
                <a:latin typeface="Calibri"/>
                <a:cs typeface="Calibri"/>
              </a:rPr>
              <a:t>ASim</a:t>
            </a:r>
            <a:r>
              <a:rPr lang="en-US" altLang="ja-JP" sz="2400" b="1">
                <a:solidFill>
                  <a:srgbClr val="000066"/>
                </a:solidFill>
                <a:latin typeface="Calibri"/>
                <a:cs typeface="Calibri"/>
              </a:rPr>
              <a:t> paper submission (Sep 5th)</a:t>
            </a:r>
            <a:endParaRPr lang="en-SG" sz="2400" b="1"/>
          </a:p>
        </p:txBody>
      </p:sp>
      <p:sp>
        <p:nvSpPr>
          <p:cNvPr id="5" name="TextShape 1">
            <a:extLst>
              <a:ext uri="{FF2B5EF4-FFF2-40B4-BE49-F238E27FC236}">
                <a16:creationId xmlns:a16="http://schemas.microsoft.com/office/drawing/2014/main" id="{3A50E175-2D69-8056-7BDD-28D5A5B69DB9}"/>
              </a:ext>
            </a:extLst>
          </p:cNvPr>
          <p:cNvSpPr txBox="1"/>
          <p:nvPr/>
        </p:nvSpPr>
        <p:spPr>
          <a:xfrm>
            <a:off x="807921" y="8405993"/>
            <a:ext cx="5610296" cy="451800"/>
          </a:xfrm>
          <a:prstGeom prst="rect">
            <a:avLst/>
          </a:prstGeom>
          <a:noFill/>
          <a:ln>
            <a:noFill/>
          </a:ln>
        </p:spPr>
        <p:txBody>
          <a:bodyPr lIns="90000" tIns="46800" rIns="90000" bIns="4680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400">
                <a:solidFill>
                  <a:srgbClr val="000000"/>
                </a:solidFill>
                <a:latin typeface="arial" panose="020B0604020202020204" pitchFamily="34" charset="0"/>
                <a:cs typeface="Arial" panose="020B0604020202020204" pitchFamily="34" charset="0"/>
              </a:rPr>
              <a:t>☑ </a:t>
            </a:r>
            <a:r>
              <a:rPr lang="en-US" sz="2400" spc="-1">
                <a:solidFill>
                  <a:srgbClr val="000000"/>
                </a:solidFill>
                <a:latin typeface="Arial"/>
              </a:rPr>
              <a:t>Calculation on group comfort</a:t>
            </a:r>
          </a:p>
          <a:p>
            <a:r>
              <a:rPr lang="ja-JP" altLang="en-US" sz="2400">
                <a:solidFill>
                  <a:srgbClr val="000000"/>
                </a:solidFill>
                <a:latin typeface="arial" panose="020B0604020202020204" pitchFamily="34" charset="0"/>
                <a:cs typeface="Arial" panose="020B0604020202020204" pitchFamily="34" charset="0"/>
              </a:rPr>
              <a:t>☑ </a:t>
            </a:r>
            <a:r>
              <a:rPr lang="en-US" altLang="ja-JP" sz="2400">
                <a:solidFill>
                  <a:srgbClr val="000000"/>
                </a:solidFill>
                <a:latin typeface="arial" panose="020B0604020202020204" pitchFamily="34" charset="0"/>
                <a:cs typeface="Arial" panose="020B0604020202020204" pitchFamily="34" charset="0"/>
              </a:rPr>
              <a:t>Try to </a:t>
            </a:r>
            <a:r>
              <a:rPr lang="en-US" altLang="ja-JP" sz="2400" spc="-1">
                <a:solidFill>
                  <a:srgbClr val="000000"/>
                </a:solidFill>
                <a:latin typeface="Arial"/>
              </a:rPr>
              <a:t>enhance the model’s accuracy</a:t>
            </a:r>
            <a:endParaRPr lang="en-US" altLang="ja-JP" sz="2400" b="0" strike="noStrike" spc="-1">
              <a:solidFill>
                <a:srgbClr val="000000"/>
              </a:solidFill>
              <a:latin typeface="Arial"/>
            </a:endParaRPr>
          </a:p>
        </p:txBody>
      </p:sp>
      <p:sp>
        <p:nvSpPr>
          <p:cNvPr id="7" name="TextShape 1">
            <a:extLst>
              <a:ext uri="{FF2B5EF4-FFF2-40B4-BE49-F238E27FC236}">
                <a16:creationId xmlns:a16="http://schemas.microsoft.com/office/drawing/2014/main" id="{6A1F8B67-D2F1-4C06-898F-8FFA35ED8D40}"/>
              </a:ext>
            </a:extLst>
          </p:cNvPr>
          <p:cNvSpPr txBox="1"/>
          <p:nvPr/>
        </p:nvSpPr>
        <p:spPr>
          <a:xfrm>
            <a:off x="807921" y="629131"/>
            <a:ext cx="11111936" cy="451800"/>
          </a:xfrm>
          <a:prstGeom prst="rect">
            <a:avLst/>
          </a:prstGeom>
          <a:noFill/>
          <a:ln>
            <a:noFill/>
          </a:ln>
        </p:spPr>
        <p:txBody>
          <a:bodyPr lIns="90000" tIns="46800" rIns="90000" bIns="4680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a:solidFill>
                  <a:srgbClr val="000000"/>
                </a:solidFill>
                <a:latin typeface="arial" panose="020B0604020202020204" pitchFamily="34" charset="0"/>
                <a:cs typeface="Arial" panose="020B0604020202020204" pitchFamily="34" charset="0"/>
              </a:rPr>
              <a:t>☑ </a:t>
            </a:r>
            <a:r>
              <a:rPr lang="en-US" altLang="ja-JP" sz="2000">
                <a:solidFill>
                  <a:srgbClr val="000000"/>
                </a:solidFill>
                <a:latin typeface="arial" panose="020B0604020202020204" pitchFamily="34" charset="0"/>
                <a:cs typeface="Arial" panose="020B0604020202020204" pitchFamily="34" charset="0"/>
              </a:rPr>
              <a:t>The effect of amount of survey instance for learning, to its accuracy and virtual OCC performance was evaluated. </a:t>
            </a:r>
          </a:p>
          <a:p>
            <a:r>
              <a:rPr lang="ja-JP" altLang="en-US" sz="2000">
                <a:solidFill>
                  <a:srgbClr val="000000"/>
                </a:solidFill>
                <a:latin typeface="arial" panose="020B0604020202020204" pitchFamily="34" charset="0"/>
                <a:cs typeface="Arial" panose="020B0604020202020204" pitchFamily="34" charset="0"/>
              </a:rPr>
              <a:t>☑ </a:t>
            </a:r>
            <a:r>
              <a:rPr lang="en-US" altLang="ja-JP" sz="2000">
                <a:solidFill>
                  <a:srgbClr val="000000"/>
                </a:solidFill>
                <a:latin typeface="arial" panose="020B0604020202020204" pitchFamily="34" charset="0"/>
                <a:cs typeface="Arial" panose="020B0604020202020204" pitchFamily="34" charset="0"/>
              </a:rPr>
              <a:t>Accuracy improves along the amount of learning surveys, especially at N=2~8</a:t>
            </a:r>
            <a:endParaRPr lang="en-US" sz="2000" spc="-1">
              <a:solidFill>
                <a:srgbClr val="000000"/>
              </a:solidFill>
              <a:latin typeface="Arial"/>
            </a:endParaRPr>
          </a:p>
          <a:p>
            <a:r>
              <a:rPr lang="ja-JP" altLang="en-US" sz="2000">
                <a:solidFill>
                  <a:srgbClr val="000000"/>
                </a:solidFill>
                <a:latin typeface="arial" panose="020B0604020202020204" pitchFamily="34" charset="0"/>
                <a:cs typeface="Arial" panose="020B0604020202020204" pitchFamily="34" charset="0"/>
              </a:rPr>
              <a:t>☑ </a:t>
            </a:r>
            <a:r>
              <a:rPr lang="en-US" altLang="ja-JP" sz="2000">
                <a:solidFill>
                  <a:srgbClr val="000000"/>
                </a:solidFill>
                <a:latin typeface="arial" panose="020B0604020202020204" pitchFamily="34" charset="0"/>
                <a:cs typeface="Arial" panose="020B0604020202020204" pitchFamily="34" charset="0"/>
              </a:rPr>
              <a:t>Surveys with</a:t>
            </a:r>
            <a:r>
              <a:rPr lang="ja-JP" altLang="en-US" sz="2000">
                <a:solidFill>
                  <a:srgbClr val="000000"/>
                </a:solidFill>
                <a:latin typeface="arial" panose="020B0604020202020204" pitchFamily="34" charset="0"/>
                <a:cs typeface="Arial" panose="020B0604020202020204" pitchFamily="34" charset="0"/>
              </a:rPr>
              <a:t> </a:t>
            </a:r>
            <a:r>
              <a:rPr lang="en-US" altLang="ja-JP" sz="2000">
                <a:solidFill>
                  <a:srgbClr val="000000"/>
                </a:solidFill>
                <a:latin typeface="arial" panose="020B0604020202020204" pitchFamily="34" charset="0"/>
                <a:cs typeface="Arial" panose="020B0604020202020204" pitchFamily="34" charset="0"/>
              </a:rPr>
              <a:t>only two instances significantly improve the accuracy, which is enough for AC control strategy.</a:t>
            </a:r>
            <a:endParaRPr lang="en-US" altLang="ja-JP" sz="2000" b="0" strike="noStrike" spc="-1">
              <a:solidFill>
                <a:srgbClr val="000000"/>
              </a:solidFill>
              <a:latin typeface="Arial"/>
            </a:endParaRPr>
          </a:p>
        </p:txBody>
      </p:sp>
    </p:spTree>
    <p:extLst>
      <p:ext uri="{BB962C8B-B14F-4D97-AF65-F5344CB8AC3E}">
        <p14:creationId xmlns:p14="http://schemas.microsoft.com/office/powerpoint/2010/main" val="2099482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2DF198-6168-391B-B99D-52743E57C12A}"/>
              </a:ext>
            </a:extLst>
          </p:cNvPr>
          <p:cNvSpPr>
            <a:spLocks noGrp="1"/>
          </p:cNvSpPr>
          <p:nvPr>
            <p:ph type="sldNum" sz="quarter" idx="12"/>
          </p:nvPr>
        </p:nvSpPr>
        <p:spPr/>
        <p:txBody>
          <a:bodyPr/>
          <a:lstStyle/>
          <a:p>
            <a:fld id="{5483C638-C51E-4C26-B75A-5F0DA01E4D26}" type="slidenum">
              <a:rPr lang="en-SG" smtClean="0"/>
              <a:t>15</a:t>
            </a:fld>
            <a:endParaRPr lang="en-SG"/>
          </a:p>
        </p:txBody>
      </p:sp>
      <p:sp>
        <p:nvSpPr>
          <p:cNvPr id="4" name="タイトル 3">
            <a:extLst>
              <a:ext uri="{FF2B5EF4-FFF2-40B4-BE49-F238E27FC236}">
                <a16:creationId xmlns:a16="http://schemas.microsoft.com/office/drawing/2014/main" id="{9E548F47-0D6C-EEE2-9D2B-7C851AE39CF9}"/>
              </a:ext>
            </a:extLst>
          </p:cNvPr>
          <p:cNvSpPr>
            <a:spLocks noGrp="1"/>
          </p:cNvSpPr>
          <p:nvPr>
            <p:ph type="title"/>
          </p:nvPr>
        </p:nvSpPr>
        <p:spPr>
          <a:xfrm>
            <a:off x="831850" y="1709738"/>
            <a:ext cx="10515600" cy="3431888"/>
          </a:xfrm>
        </p:spPr>
        <p:txBody>
          <a:bodyPr anchor="t"/>
          <a:lstStyle/>
          <a:p>
            <a:r>
              <a:rPr lang="en-US" altLang="ja-JP" sz="2400"/>
              <a:t>- Active</a:t>
            </a:r>
            <a:r>
              <a:rPr lang="ja-JP" altLang="en-US" sz="2400"/>
              <a:t> </a:t>
            </a:r>
            <a:r>
              <a:rPr lang="en-US" altLang="ja-JP" sz="2400"/>
              <a:t>learning</a:t>
            </a:r>
            <a:r>
              <a:rPr lang="ja-JP" altLang="en-US" sz="2400"/>
              <a:t> </a:t>
            </a:r>
            <a:r>
              <a:rPr lang="en-US" altLang="ja-JP" sz="2400"/>
              <a:t>with XG-Boost algorithm (one choice of random tree) would include several models in one models, as a brunch of personal model</a:t>
            </a:r>
            <a:br>
              <a:rPr lang="en-US" altLang="ja-JP" sz="2400"/>
            </a:br>
            <a:r>
              <a:rPr lang="en-US" altLang="ja-JP" sz="2400"/>
              <a:t>- Active transfer learning using Deep Learning would not include personal ID, since base model won’t include personal detection ID</a:t>
            </a:r>
            <a:r>
              <a:rPr lang="ja-JP" altLang="en-US" sz="2400"/>
              <a:t> </a:t>
            </a:r>
            <a:br>
              <a:rPr lang="en-US" altLang="ja-JP" sz="2400"/>
            </a:br>
            <a:br>
              <a:rPr lang="en-US" altLang="ja-JP" sz="2400"/>
            </a:br>
            <a:r>
              <a:rPr lang="en-US" altLang="ja-JP" sz="2400"/>
              <a:t>Since gaining complete thermal comfort profiles for various occupant is not feasible,</a:t>
            </a:r>
            <a:br>
              <a:rPr lang="en-US" altLang="ja-JP" sz="2400"/>
            </a:br>
            <a:br>
              <a:rPr lang="en-US" altLang="ja-JP" sz="2400"/>
            </a:br>
            <a:r>
              <a:rPr lang="en-US" altLang="ja-JP" sz="2400"/>
              <a:t>Usual step learning(if not know which environment is informative? )</a:t>
            </a:r>
            <a:br>
              <a:rPr lang="en-US" altLang="ja-JP" sz="2400"/>
            </a:br>
            <a:r>
              <a:rPr lang="en-US" altLang="ja-JP" sz="2400"/>
              <a:t>Active learning(if which environment is informative?)</a:t>
            </a:r>
            <a:br>
              <a:rPr lang="en-US" altLang="ja-JP" sz="2400"/>
            </a:br>
            <a:r>
              <a:rPr lang="en-US" altLang="ja-JP" sz="2400"/>
              <a:t>100% learning(If all the profiles were known? )</a:t>
            </a:r>
            <a:endParaRPr lang="ja-JP" altLang="en-US" sz="2400"/>
          </a:p>
        </p:txBody>
      </p:sp>
    </p:spTree>
    <p:extLst>
      <p:ext uri="{BB962C8B-B14F-4D97-AF65-F5344CB8AC3E}">
        <p14:creationId xmlns:p14="http://schemas.microsoft.com/office/powerpoint/2010/main" val="4066011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2DF198-6168-391B-B99D-52743E57C12A}"/>
              </a:ext>
            </a:extLst>
          </p:cNvPr>
          <p:cNvSpPr>
            <a:spLocks noGrp="1"/>
          </p:cNvSpPr>
          <p:nvPr>
            <p:ph type="sldNum" sz="quarter" idx="12"/>
          </p:nvPr>
        </p:nvSpPr>
        <p:spPr/>
        <p:txBody>
          <a:bodyPr/>
          <a:lstStyle/>
          <a:p>
            <a:fld id="{5483C638-C51E-4C26-B75A-5F0DA01E4D26}" type="slidenum">
              <a:rPr lang="en-SG" smtClean="0"/>
              <a:t>16</a:t>
            </a:fld>
            <a:endParaRPr lang="en-SG"/>
          </a:p>
        </p:txBody>
      </p:sp>
      <p:sp>
        <p:nvSpPr>
          <p:cNvPr id="10" name="Title 9">
            <a:extLst>
              <a:ext uri="{FF2B5EF4-FFF2-40B4-BE49-F238E27FC236}">
                <a16:creationId xmlns:a16="http://schemas.microsoft.com/office/drawing/2014/main" id="{FB0C3BDB-3228-82C9-05C2-0BA3F3706D53}"/>
              </a:ext>
            </a:extLst>
          </p:cNvPr>
          <p:cNvSpPr>
            <a:spLocks noGrp="1"/>
          </p:cNvSpPr>
          <p:nvPr>
            <p:ph type="title"/>
          </p:nvPr>
        </p:nvSpPr>
        <p:spPr/>
        <p:txBody>
          <a:bodyPr/>
          <a:lstStyle/>
          <a:p>
            <a:r>
              <a:rPr lang="en-US" sz="6000" b="1">
                <a:solidFill>
                  <a:srgbClr val="000066"/>
                </a:solidFill>
                <a:latin typeface="Calibri"/>
                <a:cs typeface="Calibri"/>
              </a:rPr>
              <a:t>EOF</a:t>
            </a:r>
            <a:br>
              <a:rPr lang="en-SG" sz="6000" b="1"/>
            </a:br>
            <a:endParaRPr lang="en-SG"/>
          </a:p>
        </p:txBody>
      </p:sp>
    </p:spTree>
    <p:extLst>
      <p:ext uri="{BB962C8B-B14F-4D97-AF65-F5344CB8AC3E}">
        <p14:creationId xmlns:p14="http://schemas.microsoft.com/office/powerpoint/2010/main" val="1299334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7FDACEE-4C5B-21A6-3D2F-C9E1663C2169}"/>
              </a:ext>
            </a:extLst>
          </p:cNvPr>
          <p:cNvSpPr>
            <a:spLocks noGrp="1"/>
          </p:cNvSpPr>
          <p:nvPr>
            <p:ph type="body" idx="4294967295"/>
          </p:nvPr>
        </p:nvSpPr>
        <p:spPr>
          <a:xfrm>
            <a:off x="533400" y="1121664"/>
            <a:ext cx="5665631" cy="655857"/>
          </a:xfrm>
        </p:spPr>
        <p:txBody>
          <a:bodyPr>
            <a:noAutofit/>
          </a:bodyPr>
          <a:lstStyle/>
          <a:p>
            <a:r>
              <a:rPr lang="en-SG" sz="1800"/>
              <a:t>Novel example to </a:t>
            </a:r>
            <a:r>
              <a:rPr lang="en-SG" altLang="ja-JP" sz="1800"/>
              <a:t>leverage existing dataset and to </a:t>
            </a:r>
            <a:r>
              <a:rPr lang="en-SG" sz="1800"/>
              <a:t>capture the </a:t>
            </a:r>
            <a:r>
              <a:rPr lang="en-SG" sz="1800" err="1"/>
              <a:t>spatio</a:t>
            </a:r>
            <a:r>
              <a:rPr lang="en-SG" sz="1800"/>
              <a:t> and temporal information</a:t>
            </a:r>
          </a:p>
        </p:txBody>
      </p:sp>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17</a:t>
            </a:fld>
            <a:endParaRPr lang="en-SG"/>
          </a:p>
        </p:txBody>
      </p:sp>
      <p:sp>
        <p:nvSpPr>
          <p:cNvPr id="4" name="Title 3">
            <a:extLst>
              <a:ext uri="{FF2B5EF4-FFF2-40B4-BE49-F238E27FC236}">
                <a16:creationId xmlns:a16="http://schemas.microsoft.com/office/drawing/2014/main" id="{C595EB4A-BE3C-542C-43F9-5C82F3DA9F7B}"/>
              </a:ext>
            </a:extLst>
          </p:cNvPr>
          <p:cNvSpPr>
            <a:spLocks noGrp="1"/>
          </p:cNvSpPr>
          <p:nvPr>
            <p:ph type="title"/>
          </p:nvPr>
        </p:nvSpPr>
        <p:spPr>
          <a:xfrm>
            <a:off x="533400" y="1"/>
            <a:ext cx="10820400" cy="1121664"/>
          </a:xfrm>
          <a:prstGeom prst="rect">
            <a:avLst/>
          </a:prstGeom>
        </p:spPr>
        <p:txBody>
          <a:bodyPr/>
          <a:lstStyle/>
          <a:p>
            <a:r>
              <a:rPr lang="en-US" altLang="ja-JP" sz="2400" b="1" err="1">
                <a:solidFill>
                  <a:srgbClr val="000066"/>
                </a:solidFill>
                <a:latin typeface="Calibri"/>
                <a:cs typeface="Calibri"/>
              </a:rPr>
              <a:t>Ref:A</a:t>
            </a:r>
            <a:r>
              <a:rPr lang="en-US" altLang="ja-JP" sz="2400" b="1">
                <a:solidFill>
                  <a:srgbClr val="000066"/>
                </a:solidFill>
                <a:latin typeface="Calibri"/>
                <a:cs typeface="Calibri"/>
              </a:rPr>
              <a:t> hybrid deep transfer learning strategy for thermal comfort prediction in buildings, </a:t>
            </a:r>
            <a:endParaRPr lang="en-SG" sz="2400" b="1"/>
          </a:p>
        </p:txBody>
      </p:sp>
      <p:sp>
        <p:nvSpPr>
          <p:cNvPr id="10" name="正方形/長方形 8">
            <a:extLst>
              <a:ext uri="{FF2B5EF4-FFF2-40B4-BE49-F238E27FC236}">
                <a16:creationId xmlns:a16="http://schemas.microsoft.com/office/drawing/2014/main" id="{F9D82F20-67A6-7952-18F2-0E4A127CFE1C}"/>
              </a:ext>
            </a:extLst>
          </p:cNvPr>
          <p:cNvSpPr/>
          <p:nvPr/>
        </p:nvSpPr>
        <p:spPr>
          <a:xfrm>
            <a:off x="1805940" y="1767022"/>
            <a:ext cx="4393092" cy="1160203"/>
          </a:xfrm>
          <a:prstGeom prst="rect">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ja-JP" altLang="en-US" sz="1400">
                <a:solidFill>
                  <a:schemeClr val="tx1"/>
                </a:solidFill>
                <a:latin typeface="Arial" panose="020B0604020202020204" pitchFamily="34" charset="0"/>
                <a:cs typeface="Arial" panose="020B0604020202020204" pitchFamily="34" charset="0"/>
              </a:rPr>
              <a:t>①</a:t>
            </a:r>
            <a:r>
              <a:rPr lang="en-US" altLang="ja-JP" sz="1400">
                <a:solidFill>
                  <a:schemeClr val="tx1"/>
                </a:solidFill>
                <a:latin typeface="Arial" panose="020B0604020202020204" pitchFamily="34" charset="0"/>
                <a:cs typeface="Arial" panose="020B0604020202020204" pitchFamily="34" charset="0"/>
              </a:rPr>
              <a:t>T</a:t>
            </a:r>
            <a:r>
              <a:rPr lang="en-US" altLang="ja-JP" sz="1400">
                <a:solidFill>
                  <a:schemeClr val="tx1"/>
                </a:solidFill>
              </a:rPr>
              <a:t>he significant Thermal Comfort Parameters(TCPs) contributing the model performance</a:t>
            </a:r>
          </a:p>
          <a:p>
            <a:r>
              <a:rPr lang="ja-JP" altLang="en-US" sz="1400">
                <a:solidFill>
                  <a:schemeClr val="tx1"/>
                </a:solidFill>
              </a:rPr>
              <a:t>②</a:t>
            </a:r>
            <a:r>
              <a:rPr lang="en-US" altLang="ja-JP" sz="1400">
                <a:solidFill>
                  <a:schemeClr val="tx1"/>
                </a:solidFill>
              </a:rPr>
              <a:t>The significance of the spatial and temporal information</a:t>
            </a:r>
          </a:p>
          <a:p>
            <a:r>
              <a:rPr lang="ja-JP" altLang="en-US" sz="1400">
                <a:solidFill>
                  <a:schemeClr val="tx1"/>
                </a:solidFill>
              </a:rPr>
              <a:t>③</a:t>
            </a:r>
            <a:r>
              <a:rPr lang="en-US" altLang="ja-JP" sz="1400">
                <a:solidFill>
                  <a:schemeClr val="tx1"/>
                </a:solidFill>
              </a:rPr>
              <a:t>The effect of the size of the target dataset</a:t>
            </a:r>
          </a:p>
        </p:txBody>
      </p:sp>
      <p:sp>
        <p:nvSpPr>
          <p:cNvPr id="13" name="正方形/長方形 8">
            <a:extLst>
              <a:ext uri="{FF2B5EF4-FFF2-40B4-BE49-F238E27FC236}">
                <a16:creationId xmlns:a16="http://schemas.microsoft.com/office/drawing/2014/main" id="{E519564E-901A-530E-882C-7AF6B9035241}"/>
              </a:ext>
            </a:extLst>
          </p:cNvPr>
          <p:cNvSpPr/>
          <p:nvPr/>
        </p:nvSpPr>
        <p:spPr>
          <a:xfrm>
            <a:off x="1805940" y="3020396"/>
            <a:ext cx="4393091" cy="1518615"/>
          </a:xfrm>
          <a:prstGeom prst="rect">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altLang="ja-JP" sz="1400">
                <a:solidFill>
                  <a:schemeClr val="tx1"/>
                </a:solidFill>
                <a:cs typeface="Arial" panose="020B0604020202020204" pitchFamily="34" charset="0"/>
              </a:rPr>
              <a:t>Proposed TL CNN-LSTM framework</a:t>
            </a:r>
          </a:p>
          <a:p>
            <a:pPr marL="285750" indent="-285750">
              <a:buFont typeface="Arial" panose="020B0604020202020204" pitchFamily="34" charset="0"/>
              <a:buChar char="•"/>
            </a:pPr>
            <a:r>
              <a:rPr lang="en-US" altLang="ja-JP" sz="1400">
                <a:solidFill>
                  <a:schemeClr val="tx1"/>
                </a:solidFill>
                <a:cs typeface="Arial" panose="020B0604020202020204" pitchFamily="34" charset="0"/>
              </a:rPr>
              <a:t>Comfort modeling knowledge is transferred from source domain (ASHRAE dataset) to target domain (Medium US office dataset)</a:t>
            </a:r>
          </a:p>
          <a:p>
            <a:pPr marL="285750" indent="-285750">
              <a:buFont typeface="Arial" panose="020B0604020202020204" pitchFamily="34" charset="0"/>
              <a:buChar char="•"/>
            </a:pPr>
            <a:r>
              <a:rPr lang="en-US" altLang="ja-JP" sz="1400">
                <a:solidFill>
                  <a:schemeClr val="tx1"/>
                </a:solidFill>
                <a:cs typeface="Arial" panose="020B0604020202020204" pitchFamily="34" charset="0"/>
              </a:rPr>
              <a:t>Initial CNN layer (9*1), two LSTM layer will take </a:t>
            </a:r>
            <a:r>
              <a:rPr lang="en-US" altLang="ja-JP" sz="1400" err="1">
                <a:solidFill>
                  <a:schemeClr val="tx1"/>
                </a:solidFill>
                <a:cs typeface="Arial" panose="020B0604020202020204" pitchFamily="34" charset="0"/>
              </a:rPr>
              <a:t>spatio</a:t>
            </a:r>
            <a:r>
              <a:rPr lang="en-US" altLang="ja-JP" sz="1400">
                <a:solidFill>
                  <a:schemeClr val="tx1"/>
                </a:solidFill>
                <a:cs typeface="Arial" panose="020B0604020202020204" pitchFamily="34" charset="0"/>
              </a:rPr>
              <a:t> and temporal information from thermal comfort parameters</a:t>
            </a:r>
          </a:p>
        </p:txBody>
      </p:sp>
      <p:sp>
        <p:nvSpPr>
          <p:cNvPr id="9" name="正方形/長方形 8">
            <a:extLst>
              <a:ext uri="{FF2B5EF4-FFF2-40B4-BE49-F238E27FC236}">
                <a16:creationId xmlns:a16="http://schemas.microsoft.com/office/drawing/2014/main" id="{624941C8-27A9-BAD7-0093-33B52508ECDC}"/>
              </a:ext>
            </a:extLst>
          </p:cNvPr>
          <p:cNvSpPr/>
          <p:nvPr/>
        </p:nvSpPr>
        <p:spPr>
          <a:xfrm>
            <a:off x="1805940" y="4632182"/>
            <a:ext cx="4393091" cy="889052"/>
          </a:xfrm>
          <a:prstGeom prst="rect">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altLang="ja-JP" sz="1400">
                <a:solidFill>
                  <a:schemeClr val="tx1"/>
                </a:solidFill>
              </a:rPr>
              <a:t>Proposed model outperforms Random forest and CNN-LSTM</a:t>
            </a:r>
          </a:p>
          <a:p>
            <a:pPr marL="285750" indent="-285750">
              <a:buFont typeface="Arial" panose="020B0604020202020204" pitchFamily="34" charset="0"/>
              <a:buChar char="•"/>
            </a:pPr>
            <a:r>
              <a:rPr lang="en-US" altLang="ja-JP" sz="1400">
                <a:solidFill>
                  <a:schemeClr val="tx1"/>
                </a:solidFill>
              </a:rPr>
              <a:t>Shown that 15% of training dataset, the accuracy of TL CNN-LSTM significantly improved</a:t>
            </a:r>
          </a:p>
        </p:txBody>
      </p:sp>
      <p:sp>
        <p:nvSpPr>
          <p:cNvPr id="11" name="正方形/長方形 8">
            <a:extLst>
              <a:ext uri="{FF2B5EF4-FFF2-40B4-BE49-F238E27FC236}">
                <a16:creationId xmlns:a16="http://schemas.microsoft.com/office/drawing/2014/main" id="{094D3795-1223-E5A4-6E3F-CDC9D67959EB}"/>
              </a:ext>
            </a:extLst>
          </p:cNvPr>
          <p:cNvSpPr/>
          <p:nvPr/>
        </p:nvSpPr>
        <p:spPr>
          <a:xfrm>
            <a:off x="1805940" y="5614404"/>
            <a:ext cx="4397705" cy="977986"/>
          </a:xfrm>
          <a:prstGeom prst="rect">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altLang="ja-JP" sz="1400">
                <a:solidFill>
                  <a:schemeClr val="tx1"/>
                </a:solidFill>
              </a:rPr>
              <a:t>Minimum amount of survey data could be explained not in percentage of training dataset</a:t>
            </a:r>
          </a:p>
        </p:txBody>
      </p:sp>
      <p:pic>
        <p:nvPicPr>
          <p:cNvPr id="6" name="図 5">
            <a:extLst>
              <a:ext uri="{FF2B5EF4-FFF2-40B4-BE49-F238E27FC236}">
                <a16:creationId xmlns:a16="http://schemas.microsoft.com/office/drawing/2014/main" id="{3AD3D30A-95AF-269B-2688-99077EEADF35}"/>
              </a:ext>
            </a:extLst>
          </p:cNvPr>
          <p:cNvPicPr>
            <a:picLocks noChangeAspect="1"/>
          </p:cNvPicPr>
          <p:nvPr/>
        </p:nvPicPr>
        <p:blipFill>
          <a:blip r:embed="rId3"/>
          <a:stretch>
            <a:fillRect/>
          </a:stretch>
        </p:blipFill>
        <p:spPr>
          <a:xfrm>
            <a:off x="8639918" y="2585507"/>
            <a:ext cx="3112200" cy="1995836"/>
          </a:xfrm>
          <a:prstGeom prst="rect">
            <a:avLst/>
          </a:prstGeom>
        </p:spPr>
      </p:pic>
      <p:pic>
        <p:nvPicPr>
          <p:cNvPr id="16" name="図 15">
            <a:extLst>
              <a:ext uri="{FF2B5EF4-FFF2-40B4-BE49-F238E27FC236}">
                <a16:creationId xmlns:a16="http://schemas.microsoft.com/office/drawing/2014/main" id="{479444BA-F7FD-15A9-82BA-BB9363B9C96A}"/>
              </a:ext>
            </a:extLst>
          </p:cNvPr>
          <p:cNvPicPr>
            <a:picLocks noChangeAspect="1"/>
          </p:cNvPicPr>
          <p:nvPr/>
        </p:nvPicPr>
        <p:blipFill>
          <a:blip r:embed="rId4"/>
          <a:stretch>
            <a:fillRect/>
          </a:stretch>
        </p:blipFill>
        <p:spPr>
          <a:xfrm>
            <a:off x="8546400" y="4675777"/>
            <a:ext cx="3112200" cy="2097219"/>
          </a:xfrm>
          <a:prstGeom prst="rect">
            <a:avLst/>
          </a:prstGeom>
        </p:spPr>
      </p:pic>
      <p:sp>
        <p:nvSpPr>
          <p:cNvPr id="2" name="正方形/長方形 8">
            <a:extLst>
              <a:ext uri="{FF2B5EF4-FFF2-40B4-BE49-F238E27FC236}">
                <a16:creationId xmlns:a16="http://schemas.microsoft.com/office/drawing/2014/main" id="{CD5ABE65-36DB-FBE2-59AA-D6A66E7E30EA}"/>
              </a:ext>
            </a:extLst>
          </p:cNvPr>
          <p:cNvSpPr/>
          <p:nvPr/>
        </p:nvSpPr>
        <p:spPr>
          <a:xfrm>
            <a:off x="6666466" y="2899741"/>
            <a:ext cx="1778287" cy="1423982"/>
          </a:xfrm>
          <a:prstGeom prst="rect">
            <a:avLst/>
          </a:prstGeom>
          <a:no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altLang="ja-JP" sz="1400" b="1">
                <a:solidFill>
                  <a:schemeClr val="tx1"/>
                </a:solidFill>
              </a:rPr>
              <a:t>Transfer learning</a:t>
            </a:r>
          </a:p>
          <a:p>
            <a:r>
              <a:rPr lang="en-US" altLang="ja-JP" sz="1400" b="1">
                <a:solidFill>
                  <a:schemeClr val="tx1"/>
                </a:solidFill>
              </a:rPr>
              <a:t>with source dataset (ASHRAE) and target dataset (US office)</a:t>
            </a:r>
          </a:p>
        </p:txBody>
      </p:sp>
      <p:sp>
        <p:nvSpPr>
          <p:cNvPr id="15" name="正方形/長方形 8">
            <a:extLst>
              <a:ext uri="{FF2B5EF4-FFF2-40B4-BE49-F238E27FC236}">
                <a16:creationId xmlns:a16="http://schemas.microsoft.com/office/drawing/2014/main" id="{63140773-A593-6CEB-5210-8D3A3EF80146}"/>
              </a:ext>
            </a:extLst>
          </p:cNvPr>
          <p:cNvSpPr/>
          <p:nvPr/>
        </p:nvSpPr>
        <p:spPr>
          <a:xfrm>
            <a:off x="6666466" y="4838792"/>
            <a:ext cx="1539941" cy="1423982"/>
          </a:xfrm>
          <a:prstGeom prst="rect">
            <a:avLst/>
          </a:prstGeom>
          <a:no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altLang="ja-JP" sz="1400" b="1">
                <a:solidFill>
                  <a:schemeClr val="tx1"/>
                </a:solidFill>
              </a:rPr>
              <a:t>Improving accuracy</a:t>
            </a:r>
          </a:p>
          <a:p>
            <a:r>
              <a:rPr lang="en-US" altLang="ja-JP" sz="1400" b="1">
                <a:solidFill>
                  <a:schemeClr val="tx1"/>
                </a:solidFill>
              </a:rPr>
              <a:t>along the survey amount</a:t>
            </a:r>
          </a:p>
        </p:txBody>
      </p:sp>
      <p:sp>
        <p:nvSpPr>
          <p:cNvPr id="17" name="正方形/長方形 4">
            <a:extLst>
              <a:ext uri="{FF2B5EF4-FFF2-40B4-BE49-F238E27FC236}">
                <a16:creationId xmlns:a16="http://schemas.microsoft.com/office/drawing/2014/main" id="{0F1E7D82-AD74-440D-EAFB-2BB4ADFA95B0}"/>
              </a:ext>
            </a:extLst>
          </p:cNvPr>
          <p:cNvSpPr/>
          <p:nvPr/>
        </p:nvSpPr>
        <p:spPr>
          <a:xfrm>
            <a:off x="533400" y="1767023"/>
            <a:ext cx="1188720" cy="115946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ja-JP" sz="1400"/>
              <a:t>Background</a:t>
            </a:r>
          </a:p>
          <a:p>
            <a:pPr algn="ctr"/>
            <a:r>
              <a:rPr kumimoji="1" lang="en-US" altLang="ja-JP" sz="1400"/>
              <a:t>&amp;</a:t>
            </a:r>
          </a:p>
          <a:p>
            <a:pPr algn="ctr"/>
            <a:r>
              <a:rPr kumimoji="1" lang="en-US" altLang="ja-JP" sz="1400"/>
              <a:t>Project target</a:t>
            </a:r>
            <a:endParaRPr kumimoji="1" lang="ja-JP" altLang="en-US" sz="1400"/>
          </a:p>
        </p:txBody>
      </p:sp>
      <p:sp>
        <p:nvSpPr>
          <p:cNvPr id="21" name="正方形/長方形 4">
            <a:extLst>
              <a:ext uri="{FF2B5EF4-FFF2-40B4-BE49-F238E27FC236}">
                <a16:creationId xmlns:a16="http://schemas.microsoft.com/office/drawing/2014/main" id="{D739A8CD-37BF-8337-6590-10126F321C63}"/>
              </a:ext>
            </a:extLst>
          </p:cNvPr>
          <p:cNvSpPr/>
          <p:nvPr/>
        </p:nvSpPr>
        <p:spPr>
          <a:xfrm>
            <a:off x="533400" y="3020395"/>
            <a:ext cx="1188720" cy="151861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ja-JP" sz="1400"/>
              <a:t>Methodology</a:t>
            </a:r>
          </a:p>
        </p:txBody>
      </p:sp>
      <p:sp>
        <p:nvSpPr>
          <p:cNvPr id="22" name="正方形/長方形 4">
            <a:extLst>
              <a:ext uri="{FF2B5EF4-FFF2-40B4-BE49-F238E27FC236}">
                <a16:creationId xmlns:a16="http://schemas.microsoft.com/office/drawing/2014/main" id="{D88E8D3F-FAAA-C648-3283-F686CC62C5A6}"/>
              </a:ext>
            </a:extLst>
          </p:cNvPr>
          <p:cNvSpPr/>
          <p:nvPr/>
        </p:nvSpPr>
        <p:spPr>
          <a:xfrm>
            <a:off x="533400" y="4632181"/>
            <a:ext cx="1188720" cy="8890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SG" sz="1400"/>
              <a:t>Success</a:t>
            </a:r>
            <a:endParaRPr kumimoji="1" lang="ja-JP" altLang="en-US" sz="1400"/>
          </a:p>
        </p:txBody>
      </p:sp>
      <p:sp>
        <p:nvSpPr>
          <p:cNvPr id="23" name="正方形/長方形 4">
            <a:extLst>
              <a:ext uri="{FF2B5EF4-FFF2-40B4-BE49-F238E27FC236}">
                <a16:creationId xmlns:a16="http://schemas.microsoft.com/office/drawing/2014/main" id="{2B5C074F-40D0-A639-357D-94FAEB1AE6FB}"/>
              </a:ext>
            </a:extLst>
          </p:cNvPr>
          <p:cNvSpPr/>
          <p:nvPr/>
        </p:nvSpPr>
        <p:spPr>
          <a:xfrm>
            <a:off x="533400" y="5614404"/>
            <a:ext cx="1188720" cy="97798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SG" sz="1400"/>
              <a:t>Limitation</a:t>
            </a:r>
            <a:endParaRPr kumimoji="1" lang="ja-JP" altLang="en-US" sz="1400"/>
          </a:p>
        </p:txBody>
      </p:sp>
      <p:pic>
        <p:nvPicPr>
          <p:cNvPr id="12" name="Picture 2" descr="転移学習（Transfer learning）の紹介：音声分類版で山での池と滝の音を当ててみました～ - GMOインターネットグループ  グループ研究開発本部">
            <a:extLst>
              <a:ext uri="{FF2B5EF4-FFF2-40B4-BE49-F238E27FC236}">
                <a16:creationId xmlns:a16="http://schemas.microsoft.com/office/drawing/2014/main" id="{810A7A92-7EE7-4845-2787-F3C596C11F6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9259" t="46313" r="7132" b="1764"/>
          <a:stretch/>
        </p:blipFill>
        <p:spPr bwMode="auto">
          <a:xfrm>
            <a:off x="8771129" y="595071"/>
            <a:ext cx="2849778" cy="1821319"/>
          </a:xfrm>
          <a:prstGeom prst="rect">
            <a:avLst/>
          </a:prstGeom>
          <a:noFill/>
          <a:extLst>
            <a:ext uri="{909E8E84-426E-40DD-AFC4-6F175D3DCCD1}">
              <a14:hiddenFill xmlns:a14="http://schemas.microsoft.com/office/drawing/2010/main">
                <a:solidFill>
                  <a:srgbClr val="FFFFFF"/>
                </a:solidFill>
              </a14:hiddenFill>
            </a:ext>
          </a:extLst>
        </p:spPr>
      </p:pic>
      <p:sp>
        <p:nvSpPr>
          <p:cNvPr id="14" name="正方形/長方形 8">
            <a:extLst>
              <a:ext uri="{FF2B5EF4-FFF2-40B4-BE49-F238E27FC236}">
                <a16:creationId xmlns:a16="http://schemas.microsoft.com/office/drawing/2014/main" id="{8D9D31A4-D391-01C7-4BF8-9C2C6B216E68}"/>
              </a:ext>
            </a:extLst>
          </p:cNvPr>
          <p:cNvSpPr/>
          <p:nvPr/>
        </p:nvSpPr>
        <p:spPr>
          <a:xfrm>
            <a:off x="6666466" y="884667"/>
            <a:ext cx="1658927" cy="1423982"/>
          </a:xfrm>
          <a:prstGeom prst="rect">
            <a:avLst/>
          </a:prstGeom>
          <a:no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altLang="ja-JP" sz="1400" b="1">
                <a:solidFill>
                  <a:schemeClr val="tx1"/>
                </a:solidFill>
              </a:rPr>
              <a:t>Concept of transfer learning</a:t>
            </a:r>
          </a:p>
        </p:txBody>
      </p:sp>
    </p:spTree>
    <p:extLst>
      <p:ext uri="{BB962C8B-B14F-4D97-AF65-F5344CB8AC3E}">
        <p14:creationId xmlns:p14="http://schemas.microsoft.com/office/powerpoint/2010/main" val="2119315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 name="正方形/長方形 8">
            <a:extLst>
              <a:ext uri="{FF2B5EF4-FFF2-40B4-BE49-F238E27FC236}">
                <a16:creationId xmlns:a16="http://schemas.microsoft.com/office/drawing/2014/main" id="{E173B56F-4488-7642-9A59-7816C68947B5}"/>
              </a:ext>
            </a:extLst>
          </p:cNvPr>
          <p:cNvSpPr/>
          <p:nvPr/>
        </p:nvSpPr>
        <p:spPr>
          <a:xfrm>
            <a:off x="1805941" y="2538606"/>
            <a:ext cx="4393090" cy="1583082"/>
          </a:xfrm>
          <a:prstGeom prst="rect">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sz="1400">
                <a:solidFill>
                  <a:schemeClr val="tx1"/>
                </a:solidFill>
              </a:rPr>
              <a:t>Proposed </a:t>
            </a:r>
            <a:r>
              <a:rPr lang="en-US" sz="1400" b="1">
                <a:solidFill>
                  <a:schemeClr val="tx1"/>
                </a:solidFill>
              </a:rPr>
              <a:t>ATL-CNNLSTM</a:t>
            </a:r>
            <a:r>
              <a:rPr lang="en-US" sz="1400">
                <a:solidFill>
                  <a:schemeClr val="tx1"/>
                </a:solidFill>
              </a:rPr>
              <a:t> models, integrating both transfer learning and active learning</a:t>
            </a:r>
          </a:p>
          <a:p>
            <a:pPr marL="285750" indent="-285750">
              <a:buFont typeface="Arial" panose="020B0604020202020204" pitchFamily="34" charset="0"/>
              <a:buChar char="•"/>
            </a:pPr>
            <a:r>
              <a:rPr lang="en-US" sz="1400" b="1">
                <a:solidFill>
                  <a:schemeClr val="tx1"/>
                </a:solidFill>
              </a:rPr>
              <a:t>Transfer Learning :</a:t>
            </a:r>
            <a:r>
              <a:rPr lang="en-US" sz="1400">
                <a:solidFill>
                  <a:schemeClr val="tx1"/>
                </a:solidFill>
              </a:rPr>
              <a:t> Retrained by target domain BCA dataset, after trained by ASHRAE</a:t>
            </a:r>
            <a:r>
              <a:rPr lang="en-US" altLang="ja-JP" sz="1400">
                <a:solidFill>
                  <a:schemeClr val="tx1"/>
                </a:solidFill>
              </a:rPr>
              <a:t> source domain dataset</a:t>
            </a:r>
            <a:endParaRPr lang="en-US" sz="1400">
              <a:solidFill>
                <a:schemeClr val="tx1"/>
              </a:solidFill>
            </a:endParaRPr>
          </a:p>
          <a:p>
            <a:pPr marL="285750" indent="-285750">
              <a:buFont typeface="Arial" panose="020B0604020202020204" pitchFamily="34" charset="0"/>
              <a:buChar char="•"/>
            </a:pPr>
            <a:r>
              <a:rPr lang="en-US" altLang="ja-JP" sz="1400" b="1">
                <a:solidFill>
                  <a:schemeClr val="tx1"/>
                </a:solidFill>
              </a:rPr>
              <a:t>Active Transfer Learning : </a:t>
            </a:r>
            <a:r>
              <a:rPr lang="en-US" sz="1400">
                <a:solidFill>
                  <a:schemeClr val="tx1"/>
                </a:solidFill>
              </a:rPr>
              <a:t>Select the most informative survey samples by Query-By-Committee learning</a:t>
            </a:r>
          </a:p>
        </p:txBody>
      </p:sp>
      <p:sp>
        <p:nvSpPr>
          <p:cNvPr id="7" name="Text Placeholder 6">
            <a:extLst>
              <a:ext uri="{FF2B5EF4-FFF2-40B4-BE49-F238E27FC236}">
                <a16:creationId xmlns:a16="http://schemas.microsoft.com/office/drawing/2014/main" id="{A7FDACEE-4C5B-21A6-3D2F-C9E1663C2169}"/>
              </a:ext>
            </a:extLst>
          </p:cNvPr>
          <p:cNvSpPr>
            <a:spLocks noGrp="1"/>
          </p:cNvSpPr>
          <p:nvPr>
            <p:ph type="body" idx="4294967295"/>
          </p:nvPr>
        </p:nvSpPr>
        <p:spPr>
          <a:xfrm>
            <a:off x="533399" y="1121665"/>
            <a:ext cx="7172325" cy="542980"/>
          </a:xfrm>
        </p:spPr>
        <p:txBody>
          <a:bodyPr>
            <a:normAutofit fontScale="92500"/>
          </a:bodyPr>
          <a:lstStyle/>
          <a:p>
            <a:r>
              <a:rPr lang="en-SG" sz="2000"/>
              <a:t>Reduced comfort survey by integrating transfer and active learning </a:t>
            </a:r>
          </a:p>
          <a:p>
            <a:pPr marL="0" indent="0">
              <a:buNone/>
            </a:pPr>
            <a:endParaRPr lang="en-SG" sz="2000"/>
          </a:p>
        </p:txBody>
      </p:sp>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18</a:t>
            </a:fld>
            <a:endParaRPr lang="en-SG"/>
          </a:p>
        </p:txBody>
      </p:sp>
      <p:sp>
        <p:nvSpPr>
          <p:cNvPr id="4" name="Title 3">
            <a:extLst>
              <a:ext uri="{FF2B5EF4-FFF2-40B4-BE49-F238E27FC236}">
                <a16:creationId xmlns:a16="http://schemas.microsoft.com/office/drawing/2014/main" id="{C595EB4A-BE3C-542C-43F9-5C82F3DA9F7B}"/>
              </a:ext>
            </a:extLst>
          </p:cNvPr>
          <p:cNvSpPr>
            <a:spLocks noGrp="1"/>
          </p:cNvSpPr>
          <p:nvPr>
            <p:ph type="title"/>
          </p:nvPr>
        </p:nvSpPr>
        <p:spPr>
          <a:xfrm>
            <a:off x="533400" y="1"/>
            <a:ext cx="10820400" cy="1121664"/>
          </a:xfrm>
          <a:prstGeom prst="rect">
            <a:avLst/>
          </a:prstGeom>
        </p:spPr>
        <p:txBody>
          <a:bodyPr/>
          <a:lstStyle/>
          <a:p>
            <a:r>
              <a:rPr lang="en-US" altLang="ja-JP" sz="2400" b="1">
                <a:solidFill>
                  <a:srgbClr val="000066"/>
                </a:solidFill>
                <a:latin typeface="Calibri"/>
                <a:cs typeface="Calibri"/>
              </a:rPr>
              <a:t>Ref: </a:t>
            </a:r>
            <a:r>
              <a:rPr lang="en-US" sz="2400" b="1">
                <a:solidFill>
                  <a:srgbClr val="000066"/>
                </a:solidFill>
                <a:latin typeface="Calibri"/>
                <a:cs typeface="Calibri"/>
              </a:rPr>
              <a:t>Data-efficient Comfort Modeling: Active Transfer Learning for Predicting Personal Thermal Comfort using Limited Data</a:t>
            </a:r>
            <a:endParaRPr lang="en-SG" sz="2400" b="1"/>
          </a:p>
        </p:txBody>
      </p:sp>
      <p:sp>
        <p:nvSpPr>
          <p:cNvPr id="8" name="正方形/長方形 4">
            <a:extLst>
              <a:ext uri="{FF2B5EF4-FFF2-40B4-BE49-F238E27FC236}">
                <a16:creationId xmlns:a16="http://schemas.microsoft.com/office/drawing/2014/main" id="{8FA55296-118A-6B66-67E3-BF6AC49018C1}"/>
              </a:ext>
            </a:extLst>
          </p:cNvPr>
          <p:cNvSpPr/>
          <p:nvPr/>
        </p:nvSpPr>
        <p:spPr>
          <a:xfrm>
            <a:off x="533400" y="1674931"/>
            <a:ext cx="1188720" cy="7761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ja-JP" sz="1400"/>
              <a:t>Background</a:t>
            </a:r>
          </a:p>
          <a:p>
            <a:pPr algn="ctr"/>
            <a:r>
              <a:rPr kumimoji="1" lang="en-US" altLang="ja-JP" sz="1400"/>
              <a:t>&amp;</a:t>
            </a:r>
          </a:p>
          <a:p>
            <a:pPr algn="ctr"/>
            <a:r>
              <a:rPr kumimoji="1" lang="en-US" altLang="ja-JP" sz="1400"/>
              <a:t>Project target</a:t>
            </a:r>
            <a:endParaRPr kumimoji="1" lang="ja-JP" altLang="en-US" sz="1400"/>
          </a:p>
        </p:txBody>
      </p:sp>
      <p:sp>
        <p:nvSpPr>
          <p:cNvPr id="10" name="正方形/長方形 8">
            <a:extLst>
              <a:ext uri="{FF2B5EF4-FFF2-40B4-BE49-F238E27FC236}">
                <a16:creationId xmlns:a16="http://schemas.microsoft.com/office/drawing/2014/main" id="{F9D82F20-67A6-7952-18F2-0E4A127CFE1C}"/>
              </a:ext>
            </a:extLst>
          </p:cNvPr>
          <p:cNvSpPr/>
          <p:nvPr/>
        </p:nvSpPr>
        <p:spPr>
          <a:xfrm>
            <a:off x="1805941" y="1674931"/>
            <a:ext cx="4393090" cy="776169"/>
          </a:xfrm>
          <a:prstGeom prst="rect">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sz="1400">
                <a:solidFill>
                  <a:schemeClr val="tx1"/>
                </a:solidFill>
              </a:rPr>
              <a:t>Aim to reduce required amounts of comfort survey and identify minimum number</a:t>
            </a:r>
          </a:p>
        </p:txBody>
      </p:sp>
      <p:sp>
        <p:nvSpPr>
          <p:cNvPr id="12" name="正方形/長方形 4">
            <a:extLst>
              <a:ext uri="{FF2B5EF4-FFF2-40B4-BE49-F238E27FC236}">
                <a16:creationId xmlns:a16="http://schemas.microsoft.com/office/drawing/2014/main" id="{B4B93051-9D94-109E-CE8A-C84173395743}"/>
              </a:ext>
            </a:extLst>
          </p:cNvPr>
          <p:cNvSpPr/>
          <p:nvPr/>
        </p:nvSpPr>
        <p:spPr>
          <a:xfrm>
            <a:off x="533400" y="2538606"/>
            <a:ext cx="1188720" cy="158308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ja-JP" sz="1400"/>
              <a:t>Methodology</a:t>
            </a:r>
          </a:p>
        </p:txBody>
      </p:sp>
      <p:sp>
        <p:nvSpPr>
          <p:cNvPr id="9" name="正方形/長方形 4">
            <a:extLst>
              <a:ext uri="{FF2B5EF4-FFF2-40B4-BE49-F238E27FC236}">
                <a16:creationId xmlns:a16="http://schemas.microsoft.com/office/drawing/2014/main" id="{8FA55296-118A-6B66-67E3-BF6AC49018C1}"/>
              </a:ext>
            </a:extLst>
          </p:cNvPr>
          <p:cNvSpPr/>
          <p:nvPr/>
        </p:nvSpPr>
        <p:spPr>
          <a:xfrm>
            <a:off x="533400" y="4170227"/>
            <a:ext cx="1188720" cy="109345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SG" sz="1400"/>
              <a:t>Success</a:t>
            </a:r>
            <a:endParaRPr kumimoji="1" lang="ja-JP" altLang="en-US" sz="1400"/>
          </a:p>
        </p:txBody>
      </p:sp>
      <p:sp>
        <p:nvSpPr>
          <p:cNvPr id="16" name="正方形/長方形 8">
            <a:extLst>
              <a:ext uri="{FF2B5EF4-FFF2-40B4-BE49-F238E27FC236}">
                <a16:creationId xmlns:a16="http://schemas.microsoft.com/office/drawing/2014/main" id="{F9D82F20-67A6-7952-18F2-0E4A127CFE1C}"/>
              </a:ext>
            </a:extLst>
          </p:cNvPr>
          <p:cNvSpPr/>
          <p:nvPr/>
        </p:nvSpPr>
        <p:spPr>
          <a:xfrm>
            <a:off x="1805941" y="4200277"/>
            <a:ext cx="4393090" cy="1073073"/>
          </a:xfrm>
          <a:prstGeom prst="rect">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sz="1400">
                <a:solidFill>
                  <a:schemeClr val="tx1"/>
                </a:solidFill>
              </a:rPr>
              <a:t>Achieve higher accuracy than usual CNNLSTM method</a:t>
            </a:r>
          </a:p>
          <a:p>
            <a:pPr marL="285750" indent="-285750">
              <a:buFont typeface="Arial" panose="020B0604020202020204" pitchFamily="34" charset="0"/>
              <a:buChar char="•"/>
            </a:pPr>
            <a:r>
              <a:rPr lang="en-US" sz="1400" b="1">
                <a:solidFill>
                  <a:schemeClr val="tx1"/>
                </a:solidFill>
              </a:rPr>
              <a:t>Learning with just two samples achieve almost same accuracy with full-samples learning</a:t>
            </a:r>
            <a:r>
              <a:rPr lang="en-US" sz="1400">
                <a:solidFill>
                  <a:schemeClr val="tx1"/>
                </a:solidFill>
              </a:rPr>
              <a:t>, higher accuracy than normal CNNLSTM</a:t>
            </a:r>
          </a:p>
        </p:txBody>
      </p:sp>
      <p:sp>
        <p:nvSpPr>
          <p:cNvPr id="17" name="正方形/長方形 4">
            <a:extLst>
              <a:ext uri="{FF2B5EF4-FFF2-40B4-BE49-F238E27FC236}">
                <a16:creationId xmlns:a16="http://schemas.microsoft.com/office/drawing/2014/main" id="{663AE5A2-EE8A-AC64-DB4D-67F33C05A110}"/>
              </a:ext>
            </a:extLst>
          </p:cNvPr>
          <p:cNvSpPr/>
          <p:nvPr/>
        </p:nvSpPr>
        <p:spPr>
          <a:xfrm>
            <a:off x="533400" y="5342274"/>
            <a:ext cx="1188720" cy="118087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SG" sz="1400"/>
              <a:t>Limitation</a:t>
            </a:r>
            <a:endParaRPr kumimoji="1" lang="ja-JP" altLang="en-US" sz="1400"/>
          </a:p>
        </p:txBody>
      </p:sp>
      <p:sp>
        <p:nvSpPr>
          <p:cNvPr id="18" name="正方形/長方形 8">
            <a:extLst>
              <a:ext uri="{FF2B5EF4-FFF2-40B4-BE49-F238E27FC236}">
                <a16:creationId xmlns:a16="http://schemas.microsoft.com/office/drawing/2014/main" id="{9309A097-84F3-BB76-841A-E99A7E38FAF8}"/>
              </a:ext>
            </a:extLst>
          </p:cNvPr>
          <p:cNvSpPr/>
          <p:nvPr/>
        </p:nvSpPr>
        <p:spPr>
          <a:xfrm>
            <a:off x="1805941" y="5372325"/>
            <a:ext cx="4393090" cy="1180875"/>
          </a:xfrm>
          <a:prstGeom prst="rect">
            <a:avLst/>
          </a:prstGeom>
          <a:noFill/>
        </p:spPr>
        <p:style>
          <a:lnRef idx="2">
            <a:schemeClr val="accent3">
              <a:shade val="15000"/>
            </a:schemeClr>
          </a:lnRef>
          <a:fillRef idx="1">
            <a:schemeClr val="accent3"/>
          </a:fillRef>
          <a:effectRef idx="0">
            <a:schemeClr val="accent3"/>
          </a:effectRef>
          <a:fontRef idx="minor">
            <a:schemeClr val="lt1"/>
          </a:fontRef>
        </p:style>
        <p:txBody>
          <a:bodyPr rtlCol="0" anchor="t"/>
          <a:lstStyle/>
          <a:p>
            <a:pPr marL="285750" indent="-285750">
              <a:buFont typeface="Arial" panose="020B0604020202020204" pitchFamily="34" charset="0"/>
              <a:buChar char="•"/>
            </a:pPr>
            <a:r>
              <a:rPr lang="en-US" sz="1400">
                <a:solidFill>
                  <a:schemeClr val="tx1"/>
                </a:solidFill>
              </a:rPr>
              <a:t>Can be explored </a:t>
            </a:r>
            <a:r>
              <a:rPr lang="en-US" sz="1400" b="1">
                <a:solidFill>
                  <a:schemeClr val="tx1"/>
                </a:solidFill>
              </a:rPr>
              <a:t>how to get the most informative survey in actual building operation</a:t>
            </a:r>
          </a:p>
          <a:p>
            <a:pPr marL="285750" indent="-285750">
              <a:buFont typeface="Arial" panose="020B0604020202020204" pitchFamily="34" charset="0"/>
              <a:buChar char="•"/>
            </a:pPr>
            <a:r>
              <a:rPr lang="en-US" sz="1400">
                <a:solidFill>
                  <a:schemeClr val="tx1"/>
                </a:solidFill>
              </a:rPr>
              <a:t>Accuracy evaluation is aggregated, so </a:t>
            </a:r>
            <a:r>
              <a:rPr lang="en-US" sz="1400" b="1">
                <a:solidFill>
                  <a:schemeClr val="tx1"/>
                </a:solidFill>
              </a:rPr>
              <a:t>there can be a variation of accuracy between occupants</a:t>
            </a:r>
          </a:p>
        </p:txBody>
      </p:sp>
      <p:pic>
        <p:nvPicPr>
          <p:cNvPr id="2" name="図 1">
            <a:extLst>
              <a:ext uri="{FF2B5EF4-FFF2-40B4-BE49-F238E27FC236}">
                <a16:creationId xmlns:a16="http://schemas.microsoft.com/office/drawing/2014/main" id="{2A7CAB19-620F-49B1-3E43-167284E335A1}"/>
              </a:ext>
            </a:extLst>
          </p:cNvPr>
          <p:cNvPicPr>
            <a:picLocks noChangeAspect="1"/>
          </p:cNvPicPr>
          <p:nvPr/>
        </p:nvPicPr>
        <p:blipFill rotWithShape="1">
          <a:blip r:embed="rId3"/>
          <a:srcRect t="51737"/>
          <a:stretch/>
        </p:blipFill>
        <p:spPr>
          <a:xfrm>
            <a:off x="8427958" y="4371556"/>
            <a:ext cx="3540575" cy="2326133"/>
          </a:xfrm>
          <a:prstGeom prst="rect">
            <a:avLst/>
          </a:prstGeom>
        </p:spPr>
      </p:pic>
      <p:grpSp>
        <p:nvGrpSpPr>
          <p:cNvPr id="5" name="グループ化 4">
            <a:extLst>
              <a:ext uri="{FF2B5EF4-FFF2-40B4-BE49-F238E27FC236}">
                <a16:creationId xmlns:a16="http://schemas.microsoft.com/office/drawing/2014/main" id="{795C7322-1E4C-3978-D46E-C9C07F8A162B}"/>
              </a:ext>
            </a:extLst>
          </p:cNvPr>
          <p:cNvGrpSpPr/>
          <p:nvPr/>
        </p:nvGrpSpPr>
        <p:grpSpPr>
          <a:xfrm>
            <a:off x="6316067" y="2155124"/>
            <a:ext cx="5938153" cy="1833134"/>
            <a:chOff x="1883673" y="3615264"/>
            <a:chExt cx="5757488" cy="1777362"/>
          </a:xfrm>
        </p:grpSpPr>
        <p:sp>
          <p:nvSpPr>
            <p:cNvPr id="6" name="テキスト ボックス 5">
              <a:extLst>
                <a:ext uri="{FF2B5EF4-FFF2-40B4-BE49-F238E27FC236}">
                  <a16:creationId xmlns:a16="http://schemas.microsoft.com/office/drawing/2014/main" id="{956DA87C-3B5A-2B7A-CA95-A71579FD7FC1}"/>
                </a:ext>
              </a:extLst>
            </p:cNvPr>
            <p:cNvSpPr txBox="1"/>
            <p:nvPr/>
          </p:nvSpPr>
          <p:spPr>
            <a:xfrm>
              <a:off x="5697361" y="4736118"/>
              <a:ext cx="1943800" cy="656508"/>
            </a:xfrm>
            <a:prstGeom prst="rect">
              <a:avLst/>
            </a:prstGeom>
            <a:noFill/>
          </p:spPr>
          <p:txBody>
            <a:bodyPr wrap="square">
              <a:spAutoFit/>
            </a:bodyPr>
            <a:lstStyle/>
            <a:p>
              <a:r>
                <a:rPr lang="en-US" altLang="ja-JP" sz="1400" b="1">
                  <a:solidFill>
                    <a:srgbClr val="003D7A"/>
                  </a:solidFill>
                </a:rPr>
                <a:t>Active Learning</a:t>
              </a:r>
            </a:p>
            <a:p>
              <a:r>
                <a:rPr lang="ja-JP" altLang="en-US" sz="1200" b="1">
                  <a:solidFill>
                    <a:srgbClr val="003D7A"/>
                  </a:solidFill>
                </a:rPr>
                <a:t>⇒</a:t>
              </a:r>
              <a:r>
                <a:rPr lang="en-US" altLang="ja-JP" sz="1200" b="1">
                  <a:solidFill>
                    <a:srgbClr val="003D7A"/>
                  </a:solidFill>
                </a:rPr>
                <a:t>Select most informative survey instances</a:t>
              </a:r>
              <a:endParaRPr lang="ja-JP" altLang="en-US" sz="1200" b="1">
                <a:solidFill>
                  <a:srgbClr val="003D7A"/>
                </a:solidFill>
              </a:endParaRPr>
            </a:p>
          </p:txBody>
        </p:sp>
        <p:sp>
          <p:nvSpPr>
            <p:cNvPr id="11" name="テキスト ボックス 10">
              <a:extLst>
                <a:ext uri="{FF2B5EF4-FFF2-40B4-BE49-F238E27FC236}">
                  <a16:creationId xmlns:a16="http://schemas.microsoft.com/office/drawing/2014/main" id="{7387EAF0-9880-78F8-593A-B680C12A3D15}"/>
                </a:ext>
              </a:extLst>
            </p:cNvPr>
            <p:cNvSpPr txBox="1"/>
            <p:nvPr/>
          </p:nvSpPr>
          <p:spPr>
            <a:xfrm>
              <a:off x="1883673" y="4099818"/>
              <a:ext cx="1624696" cy="656507"/>
            </a:xfrm>
            <a:prstGeom prst="rect">
              <a:avLst/>
            </a:prstGeom>
            <a:noFill/>
          </p:spPr>
          <p:txBody>
            <a:bodyPr wrap="square">
              <a:spAutoFit/>
            </a:bodyPr>
            <a:lstStyle/>
            <a:p>
              <a:r>
                <a:rPr lang="en-US" altLang="ja-JP" sz="1400" b="1">
                  <a:solidFill>
                    <a:srgbClr val="F07A01"/>
                  </a:solidFill>
                </a:rPr>
                <a:t>Transfer Learning</a:t>
              </a:r>
            </a:p>
            <a:p>
              <a:r>
                <a:rPr lang="ja-JP" altLang="en-US" sz="1200" b="1">
                  <a:solidFill>
                    <a:srgbClr val="F07A01"/>
                  </a:solidFill>
                </a:rPr>
                <a:t>⇒</a:t>
              </a:r>
              <a:r>
                <a:rPr lang="en-US" altLang="ja-JP" sz="1200" b="1">
                  <a:solidFill>
                    <a:srgbClr val="F07A01"/>
                  </a:solidFill>
                </a:rPr>
                <a:t>Leverage existing</a:t>
              </a:r>
            </a:p>
            <a:p>
              <a:r>
                <a:rPr lang="en-US" altLang="ja-JP" sz="1200" b="1">
                  <a:solidFill>
                    <a:srgbClr val="F07A01"/>
                  </a:solidFill>
                </a:rPr>
                <a:t>dataset and knowledge</a:t>
              </a:r>
              <a:endParaRPr lang="ja-JP" altLang="en-US" sz="1200">
                <a:solidFill>
                  <a:srgbClr val="F07A01"/>
                </a:solidFill>
              </a:endParaRPr>
            </a:p>
          </p:txBody>
        </p:sp>
        <p:sp>
          <p:nvSpPr>
            <p:cNvPr id="14" name="正方形/長方形 13">
              <a:extLst>
                <a:ext uri="{FF2B5EF4-FFF2-40B4-BE49-F238E27FC236}">
                  <a16:creationId xmlns:a16="http://schemas.microsoft.com/office/drawing/2014/main" id="{510452D4-8ACC-1824-53AE-331ED6801C5F}"/>
                </a:ext>
              </a:extLst>
            </p:cNvPr>
            <p:cNvSpPr/>
            <p:nvPr/>
          </p:nvSpPr>
          <p:spPr>
            <a:xfrm>
              <a:off x="2043194" y="3688240"/>
              <a:ext cx="1570713" cy="279238"/>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a:solidFill>
                    <a:schemeClr val="tx1"/>
                  </a:solidFill>
                </a:rPr>
                <a:t>Existing dataset</a:t>
              </a:r>
              <a:endParaRPr lang="ja-JP" altLang="en-US" sz="1400">
                <a:solidFill>
                  <a:schemeClr val="tx1"/>
                </a:solidFill>
              </a:endParaRPr>
            </a:p>
          </p:txBody>
        </p:sp>
        <p:sp>
          <p:nvSpPr>
            <p:cNvPr id="15" name="正方形/長方形 14">
              <a:extLst>
                <a:ext uri="{FF2B5EF4-FFF2-40B4-BE49-F238E27FC236}">
                  <a16:creationId xmlns:a16="http://schemas.microsoft.com/office/drawing/2014/main" id="{E23415ED-5E8F-3C25-6BF6-66A08FD13BBE}"/>
                </a:ext>
              </a:extLst>
            </p:cNvPr>
            <p:cNvSpPr/>
            <p:nvPr/>
          </p:nvSpPr>
          <p:spPr>
            <a:xfrm>
              <a:off x="3922076" y="3688240"/>
              <a:ext cx="1570713" cy="279238"/>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a:solidFill>
                    <a:schemeClr val="tx1"/>
                  </a:solidFill>
                </a:rPr>
                <a:t>Foundation model</a:t>
              </a:r>
              <a:endParaRPr lang="ja-JP" altLang="en-US" sz="1400">
                <a:solidFill>
                  <a:schemeClr val="tx1"/>
                </a:solidFill>
              </a:endParaRPr>
            </a:p>
          </p:txBody>
        </p:sp>
        <p:sp>
          <p:nvSpPr>
            <p:cNvPr id="19" name="正方形/長方形 18">
              <a:extLst>
                <a:ext uri="{FF2B5EF4-FFF2-40B4-BE49-F238E27FC236}">
                  <a16:creationId xmlns:a16="http://schemas.microsoft.com/office/drawing/2014/main" id="{C38E1791-D5C1-CBD8-403B-0389C273F9B5}"/>
                </a:ext>
              </a:extLst>
            </p:cNvPr>
            <p:cNvSpPr/>
            <p:nvPr/>
          </p:nvSpPr>
          <p:spPr>
            <a:xfrm>
              <a:off x="3946088" y="4925396"/>
              <a:ext cx="1570713" cy="453761"/>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b="1">
                  <a:solidFill>
                    <a:schemeClr val="tx1"/>
                  </a:solidFill>
                </a:rPr>
                <a:t>Personal Customized Model</a:t>
              </a:r>
              <a:endParaRPr lang="ja-JP" altLang="en-US" sz="1400" b="1">
                <a:solidFill>
                  <a:schemeClr val="tx1"/>
                </a:solidFill>
              </a:endParaRPr>
            </a:p>
          </p:txBody>
        </p:sp>
        <p:sp>
          <p:nvSpPr>
            <p:cNvPr id="21" name="正方形/長方形 20">
              <a:extLst>
                <a:ext uri="{FF2B5EF4-FFF2-40B4-BE49-F238E27FC236}">
                  <a16:creationId xmlns:a16="http://schemas.microsoft.com/office/drawing/2014/main" id="{198DA656-11F1-353F-7079-940185713B60}"/>
                </a:ext>
              </a:extLst>
            </p:cNvPr>
            <p:cNvSpPr/>
            <p:nvPr/>
          </p:nvSpPr>
          <p:spPr>
            <a:xfrm>
              <a:off x="5771038" y="4272320"/>
              <a:ext cx="1570713" cy="279238"/>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a:solidFill>
                    <a:schemeClr val="tx1"/>
                  </a:solidFill>
                </a:rPr>
                <a:t>Selected instances</a:t>
              </a:r>
              <a:endParaRPr lang="ja-JP" altLang="en-US" sz="1400">
                <a:solidFill>
                  <a:schemeClr val="tx1"/>
                </a:solidFill>
              </a:endParaRPr>
            </a:p>
          </p:txBody>
        </p:sp>
        <p:sp>
          <p:nvSpPr>
            <p:cNvPr id="25" name="正方形/長方形 24">
              <a:extLst>
                <a:ext uri="{FF2B5EF4-FFF2-40B4-BE49-F238E27FC236}">
                  <a16:creationId xmlns:a16="http://schemas.microsoft.com/office/drawing/2014/main" id="{4974EC16-9009-F05F-3F6D-E2F07DD00D2A}"/>
                </a:ext>
              </a:extLst>
            </p:cNvPr>
            <p:cNvSpPr/>
            <p:nvPr/>
          </p:nvSpPr>
          <p:spPr>
            <a:xfrm>
              <a:off x="5771039" y="3687782"/>
              <a:ext cx="1570713" cy="279238"/>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a:solidFill>
                    <a:schemeClr val="tx1"/>
                  </a:solidFill>
                </a:rPr>
                <a:t>Personal surveys</a:t>
              </a:r>
            </a:p>
          </p:txBody>
        </p:sp>
        <p:cxnSp>
          <p:nvCxnSpPr>
            <p:cNvPr id="26" name="直線矢印コネクタ 25">
              <a:extLst>
                <a:ext uri="{FF2B5EF4-FFF2-40B4-BE49-F238E27FC236}">
                  <a16:creationId xmlns:a16="http://schemas.microsoft.com/office/drawing/2014/main" id="{944E2281-9B20-7657-6332-CAB2904D9D2C}"/>
                </a:ext>
              </a:extLst>
            </p:cNvPr>
            <p:cNvCxnSpPr>
              <a:cxnSpLocks/>
              <a:stCxn id="25" idx="2"/>
              <a:endCxn id="21" idx="0"/>
            </p:cNvCxnSpPr>
            <p:nvPr/>
          </p:nvCxnSpPr>
          <p:spPr>
            <a:xfrm flipH="1">
              <a:off x="6556395" y="3967019"/>
              <a:ext cx="1" cy="30530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7D8F73A9-E4AF-673E-88E6-AEC5E602190A}"/>
                </a:ext>
              </a:extLst>
            </p:cNvPr>
            <p:cNvCxnSpPr>
              <a:cxnSpLocks/>
              <a:stCxn id="21" idx="1"/>
              <a:endCxn id="30" idx="3"/>
            </p:cNvCxnSpPr>
            <p:nvPr/>
          </p:nvCxnSpPr>
          <p:spPr>
            <a:xfrm flipH="1">
              <a:off x="5502024" y="4411939"/>
              <a:ext cx="269014"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810DF954-04E6-9958-B400-41D1F3E8F9F2}"/>
                </a:ext>
              </a:extLst>
            </p:cNvPr>
            <p:cNvCxnSpPr>
              <a:cxnSpLocks/>
              <a:stCxn id="15" idx="2"/>
              <a:endCxn id="19" idx="0"/>
            </p:cNvCxnSpPr>
            <p:nvPr/>
          </p:nvCxnSpPr>
          <p:spPr>
            <a:xfrm>
              <a:off x="4707433" y="3967478"/>
              <a:ext cx="24013" cy="95791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B1ECF05C-B527-CEBE-2990-B78364B1D10B}"/>
                </a:ext>
              </a:extLst>
            </p:cNvPr>
            <p:cNvCxnSpPr>
              <a:cxnSpLocks/>
              <a:stCxn id="14" idx="3"/>
              <a:endCxn id="15" idx="1"/>
            </p:cNvCxnSpPr>
            <p:nvPr/>
          </p:nvCxnSpPr>
          <p:spPr>
            <a:xfrm>
              <a:off x="3613908" y="3827859"/>
              <a:ext cx="308168"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7FFEEB02-F856-3498-5A97-FF2C97D7BBF8}"/>
                </a:ext>
              </a:extLst>
            </p:cNvPr>
            <p:cNvSpPr/>
            <p:nvPr/>
          </p:nvSpPr>
          <p:spPr>
            <a:xfrm>
              <a:off x="3931311" y="4272320"/>
              <a:ext cx="1570713" cy="279238"/>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a:solidFill>
                    <a:schemeClr val="tx1"/>
                  </a:solidFill>
                </a:rPr>
                <a:t>Fine-tuning</a:t>
              </a:r>
              <a:endParaRPr lang="ja-JP" altLang="en-US" sz="1400">
                <a:solidFill>
                  <a:schemeClr val="tx1"/>
                </a:solidFill>
              </a:endParaRPr>
            </a:p>
          </p:txBody>
        </p:sp>
        <p:sp>
          <p:nvSpPr>
            <p:cNvPr id="31" name="L 字 30">
              <a:extLst>
                <a:ext uri="{FF2B5EF4-FFF2-40B4-BE49-F238E27FC236}">
                  <a16:creationId xmlns:a16="http://schemas.microsoft.com/office/drawing/2014/main" id="{B1F312F3-4684-D609-3CE1-24A94C1A7DFB}"/>
                </a:ext>
              </a:extLst>
            </p:cNvPr>
            <p:cNvSpPr/>
            <p:nvPr/>
          </p:nvSpPr>
          <p:spPr>
            <a:xfrm rot="10800000">
              <a:off x="1933788" y="3615265"/>
              <a:ext cx="3645380" cy="1041536"/>
            </a:xfrm>
            <a:prstGeom prst="corner">
              <a:avLst>
                <a:gd name="adj1" fmla="val 42616"/>
                <a:gd name="adj2" fmla="val 179207"/>
              </a:avLst>
            </a:prstGeom>
            <a:noFill/>
            <a:ln w="19050">
              <a:solidFill>
                <a:srgbClr val="F07A0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2" name="L 字 31">
              <a:extLst>
                <a:ext uri="{FF2B5EF4-FFF2-40B4-BE49-F238E27FC236}">
                  <a16:creationId xmlns:a16="http://schemas.microsoft.com/office/drawing/2014/main" id="{035EB4DC-6F8A-153A-ED4F-6C3FFC0AAF17}"/>
                </a:ext>
              </a:extLst>
            </p:cNvPr>
            <p:cNvSpPr/>
            <p:nvPr/>
          </p:nvSpPr>
          <p:spPr>
            <a:xfrm rot="10800000" flipV="1">
              <a:off x="3848309" y="3615264"/>
              <a:ext cx="3624567" cy="1126219"/>
            </a:xfrm>
            <a:prstGeom prst="corner">
              <a:avLst>
                <a:gd name="adj1" fmla="val 53402"/>
                <a:gd name="adj2" fmla="val 155855"/>
              </a:avLst>
            </a:prstGeom>
            <a:noFill/>
            <a:ln w="19050">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1" name="正方形/長方形 8">
            <a:extLst>
              <a:ext uri="{FF2B5EF4-FFF2-40B4-BE49-F238E27FC236}">
                <a16:creationId xmlns:a16="http://schemas.microsoft.com/office/drawing/2014/main" id="{F1DB7F91-AC1D-39D9-208D-6D0555DC4C98}"/>
              </a:ext>
            </a:extLst>
          </p:cNvPr>
          <p:cNvSpPr/>
          <p:nvPr/>
        </p:nvSpPr>
        <p:spPr>
          <a:xfrm>
            <a:off x="6263939" y="1600277"/>
            <a:ext cx="4436948" cy="394536"/>
          </a:xfrm>
          <a:prstGeom prst="rect">
            <a:avLst/>
          </a:prstGeom>
          <a:no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altLang="ja-JP" sz="1400" b="1">
                <a:solidFill>
                  <a:schemeClr val="tx1"/>
                </a:solidFill>
              </a:rPr>
              <a:t>Combination and transfer learning and active learning</a:t>
            </a:r>
          </a:p>
        </p:txBody>
      </p:sp>
      <p:sp>
        <p:nvSpPr>
          <p:cNvPr id="52" name="正方形/長方形 8">
            <a:extLst>
              <a:ext uri="{FF2B5EF4-FFF2-40B4-BE49-F238E27FC236}">
                <a16:creationId xmlns:a16="http://schemas.microsoft.com/office/drawing/2014/main" id="{C2DC230C-1AE6-2E6F-C985-3CCEC30104B7}"/>
              </a:ext>
            </a:extLst>
          </p:cNvPr>
          <p:cNvSpPr/>
          <p:nvPr/>
        </p:nvSpPr>
        <p:spPr>
          <a:xfrm>
            <a:off x="6314994" y="4371556"/>
            <a:ext cx="1997001" cy="394536"/>
          </a:xfrm>
          <a:prstGeom prst="rect">
            <a:avLst/>
          </a:prstGeom>
          <a:no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altLang="ja-JP" sz="1400" b="1">
                <a:solidFill>
                  <a:schemeClr val="tx1"/>
                </a:solidFill>
              </a:rPr>
              <a:t>High prediction accuracy</a:t>
            </a:r>
          </a:p>
          <a:p>
            <a:r>
              <a:rPr lang="en-US" altLang="ja-JP" sz="1400" b="1">
                <a:solidFill>
                  <a:schemeClr val="tx1"/>
                </a:solidFill>
              </a:rPr>
              <a:t>with only two instances</a:t>
            </a:r>
          </a:p>
        </p:txBody>
      </p:sp>
    </p:spTree>
    <p:extLst>
      <p:ext uri="{BB962C8B-B14F-4D97-AF65-F5344CB8AC3E}">
        <p14:creationId xmlns:p14="http://schemas.microsoft.com/office/powerpoint/2010/main" val="3912432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19</a:t>
            </a:fld>
            <a:endParaRPr lang="en-SG"/>
          </a:p>
        </p:txBody>
      </p:sp>
      <p:sp>
        <p:nvSpPr>
          <p:cNvPr id="4" name="Title 3">
            <a:extLst>
              <a:ext uri="{FF2B5EF4-FFF2-40B4-BE49-F238E27FC236}">
                <a16:creationId xmlns:a16="http://schemas.microsoft.com/office/drawing/2014/main" id="{C595EB4A-BE3C-542C-43F9-5C82F3DA9F7B}"/>
              </a:ext>
            </a:extLst>
          </p:cNvPr>
          <p:cNvSpPr>
            <a:spLocks noGrp="1"/>
          </p:cNvSpPr>
          <p:nvPr>
            <p:ph type="title"/>
          </p:nvPr>
        </p:nvSpPr>
        <p:spPr>
          <a:xfrm>
            <a:off x="533400" y="1"/>
            <a:ext cx="10820400" cy="664233"/>
          </a:xfrm>
          <a:prstGeom prst="rect">
            <a:avLst/>
          </a:prstGeom>
        </p:spPr>
        <p:txBody>
          <a:bodyPr/>
          <a:lstStyle/>
          <a:p>
            <a:r>
              <a:rPr lang="en-US" sz="2400" b="1">
                <a:solidFill>
                  <a:srgbClr val="000066"/>
                </a:solidFill>
                <a:latin typeface="Calibri"/>
                <a:cs typeface="Calibri"/>
              </a:rPr>
              <a:t>Experiment for Asim paper</a:t>
            </a:r>
            <a:endParaRPr lang="en-SG" sz="2400" b="1"/>
          </a:p>
        </p:txBody>
      </p:sp>
      <p:sp>
        <p:nvSpPr>
          <p:cNvPr id="9" name="TextBox 8">
            <a:extLst>
              <a:ext uri="{FF2B5EF4-FFF2-40B4-BE49-F238E27FC236}">
                <a16:creationId xmlns:a16="http://schemas.microsoft.com/office/drawing/2014/main" id="{0E7BBEB5-0345-E930-CAEA-0D2F9053C074}"/>
              </a:ext>
            </a:extLst>
          </p:cNvPr>
          <p:cNvSpPr txBox="1"/>
          <p:nvPr/>
        </p:nvSpPr>
        <p:spPr>
          <a:xfrm>
            <a:off x="1361884" y="797510"/>
            <a:ext cx="10411015" cy="307777"/>
          </a:xfrm>
          <a:prstGeom prst="rect">
            <a:avLst/>
          </a:prstGeom>
          <a:noFill/>
          <a:ln>
            <a:solidFill>
              <a:schemeClr val="bg1">
                <a:lumMod val="65000"/>
              </a:schemeClr>
            </a:solidFill>
          </a:ln>
        </p:spPr>
        <p:txBody>
          <a:bodyPr wrap="square">
            <a:spAutoFit/>
          </a:bodyPr>
          <a:lstStyle/>
          <a:p>
            <a:r>
              <a:rPr lang="en-US" altLang="ja-JP" sz="1400" b="0" i="0">
                <a:solidFill>
                  <a:srgbClr val="000000"/>
                </a:solidFill>
                <a:effectLst/>
                <a:latin typeface="arial" panose="020B0604020202020204" pitchFamily="34" charset="0"/>
              </a:rPr>
              <a:t>Exploring the Impact of Survey Resolution on the Accuracy of Personal Thermal Comfort Models Using Transfer Learning</a:t>
            </a:r>
            <a:endParaRPr lang="en-US" altLang="ja-JP" sz="1400">
              <a:cs typeface="Arial" panose="020B0604020202020204" pitchFamily="34" charset="0"/>
            </a:endParaRPr>
          </a:p>
        </p:txBody>
      </p:sp>
      <p:sp>
        <p:nvSpPr>
          <p:cNvPr id="11" name="Rectangle 10">
            <a:extLst>
              <a:ext uri="{FF2B5EF4-FFF2-40B4-BE49-F238E27FC236}">
                <a16:creationId xmlns:a16="http://schemas.microsoft.com/office/drawing/2014/main" id="{3E247C7C-9E2C-AF20-C9C1-BC37D5FEFE92}"/>
              </a:ext>
            </a:extLst>
          </p:cNvPr>
          <p:cNvSpPr/>
          <p:nvPr/>
        </p:nvSpPr>
        <p:spPr>
          <a:xfrm>
            <a:off x="419099" y="799696"/>
            <a:ext cx="845821" cy="305592"/>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a:t>Title</a:t>
            </a:r>
          </a:p>
        </p:txBody>
      </p:sp>
      <p:sp>
        <p:nvSpPr>
          <p:cNvPr id="8" name="正方形/長方形 7">
            <a:extLst>
              <a:ext uri="{FF2B5EF4-FFF2-40B4-BE49-F238E27FC236}">
                <a16:creationId xmlns:a16="http://schemas.microsoft.com/office/drawing/2014/main" id="{2EBE4BB3-2CD4-A757-C1EE-6B3F055DCF03}"/>
              </a:ext>
            </a:extLst>
          </p:cNvPr>
          <p:cNvSpPr/>
          <p:nvPr/>
        </p:nvSpPr>
        <p:spPr>
          <a:xfrm>
            <a:off x="1498364" y="3585029"/>
            <a:ext cx="780515" cy="112812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ja-JP" sz="1200"/>
              <a:t>ASHRAE Thermal</a:t>
            </a:r>
          </a:p>
          <a:p>
            <a:pPr algn="ctr"/>
            <a:r>
              <a:rPr kumimoji="1" lang="en-US" altLang="ja-JP" sz="1200"/>
              <a:t>comfort database</a:t>
            </a:r>
            <a:endParaRPr kumimoji="1" lang="ja-JP" altLang="en-US" sz="1200"/>
          </a:p>
        </p:txBody>
      </p:sp>
      <p:sp>
        <p:nvSpPr>
          <p:cNvPr id="12" name="Rectangle 10">
            <a:extLst>
              <a:ext uri="{FF2B5EF4-FFF2-40B4-BE49-F238E27FC236}">
                <a16:creationId xmlns:a16="http://schemas.microsoft.com/office/drawing/2014/main" id="{248A2724-7D0D-25C8-05FC-D1492246C70A}"/>
              </a:ext>
            </a:extLst>
          </p:cNvPr>
          <p:cNvSpPr/>
          <p:nvPr/>
        </p:nvSpPr>
        <p:spPr>
          <a:xfrm>
            <a:off x="419099" y="2782239"/>
            <a:ext cx="845821" cy="3807588"/>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a:t>Research flow</a:t>
            </a:r>
          </a:p>
        </p:txBody>
      </p:sp>
      <p:sp>
        <p:nvSpPr>
          <p:cNvPr id="13" name="正方形/長方形 12">
            <a:extLst>
              <a:ext uri="{FF2B5EF4-FFF2-40B4-BE49-F238E27FC236}">
                <a16:creationId xmlns:a16="http://schemas.microsoft.com/office/drawing/2014/main" id="{1F0D4EC7-BE18-D807-D45E-43AA52BB433D}"/>
              </a:ext>
            </a:extLst>
          </p:cNvPr>
          <p:cNvSpPr/>
          <p:nvPr/>
        </p:nvSpPr>
        <p:spPr>
          <a:xfrm>
            <a:off x="2496596" y="3918858"/>
            <a:ext cx="975218" cy="79429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ja-JP" sz="1200"/>
              <a:t>Tropic countries</a:t>
            </a:r>
          </a:p>
          <a:p>
            <a:pPr algn="ctr"/>
            <a:r>
              <a:rPr kumimoji="1" lang="en-US" altLang="ja-JP" sz="1200"/>
              <a:t>Survey</a:t>
            </a:r>
            <a:endParaRPr kumimoji="1" lang="ja-JP" altLang="en-US" sz="1200"/>
          </a:p>
        </p:txBody>
      </p:sp>
      <p:cxnSp>
        <p:nvCxnSpPr>
          <p:cNvPr id="15" name="直線コネクタ 14">
            <a:extLst>
              <a:ext uri="{FF2B5EF4-FFF2-40B4-BE49-F238E27FC236}">
                <a16:creationId xmlns:a16="http://schemas.microsoft.com/office/drawing/2014/main" id="{B08E0535-5461-2E63-F4A1-61E3A75EE847}"/>
              </a:ext>
            </a:extLst>
          </p:cNvPr>
          <p:cNvCxnSpPr>
            <a:cxnSpLocks/>
          </p:cNvCxnSpPr>
          <p:nvPr/>
        </p:nvCxnSpPr>
        <p:spPr>
          <a:xfrm>
            <a:off x="2278880" y="3581212"/>
            <a:ext cx="217715" cy="33764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5C07A52-F607-DBA0-8A86-6ACE44352B54}"/>
              </a:ext>
            </a:extLst>
          </p:cNvPr>
          <p:cNvCxnSpPr>
            <a:cxnSpLocks/>
          </p:cNvCxnSpPr>
          <p:nvPr/>
        </p:nvCxnSpPr>
        <p:spPr>
          <a:xfrm>
            <a:off x="2278880" y="4716967"/>
            <a:ext cx="21771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Box 8">
            <a:extLst>
              <a:ext uri="{FF2B5EF4-FFF2-40B4-BE49-F238E27FC236}">
                <a16:creationId xmlns:a16="http://schemas.microsoft.com/office/drawing/2014/main" id="{0809149E-E02C-0991-D120-CA3D0BE1D602}"/>
              </a:ext>
            </a:extLst>
          </p:cNvPr>
          <p:cNvSpPr txBox="1"/>
          <p:nvPr/>
        </p:nvSpPr>
        <p:spPr>
          <a:xfrm>
            <a:off x="2458493" y="4709125"/>
            <a:ext cx="1153887" cy="1061829"/>
          </a:xfrm>
          <a:prstGeom prst="rect">
            <a:avLst/>
          </a:prstGeom>
          <a:noFill/>
          <a:ln>
            <a:noFill/>
          </a:ln>
        </p:spPr>
        <p:txBody>
          <a:bodyPr wrap="square">
            <a:spAutoFit/>
          </a:bodyPr>
          <a:lstStyle/>
          <a:p>
            <a:pPr marL="15240" marR="15240" algn="just"/>
            <a:r>
              <a:rPr lang="en-US" altLang="ja-JP" sz="1050" b="0" i="0">
                <a:solidFill>
                  <a:srgbClr val="000000"/>
                </a:solidFill>
                <a:effectLst/>
                <a:latin typeface="arial" panose="020B0604020202020204" pitchFamily="34" charset="0"/>
              </a:rPr>
              <a:t>3500 surveys</a:t>
            </a:r>
          </a:p>
          <a:p>
            <a:pPr marL="15240" marR="15240" algn="just"/>
            <a:r>
              <a:rPr lang="en-US" altLang="ja-JP" sz="1050">
                <a:solidFill>
                  <a:srgbClr val="000000"/>
                </a:solidFill>
                <a:latin typeface="arial" panose="020B0604020202020204" pitchFamily="34" charset="0"/>
              </a:rPr>
              <a:t>- </a:t>
            </a:r>
            <a:r>
              <a:rPr lang="en-US" altLang="ja-JP" sz="1050" b="0" i="0">
                <a:solidFill>
                  <a:srgbClr val="000000"/>
                </a:solidFill>
                <a:effectLst/>
                <a:latin typeface="arial" panose="020B0604020202020204" pitchFamily="34" charset="0"/>
              </a:rPr>
              <a:t>Indonesia</a:t>
            </a:r>
          </a:p>
          <a:p>
            <a:pPr marL="15240" marR="15240" algn="just"/>
            <a:r>
              <a:rPr lang="en-US" altLang="ja-JP" sz="1050">
                <a:solidFill>
                  <a:srgbClr val="000000"/>
                </a:solidFill>
                <a:latin typeface="arial" panose="020B0604020202020204" pitchFamily="34" charset="0"/>
              </a:rPr>
              <a:t>- </a:t>
            </a:r>
            <a:r>
              <a:rPr lang="en-US" altLang="ja-JP" sz="1050" b="0" i="0">
                <a:solidFill>
                  <a:srgbClr val="000000"/>
                </a:solidFill>
                <a:effectLst/>
                <a:latin typeface="arial" panose="020B0604020202020204" pitchFamily="34" charset="0"/>
              </a:rPr>
              <a:t>Singapore</a:t>
            </a:r>
          </a:p>
          <a:p>
            <a:pPr marL="15240" marR="15240" algn="just"/>
            <a:r>
              <a:rPr lang="en-US" altLang="ja-JP" sz="1050">
                <a:solidFill>
                  <a:srgbClr val="000000"/>
                </a:solidFill>
                <a:latin typeface="arial" panose="020B0604020202020204" pitchFamily="34" charset="0"/>
              </a:rPr>
              <a:t>- Philippines</a:t>
            </a:r>
          </a:p>
          <a:p>
            <a:pPr marL="15240" marR="15240" algn="just"/>
            <a:r>
              <a:rPr lang="en-US" altLang="ja-JP" sz="1050" b="0" i="0">
                <a:solidFill>
                  <a:srgbClr val="000000"/>
                </a:solidFill>
                <a:effectLst/>
                <a:latin typeface="arial" panose="020B0604020202020204" pitchFamily="34" charset="0"/>
              </a:rPr>
              <a:t>- Malaysia</a:t>
            </a:r>
          </a:p>
          <a:p>
            <a:pPr marL="15240" marR="15240" algn="just"/>
            <a:r>
              <a:rPr lang="en-US" altLang="ja-JP" sz="1050">
                <a:solidFill>
                  <a:srgbClr val="000000"/>
                </a:solidFill>
                <a:latin typeface="arial" panose="020B0604020202020204" pitchFamily="34" charset="0"/>
              </a:rPr>
              <a:t>- Thailand</a:t>
            </a:r>
            <a:endParaRPr lang="en-US" altLang="ja-JP" sz="1050" b="0" i="0">
              <a:solidFill>
                <a:srgbClr val="000000"/>
              </a:solidFill>
              <a:effectLst/>
              <a:latin typeface="arial" panose="020B0604020202020204" pitchFamily="34" charset="0"/>
            </a:endParaRPr>
          </a:p>
        </p:txBody>
      </p:sp>
      <p:sp>
        <p:nvSpPr>
          <p:cNvPr id="19" name="Rectangle 10">
            <a:extLst>
              <a:ext uri="{FF2B5EF4-FFF2-40B4-BE49-F238E27FC236}">
                <a16:creationId xmlns:a16="http://schemas.microsoft.com/office/drawing/2014/main" id="{21595E7F-AFF2-B2AF-9C05-30156E1F8ECB}"/>
              </a:ext>
            </a:extLst>
          </p:cNvPr>
          <p:cNvSpPr/>
          <p:nvPr/>
        </p:nvSpPr>
        <p:spPr>
          <a:xfrm>
            <a:off x="419099" y="1167612"/>
            <a:ext cx="845821" cy="523219"/>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a:t>Purpose</a:t>
            </a:r>
          </a:p>
        </p:txBody>
      </p:sp>
      <p:sp>
        <p:nvSpPr>
          <p:cNvPr id="20" name="TextBox 8">
            <a:extLst>
              <a:ext uri="{FF2B5EF4-FFF2-40B4-BE49-F238E27FC236}">
                <a16:creationId xmlns:a16="http://schemas.microsoft.com/office/drawing/2014/main" id="{43AD6898-E3AA-62C2-F00F-A46532FD1DBA}"/>
              </a:ext>
            </a:extLst>
          </p:cNvPr>
          <p:cNvSpPr txBox="1"/>
          <p:nvPr/>
        </p:nvSpPr>
        <p:spPr>
          <a:xfrm>
            <a:off x="1361884" y="1167611"/>
            <a:ext cx="10411015" cy="523220"/>
          </a:xfrm>
          <a:prstGeom prst="rect">
            <a:avLst/>
          </a:prstGeom>
          <a:noFill/>
          <a:ln>
            <a:solidFill>
              <a:schemeClr val="bg1">
                <a:lumMod val="65000"/>
              </a:schemeClr>
            </a:solidFill>
          </a:ln>
        </p:spPr>
        <p:txBody>
          <a:bodyPr wrap="square">
            <a:spAutoFit/>
          </a:bodyPr>
          <a:lstStyle/>
          <a:p>
            <a:r>
              <a:rPr lang="en-US" altLang="ja-JP" sz="1400" b="0" i="0">
                <a:solidFill>
                  <a:srgbClr val="000000"/>
                </a:solidFill>
                <a:effectLst/>
                <a:latin typeface="Arial" panose="020B0604020202020204" pitchFamily="34" charset="0"/>
                <a:cs typeface="Arial" panose="020B0604020202020204" pitchFamily="34" charset="0"/>
              </a:rPr>
              <a:t>Investigate the relationship of number of thermal comfort survey and its prediction accuracy</a:t>
            </a:r>
          </a:p>
          <a:p>
            <a:pPr marL="285750" indent="-285750">
              <a:buFontTx/>
              <a:buChar char="-"/>
            </a:pPr>
            <a:endParaRPr lang="en-US" altLang="ja-JP" sz="1400">
              <a:solidFill>
                <a:srgbClr val="000000"/>
              </a:solidFill>
              <a:latin typeface="Arial" panose="020B0604020202020204" pitchFamily="34" charset="0"/>
              <a:cs typeface="Arial" panose="020B0604020202020204" pitchFamily="34" charset="0"/>
            </a:endParaRPr>
          </a:p>
        </p:txBody>
      </p:sp>
      <p:sp>
        <p:nvSpPr>
          <p:cNvPr id="21" name="Rectangle 10">
            <a:extLst>
              <a:ext uri="{FF2B5EF4-FFF2-40B4-BE49-F238E27FC236}">
                <a16:creationId xmlns:a16="http://schemas.microsoft.com/office/drawing/2014/main" id="{DA60DB99-3120-44C3-5609-A19AB44CBA70}"/>
              </a:ext>
            </a:extLst>
          </p:cNvPr>
          <p:cNvSpPr/>
          <p:nvPr/>
        </p:nvSpPr>
        <p:spPr>
          <a:xfrm>
            <a:off x="419099" y="1759794"/>
            <a:ext cx="845821" cy="954107"/>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a:t>Research Flow</a:t>
            </a:r>
          </a:p>
        </p:txBody>
      </p:sp>
      <p:sp>
        <p:nvSpPr>
          <p:cNvPr id="22" name="TextBox 8">
            <a:extLst>
              <a:ext uri="{FF2B5EF4-FFF2-40B4-BE49-F238E27FC236}">
                <a16:creationId xmlns:a16="http://schemas.microsoft.com/office/drawing/2014/main" id="{DB1B4223-BFFA-B2CB-749C-AB5B5EAD191E}"/>
              </a:ext>
            </a:extLst>
          </p:cNvPr>
          <p:cNvSpPr txBox="1"/>
          <p:nvPr/>
        </p:nvSpPr>
        <p:spPr>
          <a:xfrm>
            <a:off x="1361884" y="1759794"/>
            <a:ext cx="10411015" cy="954107"/>
          </a:xfrm>
          <a:prstGeom prst="rect">
            <a:avLst/>
          </a:prstGeom>
          <a:noFill/>
          <a:ln>
            <a:solidFill>
              <a:schemeClr val="bg1">
                <a:lumMod val="65000"/>
              </a:schemeClr>
            </a:solidFill>
          </a:ln>
        </p:spPr>
        <p:txBody>
          <a:bodyPr wrap="square">
            <a:spAutoFit/>
          </a:bodyPr>
          <a:lstStyle/>
          <a:p>
            <a:r>
              <a:rPr lang="en-US" altLang="ja-JP" sz="1400">
                <a:solidFill>
                  <a:srgbClr val="000000"/>
                </a:solidFill>
                <a:latin typeface="arial" panose="020B0604020202020204" pitchFamily="34" charset="0"/>
                <a:cs typeface="Arial" panose="020B0604020202020204" pitchFamily="34" charset="0"/>
              </a:rPr>
              <a:t>1. (</a:t>
            </a:r>
            <a:r>
              <a:rPr lang="ja-JP" altLang="en-US" sz="1400">
                <a:solidFill>
                  <a:srgbClr val="000000"/>
                </a:solidFill>
                <a:latin typeface="arial" panose="020B0604020202020204" pitchFamily="34" charset="0"/>
                <a:cs typeface="Arial" panose="020B0604020202020204" pitchFamily="34" charset="0"/>
              </a:rPr>
              <a:t>☑ </a:t>
            </a:r>
            <a:r>
              <a:rPr lang="en-US" altLang="ja-JP" sz="1400">
                <a:solidFill>
                  <a:srgbClr val="000000"/>
                </a:solidFill>
                <a:latin typeface="arial" panose="020B0604020202020204" pitchFamily="34" charset="0"/>
                <a:cs typeface="Arial" panose="020B0604020202020204" pitchFamily="34" charset="0"/>
              </a:rPr>
              <a:t>done) Develop general thermal comfort model, based on ASHRAE thermal comfort survey, filtered for only tropics country</a:t>
            </a:r>
          </a:p>
          <a:p>
            <a:r>
              <a:rPr lang="en-US" altLang="ja-JP" sz="1400">
                <a:solidFill>
                  <a:srgbClr val="000000"/>
                </a:solidFill>
                <a:latin typeface="arial" panose="020B0604020202020204" pitchFamily="34" charset="0"/>
                <a:cs typeface="Arial" panose="020B0604020202020204" pitchFamily="34" charset="0"/>
              </a:rPr>
              <a:t>2. (</a:t>
            </a:r>
            <a:r>
              <a:rPr lang="ja-JP" altLang="en-US" sz="1400">
                <a:solidFill>
                  <a:srgbClr val="000000"/>
                </a:solidFill>
                <a:latin typeface="arial" panose="020B0604020202020204" pitchFamily="34" charset="0"/>
                <a:cs typeface="Arial" panose="020B0604020202020204" pitchFamily="34" charset="0"/>
              </a:rPr>
              <a:t>☑ </a:t>
            </a:r>
            <a:r>
              <a:rPr lang="en-US" altLang="ja-JP" sz="1400">
                <a:solidFill>
                  <a:srgbClr val="000000"/>
                </a:solidFill>
                <a:latin typeface="arial" panose="020B0604020202020204" pitchFamily="34" charset="0"/>
                <a:cs typeface="Arial" panose="020B0604020202020204" pitchFamily="34" charset="0"/>
              </a:rPr>
              <a:t>done) Develop personal comfort model by transfer learning, using BCA experiment survey</a:t>
            </a:r>
            <a:r>
              <a:rPr lang="en-US" altLang="ja-JP" sz="1400">
                <a:solidFill>
                  <a:srgbClr val="FF0000"/>
                </a:solidFill>
                <a:latin typeface="arial" panose="020B0604020202020204" pitchFamily="34" charset="0"/>
                <a:cs typeface="Arial" panose="020B0604020202020204" pitchFamily="34" charset="0"/>
              </a:rPr>
              <a:t> </a:t>
            </a:r>
            <a:r>
              <a:rPr lang="ja-JP" altLang="en-US" sz="1400">
                <a:solidFill>
                  <a:srgbClr val="FF0000"/>
                </a:solidFill>
                <a:latin typeface="arial" panose="020B0604020202020204" pitchFamily="34" charset="0"/>
                <a:cs typeface="Arial" panose="020B0604020202020204" pitchFamily="34" charset="0"/>
              </a:rPr>
              <a:t>← </a:t>
            </a:r>
            <a:r>
              <a:rPr lang="en-US" altLang="ja-JP" sz="1400">
                <a:solidFill>
                  <a:srgbClr val="FF0000"/>
                </a:solidFill>
                <a:latin typeface="arial" panose="020B0604020202020204" pitchFamily="34" charset="0"/>
                <a:cs typeface="Arial" panose="020B0604020202020204" pitchFamily="34" charset="0"/>
              </a:rPr>
              <a:t>Might replace for better data</a:t>
            </a:r>
          </a:p>
          <a:p>
            <a:r>
              <a:rPr lang="en-US" altLang="ja-JP" sz="1400">
                <a:solidFill>
                  <a:srgbClr val="000000"/>
                </a:solidFill>
                <a:latin typeface="arial" panose="020B0604020202020204" pitchFamily="34" charset="0"/>
                <a:cs typeface="Arial" panose="020B0604020202020204" pitchFamily="34" charset="0"/>
              </a:rPr>
              <a:t>3. (</a:t>
            </a:r>
            <a:r>
              <a:rPr lang="ja-JP" altLang="en-US" sz="1400">
                <a:solidFill>
                  <a:srgbClr val="000000"/>
                </a:solidFill>
                <a:latin typeface="arial" panose="020B0604020202020204" pitchFamily="34" charset="0"/>
                <a:cs typeface="Arial" panose="020B0604020202020204" pitchFamily="34" charset="0"/>
              </a:rPr>
              <a:t>☑ </a:t>
            </a:r>
            <a:r>
              <a:rPr lang="en-US" altLang="ja-JP" sz="1400">
                <a:solidFill>
                  <a:srgbClr val="000000"/>
                </a:solidFill>
                <a:latin typeface="arial" panose="020B0604020202020204" pitchFamily="34" charset="0"/>
                <a:cs typeface="Arial" panose="020B0604020202020204" pitchFamily="34" charset="0"/>
              </a:rPr>
              <a:t>done) See the difference of prediction accuracy, varied on the number or survey for re-training</a:t>
            </a:r>
          </a:p>
          <a:p>
            <a:r>
              <a:rPr lang="en-US" altLang="ja-JP" sz="1400">
                <a:solidFill>
                  <a:srgbClr val="000000"/>
                </a:solidFill>
                <a:latin typeface="arial" panose="020B0604020202020204" pitchFamily="34" charset="0"/>
                <a:cs typeface="Arial" panose="020B0604020202020204" pitchFamily="34" charset="0"/>
              </a:rPr>
              <a:t>4. (not yet ) Run the RL control with different accuracy comfort model and see the effect of comfort and energy</a:t>
            </a:r>
            <a:endParaRPr lang="en-US" altLang="ja-JP" sz="1400">
              <a:cs typeface="Arial" panose="020B0604020202020204" pitchFamily="34" charset="0"/>
            </a:endParaRPr>
          </a:p>
        </p:txBody>
      </p:sp>
      <p:sp>
        <p:nvSpPr>
          <p:cNvPr id="24" name="正方形/長方形 23">
            <a:extLst>
              <a:ext uri="{FF2B5EF4-FFF2-40B4-BE49-F238E27FC236}">
                <a16:creationId xmlns:a16="http://schemas.microsoft.com/office/drawing/2014/main" id="{55A8316C-A30E-C9BE-0973-7ECFE5994CAF}"/>
              </a:ext>
            </a:extLst>
          </p:cNvPr>
          <p:cNvSpPr/>
          <p:nvPr/>
        </p:nvSpPr>
        <p:spPr>
          <a:xfrm>
            <a:off x="3686626" y="3918858"/>
            <a:ext cx="892020" cy="794292"/>
          </a:xfrm>
          <a:prstGeom prst="rect">
            <a:avLst/>
          </a:prstGeom>
          <a:solidFill>
            <a:schemeClr val="bg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ja-JP" sz="1200">
                <a:solidFill>
                  <a:schemeClr val="tx1"/>
                </a:solidFill>
              </a:rPr>
              <a:t>General</a:t>
            </a:r>
          </a:p>
          <a:p>
            <a:pPr algn="ctr"/>
            <a:r>
              <a:rPr kumimoji="1" lang="en-US" altLang="ja-JP" sz="1200">
                <a:solidFill>
                  <a:schemeClr val="tx1"/>
                </a:solidFill>
              </a:rPr>
              <a:t>Thermal</a:t>
            </a:r>
          </a:p>
          <a:p>
            <a:pPr algn="ctr"/>
            <a:r>
              <a:rPr kumimoji="1" lang="en-US" altLang="ja-JP" sz="1200">
                <a:solidFill>
                  <a:schemeClr val="tx1"/>
                </a:solidFill>
              </a:rPr>
              <a:t>Comfort </a:t>
            </a:r>
          </a:p>
          <a:p>
            <a:pPr algn="ctr"/>
            <a:r>
              <a:rPr kumimoji="1" lang="en-US" altLang="ja-JP" sz="1200">
                <a:solidFill>
                  <a:schemeClr val="tx1"/>
                </a:solidFill>
              </a:rPr>
              <a:t>Model</a:t>
            </a:r>
            <a:endParaRPr kumimoji="1" lang="ja-JP" altLang="en-US" sz="1200">
              <a:solidFill>
                <a:schemeClr val="tx1"/>
              </a:solidFill>
            </a:endParaRPr>
          </a:p>
        </p:txBody>
      </p:sp>
      <p:sp>
        <p:nvSpPr>
          <p:cNvPr id="26" name="TextBox 8">
            <a:extLst>
              <a:ext uri="{FF2B5EF4-FFF2-40B4-BE49-F238E27FC236}">
                <a16:creationId xmlns:a16="http://schemas.microsoft.com/office/drawing/2014/main" id="{8ECB7391-DAC5-938C-0B4F-B3C1A0023A93}"/>
              </a:ext>
            </a:extLst>
          </p:cNvPr>
          <p:cNvSpPr txBox="1"/>
          <p:nvPr/>
        </p:nvSpPr>
        <p:spPr>
          <a:xfrm>
            <a:off x="3609629" y="4727175"/>
            <a:ext cx="1078745" cy="1061829"/>
          </a:xfrm>
          <a:prstGeom prst="rect">
            <a:avLst/>
          </a:prstGeom>
          <a:noFill/>
          <a:ln>
            <a:noFill/>
          </a:ln>
        </p:spPr>
        <p:txBody>
          <a:bodyPr wrap="square">
            <a:spAutoFit/>
          </a:bodyPr>
          <a:lstStyle/>
          <a:p>
            <a:pPr marL="15240" marR="15240" algn="just"/>
            <a:r>
              <a:rPr lang="en-US" altLang="ja-JP" sz="1050" b="1">
                <a:solidFill>
                  <a:srgbClr val="000000"/>
                </a:solidFill>
                <a:latin typeface="arial" panose="020B0604020202020204" pitchFamily="34" charset="0"/>
              </a:rPr>
              <a:t>Input</a:t>
            </a:r>
          </a:p>
          <a:p>
            <a:pPr marL="15240" marR="15240" algn="just"/>
            <a:r>
              <a:rPr lang="en-US" altLang="ja-JP" sz="1050">
                <a:solidFill>
                  <a:srgbClr val="000000"/>
                </a:solidFill>
                <a:latin typeface="arial" panose="020B0604020202020204" pitchFamily="34" charset="0"/>
              </a:rPr>
              <a:t>(Air temp, </a:t>
            </a:r>
            <a:r>
              <a:rPr lang="en-US" altLang="ja-JP" sz="1050" b="0" i="0">
                <a:solidFill>
                  <a:srgbClr val="000000"/>
                </a:solidFill>
                <a:effectLst/>
                <a:latin typeface="arial" panose="020B0604020202020204" pitchFamily="34" charset="0"/>
              </a:rPr>
              <a:t>RH,</a:t>
            </a:r>
          </a:p>
          <a:p>
            <a:pPr marL="15240" marR="15240" algn="just"/>
            <a:r>
              <a:rPr lang="en-US" altLang="ja-JP" sz="1050">
                <a:solidFill>
                  <a:srgbClr val="000000"/>
                </a:solidFill>
                <a:latin typeface="arial" panose="020B0604020202020204" pitchFamily="34" charset="0"/>
              </a:rPr>
              <a:t>Air velocity)</a:t>
            </a:r>
          </a:p>
          <a:p>
            <a:pPr marL="15240" marR="15240" algn="just"/>
            <a:r>
              <a:rPr lang="en-US" altLang="ja-JP" sz="1050" b="1" i="0">
                <a:solidFill>
                  <a:srgbClr val="000000"/>
                </a:solidFill>
                <a:effectLst/>
                <a:latin typeface="arial" panose="020B0604020202020204" pitchFamily="34" charset="0"/>
              </a:rPr>
              <a:t>Output</a:t>
            </a:r>
          </a:p>
          <a:p>
            <a:pPr marL="15240" marR="15240" algn="just"/>
            <a:r>
              <a:rPr lang="en-US" altLang="ja-JP" sz="1050">
                <a:solidFill>
                  <a:srgbClr val="000000"/>
                </a:solidFill>
                <a:latin typeface="arial" panose="020B0604020202020204" pitchFamily="34" charset="0"/>
              </a:rPr>
              <a:t>(T</a:t>
            </a:r>
            <a:r>
              <a:rPr lang="en-US" altLang="ja-JP" sz="1050" b="0" i="0">
                <a:solidFill>
                  <a:srgbClr val="000000"/>
                </a:solidFill>
                <a:effectLst/>
                <a:latin typeface="arial" panose="020B0604020202020204" pitchFamily="34" charset="0"/>
              </a:rPr>
              <a:t>hermal</a:t>
            </a:r>
          </a:p>
          <a:p>
            <a:pPr marL="15240" marR="15240" algn="just"/>
            <a:r>
              <a:rPr lang="en-US" altLang="ja-JP" sz="1050" b="0" i="0">
                <a:solidFill>
                  <a:srgbClr val="000000"/>
                </a:solidFill>
                <a:effectLst/>
                <a:latin typeface="arial" panose="020B0604020202020204" pitchFamily="34" charset="0"/>
              </a:rPr>
              <a:t>sensation</a:t>
            </a:r>
            <a:r>
              <a:rPr lang="en-US" altLang="ja-JP" sz="1050">
                <a:solidFill>
                  <a:srgbClr val="000000"/>
                </a:solidFill>
                <a:latin typeface="arial" panose="020B0604020202020204" pitchFamily="34" charset="0"/>
              </a:rPr>
              <a:t>)</a:t>
            </a:r>
            <a:endParaRPr lang="en-US" altLang="ja-JP" sz="1050" b="0" i="0">
              <a:solidFill>
                <a:srgbClr val="000000"/>
              </a:solidFill>
              <a:effectLst/>
              <a:latin typeface="arial" panose="020B0604020202020204" pitchFamily="34" charset="0"/>
            </a:endParaRPr>
          </a:p>
        </p:txBody>
      </p:sp>
      <p:sp>
        <p:nvSpPr>
          <p:cNvPr id="27" name="正方形/長方形 26">
            <a:extLst>
              <a:ext uri="{FF2B5EF4-FFF2-40B4-BE49-F238E27FC236}">
                <a16:creationId xmlns:a16="http://schemas.microsoft.com/office/drawing/2014/main" id="{4A148B46-3546-C6D2-4360-AAFB47FC1EA4}"/>
              </a:ext>
            </a:extLst>
          </p:cNvPr>
          <p:cNvSpPr/>
          <p:nvPr/>
        </p:nvSpPr>
        <p:spPr>
          <a:xfrm>
            <a:off x="4790908" y="2944725"/>
            <a:ext cx="1021080" cy="79429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ja-JP" sz="1200"/>
              <a:t>BCA survey</a:t>
            </a:r>
          </a:p>
          <a:p>
            <a:pPr algn="ctr"/>
            <a:r>
              <a:rPr kumimoji="1" lang="en-US" altLang="ja-JP" sz="1200"/>
              <a:t>On Stable thermal state</a:t>
            </a:r>
            <a:endParaRPr kumimoji="1" lang="ja-JP" altLang="en-US" sz="1200"/>
          </a:p>
        </p:txBody>
      </p:sp>
      <p:sp>
        <p:nvSpPr>
          <p:cNvPr id="28" name="正方形/長方形 27">
            <a:extLst>
              <a:ext uri="{FF2B5EF4-FFF2-40B4-BE49-F238E27FC236}">
                <a16:creationId xmlns:a16="http://schemas.microsoft.com/office/drawing/2014/main" id="{D06C8B2C-5495-DF3A-ACE7-A6DAB110F4FF}"/>
              </a:ext>
            </a:extLst>
          </p:cNvPr>
          <p:cNvSpPr/>
          <p:nvPr/>
        </p:nvSpPr>
        <p:spPr>
          <a:xfrm>
            <a:off x="6101691" y="3918858"/>
            <a:ext cx="1054326" cy="794292"/>
          </a:xfrm>
          <a:prstGeom prst="rect">
            <a:avLst/>
          </a:prstGeom>
          <a:solidFill>
            <a:schemeClr val="bg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ja-JP" sz="1200">
                <a:solidFill>
                  <a:schemeClr val="tx1"/>
                </a:solidFill>
              </a:rPr>
              <a:t>Personal</a:t>
            </a:r>
          </a:p>
          <a:p>
            <a:pPr algn="ctr"/>
            <a:r>
              <a:rPr kumimoji="1" lang="en-US" altLang="ja-JP" sz="1200">
                <a:solidFill>
                  <a:schemeClr val="tx1"/>
                </a:solidFill>
              </a:rPr>
              <a:t>Comfort</a:t>
            </a:r>
          </a:p>
          <a:p>
            <a:pPr algn="ctr"/>
            <a:r>
              <a:rPr kumimoji="1" lang="en-US" altLang="ja-JP" sz="1200">
                <a:solidFill>
                  <a:schemeClr val="tx1"/>
                </a:solidFill>
              </a:rPr>
              <a:t>Models</a:t>
            </a:r>
            <a:endParaRPr kumimoji="1" lang="ja-JP" altLang="en-US" sz="1200">
              <a:solidFill>
                <a:schemeClr val="tx1"/>
              </a:solidFill>
            </a:endParaRPr>
          </a:p>
        </p:txBody>
      </p:sp>
      <p:cxnSp>
        <p:nvCxnSpPr>
          <p:cNvPr id="32" name="直線矢印コネクタ 31">
            <a:extLst>
              <a:ext uri="{FF2B5EF4-FFF2-40B4-BE49-F238E27FC236}">
                <a16:creationId xmlns:a16="http://schemas.microsoft.com/office/drawing/2014/main" id="{BDA7D3D0-19F6-E863-6802-71D22CC2E407}"/>
              </a:ext>
            </a:extLst>
          </p:cNvPr>
          <p:cNvCxnSpPr>
            <a:cxnSpLocks/>
            <a:stCxn id="13" idx="3"/>
            <a:endCxn id="24" idx="1"/>
          </p:cNvCxnSpPr>
          <p:nvPr/>
        </p:nvCxnSpPr>
        <p:spPr>
          <a:xfrm>
            <a:off x="3471814" y="4316004"/>
            <a:ext cx="214812"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EEE690DA-9B47-BEE6-C156-5B6CDA5B2ABF}"/>
              </a:ext>
            </a:extLst>
          </p:cNvPr>
          <p:cNvCxnSpPr>
            <a:cxnSpLocks/>
            <a:stCxn id="24" idx="3"/>
            <a:endCxn id="28" idx="1"/>
          </p:cNvCxnSpPr>
          <p:nvPr/>
        </p:nvCxnSpPr>
        <p:spPr>
          <a:xfrm>
            <a:off x="4578646" y="4316004"/>
            <a:ext cx="1523045"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E81FB64-F694-37C2-3A58-DE2408F3E2E6}"/>
              </a:ext>
            </a:extLst>
          </p:cNvPr>
          <p:cNvCxnSpPr>
            <a:cxnSpLocks/>
            <a:stCxn id="27" idx="2"/>
          </p:cNvCxnSpPr>
          <p:nvPr/>
        </p:nvCxnSpPr>
        <p:spPr>
          <a:xfrm>
            <a:off x="5301448" y="3739017"/>
            <a:ext cx="0" cy="57600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8">
            <a:extLst>
              <a:ext uri="{FF2B5EF4-FFF2-40B4-BE49-F238E27FC236}">
                <a16:creationId xmlns:a16="http://schemas.microsoft.com/office/drawing/2014/main" id="{536ADF5F-7C04-E801-C4A3-AF6CD75C01E2}"/>
              </a:ext>
            </a:extLst>
          </p:cNvPr>
          <p:cNvSpPr txBox="1"/>
          <p:nvPr/>
        </p:nvSpPr>
        <p:spPr>
          <a:xfrm>
            <a:off x="5784439" y="2852328"/>
            <a:ext cx="1599030" cy="738664"/>
          </a:xfrm>
          <a:prstGeom prst="rect">
            <a:avLst/>
          </a:prstGeom>
          <a:noFill/>
          <a:ln>
            <a:noFill/>
          </a:ln>
        </p:spPr>
        <p:txBody>
          <a:bodyPr wrap="square">
            <a:spAutoFit/>
          </a:bodyPr>
          <a:lstStyle/>
          <a:p>
            <a:pPr marL="15240" marR="15240" algn="just"/>
            <a:r>
              <a:rPr lang="en-US" altLang="ja-JP" sz="1050" b="0" i="0">
                <a:solidFill>
                  <a:srgbClr val="000000"/>
                </a:solidFill>
                <a:effectLst/>
                <a:latin typeface="arial" panose="020B0604020202020204" pitchFamily="34" charset="0"/>
              </a:rPr>
              <a:t>(Might be replaced</a:t>
            </a:r>
          </a:p>
          <a:p>
            <a:pPr marL="15240" marR="15240" algn="just"/>
            <a:r>
              <a:rPr lang="en-US" altLang="ja-JP" sz="1050">
                <a:solidFill>
                  <a:srgbClr val="000000"/>
                </a:solidFill>
                <a:latin typeface="arial" panose="020B0604020202020204" pitchFamily="34" charset="0"/>
              </a:rPr>
              <a:t> </a:t>
            </a:r>
            <a:r>
              <a:rPr lang="en-US" altLang="ja-JP" sz="1050" b="0" i="0">
                <a:solidFill>
                  <a:srgbClr val="000000"/>
                </a:solidFill>
                <a:effectLst/>
                <a:latin typeface="arial" panose="020B0604020202020204" pitchFamily="34" charset="0"/>
              </a:rPr>
              <a:t>to other dataset)</a:t>
            </a:r>
          </a:p>
          <a:p>
            <a:pPr marL="186690" marR="15240" indent="-171450" algn="just">
              <a:buFontTx/>
              <a:buChar char="-"/>
            </a:pPr>
            <a:r>
              <a:rPr lang="en-US" altLang="ja-JP" sz="1050">
                <a:solidFill>
                  <a:srgbClr val="000000"/>
                </a:solidFill>
                <a:latin typeface="arial" panose="020B0604020202020204" pitchFamily="34" charset="0"/>
              </a:rPr>
              <a:t>29 subject occupant</a:t>
            </a:r>
          </a:p>
          <a:p>
            <a:pPr marL="186690" marR="15240" indent="-171450" algn="just">
              <a:buFontTx/>
              <a:buChar char="-"/>
            </a:pPr>
            <a:r>
              <a:rPr lang="en-US" altLang="ja-JP" sz="1050">
                <a:solidFill>
                  <a:srgbClr val="000000"/>
                </a:solidFill>
                <a:latin typeface="arial" panose="020B0604020202020204" pitchFamily="34" charset="0"/>
              </a:rPr>
              <a:t>35 surveys for each</a:t>
            </a:r>
          </a:p>
        </p:txBody>
      </p:sp>
      <p:sp>
        <p:nvSpPr>
          <p:cNvPr id="31" name="四角形: 角を丸くする 30">
            <a:extLst>
              <a:ext uri="{FF2B5EF4-FFF2-40B4-BE49-F238E27FC236}">
                <a16:creationId xmlns:a16="http://schemas.microsoft.com/office/drawing/2014/main" id="{B3621CAD-0944-343C-FE6D-754B17789EFD}"/>
              </a:ext>
            </a:extLst>
          </p:cNvPr>
          <p:cNvSpPr/>
          <p:nvPr/>
        </p:nvSpPr>
        <p:spPr>
          <a:xfrm>
            <a:off x="1419267" y="3416311"/>
            <a:ext cx="3255752" cy="2392965"/>
          </a:xfrm>
          <a:prstGeom prst="roundRect">
            <a:avLst>
              <a:gd name="adj" fmla="val 5454"/>
            </a:avLst>
          </a:prstGeom>
          <a:noFill/>
          <a:ln>
            <a:solidFill>
              <a:srgbClr val="F07A0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44E9CA2D-2142-3CFC-1836-AC9074537111}"/>
              </a:ext>
            </a:extLst>
          </p:cNvPr>
          <p:cNvSpPr/>
          <p:nvPr/>
        </p:nvSpPr>
        <p:spPr>
          <a:xfrm>
            <a:off x="4732993" y="2852328"/>
            <a:ext cx="2572524" cy="2956948"/>
          </a:xfrm>
          <a:prstGeom prst="roundRect">
            <a:avLst>
              <a:gd name="adj" fmla="val 5454"/>
            </a:avLst>
          </a:prstGeom>
          <a:noFill/>
          <a:ln>
            <a:solidFill>
              <a:srgbClr val="F07A0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TextBox 8">
            <a:extLst>
              <a:ext uri="{FF2B5EF4-FFF2-40B4-BE49-F238E27FC236}">
                <a16:creationId xmlns:a16="http://schemas.microsoft.com/office/drawing/2014/main" id="{D32B894A-E757-E4DF-813C-4FF72F0AB2BE}"/>
              </a:ext>
            </a:extLst>
          </p:cNvPr>
          <p:cNvSpPr txBox="1"/>
          <p:nvPr/>
        </p:nvSpPr>
        <p:spPr>
          <a:xfrm>
            <a:off x="1230076" y="5839145"/>
            <a:ext cx="3541400" cy="307777"/>
          </a:xfrm>
          <a:prstGeom prst="rect">
            <a:avLst/>
          </a:prstGeom>
          <a:noFill/>
          <a:ln>
            <a:noFill/>
          </a:ln>
        </p:spPr>
        <p:txBody>
          <a:bodyPr wrap="square">
            <a:spAutoFit/>
          </a:bodyPr>
          <a:lstStyle/>
          <a:p>
            <a:r>
              <a:rPr lang="en-US" altLang="ja-JP" sz="1400">
                <a:solidFill>
                  <a:srgbClr val="F07A01"/>
                </a:solidFill>
                <a:latin typeface="arial" panose="020B0604020202020204" pitchFamily="34" charset="0"/>
                <a:cs typeface="Arial" panose="020B0604020202020204" pitchFamily="34" charset="0"/>
              </a:rPr>
              <a:t>1. Develop general thermal comfort model</a:t>
            </a:r>
          </a:p>
        </p:txBody>
      </p:sp>
      <p:sp>
        <p:nvSpPr>
          <p:cNvPr id="40" name="TextBox 8">
            <a:extLst>
              <a:ext uri="{FF2B5EF4-FFF2-40B4-BE49-F238E27FC236}">
                <a16:creationId xmlns:a16="http://schemas.microsoft.com/office/drawing/2014/main" id="{474DB38F-3D07-B3AA-90A8-E354E97CEE43}"/>
              </a:ext>
            </a:extLst>
          </p:cNvPr>
          <p:cNvSpPr txBox="1"/>
          <p:nvPr/>
        </p:nvSpPr>
        <p:spPr>
          <a:xfrm>
            <a:off x="4699733" y="5851163"/>
            <a:ext cx="2713008" cy="523220"/>
          </a:xfrm>
          <a:prstGeom prst="rect">
            <a:avLst/>
          </a:prstGeom>
          <a:noFill/>
          <a:ln>
            <a:noFill/>
          </a:ln>
        </p:spPr>
        <p:txBody>
          <a:bodyPr wrap="square">
            <a:spAutoFit/>
          </a:bodyPr>
          <a:lstStyle/>
          <a:p>
            <a:r>
              <a:rPr lang="en-US" altLang="ja-JP" sz="1400">
                <a:solidFill>
                  <a:srgbClr val="F07A01"/>
                </a:solidFill>
                <a:latin typeface="arial" panose="020B0604020202020204" pitchFamily="34" charset="0"/>
                <a:cs typeface="Arial" panose="020B0604020202020204" pitchFamily="34" charset="0"/>
              </a:rPr>
              <a:t>2. Develop personal comfort model using transfer learning</a:t>
            </a:r>
          </a:p>
        </p:txBody>
      </p:sp>
      <p:sp>
        <p:nvSpPr>
          <p:cNvPr id="42" name="正方形/長方形 41">
            <a:extLst>
              <a:ext uri="{FF2B5EF4-FFF2-40B4-BE49-F238E27FC236}">
                <a16:creationId xmlns:a16="http://schemas.microsoft.com/office/drawing/2014/main" id="{7E73A76D-14CC-3718-346B-CFD6A18B100F}"/>
              </a:ext>
            </a:extLst>
          </p:cNvPr>
          <p:cNvSpPr/>
          <p:nvPr/>
        </p:nvSpPr>
        <p:spPr>
          <a:xfrm>
            <a:off x="7462878" y="2888956"/>
            <a:ext cx="824803" cy="563299"/>
          </a:xfrm>
          <a:prstGeom prst="rect">
            <a:avLst/>
          </a:prstGeom>
          <a:solidFill>
            <a:schemeClr val="bg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ja-JP" sz="1200">
                <a:solidFill>
                  <a:schemeClr val="tx1"/>
                </a:solidFill>
              </a:rPr>
              <a:t>Comfort model</a:t>
            </a:r>
          </a:p>
          <a:p>
            <a:pPr algn="ctr"/>
            <a:r>
              <a:rPr kumimoji="1" lang="en-US" altLang="ja-JP" sz="1200">
                <a:solidFill>
                  <a:schemeClr val="tx1"/>
                </a:solidFill>
              </a:rPr>
              <a:t>Test_1</a:t>
            </a:r>
          </a:p>
        </p:txBody>
      </p:sp>
      <p:sp>
        <p:nvSpPr>
          <p:cNvPr id="43" name="正方形/長方形 42">
            <a:extLst>
              <a:ext uri="{FF2B5EF4-FFF2-40B4-BE49-F238E27FC236}">
                <a16:creationId xmlns:a16="http://schemas.microsoft.com/office/drawing/2014/main" id="{1BA80CA9-0117-FEA9-FDE2-1C99EB6E06B4}"/>
              </a:ext>
            </a:extLst>
          </p:cNvPr>
          <p:cNvSpPr/>
          <p:nvPr/>
        </p:nvSpPr>
        <p:spPr>
          <a:xfrm>
            <a:off x="7462878" y="3530611"/>
            <a:ext cx="824803" cy="563299"/>
          </a:xfrm>
          <a:prstGeom prst="rect">
            <a:avLst/>
          </a:prstGeom>
          <a:solidFill>
            <a:schemeClr val="bg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ja-JP" sz="1200">
                <a:solidFill>
                  <a:schemeClr val="tx1"/>
                </a:solidFill>
              </a:rPr>
              <a:t>Comfort model</a:t>
            </a:r>
          </a:p>
          <a:p>
            <a:pPr algn="ctr"/>
            <a:r>
              <a:rPr kumimoji="1" lang="en-US" altLang="ja-JP" sz="1200">
                <a:solidFill>
                  <a:schemeClr val="tx1"/>
                </a:solidFill>
              </a:rPr>
              <a:t>Test_2</a:t>
            </a:r>
          </a:p>
        </p:txBody>
      </p:sp>
      <p:sp>
        <p:nvSpPr>
          <p:cNvPr id="44" name="正方形/長方形 43">
            <a:extLst>
              <a:ext uri="{FF2B5EF4-FFF2-40B4-BE49-F238E27FC236}">
                <a16:creationId xmlns:a16="http://schemas.microsoft.com/office/drawing/2014/main" id="{5B543D14-51C3-AE8A-22C2-2C6EEA27131E}"/>
              </a:ext>
            </a:extLst>
          </p:cNvPr>
          <p:cNvSpPr/>
          <p:nvPr/>
        </p:nvSpPr>
        <p:spPr>
          <a:xfrm>
            <a:off x="7462878" y="4185020"/>
            <a:ext cx="824803" cy="563299"/>
          </a:xfrm>
          <a:prstGeom prst="rect">
            <a:avLst/>
          </a:prstGeom>
          <a:solidFill>
            <a:schemeClr val="bg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ja-JP" sz="1200">
                <a:solidFill>
                  <a:schemeClr val="tx1"/>
                </a:solidFill>
              </a:rPr>
              <a:t>Comfort model</a:t>
            </a:r>
          </a:p>
          <a:p>
            <a:pPr algn="ctr"/>
            <a:r>
              <a:rPr kumimoji="1" lang="en-US" altLang="ja-JP" sz="1200">
                <a:solidFill>
                  <a:schemeClr val="tx1"/>
                </a:solidFill>
              </a:rPr>
              <a:t>Test_3</a:t>
            </a:r>
          </a:p>
        </p:txBody>
      </p:sp>
      <p:sp>
        <p:nvSpPr>
          <p:cNvPr id="45" name="正方形/長方形 44">
            <a:extLst>
              <a:ext uri="{FF2B5EF4-FFF2-40B4-BE49-F238E27FC236}">
                <a16:creationId xmlns:a16="http://schemas.microsoft.com/office/drawing/2014/main" id="{0CE6DDB0-5B33-214F-9E62-BAA6DFE07A6A}"/>
              </a:ext>
            </a:extLst>
          </p:cNvPr>
          <p:cNvSpPr/>
          <p:nvPr/>
        </p:nvSpPr>
        <p:spPr>
          <a:xfrm>
            <a:off x="7462878" y="5095653"/>
            <a:ext cx="824803" cy="563299"/>
          </a:xfrm>
          <a:prstGeom prst="rect">
            <a:avLst/>
          </a:prstGeom>
          <a:solidFill>
            <a:schemeClr val="bg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ja-JP" sz="1200">
                <a:solidFill>
                  <a:schemeClr val="tx1"/>
                </a:solidFill>
              </a:rPr>
              <a:t>Comfort model</a:t>
            </a:r>
          </a:p>
          <a:p>
            <a:pPr algn="ctr"/>
            <a:r>
              <a:rPr kumimoji="1" lang="en-US" altLang="ja-JP" sz="1200" err="1">
                <a:solidFill>
                  <a:schemeClr val="tx1"/>
                </a:solidFill>
              </a:rPr>
              <a:t>Test_n</a:t>
            </a:r>
            <a:endParaRPr kumimoji="1" lang="en-US" altLang="ja-JP" sz="1200">
              <a:solidFill>
                <a:schemeClr val="tx1"/>
              </a:solidFill>
            </a:endParaRPr>
          </a:p>
        </p:txBody>
      </p:sp>
      <p:cxnSp>
        <p:nvCxnSpPr>
          <p:cNvPr id="46" name="直線矢印コネクタ 45">
            <a:extLst>
              <a:ext uri="{FF2B5EF4-FFF2-40B4-BE49-F238E27FC236}">
                <a16:creationId xmlns:a16="http://schemas.microsoft.com/office/drawing/2014/main" id="{910A0B5C-D438-9B8A-D159-512627C4881E}"/>
              </a:ext>
            </a:extLst>
          </p:cNvPr>
          <p:cNvCxnSpPr>
            <a:cxnSpLocks/>
            <a:stCxn id="28" idx="3"/>
            <a:endCxn id="42" idx="1"/>
          </p:cNvCxnSpPr>
          <p:nvPr/>
        </p:nvCxnSpPr>
        <p:spPr>
          <a:xfrm flipV="1">
            <a:off x="7156017" y="3170606"/>
            <a:ext cx="306861" cy="114539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F5ACDE58-2E7B-8E58-159C-9C5FCA18F5CA}"/>
              </a:ext>
            </a:extLst>
          </p:cNvPr>
          <p:cNvCxnSpPr>
            <a:cxnSpLocks/>
            <a:stCxn id="28" idx="3"/>
            <a:endCxn id="43" idx="1"/>
          </p:cNvCxnSpPr>
          <p:nvPr/>
        </p:nvCxnSpPr>
        <p:spPr>
          <a:xfrm flipV="1">
            <a:off x="7156017" y="3812261"/>
            <a:ext cx="306861" cy="50374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952B76F0-796D-C71F-6390-8E9F5145A357}"/>
              </a:ext>
            </a:extLst>
          </p:cNvPr>
          <p:cNvCxnSpPr>
            <a:cxnSpLocks/>
            <a:stCxn id="28" idx="3"/>
            <a:endCxn id="44" idx="1"/>
          </p:cNvCxnSpPr>
          <p:nvPr/>
        </p:nvCxnSpPr>
        <p:spPr>
          <a:xfrm>
            <a:off x="7156017" y="4316004"/>
            <a:ext cx="306861" cy="15066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AFF11E0C-12F4-85CE-0D1E-ECA84058575D}"/>
              </a:ext>
            </a:extLst>
          </p:cNvPr>
          <p:cNvCxnSpPr>
            <a:cxnSpLocks/>
            <a:stCxn id="28" idx="3"/>
            <a:endCxn id="45" idx="1"/>
          </p:cNvCxnSpPr>
          <p:nvPr/>
        </p:nvCxnSpPr>
        <p:spPr>
          <a:xfrm>
            <a:off x="7156017" y="4316004"/>
            <a:ext cx="306861" cy="106129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8">
            <a:extLst>
              <a:ext uri="{FF2B5EF4-FFF2-40B4-BE49-F238E27FC236}">
                <a16:creationId xmlns:a16="http://schemas.microsoft.com/office/drawing/2014/main" id="{96B89F61-A0B7-B998-98ED-755A5F1522AA}"/>
              </a:ext>
            </a:extLst>
          </p:cNvPr>
          <p:cNvSpPr txBox="1"/>
          <p:nvPr/>
        </p:nvSpPr>
        <p:spPr>
          <a:xfrm>
            <a:off x="7701910" y="4726074"/>
            <a:ext cx="346738" cy="253916"/>
          </a:xfrm>
          <a:prstGeom prst="rect">
            <a:avLst/>
          </a:prstGeom>
          <a:noFill/>
          <a:ln>
            <a:noFill/>
          </a:ln>
        </p:spPr>
        <p:txBody>
          <a:bodyPr wrap="square">
            <a:spAutoFit/>
          </a:bodyPr>
          <a:lstStyle/>
          <a:p>
            <a:pPr marL="15240" marR="15240" algn="just"/>
            <a:r>
              <a:rPr lang="en-US" altLang="ja-JP" sz="1050" b="1" i="0">
                <a:solidFill>
                  <a:srgbClr val="000000"/>
                </a:solidFill>
                <a:effectLst/>
                <a:latin typeface="arial" panose="020B0604020202020204" pitchFamily="34" charset="0"/>
              </a:rPr>
              <a:t>…</a:t>
            </a:r>
            <a:endParaRPr lang="en-US" altLang="ja-JP" sz="1050" b="0" i="0">
              <a:solidFill>
                <a:srgbClr val="000000"/>
              </a:solidFill>
              <a:effectLst/>
              <a:latin typeface="arial" panose="020B0604020202020204" pitchFamily="34" charset="0"/>
            </a:endParaRPr>
          </a:p>
        </p:txBody>
      </p:sp>
      <p:sp>
        <p:nvSpPr>
          <p:cNvPr id="59" name="四角形: 角を丸くする 58">
            <a:extLst>
              <a:ext uri="{FF2B5EF4-FFF2-40B4-BE49-F238E27FC236}">
                <a16:creationId xmlns:a16="http://schemas.microsoft.com/office/drawing/2014/main" id="{4A6236AE-0601-C34C-FC01-E5E34249F2E8}"/>
              </a:ext>
            </a:extLst>
          </p:cNvPr>
          <p:cNvSpPr/>
          <p:nvPr/>
        </p:nvSpPr>
        <p:spPr>
          <a:xfrm>
            <a:off x="7363432" y="2852326"/>
            <a:ext cx="2133774" cy="2956949"/>
          </a:xfrm>
          <a:prstGeom prst="roundRect">
            <a:avLst>
              <a:gd name="adj" fmla="val 5454"/>
            </a:avLst>
          </a:prstGeom>
          <a:noFill/>
          <a:ln>
            <a:solidFill>
              <a:srgbClr val="F07A0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四角形: 角を丸くする 59">
            <a:extLst>
              <a:ext uri="{FF2B5EF4-FFF2-40B4-BE49-F238E27FC236}">
                <a16:creationId xmlns:a16="http://schemas.microsoft.com/office/drawing/2014/main" id="{E029802A-5FA0-53C8-995D-BAFEB556CF3C}"/>
              </a:ext>
            </a:extLst>
          </p:cNvPr>
          <p:cNvSpPr/>
          <p:nvPr/>
        </p:nvSpPr>
        <p:spPr>
          <a:xfrm>
            <a:off x="9555121" y="2852326"/>
            <a:ext cx="2217778" cy="2956950"/>
          </a:xfrm>
          <a:prstGeom prst="roundRect">
            <a:avLst>
              <a:gd name="adj" fmla="val 5454"/>
            </a:avLst>
          </a:prstGeom>
          <a:noFill/>
          <a:ln>
            <a:solidFill>
              <a:srgbClr val="F07A0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TextBox 8">
            <a:extLst>
              <a:ext uri="{FF2B5EF4-FFF2-40B4-BE49-F238E27FC236}">
                <a16:creationId xmlns:a16="http://schemas.microsoft.com/office/drawing/2014/main" id="{65A34650-9B78-E5C3-FA75-A5B0579395B1}"/>
              </a:ext>
            </a:extLst>
          </p:cNvPr>
          <p:cNvSpPr txBox="1"/>
          <p:nvPr/>
        </p:nvSpPr>
        <p:spPr>
          <a:xfrm>
            <a:off x="7330231" y="5851163"/>
            <a:ext cx="2268701" cy="738664"/>
          </a:xfrm>
          <a:prstGeom prst="rect">
            <a:avLst/>
          </a:prstGeom>
          <a:noFill/>
          <a:ln>
            <a:noFill/>
          </a:ln>
        </p:spPr>
        <p:txBody>
          <a:bodyPr wrap="square">
            <a:spAutoFit/>
          </a:bodyPr>
          <a:lstStyle/>
          <a:p>
            <a:r>
              <a:rPr lang="en-US" altLang="ja-JP" sz="1400">
                <a:solidFill>
                  <a:srgbClr val="F07A01"/>
                </a:solidFill>
                <a:latin typeface="arial" panose="020B0604020202020204" pitchFamily="34" charset="0"/>
                <a:cs typeface="Arial" panose="020B0604020202020204" pitchFamily="34" charset="0"/>
              </a:rPr>
              <a:t>3. Compare accuracies,</a:t>
            </a:r>
          </a:p>
          <a:p>
            <a:r>
              <a:rPr lang="en-US" altLang="ja-JP" sz="1400">
                <a:solidFill>
                  <a:srgbClr val="F07A01"/>
                </a:solidFill>
                <a:latin typeface="arial" panose="020B0604020202020204" pitchFamily="34" charset="0"/>
                <a:cs typeface="Arial" panose="020B0604020202020204" pitchFamily="34" charset="0"/>
              </a:rPr>
              <a:t>varied by re-learning data</a:t>
            </a:r>
          </a:p>
          <a:p>
            <a:r>
              <a:rPr lang="en-US" altLang="ja-JP" sz="1400">
                <a:solidFill>
                  <a:srgbClr val="F07A01"/>
                </a:solidFill>
                <a:latin typeface="arial" panose="020B0604020202020204" pitchFamily="34" charset="0"/>
                <a:cs typeface="Arial" panose="020B0604020202020204" pitchFamily="34" charset="0"/>
              </a:rPr>
              <a:t>amount</a:t>
            </a:r>
          </a:p>
        </p:txBody>
      </p:sp>
      <p:sp>
        <p:nvSpPr>
          <p:cNvPr id="62" name="TextBox 8">
            <a:extLst>
              <a:ext uri="{FF2B5EF4-FFF2-40B4-BE49-F238E27FC236}">
                <a16:creationId xmlns:a16="http://schemas.microsoft.com/office/drawing/2014/main" id="{A05D8252-870E-B784-C5A4-566081B039F3}"/>
              </a:ext>
            </a:extLst>
          </p:cNvPr>
          <p:cNvSpPr txBox="1"/>
          <p:nvPr/>
        </p:nvSpPr>
        <p:spPr>
          <a:xfrm>
            <a:off x="4960703" y="4341616"/>
            <a:ext cx="946815" cy="523220"/>
          </a:xfrm>
          <a:prstGeom prst="rect">
            <a:avLst/>
          </a:prstGeom>
          <a:noFill/>
          <a:ln>
            <a:noFill/>
          </a:ln>
        </p:spPr>
        <p:txBody>
          <a:bodyPr wrap="square">
            <a:spAutoFit/>
          </a:bodyPr>
          <a:lstStyle/>
          <a:p>
            <a:r>
              <a:rPr lang="en-US" altLang="ja-JP" sz="1400" b="1">
                <a:solidFill>
                  <a:srgbClr val="F07A01"/>
                </a:solidFill>
                <a:latin typeface="arial" panose="020B0604020202020204" pitchFamily="34" charset="0"/>
                <a:cs typeface="Arial" panose="020B0604020202020204" pitchFamily="34" charset="0"/>
              </a:rPr>
              <a:t>Transfer</a:t>
            </a:r>
          </a:p>
          <a:p>
            <a:r>
              <a:rPr lang="en-US" altLang="ja-JP" sz="1400" b="1">
                <a:solidFill>
                  <a:srgbClr val="F07A01"/>
                </a:solidFill>
                <a:latin typeface="arial" panose="020B0604020202020204" pitchFamily="34" charset="0"/>
                <a:cs typeface="Arial" panose="020B0604020202020204" pitchFamily="34" charset="0"/>
              </a:rPr>
              <a:t>Learning</a:t>
            </a:r>
          </a:p>
        </p:txBody>
      </p:sp>
      <p:sp>
        <p:nvSpPr>
          <p:cNvPr id="67" name="正方形/長方形 66">
            <a:extLst>
              <a:ext uri="{FF2B5EF4-FFF2-40B4-BE49-F238E27FC236}">
                <a16:creationId xmlns:a16="http://schemas.microsoft.com/office/drawing/2014/main" id="{CF0C414F-1E1E-5F65-A1DA-C1FDDB2DA743}"/>
              </a:ext>
            </a:extLst>
          </p:cNvPr>
          <p:cNvSpPr/>
          <p:nvPr/>
        </p:nvSpPr>
        <p:spPr>
          <a:xfrm>
            <a:off x="8538872" y="2888956"/>
            <a:ext cx="824803" cy="563299"/>
          </a:xfrm>
          <a:prstGeom prst="rect">
            <a:avLst/>
          </a:prstGeom>
          <a:solidFill>
            <a:schemeClr val="bg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ja-JP" sz="1200">
                <a:solidFill>
                  <a:schemeClr val="tx1"/>
                </a:solidFill>
              </a:rPr>
              <a:t>Accuracy</a:t>
            </a:r>
          </a:p>
          <a:p>
            <a:pPr algn="ctr"/>
            <a:r>
              <a:rPr kumimoji="1" lang="en-US" altLang="ja-JP" sz="1200">
                <a:solidFill>
                  <a:schemeClr val="tx1"/>
                </a:solidFill>
              </a:rPr>
              <a:t>Test_1</a:t>
            </a:r>
          </a:p>
        </p:txBody>
      </p:sp>
      <p:sp>
        <p:nvSpPr>
          <p:cNvPr id="68" name="正方形/長方形 67">
            <a:extLst>
              <a:ext uri="{FF2B5EF4-FFF2-40B4-BE49-F238E27FC236}">
                <a16:creationId xmlns:a16="http://schemas.microsoft.com/office/drawing/2014/main" id="{3EEC4084-4BA6-0163-BA14-B129CD23475E}"/>
              </a:ext>
            </a:extLst>
          </p:cNvPr>
          <p:cNvSpPr/>
          <p:nvPr/>
        </p:nvSpPr>
        <p:spPr>
          <a:xfrm>
            <a:off x="8538872" y="3534452"/>
            <a:ext cx="824803" cy="563299"/>
          </a:xfrm>
          <a:prstGeom prst="rect">
            <a:avLst/>
          </a:prstGeom>
          <a:solidFill>
            <a:schemeClr val="bg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ja-JP" sz="1200">
                <a:solidFill>
                  <a:schemeClr val="tx1"/>
                </a:solidFill>
              </a:rPr>
              <a:t>Accuracy</a:t>
            </a:r>
          </a:p>
          <a:p>
            <a:pPr algn="ctr"/>
            <a:r>
              <a:rPr kumimoji="1" lang="en-US" altLang="ja-JP" sz="1200">
                <a:solidFill>
                  <a:schemeClr val="tx1"/>
                </a:solidFill>
              </a:rPr>
              <a:t>Test_2</a:t>
            </a:r>
          </a:p>
        </p:txBody>
      </p:sp>
      <p:sp>
        <p:nvSpPr>
          <p:cNvPr id="69" name="正方形/長方形 68">
            <a:extLst>
              <a:ext uri="{FF2B5EF4-FFF2-40B4-BE49-F238E27FC236}">
                <a16:creationId xmlns:a16="http://schemas.microsoft.com/office/drawing/2014/main" id="{59AEAD0C-CA90-C9CE-659E-EC176CF2FBC4}"/>
              </a:ext>
            </a:extLst>
          </p:cNvPr>
          <p:cNvSpPr/>
          <p:nvPr/>
        </p:nvSpPr>
        <p:spPr>
          <a:xfrm>
            <a:off x="8538872" y="4182844"/>
            <a:ext cx="824803" cy="563299"/>
          </a:xfrm>
          <a:prstGeom prst="rect">
            <a:avLst/>
          </a:prstGeom>
          <a:solidFill>
            <a:schemeClr val="bg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ja-JP" sz="1200">
                <a:solidFill>
                  <a:schemeClr val="tx1"/>
                </a:solidFill>
              </a:rPr>
              <a:t>Accuracy</a:t>
            </a:r>
          </a:p>
          <a:p>
            <a:pPr algn="ctr"/>
            <a:r>
              <a:rPr kumimoji="1" lang="en-US" altLang="ja-JP" sz="1200">
                <a:solidFill>
                  <a:schemeClr val="tx1"/>
                </a:solidFill>
              </a:rPr>
              <a:t>Test_3</a:t>
            </a:r>
          </a:p>
        </p:txBody>
      </p:sp>
      <p:sp>
        <p:nvSpPr>
          <p:cNvPr id="70" name="正方形/長方形 69">
            <a:extLst>
              <a:ext uri="{FF2B5EF4-FFF2-40B4-BE49-F238E27FC236}">
                <a16:creationId xmlns:a16="http://schemas.microsoft.com/office/drawing/2014/main" id="{BF4C9656-2AF7-FEAF-9295-FE63BBE5F97F}"/>
              </a:ext>
            </a:extLst>
          </p:cNvPr>
          <p:cNvSpPr/>
          <p:nvPr/>
        </p:nvSpPr>
        <p:spPr>
          <a:xfrm>
            <a:off x="8538872" y="5095652"/>
            <a:ext cx="824803" cy="563299"/>
          </a:xfrm>
          <a:prstGeom prst="rect">
            <a:avLst/>
          </a:prstGeom>
          <a:solidFill>
            <a:schemeClr val="bg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ja-JP" sz="1200">
                <a:solidFill>
                  <a:schemeClr val="tx1"/>
                </a:solidFill>
              </a:rPr>
              <a:t>Accuracy</a:t>
            </a:r>
          </a:p>
          <a:p>
            <a:pPr algn="ctr"/>
            <a:r>
              <a:rPr kumimoji="1" lang="en-US" altLang="ja-JP" sz="1200" err="1">
                <a:solidFill>
                  <a:schemeClr val="tx1"/>
                </a:solidFill>
              </a:rPr>
              <a:t>Test_n</a:t>
            </a:r>
            <a:endParaRPr kumimoji="1" lang="en-US" altLang="ja-JP" sz="1200">
              <a:solidFill>
                <a:schemeClr val="tx1"/>
              </a:solidFill>
            </a:endParaRPr>
          </a:p>
        </p:txBody>
      </p:sp>
      <p:cxnSp>
        <p:nvCxnSpPr>
          <p:cNvPr id="81" name="直線矢印コネクタ 80">
            <a:extLst>
              <a:ext uri="{FF2B5EF4-FFF2-40B4-BE49-F238E27FC236}">
                <a16:creationId xmlns:a16="http://schemas.microsoft.com/office/drawing/2014/main" id="{207EC34C-FB3A-6D5D-AC0C-652FFBB0068C}"/>
              </a:ext>
            </a:extLst>
          </p:cNvPr>
          <p:cNvCxnSpPr>
            <a:cxnSpLocks/>
            <a:stCxn id="42" idx="3"/>
            <a:endCxn id="67" idx="1"/>
          </p:cNvCxnSpPr>
          <p:nvPr/>
        </p:nvCxnSpPr>
        <p:spPr>
          <a:xfrm>
            <a:off x="8287681" y="3170606"/>
            <a:ext cx="251191"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AE3E555E-3A5A-6C98-EC27-9C57CC9CB769}"/>
              </a:ext>
            </a:extLst>
          </p:cNvPr>
          <p:cNvCxnSpPr>
            <a:cxnSpLocks/>
            <a:stCxn id="43" idx="3"/>
            <a:endCxn id="68" idx="1"/>
          </p:cNvCxnSpPr>
          <p:nvPr/>
        </p:nvCxnSpPr>
        <p:spPr>
          <a:xfrm>
            <a:off x="8287681" y="3812261"/>
            <a:ext cx="251191" cy="384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6B3CE91D-3528-CB3F-FCFC-DFA6D0E028F4}"/>
              </a:ext>
            </a:extLst>
          </p:cNvPr>
          <p:cNvCxnSpPr>
            <a:cxnSpLocks/>
          </p:cNvCxnSpPr>
          <p:nvPr/>
        </p:nvCxnSpPr>
        <p:spPr>
          <a:xfrm flipV="1">
            <a:off x="8287681" y="4474463"/>
            <a:ext cx="251191" cy="217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81988C4D-66C6-0F63-3EA0-3551D5DE50B9}"/>
              </a:ext>
            </a:extLst>
          </p:cNvPr>
          <p:cNvCxnSpPr>
            <a:cxnSpLocks/>
          </p:cNvCxnSpPr>
          <p:nvPr/>
        </p:nvCxnSpPr>
        <p:spPr>
          <a:xfrm flipV="1">
            <a:off x="8287681" y="5387271"/>
            <a:ext cx="251191" cy="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8">
            <a:extLst>
              <a:ext uri="{FF2B5EF4-FFF2-40B4-BE49-F238E27FC236}">
                <a16:creationId xmlns:a16="http://schemas.microsoft.com/office/drawing/2014/main" id="{8BB67AC0-4632-B746-099A-41BCD1B5A97F}"/>
              </a:ext>
            </a:extLst>
          </p:cNvPr>
          <p:cNvSpPr txBox="1"/>
          <p:nvPr/>
        </p:nvSpPr>
        <p:spPr>
          <a:xfrm>
            <a:off x="9598932" y="5851163"/>
            <a:ext cx="2217778" cy="523220"/>
          </a:xfrm>
          <a:prstGeom prst="rect">
            <a:avLst/>
          </a:prstGeom>
          <a:noFill/>
          <a:ln>
            <a:noFill/>
          </a:ln>
        </p:spPr>
        <p:txBody>
          <a:bodyPr wrap="square">
            <a:spAutoFit/>
          </a:bodyPr>
          <a:lstStyle/>
          <a:p>
            <a:r>
              <a:rPr lang="en-US" altLang="ja-JP" sz="1400">
                <a:solidFill>
                  <a:srgbClr val="F07A01"/>
                </a:solidFill>
                <a:latin typeface="arial" panose="020B0604020202020204" pitchFamily="34" charset="0"/>
                <a:cs typeface="Arial" panose="020B0604020202020204" pitchFamily="34" charset="0"/>
              </a:rPr>
              <a:t>4. Run control with varied comfort models</a:t>
            </a:r>
          </a:p>
        </p:txBody>
      </p:sp>
      <p:sp>
        <p:nvSpPr>
          <p:cNvPr id="103" name="TextBox 8">
            <a:extLst>
              <a:ext uri="{FF2B5EF4-FFF2-40B4-BE49-F238E27FC236}">
                <a16:creationId xmlns:a16="http://schemas.microsoft.com/office/drawing/2014/main" id="{CFAEC002-B4D8-9858-B6C2-51A4041BDCE5}"/>
              </a:ext>
            </a:extLst>
          </p:cNvPr>
          <p:cNvSpPr txBox="1"/>
          <p:nvPr/>
        </p:nvSpPr>
        <p:spPr>
          <a:xfrm>
            <a:off x="9713761" y="3749411"/>
            <a:ext cx="1847641" cy="1169551"/>
          </a:xfrm>
          <a:prstGeom prst="rect">
            <a:avLst/>
          </a:prstGeom>
          <a:noFill/>
          <a:ln>
            <a:noFill/>
          </a:ln>
        </p:spPr>
        <p:txBody>
          <a:bodyPr wrap="square">
            <a:spAutoFit/>
          </a:bodyPr>
          <a:lstStyle/>
          <a:p>
            <a:r>
              <a:rPr lang="en-US" altLang="ja-JP" sz="1400">
                <a:solidFill>
                  <a:srgbClr val="F07A01"/>
                </a:solidFill>
                <a:latin typeface="arial" panose="020B0604020202020204" pitchFamily="34" charset="0"/>
                <a:cs typeface="Arial" panose="020B0604020202020204" pitchFamily="34" charset="0"/>
              </a:rPr>
              <a:t>To be designed</a:t>
            </a:r>
          </a:p>
          <a:p>
            <a:r>
              <a:rPr lang="en-US" altLang="ja-JP" sz="1400">
                <a:solidFill>
                  <a:srgbClr val="F07A01"/>
                </a:solidFill>
                <a:latin typeface="arial" panose="020B0604020202020204" pitchFamily="34" charset="0"/>
                <a:cs typeface="Arial" panose="020B0604020202020204" pitchFamily="34" charset="0"/>
              </a:rPr>
              <a:t>In detail</a:t>
            </a:r>
          </a:p>
          <a:p>
            <a:endParaRPr lang="en-US" altLang="ja-JP" sz="1400">
              <a:solidFill>
                <a:srgbClr val="F07A01"/>
              </a:solidFill>
              <a:latin typeface="arial" panose="020B0604020202020204" pitchFamily="34" charset="0"/>
              <a:cs typeface="Arial" panose="020B0604020202020204" pitchFamily="34" charset="0"/>
            </a:endParaRPr>
          </a:p>
          <a:p>
            <a:r>
              <a:rPr lang="en-US" altLang="ja-JP" sz="1400">
                <a:solidFill>
                  <a:srgbClr val="F07A01"/>
                </a:solidFill>
                <a:latin typeface="arial" panose="020B0604020202020204" pitchFamily="34" charset="0"/>
                <a:cs typeface="Arial" panose="020B0604020202020204" pitchFamily="34" charset="0"/>
              </a:rPr>
              <a:t>Not necessary for this conference?</a:t>
            </a:r>
          </a:p>
        </p:txBody>
      </p:sp>
      <p:sp>
        <p:nvSpPr>
          <p:cNvPr id="106" name="TextBox 8">
            <a:extLst>
              <a:ext uri="{FF2B5EF4-FFF2-40B4-BE49-F238E27FC236}">
                <a16:creationId xmlns:a16="http://schemas.microsoft.com/office/drawing/2014/main" id="{395496AE-CC3F-D7BB-5FE3-EBCAD7262FD8}"/>
              </a:ext>
            </a:extLst>
          </p:cNvPr>
          <p:cNvSpPr txBox="1"/>
          <p:nvPr/>
        </p:nvSpPr>
        <p:spPr>
          <a:xfrm>
            <a:off x="6073414" y="4727175"/>
            <a:ext cx="1078745" cy="1061829"/>
          </a:xfrm>
          <a:prstGeom prst="rect">
            <a:avLst/>
          </a:prstGeom>
          <a:noFill/>
          <a:ln>
            <a:noFill/>
          </a:ln>
        </p:spPr>
        <p:txBody>
          <a:bodyPr wrap="square">
            <a:spAutoFit/>
          </a:bodyPr>
          <a:lstStyle/>
          <a:p>
            <a:pPr marL="15240" marR="15240" algn="just"/>
            <a:r>
              <a:rPr lang="en-US" altLang="ja-JP" sz="1050" b="1">
                <a:solidFill>
                  <a:srgbClr val="000000"/>
                </a:solidFill>
                <a:latin typeface="arial" panose="020B0604020202020204" pitchFamily="34" charset="0"/>
              </a:rPr>
              <a:t>Input</a:t>
            </a:r>
          </a:p>
          <a:p>
            <a:pPr marL="15240" marR="15240" algn="just"/>
            <a:r>
              <a:rPr lang="en-US" altLang="ja-JP" sz="1050">
                <a:solidFill>
                  <a:srgbClr val="000000"/>
                </a:solidFill>
                <a:latin typeface="arial" panose="020B0604020202020204" pitchFamily="34" charset="0"/>
              </a:rPr>
              <a:t>(Air temp, </a:t>
            </a:r>
            <a:r>
              <a:rPr lang="en-US" altLang="ja-JP" sz="1050" b="0" i="0">
                <a:solidFill>
                  <a:srgbClr val="000000"/>
                </a:solidFill>
                <a:effectLst/>
                <a:latin typeface="arial" panose="020B0604020202020204" pitchFamily="34" charset="0"/>
              </a:rPr>
              <a:t>RH,</a:t>
            </a:r>
          </a:p>
          <a:p>
            <a:pPr marL="15240" marR="15240" algn="just"/>
            <a:r>
              <a:rPr lang="en-US" altLang="ja-JP" sz="1050">
                <a:solidFill>
                  <a:srgbClr val="000000"/>
                </a:solidFill>
                <a:latin typeface="arial" panose="020B0604020202020204" pitchFamily="34" charset="0"/>
              </a:rPr>
              <a:t>Air velocity)</a:t>
            </a:r>
          </a:p>
          <a:p>
            <a:pPr marL="15240" marR="15240" algn="just"/>
            <a:r>
              <a:rPr lang="en-US" altLang="ja-JP" sz="1050" b="1" i="0">
                <a:solidFill>
                  <a:srgbClr val="000000"/>
                </a:solidFill>
                <a:effectLst/>
                <a:latin typeface="arial" panose="020B0604020202020204" pitchFamily="34" charset="0"/>
              </a:rPr>
              <a:t>Output</a:t>
            </a:r>
          </a:p>
          <a:p>
            <a:pPr marL="15240" marR="15240" algn="just"/>
            <a:r>
              <a:rPr lang="en-US" altLang="ja-JP" sz="1050">
                <a:solidFill>
                  <a:srgbClr val="000000"/>
                </a:solidFill>
                <a:latin typeface="arial" panose="020B0604020202020204" pitchFamily="34" charset="0"/>
              </a:rPr>
              <a:t>(T</a:t>
            </a:r>
            <a:r>
              <a:rPr lang="en-US" altLang="ja-JP" sz="1050" b="0" i="0">
                <a:solidFill>
                  <a:srgbClr val="000000"/>
                </a:solidFill>
                <a:effectLst/>
                <a:latin typeface="arial" panose="020B0604020202020204" pitchFamily="34" charset="0"/>
              </a:rPr>
              <a:t>hermal</a:t>
            </a:r>
          </a:p>
          <a:p>
            <a:pPr marL="15240" marR="15240" algn="just"/>
            <a:r>
              <a:rPr lang="en-US" altLang="ja-JP" sz="1050" b="0" i="0">
                <a:solidFill>
                  <a:srgbClr val="000000"/>
                </a:solidFill>
                <a:effectLst/>
                <a:latin typeface="arial" panose="020B0604020202020204" pitchFamily="34" charset="0"/>
              </a:rPr>
              <a:t>sensation</a:t>
            </a:r>
            <a:r>
              <a:rPr lang="en-US" altLang="ja-JP" sz="1050">
                <a:solidFill>
                  <a:srgbClr val="000000"/>
                </a:solidFill>
                <a:latin typeface="arial" panose="020B0604020202020204" pitchFamily="34" charset="0"/>
              </a:rPr>
              <a:t>)</a:t>
            </a:r>
            <a:endParaRPr lang="en-US" altLang="ja-JP" sz="1050" b="0" i="0">
              <a:solidFill>
                <a:srgbClr val="000000"/>
              </a:solidFill>
              <a:effectLst/>
              <a:latin typeface="arial" panose="020B0604020202020204" pitchFamily="34" charset="0"/>
            </a:endParaRPr>
          </a:p>
        </p:txBody>
      </p:sp>
      <p:sp>
        <p:nvSpPr>
          <p:cNvPr id="2" name="Rectangle 10">
            <a:extLst>
              <a:ext uri="{FF2B5EF4-FFF2-40B4-BE49-F238E27FC236}">
                <a16:creationId xmlns:a16="http://schemas.microsoft.com/office/drawing/2014/main" id="{239D388F-85D6-908C-10C0-FBA29AC9C240}"/>
              </a:ext>
            </a:extLst>
          </p:cNvPr>
          <p:cNvSpPr/>
          <p:nvPr/>
        </p:nvSpPr>
        <p:spPr>
          <a:xfrm>
            <a:off x="419099" y="7303134"/>
            <a:ext cx="845821" cy="523219"/>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400"/>
              <a:t>Research Object</a:t>
            </a:r>
          </a:p>
        </p:txBody>
      </p:sp>
      <p:sp>
        <p:nvSpPr>
          <p:cNvPr id="5" name="TextBox 8">
            <a:extLst>
              <a:ext uri="{FF2B5EF4-FFF2-40B4-BE49-F238E27FC236}">
                <a16:creationId xmlns:a16="http://schemas.microsoft.com/office/drawing/2014/main" id="{AEE7851E-67EF-4075-80EE-9E36931D2DBC}"/>
              </a:ext>
            </a:extLst>
          </p:cNvPr>
          <p:cNvSpPr txBox="1"/>
          <p:nvPr/>
        </p:nvSpPr>
        <p:spPr>
          <a:xfrm>
            <a:off x="1361884" y="7303133"/>
            <a:ext cx="10411015" cy="523220"/>
          </a:xfrm>
          <a:prstGeom prst="rect">
            <a:avLst/>
          </a:prstGeom>
          <a:noFill/>
          <a:ln>
            <a:solidFill>
              <a:schemeClr val="bg1">
                <a:lumMod val="65000"/>
              </a:schemeClr>
            </a:solidFill>
          </a:ln>
        </p:spPr>
        <p:txBody>
          <a:bodyPr wrap="square">
            <a:spAutoFit/>
          </a:bodyPr>
          <a:lstStyle/>
          <a:p>
            <a:r>
              <a:rPr lang="en-US" altLang="ja-JP" sz="1400" b="0" i="0">
                <a:solidFill>
                  <a:srgbClr val="000000"/>
                </a:solidFill>
                <a:effectLst/>
                <a:latin typeface="Arial" panose="020B0604020202020204" pitchFamily="34" charset="0"/>
                <a:cs typeface="Arial" panose="020B0604020202020204" pitchFamily="34" charset="0"/>
              </a:rPr>
              <a:t>- Investigate the relationship of number of thermal comfort survey and its prediction accuracy</a:t>
            </a:r>
          </a:p>
          <a:p>
            <a:r>
              <a:rPr lang="en-US" altLang="ja-JP" sz="1400">
                <a:solidFill>
                  <a:srgbClr val="000000"/>
                </a:solidFill>
                <a:latin typeface="Arial" panose="020B0604020202020204" pitchFamily="34" charset="0"/>
                <a:cs typeface="Arial" panose="020B0604020202020204" pitchFamily="34" charset="0"/>
              </a:rPr>
              <a:t>(</a:t>
            </a:r>
            <a:r>
              <a:rPr lang="en-US" altLang="ja-JP" sz="1400">
                <a:latin typeface="Arial" panose="020B0604020202020204" pitchFamily="34" charset="0"/>
                <a:cs typeface="Arial" panose="020B0604020202020204" pitchFamily="34" charset="0"/>
              </a:rPr>
              <a:t>See the difference of energy and comfort reward on RL control building, varied on model’s prediction accuracy</a:t>
            </a:r>
            <a:r>
              <a:rPr lang="en-US" altLang="ja-JP" sz="1400">
                <a:solidFill>
                  <a:srgbClr val="000000"/>
                </a:solidFill>
                <a:latin typeface="Arial" panose="020B0604020202020204" pitchFamily="34" charset="0"/>
                <a:cs typeface="Arial" panose="020B0604020202020204" pitchFamily="34" charset="0"/>
              </a:rPr>
              <a:t>)</a:t>
            </a:r>
            <a:endParaRPr lang="en-US" altLang="ja-JP"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8134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a:extLst>
              <a:ext uri="{FF2B5EF4-FFF2-40B4-BE49-F238E27FC236}">
                <a16:creationId xmlns:a16="http://schemas.microsoft.com/office/drawing/2014/main" id="{D9A2233D-B3FF-B73B-ABEE-3661C1212492}"/>
              </a:ext>
            </a:extLst>
          </p:cNvPr>
          <p:cNvPicPr>
            <a:picLocks noChangeAspect="1"/>
          </p:cNvPicPr>
          <p:nvPr/>
        </p:nvPicPr>
        <p:blipFill>
          <a:blip r:embed="rId3"/>
          <a:stretch>
            <a:fillRect/>
          </a:stretch>
        </p:blipFill>
        <p:spPr>
          <a:xfrm>
            <a:off x="3587117" y="3246307"/>
            <a:ext cx="2518335" cy="2547281"/>
          </a:xfrm>
          <a:prstGeom prst="rect">
            <a:avLst/>
          </a:prstGeom>
        </p:spPr>
      </p:pic>
      <p:sp>
        <p:nvSpPr>
          <p:cNvPr id="3" name="TextShape 1">
            <a:extLst>
              <a:ext uri="{FF2B5EF4-FFF2-40B4-BE49-F238E27FC236}">
                <a16:creationId xmlns:a16="http://schemas.microsoft.com/office/drawing/2014/main" id="{252FF0DE-7923-B59E-45FF-DB830C0919A2}"/>
              </a:ext>
            </a:extLst>
          </p:cNvPr>
          <p:cNvSpPr txBox="1"/>
          <p:nvPr/>
        </p:nvSpPr>
        <p:spPr>
          <a:xfrm>
            <a:off x="1362751" y="2991096"/>
            <a:ext cx="1998699" cy="255211"/>
          </a:xfrm>
          <a:prstGeom prst="rect">
            <a:avLst/>
          </a:prstGeom>
          <a:noFill/>
          <a:ln>
            <a:noFill/>
          </a:ln>
        </p:spPr>
        <p:txBody>
          <a:bodyPr lIns="90000" tIns="46800" rIns="90000" bIns="4680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sz="1100" b="0" strike="noStrike" spc="-1">
                <a:solidFill>
                  <a:srgbClr val="000000"/>
                </a:solidFill>
                <a:latin typeface="Arial"/>
              </a:rPr>
              <a:t>(a)Reference building model</a:t>
            </a:r>
          </a:p>
        </p:txBody>
      </p:sp>
      <p:sp>
        <p:nvSpPr>
          <p:cNvPr id="4" name="TextShape 1">
            <a:extLst>
              <a:ext uri="{FF2B5EF4-FFF2-40B4-BE49-F238E27FC236}">
                <a16:creationId xmlns:a16="http://schemas.microsoft.com/office/drawing/2014/main" id="{2D15FCD6-4844-6055-C991-9F3A2D7D5AE8}"/>
              </a:ext>
            </a:extLst>
          </p:cNvPr>
          <p:cNvSpPr txBox="1"/>
          <p:nvPr/>
        </p:nvSpPr>
        <p:spPr>
          <a:xfrm>
            <a:off x="3587117" y="2991095"/>
            <a:ext cx="1998699" cy="255211"/>
          </a:xfrm>
          <a:prstGeom prst="rect">
            <a:avLst/>
          </a:prstGeom>
          <a:noFill/>
          <a:ln>
            <a:noFill/>
          </a:ln>
        </p:spPr>
        <p:txBody>
          <a:bodyPr lIns="90000" tIns="46800" rIns="90000" bIns="4680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sz="1100" b="0" strike="noStrike" spc="-1" dirty="0">
                <a:solidFill>
                  <a:srgbClr val="000000"/>
                </a:solidFill>
                <a:latin typeface="Arial"/>
              </a:rPr>
              <a:t>(b) Floor plan of target zone</a:t>
            </a:r>
          </a:p>
        </p:txBody>
      </p:sp>
      <p:pic>
        <p:nvPicPr>
          <p:cNvPr id="5" name="図 1">
            <a:extLst>
              <a:ext uri="{FF2B5EF4-FFF2-40B4-BE49-F238E27FC236}">
                <a16:creationId xmlns:a16="http://schemas.microsoft.com/office/drawing/2014/main" id="{3123FDBB-DD9E-1BCE-9A2E-7E2C90DDD151}"/>
              </a:ext>
            </a:extLst>
          </p:cNvPr>
          <p:cNvPicPr>
            <a:picLocks noChangeAspect="1"/>
          </p:cNvPicPr>
          <p:nvPr/>
        </p:nvPicPr>
        <p:blipFill>
          <a:blip r:embed="rId4"/>
          <a:stretch>
            <a:fillRect/>
          </a:stretch>
        </p:blipFill>
        <p:spPr>
          <a:xfrm>
            <a:off x="6556785" y="3392517"/>
            <a:ext cx="5415339" cy="2401071"/>
          </a:xfrm>
          <a:prstGeom prst="rect">
            <a:avLst/>
          </a:prstGeom>
        </p:spPr>
      </p:pic>
      <p:grpSp>
        <p:nvGrpSpPr>
          <p:cNvPr id="6" name="Group 18">
            <a:extLst>
              <a:ext uri="{FF2B5EF4-FFF2-40B4-BE49-F238E27FC236}">
                <a16:creationId xmlns:a16="http://schemas.microsoft.com/office/drawing/2014/main" id="{8C05C596-58AB-F11C-BBAB-197EE0DB1A99}"/>
              </a:ext>
            </a:extLst>
          </p:cNvPr>
          <p:cNvGrpSpPr/>
          <p:nvPr/>
        </p:nvGrpSpPr>
        <p:grpSpPr>
          <a:xfrm>
            <a:off x="1425837" y="3392517"/>
            <a:ext cx="1897848" cy="2536861"/>
            <a:chOff x="6704419" y="945177"/>
            <a:chExt cx="1897848" cy="2536861"/>
          </a:xfrm>
        </p:grpSpPr>
        <p:pic>
          <p:nvPicPr>
            <p:cNvPr id="7" name="Main graphic">
              <a:extLst>
                <a:ext uri="{FF2B5EF4-FFF2-40B4-BE49-F238E27FC236}">
                  <a16:creationId xmlns:a16="http://schemas.microsoft.com/office/drawing/2014/main" id="{3E1575CA-7C6C-8867-1DDE-F385BA971941}"/>
                </a:ext>
              </a:extLst>
            </p:cNvPr>
            <p:cNvPicPr/>
            <p:nvPr/>
          </p:nvPicPr>
          <p:blipFill rotWithShape="1">
            <a:blip r:embed="rId5"/>
            <a:srcRect t="27928" r="46539"/>
            <a:stretch/>
          </p:blipFill>
          <p:spPr>
            <a:xfrm>
              <a:off x="6704419" y="1339850"/>
              <a:ext cx="1897848" cy="2142188"/>
            </a:xfrm>
            <a:prstGeom prst="rect">
              <a:avLst/>
            </a:prstGeom>
            <a:ln>
              <a:noFill/>
            </a:ln>
          </p:spPr>
        </p:pic>
        <p:pic>
          <p:nvPicPr>
            <p:cNvPr id="8" name="Main graphic">
              <a:extLst>
                <a:ext uri="{FF2B5EF4-FFF2-40B4-BE49-F238E27FC236}">
                  <a16:creationId xmlns:a16="http://schemas.microsoft.com/office/drawing/2014/main" id="{900E71E7-7977-21C5-1F22-DB31221BC05C}"/>
                </a:ext>
              </a:extLst>
            </p:cNvPr>
            <p:cNvPicPr/>
            <p:nvPr/>
          </p:nvPicPr>
          <p:blipFill rotWithShape="1">
            <a:blip r:embed="rId5"/>
            <a:srcRect r="46539" b="83182"/>
            <a:stretch/>
          </p:blipFill>
          <p:spPr>
            <a:xfrm>
              <a:off x="6729413" y="945177"/>
              <a:ext cx="1844958" cy="485953"/>
            </a:xfrm>
            <a:prstGeom prst="rect">
              <a:avLst/>
            </a:prstGeom>
            <a:ln>
              <a:noFill/>
            </a:ln>
          </p:spPr>
        </p:pic>
      </p:grpSp>
      <p:sp>
        <p:nvSpPr>
          <p:cNvPr id="9" name="TextShape 1">
            <a:extLst>
              <a:ext uri="{FF2B5EF4-FFF2-40B4-BE49-F238E27FC236}">
                <a16:creationId xmlns:a16="http://schemas.microsoft.com/office/drawing/2014/main" id="{64EF1372-3914-D64E-FCD4-CDC8B67D6D03}"/>
              </a:ext>
            </a:extLst>
          </p:cNvPr>
          <p:cNvSpPr txBox="1"/>
          <p:nvPr/>
        </p:nvSpPr>
        <p:spPr>
          <a:xfrm>
            <a:off x="6556785" y="2991095"/>
            <a:ext cx="2215137" cy="255211"/>
          </a:xfrm>
          <a:prstGeom prst="rect">
            <a:avLst/>
          </a:prstGeom>
          <a:noFill/>
          <a:ln>
            <a:noFill/>
          </a:ln>
        </p:spPr>
        <p:txBody>
          <a:bodyPr lIns="90000" tIns="46800" rIns="90000" bIns="4680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sz="1100" b="0" strike="noStrike" spc="-1" dirty="0">
                <a:solidFill>
                  <a:srgbClr val="000000"/>
                </a:solidFill>
                <a:latin typeface="Arial"/>
              </a:rPr>
              <a:t>(c)Office area AC Control type</a:t>
            </a:r>
          </a:p>
        </p:txBody>
      </p:sp>
      <p:pic>
        <p:nvPicPr>
          <p:cNvPr id="10" name="Picture 2" descr="EnergyPlus | Department of Energy">
            <a:extLst>
              <a:ext uri="{FF2B5EF4-FFF2-40B4-BE49-F238E27FC236}">
                <a16:creationId xmlns:a16="http://schemas.microsoft.com/office/drawing/2014/main" id="{F8EBD419-79A2-E933-4D8F-217AF99D8580}"/>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78698" y="5491023"/>
            <a:ext cx="608419" cy="438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599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20</a:t>
            </a:fld>
            <a:endParaRPr lang="en-SG"/>
          </a:p>
        </p:txBody>
      </p:sp>
      <p:sp>
        <p:nvSpPr>
          <p:cNvPr id="4" name="Title 3">
            <a:extLst>
              <a:ext uri="{FF2B5EF4-FFF2-40B4-BE49-F238E27FC236}">
                <a16:creationId xmlns:a16="http://schemas.microsoft.com/office/drawing/2014/main" id="{C595EB4A-BE3C-542C-43F9-5C82F3DA9F7B}"/>
              </a:ext>
            </a:extLst>
          </p:cNvPr>
          <p:cNvSpPr>
            <a:spLocks noGrp="1"/>
          </p:cNvSpPr>
          <p:nvPr>
            <p:ph type="title"/>
          </p:nvPr>
        </p:nvSpPr>
        <p:spPr>
          <a:xfrm>
            <a:off x="533400" y="1"/>
            <a:ext cx="10820400" cy="403451"/>
          </a:xfrm>
          <a:prstGeom prst="rect">
            <a:avLst/>
          </a:prstGeom>
        </p:spPr>
        <p:txBody>
          <a:bodyPr/>
          <a:lstStyle/>
          <a:p>
            <a:r>
              <a:rPr lang="en-US" altLang="ja-JP" sz="2400" b="1">
                <a:solidFill>
                  <a:srgbClr val="000066"/>
                </a:solidFill>
                <a:latin typeface="Calibri"/>
                <a:cs typeface="Calibri"/>
              </a:rPr>
              <a:t>Result2 – The effect of amount of learning instances to energy consumption</a:t>
            </a:r>
            <a:endParaRPr lang="en-SG" sz="2400" b="1"/>
          </a:p>
        </p:txBody>
      </p:sp>
      <p:sp>
        <p:nvSpPr>
          <p:cNvPr id="13" name="テキスト ボックス 12">
            <a:extLst>
              <a:ext uri="{FF2B5EF4-FFF2-40B4-BE49-F238E27FC236}">
                <a16:creationId xmlns:a16="http://schemas.microsoft.com/office/drawing/2014/main" id="{40FEF8C6-3E32-F0B8-303D-253786552B9E}"/>
              </a:ext>
            </a:extLst>
          </p:cNvPr>
          <p:cNvSpPr txBox="1"/>
          <p:nvPr/>
        </p:nvSpPr>
        <p:spPr>
          <a:xfrm>
            <a:off x="8227078" y="10068512"/>
            <a:ext cx="3025122" cy="253916"/>
          </a:xfrm>
          <a:prstGeom prst="rect">
            <a:avLst/>
          </a:prstGeom>
          <a:noFill/>
        </p:spPr>
        <p:txBody>
          <a:bodyPr wrap="square">
            <a:spAutoFit/>
          </a:bodyPr>
          <a:lstStyle/>
          <a:p>
            <a:r>
              <a:rPr lang="en-US" altLang="ja-JP" sz="1050" b="1"/>
              <a:t>Difference between PMV and actual acceptance </a:t>
            </a:r>
          </a:p>
        </p:txBody>
      </p:sp>
      <p:graphicFrame>
        <p:nvGraphicFramePr>
          <p:cNvPr id="20" name="グラフ 19">
            <a:extLst>
              <a:ext uri="{FF2B5EF4-FFF2-40B4-BE49-F238E27FC236}">
                <a16:creationId xmlns:a16="http://schemas.microsoft.com/office/drawing/2014/main" id="{DB8A675C-C3CB-45DB-89D0-948DC8748E80}"/>
              </a:ext>
            </a:extLst>
          </p:cNvPr>
          <p:cNvGraphicFramePr>
            <a:graphicFrameLocks/>
          </p:cNvGraphicFramePr>
          <p:nvPr/>
        </p:nvGraphicFramePr>
        <p:xfrm>
          <a:off x="773058" y="825137"/>
          <a:ext cx="4907538" cy="33117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グラフ 20">
            <a:extLst>
              <a:ext uri="{FF2B5EF4-FFF2-40B4-BE49-F238E27FC236}">
                <a16:creationId xmlns:a16="http://schemas.microsoft.com/office/drawing/2014/main" id="{DC42A80F-20C7-4797-AA1A-BBCDE234C2E4}"/>
              </a:ext>
            </a:extLst>
          </p:cNvPr>
          <p:cNvGraphicFramePr>
            <a:graphicFrameLocks/>
          </p:cNvGraphicFramePr>
          <p:nvPr/>
        </p:nvGraphicFramePr>
        <p:xfrm>
          <a:off x="6344662" y="825137"/>
          <a:ext cx="4907538" cy="3308369"/>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3">
            <a:extLst>
              <a:ext uri="{FF2B5EF4-FFF2-40B4-BE49-F238E27FC236}">
                <a16:creationId xmlns:a16="http://schemas.microsoft.com/office/drawing/2014/main" id="{B15ED029-1B8E-F1ED-B095-D6D74462E0AA}"/>
              </a:ext>
            </a:extLst>
          </p:cNvPr>
          <p:cNvSpPr txBox="1">
            <a:spLocks/>
          </p:cNvSpPr>
          <p:nvPr/>
        </p:nvSpPr>
        <p:spPr>
          <a:xfrm>
            <a:off x="500434" y="534582"/>
            <a:ext cx="2666900" cy="4034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Calibri"/>
                <a:cs typeface="Calibri"/>
              </a:rPr>
              <a:t>Zone Control</a:t>
            </a:r>
            <a:endParaRPr lang="en-SG" sz="1600" b="1"/>
          </a:p>
        </p:txBody>
      </p:sp>
      <p:sp>
        <p:nvSpPr>
          <p:cNvPr id="23" name="Title 3">
            <a:extLst>
              <a:ext uri="{FF2B5EF4-FFF2-40B4-BE49-F238E27FC236}">
                <a16:creationId xmlns:a16="http://schemas.microsoft.com/office/drawing/2014/main" id="{30358BC4-75DC-4FB1-6AA8-C95FAE09A063}"/>
              </a:ext>
            </a:extLst>
          </p:cNvPr>
          <p:cNvSpPr txBox="1">
            <a:spLocks/>
          </p:cNvSpPr>
          <p:nvPr/>
        </p:nvSpPr>
        <p:spPr>
          <a:xfrm>
            <a:off x="6357768" y="534582"/>
            <a:ext cx="2666900" cy="4034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latin typeface="Calibri"/>
                <a:cs typeface="Calibri"/>
              </a:rPr>
              <a:t>Personal Control</a:t>
            </a:r>
            <a:endParaRPr lang="en-SG" sz="1600" b="1"/>
          </a:p>
        </p:txBody>
      </p:sp>
      <p:sp>
        <p:nvSpPr>
          <p:cNvPr id="2" name="テキスト ボックス 8">
            <a:extLst>
              <a:ext uri="{FF2B5EF4-FFF2-40B4-BE49-F238E27FC236}">
                <a16:creationId xmlns:a16="http://schemas.microsoft.com/office/drawing/2014/main" id="{B78657CA-D051-FC4C-7A22-B137882B69A7}"/>
              </a:ext>
            </a:extLst>
          </p:cNvPr>
          <p:cNvSpPr txBox="1"/>
          <p:nvPr/>
        </p:nvSpPr>
        <p:spPr>
          <a:xfrm>
            <a:off x="540890" y="4478576"/>
            <a:ext cx="6061284" cy="1754326"/>
          </a:xfrm>
          <a:prstGeom prst="rect">
            <a:avLst/>
          </a:prstGeom>
          <a:noFill/>
        </p:spPr>
        <p:txBody>
          <a:bodyPr wrap="square">
            <a:spAutoFit/>
          </a:bodyPr>
          <a:lstStyle/>
          <a:p>
            <a:pPr marL="285750" indent="-285750">
              <a:buFontTx/>
              <a:buChar char="-"/>
            </a:pPr>
            <a:r>
              <a:rPr lang="en-US" altLang="ja-JP"/>
              <a:t>With model learned by </a:t>
            </a:r>
            <a:r>
              <a:rPr lang="en-US" altLang="ja-JP" b="1"/>
              <a:t>less amount of surveys</a:t>
            </a:r>
            <a:r>
              <a:rPr lang="en-US" altLang="ja-JP"/>
              <a:t>, MPC algorithm </a:t>
            </a:r>
            <a:r>
              <a:rPr lang="en-US" altLang="ja-JP" b="1"/>
              <a:t>tend to choose higher setpoint</a:t>
            </a:r>
            <a:r>
              <a:rPr lang="en-US" altLang="ja-JP"/>
              <a:t>, for its less acceptance prediction accuracy.</a:t>
            </a:r>
          </a:p>
          <a:p>
            <a:pPr marL="285750" indent="-285750">
              <a:buFontTx/>
              <a:buChar char="-"/>
            </a:pPr>
            <a:r>
              <a:rPr lang="en-US" altLang="ja-JP"/>
              <a:t>As the </a:t>
            </a:r>
            <a:r>
              <a:rPr lang="en-US" altLang="ja-JP" b="1"/>
              <a:t>model’s accuracy improve</a:t>
            </a:r>
            <a:r>
              <a:rPr lang="en-US" altLang="ja-JP"/>
              <a:t>, the MPC algorithm choose </a:t>
            </a:r>
            <a:r>
              <a:rPr lang="en-US" altLang="ja-JP" b="1"/>
              <a:t>proper temperature setpoint</a:t>
            </a:r>
            <a:r>
              <a:rPr lang="en-US" altLang="ja-JP"/>
              <a:t>, that contribute to increase of energy consumption.</a:t>
            </a:r>
          </a:p>
        </p:txBody>
      </p:sp>
      <p:graphicFrame>
        <p:nvGraphicFramePr>
          <p:cNvPr id="5" name="グラフ 10">
            <a:extLst>
              <a:ext uri="{FF2B5EF4-FFF2-40B4-BE49-F238E27FC236}">
                <a16:creationId xmlns:a16="http://schemas.microsoft.com/office/drawing/2014/main" id="{A0B32991-4A51-92AE-B6D1-067EC4FD3F3C}"/>
              </a:ext>
            </a:extLst>
          </p:cNvPr>
          <p:cNvGraphicFramePr>
            <a:graphicFrameLocks/>
          </p:cNvGraphicFramePr>
          <p:nvPr/>
        </p:nvGraphicFramePr>
        <p:xfrm>
          <a:off x="6672634" y="3998939"/>
          <a:ext cx="4978476" cy="2743200"/>
        </p:xfrm>
        <a:graphic>
          <a:graphicData uri="http://schemas.openxmlformats.org/drawingml/2006/chart">
            <c:chart xmlns:c="http://schemas.openxmlformats.org/drawingml/2006/chart" xmlns:r="http://schemas.openxmlformats.org/officeDocument/2006/relationships" r:id="rId5"/>
          </a:graphicData>
        </a:graphic>
      </p:graphicFrame>
      <p:cxnSp>
        <p:nvCxnSpPr>
          <p:cNvPr id="7" name="直線コネクタ 15">
            <a:extLst>
              <a:ext uri="{FF2B5EF4-FFF2-40B4-BE49-F238E27FC236}">
                <a16:creationId xmlns:a16="http://schemas.microsoft.com/office/drawing/2014/main" id="{53DF107F-7A7E-E7A0-C7CD-7B4255CF9949}"/>
              </a:ext>
            </a:extLst>
          </p:cNvPr>
          <p:cNvCxnSpPr>
            <a:cxnSpLocks/>
          </p:cNvCxnSpPr>
          <p:nvPr/>
        </p:nvCxnSpPr>
        <p:spPr>
          <a:xfrm>
            <a:off x="7111266" y="4699440"/>
            <a:ext cx="4348350" cy="0"/>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8" name="テキスト ボックス 16">
            <a:extLst>
              <a:ext uri="{FF2B5EF4-FFF2-40B4-BE49-F238E27FC236}">
                <a16:creationId xmlns:a16="http://schemas.microsoft.com/office/drawing/2014/main" id="{0D7C3A3E-3721-FD29-109F-94DEBDD279D2}"/>
              </a:ext>
            </a:extLst>
          </p:cNvPr>
          <p:cNvSpPr txBox="1"/>
          <p:nvPr/>
        </p:nvSpPr>
        <p:spPr>
          <a:xfrm>
            <a:off x="8958634" y="4424061"/>
            <a:ext cx="2400731" cy="261610"/>
          </a:xfrm>
          <a:prstGeom prst="rect">
            <a:avLst/>
          </a:prstGeom>
          <a:noFill/>
        </p:spPr>
        <p:txBody>
          <a:bodyPr wrap="square" rtlCol="0">
            <a:spAutoFit/>
          </a:bodyPr>
          <a:lstStyle/>
          <a:p>
            <a:r>
              <a:rPr kumimoji="1" lang="en-US" altLang="ja-JP" sz="1050">
                <a:solidFill>
                  <a:srgbClr val="00B0F0"/>
                </a:solidFill>
              </a:rPr>
              <a:t>Ref : Accuracy of full-survey learning</a:t>
            </a:r>
            <a:endParaRPr kumimoji="1" lang="ja-JP" altLang="en-US" sz="1050">
              <a:solidFill>
                <a:srgbClr val="00B0F0"/>
              </a:solidFill>
            </a:endParaRPr>
          </a:p>
        </p:txBody>
      </p:sp>
    </p:spTree>
    <p:extLst>
      <p:ext uri="{BB962C8B-B14F-4D97-AF65-F5344CB8AC3E}">
        <p14:creationId xmlns:p14="http://schemas.microsoft.com/office/powerpoint/2010/main" val="3137872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21</a:t>
            </a:fld>
            <a:endParaRPr lang="en-SG"/>
          </a:p>
        </p:txBody>
      </p:sp>
      <p:sp>
        <p:nvSpPr>
          <p:cNvPr id="4" name="Title 3">
            <a:extLst>
              <a:ext uri="{FF2B5EF4-FFF2-40B4-BE49-F238E27FC236}">
                <a16:creationId xmlns:a16="http://schemas.microsoft.com/office/drawing/2014/main" id="{C595EB4A-BE3C-542C-43F9-5C82F3DA9F7B}"/>
              </a:ext>
            </a:extLst>
          </p:cNvPr>
          <p:cNvSpPr>
            <a:spLocks noGrp="1"/>
          </p:cNvSpPr>
          <p:nvPr>
            <p:ph type="title"/>
          </p:nvPr>
        </p:nvSpPr>
        <p:spPr>
          <a:xfrm>
            <a:off x="533399" y="1"/>
            <a:ext cx="9065591" cy="403451"/>
          </a:xfrm>
          <a:prstGeom prst="rect">
            <a:avLst/>
          </a:prstGeom>
        </p:spPr>
        <p:txBody>
          <a:bodyPr/>
          <a:lstStyle/>
          <a:p>
            <a:r>
              <a:rPr lang="en-US" altLang="ja-JP" sz="2400" b="1">
                <a:solidFill>
                  <a:srgbClr val="000066"/>
                </a:solidFill>
                <a:latin typeface="Calibri"/>
                <a:cs typeface="Calibri"/>
              </a:rPr>
              <a:t>Result1 – Accuracy of transferred model along the amount of surveys</a:t>
            </a:r>
            <a:endParaRPr lang="en-SG" sz="2400" b="1"/>
          </a:p>
        </p:txBody>
      </p:sp>
      <p:sp>
        <p:nvSpPr>
          <p:cNvPr id="31" name="TextBox 6">
            <a:extLst>
              <a:ext uri="{FF2B5EF4-FFF2-40B4-BE49-F238E27FC236}">
                <a16:creationId xmlns:a16="http://schemas.microsoft.com/office/drawing/2014/main" id="{7FAA3332-0D00-09AF-D8C3-63C4C6293A86}"/>
              </a:ext>
            </a:extLst>
          </p:cNvPr>
          <p:cNvSpPr txBox="1"/>
          <p:nvPr/>
        </p:nvSpPr>
        <p:spPr>
          <a:xfrm>
            <a:off x="12936686" y="5854682"/>
            <a:ext cx="2576419" cy="276999"/>
          </a:xfrm>
          <a:prstGeom prst="rect">
            <a:avLst/>
          </a:prstGeom>
          <a:noFill/>
        </p:spPr>
        <p:txBody>
          <a:bodyPr wrap="square">
            <a:spAutoFit/>
          </a:bodyPr>
          <a:lstStyle/>
          <a:p>
            <a:r>
              <a:rPr lang="en-US" sz="1200"/>
              <a:t>Focus on data with high uncertainty</a:t>
            </a:r>
          </a:p>
        </p:txBody>
      </p:sp>
      <p:graphicFrame>
        <p:nvGraphicFramePr>
          <p:cNvPr id="7" name="グラフ 6">
            <a:extLst>
              <a:ext uri="{FF2B5EF4-FFF2-40B4-BE49-F238E27FC236}">
                <a16:creationId xmlns:a16="http://schemas.microsoft.com/office/drawing/2014/main" id="{9C1AB978-2CAE-428E-A551-CEF975991507}"/>
              </a:ext>
            </a:extLst>
          </p:cNvPr>
          <p:cNvGraphicFramePr>
            <a:graphicFrameLocks/>
          </p:cNvGraphicFramePr>
          <p:nvPr/>
        </p:nvGraphicFramePr>
        <p:xfrm>
          <a:off x="7071428" y="508369"/>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グラフ 8">
            <a:extLst>
              <a:ext uri="{FF2B5EF4-FFF2-40B4-BE49-F238E27FC236}">
                <a16:creationId xmlns:a16="http://schemas.microsoft.com/office/drawing/2014/main" id="{8F30A02E-159F-472E-9E6E-5884F19C01FC}"/>
              </a:ext>
            </a:extLst>
          </p:cNvPr>
          <p:cNvGraphicFramePr>
            <a:graphicFrameLocks/>
          </p:cNvGraphicFramePr>
          <p:nvPr/>
        </p:nvGraphicFramePr>
        <p:xfrm>
          <a:off x="7071428" y="3217701"/>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0" name="テキスト ボックス 9">
            <a:extLst>
              <a:ext uri="{FF2B5EF4-FFF2-40B4-BE49-F238E27FC236}">
                <a16:creationId xmlns:a16="http://schemas.microsoft.com/office/drawing/2014/main" id="{CB2D88FE-852D-D222-2B1D-AFCAD71F812D}"/>
              </a:ext>
            </a:extLst>
          </p:cNvPr>
          <p:cNvSpPr txBox="1"/>
          <p:nvPr/>
        </p:nvSpPr>
        <p:spPr>
          <a:xfrm>
            <a:off x="6983080" y="5691173"/>
            <a:ext cx="725763" cy="246221"/>
          </a:xfrm>
          <a:prstGeom prst="rect">
            <a:avLst/>
          </a:prstGeom>
          <a:noFill/>
        </p:spPr>
        <p:txBody>
          <a:bodyPr wrap="square" rtlCol="0">
            <a:spAutoFit/>
          </a:bodyPr>
          <a:lstStyle/>
          <a:p>
            <a:r>
              <a:rPr kumimoji="1" lang="en-US" altLang="ja-JP" sz="1000"/>
              <a:t>Occupant</a:t>
            </a:r>
            <a:endParaRPr kumimoji="1" lang="ja-JP" altLang="en-US" sz="1000"/>
          </a:p>
        </p:txBody>
      </p:sp>
      <p:graphicFrame>
        <p:nvGraphicFramePr>
          <p:cNvPr id="11" name="グラフ 10">
            <a:extLst>
              <a:ext uri="{FF2B5EF4-FFF2-40B4-BE49-F238E27FC236}">
                <a16:creationId xmlns:a16="http://schemas.microsoft.com/office/drawing/2014/main" id="{2448530C-624E-7BBA-344D-BEB84B6978D2}"/>
              </a:ext>
            </a:extLst>
          </p:cNvPr>
          <p:cNvGraphicFramePr>
            <a:graphicFrameLocks/>
          </p:cNvGraphicFramePr>
          <p:nvPr/>
        </p:nvGraphicFramePr>
        <p:xfrm>
          <a:off x="886585" y="745434"/>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13" name="テキスト ボックス 12">
            <a:extLst>
              <a:ext uri="{FF2B5EF4-FFF2-40B4-BE49-F238E27FC236}">
                <a16:creationId xmlns:a16="http://schemas.microsoft.com/office/drawing/2014/main" id="{97C6F88B-C920-4EF3-CC8D-FAD2E7154F6B}"/>
              </a:ext>
            </a:extLst>
          </p:cNvPr>
          <p:cNvSpPr txBox="1"/>
          <p:nvPr/>
        </p:nvSpPr>
        <p:spPr>
          <a:xfrm>
            <a:off x="6984550" y="2945714"/>
            <a:ext cx="795129" cy="246221"/>
          </a:xfrm>
          <a:prstGeom prst="rect">
            <a:avLst/>
          </a:prstGeom>
          <a:noFill/>
        </p:spPr>
        <p:txBody>
          <a:bodyPr wrap="square" rtlCol="0">
            <a:spAutoFit/>
          </a:bodyPr>
          <a:lstStyle/>
          <a:p>
            <a:r>
              <a:rPr kumimoji="1" lang="en-US" altLang="ja-JP" sz="1000"/>
              <a:t>Occupant</a:t>
            </a:r>
            <a:endParaRPr kumimoji="1" lang="ja-JP" altLang="en-US" sz="1000"/>
          </a:p>
        </p:txBody>
      </p:sp>
      <p:graphicFrame>
        <p:nvGraphicFramePr>
          <p:cNvPr id="14" name="表 13">
            <a:extLst>
              <a:ext uri="{FF2B5EF4-FFF2-40B4-BE49-F238E27FC236}">
                <a16:creationId xmlns:a16="http://schemas.microsoft.com/office/drawing/2014/main" id="{0AD00CFC-A8FE-7FE2-C7E8-AF1DB9C9DCA9}"/>
              </a:ext>
            </a:extLst>
          </p:cNvPr>
          <p:cNvGraphicFramePr>
            <a:graphicFrameLocks noGrp="1"/>
          </p:cNvGraphicFramePr>
          <p:nvPr/>
        </p:nvGraphicFramePr>
        <p:xfrm>
          <a:off x="597595" y="3646557"/>
          <a:ext cx="5343798" cy="1047526"/>
        </p:xfrm>
        <a:graphic>
          <a:graphicData uri="http://schemas.openxmlformats.org/drawingml/2006/table">
            <a:tbl>
              <a:tblPr>
                <a:tableStyleId>{D7AC3CCA-C797-4891-BE02-D94E43425B78}</a:tableStyleId>
              </a:tblPr>
              <a:tblGrid>
                <a:gridCol w="511638">
                  <a:extLst>
                    <a:ext uri="{9D8B030D-6E8A-4147-A177-3AD203B41FA5}">
                      <a16:colId xmlns:a16="http://schemas.microsoft.com/office/drawing/2014/main" val="779643299"/>
                    </a:ext>
                  </a:extLst>
                </a:gridCol>
                <a:gridCol w="302010">
                  <a:extLst>
                    <a:ext uri="{9D8B030D-6E8A-4147-A177-3AD203B41FA5}">
                      <a16:colId xmlns:a16="http://schemas.microsoft.com/office/drawing/2014/main" val="2927759317"/>
                    </a:ext>
                  </a:extLst>
                </a:gridCol>
                <a:gridCol w="302010">
                  <a:extLst>
                    <a:ext uri="{9D8B030D-6E8A-4147-A177-3AD203B41FA5}">
                      <a16:colId xmlns:a16="http://schemas.microsoft.com/office/drawing/2014/main" val="2454193433"/>
                    </a:ext>
                  </a:extLst>
                </a:gridCol>
                <a:gridCol w="302010">
                  <a:extLst>
                    <a:ext uri="{9D8B030D-6E8A-4147-A177-3AD203B41FA5}">
                      <a16:colId xmlns:a16="http://schemas.microsoft.com/office/drawing/2014/main" val="1846442382"/>
                    </a:ext>
                  </a:extLst>
                </a:gridCol>
                <a:gridCol w="302010">
                  <a:extLst>
                    <a:ext uri="{9D8B030D-6E8A-4147-A177-3AD203B41FA5}">
                      <a16:colId xmlns:a16="http://schemas.microsoft.com/office/drawing/2014/main" val="1951271968"/>
                    </a:ext>
                  </a:extLst>
                </a:gridCol>
                <a:gridCol w="302010">
                  <a:extLst>
                    <a:ext uri="{9D8B030D-6E8A-4147-A177-3AD203B41FA5}">
                      <a16:colId xmlns:a16="http://schemas.microsoft.com/office/drawing/2014/main" val="798470201"/>
                    </a:ext>
                  </a:extLst>
                </a:gridCol>
                <a:gridCol w="302010">
                  <a:extLst>
                    <a:ext uri="{9D8B030D-6E8A-4147-A177-3AD203B41FA5}">
                      <a16:colId xmlns:a16="http://schemas.microsoft.com/office/drawing/2014/main" val="3131515731"/>
                    </a:ext>
                  </a:extLst>
                </a:gridCol>
                <a:gridCol w="302010">
                  <a:extLst>
                    <a:ext uri="{9D8B030D-6E8A-4147-A177-3AD203B41FA5}">
                      <a16:colId xmlns:a16="http://schemas.microsoft.com/office/drawing/2014/main" val="2987211001"/>
                    </a:ext>
                  </a:extLst>
                </a:gridCol>
                <a:gridCol w="302010">
                  <a:extLst>
                    <a:ext uri="{9D8B030D-6E8A-4147-A177-3AD203B41FA5}">
                      <a16:colId xmlns:a16="http://schemas.microsoft.com/office/drawing/2014/main" val="4123561333"/>
                    </a:ext>
                  </a:extLst>
                </a:gridCol>
                <a:gridCol w="302010">
                  <a:extLst>
                    <a:ext uri="{9D8B030D-6E8A-4147-A177-3AD203B41FA5}">
                      <a16:colId xmlns:a16="http://schemas.microsoft.com/office/drawing/2014/main" val="3371200382"/>
                    </a:ext>
                  </a:extLst>
                </a:gridCol>
                <a:gridCol w="302010">
                  <a:extLst>
                    <a:ext uri="{9D8B030D-6E8A-4147-A177-3AD203B41FA5}">
                      <a16:colId xmlns:a16="http://schemas.microsoft.com/office/drawing/2014/main" val="3984402383"/>
                    </a:ext>
                  </a:extLst>
                </a:gridCol>
                <a:gridCol w="302010">
                  <a:extLst>
                    <a:ext uri="{9D8B030D-6E8A-4147-A177-3AD203B41FA5}">
                      <a16:colId xmlns:a16="http://schemas.microsoft.com/office/drawing/2014/main" val="1101318632"/>
                    </a:ext>
                  </a:extLst>
                </a:gridCol>
                <a:gridCol w="302010">
                  <a:extLst>
                    <a:ext uri="{9D8B030D-6E8A-4147-A177-3AD203B41FA5}">
                      <a16:colId xmlns:a16="http://schemas.microsoft.com/office/drawing/2014/main" val="1874224687"/>
                    </a:ext>
                  </a:extLst>
                </a:gridCol>
                <a:gridCol w="302010">
                  <a:extLst>
                    <a:ext uri="{9D8B030D-6E8A-4147-A177-3AD203B41FA5}">
                      <a16:colId xmlns:a16="http://schemas.microsoft.com/office/drawing/2014/main" val="178578737"/>
                    </a:ext>
                  </a:extLst>
                </a:gridCol>
                <a:gridCol w="302010">
                  <a:extLst>
                    <a:ext uri="{9D8B030D-6E8A-4147-A177-3AD203B41FA5}">
                      <a16:colId xmlns:a16="http://schemas.microsoft.com/office/drawing/2014/main" val="4011237593"/>
                    </a:ext>
                  </a:extLst>
                </a:gridCol>
                <a:gridCol w="302010">
                  <a:extLst>
                    <a:ext uri="{9D8B030D-6E8A-4147-A177-3AD203B41FA5}">
                      <a16:colId xmlns:a16="http://schemas.microsoft.com/office/drawing/2014/main" val="2853174085"/>
                    </a:ext>
                  </a:extLst>
                </a:gridCol>
                <a:gridCol w="302010">
                  <a:extLst>
                    <a:ext uri="{9D8B030D-6E8A-4147-A177-3AD203B41FA5}">
                      <a16:colId xmlns:a16="http://schemas.microsoft.com/office/drawing/2014/main" val="2520922784"/>
                    </a:ext>
                  </a:extLst>
                </a:gridCol>
              </a:tblGrid>
              <a:tr h="214779">
                <a:tc>
                  <a:txBody>
                    <a:bodyPr/>
                    <a:lstStyle/>
                    <a:p>
                      <a:pPr algn="l" fontAlgn="ct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2.0%</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3.9%</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5.9%</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7.8%</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9.8%</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11.8%</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13.7%</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15.7%</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17.6%</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19.6%</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21.6%</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23.5%</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25.5%</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27.5%</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29.4%</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l" fontAlgn="ctr"/>
                      <a:r>
                        <a:rPr lang="en-US" sz="900" u="none" strike="noStrike">
                          <a:effectLst/>
                        </a:rPr>
                        <a:t>Ref 100%</a:t>
                      </a:r>
                      <a:endParaRPr 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extLst>
                  <a:ext uri="{0D108BD9-81ED-4DB2-BD59-A6C34878D82A}">
                    <a16:rowId xmlns:a16="http://schemas.microsoft.com/office/drawing/2014/main" val="3247875970"/>
                  </a:ext>
                </a:extLst>
              </a:tr>
              <a:tr h="764615">
                <a:tc>
                  <a:txBody>
                    <a:bodyPr/>
                    <a:lstStyle/>
                    <a:p>
                      <a:pPr algn="l" fontAlgn="ctr"/>
                      <a:r>
                        <a:rPr lang="en-US" sz="900" u="none" strike="noStrike">
                          <a:effectLst/>
                        </a:rPr>
                        <a:t>Average accuracy along the number of surveys</a:t>
                      </a:r>
                      <a:endParaRPr 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64%</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68%</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70%</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70%</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69%</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71%</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73%</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75%</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73%</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77%</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75%</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81%</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84%</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87%</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89%</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u="none" strike="noStrike">
                          <a:effectLst/>
                        </a:rPr>
                        <a:t>88%</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extLst>
                  <a:ext uri="{0D108BD9-81ED-4DB2-BD59-A6C34878D82A}">
                    <a16:rowId xmlns:a16="http://schemas.microsoft.com/office/drawing/2014/main" val="1356914162"/>
                  </a:ext>
                </a:extLst>
              </a:tr>
            </a:tbl>
          </a:graphicData>
        </a:graphic>
      </p:graphicFrame>
      <p:cxnSp>
        <p:nvCxnSpPr>
          <p:cNvPr id="16" name="直線コネクタ 15">
            <a:extLst>
              <a:ext uri="{FF2B5EF4-FFF2-40B4-BE49-F238E27FC236}">
                <a16:creationId xmlns:a16="http://schemas.microsoft.com/office/drawing/2014/main" id="{EE5ABCB3-1265-4645-DD96-8D2E498CAFB7}"/>
              </a:ext>
            </a:extLst>
          </p:cNvPr>
          <p:cNvCxnSpPr/>
          <p:nvPr/>
        </p:nvCxnSpPr>
        <p:spPr>
          <a:xfrm>
            <a:off x="1325217" y="1435653"/>
            <a:ext cx="3993322" cy="0"/>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3AF2DC-2665-D10F-8956-19BE40D02DD4}"/>
              </a:ext>
            </a:extLst>
          </p:cNvPr>
          <p:cNvSpPr txBox="1"/>
          <p:nvPr/>
        </p:nvSpPr>
        <p:spPr>
          <a:xfrm>
            <a:off x="3172585" y="1160274"/>
            <a:ext cx="2204719" cy="261610"/>
          </a:xfrm>
          <a:prstGeom prst="rect">
            <a:avLst/>
          </a:prstGeom>
          <a:noFill/>
        </p:spPr>
        <p:txBody>
          <a:bodyPr wrap="square" rtlCol="0">
            <a:spAutoFit/>
          </a:bodyPr>
          <a:lstStyle/>
          <a:p>
            <a:r>
              <a:rPr kumimoji="1" lang="en-US" altLang="ja-JP" sz="1050">
                <a:solidFill>
                  <a:srgbClr val="00B0F0"/>
                </a:solidFill>
              </a:rPr>
              <a:t>Ref : Accuracy of full-survey learning</a:t>
            </a:r>
            <a:endParaRPr kumimoji="1" lang="ja-JP" altLang="en-US" sz="1050">
              <a:solidFill>
                <a:srgbClr val="00B0F0"/>
              </a:solidFill>
            </a:endParaRPr>
          </a:p>
        </p:txBody>
      </p:sp>
      <p:sp>
        <p:nvSpPr>
          <p:cNvPr id="2" name="テキスト ボックス 6">
            <a:extLst>
              <a:ext uri="{FF2B5EF4-FFF2-40B4-BE49-F238E27FC236}">
                <a16:creationId xmlns:a16="http://schemas.microsoft.com/office/drawing/2014/main" id="{F7FD640B-173F-F44E-F0DB-7AFA954A8956}"/>
              </a:ext>
            </a:extLst>
          </p:cNvPr>
          <p:cNvSpPr txBox="1"/>
          <p:nvPr/>
        </p:nvSpPr>
        <p:spPr>
          <a:xfrm>
            <a:off x="571970" y="4885874"/>
            <a:ext cx="5524030" cy="1200329"/>
          </a:xfrm>
          <a:prstGeom prst="rect">
            <a:avLst/>
          </a:prstGeom>
          <a:noFill/>
        </p:spPr>
        <p:txBody>
          <a:bodyPr wrap="square">
            <a:spAutoFit/>
          </a:bodyPr>
          <a:lstStyle/>
          <a:p>
            <a:r>
              <a:rPr lang="en-US" altLang="ja-JP"/>
              <a:t>Average of model accuracy was enhanced along the increase of amount of survey.</a:t>
            </a:r>
          </a:p>
          <a:p>
            <a:r>
              <a:rPr lang="en-US" altLang="ja-JP"/>
              <a:t>With 30% of learning data, the accuracy reached to one of the model, learned by full survey instances.</a:t>
            </a:r>
          </a:p>
        </p:txBody>
      </p:sp>
      <p:sp>
        <p:nvSpPr>
          <p:cNvPr id="5" name="テキスト ボックス 6">
            <a:extLst>
              <a:ext uri="{FF2B5EF4-FFF2-40B4-BE49-F238E27FC236}">
                <a16:creationId xmlns:a16="http://schemas.microsoft.com/office/drawing/2014/main" id="{7CFAD0C3-2F6C-AA3A-0543-8B07288E2111}"/>
              </a:ext>
            </a:extLst>
          </p:cNvPr>
          <p:cNvSpPr txBox="1"/>
          <p:nvPr/>
        </p:nvSpPr>
        <p:spPr>
          <a:xfrm>
            <a:off x="571969" y="6409874"/>
            <a:ext cx="8478897" cy="369332"/>
          </a:xfrm>
          <a:prstGeom prst="rect">
            <a:avLst/>
          </a:prstGeom>
          <a:noFill/>
        </p:spPr>
        <p:txBody>
          <a:bodyPr wrap="square">
            <a:spAutoFit/>
          </a:bodyPr>
          <a:lstStyle/>
          <a:p>
            <a:r>
              <a:rPr lang="en-US" altLang="ja-JP">
                <a:solidFill>
                  <a:srgbClr val="FF0000"/>
                </a:solidFill>
              </a:rPr>
              <a:t>-&gt; Trying to find the modeling setting, to reach higher accuracy in early amount stage</a:t>
            </a:r>
          </a:p>
        </p:txBody>
      </p:sp>
    </p:spTree>
    <p:extLst>
      <p:ext uri="{BB962C8B-B14F-4D97-AF65-F5344CB8AC3E}">
        <p14:creationId xmlns:p14="http://schemas.microsoft.com/office/powerpoint/2010/main" val="2974233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22</a:t>
            </a:fld>
            <a:endParaRPr lang="en-SG"/>
          </a:p>
        </p:txBody>
      </p:sp>
      <p:sp>
        <p:nvSpPr>
          <p:cNvPr id="4" name="Title 3">
            <a:extLst>
              <a:ext uri="{FF2B5EF4-FFF2-40B4-BE49-F238E27FC236}">
                <a16:creationId xmlns:a16="http://schemas.microsoft.com/office/drawing/2014/main" id="{C595EB4A-BE3C-542C-43F9-5C82F3DA9F7B}"/>
              </a:ext>
            </a:extLst>
          </p:cNvPr>
          <p:cNvSpPr>
            <a:spLocks noGrp="1"/>
          </p:cNvSpPr>
          <p:nvPr>
            <p:ph type="title"/>
          </p:nvPr>
        </p:nvSpPr>
        <p:spPr>
          <a:xfrm>
            <a:off x="533400" y="1"/>
            <a:ext cx="6934200" cy="403451"/>
          </a:xfrm>
          <a:prstGeom prst="rect">
            <a:avLst/>
          </a:prstGeom>
        </p:spPr>
        <p:txBody>
          <a:bodyPr/>
          <a:lstStyle/>
          <a:p>
            <a:r>
              <a:rPr lang="en-US" altLang="ja-JP" sz="2400" b="1">
                <a:solidFill>
                  <a:srgbClr val="000066"/>
                </a:solidFill>
                <a:latin typeface="Calibri"/>
                <a:cs typeface="Calibri"/>
              </a:rPr>
              <a:t>Method – (1)Thermal Agent Model</a:t>
            </a:r>
            <a:endParaRPr lang="en-SG" sz="2400" b="1"/>
          </a:p>
        </p:txBody>
      </p:sp>
      <p:sp>
        <p:nvSpPr>
          <p:cNvPr id="15" name="Rectangle 9">
            <a:extLst>
              <a:ext uri="{FF2B5EF4-FFF2-40B4-BE49-F238E27FC236}">
                <a16:creationId xmlns:a16="http://schemas.microsoft.com/office/drawing/2014/main" id="{1CED5D0B-31EF-F7DD-DF3B-0D4F2DF6DC52}"/>
              </a:ext>
            </a:extLst>
          </p:cNvPr>
          <p:cNvSpPr/>
          <p:nvPr/>
        </p:nvSpPr>
        <p:spPr>
          <a:xfrm>
            <a:off x="533398" y="765990"/>
            <a:ext cx="4455162"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600" b="1"/>
              <a:t>Thermal agent model, showing true comfort</a:t>
            </a:r>
          </a:p>
        </p:txBody>
      </p:sp>
      <p:sp>
        <p:nvSpPr>
          <p:cNvPr id="6" name="テキスト ボックス 5">
            <a:extLst>
              <a:ext uri="{FF2B5EF4-FFF2-40B4-BE49-F238E27FC236}">
                <a16:creationId xmlns:a16="http://schemas.microsoft.com/office/drawing/2014/main" id="{4680FBD4-11D7-C862-0912-D15F13CFCC47}"/>
              </a:ext>
            </a:extLst>
          </p:cNvPr>
          <p:cNvSpPr txBox="1"/>
          <p:nvPr/>
        </p:nvSpPr>
        <p:spPr>
          <a:xfrm>
            <a:off x="571970" y="1121363"/>
            <a:ext cx="5283463" cy="1754326"/>
          </a:xfrm>
          <a:prstGeom prst="rect">
            <a:avLst/>
          </a:prstGeom>
          <a:noFill/>
        </p:spPr>
        <p:txBody>
          <a:bodyPr wrap="square">
            <a:spAutoFit/>
          </a:bodyPr>
          <a:lstStyle/>
          <a:p>
            <a:pPr marL="285750" indent="-285750">
              <a:buFontTx/>
              <a:buChar char="-"/>
            </a:pPr>
            <a:r>
              <a:rPr lang="en-US" altLang="ja-JP"/>
              <a:t>Thermal comfort dataset collected by the experiment</a:t>
            </a:r>
            <a:r>
              <a:rPr lang="en-US" altLang="ja-JP" baseline="30000"/>
              <a:t>[4]</a:t>
            </a:r>
            <a:r>
              <a:rPr lang="en-US" altLang="ja-JP"/>
              <a:t> was used to develop thermal comfort agent models</a:t>
            </a:r>
          </a:p>
          <a:p>
            <a:pPr marL="285750" indent="-285750">
              <a:buFontTx/>
              <a:buChar char="-"/>
            </a:pPr>
            <a:r>
              <a:rPr lang="en-US" altLang="ja-JP"/>
              <a:t>Multinomial logistic regression was used to create the possibility curve of for each agent</a:t>
            </a:r>
            <a:r>
              <a:rPr lang="en-US" altLang="ja-JP" baseline="30000"/>
              <a:t> [5] [6]</a:t>
            </a:r>
            <a:r>
              <a:rPr lang="en-US" altLang="ja-JP"/>
              <a:t>, expressed as relation with SET*</a:t>
            </a:r>
          </a:p>
        </p:txBody>
      </p:sp>
      <p:sp>
        <p:nvSpPr>
          <p:cNvPr id="8" name="テキスト ボックス 7">
            <a:extLst>
              <a:ext uri="{FF2B5EF4-FFF2-40B4-BE49-F238E27FC236}">
                <a16:creationId xmlns:a16="http://schemas.microsoft.com/office/drawing/2014/main" id="{A7992075-92A1-37BD-4F98-D9CDC8C292CB}"/>
              </a:ext>
            </a:extLst>
          </p:cNvPr>
          <p:cNvSpPr txBox="1"/>
          <p:nvPr/>
        </p:nvSpPr>
        <p:spPr>
          <a:xfrm>
            <a:off x="533398" y="3851746"/>
            <a:ext cx="5138365" cy="1477328"/>
          </a:xfrm>
          <a:prstGeom prst="rect">
            <a:avLst/>
          </a:prstGeom>
          <a:noFill/>
        </p:spPr>
        <p:txBody>
          <a:bodyPr wrap="square">
            <a:spAutoFit/>
          </a:bodyPr>
          <a:lstStyle/>
          <a:p>
            <a:pPr marL="285750" indent="-285750">
              <a:buFontTx/>
              <a:buChar char="-"/>
            </a:pPr>
            <a:r>
              <a:rPr lang="en-US" altLang="ja-JP"/>
              <a:t>With the developed thermal agent model, possibility of thermal acceptance to each environmental condition was calculated</a:t>
            </a:r>
          </a:p>
          <a:p>
            <a:pPr marL="285750" indent="-285750">
              <a:buFontTx/>
              <a:buChar char="-"/>
            </a:pPr>
            <a:r>
              <a:rPr lang="en-US" altLang="ja-JP"/>
              <a:t>Then, possibility was converted to 1(accept) 0(not accept) with threshold of 0.5</a:t>
            </a:r>
          </a:p>
        </p:txBody>
      </p:sp>
      <p:sp>
        <p:nvSpPr>
          <p:cNvPr id="10" name="Rectangle 9">
            <a:extLst>
              <a:ext uri="{FF2B5EF4-FFF2-40B4-BE49-F238E27FC236}">
                <a16:creationId xmlns:a16="http://schemas.microsoft.com/office/drawing/2014/main" id="{544115AA-536B-97B3-1C27-80D71CB0DEDD}"/>
              </a:ext>
            </a:extLst>
          </p:cNvPr>
          <p:cNvSpPr/>
          <p:nvPr/>
        </p:nvSpPr>
        <p:spPr>
          <a:xfrm>
            <a:off x="533398" y="3486590"/>
            <a:ext cx="4455162"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600"/>
              <a:t>Generate Virtual Survey Answers</a:t>
            </a:r>
            <a:endParaRPr lang="en-US" altLang="ja-JP" sz="1600" b="1"/>
          </a:p>
        </p:txBody>
      </p:sp>
      <p:pic>
        <p:nvPicPr>
          <p:cNvPr id="13" name="図 12">
            <a:extLst>
              <a:ext uri="{FF2B5EF4-FFF2-40B4-BE49-F238E27FC236}">
                <a16:creationId xmlns:a16="http://schemas.microsoft.com/office/drawing/2014/main" id="{F8AF528B-E273-5E7E-93D8-B49F95D5FBA9}"/>
              </a:ext>
            </a:extLst>
          </p:cNvPr>
          <p:cNvPicPr>
            <a:picLocks noChangeAspect="1"/>
          </p:cNvPicPr>
          <p:nvPr/>
        </p:nvPicPr>
        <p:blipFill rotWithShape="1">
          <a:blip r:embed="rId3"/>
          <a:srcRect l="48979"/>
          <a:stretch/>
        </p:blipFill>
        <p:spPr>
          <a:xfrm>
            <a:off x="10537598" y="1272539"/>
            <a:ext cx="1292205" cy="1976259"/>
          </a:xfrm>
          <a:prstGeom prst="rect">
            <a:avLst/>
          </a:prstGeom>
        </p:spPr>
      </p:pic>
      <p:grpSp>
        <p:nvGrpSpPr>
          <p:cNvPr id="16" name="グループ化 15">
            <a:extLst>
              <a:ext uri="{FF2B5EF4-FFF2-40B4-BE49-F238E27FC236}">
                <a16:creationId xmlns:a16="http://schemas.microsoft.com/office/drawing/2014/main" id="{66AC1CB0-31FF-A6CA-F892-A572D9C9718C}"/>
              </a:ext>
            </a:extLst>
          </p:cNvPr>
          <p:cNvGrpSpPr/>
          <p:nvPr/>
        </p:nvGrpSpPr>
        <p:grpSpPr>
          <a:xfrm>
            <a:off x="8546472" y="1329140"/>
            <a:ext cx="1384300" cy="1883523"/>
            <a:chOff x="4372976" y="4549897"/>
            <a:chExt cx="645525" cy="878322"/>
          </a:xfrm>
        </p:grpSpPr>
        <p:pic>
          <p:nvPicPr>
            <p:cNvPr id="17" name="図 16">
              <a:extLst>
                <a:ext uri="{FF2B5EF4-FFF2-40B4-BE49-F238E27FC236}">
                  <a16:creationId xmlns:a16="http://schemas.microsoft.com/office/drawing/2014/main" id="{46102C4E-41AE-C18A-AD53-D3C5990F32C9}"/>
                </a:ext>
              </a:extLst>
            </p:cNvPr>
            <p:cNvPicPr>
              <a:picLocks noChangeAspect="1"/>
            </p:cNvPicPr>
            <p:nvPr/>
          </p:nvPicPr>
          <p:blipFill rotWithShape="1">
            <a:blip r:embed="rId4"/>
            <a:srcRect r="50003" b="49726"/>
            <a:stretch/>
          </p:blipFill>
          <p:spPr>
            <a:xfrm>
              <a:off x="4372977" y="4549897"/>
              <a:ext cx="645448" cy="432427"/>
            </a:xfrm>
            <a:prstGeom prst="rect">
              <a:avLst/>
            </a:prstGeom>
          </p:spPr>
        </p:pic>
        <p:pic>
          <p:nvPicPr>
            <p:cNvPr id="18" name="図 17">
              <a:extLst>
                <a:ext uri="{FF2B5EF4-FFF2-40B4-BE49-F238E27FC236}">
                  <a16:creationId xmlns:a16="http://schemas.microsoft.com/office/drawing/2014/main" id="{31D81496-C972-C12B-B0C6-18BBA330B4BA}"/>
                </a:ext>
              </a:extLst>
            </p:cNvPr>
            <p:cNvPicPr>
              <a:picLocks noChangeAspect="1"/>
            </p:cNvPicPr>
            <p:nvPr/>
          </p:nvPicPr>
          <p:blipFill rotWithShape="1">
            <a:blip r:embed="rId4"/>
            <a:srcRect l="49997" b="49726"/>
            <a:stretch/>
          </p:blipFill>
          <p:spPr>
            <a:xfrm>
              <a:off x="4372976" y="4995793"/>
              <a:ext cx="645525" cy="432426"/>
            </a:xfrm>
            <a:prstGeom prst="rect">
              <a:avLst/>
            </a:prstGeom>
          </p:spPr>
        </p:pic>
      </p:grpSp>
      <p:sp>
        <p:nvSpPr>
          <p:cNvPr id="20" name="テキスト ボックス 19">
            <a:extLst>
              <a:ext uri="{FF2B5EF4-FFF2-40B4-BE49-F238E27FC236}">
                <a16:creationId xmlns:a16="http://schemas.microsoft.com/office/drawing/2014/main" id="{27F92BA3-F1B4-60C3-FEF1-D19E736814FE}"/>
              </a:ext>
            </a:extLst>
          </p:cNvPr>
          <p:cNvSpPr txBox="1"/>
          <p:nvPr/>
        </p:nvSpPr>
        <p:spPr>
          <a:xfrm>
            <a:off x="8531932" y="459152"/>
            <a:ext cx="1450695" cy="584775"/>
          </a:xfrm>
          <a:prstGeom prst="rect">
            <a:avLst/>
          </a:prstGeom>
          <a:noFill/>
        </p:spPr>
        <p:txBody>
          <a:bodyPr wrap="square">
            <a:spAutoFit/>
          </a:bodyPr>
          <a:lstStyle/>
          <a:p>
            <a:pPr algn="ctr"/>
            <a:r>
              <a:rPr lang="en-US" altLang="ja-JP" sz="1600" b="1"/>
              <a:t>Thermal Agent models</a:t>
            </a:r>
          </a:p>
        </p:txBody>
      </p:sp>
      <p:sp>
        <p:nvSpPr>
          <p:cNvPr id="5" name="正方形/長方形 4">
            <a:extLst>
              <a:ext uri="{FF2B5EF4-FFF2-40B4-BE49-F238E27FC236}">
                <a16:creationId xmlns:a16="http://schemas.microsoft.com/office/drawing/2014/main" id="{366DEDDF-E25C-4C0D-926F-E9B79A505B0F}"/>
              </a:ext>
            </a:extLst>
          </p:cNvPr>
          <p:cNvSpPr/>
          <p:nvPr/>
        </p:nvSpPr>
        <p:spPr>
          <a:xfrm>
            <a:off x="6222369" y="3851746"/>
            <a:ext cx="1816731" cy="10466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400">
                <a:solidFill>
                  <a:schemeClr val="tx1"/>
                </a:solidFill>
              </a:rPr>
              <a:t>Indoor</a:t>
            </a:r>
            <a:r>
              <a:rPr kumimoji="1" lang="ja-JP" altLang="en-US" sz="1400">
                <a:solidFill>
                  <a:schemeClr val="tx1"/>
                </a:solidFill>
              </a:rPr>
              <a:t> </a:t>
            </a:r>
            <a:r>
              <a:rPr kumimoji="1" lang="en-US" altLang="ja-JP" sz="1400">
                <a:solidFill>
                  <a:schemeClr val="tx1"/>
                </a:solidFill>
              </a:rPr>
              <a:t>Temp</a:t>
            </a:r>
          </a:p>
          <a:p>
            <a:r>
              <a:rPr lang="en-US" altLang="ja-JP" sz="1400">
                <a:solidFill>
                  <a:schemeClr val="tx1"/>
                </a:solidFill>
              </a:rPr>
              <a:t>(22~30 </a:t>
            </a:r>
            <a:r>
              <a:rPr lang="en-SG" sz="1400" b="1" i="0">
                <a:solidFill>
                  <a:schemeClr val="tx1"/>
                </a:solidFill>
                <a:effectLst/>
                <a:highlight>
                  <a:srgbClr val="FFFFFF"/>
                </a:highlight>
                <a:latin typeface="Avenir"/>
              </a:rPr>
              <a:t>°</a:t>
            </a:r>
            <a:r>
              <a:rPr lang="en-US" altLang="ja-JP" sz="1400">
                <a:solidFill>
                  <a:schemeClr val="tx1"/>
                </a:solidFill>
              </a:rPr>
              <a:t>C( </a:t>
            </a:r>
            <a:r>
              <a:rPr lang="el-GR" altLang="ja-JP" sz="1400">
                <a:solidFill>
                  <a:schemeClr val="tx1"/>
                </a:solidFill>
              </a:rPr>
              <a:t>Δ</a:t>
            </a:r>
            <a:r>
              <a:rPr lang="en-US" altLang="ja-JP" sz="1400">
                <a:solidFill>
                  <a:schemeClr val="tx1"/>
                </a:solidFill>
              </a:rPr>
              <a:t> 0.5 </a:t>
            </a:r>
            <a:r>
              <a:rPr lang="en-SG" sz="1400" b="1" i="0">
                <a:solidFill>
                  <a:schemeClr val="tx1"/>
                </a:solidFill>
                <a:effectLst/>
                <a:highlight>
                  <a:srgbClr val="FFFFFF"/>
                </a:highlight>
                <a:latin typeface="Avenir"/>
              </a:rPr>
              <a:t>°</a:t>
            </a:r>
            <a:r>
              <a:rPr lang="en-US" altLang="ja-JP" sz="1400">
                <a:solidFill>
                  <a:schemeClr val="tx1"/>
                </a:solidFill>
              </a:rPr>
              <a:t>C) )</a:t>
            </a:r>
            <a:endParaRPr kumimoji="1" lang="en-US" altLang="ja-JP" sz="1400">
              <a:solidFill>
                <a:schemeClr val="tx1"/>
              </a:solidFill>
            </a:endParaRPr>
          </a:p>
          <a:p>
            <a:r>
              <a:rPr kumimoji="1" lang="en-US" altLang="ja-JP" sz="1400">
                <a:solidFill>
                  <a:schemeClr val="tx1"/>
                </a:solidFill>
              </a:rPr>
              <a:t>                ×</a:t>
            </a:r>
          </a:p>
          <a:p>
            <a:r>
              <a:rPr kumimoji="1" lang="en-US" altLang="ja-JP" sz="1400">
                <a:solidFill>
                  <a:schemeClr val="tx1"/>
                </a:solidFill>
              </a:rPr>
              <a:t>Ceiling Fan mode</a:t>
            </a:r>
          </a:p>
          <a:p>
            <a:r>
              <a:rPr lang="en-US" altLang="ja-JP" sz="1400">
                <a:solidFill>
                  <a:schemeClr val="tx1"/>
                </a:solidFill>
              </a:rPr>
              <a:t>5 fan modes</a:t>
            </a:r>
          </a:p>
        </p:txBody>
      </p:sp>
      <p:graphicFrame>
        <p:nvGraphicFramePr>
          <p:cNvPr id="26" name="Table 25">
            <a:extLst>
              <a:ext uri="{FF2B5EF4-FFF2-40B4-BE49-F238E27FC236}">
                <a16:creationId xmlns:a16="http://schemas.microsoft.com/office/drawing/2014/main" id="{FBF5B25A-9EF5-126E-4459-49ABD9119E46}"/>
              </a:ext>
            </a:extLst>
          </p:cNvPr>
          <p:cNvGraphicFramePr>
            <a:graphicFrameLocks noGrp="1"/>
          </p:cNvGraphicFramePr>
          <p:nvPr/>
        </p:nvGraphicFramePr>
        <p:xfrm>
          <a:off x="8257592" y="3805258"/>
          <a:ext cx="3449426" cy="2255520"/>
        </p:xfrm>
        <a:graphic>
          <a:graphicData uri="http://schemas.openxmlformats.org/drawingml/2006/table">
            <a:tbl>
              <a:tblPr firstRow="1" bandRow="1">
                <a:tableStyleId>{F5AB1C69-6EDB-4FF4-983F-18BD219EF322}</a:tableStyleId>
              </a:tblPr>
              <a:tblGrid>
                <a:gridCol w="741573">
                  <a:extLst>
                    <a:ext uri="{9D8B030D-6E8A-4147-A177-3AD203B41FA5}">
                      <a16:colId xmlns:a16="http://schemas.microsoft.com/office/drawing/2014/main" val="1633435674"/>
                    </a:ext>
                  </a:extLst>
                </a:gridCol>
                <a:gridCol w="966769">
                  <a:extLst>
                    <a:ext uri="{9D8B030D-6E8A-4147-A177-3AD203B41FA5}">
                      <a16:colId xmlns:a16="http://schemas.microsoft.com/office/drawing/2014/main" val="2003461343"/>
                    </a:ext>
                  </a:extLst>
                </a:gridCol>
                <a:gridCol w="870542">
                  <a:extLst>
                    <a:ext uri="{9D8B030D-6E8A-4147-A177-3AD203B41FA5}">
                      <a16:colId xmlns:a16="http://schemas.microsoft.com/office/drawing/2014/main" val="3263398829"/>
                    </a:ext>
                  </a:extLst>
                </a:gridCol>
                <a:gridCol w="870542">
                  <a:extLst>
                    <a:ext uri="{9D8B030D-6E8A-4147-A177-3AD203B41FA5}">
                      <a16:colId xmlns:a16="http://schemas.microsoft.com/office/drawing/2014/main" val="2588560662"/>
                    </a:ext>
                  </a:extLst>
                </a:gridCol>
              </a:tblGrid>
              <a:tr h="290932">
                <a:tc>
                  <a:txBody>
                    <a:bodyPr/>
                    <a:lstStyle/>
                    <a:p>
                      <a:r>
                        <a:rPr lang="en-US" sz="1400"/>
                        <a:t>Temp</a:t>
                      </a:r>
                      <a:endParaRPr lang="en-SG" sz="1400"/>
                    </a:p>
                  </a:txBody>
                  <a:tcPr/>
                </a:tc>
                <a:tc>
                  <a:txBody>
                    <a:bodyPr/>
                    <a:lstStyle/>
                    <a:p>
                      <a:r>
                        <a:rPr lang="en-US" sz="1400"/>
                        <a:t>Fan Mode</a:t>
                      </a:r>
                      <a:endParaRPr lang="en-SG" sz="1400"/>
                    </a:p>
                  </a:txBody>
                  <a:tcPr/>
                </a:tc>
                <a:tc>
                  <a:txBody>
                    <a:bodyPr/>
                    <a:lstStyle/>
                    <a:p>
                      <a:r>
                        <a:rPr lang="en-US" sz="1400"/>
                        <a:t>Object 1</a:t>
                      </a:r>
                      <a:endParaRPr lang="en-SG" sz="1400"/>
                    </a:p>
                  </a:txBody>
                  <a:tcPr/>
                </a:tc>
                <a:tc>
                  <a:txBody>
                    <a:bodyPr/>
                    <a:lstStyle/>
                    <a:p>
                      <a:r>
                        <a:rPr lang="en-US" sz="1400"/>
                        <a:t>Object 2</a:t>
                      </a:r>
                      <a:endParaRPr lang="en-SG" sz="1400"/>
                    </a:p>
                  </a:txBody>
                  <a:tcPr/>
                </a:tc>
                <a:extLst>
                  <a:ext uri="{0D108BD9-81ED-4DB2-BD59-A6C34878D82A}">
                    <a16:rowId xmlns:a16="http://schemas.microsoft.com/office/drawing/2014/main" val="1050936311"/>
                  </a:ext>
                </a:extLst>
              </a:tr>
              <a:tr h="290932">
                <a:tc>
                  <a:txBody>
                    <a:bodyPr/>
                    <a:lstStyle/>
                    <a:p>
                      <a:r>
                        <a:rPr lang="en-US" sz="1400"/>
                        <a:t>22</a:t>
                      </a:r>
                      <a:endParaRPr lang="en-SG" sz="1400"/>
                    </a:p>
                  </a:txBody>
                  <a:tcPr/>
                </a:tc>
                <a:tc>
                  <a:txBody>
                    <a:bodyPr/>
                    <a:lstStyle/>
                    <a:p>
                      <a:r>
                        <a:rPr lang="en-US" sz="1400"/>
                        <a:t>0</a:t>
                      </a:r>
                      <a:endParaRPr lang="en-SG" sz="1400"/>
                    </a:p>
                  </a:txBody>
                  <a:tcPr/>
                </a:tc>
                <a:tc>
                  <a:txBody>
                    <a:bodyPr/>
                    <a:lstStyle/>
                    <a:p>
                      <a:pPr algn="ctr"/>
                      <a:r>
                        <a:rPr lang="en-SG" sz="1600" b="0" i="0" kern="1200">
                          <a:solidFill>
                            <a:schemeClr val="dk1"/>
                          </a:solidFill>
                          <a:effectLst/>
                          <a:latin typeface="+mn-lt"/>
                          <a:ea typeface="+mn-ea"/>
                          <a:cs typeface="+mn-cs"/>
                        </a:rPr>
                        <a:t>○</a:t>
                      </a:r>
                      <a:endParaRPr lang="en-SG" sz="1400"/>
                    </a:p>
                  </a:txBody>
                  <a:tcPr/>
                </a:tc>
                <a:tc>
                  <a:txBody>
                    <a:bodyPr/>
                    <a:lstStyle/>
                    <a:p>
                      <a:pPr algn="ctr"/>
                      <a:r>
                        <a:rPr lang="en-SG" sz="1400" b="0" i="0" kern="1200">
                          <a:solidFill>
                            <a:schemeClr val="dk1"/>
                          </a:solidFill>
                          <a:effectLst/>
                          <a:latin typeface="+mn-lt"/>
                          <a:ea typeface="+mn-ea"/>
                          <a:cs typeface="+mn-cs"/>
                        </a:rPr>
                        <a:t>○</a:t>
                      </a:r>
                      <a:endParaRPr lang="en-SG" sz="1200"/>
                    </a:p>
                  </a:txBody>
                  <a:tcPr/>
                </a:tc>
                <a:extLst>
                  <a:ext uri="{0D108BD9-81ED-4DB2-BD59-A6C34878D82A}">
                    <a16:rowId xmlns:a16="http://schemas.microsoft.com/office/drawing/2014/main" val="3490758914"/>
                  </a:ext>
                </a:extLst>
              </a:tr>
              <a:tr h="290932">
                <a:tc>
                  <a:txBody>
                    <a:bodyPr/>
                    <a:lstStyle/>
                    <a:p>
                      <a:r>
                        <a:rPr lang="en-US" sz="1400"/>
                        <a:t>22</a:t>
                      </a:r>
                      <a:endParaRPr lang="en-SG" sz="1400"/>
                    </a:p>
                  </a:txBody>
                  <a:tcPr/>
                </a:tc>
                <a:tc>
                  <a:txBody>
                    <a:bodyPr/>
                    <a:lstStyle/>
                    <a:p>
                      <a:r>
                        <a:rPr lang="en-US" sz="1400"/>
                        <a:t>…</a:t>
                      </a:r>
                      <a:endParaRPr lang="en-SG" sz="1400"/>
                    </a:p>
                  </a:txBody>
                  <a:tcPr/>
                </a:tc>
                <a:tc>
                  <a:txBody>
                    <a:bodyPr/>
                    <a:lstStyle/>
                    <a:p>
                      <a:pPr algn="ctr"/>
                      <a:r>
                        <a:rPr lang="en-US" sz="1400"/>
                        <a:t>…</a:t>
                      </a:r>
                      <a:endParaRPr lang="en-SG" sz="1400"/>
                    </a:p>
                  </a:txBody>
                  <a:tcPr/>
                </a:tc>
                <a:tc>
                  <a:txBody>
                    <a:bodyPr/>
                    <a:lstStyle/>
                    <a:p>
                      <a:pPr algn="ctr"/>
                      <a:r>
                        <a:rPr lang="en-US" sz="1400"/>
                        <a:t>…</a:t>
                      </a:r>
                      <a:endParaRPr lang="en-SG" sz="1400"/>
                    </a:p>
                  </a:txBody>
                  <a:tcPr/>
                </a:tc>
                <a:extLst>
                  <a:ext uri="{0D108BD9-81ED-4DB2-BD59-A6C34878D82A}">
                    <a16:rowId xmlns:a16="http://schemas.microsoft.com/office/drawing/2014/main" val="1483634107"/>
                  </a:ext>
                </a:extLst>
              </a:tr>
              <a:tr h="290932">
                <a:tc>
                  <a:txBody>
                    <a:bodyPr/>
                    <a:lstStyle/>
                    <a:p>
                      <a:r>
                        <a:rPr lang="en-US" sz="1400"/>
                        <a:t>22</a:t>
                      </a:r>
                      <a:endParaRPr lang="en-SG"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5</a:t>
                      </a:r>
                      <a:endParaRPr lang="en-SG" sz="1400"/>
                    </a:p>
                  </a:txBody>
                  <a:tcPr/>
                </a:tc>
                <a:tc>
                  <a:txBody>
                    <a:bodyPr/>
                    <a:lstStyle/>
                    <a:p>
                      <a:pPr algn="ctr"/>
                      <a:r>
                        <a:rPr lang="en-SG" sz="1600" b="0" i="0" kern="1200">
                          <a:solidFill>
                            <a:schemeClr val="dk1"/>
                          </a:solidFill>
                          <a:effectLst/>
                          <a:latin typeface="+mn-lt"/>
                          <a:ea typeface="+mn-ea"/>
                          <a:cs typeface="+mn-cs"/>
                        </a:rPr>
                        <a:t>×</a:t>
                      </a:r>
                      <a:endParaRPr lang="en-SG" sz="1400"/>
                    </a:p>
                  </a:txBody>
                  <a:tcPr/>
                </a:tc>
                <a:tc>
                  <a:txBody>
                    <a:bodyPr/>
                    <a:lstStyle/>
                    <a:p>
                      <a:pPr algn="ctr"/>
                      <a:r>
                        <a:rPr lang="en-SG" sz="1400" b="0" i="0" kern="1200">
                          <a:solidFill>
                            <a:schemeClr val="dk1"/>
                          </a:solidFill>
                          <a:effectLst/>
                          <a:latin typeface="+mn-lt"/>
                          <a:ea typeface="+mn-ea"/>
                          <a:cs typeface="+mn-cs"/>
                        </a:rPr>
                        <a:t>○</a:t>
                      </a:r>
                      <a:endParaRPr lang="en-SG" sz="1200"/>
                    </a:p>
                  </a:txBody>
                  <a:tcPr/>
                </a:tc>
                <a:extLst>
                  <a:ext uri="{0D108BD9-81ED-4DB2-BD59-A6C34878D82A}">
                    <a16:rowId xmlns:a16="http://schemas.microsoft.com/office/drawing/2014/main" val="1354103516"/>
                  </a:ext>
                </a:extLst>
              </a:tr>
              <a:tr h="290932">
                <a:tc>
                  <a:txBody>
                    <a:bodyPr/>
                    <a:lstStyle/>
                    <a:p>
                      <a:r>
                        <a:rPr lang="en-US" sz="1400"/>
                        <a:t>22.5</a:t>
                      </a:r>
                      <a:endParaRPr lang="en-SG" sz="1400"/>
                    </a:p>
                  </a:txBody>
                  <a:tcPr/>
                </a:tc>
                <a:tc>
                  <a:txBody>
                    <a:bodyPr/>
                    <a:lstStyle/>
                    <a:p>
                      <a:r>
                        <a:rPr lang="en-US" sz="1400"/>
                        <a:t>0</a:t>
                      </a:r>
                      <a:endParaRPr lang="en-SG" sz="1400"/>
                    </a:p>
                  </a:txBody>
                  <a:tcPr/>
                </a:tc>
                <a:tc>
                  <a:txBody>
                    <a:bodyPr/>
                    <a:lstStyle/>
                    <a:p>
                      <a:pPr algn="ctr"/>
                      <a:r>
                        <a:rPr lang="en-SG" sz="1600" b="0" i="0" kern="1200">
                          <a:solidFill>
                            <a:schemeClr val="dk1"/>
                          </a:solidFill>
                          <a:effectLst/>
                          <a:latin typeface="+mn-lt"/>
                          <a:ea typeface="+mn-ea"/>
                          <a:cs typeface="+mn-cs"/>
                        </a:rPr>
                        <a:t>○</a:t>
                      </a:r>
                      <a:endParaRPr lang="en-SG" sz="1400"/>
                    </a:p>
                  </a:txBody>
                  <a:tcPr/>
                </a:tc>
                <a:tc>
                  <a:txBody>
                    <a:bodyPr/>
                    <a:lstStyle/>
                    <a:p>
                      <a:pPr algn="ctr"/>
                      <a:r>
                        <a:rPr lang="en-SG" sz="1400" b="0" i="0" kern="1200">
                          <a:solidFill>
                            <a:schemeClr val="dk1"/>
                          </a:solidFill>
                          <a:effectLst/>
                          <a:latin typeface="+mn-lt"/>
                          <a:ea typeface="+mn-ea"/>
                          <a:cs typeface="+mn-cs"/>
                        </a:rPr>
                        <a:t>○</a:t>
                      </a:r>
                      <a:endParaRPr lang="en-SG" sz="1200"/>
                    </a:p>
                  </a:txBody>
                  <a:tcPr/>
                </a:tc>
                <a:extLst>
                  <a:ext uri="{0D108BD9-81ED-4DB2-BD59-A6C34878D82A}">
                    <a16:rowId xmlns:a16="http://schemas.microsoft.com/office/drawing/2014/main" val="2978472200"/>
                  </a:ext>
                </a:extLst>
              </a:tr>
              <a:tr h="290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a:t>
                      </a:r>
                      <a:endParaRPr lang="en-SG"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a:t>
                      </a:r>
                      <a:endParaRPr lang="en-SG" sz="1400"/>
                    </a:p>
                  </a:txBody>
                  <a:tcPr/>
                </a:tc>
                <a:tc>
                  <a:txBody>
                    <a:bodyPr/>
                    <a:lstStyle/>
                    <a:p>
                      <a:pPr algn="ctr"/>
                      <a:r>
                        <a:rPr lang="en-US" sz="1400"/>
                        <a:t>…</a:t>
                      </a:r>
                      <a:endParaRPr lang="en-SG" sz="1400"/>
                    </a:p>
                  </a:txBody>
                  <a:tcPr/>
                </a:tc>
                <a:tc>
                  <a:txBody>
                    <a:bodyPr/>
                    <a:lstStyle/>
                    <a:p>
                      <a:pPr algn="ctr"/>
                      <a:r>
                        <a:rPr lang="en-US" sz="1400"/>
                        <a:t>…</a:t>
                      </a:r>
                      <a:endParaRPr lang="en-SG" sz="1400"/>
                    </a:p>
                  </a:txBody>
                  <a:tcPr/>
                </a:tc>
                <a:extLst>
                  <a:ext uri="{0D108BD9-81ED-4DB2-BD59-A6C34878D82A}">
                    <a16:rowId xmlns:a16="http://schemas.microsoft.com/office/drawing/2014/main" val="1576910380"/>
                  </a:ext>
                </a:extLst>
              </a:tr>
              <a:tr h="290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30</a:t>
                      </a:r>
                      <a:endParaRPr lang="en-SG"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5</a:t>
                      </a:r>
                      <a:endParaRPr lang="en-SG" sz="1400"/>
                    </a:p>
                  </a:txBody>
                  <a:tcPr/>
                </a:tc>
                <a:tc>
                  <a:txBody>
                    <a:bodyPr/>
                    <a:lstStyle/>
                    <a:p>
                      <a:pPr algn="ctr"/>
                      <a:r>
                        <a:rPr lang="en-SG" sz="1600" b="0" i="0" kern="1200">
                          <a:solidFill>
                            <a:schemeClr val="dk1"/>
                          </a:solidFill>
                          <a:effectLst/>
                          <a:latin typeface="+mn-lt"/>
                          <a:ea typeface="+mn-ea"/>
                          <a:cs typeface="+mn-cs"/>
                        </a:rPr>
                        <a:t>×</a:t>
                      </a:r>
                      <a:endParaRPr lang="en-SG" sz="1400"/>
                    </a:p>
                  </a:txBody>
                  <a:tcPr/>
                </a:tc>
                <a:tc>
                  <a:txBody>
                    <a:bodyPr/>
                    <a:lstStyle/>
                    <a:p>
                      <a:pPr algn="ctr"/>
                      <a:r>
                        <a:rPr lang="en-SG" sz="1600" b="0" i="0" kern="1200">
                          <a:solidFill>
                            <a:schemeClr val="dk1"/>
                          </a:solidFill>
                          <a:effectLst/>
                          <a:latin typeface="+mn-lt"/>
                          <a:ea typeface="+mn-ea"/>
                          <a:cs typeface="+mn-cs"/>
                        </a:rPr>
                        <a:t>○</a:t>
                      </a:r>
                      <a:endParaRPr lang="en-SG" sz="1400"/>
                    </a:p>
                  </a:txBody>
                  <a:tcPr/>
                </a:tc>
                <a:extLst>
                  <a:ext uri="{0D108BD9-81ED-4DB2-BD59-A6C34878D82A}">
                    <a16:rowId xmlns:a16="http://schemas.microsoft.com/office/drawing/2014/main" val="2856670757"/>
                  </a:ext>
                </a:extLst>
              </a:tr>
            </a:tbl>
          </a:graphicData>
        </a:graphic>
      </p:graphicFrame>
      <p:sp>
        <p:nvSpPr>
          <p:cNvPr id="12" name="テキスト ボックス 19">
            <a:extLst>
              <a:ext uri="{FF2B5EF4-FFF2-40B4-BE49-F238E27FC236}">
                <a16:creationId xmlns:a16="http://schemas.microsoft.com/office/drawing/2014/main" id="{6E5C6115-7D97-88B1-31F9-FC0957F2C0E5}"/>
              </a:ext>
            </a:extLst>
          </p:cNvPr>
          <p:cNvSpPr txBox="1"/>
          <p:nvPr/>
        </p:nvSpPr>
        <p:spPr>
          <a:xfrm>
            <a:off x="10320442" y="296376"/>
            <a:ext cx="1597649" cy="830997"/>
          </a:xfrm>
          <a:prstGeom prst="rect">
            <a:avLst/>
          </a:prstGeom>
          <a:noFill/>
        </p:spPr>
        <p:txBody>
          <a:bodyPr wrap="square">
            <a:spAutoFit/>
          </a:bodyPr>
          <a:lstStyle/>
          <a:p>
            <a:pPr algn="ctr"/>
            <a:r>
              <a:rPr lang="en-US" altLang="ja-JP" sz="1600" b="1"/>
              <a:t>Possibility of </a:t>
            </a:r>
          </a:p>
          <a:p>
            <a:pPr algn="ctr"/>
            <a:r>
              <a:rPr lang="en-US" altLang="ja-JP" sz="1600" b="1"/>
              <a:t>no-change  preference</a:t>
            </a:r>
          </a:p>
        </p:txBody>
      </p:sp>
      <p:grpSp>
        <p:nvGrpSpPr>
          <p:cNvPr id="21" name="グループ化 85">
            <a:extLst>
              <a:ext uri="{FF2B5EF4-FFF2-40B4-BE49-F238E27FC236}">
                <a16:creationId xmlns:a16="http://schemas.microsoft.com/office/drawing/2014/main" id="{C1B15FCB-5705-3AA1-F100-6A0B1568024A}"/>
              </a:ext>
            </a:extLst>
          </p:cNvPr>
          <p:cNvGrpSpPr/>
          <p:nvPr/>
        </p:nvGrpSpPr>
        <p:grpSpPr>
          <a:xfrm>
            <a:off x="6604036" y="1360977"/>
            <a:ext cx="562934" cy="622207"/>
            <a:chOff x="1691778" y="5580245"/>
            <a:chExt cx="705345" cy="779613"/>
          </a:xfrm>
        </p:grpSpPr>
        <p:pic>
          <p:nvPicPr>
            <p:cNvPr id="27" name="グラフィックス 86" descr="チェックリスト 枠線">
              <a:extLst>
                <a:ext uri="{FF2B5EF4-FFF2-40B4-BE49-F238E27FC236}">
                  <a16:creationId xmlns:a16="http://schemas.microsoft.com/office/drawing/2014/main" id="{65938ADB-B5F1-FCA6-46AA-23002AD831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91778" y="5580245"/>
              <a:ext cx="415498" cy="415498"/>
            </a:xfrm>
            <a:prstGeom prst="rect">
              <a:avLst/>
            </a:prstGeom>
          </p:spPr>
        </p:pic>
        <p:pic>
          <p:nvPicPr>
            <p:cNvPr id="28" name="グラフィックス 87" descr="チェックリスト 枠線">
              <a:extLst>
                <a:ext uri="{FF2B5EF4-FFF2-40B4-BE49-F238E27FC236}">
                  <a16:creationId xmlns:a16="http://schemas.microsoft.com/office/drawing/2014/main" id="{B68C8053-9445-6FDD-2CDC-BE341F6504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81625" y="5580245"/>
              <a:ext cx="415498" cy="415498"/>
            </a:xfrm>
            <a:prstGeom prst="rect">
              <a:avLst/>
            </a:prstGeom>
          </p:spPr>
        </p:pic>
        <p:pic>
          <p:nvPicPr>
            <p:cNvPr id="29" name="グラフィックス 91" descr="チェックリスト 枠線">
              <a:extLst>
                <a:ext uri="{FF2B5EF4-FFF2-40B4-BE49-F238E27FC236}">
                  <a16:creationId xmlns:a16="http://schemas.microsoft.com/office/drawing/2014/main" id="{B11F2947-A1EA-07F2-9A70-E42CCF8466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91778" y="5944360"/>
              <a:ext cx="415498" cy="415498"/>
            </a:xfrm>
            <a:prstGeom prst="rect">
              <a:avLst/>
            </a:prstGeom>
          </p:spPr>
        </p:pic>
        <p:pic>
          <p:nvPicPr>
            <p:cNvPr id="30" name="グラフィックス 92" descr="チェックリスト 枠線">
              <a:extLst>
                <a:ext uri="{FF2B5EF4-FFF2-40B4-BE49-F238E27FC236}">
                  <a16:creationId xmlns:a16="http://schemas.microsoft.com/office/drawing/2014/main" id="{63BF0268-122A-128C-EB48-CFBA581E72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81625" y="5944360"/>
              <a:ext cx="415498" cy="415498"/>
            </a:xfrm>
            <a:prstGeom prst="rect">
              <a:avLst/>
            </a:prstGeom>
          </p:spPr>
        </p:pic>
      </p:grpSp>
      <p:sp>
        <p:nvSpPr>
          <p:cNvPr id="32" name="テキスト ボックス 19">
            <a:extLst>
              <a:ext uri="{FF2B5EF4-FFF2-40B4-BE49-F238E27FC236}">
                <a16:creationId xmlns:a16="http://schemas.microsoft.com/office/drawing/2014/main" id="{001D7AB3-6FE5-833B-CB73-649995AC8207}"/>
              </a:ext>
            </a:extLst>
          </p:cNvPr>
          <p:cNvSpPr txBox="1"/>
          <p:nvPr/>
        </p:nvSpPr>
        <p:spPr>
          <a:xfrm>
            <a:off x="6324095" y="476722"/>
            <a:ext cx="1597650" cy="584775"/>
          </a:xfrm>
          <a:prstGeom prst="rect">
            <a:avLst/>
          </a:prstGeom>
          <a:noFill/>
        </p:spPr>
        <p:txBody>
          <a:bodyPr wrap="square">
            <a:spAutoFit/>
          </a:bodyPr>
          <a:lstStyle/>
          <a:p>
            <a:pPr algn="ctr"/>
            <a:r>
              <a:rPr kumimoji="1" lang="en-US" altLang="ja-JP" sz="1600" b="1">
                <a:solidFill>
                  <a:schemeClr val="tx1"/>
                </a:solidFill>
              </a:rPr>
              <a:t>Existing</a:t>
            </a:r>
          </a:p>
          <a:p>
            <a:pPr algn="ctr"/>
            <a:r>
              <a:rPr kumimoji="1" lang="en-US" altLang="ja-JP" sz="1600" b="1">
                <a:solidFill>
                  <a:schemeClr val="tx1"/>
                </a:solidFill>
              </a:rPr>
              <a:t>survey dataset</a:t>
            </a:r>
            <a:endParaRPr kumimoji="1" lang="ja-JP" altLang="en-US" sz="1600" b="1">
              <a:solidFill>
                <a:schemeClr val="tx1"/>
              </a:solidFill>
            </a:endParaRPr>
          </a:p>
        </p:txBody>
      </p:sp>
      <p:grpSp>
        <p:nvGrpSpPr>
          <p:cNvPr id="33" name="グループ化 85">
            <a:extLst>
              <a:ext uri="{FF2B5EF4-FFF2-40B4-BE49-F238E27FC236}">
                <a16:creationId xmlns:a16="http://schemas.microsoft.com/office/drawing/2014/main" id="{A6398C1C-4F49-47E8-3EE3-C2C69A82F9F9}"/>
              </a:ext>
            </a:extLst>
          </p:cNvPr>
          <p:cNvGrpSpPr/>
          <p:nvPr/>
        </p:nvGrpSpPr>
        <p:grpSpPr>
          <a:xfrm>
            <a:off x="7090624" y="1360977"/>
            <a:ext cx="562934" cy="622207"/>
            <a:chOff x="1691778" y="5580245"/>
            <a:chExt cx="705345" cy="779613"/>
          </a:xfrm>
        </p:grpSpPr>
        <p:pic>
          <p:nvPicPr>
            <p:cNvPr id="34" name="グラフィックス 86" descr="チェックリスト 枠線">
              <a:extLst>
                <a:ext uri="{FF2B5EF4-FFF2-40B4-BE49-F238E27FC236}">
                  <a16:creationId xmlns:a16="http://schemas.microsoft.com/office/drawing/2014/main" id="{DAC3CC24-4FAE-69D6-8C1A-387641C142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91778" y="5580245"/>
              <a:ext cx="415498" cy="415498"/>
            </a:xfrm>
            <a:prstGeom prst="rect">
              <a:avLst/>
            </a:prstGeom>
          </p:spPr>
        </p:pic>
        <p:pic>
          <p:nvPicPr>
            <p:cNvPr id="35" name="グラフィックス 87" descr="チェックリスト 枠線">
              <a:extLst>
                <a:ext uri="{FF2B5EF4-FFF2-40B4-BE49-F238E27FC236}">
                  <a16:creationId xmlns:a16="http://schemas.microsoft.com/office/drawing/2014/main" id="{A97C4982-06F6-BF3A-0FC5-6AAF8B7D3B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81625" y="5580245"/>
              <a:ext cx="415498" cy="415498"/>
            </a:xfrm>
            <a:prstGeom prst="rect">
              <a:avLst/>
            </a:prstGeom>
          </p:spPr>
        </p:pic>
        <p:pic>
          <p:nvPicPr>
            <p:cNvPr id="36" name="グラフィックス 91" descr="チェックリスト 枠線">
              <a:extLst>
                <a:ext uri="{FF2B5EF4-FFF2-40B4-BE49-F238E27FC236}">
                  <a16:creationId xmlns:a16="http://schemas.microsoft.com/office/drawing/2014/main" id="{C43D70D6-E003-9C08-8513-BEFCED8798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91778" y="5944360"/>
              <a:ext cx="415498" cy="415498"/>
            </a:xfrm>
            <a:prstGeom prst="rect">
              <a:avLst/>
            </a:prstGeom>
          </p:spPr>
        </p:pic>
        <p:pic>
          <p:nvPicPr>
            <p:cNvPr id="37" name="グラフィックス 92" descr="チェックリスト 枠線">
              <a:extLst>
                <a:ext uri="{FF2B5EF4-FFF2-40B4-BE49-F238E27FC236}">
                  <a16:creationId xmlns:a16="http://schemas.microsoft.com/office/drawing/2014/main" id="{589126AF-5916-7B54-D6D0-9C976AB703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81625" y="5944360"/>
              <a:ext cx="415498" cy="415498"/>
            </a:xfrm>
            <a:prstGeom prst="rect">
              <a:avLst/>
            </a:prstGeom>
          </p:spPr>
        </p:pic>
      </p:grpSp>
      <p:sp>
        <p:nvSpPr>
          <p:cNvPr id="2" name="Arrow: Right 1">
            <a:extLst>
              <a:ext uri="{FF2B5EF4-FFF2-40B4-BE49-F238E27FC236}">
                <a16:creationId xmlns:a16="http://schemas.microsoft.com/office/drawing/2014/main" id="{8572A304-9587-2F8F-D58A-5BA3F8B3B278}"/>
              </a:ext>
            </a:extLst>
          </p:cNvPr>
          <p:cNvSpPr/>
          <p:nvPr/>
        </p:nvSpPr>
        <p:spPr>
          <a:xfrm>
            <a:off x="8159775" y="1943558"/>
            <a:ext cx="166406" cy="412616"/>
          </a:xfrm>
          <a:prstGeom prst="rightArrow">
            <a:avLst>
              <a:gd name="adj1" fmla="val 26252"/>
              <a:gd name="adj2" fmla="val 57500"/>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SG"/>
          </a:p>
        </p:txBody>
      </p:sp>
      <p:sp>
        <p:nvSpPr>
          <p:cNvPr id="23" name="Arrow: Right 22">
            <a:extLst>
              <a:ext uri="{FF2B5EF4-FFF2-40B4-BE49-F238E27FC236}">
                <a16:creationId xmlns:a16="http://schemas.microsoft.com/office/drawing/2014/main" id="{EBC49EEA-A7FD-3908-BDBD-06E7DBA7BF65}"/>
              </a:ext>
            </a:extLst>
          </p:cNvPr>
          <p:cNvSpPr/>
          <p:nvPr/>
        </p:nvSpPr>
        <p:spPr>
          <a:xfrm>
            <a:off x="10113273" y="1943558"/>
            <a:ext cx="166406" cy="412616"/>
          </a:xfrm>
          <a:prstGeom prst="rightArrow">
            <a:avLst>
              <a:gd name="adj1" fmla="val 26252"/>
              <a:gd name="adj2" fmla="val 57500"/>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SG"/>
          </a:p>
        </p:txBody>
      </p:sp>
      <p:sp>
        <p:nvSpPr>
          <p:cNvPr id="24" name="テキスト ボックス 7">
            <a:extLst>
              <a:ext uri="{FF2B5EF4-FFF2-40B4-BE49-F238E27FC236}">
                <a16:creationId xmlns:a16="http://schemas.microsoft.com/office/drawing/2014/main" id="{DD4A2CC8-143D-9970-C255-820A73F4F7C7}"/>
              </a:ext>
            </a:extLst>
          </p:cNvPr>
          <p:cNvSpPr txBox="1"/>
          <p:nvPr/>
        </p:nvSpPr>
        <p:spPr>
          <a:xfrm>
            <a:off x="6019900" y="6204494"/>
            <a:ext cx="6171384" cy="707886"/>
          </a:xfrm>
          <a:prstGeom prst="rect">
            <a:avLst/>
          </a:prstGeom>
          <a:noFill/>
        </p:spPr>
        <p:txBody>
          <a:bodyPr wrap="square">
            <a:spAutoFit/>
          </a:bodyPr>
          <a:lstStyle/>
          <a:p>
            <a:r>
              <a:rPr lang="en-US" altLang="ja-JP" sz="800"/>
              <a:t>[4] Effects of temperature, air movement and initial metabolic rate on thermal sensation during transient state in the tropics., </a:t>
            </a:r>
            <a:r>
              <a:rPr lang="en-US" altLang="ja-JP" sz="800" err="1"/>
              <a:t>Mihara</a:t>
            </a:r>
            <a:r>
              <a:rPr lang="en-US" altLang="ja-JP" sz="800"/>
              <a:t> et al, 2019, Building and Environment</a:t>
            </a:r>
            <a:endParaRPr lang="ja-JP" altLang="en-US" sz="800"/>
          </a:p>
          <a:p>
            <a:r>
              <a:rPr lang="en-US" altLang="ja-JP" sz="800"/>
              <a:t>[5] The Impact of Resolution of Occupancy Data on Personal Comfort Model-Based HVAC Control Performance, Ono et al., 2022, BuildSym22</a:t>
            </a:r>
          </a:p>
          <a:p>
            <a:r>
              <a:rPr lang="en-US" altLang="ja-JP" sz="800"/>
              <a:t>[6] Energy saving potentials of integrating personal thermal comfort models for control of building systems: Comprehensive quantification through combinatorial consideration of influential parameters, </a:t>
            </a:r>
            <a:r>
              <a:rPr lang="en-US" altLang="ja-JP" sz="800" err="1"/>
              <a:t>Jimg</a:t>
            </a:r>
            <a:r>
              <a:rPr lang="en-US" altLang="ja-JP" sz="800"/>
              <a:t> and </a:t>
            </a:r>
            <a:r>
              <a:rPr lang="en-US" altLang="ja-JP" sz="800" err="1"/>
              <a:t>Jazizadeh</a:t>
            </a:r>
            <a:r>
              <a:rPr lang="en-US" altLang="ja-JP" sz="800"/>
              <a:t>, 2020, Applied Energy</a:t>
            </a:r>
          </a:p>
        </p:txBody>
      </p:sp>
      <p:sp>
        <p:nvSpPr>
          <p:cNvPr id="31" name="正方形/長方形 4">
            <a:extLst>
              <a:ext uri="{FF2B5EF4-FFF2-40B4-BE49-F238E27FC236}">
                <a16:creationId xmlns:a16="http://schemas.microsoft.com/office/drawing/2014/main" id="{BE15F05B-33BE-F5E1-0CA5-0710BEAD556A}"/>
              </a:ext>
            </a:extLst>
          </p:cNvPr>
          <p:cNvSpPr/>
          <p:nvPr/>
        </p:nvSpPr>
        <p:spPr>
          <a:xfrm>
            <a:off x="6222369" y="2148234"/>
            <a:ext cx="1816731" cy="8104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a:solidFill>
                  <a:schemeClr val="tx1"/>
                </a:solidFill>
              </a:rPr>
              <a:t>18 subject</a:t>
            </a:r>
          </a:p>
          <a:p>
            <a:r>
              <a:rPr lang="en-US" altLang="ja-JP" sz="1400">
                <a:solidFill>
                  <a:schemeClr val="tx1"/>
                </a:solidFill>
              </a:rPr>
              <a:t>24-30</a:t>
            </a:r>
            <a:r>
              <a:rPr lang="en-SG" sz="1400" b="1" i="0">
                <a:solidFill>
                  <a:schemeClr val="tx1"/>
                </a:solidFill>
                <a:effectLst/>
                <a:highlight>
                  <a:srgbClr val="FFFFFF"/>
                </a:highlight>
                <a:latin typeface="Avenir"/>
              </a:rPr>
              <a:t> °</a:t>
            </a:r>
            <a:r>
              <a:rPr lang="en-US" altLang="ja-JP" sz="1400">
                <a:solidFill>
                  <a:schemeClr val="tx1"/>
                </a:solidFill>
              </a:rPr>
              <a:t>C Indoor Temp</a:t>
            </a:r>
          </a:p>
          <a:p>
            <a:r>
              <a:rPr lang="en-US" altLang="ja-JP" sz="1400">
                <a:solidFill>
                  <a:schemeClr val="tx1"/>
                </a:solidFill>
              </a:rPr>
              <a:t>5 fan modes</a:t>
            </a:r>
          </a:p>
        </p:txBody>
      </p:sp>
      <p:sp>
        <p:nvSpPr>
          <p:cNvPr id="38" name="Arrow: Right 37">
            <a:extLst>
              <a:ext uri="{FF2B5EF4-FFF2-40B4-BE49-F238E27FC236}">
                <a16:creationId xmlns:a16="http://schemas.microsoft.com/office/drawing/2014/main" id="{4D5CCFF2-9796-7E4F-A014-F26648BDC981}"/>
              </a:ext>
            </a:extLst>
          </p:cNvPr>
          <p:cNvSpPr/>
          <p:nvPr/>
        </p:nvSpPr>
        <p:spPr>
          <a:xfrm rot="5400000">
            <a:off x="9211022" y="3319552"/>
            <a:ext cx="287999" cy="412616"/>
          </a:xfrm>
          <a:prstGeom prst="rightArrow">
            <a:avLst>
              <a:gd name="adj1" fmla="val 26252"/>
              <a:gd name="adj2" fmla="val 57500"/>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SG"/>
          </a:p>
        </p:txBody>
      </p:sp>
      <p:sp>
        <p:nvSpPr>
          <p:cNvPr id="39" name="正方形/長方形 4">
            <a:extLst>
              <a:ext uri="{FF2B5EF4-FFF2-40B4-BE49-F238E27FC236}">
                <a16:creationId xmlns:a16="http://schemas.microsoft.com/office/drawing/2014/main" id="{10B865F0-1FE4-214D-6C1A-1A324EFE6E87}"/>
              </a:ext>
            </a:extLst>
          </p:cNvPr>
          <p:cNvSpPr/>
          <p:nvPr/>
        </p:nvSpPr>
        <p:spPr>
          <a:xfrm>
            <a:off x="6258603" y="5035358"/>
            <a:ext cx="1640282" cy="4616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b="1">
                <a:solidFill>
                  <a:schemeClr val="tx1"/>
                </a:solidFill>
              </a:rPr>
              <a:t>102 environmental conditions</a:t>
            </a:r>
          </a:p>
        </p:txBody>
      </p:sp>
      <p:sp>
        <p:nvSpPr>
          <p:cNvPr id="9" name="テキスト ボックス 8">
            <a:extLst>
              <a:ext uri="{FF2B5EF4-FFF2-40B4-BE49-F238E27FC236}">
                <a16:creationId xmlns:a16="http://schemas.microsoft.com/office/drawing/2014/main" id="{E4B4926C-C13A-167E-965E-C3A314322816}"/>
              </a:ext>
            </a:extLst>
          </p:cNvPr>
          <p:cNvSpPr txBox="1"/>
          <p:nvPr/>
        </p:nvSpPr>
        <p:spPr>
          <a:xfrm>
            <a:off x="509434" y="7020401"/>
            <a:ext cx="5283463" cy="646331"/>
          </a:xfrm>
          <a:prstGeom prst="rect">
            <a:avLst/>
          </a:prstGeom>
          <a:noFill/>
        </p:spPr>
        <p:txBody>
          <a:bodyPr wrap="square">
            <a:spAutoFit/>
          </a:bodyPr>
          <a:lstStyle/>
          <a:p>
            <a:pPr marL="285750" indent="-285750">
              <a:buFontTx/>
              <a:buChar char="-"/>
            </a:pPr>
            <a:r>
              <a:rPr lang="en-US" altLang="ja-JP"/>
              <a:t>5%</a:t>
            </a:r>
            <a:r>
              <a:rPr lang="ja-JP" altLang="en-US"/>
              <a:t> </a:t>
            </a:r>
            <a:r>
              <a:rPr lang="en-US" altLang="ja-JP"/>
              <a:t>of noise values</a:t>
            </a:r>
            <a:r>
              <a:rPr lang="ja-JP" altLang="en-US"/>
              <a:t> </a:t>
            </a:r>
            <a:r>
              <a:rPr lang="en-US" altLang="ja-JP"/>
              <a:t>were added to introduce randomness</a:t>
            </a:r>
          </a:p>
        </p:txBody>
      </p:sp>
    </p:spTree>
    <p:extLst>
      <p:ext uri="{BB962C8B-B14F-4D97-AF65-F5344CB8AC3E}">
        <p14:creationId xmlns:p14="http://schemas.microsoft.com/office/powerpoint/2010/main" val="2167309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23</a:t>
            </a:fld>
            <a:endParaRPr lang="en-SG"/>
          </a:p>
        </p:txBody>
      </p:sp>
      <p:sp>
        <p:nvSpPr>
          <p:cNvPr id="4" name="Title 3">
            <a:extLst>
              <a:ext uri="{FF2B5EF4-FFF2-40B4-BE49-F238E27FC236}">
                <a16:creationId xmlns:a16="http://schemas.microsoft.com/office/drawing/2014/main" id="{C595EB4A-BE3C-542C-43F9-5C82F3DA9F7B}"/>
              </a:ext>
            </a:extLst>
          </p:cNvPr>
          <p:cNvSpPr>
            <a:spLocks noGrp="1"/>
          </p:cNvSpPr>
          <p:nvPr>
            <p:ph type="title"/>
          </p:nvPr>
        </p:nvSpPr>
        <p:spPr>
          <a:xfrm>
            <a:off x="533400" y="1"/>
            <a:ext cx="6934200" cy="403451"/>
          </a:xfrm>
          <a:prstGeom prst="rect">
            <a:avLst/>
          </a:prstGeom>
        </p:spPr>
        <p:txBody>
          <a:bodyPr/>
          <a:lstStyle/>
          <a:p>
            <a:r>
              <a:rPr lang="en-US" altLang="ja-JP" sz="2400" b="1">
                <a:solidFill>
                  <a:srgbClr val="000066"/>
                </a:solidFill>
                <a:latin typeface="Calibri"/>
                <a:cs typeface="Calibri"/>
              </a:rPr>
              <a:t>Research Target for Asim2024 paper</a:t>
            </a:r>
            <a:endParaRPr lang="en-SG" sz="2400" b="1"/>
          </a:p>
        </p:txBody>
      </p:sp>
      <p:sp>
        <p:nvSpPr>
          <p:cNvPr id="12" name="TextBox 10">
            <a:extLst>
              <a:ext uri="{FF2B5EF4-FFF2-40B4-BE49-F238E27FC236}">
                <a16:creationId xmlns:a16="http://schemas.microsoft.com/office/drawing/2014/main" id="{873FC165-3ED8-FA68-49A9-3E1F81A8AC15}"/>
              </a:ext>
            </a:extLst>
          </p:cNvPr>
          <p:cNvSpPr txBox="1"/>
          <p:nvPr/>
        </p:nvSpPr>
        <p:spPr>
          <a:xfrm>
            <a:off x="538128" y="1002052"/>
            <a:ext cx="6546885" cy="923330"/>
          </a:xfrm>
          <a:prstGeom prst="rect">
            <a:avLst/>
          </a:prstGeom>
          <a:noFill/>
        </p:spPr>
        <p:txBody>
          <a:bodyPr wrap="square">
            <a:spAutoFit/>
          </a:bodyPr>
          <a:lstStyle/>
          <a:p>
            <a:r>
              <a:rPr lang="en-US" b="1"/>
              <a:t>The effect of reducing number of occupant surveys to comfort modeling’s accuracy and its effect comfort and energy usage on different control resolution</a:t>
            </a:r>
          </a:p>
        </p:txBody>
      </p:sp>
      <p:sp>
        <p:nvSpPr>
          <p:cNvPr id="15" name="Rectangle 9">
            <a:extLst>
              <a:ext uri="{FF2B5EF4-FFF2-40B4-BE49-F238E27FC236}">
                <a16:creationId xmlns:a16="http://schemas.microsoft.com/office/drawing/2014/main" id="{1CED5D0B-31EF-F7DD-DF3B-0D4F2DF6DC52}"/>
              </a:ext>
            </a:extLst>
          </p:cNvPr>
          <p:cNvSpPr/>
          <p:nvPr/>
        </p:nvSpPr>
        <p:spPr>
          <a:xfrm>
            <a:off x="533398" y="714052"/>
            <a:ext cx="2961641"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a:t>Research Objective</a:t>
            </a:r>
          </a:p>
        </p:txBody>
      </p:sp>
      <p:pic>
        <p:nvPicPr>
          <p:cNvPr id="6" name="Picture 2" descr="スケールバランスアイコンベクトルイラストレーション - 秤のベクターアート素材や画像を多数ご用意 - 秤, アイコン, てんびん座">
            <a:extLst>
              <a:ext uri="{FF2B5EF4-FFF2-40B4-BE49-F238E27FC236}">
                <a16:creationId xmlns:a16="http://schemas.microsoft.com/office/drawing/2014/main" id="{87553BB1-39A9-40C7-6937-97B043BDC9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1090"/>
          <a:stretch/>
        </p:blipFill>
        <p:spPr bwMode="auto">
          <a:xfrm>
            <a:off x="7824983" y="4163796"/>
            <a:ext cx="3528817" cy="1400176"/>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324F2437-C76A-C53D-E481-0DC508BC17EA}"/>
              </a:ext>
            </a:extLst>
          </p:cNvPr>
          <p:cNvSpPr txBox="1"/>
          <p:nvPr/>
        </p:nvSpPr>
        <p:spPr>
          <a:xfrm>
            <a:off x="7955525" y="3801741"/>
            <a:ext cx="1230786" cy="646331"/>
          </a:xfrm>
          <a:prstGeom prst="rect">
            <a:avLst/>
          </a:prstGeom>
          <a:noFill/>
          <a:ln>
            <a:solidFill>
              <a:schemeClr val="bg1">
                <a:lumMod val="50000"/>
              </a:schemeClr>
            </a:solidFill>
          </a:ln>
        </p:spPr>
        <p:txBody>
          <a:bodyPr wrap="none" rtlCol="0">
            <a:spAutoFit/>
          </a:bodyPr>
          <a:lstStyle/>
          <a:p>
            <a:pPr algn="ctr"/>
            <a:r>
              <a:rPr kumimoji="1" lang="en-US" altLang="ja-JP"/>
              <a:t>Advantage </a:t>
            </a:r>
          </a:p>
          <a:p>
            <a:pPr algn="ctr"/>
            <a:r>
              <a:rPr kumimoji="1" lang="en-US" altLang="ja-JP"/>
              <a:t>of OCC</a:t>
            </a:r>
            <a:endParaRPr kumimoji="1" lang="ja-JP" altLang="en-US"/>
          </a:p>
        </p:txBody>
      </p:sp>
      <p:sp>
        <p:nvSpPr>
          <p:cNvPr id="19" name="テキスト ボックス 18">
            <a:extLst>
              <a:ext uri="{FF2B5EF4-FFF2-40B4-BE49-F238E27FC236}">
                <a16:creationId xmlns:a16="http://schemas.microsoft.com/office/drawing/2014/main" id="{51D15901-E83D-A93E-1902-65963FD6A109}"/>
              </a:ext>
            </a:extLst>
          </p:cNvPr>
          <p:cNvSpPr txBox="1"/>
          <p:nvPr/>
        </p:nvSpPr>
        <p:spPr>
          <a:xfrm>
            <a:off x="10129490" y="3801742"/>
            <a:ext cx="1023036" cy="646331"/>
          </a:xfrm>
          <a:prstGeom prst="rect">
            <a:avLst/>
          </a:prstGeom>
          <a:noFill/>
          <a:ln>
            <a:solidFill>
              <a:schemeClr val="bg1">
                <a:lumMod val="50000"/>
              </a:schemeClr>
            </a:solidFill>
          </a:ln>
        </p:spPr>
        <p:txBody>
          <a:bodyPr wrap="none" rtlCol="0">
            <a:spAutoFit/>
          </a:bodyPr>
          <a:lstStyle/>
          <a:p>
            <a:pPr algn="ctr"/>
            <a:r>
              <a:rPr kumimoji="1" lang="en-US" altLang="ja-JP"/>
              <a:t>Effort for</a:t>
            </a:r>
          </a:p>
          <a:p>
            <a:pPr algn="ctr"/>
            <a:r>
              <a:rPr kumimoji="1" lang="en-US" altLang="ja-JP"/>
              <a:t>OCC</a:t>
            </a:r>
            <a:endParaRPr kumimoji="1" lang="ja-JP" altLang="en-US"/>
          </a:p>
        </p:txBody>
      </p:sp>
      <p:sp>
        <p:nvSpPr>
          <p:cNvPr id="8" name="テキスト ボックス 7">
            <a:extLst>
              <a:ext uri="{FF2B5EF4-FFF2-40B4-BE49-F238E27FC236}">
                <a16:creationId xmlns:a16="http://schemas.microsoft.com/office/drawing/2014/main" id="{D8D07E5F-F6B6-5C9D-B1FF-ACDBB1322560}"/>
              </a:ext>
            </a:extLst>
          </p:cNvPr>
          <p:cNvSpPr txBox="1"/>
          <p:nvPr/>
        </p:nvSpPr>
        <p:spPr>
          <a:xfrm>
            <a:off x="533397" y="3999300"/>
            <a:ext cx="6407317" cy="1477328"/>
          </a:xfrm>
          <a:prstGeom prst="rect">
            <a:avLst/>
          </a:prstGeom>
          <a:noFill/>
        </p:spPr>
        <p:txBody>
          <a:bodyPr wrap="square">
            <a:spAutoFit/>
          </a:bodyPr>
          <a:lstStyle/>
          <a:p>
            <a:r>
              <a:rPr lang="en-US" altLang="ja-JP"/>
              <a:t>- To evaluate the impact of the </a:t>
            </a:r>
            <a:r>
              <a:rPr lang="en-US" altLang="ja-JP" b="1"/>
              <a:t>number of comfort surveys on model accuracy</a:t>
            </a:r>
            <a:r>
              <a:rPr lang="en-US" altLang="ja-JP"/>
              <a:t> and its effect to both </a:t>
            </a:r>
            <a:r>
              <a:rPr lang="en-US" altLang="ja-JP" b="1"/>
              <a:t>energy consumption and occupant comfort.</a:t>
            </a:r>
          </a:p>
          <a:p>
            <a:r>
              <a:rPr lang="en-US" altLang="ja-JP"/>
              <a:t>- The investigation is based on data-efficient comfort modeling using the </a:t>
            </a:r>
            <a:r>
              <a:rPr lang="en-US" altLang="ja-JP" b="1"/>
              <a:t>Active Transfer Learning (ACTL-CNNLSTM) </a:t>
            </a:r>
            <a:r>
              <a:rPr lang="en-US" altLang="ja-JP"/>
              <a:t>model.</a:t>
            </a:r>
          </a:p>
        </p:txBody>
      </p:sp>
      <p:sp>
        <p:nvSpPr>
          <p:cNvPr id="17" name="Rectangle 9">
            <a:extLst>
              <a:ext uri="{FF2B5EF4-FFF2-40B4-BE49-F238E27FC236}">
                <a16:creationId xmlns:a16="http://schemas.microsoft.com/office/drawing/2014/main" id="{A5447962-5A73-1C33-D382-71D5C866BCAB}"/>
              </a:ext>
            </a:extLst>
          </p:cNvPr>
          <p:cNvSpPr/>
          <p:nvPr/>
        </p:nvSpPr>
        <p:spPr>
          <a:xfrm>
            <a:off x="533398" y="3633272"/>
            <a:ext cx="2961641"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a:t>Purpose of research</a:t>
            </a:r>
          </a:p>
        </p:txBody>
      </p:sp>
      <p:pic>
        <p:nvPicPr>
          <p:cNvPr id="301" name="図 4">
            <a:extLst>
              <a:ext uri="{FF2B5EF4-FFF2-40B4-BE49-F238E27FC236}">
                <a16:creationId xmlns:a16="http://schemas.microsoft.com/office/drawing/2014/main" id="{1CBC5CD6-B69C-A3EC-1078-CF6DF3EC183A}"/>
              </a:ext>
            </a:extLst>
          </p:cNvPr>
          <p:cNvPicPr>
            <a:picLocks noChangeAspect="1"/>
          </p:cNvPicPr>
          <p:nvPr/>
        </p:nvPicPr>
        <p:blipFill>
          <a:blip r:embed="rId4"/>
          <a:stretch>
            <a:fillRect/>
          </a:stretch>
        </p:blipFill>
        <p:spPr>
          <a:xfrm>
            <a:off x="7955525" y="441819"/>
            <a:ext cx="3528817" cy="2785496"/>
          </a:xfrm>
          <a:prstGeom prst="rect">
            <a:avLst/>
          </a:prstGeom>
        </p:spPr>
      </p:pic>
      <p:sp>
        <p:nvSpPr>
          <p:cNvPr id="302" name="テキスト ボックス 6">
            <a:extLst>
              <a:ext uri="{FF2B5EF4-FFF2-40B4-BE49-F238E27FC236}">
                <a16:creationId xmlns:a16="http://schemas.microsoft.com/office/drawing/2014/main" id="{C9982BD9-F7E5-33EB-AE53-144F252A449D}"/>
              </a:ext>
            </a:extLst>
          </p:cNvPr>
          <p:cNvSpPr txBox="1"/>
          <p:nvPr/>
        </p:nvSpPr>
        <p:spPr>
          <a:xfrm>
            <a:off x="7594482" y="3230401"/>
            <a:ext cx="4254205" cy="276999"/>
          </a:xfrm>
          <a:prstGeom prst="rect">
            <a:avLst/>
          </a:prstGeom>
          <a:noFill/>
        </p:spPr>
        <p:txBody>
          <a:bodyPr wrap="square">
            <a:spAutoFit/>
          </a:bodyPr>
          <a:lstStyle/>
          <a:p>
            <a:r>
              <a:rPr lang="en-US" altLang="ja-JP" sz="1200" b="1"/>
              <a:t>Relation between prediction accuracy and learning data amount</a:t>
            </a:r>
          </a:p>
        </p:txBody>
      </p:sp>
      <p:sp>
        <p:nvSpPr>
          <p:cNvPr id="303" name="テキスト ボックス 7">
            <a:extLst>
              <a:ext uri="{FF2B5EF4-FFF2-40B4-BE49-F238E27FC236}">
                <a16:creationId xmlns:a16="http://schemas.microsoft.com/office/drawing/2014/main" id="{45F9F05D-4C44-E239-1243-E016C140B3BE}"/>
              </a:ext>
            </a:extLst>
          </p:cNvPr>
          <p:cNvSpPr txBox="1"/>
          <p:nvPr/>
        </p:nvSpPr>
        <p:spPr>
          <a:xfrm>
            <a:off x="6019900" y="6504648"/>
            <a:ext cx="6171384" cy="338554"/>
          </a:xfrm>
          <a:prstGeom prst="rect">
            <a:avLst/>
          </a:prstGeom>
          <a:noFill/>
        </p:spPr>
        <p:txBody>
          <a:bodyPr wrap="square">
            <a:spAutoFit/>
          </a:bodyPr>
          <a:lstStyle/>
          <a:p>
            <a:r>
              <a:rPr lang="en-US" altLang="ja-JP" sz="800"/>
              <a:t>[2] </a:t>
            </a:r>
            <a:r>
              <a:rPr lang="en-US" altLang="ja-JP" sz="800" kern="1200">
                <a:solidFill>
                  <a:schemeClr val="tx1"/>
                </a:solidFill>
                <a:ea typeface="+mn-ea"/>
                <a:cs typeface="+mn-cs"/>
              </a:rPr>
              <a:t>Review on occupant centric thermal comfort sensing, predicting, and controlling</a:t>
            </a:r>
            <a:r>
              <a:rPr lang="en-US" altLang="ja-JP" sz="800"/>
              <a:t>, </a:t>
            </a:r>
            <a:r>
              <a:rPr lang="en-US" altLang="ja-JP" sz="800" kern="1200">
                <a:solidFill>
                  <a:schemeClr val="tx1"/>
                </a:solidFill>
                <a:ea typeface="+mn-ea"/>
                <a:cs typeface="+mn-cs"/>
              </a:rPr>
              <a:t>Xie et al</a:t>
            </a:r>
            <a:r>
              <a:rPr lang="en-SG" altLang="ja-JP" sz="800" kern="1200">
                <a:solidFill>
                  <a:schemeClr val="tx1"/>
                </a:solidFill>
                <a:ea typeface="+mn-ea"/>
                <a:cs typeface="+mn-cs"/>
              </a:rPr>
              <a:t>, 2020</a:t>
            </a:r>
            <a:endParaRPr lang="ja-JP" altLang="en-US" sz="800"/>
          </a:p>
          <a:p>
            <a:r>
              <a:rPr lang="en-US" altLang="ja-JP" sz="800"/>
              <a:t>[3] Challenges and opportunities of occupant-centric building controls in real-world implementation: A critical review, </a:t>
            </a:r>
            <a:r>
              <a:rPr lang="en-US" altLang="ja-JP" sz="800" err="1"/>
              <a:t>Soleimanijavid</a:t>
            </a:r>
            <a:r>
              <a:rPr lang="en-US" altLang="ja-JP" sz="800"/>
              <a:t> et al., 2024</a:t>
            </a:r>
          </a:p>
        </p:txBody>
      </p:sp>
    </p:spTree>
    <p:extLst>
      <p:ext uri="{BB962C8B-B14F-4D97-AF65-F5344CB8AC3E}">
        <p14:creationId xmlns:p14="http://schemas.microsoft.com/office/powerpoint/2010/main" val="3065594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24</a:t>
            </a:fld>
            <a:endParaRPr lang="en-SG"/>
          </a:p>
        </p:txBody>
      </p:sp>
      <p:sp>
        <p:nvSpPr>
          <p:cNvPr id="4" name="Title 3">
            <a:extLst>
              <a:ext uri="{FF2B5EF4-FFF2-40B4-BE49-F238E27FC236}">
                <a16:creationId xmlns:a16="http://schemas.microsoft.com/office/drawing/2014/main" id="{C595EB4A-BE3C-542C-43F9-5C82F3DA9F7B}"/>
              </a:ext>
            </a:extLst>
          </p:cNvPr>
          <p:cNvSpPr>
            <a:spLocks noGrp="1"/>
          </p:cNvSpPr>
          <p:nvPr>
            <p:ph type="title"/>
          </p:nvPr>
        </p:nvSpPr>
        <p:spPr>
          <a:xfrm>
            <a:off x="533400" y="1"/>
            <a:ext cx="6934200" cy="403451"/>
          </a:xfrm>
          <a:prstGeom prst="rect">
            <a:avLst/>
          </a:prstGeom>
        </p:spPr>
        <p:txBody>
          <a:bodyPr/>
          <a:lstStyle/>
          <a:p>
            <a:r>
              <a:rPr lang="en-US" altLang="ja-JP" sz="2400" b="1">
                <a:solidFill>
                  <a:srgbClr val="000066"/>
                </a:solidFill>
                <a:latin typeface="Calibri"/>
                <a:cs typeface="Calibri"/>
              </a:rPr>
              <a:t>Research for Asim</a:t>
            </a:r>
            <a:endParaRPr lang="en-SG" sz="2400" b="1"/>
          </a:p>
        </p:txBody>
      </p:sp>
      <p:sp>
        <p:nvSpPr>
          <p:cNvPr id="15" name="Rectangle 9">
            <a:extLst>
              <a:ext uri="{FF2B5EF4-FFF2-40B4-BE49-F238E27FC236}">
                <a16:creationId xmlns:a16="http://schemas.microsoft.com/office/drawing/2014/main" id="{1CED5D0B-31EF-F7DD-DF3B-0D4F2DF6DC52}"/>
              </a:ext>
            </a:extLst>
          </p:cNvPr>
          <p:cNvSpPr/>
          <p:nvPr/>
        </p:nvSpPr>
        <p:spPr>
          <a:xfrm>
            <a:off x="533398" y="765990"/>
            <a:ext cx="2961641"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a:t>Research Purpose</a:t>
            </a:r>
          </a:p>
        </p:txBody>
      </p:sp>
      <p:pic>
        <p:nvPicPr>
          <p:cNvPr id="7" name="図 6">
            <a:extLst>
              <a:ext uri="{FF2B5EF4-FFF2-40B4-BE49-F238E27FC236}">
                <a16:creationId xmlns:a16="http://schemas.microsoft.com/office/drawing/2014/main" id="{864EA5F7-1068-7F4C-ECBF-27D3BD7D7F8A}"/>
              </a:ext>
            </a:extLst>
          </p:cNvPr>
          <p:cNvPicPr>
            <a:picLocks noChangeAspect="1"/>
          </p:cNvPicPr>
          <p:nvPr/>
        </p:nvPicPr>
        <p:blipFill rotWithShape="1">
          <a:blip r:embed="rId3"/>
          <a:srcRect l="4096" r="-1"/>
          <a:stretch/>
        </p:blipFill>
        <p:spPr>
          <a:xfrm>
            <a:off x="6667970" y="935325"/>
            <a:ext cx="5152241" cy="4987350"/>
          </a:xfrm>
          <a:prstGeom prst="rect">
            <a:avLst/>
          </a:prstGeom>
        </p:spPr>
      </p:pic>
      <p:sp>
        <p:nvSpPr>
          <p:cNvPr id="9" name="テキスト ボックス 8">
            <a:extLst>
              <a:ext uri="{FF2B5EF4-FFF2-40B4-BE49-F238E27FC236}">
                <a16:creationId xmlns:a16="http://schemas.microsoft.com/office/drawing/2014/main" id="{7CF76BB5-1413-4C30-45DA-7C538A3862CD}"/>
              </a:ext>
            </a:extLst>
          </p:cNvPr>
          <p:cNvSpPr txBox="1"/>
          <p:nvPr/>
        </p:nvSpPr>
        <p:spPr>
          <a:xfrm rot="900000">
            <a:off x="9635974" y="882267"/>
            <a:ext cx="2154308" cy="369332"/>
          </a:xfrm>
          <a:prstGeom prst="rect">
            <a:avLst/>
          </a:prstGeom>
          <a:solidFill>
            <a:srgbClr val="FF0000"/>
          </a:solidFill>
        </p:spPr>
        <p:txBody>
          <a:bodyPr wrap="none" rtlCol="0">
            <a:spAutoFit/>
          </a:bodyPr>
          <a:lstStyle/>
          <a:p>
            <a:r>
              <a:rPr kumimoji="1" lang="en-US" altLang="ja-JP">
                <a:solidFill>
                  <a:schemeClr val="bg1"/>
                </a:solidFill>
              </a:rPr>
              <a:t>Needs to be updated</a:t>
            </a:r>
            <a:endParaRPr kumimoji="1" lang="ja-JP" altLang="en-US">
              <a:solidFill>
                <a:schemeClr val="bg1"/>
              </a:solidFill>
            </a:endParaRPr>
          </a:p>
        </p:txBody>
      </p:sp>
      <p:sp>
        <p:nvSpPr>
          <p:cNvPr id="13" name="Rectangle 1">
            <a:extLst>
              <a:ext uri="{FF2B5EF4-FFF2-40B4-BE49-F238E27FC236}">
                <a16:creationId xmlns:a16="http://schemas.microsoft.com/office/drawing/2014/main" id="{388AB1ED-0D97-1805-EE68-AEF65B77F76A}"/>
              </a:ext>
            </a:extLst>
          </p:cNvPr>
          <p:cNvSpPr>
            <a:spLocks noChangeArrowheads="1"/>
          </p:cNvSpPr>
          <p:nvPr/>
        </p:nvSpPr>
        <p:spPr bwMode="auto">
          <a:xfrm>
            <a:off x="447039" y="1524095"/>
            <a:ext cx="60960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ja-JP" sz="1400" b="1" i="0" u="none" strike="noStrike" cap="none" normalizeH="0" baseline="0">
                <a:ln>
                  <a:noFill/>
                </a:ln>
                <a:solidFill>
                  <a:schemeClr val="tx1"/>
                </a:solidFill>
                <a:effectLst/>
                <a:latin typeface="Arial" panose="020B0604020202020204" pitchFamily="34" charset="0"/>
              </a:rPr>
              <a:t>Comfort Agent Model Creation</a:t>
            </a:r>
            <a:r>
              <a:rPr kumimoji="0" lang="ja-JP" altLang="ja-JP" sz="14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1400" b="0" i="0" u="none" strike="noStrike" cap="none" normalizeH="0" baseline="0">
                <a:ln>
                  <a:noFill/>
                </a:ln>
                <a:solidFill>
                  <a:schemeClr val="tx1"/>
                </a:solidFill>
                <a:effectLst/>
                <a:latin typeface="Arial" panose="020B0604020202020204" pitchFamily="34" charset="0"/>
              </a:rPr>
              <a:t>A Comfort Agent Model is developed using Multinomial Logistic Regression based on survey data. This model predicts individual occupant comfort levels in various thermal environments.</a:t>
            </a:r>
          </a:p>
          <a:p>
            <a:pPr marL="0" marR="0" lvl="0" indent="0" algn="l" defTabSz="914400" rtl="0" eaLnBrk="0" fontAlgn="base" latinLnBrk="0" hangingPunct="0">
              <a:lnSpc>
                <a:spcPct val="100000"/>
              </a:lnSpc>
              <a:spcBef>
                <a:spcPct val="0"/>
              </a:spcBef>
              <a:spcAft>
                <a:spcPct val="0"/>
              </a:spcAft>
              <a:buClrTx/>
              <a:buSzTx/>
              <a:tabLst/>
            </a:pPr>
            <a:r>
              <a:rPr kumimoji="0" lang="ja-JP" altLang="ja-JP" sz="1400" b="1" i="0" u="none" strike="noStrike" cap="none" normalizeH="0" baseline="0">
                <a:ln>
                  <a:noFill/>
                </a:ln>
                <a:solidFill>
                  <a:schemeClr val="tx1"/>
                </a:solidFill>
                <a:effectLst/>
                <a:latin typeface="Arial" panose="020B0604020202020204" pitchFamily="34" charset="0"/>
              </a:rPr>
              <a:t>Generate Virtual Survey Answers</a:t>
            </a:r>
            <a:r>
              <a:rPr kumimoji="0" lang="ja-JP" altLang="ja-JP" sz="14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1400" b="0" i="0" u="none" strike="noStrike" cap="none" normalizeH="0" baseline="0">
                <a:ln>
                  <a:noFill/>
                </a:ln>
                <a:solidFill>
                  <a:schemeClr val="tx1"/>
                </a:solidFill>
                <a:effectLst/>
                <a:latin typeface="Arial" panose="020B0604020202020204" pitchFamily="34" charset="0"/>
              </a:rPr>
              <a:t>Virtual survey answers are generated using the Comfort Agent Model, simulating agent responses to different thermal conditions. A 5% random variation is added to these answers to mimic real-world variability.</a:t>
            </a:r>
          </a:p>
          <a:p>
            <a:pPr marL="0" marR="0" lvl="0" indent="0" algn="l" defTabSz="914400" rtl="0" eaLnBrk="0" fontAlgn="base" latinLnBrk="0" hangingPunct="0">
              <a:lnSpc>
                <a:spcPct val="100000"/>
              </a:lnSpc>
              <a:spcBef>
                <a:spcPct val="0"/>
              </a:spcBef>
              <a:spcAft>
                <a:spcPct val="0"/>
              </a:spcAft>
              <a:buClrTx/>
              <a:buSzTx/>
              <a:tabLst/>
            </a:pPr>
            <a:r>
              <a:rPr kumimoji="0" lang="ja-JP" altLang="ja-JP" sz="1400" b="1" i="0" u="none" strike="noStrike" cap="none" normalizeH="0" baseline="0">
                <a:ln>
                  <a:noFill/>
                </a:ln>
                <a:solidFill>
                  <a:schemeClr val="tx1"/>
                </a:solidFill>
                <a:effectLst/>
                <a:latin typeface="Arial" panose="020B0604020202020204" pitchFamily="34" charset="0"/>
              </a:rPr>
              <a:t>Transfer Learning</a:t>
            </a:r>
            <a:r>
              <a:rPr kumimoji="0" lang="ja-JP" altLang="ja-JP" sz="14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1400" b="0" i="0" u="none" strike="noStrike" cap="none" normalizeH="0" baseline="0">
                <a:ln>
                  <a:noFill/>
                </a:ln>
                <a:solidFill>
                  <a:schemeClr val="tx1"/>
                </a:solidFill>
                <a:effectLst/>
                <a:latin typeface="Arial" panose="020B0604020202020204" pitchFamily="34" charset="0"/>
              </a:rPr>
              <a:t>The generated Virtual Survey Answers are used to fine-tune a General Model, pre-trained on the ASHRAE dataset, through transfer learning. This process adapts the General Model to the specific comfort preferences of each agent, resulting in a Transfer Learned Model for each agent.</a:t>
            </a:r>
          </a:p>
          <a:p>
            <a:pPr marL="0" marR="0" lvl="0" indent="0" algn="l" defTabSz="914400" rtl="0" eaLnBrk="0" fontAlgn="base" latinLnBrk="0" hangingPunct="0">
              <a:lnSpc>
                <a:spcPct val="100000"/>
              </a:lnSpc>
              <a:spcBef>
                <a:spcPct val="0"/>
              </a:spcBef>
              <a:spcAft>
                <a:spcPct val="0"/>
              </a:spcAft>
              <a:buClrTx/>
              <a:buSzTx/>
              <a:tabLst/>
            </a:pPr>
            <a:r>
              <a:rPr kumimoji="0" lang="ja-JP" altLang="ja-JP" sz="1400" b="1" i="0" u="none" strike="noStrike" cap="none" normalizeH="0" baseline="0">
                <a:ln>
                  <a:noFill/>
                </a:ln>
                <a:solidFill>
                  <a:schemeClr val="tx1"/>
                </a:solidFill>
                <a:effectLst/>
                <a:latin typeface="Arial" panose="020B0604020202020204" pitchFamily="34" charset="0"/>
              </a:rPr>
              <a:t>Model Predictive Control (MPC) Evaluation</a:t>
            </a:r>
            <a:r>
              <a:rPr kumimoji="0" lang="ja-JP" altLang="ja-JP" sz="14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1400" b="0" i="0" u="none" strike="noStrike" cap="none" normalizeH="0" baseline="0">
                <a:ln>
                  <a:noFill/>
                </a:ln>
                <a:solidFill>
                  <a:schemeClr val="tx1"/>
                </a:solidFill>
                <a:effectLst/>
                <a:latin typeface="Arial" panose="020B0604020202020204" pitchFamily="34" charset="0"/>
              </a:rPr>
              <a:t>The Transfer Learned Models are used in various Model Predictive Control scenarios to manage environmental conditions. The effectiveness of these MPC strategies is then compared against the original Comfort Agent Model to evaluate the improvements achieved through transfer learning.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37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25</a:t>
            </a:fld>
            <a:endParaRPr lang="en-SG"/>
          </a:p>
        </p:txBody>
      </p:sp>
      <p:sp>
        <p:nvSpPr>
          <p:cNvPr id="4" name="Title 3">
            <a:extLst>
              <a:ext uri="{FF2B5EF4-FFF2-40B4-BE49-F238E27FC236}">
                <a16:creationId xmlns:a16="http://schemas.microsoft.com/office/drawing/2014/main" id="{C595EB4A-BE3C-542C-43F9-5C82F3DA9F7B}"/>
              </a:ext>
            </a:extLst>
          </p:cNvPr>
          <p:cNvSpPr>
            <a:spLocks noGrp="1"/>
          </p:cNvSpPr>
          <p:nvPr>
            <p:ph type="title"/>
          </p:nvPr>
        </p:nvSpPr>
        <p:spPr>
          <a:xfrm>
            <a:off x="533400" y="1"/>
            <a:ext cx="6934200" cy="403451"/>
          </a:xfrm>
          <a:prstGeom prst="rect">
            <a:avLst/>
          </a:prstGeom>
        </p:spPr>
        <p:txBody>
          <a:bodyPr/>
          <a:lstStyle/>
          <a:p>
            <a:r>
              <a:rPr lang="en-US" altLang="ja-JP" sz="2400" b="1">
                <a:solidFill>
                  <a:srgbClr val="000066"/>
                </a:solidFill>
                <a:latin typeface="Calibri"/>
                <a:cs typeface="Calibri"/>
              </a:rPr>
              <a:t>Research Target for Asim2024 paper</a:t>
            </a:r>
            <a:endParaRPr lang="en-SG" sz="2400" b="1"/>
          </a:p>
        </p:txBody>
      </p:sp>
      <p:sp>
        <p:nvSpPr>
          <p:cNvPr id="12" name="TextBox 10">
            <a:extLst>
              <a:ext uri="{FF2B5EF4-FFF2-40B4-BE49-F238E27FC236}">
                <a16:creationId xmlns:a16="http://schemas.microsoft.com/office/drawing/2014/main" id="{873FC165-3ED8-FA68-49A9-3E1F81A8AC15}"/>
              </a:ext>
            </a:extLst>
          </p:cNvPr>
          <p:cNvSpPr txBox="1"/>
          <p:nvPr/>
        </p:nvSpPr>
        <p:spPr>
          <a:xfrm>
            <a:off x="538128" y="1002052"/>
            <a:ext cx="6546885" cy="923330"/>
          </a:xfrm>
          <a:prstGeom prst="rect">
            <a:avLst/>
          </a:prstGeom>
          <a:noFill/>
        </p:spPr>
        <p:txBody>
          <a:bodyPr wrap="square">
            <a:spAutoFit/>
          </a:bodyPr>
          <a:lstStyle/>
          <a:p>
            <a:r>
              <a:rPr lang="en-US" b="1"/>
              <a:t>The effect of reducing number of occupant surveys to comfort modeling’s accuracy and its effect comfort and energy usage on different control resolution</a:t>
            </a:r>
          </a:p>
        </p:txBody>
      </p:sp>
      <p:sp>
        <p:nvSpPr>
          <p:cNvPr id="15" name="Rectangle 9">
            <a:extLst>
              <a:ext uri="{FF2B5EF4-FFF2-40B4-BE49-F238E27FC236}">
                <a16:creationId xmlns:a16="http://schemas.microsoft.com/office/drawing/2014/main" id="{1CED5D0B-31EF-F7DD-DF3B-0D4F2DF6DC52}"/>
              </a:ext>
            </a:extLst>
          </p:cNvPr>
          <p:cNvSpPr/>
          <p:nvPr/>
        </p:nvSpPr>
        <p:spPr>
          <a:xfrm>
            <a:off x="533398" y="714052"/>
            <a:ext cx="2961641"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a:t>Research Objective</a:t>
            </a:r>
          </a:p>
        </p:txBody>
      </p:sp>
      <p:pic>
        <p:nvPicPr>
          <p:cNvPr id="6" name="Picture 2" descr="スケールバランスアイコンベクトルイラストレーション - 秤のベクターアート素材や画像を多数ご用意 - 秤, アイコン, てんびん座">
            <a:extLst>
              <a:ext uri="{FF2B5EF4-FFF2-40B4-BE49-F238E27FC236}">
                <a16:creationId xmlns:a16="http://schemas.microsoft.com/office/drawing/2014/main" id="{87553BB1-39A9-40C7-6937-97B043BDC9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1090"/>
          <a:stretch/>
        </p:blipFill>
        <p:spPr bwMode="auto">
          <a:xfrm>
            <a:off x="7824983" y="4662856"/>
            <a:ext cx="3528817" cy="1400176"/>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324F2437-C76A-C53D-E481-0DC508BC17EA}"/>
              </a:ext>
            </a:extLst>
          </p:cNvPr>
          <p:cNvSpPr txBox="1"/>
          <p:nvPr/>
        </p:nvSpPr>
        <p:spPr>
          <a:xfrm>
            <a:off x="7955525" y="4300801"/>
            <a:ext cx="1230786" cy="646331"/>
          </a:xfrm>
          <a:prstGeom prst="rect">
            <a:avLst/>
          </a:prstGeom>
          <a:noFill/>
          <a:ln>
            <a:solidFill>
              <a:schemeClr val="bg1">
                <a:lumMod val="50000"/>
              </a:schemeClr>
            </a:solidFill>
          </a:ln>
        </p:spPr>
        <p:txBody>
          <a:bodyPr wrap="none" rtlCol="0">
            <a:spAutoFit/>
          </a:bodyPr>
          <a:lstStyle/>
          <a:p>
            <a:pPr algn="ctr"/>
            <a:r>
              <a:rPr kumimoji="1" lang="en-US" altLang="ja-JP"/>
              <a:t>Advantage </a:t>
            </a:r>
          </a:p>
          <a:p>
            <a:pPr algn="ctr"/>
            <a:r>
              <a:rPr kumimoji="1" lang="en-US" altLang="ja-JP"/>
              <a:t>of OCC</a:t>
            </a:r>
            <a:endParaRPr kumimoji="1" lang="ja-JP" altLang="en-US"/>
          </a:p>
        </p:txBody>
      </p:sp>
      <p:sp>
        <p:nvSpPr>
          <p:cNvPr id="19" name="テキスト ボックス 18">
            <a:extLst>
              <a:ext uri="{FF2B5EF4-FFF2-40B4-BE49-F238E27FC236}">
                <a16:creationId xmlns:a16="http://schemas.microsoft.com/office/drawing/2014/main" id="{51D15901-E83D-A93E-1902-65963FD6A109}"/>
              </a:ext>
            </a:extLst>
          </p:cNvPr>
          <p:cNvSpPr txBox="1"/>
          <p:nvPr/>
        </p:nvSpPr>
        <p:spPr>
          <a:xfrm>
            <a:off x="10129490" y="4300802"/>
            <a:ext cx="1023036" cy="646331"/>
          </a:xfrm>
          <a:prstGeom prst="rect">
            <a:avLst/>
          </a:prstGeom>
          <a:noFill/>
          <a:ln>
            <a:solidFill>
              <a:schemeClr val="bg1">
                <a:lumMod val="50000"/>
              </a:schemeClr>
            </a:solidFill>
          </a:ln>
        </p:spPr>
        <p:txBody>
          <a:bodyPr wrap="none" rtlCol="0">
            <a:spAutoFit/>
          </a:bodyPr>
          <a:lstStyle/>
          <a:p>
            <a:pPr algn="ctr"/>
            <a:r>
              <a:rPr kumimoji="1" lang="en-US" altLang="ja-JP"/>
              <a:t>Effort for</a:t>
            </a:r>
          </a:p>
          <a:p>
            <a:pPr algn="ctr"/>
            <a:r>
              <a:rPr kumimoji="1" lang="en-US" altLang="ja-JP"/>
              <a:t>OCC</a:t>
            </a:r>
            <a:endParaRPr kumimoji="1" lang="ja-JP" altLang="en-US"/>
          </a:p>
        </p:txBody>
      </p:sp>
      <p:sp>
        <p:nvSpPr>
          <p:cNvPr id="8" name="テキスト ボックス 7">
            <a:extLst>
              <a:ext uri="{FF2B5EF4-FFF2-40B4-BE49-F238E27FC236}">
                <a16:creationId xmlns:a16="http://schemas.microsoft.com/office/drawing/2014/main" id="{D8D07E5F-F6B6-5C9D-B1FF-ACDBB1322560}"/>
              </a:ext>
            </a:extLst>
          </p:cNvPr>
          <p:cNvSpPr txBox="1"/>
          <p:nvPr/>
        </p:nvSpPr>
        <p:spPr>
          <a:xfrm>
            <a:off x="533397" y="4378620"/>
            <a:ext cx="6407317" cy="1477328"/>
          </a:xfrm>
          <a:prstGeom prst="rect">
            <a:avLst/>
          </a:prstGeom>
          <a:noFill/>
        </p:spPr>
        <p:txBody>
          <a:bodyPr wrap="square">
            <a:spAutoFit/>
          </a:bodyPr>
          <a:lstStyle/>
          <a:p>
            <a:r>
              <a:rPr lang="en-US" altLang="ja-JP"/>
              <a:t>- To evaluate the impact of the </a:t>
            </a:r>
            <a:r>
              <a:rPr lang="en-US" altLang="ja-JP" b="1"/>
              <a:t>number of comfort surveys on model accuracy</a:t>
            </a:r>
            <a:r>
              <a:rPr lang="en-US" altLang="ja-JP"/>
              <a:t> and its effect to both </a:t>
            </a:r>
            <a:r>
              <a:rPr lang="en-US" altLang="ja-JP" b="1"/>
              <a:t>energy consumption and occupant comfort.</a:t>
            </a:r>
          </a:p>
          <a:p>
            <a:r>
              <a:rPr lang="en-US" altLang="ja-JP"/>
              <a:t>- The investigation is based on data-efficient comfort modeling using the </a:t>
            </a:r>
            <a:r>
              <a:rPr lang="en-US" altLang="ja-JP" b="1"/>
              <a:t>Active Transfer Learning (ACTL-CNNLSTM) </a:t>
            </a:r>
            <a:r>
              <a:rPr lang="en-US" altLang="ja-JP"/>
              <a:t>model.</a:t>
            </a:r>
          </a:p>
        </p:txBody>
      </p:sp>
      <p:sp>
        <p:nvSpPr>
          <p:cNvPr id="17" name="Rectangle 9">
            <a:extLst>
              <a:ext uri="{FF2B5EF4-FFF2-40B4-BE49-F238E27FC236}">
                <a16:creationId xmlns:a16="http://schemas.microsoft.com/office/drawing/2014/main" id="{A5447962-5A73-1C33-D382-71D5C866BCAB}"/>
              </a:ext>
            </a:extLst>
          </p:cNvPr>
          <p:cNvSpPr/>
          <p:nvPr/>
        </p:nvSpPr>
        <p:spPr>
          <a:xfrm>
            <a:off x="533398" y="4012592"/>
            <a:ext cx="2961641"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600"/>
              <a:t>Purpose of research</a:t>
            </a:r>
          </a:p>
        </p:txBody>
      </p:sp>
      <p:pic>
        <p:nvPicPr>
          <p:cNvPr id="301" name="図 4">
            <a:extLst>
              <a:ext uri="{FF2B5EF4-FFF2-40B4-BE49-F238E27FC236}">
                <a16:creationId xmlns:a16="http://schemas.microsoft.com/office/drawing/2014/main" id="{1CBC5CD6-B69C-A3EC-1078-CF6DF3EC183A}"/>
              </a:ext>
            </a:extLst>
          </p:cNvPr>
          <p:cNvPicPr>
            <a:picLocks noChangeAspect="1"/>
          </p:cNvPicPr>
          <p:nvPr/>
        </p:nvPicPr>
        <p:blipFill>
          <a:blip r:embed="rId4"/>
          <a:stretch>
            <a:fillRect/>
          </a:stretch>
        </p:blipFill>
        <p:spPr>
          <a:xfrm>
            <a:off x="7955525" y="441819"/>
            <a:ext cx="3528817" cy="2785496"/>
          </a:xfrm>
          <a:prstGeom prst="rect">
            <a:avLst/>
          </a:prstGeom>
        </p:spPr>
      </p:pic>
      <p:sp>
        <p:nvSpPr>
          <p:cNvPr id="302" name="テキスト ボックス 6">
            <a:extLst>
              <a:ext uri="{FF2B5EF4-FFF2-40B4-BE49-F238E27FC236}">
                <a16:creationId xmlns:a16="http://schemas.microsoft.com/office/drawing/2014/main" id="{C9982BD9-F7E5-33EB-AE53-144F252A449D}"/>
              </a:ext>
            </a:extLst>
          </p:cNvPr>
          <p:cNvSpPr txBox="1"/>
          <p:nvPr/>
        </p:nvSpPr>
        <p:spPr>
          <a:xfrm>
            <a:off x="7594482" y="3230401"/>
            <a:ext cx="4254205" cy="276999"/>
          </a:xfrm>
          <a:prstGeom prst="rect">
            <a:avLst/>
          </a:prstGeom>
          <a:noFill/>
        </p:spPr>
        <p:txBody>
          <a:bodyPr wrap="square">
            <a:spAutoFit/>
          </a:bodyPr>
          <a:lstStyle/>
          <a:p>
            <a:r>
              <a:rPr lang="en-US" altLang="ja-JP" sz="1200" b="1"/>
              <a:t>Relation between prediction accuracy and learning data amount</a:t>
            </a:r>
          </a:p>
        </p:txBody>
      </p:sp>
      <p:sp>
        <p:nvSpPr>
          <p:cNvPr id="303" name="テキスト ボックス 7">
            <a:extLst>
              <a:ext uri="{FF2B5EF4-FFF2-40B4-BE49-F238E27FC236}">
                <a16:creationId xmlns:a16="http://schemas.microsoft.com/office/drawing/2014/main" id="{45F9F05D-4C44-E239-1243-E016C140B3BE}"/>
              </a:ext>
            </a:extLst>
          </p:cNvPr>
          <p:cNvSpPr txBox="1"/>
          <p:nvPr/>
        </p:nvSpPr>
        <p:spPr>
          <a:xfrm>
            <a:off x="6019900" y="6504648"/>
            <a:ext cx="6171384" cy="338554"/>
          </a:xfrm>
          <a:prstGeom prst="rect">
            <a:avLst/>
          </a:prstGeom>
          <a:noFill/>
        </p:spPr>
        <p:txBody>
          <a:bodyPr wrap="square">
            <a:spAutoFit/>
          </a:bodyPr>
          <a:lstStyle/>
          <a:p>
            <a:r>
              <a:rPr lang="en-US" altLang="ja-JP" sz="800"/>
              <a:t>[2] </a:t>
            </a:r>
            <a:r>
              <a:rPr lang="en-US" altLang="ja-JP" sz="800" kern="1200">
                <a:solidFill>
                  <a:schemeClr val="tx1"/>
                </a:solidFill>
                <a:ea typeface="+mn-ea"/>
                <a:cs typeface="+mn-cs"/>
              </a:rPr>
              <a:t>Review on occupant centric thermal comfort sensing, predicting, and controlling</a:t>
            </a:r>
            <a:r>
              <a:rPr lang="en-US" altLang="ja-JP" sz="800"/>
              <a:t>, </a:t>
            </a:r>
            <a:r>
              <a:rPr lang="en-US" altLang="ja-JP" sz="800" kern="1200">
                <a:solidFill>
                  <a:schemeClr val="tx1"/>
                </a:solidFill>
                <a:ea typeface="+mn-ea"/>
                <a:cs typeface="+mn-cs"/>
              </a:rPr>
              <a:t>Xie et al</a:t>
            </a:r>
            <a:r>
              <a:rPr lang="en-SG" altLang="ja-JP" sz="800" kern="1200">
                <a:solidFill>
                  <a:schemeClr val="tx1"/>
                </a:solidFill>
                <a:ea typeface="+mn-ea"/>
                <a:cs typeface="+mn-cs"/>
              </a:rPr>
              <a:t>, 2020</a:t>
            </a:r>
            <a:endParaRPr lang="ja-JP" altLang="en-US" sz="800"/>
          </a:p>
          <a:p>
            <a:r>
              <a:rPr lang="en-US" altLang="ja-JP" sz="800"/>
              <a:t>[3] Challenges and opportunities of occupant-centric building controls in real-world implementation: A critical review, </a:t>
            </a:r>
            <a:r>
              <a:rPr lang="en-US" altLang="ja-JP" sz="800" err="1"/>
              <a:t>Soleimanijavid</a:t>
            </a:r>
            <a:r>
              <a:rPr lang="en-US" altLang="ja-JP" sz="800"/>
              <a:t> et al., 2024</a:t>
            </a:r>
          </a:p>
        </p:txBody>
      </p:sp>
    </p:spTree>
    <p:extLst>
      <p:ext uri="{BB962C8B-B14F-4D97-AF65-F5344CB8AC3E}">
        <p14:creationId xmlns:p14="http://schemas.microsoft.com/office/powerpoint/2010/main" val="2597272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26</a:t>
            </a:fld>
            <a:endParaRPr lang="en-SG"/>
          </a:p>
        </p:txBody>
      </p:sp>
      <p:sp>
        <p:nvSpPr>
          <p:cNvPr id="4" name="Title 3">
            <a:extLst>
              <a:ext uri="{FF2B5EF4-FFF2-40B4-BE49-F238E27FC236}">
                <a16:creationId xmlns:a16="http://schemas.microsoft.com/office/drawing/2014/main" id="{C595EB4A-BE3C-542C-43F9-5C82F3DA9F7B}"/>
              </a:ext>
            </a:extLst>
          </p:cNvPr>
          <p:cNvSpPr>
            <a:spLocks noGrp="1"/>
          </p:cNvSpPr>
          <p:nvPr>
            <p:ph type="title"/>
          </p:nvPr>
        </p:nvSpPr>
        <p:spPr>
          <a:xfrm>
            <a:off x="533400" y="1"/>
            <a:ext cx="10820400" cy="403451"/>
          </a:xfrm>
          <a:prstGeom prst="rect">
            <a:avLst/>
          </a:prstGeom>
        </p:spPr>
        <p:txBody>
          <a:bodyPr/>
          <a:lstStyle/>
          <a:p>
            <a:r>
              <a:rPr lang="en-US" sz="2400" b="1">
                <a:solidFill>
                  <a:srgbClr val="000066"/>
                </a:solidFill>
                <a:latin typeface="Calibri"/>
                <a:cs typeface="Calibri"/>
              </a:rPr>
              <a:t>Background of research</a:t>
            </a:r>
            <a:endParaRPr lang="en-SG" sz="2400" b="1"/>
          </a:p>
        </p:txBody>
      </p:sp>
      <p:sp>
        <p:nvSpPr>
          <p:cNvPr id="2" name="テキスト ボックス 1">
            <a:extLst>
              <a:ext uri="{FF2B5EF4-FFF2-40B4-BE49-F238E27FC236}">
                <a16:creationId xmlns:a16="http://schemas.microsoft.com/office/drawing/2014/main" id="{99FDD768-D481-1892-203B-5A70D1EC7837}"/>
              </a:ext>
            </a:extLst>
          </p:cNvPr>
          <p:cNvSpPr txBox="1"/>
          <p:nvPr/>
        </p:nvSpPr>
        <p:spPr>
          <a:xfrm>
            <a:off x="7395829" y="6150114"/>
            <a:ext cx="4796171" cy="707886"/>
          </a:xfrm>
          <a:prstGeom prst="rect">
            <a:avLst/>
          </a:prstGeom>
          <a:noFill/>
        </p:spPr>
        <p:txBody>
          <a:bodyPr wrap="square">
            <a:spAutoFit/>
          </a:bodyPr>
          <a:lstStyle/>
          <a:p>
            <a:r>
              <a:rPr lang="en-US" altLang="ja-JP" sz="800"/>
              <a:t>[1] Analysis of the accuracy on PMV – PPD model using the ASHRAE Global Thermal Comfort Database II </a:t>
            </a:r>
          </a:p>
          <a:p>
            <a:r>
              <a:rPr lang="en-US" altLang="ja-JP" sz="800" kern="1200">
                <a:solidFill>
                  <a:schemeClr val="tx1"/>
                </a:solidFill>
                <a:ea typeface="+mn-ea"/>
                <a:cs typeface="+mn-cs"/>
              </a:rPr>
              <a:t>[2]Review on occupant centric thermal comfort sensing, predicting, and controlling</a:t>
            </a:r>
            <a:r>
              <a:rPr lang="en-US" altLang="ja-JP" sz="800"/>
              <a:t>, </a:t>
            </a:r>
            <a:r>
              <a:rPr lang="en-US" altLang="ja-JP" sz="800" kern="1200">
                <a:solidFill>
                  <a:schemeClr val="tx1"/>
                </a:solidFill>
                <a:ea typeface="+mn-ea"/>
                <a:cs typeface="+mn-cs"/>
              </a:rPr>
              <a:t>Xie et al</a:t>
            </a:r>
            <a:r>
              <a:rPr lang="en-SG" altLang="ja-JP" sz="800" kern="1200">
                <a:solidFill>
                  <a:schemeClr val="tx1"/>
                </a:solidFill>
                <a:ea typeface="+mn-ea"/>
                <a:cs typeface="+mn-cs"/>
              </a:rPr>
              <a:t>, 2020</a:t>
            </a:r>
            <a:endParaRPr lang="ja-JP" altLang="en-US" sz="800"/>
          </a:p>
          <a:p>
            <a:r>
              <a:rPr lang="en-US" altLang="ja-JP" sz="800"/>
              <a:t>[3] Challenges and opportunities of occupant-centric building controls in real-world implementation: A critical review, </a:t>
            </a:r>
            <a:r>
              <a:rPr lang="en-US" altLang="ja-JP" sz="800" err="1"/>
              <a:t>Soleimanijavid</a:t>
            </a:r>
            <a:r>
              <a:rPr lang="en-US" altLang="ja-JP" sz="800"/>
              <a:t> et al., 2024</a:t>
            </a:r>
          </a:p>
          <a:p>
            <a:r>
              <a:rPr lang="en-US" altLang="ja-JP" sz="800"/>
              <a:t>[4] A critical review of field implementations of occupant-centric building controls, Park et al., 2019</a:t>
            </a:r>
          </a:p>
        </p:txBody>
      </p:sp>
      <p:sp>
        <p:nvSpPr>
          <p:cNvPr id="19" name="テキスト ボックス 18">
            <a:extLst>
              <a:ext uri="{FF2B5EF4-FFF2-40B4-BE49-F238E27FC236}">
                <a16:creationId xmlns:a16="http://schemas.microsoft.com/office/drawing/2014/main" id="{76BBC69A-0886-072E-D735-334488EC01B8}"/>
              </a:ext>
            </a:extLst>
          </p:cNvPr>
          <p:cNvSpPr txBox="1"/>
          <p:nvPr/>
        </p:nvSpPr>
        <p:spPr>
          <a:xfrm>
            <a:off x="500434" y="8686379"/>
            <a:ext cx="7007661" cy="1354217"/>
          </a:xfrm>
          <a:prstGeom prst="rect">
            <a:avLst/>
          </a:prstGeom>
          <a:noFill/>
        </p:spPr>
        <p:txBody>
          <a:bodyPr wrap="square">
            <a:spAutoFit/>
          </a:bodyPr>
          <a:lstStyle/>
          <a:p>
            <a:r>
              <a:rPr lang="en-US" altLang="ja-JP" b="1"/>
              <a:t>Addressing discrepancies of PMV with individual thermal comfort</a:t>
            </a:r>
          </a:p>
          <a:p>
            <a:pPr marL="285750" indent="-285750">
              <a:buFont typeface="Arial" panose="020B0604020202020204" pitchFamily="34" charset="0"/>
              <a:buChar char="•"/>
            </a:pPr>
            <a:r>
              <a:rPr lang="en-US" altLang="ja-JP" sz="1600"/>
              <a:t>In HVAC control, setpoint control considering PMV is orthodox method.</a:t>
            </a:r>
          </a:p>
          <a:p>
            <a:pPr marL="285750" indent="-285750">
              <a:buFont typeface="Arial" panose="020B0604020202020204" pitchFamily="34" charset="0"/>
              <a:buChar char="•"/>
            </a:pPr>
            <a:r>
              <a:rPr lang="en-US" altLang="ja-JP" sz="1600"/>
              <a:t>However, it has been reported that PMV control, which assumes an average comfort level, can result in only about 34% of people being satisfied due to discrepancies with individual thermal comfort.</a:t>
            </a:r>
            <a:r>
              <a:rPr lang="en-US" altLang="ja-JP" sz="1600" baseline="30000"/>
              <a:t> [1]</a:t>
            </a:r>
          </a:p>
        </p:txBody>
      </p:sp>
      <p:grpSp>
        <p:nvGrpSpPr>
          <p:cNvPr id="15" name="グループ化 14">
            <a:extLst>
              <a:ext uri="{FF2B5EF4-FFF2-40B4-BE49-F238E27FC236}">
                <a16:creationId xmlns:a16="http://schemas.microsoft.com/office/drawing/2014/main" id="{2A04318C-B289-AA25-7616-D8C155AE987A}"/>
              </a:ext>
            </a:extLst>
          </p:cNvPr>
          <p:cNvGrpSpPr/>
          <p:nvPr/>
        </p:nvGrpSpPr>
        <p:grpSpPr>
          <a:xfrm>
            <a:off x="7585522" y="8109947"/>
            <a:ext cx="4065589" cy="1934575"/>
            <a:chOff x="8598018" y="3996819"/>
            <a:chExt cx="5548772" cy="2640335"/>
          </a:xfrm>
        </p:grpSpPr>
        <p:pic>
          <p:nvPicPr>
            <p:cNvPr id="6" name="図 5">
              <a:extLst>
                <a:ext uri="{FF2B5EF4-FFF2-40B4-BE49-F238E27FC236}">
                  <a16:creationId xmlns:a16="http://schemas.microsoft.com/office/drawing/2014/main" id="{DD56A1CD-0C52-DEC2-13AF-B36B4E7815C6}"/>
                </a:ext>
              </a:extLst>
            </p:cNvPr>
            <p:cNvPicPr>
              <a:picLocks noChangeAspect="1"/>
            </p:cNvPicPr>
            <p:nvPr/>
          </p:nvPicPr>
          <p:blipFill rotWithShape="1">
            <a:blip r:embed="rId3"/>
            <a:srcRect r="1147"/>
            <a:stretch/>
          </p:blipFill>
          <p:spPr>
            <a:xfrm>
              <a:off x="11285122" y="4014860"/>
              <a:ext cx="2861668" cy="2622294"/>
            </a:xfrm>
            <a:prstGeom prst="rect">
              <a:avLst/>
            </a:prstGeom>
          </p:spPr>
        </p:pic>
        <p:pic>
          <p:nvPicPr>
            <p:cNvPr id="12" name="図 11">
              <a:extLst>
                <a:ext uri="{FF2B5EF4-FFF2-40B4-BE49-F238E27FC236}">
                  <a16:creationId xmlns:a16="http://schemas.microsoft.com/office/drawing/2014/main" id="{2D016E67-0AE8-5979-4F49-00524E0EE5C6}"/>
                </a:ext>
              </a:extLst>
            </p:cNvPr>
            <p:cNvPicPr>
              <a:picLocks noChangeAspect="1"/>
            </p:cNvPicPr>
            <p:nvPr/>
          </p:nvPicPr>
          <p:blipFill rotWithShape="1">
            <a:blip r:embed="rId4"/>
            <a:srcRect l="1450"/>
            <a:stretch/>
          </p:blipFill>
          <p:spPr>
            <a:xfrm>
              <a:off x="8598018" y="3996819"/>
              <a:ext cx="2655707" cy="2640335"/>
            </a:xfrm>
            <a:prstGeom prst="rect">
              <a:avLst/>
            </a:prstGeom>
          </p:spPr>
        </p:pic>
      </p:grpSp>
      <p:sp>
        <p:nvSpPr>
          <p:cNvPr id="13" name="テキスト ボックス 12">
            <a:extLst>
              <a:ext uri="{FF2B5EF4-FFF2-40B4-BE49-F238E27FC236}">
                <a16:creationId xmlns:a16="http://schemas.microsoft.com/office/drawing/2014/main" id="{40FEF8C6-3E32-F0B8-303D-253786552B9E}"/>
              </a:ext>
            </a:extLst>
          </p:cNvPr>
          <p:cNvSpPr txBox="1"/>
          <p:nvPr/>
        </p:nvSpPr>
        <p:spPr>
          <a:xfrm>
            <a:off x="8227078" y="10068512"/>
            <a:ext cx="3025122" cy="253916"/>
          </a:xfrm>
          <a:prstGeom prst="rect">
            <a:avLst/>
          </a:prstGeom>
          <a:noFill/>
        </p:spPr>
        <p:txBody>
          <a:bodyPr wrap="square">
            <a:spAutoFit/>
          </a:bodyPr>
          <a:lstStyle/>
          <a:p>
            <a:r>
              <a:rPr lang="en-US" altLang="ja-JP" sz="1050" b="1"/>
              <a:t>Difference between PMV and actual acceptance </a:t>
            </a:r>
          </a:p>
        </p:txBody>
      </p:sp>
      <p:sp>
        <p:nvSpPr>
          <p:cNvPr id="20" name="テキスト ボックス 19">
            <a:extLst>
              <a:ext uri="{FF2B5EF4-FFF2-40B4-BE49-F238E27FC236}">
                <a16:creationId xmlns:a16="http://schemas.microsoft.com/office/drawing/2014/main" id="{8822A1CF-0155-5A36-1003-5FFDF128DBBC}"/>
              </a:ext>
            </a:extLst>
          </p:cNvPr>
          <p:cNvSpPr txBox="1"/>
          <p:nvPr/>
        </p:nvSpPr>
        <p:spPr>
          <a:xfrm>
            <a:off x="500435" y="958997"/>
            <a:ext cx="5960738" cy="1569660"/>
          </a:xfrm>
          <a:prstGeom prst="rect">
            <a:avLst/>
          </a:prstGeom>
          <a:noFill/>
        </p:spPr>
        <p:txBody>
          <a:bodyPr wrap="square">
            <a:spAutoFit/>
          </a:bodyPr>
          <a:lstStyle/>
          <a:p>
            <a:pPr marL="285750" indent="-285750">
              <a:buFont typeface="Arial" panose="020B0604020202020204" pitchFamily="34" charset="0"/>
              <a:buChar char="•"/>
            </a:pPr>
            <a:r>
              <a:rPr lang="en-US" altLang="ja-JP" sz="1600"/>
              <a:t>In building  air conditioning industry, Occupant-Centric Control (OCC), has been gaining attentions these years to</a:t>
            </a:r>
            <a:r>
              <a:rPr lang="ja-JP" altLang="en-US" sz="1600"/>
              <a:t> </a:t>
            </a:r>
            <a:r>
              <a:rPr lang="en-US" altLang="ja-JP" sz="1600"/>
              <a:t>integrate human element into building control</a:t>
            </a:r>
            <a:r>
              <a:rPr lang="en-US" altLang="ja-JP" sz="1600" baseline="30000"/>
              <a:t> [2]</a:t>
            </a:r>
            <a:endParaRPr lang="en-US" altLang="ja-JP" sz="1600"/>
          </a:p>
          <a:p>
            <a:pPr marL="285750" indent="-285750">
              <a:buFont typeface="Arial" panose="020B0604020202020204" pitchFamily="34" charset="0"/>
              <a:buChar char="•"/>
            </a:pPr>
            <a:r>
              <a:rPr lang="en-US" altLang="ja-JP" sz="1600">
                <a:latin typeface="Arial" panose="020B0604020202020204" pitchFamily="34" charset="0"/>
                <a:cs typeface="Arial" panose="020B0604020202020204" pitchFamily="34" charset="0"/>
              </a:rPr>
              <a:t>OCC aims to optimize air-conditioning system (such as temperature setpoint, ceiling fan mode) automatically to pursue </a:t>
            </a:r>
            <a:r>
              <a:rPr lang="ja-JP" altLang="en-US" sz="1600">
                <a:latin typeface="Arial" panose="020B0604020202020204" pitchFamily="34" charset="0"/>
                <a:cs typeface="Arial" panose="020B0604020202020204" pitchFamily="34" charset="0"/>
              </a:rPr>
              <a:t>①</a:t>
            </a:r>
            <a:r>
              <a:rPr lang="en-US" altLang="ja-JP" sz="1600">
                <a:latin typeface="Arial" panose="020B0604020202020204" pitchFamily="34" charset="0"/>
                <a:cs typeface="Arial" panose="020B0604020202020204" pitchFamily="34" charset="0"/>
              </a:rPr>
              <a:t>Occupant comfort</a:t>
            </a:r>
            <a:r>
              <a:rPr lang="ja-JP" altLang="en-US" sz="1600">
                <a:latin typeface="Arial" panose="020B0604020202020204" pitchFamily="34" charset="0"/>
                <a:cs typeface="Arial" panose="020B0604020202020204" pitchFamily="34" charset="0"/>
              </a:rPr>
              <a:t> ②</a:t>
            </a:r>
            <a:r>
              <a:rPr lang="en-US" altLang="ja-JP" sz="1600">
                <a:latin typeface="Arial" panose="020B0604020202020204" pitchFamily="34" charset="0"/>
                <a:cs typeface="Arial" panose="020B0604020202020204" pitchFamily="34" charset="0"/>
              </a:rPr>
              <a:t>Energy saving</a:t>
            </a:r>
          </a:p>
        </p:txBody>
      </p:sp>
      <p:sp>
        <p:nvSpPr>
          <p:cNvPr id="98" name="Rectangle 4">
            <a:extLst>
              <a:ext uri="{FF2B5EF4-FFF2-40B4-BE49-F238E27FC236}">
                <a16:creationId xmlns:a16="http://schemas.microsoft.com/office/drawing/2014/main" id="{0B0FC779-B114-209F-EBC4-71F6BB7E3996}"/>
              </a:ext>
            </a:extLst>
          </p:cNvPr>
          <p:cNvSpPr/>
          <p:nvPr/>
        </p:nvSpPr>
        <p:spPr>
          <a:xfrm>
            <a:off x="533398" y="670997"/>
            <a:ext cx="4257677"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600" b="1"/>
              <a:t>Introduction</a:t>
            </a:r>
            <a:r>
              <a:rPr lang="ja-JP" altLang="en-US" sz="1600" b="1"/>
              <a:t> </a:t>
            </a:r>
            <a:r>
              <a:rPr lang="en-US" altLang="ja-JP" sz="1600" b="1"/>
              <a:t>–</a:t>
            </a:r>
            <a:r>
              <a:rPr lang="ja-JP" altLang="en-US" sz="1600" b="1"/>
              <a:t> </a:t>
            </a:r>
            <a:r>
              <a:rPr lang="en-US" altLang="ja-JP" sz="1600" b="1"/>
              <a:t>Purpose</a:t>
            </a:r>
            <a:r>
              <a:rPr lang="ja-JP" altLang="en-US" sz="1600" b="1"/>
              <a:t> </a:t>
            </a:r>
            <a:r>
              <a:rPr lang="en-US" altLang="ja-JP" sz="1600" b="1"/>
              <a:t>of</a:t>
            </a:r>
            <a:r>
              <a:rPr lang="ja-JP" altLang="en-US" sz="1600" b="1"/>
              <a:t> </a:t>
            </a:r>
            <a:r>
              <a:rPr lang="en-US" altLang="ja-JP" sz="1600" b="1"/>
              <a:t>OCC</a:t>
            </a:r>
          </a:p>
        </p:txBody>
      </p:sp>
      <p:sp>
        <p:nvSpPr>
          <p:cNvPr id="100" name="テキスト ボックス 99">
            <a:extLst>
              <a:ext uri="{FF2B5EF4-FFF2-40B4-BE49-F238E27FC236}">
                <a16:creationId xmlns:a16="http://schemas.microsoft.com/office/drawing/2014/main" id="{366CD391-F406-8B08-6A0B-F3C93CF84F2E}"/>
              </a:ext>
            </a:extLst>
          </p:cNvPr>
          <p:cNvSpPr txBox="1"/>
          <p:nvPr/>
        </p:nvSpPr>
        <p:spPr>
          <a:xfrm>
            <a:off x="500435" y="2761743"/>
            <a:ext cx="5960738" cy="1354217"/>
          </a:xfrm>
          <a:prstGeom prst="rect">
            <a:avLst/>
          </a:prstGeom>
          <a:noFill/>
        </p:spPr>
        <p:txBody>
          <a:bodyPr wrap="square">
            <a:spAutoFit/>
          </a:bodyPr>
          <a:lstStyle/>
          <a:p>
            <a:r>
              <a:rPr lang="en-US" altLang="ja-JP" b="1"/>
              <a:t>Difficulty of adoption in real building</a:t>
            </a:r>
            <a:endParaRPr lang="en-US" altLang="ja-JP"/>
          </a:p>
          <a:p>
            <a:pPr marL="285750" indent="-285750">
              <a:buFont typeface="Arial" panose="020B0604020202020204" pitchFamily="34" charset="0"/>
              <a:buChar char="•"/>
            </a:pPr>
            <a:r>
              <a:rPr lang="en-US" altLang="ja-JP" sz="1600"/>
              <a:t>The number of OCC in real building implementation are still less than simulation studies</a:t>
            </a:r>
            <a:r>
              <a:rPr lang="en-US" altLang="ja-JP" sz="1600" baseline="30000"/>
              <a:t> [3]</a:t>
            </a:r>
          </a:p>
          <a:p>
            <a:pPr marL="285750" indent="-285750">
              <a:buFont typeface="Arial" panose="020B0604020202020204" pitchFamily="34" charset="0"/>
              <a:buChar char="•"/>
            </a:pPr>
            <a:r>
              <a:rPr lang="en-US" altLang="ja-JP" sz="1600"/>
              <a:t>While the development of frameworks on simulation is very active, there are </a:t>
            </a:r>
            <a:r>
              <a:rPr lang="en-US" altLang="ja-JP" sz="1600" b="1"/>
              <a:t>still less examples of actual use in real buildings</a:t>
            </a:r>
            <a:r>
              <a:rPr lang="en-US" altLang="ja-JP" sz="1600"/>
              <a:t>.</a:t>
            </a:r>
            <a:r>
              <a:rPr lang="en-US" altLang="ja-JP" sz="1600" baseline="30000"/>
              <a:t> [4]</a:t>
            </a:r>
          </a:p>
        </p:txBody>
      </p:sp>
      <p:pic>
        <p:nvPicPr>
          <p:cNvPr id="5" name="図 4">
            <a:extLst>
              <a:ext uri="{FF2B5EF4-FFF2-40B4-BE49-F238E27FC236}">
                <a16:creationId xmlns:a16="http://schemas.microsoft.com/office/drawing/2014/main" id="{3771B533-0102-9CC0-E4C9-2D7ED7763538}"/>
              </a:ext>
            </a:extLst>
          </p:cNvPr>
          <p:cNvPicPr>
            <a:picLocks noChangeAspect="1"/>
          </p:cNvPicPr>
          <p:nvPr/>
        </p:nvPicPr>
        <p:blipFill rotWithShape="1">
          <a:blip r:embed="rId5"/>
          <a:srcRect b="7892"/>
          <a:stretch/>
        </p:blipFill>
        <p:spPr>
          <a:xfrm>
            <a:off x="764523" y="4282874"/>
            <a:ext cx="5380440" cy="2434528"/>
          </a:xfrm>
          <a:prstGeom prst="rect">
            <a:avLst/>
          </a:prstGeom>
        </p:spPr>
      </p:pic>
      <p:grpSp>
        <p:nvGrpSpPr>
          <p:cNvPr id="17" name="グループ化 1114">
            <a:extLst>
              <a:ext uri="{FF2B5EF4-FFF2-40B4-BE49-F238E27FC236}">
                <a16:creationId xmlns:a16="http://schemas.microsoft.com/office/drawing/2014/main" id="{FB6A7805-6CD3-9350-50B7-BBF2C73ACBC5}"/>
              </a:ext>
            </a:extLst>
          </p:cNvPr>
          <p:cNvGrpSpPr/>
          <p:nvPr/>
        </p:nvGrpSpPr>
        <p:grpSpPr>
          <a:xfrm>
            <a:off x="6940714" y="881153"/>
            <a:ext cx="4238811" cy="3032261"/>
            <a:chOff x="7577166" y="3517242"/>
            <a:chExt cx="4238811" cy="3032261"/>
          </a:xfrm>
        </p:grpSpPr>
        <p:sp>
          <p:nvSpPr>
            <p:cNvPr id="85" name="正方形/長方形 10">
              <a:extLst>
                <a:ext uri="{FF2B5EF4-FFF2-40B4-BE49-F238E27FC236}">
                  <a16:creationId xmlns:a16="http://schemas.microsoft.com/office/drawing/2014/main" id="{BA7497FA-2E19-FB22-F0FF-DDC09AAA9584}"/>
                </a:ext>
              </a:extLst>
            </p:cNvPr>
            <p:cNvSpPr/>
            <p:nvPr/>
          </p:nvSpPr>
          <p:spPr>
            <a:xfrm>
              <a:off x="7577166" y="4574979"/>
              <a:ext cx="833767" cy="723973"/>
            </a:xfrm>
            <a:prstGeom prst="rect">
              <a:avLst/>
            </a:prstGeom>
            <a:solidFill>
              <a:schemeClr val="bg1"/>
            </a:soli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a:solidFill>
                    <a:schemeClr val="accent1">
                      <a:lumMod val="50000"/>
                    </a:schemeClr>
                  </a:solidFill>
                  <a:latin typeface="メイリオ" panose="020B0604030504040204" pitchFamily="50" charset="-128"/>
                  <a:ea typeface="メイリオ" panose="020B0604030504040204" pitchFamily="50" charset="-128"/>
                </a:rPr>
                <a:t>2. Learning Layer</a:t>
              </a:r>
              <a:endParaRPr kumimoji="1" lang="ja-JP" altLang="en-US" sz="900">
                <a:solidFill>
                  <a:schemeClr val="accent1">
                    <a:lumMod val="50000"/>
                  </a:schemeClr>
                </a:solidFill>
                <a:latin typeface="メイリオ" panose="020B0604030504040204" pitchFamily="50" charset="-128"/>
                <a:ea typeface="メイリオ" panose="020B0604030504040204" pitchFamily="50" charset="-128"/>
              </a:endParaRPr>
            </a:p>
          </p:txBody>
        </p:sp>
        <p:sp>
          <p:nvSpPr>
            <p:cNvPr id="86" name="正方形/長方形 11">
              <a:extLst>
                <a:ext uri="{FF2B5EF4-FFF2-40B4-BE49-F238E27FC236}">
                  <a16:creationId xmlns:a16="http://schemas.microsoft.com/office/drawing/2014/main" id="{477E2308-C5B9-BFE1-9DA0-F6D2E44B41AA}"/>
                </a:ext>
              </a:extLst>
            </p:cNvPr>
            <p:cNvSpPr/>
            <p:nvPr/>
          </p:nvSpPr>
          <p:spPr>
            <a:xfrm>
              <a:off x="7577166" y="4000825"/>
              <a:ext cx="833767" cy="526205"/>
            </a:xfrm>
            <a:prstGeom prst="rect">
              <a:avLst/>
            </a:prstGeom>
            <a:solidFill>
              <a:schemeClr val="bg1"/>
            </a:soli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a:solidFill>
                    <a:schemeClr val="accent1">
                      <a:lumMod val="50000"/>
                    </a:schemeClr>
                  </a:solidFill>
                  <a:latin typeface="メイリオ" panose="020B0604030504040204" pitchFamily="50" charset="-128"/>
                  <a:ea typeface="メイリオ" panose="020B0604030504040204" pitchFamily="50" charset="-128"/>
                </a:rPr>
                <a:t>3. Control Layer</a:t>
              </a:r>
              <a:endParaRPr kumimoji="1" lang="ja-JP" altLang="en-US" sz="900">
                <a:solidFill>
                  <a:schemeClr val="accent1">
                    <a:lumMod val="50000"/>
                  </a:schemeClr>
                </a:solidFill>
                <a:latin typeface="メイリオ" panose="020B0604030504040204" pitchFamily="50" charset="-128"/>
                <a:ea typeface="メイリオ" panose="020B0604030504040204" pitchFamily="50" charset="-128"/>
              </a:endParaRPr>
            </a:p>
          </p:txBody>
        </p:sp>
        <p:sp>
          <p:nvSpPr>
            <p:cNvPr id="87" name="正方形/長方形 12">
              <a:extLst>
                <a:ext uri="{FF2B5EF4-FFF2-40B4-BE49-F238E27FC236}">
                  <a16:creationId xmlns:a16="http://schemas.microsoft.com/office/drawing/2014/main" id="{9EC36377-9A85-7EC6-F31B-602C39556B35}"/>
                </a:ext>
              </a:extLst>
            </p:cNvPr>
            <p:cNvSpPr/>
            <p:nvPr/>
          </p:nvSpPr>
          <p:spPr>
            <a:xfrm>
              <a:off x="7577166" y="3517243"/>
              <a:ext cx="833767" cy="425879"/>
            </a:xfrm>
            <a:prstGeom prst="rect">
              <a:avLst/>
            </a:prstGeom>
            <a:solidFill>
              <a:schemeClr val="bg1"/>
            </a:soli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a:solidFill>
                    <a:schemeClr val="accent1">
                      <a:lumMod val="50000"/>
                    </a:schemeClr>
                  </a:solidFill>
                  <a:latin typeface="メイリオ" panose="020B0604030504040204" pitchFamily="50" charset="-128"/>
                  <a:ea typeface="メイリオ" panose="020B0604030504040204" pitchFamily="50" charset="-128"/>
                </a:rPr>
                <a:t>4. HVAC</a:t>
              </a:r>
            </a:p>
            <a:p>
              <a:pPr algn="ctr"/>
              <a:r>
                <a:rPr kumimoji="1" lang="en-US" altLang="ja-JP" sz="900">
                  <a:solidFill>
                    <a:schemeClr val="accent1">
                      <a:lumMod val="50000"/>
                    </a:schemeClr>
                  </a:solidFill>
                  <a:latin typeface="メイリオ" panose="020B0604030504040204" pitchFamily="50" charset="-128"/>
                  <a:ea typeface="メイリオ" panose="020B0604030504040204" pitchFamily="50" charset="-128"/>
                </a:rPr>
                <a:t>Layer</a:t>
              </a:r>
              <a:endParaRPr kumimoji="1" lang="ja-JP" altLang="en-US" sz="900">
                <a:solidFill>
                  <a:schemeClr val="accent1">
                    <a:lumMod val="50000"/>
                  </a:schemeClr>
                </a:solidFill>
                <a:latin typeface="メイリオ" panose="020B0604030504040204" pitchFamily="50" charset="-128"/>
                <a:ea typeface="メイリオ" panose="020B0604030504040204" pitchFamily="50" charset="-128"/>
              </a:endParaRPr>
            </a:p>
          </p:txBody>
        </p:sp>
        <p:sp>
          <p:nvSpPr>
            <p:cNvPr id="88" name="正方形/長方形 13">
              <a:extLst>
                <a:ext uri="{FF2B5EF4-FFF2-40B4-BE49-F238E27FC236}">
                  <a16:creationId xmlns:a16="http://schemas.microsoft.com/office/drawing/2014/main" id="{39BAE2BF-6E1B-AC77-9D91-1A431481A089}"/>
                </a:ext>
              </a:extLst>
            </p:cNvPr>
            <p:cNvSpPr/>
            <p:nvPr/>
          </p:nvSpPr>
          <p:spPr>
            <a:xfrm>
              <a:off x="7577166" y="5334193"/>
              <a:ext cx="833767" cy="740746"/>
            </a:xfrm>
            <a:prstGeom prst="rect">
              <a:avLst/>
            </a:prstGeom>
            <a:solidFill>
              <a:schemeClr val="bg1"/>
            </a:soli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a:solidFill>
                    <a:schemeClr val="accent1">
                      <a:lumMod val="50000"/>
                    </a:schemeClr>
                  </a:solidFill>
                  <a:latin typeface="メイリオ" panose="020B0604030504040204" pitchFamily="50" charset="-128"/>
                  <a:ea typeface="メイリオ" panose="020B0604030504040204" pitchFamily="50" charset="-128"/>
                </a:rPr>
                <a:t>1. Sensing</a:t>
              </a:r>
              <a:r>
                <a:rPr kumimoji="1" lang="ja-JP" altLang="en-US" sz="900">
                  <a:solidFill>
                    <a:schemeClr val="accent1">
                      <a:lumMod val="50000"/>
                    </a:schemeClr>
                  </a:solidFill>
                  <a:latin typeface="メイリオ" panose="020B0604030504040204" pitchFamily="50" charset="-128"/>
                  <a:ea typeface="メイリオ" panose="020B0604030504040204" pitchFamily="50" charset="-128"/>
                </a:rPr>
                <a:t> </a:t>
              </a:r>
              <a:r>
                <a:rPr kumimoji="1" lang="en-US" altLang="ja-JP" sz="900">
                  <a:solidFill>
                    <a:schemeClr val="accent1">
                      <a:lumMod val="50000"/>
                    </a:schemeClr>
                  </a:solidFill>
                  <a:latin typeface="メイリオ" panose="020B0604030504040204" pitchFamily="50" charset="-128"/>
                  <a:ea typeface="メイリオ" panose="020B0604030504040204" pitchFamily="50" charset="-128"/>
                </a:rPr>
                <a:t>Layer</a:t>
              </a:r>
              <a:endParaRPr kumimoji="1" lang="ja-JP" altLang="en-US" sz="900">
                <a:solidFill>
                  <a:schemeClr val="accent1">
                    <a:lumMod val="50000"/>
                  </a:schemeClr>
                </a:solidFill>
                <a:latin typeface="メイリオ" panose="020B0604030504040204" pitchFamily="50" charset="-128"/>
                <a:ea typeface="メイリオ" panose="020B0604030504040204" pitchFamily="50" charset="-128"/>
              </a:endParaRPr>
            </a:p>
          </p:txBody>
        </p:sp>
        <p:grpSp>
          <p:nvGrpSpPr>
            <p:cNvPr id="89" name="グループ化 14">
              <a:extLst>
                <a:ext uri="{FF2B5EF4-FFF2-40B4-BE49-F238E27FC236}">
                  <a16:creationId xmlns:a16="http://schemas.microsoft.com/office/drawing/2014/main" id="{1DD707A8-4505-42AB-3575-05B31AF33C12}"/>
                </a:ext>
              </a:extLst>
            </p:cNvPr>
            <p:cNvGrpSpPr/>
            <p:nvPr/>
          </p:nvGrpSpPr>
          <p:grpSpPr>
            <a:xfrm>
              <a:off x="8392948" y="3904783"/>
              <a:ext cx="3333853" cy="2644719"/>
              <a:chOff x="1569835" y="3352697"/>
              <a:chExt cx="11046386" cy="3100767"/>
            </a:xfrm>
          </p:grpSpPr>
          <p:cxnSp>
            <p:nvCxnSpPr>
              <p:cNvPr id="151" name="直線コネクタ 1037">
                <a:extLst>
                  <a:ext uri="{FF2B5EF4-FFF2-40B4-BE49-F238E27FC236}">
                    <a16:creationId xmlns:a16="http://schemas.microsoft.com/office/drawing/2014/main" id="{326FD22F-E2B3-A427-0B6B-66E3D796E90A}"/>
                  </a:ext>
                </a:extLst>
              </p:cNvPr>
              <p:cNvCxnSpPr>
                <a:cxnSpLocks/>
              </p:cNvCxnSpPr>
              <p:nvPr/>
            </p:nvCxnSpPr>
            <p:spPr>
              <a:xfrm>
                <a:off x="1618238" y="4127980"/>
                <a:ext cx="10997983"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2" name="直線コネクタ 1038">
                <a:extLst>
                  <a:ext uri="{FF2B5EF4-FFF2-40B4-BE49-F238E27FC236}">
                    <a16:creationId xmlns:a16="http://schemas.microsoft.com/office/drawing/2014/main" id="{5027B91D-8475-DDEA-2DBC-8F5E9E98A193}"/>
                  </a:ext>
                </a:extLst>
              </p:cNvPr>
              <p:cNvCxnSpPr>
                <a:cxnSpLocks/>
              </p:cNvCxnSpPr>
              <p:nvPr/>
            </p:nvCxnSpPr>
            <p:spPr>
              <a:xfrm>
                <a:off x="1569835" y="3352697"/>
                <a:ext cx="11046386"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3" name="直線コネクタ 1039">
                <a:extLst>
                  <a:ext uri="{FF2B5EF4-FFF2-40B4-BE49-F238E27FC236}">
                    <a16:creationId xmlns:a16="http://schemas.microsoft.com/office/drawing/2014/main" id="{B1EDA15B-1E0C-4FE2-6470-D7A429503C84}"/>
                  </a:ext>
                </a:extLst>
              </p:cNvPr>
              <p:cNvCxnSpPr>
                <a:cxnSpLocks/>
              </p:cNvCxnSpPr>
              <p:nvPr/>
            </p:nvCxnSpPr>
            <p:spPr>
              <a:xfrm>
                <a:off x="1620015" y="5026434"/>
                <a:ext cx="10996206"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4" name="直線コネクタ 1040">
                <a:extLst>
                  <a:ext uri="{FF2B5EF4-FFF2-40B4-BE49-F238E27FC236}">
                    <a16:creationId xmlns:a16="http://schemas.microsoft.com/office/drawing/2014/main" id="{7BC67A21-FD95-A916-E7E5-04477F5FC4CD}"/>
                  </a:ext>
                </a:extLst>
              </p:cNvPr>
              <p:cNvCxnSpPr>
                <a:cxnSpLocks/>
              </p:cNvCxnSpPr>
              <p:nvPr/>
            </p:nvCxnSpPr>
            <p:spPr>
              <a:xfrm>
                <a:off x="1620015" y="5897069"/>
                <a:ext cx="10996206"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5" name="直線コネクタ 1041">
                <a:extLst>
                  <a:ext uri="{FF2B5EF4-FFF2-40B4-BE49-F238E27FC236}">
                    <a16:creationId xmlns:a16="http://schemas.microsoft.com/office/drawing/2014/main" id="{68150EC0-7168-DF02-263D-FFB7B3E606B8}"/>
                  </a:ext>
                </a:extLst>
              </p:cNvPr>
              <p:cNvCxnSpPr>
                <a:cxnSpLocks/>
              </p:cNvCxnSpPr>
              <p:nvPr/>
            </p:nvCxnSpPr>
            <p:spPr>
              <a:xfrm flipV="1">
                <a:off x="3890398" y="4042101"/>
                <a:ext cx="0" cy="241136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6" name="直線コネクタ 1042">
                <a:extLst>
                  <a:ext uri="{FF2B5EF4-FFF2-40B4-BE49-F238E27FC236}">
                    <a16:creationId xmlns:a16="http://schemas.microsoft.com/office/drawing/2014/main" id="{A80DDA0B-EF2C-6DA5-4A55-761FE80BA507}"/>
                  </a:ext>
                </a:extLst>
              </p:cNvPr>
              <p:cNvCxnSpPr>
                <a:cxnSpLocks/>
              </p:cNvCxnSpPr>
              <p:nvPr/>
            </p:nvCxnSpPr>
            <p:spPr>
              <a:xfrm flipV="1">
                <a:off x="8535687" y="4042101"/>
                <a:ext cx="0" cy="241136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90" name="正方形/長方形 15">
              <a:extLst>
                <a:ext uri="{FF2B5EF4-FFF2-40B4-BE49-F238E27FC236}">
                  <a16:creationId xmlns:a16="http://schemas.microsoft.com/office/drawing/2014/main" id="{01A4C8C5-35B5-C2C2-5EDA-A58885734780}"/>
                </a:ext>
              </a:extLst>
            </p:cNvPr>
            <p:cNvSpPr/>
            <p:nvPr/>
          </p:nvSpPr>
          <p:spPr>
            <a:xfrm>
              <a:off x="8457985" y="3517242"/>
              <a:ext cx="3357992" cy="3032259"/>
            </a:xfrm>
            <a:prstGeom prst="rect">
              <a:avLst/>
            </a:prstGeom>
            <a:noFill/>
            <a:ln w="952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800" b="1">
                <a:solidFill>
                  <a:schemeClr val="accent1"/>
                </a:solidFill>
                <a:latin typeface="メイリオ" panose="020B0604030504040204" pitchFamily="50" charset="-128"/>
                <a:ea typeface="メイリオ" panose="020B0604030504040204" pitchFamily="50" charset="-128"/>
              </a:endParaRPr>
            </a:p>
          </p:txBody>
        </p:sp>
        <p:cxnSp>
          <p:nvCxnSpPr>
            <p:cNvPr id="91" name="直線矢印コネクタ 71">
              <a:extLst>
                <a:ext uri="{FF2B5EF4-FFF2-40B4-BE49-F238E27FC236}">
                  <a16:creationId xmlns:a16="http://schemas.microsoft.com/office/drawing/2014/main" id="{2380083E-8F72-9D18-4293-91B08E8B1F9D}"/>
                </a:ext>
              </a:extLst>
            </p:cNvPr>
            <p:cNvCxnSpPr>
              <a:cxnSpLocks/>
            </p:cNvCxnSpPr>
            <p:nvPr/>
          </p:nvCxnSpPr>
          <p:spPr>
            <a:xfrm rot="16200000" flipV="1">
              <a:off x="9614984" y="3633711"/>
              <a:ext cx="1440000" cy="2520000"/>
            </a:xfrm>
            <a:prstGeom prst="bentConnector3">
              <a:avLst>
                <a:gd name="adj1" fmla="val 79137"/>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92" name="図 18" descr="アイコン&#10;&#10;自動的に生成された説明">
              <a:extLst>
                <a:ext uri="{FF2B5EF4-FFF2-40B4-BE49-F238E27FC236}">
                  <a16:creationId xmlns:a16="http://schemas.microsoft.com/office/drawing/2014/main" id="{2E2E425E-ED0D-B583-4C55-E70653251F26}"/>
                </a:ext>
              </a:extLst>
            </p:cNvPr>
            <p:cNvPicPr>
              <a:picLocks noChangeAspect="1"/>
            </p:cNvPicPr>
            <p:nvPr/>
          </p:nvPicPr>
          <p:blipFill>
            <a:blip r:embed="rId6">
              <a:duotone>
                <a:schemeClr val="accent3">
                  <a:shade val="45000"/>
                  <a:satMod val="135000"/>
                </a:schemeClr>
                <a:prstClr val="white"/>
              </a:duotone>
            </a:blip>
            <a:stretch>
              <a:fillRect/>
            </a:stretch>
          </p:blipFill>
          <p:spPr>
            <a:xfrm>
              <a:off x="9970905" y="6237048"/>
              <a:ext cx="213409" cy="238564"/>
            </a:xfrm>
            <a:prstGeom prst="rect">
              <a:avLst/>
            </a:prstGeom>
          </p:spPr>
        </p:pic>
        <p:sp>
          <p:nvSpPr>
            <p:cNvPr id="93" name="正方形/長方形 19">
              <a:extLst>
                <a:ext uri="{FF2B5EF4-FFF2-40B4-BE49-F238E27FC236}">
                  <a16:creationId xmlns:a16="http://schemas.microsoft.com/office/drawing/2014/main" id="{0B4347F8-7AD9-1740-DBAC-3599BF603E72}"/>
                </a:ext>
              </a:extLst>
            </p:cNvPr>
            <p:cNvSpPr/>
            <p:nvPr/>
          </p:nvSpPr>
          <p:spPr>
            <a:xfrm>
              <a:off x="8496273" y="5604673"/>
              <a:ext cx="310598"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800" b="1">
                  <a:solidFill>
                    <a:schemeClr val="tx1">
                      <a:lumMod val="50000"/>
                      <a:lumOff val="50000"/>
                    </a:schemeClr>
                  </a:solidFill>
                  <a:latin typeface="メイリオ" panose="020B0604030504040204" pitchFamily="50" charset="-128"/>
                  <a:ea typeface="メイリオ" panose="020B0604030504040204" pitchFamily="50" charset="-128"/>
                </a:rPr>
                <a:t>BMS</a:t>
              </a:r>
            </a:p>
          </p:txBody>
        </p:sp>
        <p:sp>
          <p:nvSpPr>
            <p:cNvPr id="94" name="正方形/長方形 20">
              <a:extLst>
                <a:ext uri="{FF2B5EF4-FFF2-40B4-BE49-F238E27FC236}">
                  <a16:creationId xmlns:a16="http://schemas.microsoft.com/office/drawing/2014/main" id="{279AB30F-2529-87B3-7A37-BE461CB2AEC1}"/>
                </a:ext>
              </a:extLst>
            </p:cNvPr>
            <p:cNvSpPr/>
            <p:nvPr/>
          </p:nvSpPr>
          <p:spPr>
            <a:xfrm>
              <a:off x="7577166" y="6122888"/>
              <a:ext cx="833767" cy="426615"/>
            </a:xfrm>
            <a:prstGeom prst="rect">
              <a:avLst/>
            </a:prstGeom>
            <a:solidFill>
              <a:schemeClr val="bg1"/>
            </a:soli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a:solidFill>
                    <a:schemeClr val="accent1">
                      <a:lumMod val="50000"/>
                    </a:schemeClr>
                  </a:solidFill>
                  <a:latin typeface="メイリオ" panose="020B0604030504040204" pitchFamily="50" charset="-128"/>
                  <a:ea typeface="メイリオ" panose="020B0604030504040204" pitchFamily="50" charset="-128"/>
                </a:rPr>
                <a:t>0. Physical Layer</a:t>
              </a:r>
              <a:endParaRPr kumimoji="1" lang="ja-JP" altLang="en-US" sz="900">
                <a:solidFill>
                  <a:schemeClr val="accent1">
                    <a:lumMod val="50000"/>
                  </a:schemeClr>
                </a:solidFill>
                <a:latin typeface="メイリオ" panose="020B0604030504040204" pitchFamily="50" charset="-128"/>
                <a:ea typeface="メイリオ" panose="020B0604030504040204" pitchFamily="50" charset="-128"/>
              </a:endParaRPr>
            </a:p>
          </p:txBody>
        </p:sp>
        <p:grpSp>
          <p:nvGrpSpPr>
            <p:cNvPr id="95" name="グループ化 21">
              <a:extLst>
                <a:ext uri="{FF2B5EF4-FFF2-40B4-BE49-F238E27FC236}">
                  <a16:creationId xmlns:a16="http://schemas.microsoft.com/office/drawing/2014/main" id="{9C2EA906-C886-97B2-31EF-9623D6FF0DBB}"/>
                </a:ext>
              </a:extLst>
            </p:cNvPr>
            <p:cNvGrpSpPr/>
            <p:nvPr/>
          </p:nvGrpSpPr>
          <p:grpSpPr>
            <a:xfrm>
              <a:off x="10233956" y="6238078"/>
              <a:ext cx="213409" cy="247093"/>
              <a:chOff x="3588231" y="6089556"/>
              <a:chExt cx="280454" cy="324720"/>
            </a:xfrm>
          </p:grpSpPr>
          <p:pic>
            <p:nvPicPr>
              <p:cNvPr id="148" name="図 1034" descr="アイコン&#10;&#10;自動的に生成された説明">
                <a:extLst>
                  <a:ext uri="{FF2B5EF4-FFF2-40B4-BE49-F238E27FC236}">
                    <a16:creationId xmlns:a16="http://schemas.microsoft.com/office/drawing/2014/main" id="{ACCB68C3-27D4-EEE0-2BCC-7B292908DE1C}"/>
                  </a:ext>
                </a:extLst>
              </p:cNvPr>
              <p:cNvPicPr>
                <a:picLocks noChangeAspect="1"/>
              </p:cNvPicPr>
              <p:nvPr/>
            </p:nvPicPr>
            <p:blipFill>
              <a:blip r:embed="rId7">
                <a:biLevel thresh="75000"/>
                <a:extLst>
                  <a:ext uri="{BEBA8EAE-BF5A-486C-A8C5-ECC9F3942E4B}">
                    <a14:imgProps xmlns:a14="http://schemas.microsoft.com/office/drawing/2010/main">
                      <a14:imgLayer r:embed="rId8">
                        <a14:imgEffect>
                          <a14:artisticLineDrawing pencilSize="100"/>
                        </a14:imgEffect>
                        <a14:imgEffect>
                          <a14:colorTemperature colorTemp="11200"/>
                        </a14:imgEffect>
                        <a14:imgEffect>
                          <a14:brightnessContrast bright="40000" contrast="-40000"/>
                        </a14:imgEffect>
                      </a14:imgLayer>
                    </a14:imgProps>
                  </a:ext>
                </a:extLst>
              </a:blip>
              <a:stretch>
                <a:fillRect/>
              </a:stretch>
            </p:blipFill>
            <p:spPr>
              <a:xfrm>
                <a:off x="3588231" y="6089556"/>
                <a:ext cx="280454" cy="313511"/>
              </a:xfrm>
              <a:prstGeom prst="rect">
                <a:avLst/>
              </a:prstGeom>
              <a:noFill/>
            </p:spPr>
          </p:pic>
          <p:pic>
            <p:nvPicPr>
              <p:cNvPr id="149" name="図 1035" descr="アイコン&#10;&#10;自動的に生成された説明">
                <a:extLst>
                  <a:ext uri="{FF2B5EF4-FFF2-40B4-BE49-F238E27FC236}">
                    <a16:creationId xmlns:a16="http://schemas.microsoft.com/office/drawing/2014/main" id="{D4947383-8364-AAE5-433F-411451F15273}"/>
                  </a:ext>
                </a:extLst>
              </p:cNvPr>
              <p:cNvPicPr>
                <a:picLocks noChangeAspect="1"/>
              </p:cNvPicPr>
              <p:nvPr/>
            </p:nvPicPr>
            <p:blipFill rotWithShape="1">
              <a:blip r:embed="rId6">
                <a:biLevel thresh="25000"/>
              </a:blip>
              <a:srcRect b="42327"/>
              <a:stretch/>
            </p:blipFill>
            <p:spPr>
              <a:xfrm>
                <a:off x="3612302" y="6100765"/>
                <a:ext cx="236383" cy="152398"/>
              </a:xfrm>
              <a:prstGeom prst="rect">
                <a:avLst/>
              </a:prstGeom>
            </p:spPr>
          </p:pic>
          <p:pic>
            <p:nvPicPr>
              <p:cNvPr id="150" name="図 1036" descr="アイコン&#10;&#10;自動的に生成された説明">
                <a:extLst>
                  <a:ext uri="{FF2B5EF4-FFF2-40B4-BE49-F238E27FC236}">
                    <a16:creationId xmlns:a16="http://schemas.microsoft.com/office/drawing/2014/main" id="{8D3BE43F-784E-775B-8CFA-7C7F03D02D3D}"/>
                  </a:ext>
                </a:extLst>
              </p:cNvPr>
              <p:cNvPicPr>
                <a:picLocks noChangeAspect="1"/>
              </p:cNvPicPr>
              <p:nvPr/>
            </p:nvPicPr>
            <p:blipFill rotWithShape="1">
              <a:blip r:embed="rId6">
                <a:biLevel thresh="25000"/>
              </a:blip>
              <a:srcRect t="60169" b="-7147"/>
              <a:stretch/>
            </p:blipFill>
            <p:spPr>
              <a:xfrm>
                <a:off x="3610267" y="6290141"/>
                <a:ext cx="236382" cy="124135"/>
              </a:xfrm>
              <a:prstGeom prst="rect">
                <a:avLst/>
              </a:prstGeom>
            </p:spPr>
          </p:pic>
        </p:grpSp>
        <p:pic>
          <p:nvPicPr>
            <p:cNvPr id="96" name="図 22" descr="アイコン&#10;&#10;自動的に生成された説明">
              <a:extLst>
                <a:ext uri="{FF2B5EF4-FFF2-40B4-BE49-F238E27FC236}">
                  <a16:creationId xmlns:a16="http://schemas.microsoft.com/office/drawing/2014/main" id="{94DC6CAC-3190-CFB2-C2F3-CED4B05B33BA}"/>
                </a:ext>
              </a:extLst>
            </p:cNvPr>
            <p:cNvPicPr>
              <a:picLocks noChangeAspect="1"/>
            </p:cNvPicPr>
            <p:nvPr/>
          </p:nvPicPr>
          <p:blipFill>
            <a:blip r:embed="rId6">
              <a:duotone>
                <a:schemeClr val="accent3">
                  <a:shade val="45000"/>
                  <a:satMod val="135000"/>
                </a:schemeClr>
                <a:prstClr val="white"/>
              </a:duotone>
            </a:blip>
            <a:stretch>
              <a:fillRect/>
            </a:stretch>
          </p:blipFill>
          <p:spPr>
            <a:xfrm>
              <a:off x="9705879" y="6237048"/>
              <a:ext cx="213409" cy="238564"/>
            </a:xfrm>
            <a:prstGeom prst="rect">
              <a:avLst/>
            </a:prstGeom>
          </p:spPr>
        </p:pic>
        <p:sp>
          <p:nvSpPr>
            <p:cNvPr id="97" name="正方形/長方形 23">
              <a:extLst>
                <a:ext uri="{FF2B5EF4-FFF2-40B4-BE49-F238E27FC236}">
                  <a16:creationId xmlns:a16="http://schemas.microsoft.com/office/drawing/2014/main" id="{BCCBB9CE-E310-92CE-A17F-EAE12B6BB749}"/>
                </a:ext>
              </a:extLst>
            </p:cNvPr>
            <p:cNvSpPr/>
            <p:nvPr/>
          </p:nvSpPr>
          <p:spPr>
            <a:xfrm>
              <a:off x="9239376" y="6099785"/>
              <a:ext cx="397290"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700" b="1">
                  <a:solidFill>
                    <a:schemeClr val="accent1"/>
                  </a:solidFill>
                  <a:latin typeface="メイリオ" panose="020B0604030504040204" pitchFamily="50" charset="-128"/>
                  <a:ea typeface="メイリオ" panose="020B0604030504040204" pitchFamily="50" charset="-128"/>
                </a:rPr>
                <a:t>Occupancy</a:t>
              </a:r>
            </a:p>
          </p:txBody>
        </p:sp>
        <p:sp>
          <p:nvSpPr>
            <p:cNvPr id="99" name="正方形/長方形 24">
              <a:extLst>
                <a:ext uri="{FF2B5EF4-FFF2-40B4-BE49-F238E27FC236}">
                  <a16:creationId xmlns:a16="http://schemas.microsoft.com/office/drawing/2014/main" id="{645C6A77-3C7D-DFDE-B860-86E38DB89EB6}"/>
                </a:ext>
              </a:extLst>
            </p:cNvPr>
            <p:cNvSpPr/>
            <p:nvPr/>
          </p:nvSpPr>
          <p:spPr>
            <a:xfrm>
              <a:off x="10655989" y="6095723"/>
              <a:ext cx="397290"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700" b="1">
                  <a:solidFill>
                    <a:schemeClr val="accent1"/>
                  </a:solidFill>
                  <a:latin typeface="メイリオ" panose="020B0604030504040204" pitchFamily="50" charset="-128"/>
                  <a:ea typeface="メイリオ" panose="020B0604030504040204" pitchFamily="50" charset="-128"/>
                </a:rPr>
                <a:t>Comfort</a:t>
              </a:r>
            </a:p>
          </p:txBody>
        </p:sp>
        <p:sp>
          <p:nvSpPr>
            <p:cNvPr id="101" name="正方形/長方形 25">
              <a:extLst>
                <a:ext uri="{FF2B5EF4-FFF2-40B4-BE49-F238E27FC236}">
                  <a16:creationId xmlns:a16="http://schemas.microsoft.com/office/drawing/2014/main" id="{0A75D508-2A17-7C68-D456-59DBB9200408}"/>
                </a:ext>
              </a:extLst>
            </p:cNvPr>
            <p:cNvSpPr/>
            <p:nvPr/>
          </p:nvSpPr>
          <p:spPr>
            <a:xfrm>
              <a:off x="9141218" y="5485933"/>
              <a:ext cx="466274" cy="185158"/>
            </a:xfrm>
            <a:prstGeom prst="rect">
              <a:avLst/>
            </a:prstGeom>
            <a:solidFill>
              <a:schemeClr val="bg1"/>
            </a:solidFill>
            <a:ln w="63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Occupied/</a:t>
              </a:r>
            </a:p>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Unoccupied</a:t>
              </a:r>
            </a:p>
          </p:txBody>
        </p:sp>
        <p:sp>
          <p:nvSpPr>
            <p:cNvPr id="102" name="正方形/長方形 26">
              <a:extLst>
                <a:ext uri="{FF2B5EF4-FFF2-40B4-BE49-F238E27FC236}">
                  <a16:creationId xmlns:a16="http://schemas.microsoft.com/office/drawing/2014/main" id="{32400CB3-3929-C831-49F7-AFDCAA7FBA2C}"/>
                </a:ext>
              </a:extLst>
            </p:cNvPr>
            <p:cNvSpPr/>
            <p:nvPr/>
          </p:nvSpPr>
          <p:spPr>
            <a:xfrm>
              <a:off x="9662187" y="5485932"/>
              <a:ext cx="379419" cy="185157"/>
            </a:xfrm>
            <a:prstGeom prst="rect">
              <a:avLst/>
            </a:prstGeom>
            <a:solidFill>
              <a:schemeClr val="bg1"/>
            </a:solidFill>
            <a:ln w="63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700">
                  <a:solidFill>
                    <a:schemeClr val="accent6">
                      <a:lumMod val="75000"/>
                    </a:schemeClr>
                  </a:solidFill>
                  <a:latin typeface="メイリオ" panose="020B0604030504040204" pitchFamily="50" charset="-128"/>
                  <a:ea typeface="メイリオ" panose="020B0604030504040204" pitchFamily="50" charset="-128"/>
                </a:rPr>
                <a:t>Counting</a:t>
              </a:r>
            </a:p>
          </p:txBody>
        </p:sp>
        <p:sp>
          <p:nvSpPr>
            <p:cNvPr id="103" name="正方形/長方形 27">
              <a:extLst>
                <a:ext uri="{FF2B5EF4-FFF2-40B4-BE49-F238E27FC236}">
                  <a16:creationId xmlns:a16="http://schemas.microsoft.com/office/drawing/2014/main" id="{0F321E2D-BE6B-ECC1-53CD-DF3A06106CAB}"/>
                </a:ext>
              </a:extLst>
            </p:cNvPr>
            <p:cNvSpPr/>
            <p:nvPr/>
          </p:nvSpPr>
          <p:spPr>
            <a:xfrm>
              <a:off x="10072339" y="5484987"/>
              <a:ext cx="379419" cy="186099"/>
            </a:xfrm>
            <a:prstGeom prst="rect">
              <a:avLst/>
            </a:prstGeom>
            <a:solidFill>
              <a:schemeClr val="bg1"/>
            </a:solidFill>
            <a:ln w="63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700">
                  <a:solidFill>
                    <a:schemeClr val="accent6">
                      <a:lumMod val="75000"/>
                    </a:schemeClr>
                  </a:solidFill>
                  <a:latin typeface="メイリオ" panose="020B0604030504040204" pitchFamily="50" charset="-128"/>
                  <a:ea typeface="メイリオ" panose="020B0604030504040204" pitchFamily="50" charset="-128"/>
                </a:rPr>
                <a:t>Location</a:t>
              </a:r>
            </a:p>
          </p:txBody>
        </p:sp>
        <p:sp>
          <p:nvSpPr>
            <p:cNvPr id="104" name="正方形/長方形 28">
              <a:extLst>
                <a:ext uri="{FF2B5EF4-FFF2-40B4-BE49-F238E27FC236}">
                  <a16:creationId xmlns:a16="http://schemas.microsoft.com/office/drawing/2014/main" id="{71BA0316-F686-D7FC-F35F-3FB3AC6C641C}"/>
                </a:ext>
              </a:extLst>
            </p:cNvPr>
            <p:cNvSpPr/>
            <p:nvPr/>
          </p:nvSpPr>
          <p:spPr>
            <a:xfrm>
              <a:off x="8730150" y="4009242"/>
              <a:ext cx="488048"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800" b="1">
                  <a:solidFill>
                    <a:schemeClr val="accent1"/>
                  </a:solidFill>
                  <a:latin typeface="メイリオ" panose="020B0604030504040204" pitchFamily="50" charset="-128"/>
                  <a:ea typeface="メイリオ" panose="020B0604030504040204" pitchFamily="50" charset="-128"/>
                </a:rPr>
                <a:t>Rule Based</a:t>
              </a:r>
            </a:p>
          </p:txBody>
        </p:sp>
        <p:sp>
          <p:nvSpPr>
            <p:cNvPr id="105" name="正方形/長方形 29">
              <a:extLst>
                <a:ext uri="{FF2B5EF4-FFF2-40B4-BE49-F238E27FC236}">
                  <a16:creationId xmlns:a16="http://schemas.microsoft.com/office/drawing/2014/main" id="{949FF9B0-96A7-BB09-FF9E-B7026D76570E}"/>
                </a:ext>
              </a:extLst>
            </p:cNvPr>
            <p:cNvSpPr/>
            <p:nvPr/>
          </p:nvSpPr>
          <p:spPr>
            <a:xfrm>
              <a:off x="9873033" y="4009242"/>
              <a:ext cx="264677"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800" b="1">
                  <a:solidFill>
                    <a:schemeClr val="accent1"/>
                  </a:solidFill>
                  <a:latin typeface="メイリオ" panose="020B0604030504040204" pitchFamily="50" charset="-128"/>
                  <a:ea typeface="メイリオ" panose="020B0604030504040204" pitchFamily="50" charset="-128"/>
                </a:rPr>
                <a:t>MPC</a:t>
              </a:r>
            </a:p>
          </p:txBody>
        </p:sp>
        <p:sp>
          <p:nvSpPr>
            <p:cNvPr id="106" name="正方形/長方形 30">
              <a:extLst>
                <a:ext uri="{FF2B5EF4-FFF2-40B4-BE49-F238E27FC236}">
                  <a16:creationId xmlns:a16="http://schemas.microsoft.com/office/drawing/2014/main" id="{9B581808-3EEE-3FDF-044A-D5BB6FC5AAFB}"/>
                </a:ext>
              </a:extLst>
            </p:cNvPr>
            <p:cNvSpPr/>
            <p:nvPr/>
          </p:nvSpPr>
          <p:spPr>
            <a:xfrm>
              <a:off x="10687982" y="4009242"/>
              <a:ext cx="888449"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800" b="1">
                  <a:solidFill>
                    <a:schemeClr val="accent1"/>
                  </a:solidFill>
                  <a:latin typeface="メイリオ" panose="020B0604030504040204" pitchFamily="50" charset="-128"/>
                  <a:ea typeface="メイリオ" panose="020B0604030504040204" pitchFamily="50" charset="-128"/>
                </a:rPr>
                <a:t>RL</a:t>
              </a:r>
            </a:p>
          </p:txBody>
        </p:sp>
        <p:cxnSp>
          <p:nvCxnSpPr>
            <p:cNvPr id="107" name="直線矢印コネクタ 71">
              <a:extLst>
                <a:ext uri="{FF2B5EF4-FFF2-40B4-BE49-F238E27FC236}">
                  <a16:creationId xmlns:a16="http://schemas.microsoft.com/office/drawing/2014/main" id="{9949E812-5BFD-FBDF-F35E-99F386D639BA}"/>
                </a:ext>
              </a:extLst>
            </p:cNvPr>
            <p:cNvCxnSpPr>
              <a:cxnSpLocks/>
            </p:cNvCxnSpPr>
            <p:nvPr/>
          </p:nvCxnSpPr>
          <p:spPr>
            <a:xfrm flipV="1">
              <a:off x="9633837" y="5250072"/>
              <a:ext cx="0" cy="25888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8" name="正方形/長方形 32">
              <a:extLst>
                <a:ext uri="{FF2B5EF4-FFF2-40B4-BE49-F238E27FC236}">
                  <a16:creationId xmlns:a16="http://schemas.microsoft.com/office/drawing/2014/main" id="{D34D2A43-8101-C5C3-5EF7-9F7DE84782D7}"/>
                </a:ext>
              </a:extLst>
            </p:cNvPr>
            <p:cNvSpPr/>
            <p:nvPr/>
          </p:nvSpPr>
          <p:spPr>
            <a:xfrm>
              <a:off x="10915494" y="5501788"/>
              <a:ext cx="397290" cy="159250"/>
            </a:xfrm>
            <a:prstGeom prst="rect">
              <a:avLst/>
            </a:prstGeom>
            <a:solidFill>
              <a:schemeClr val="bg1"/>
            </a:solidFill>
            <a:ln w="63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700">
                  <a:solidFill>
                    <a:schemeClr val="accent1"/>
                  </a:solidFill>
                  <a:latin typeface="メイリオ" panose="020B0604030504040204" pitchFamily="50" charset="-128"/>
                  <a:ea typeface="メイリオ" panose="020B0604030504040204" pitchFamily="50" charset="-128"/>
                </a:rPr>
                <a:t>Sensation</a:t>
              </a:r>
            </a:p>
          </p:txBody>
        </p:sp>
        <p:pic>
          <p:nvPicPr>
            <p:cNvPr id="109" name="Picture 2" descr="AI（人工知能）のアイコン03 | フリーのアイコンイラスト素材 icon-pit">
              <a:extLst>
                <a:ext uri="{FF2B5EF4-FFF2-40B4-BE49-F238E27FC236}">
                  <a16:creationId xmlns:a16="http://schemas.microsoft.com/office/drawing/2014/main" id="{F9C6BABA-D51C-996D-B50A-04B1DC8BD25F}"/>
                </a:ext>
              </a:extLst>
            </p:cNvPr>
            <p:cNvPicPr>
              <a:picLocks noChangeAspect="1" noChangeArrowheads="1"/>
            </p:cNvPicPr>
            <p:nvPr/>
          </p:nvPicPr>
          <p:blipFill rotWithShape="1">
            <a:blip r:embed="rId9">
              <a:duotone>
                <a:schemeClr val="accent6">
                  <a:shade val="45000"/>
                  <a:satMod val="135000"/>
                </a:schemeClr>
                <a:prstClr val="white"/>
              </a:duotone>
              <a:extLst>
                <a:ext uri="{28A0092B-C50C-407E-A947-70E740481C1C}">
                  <a14:useLocalDpi xmlns:a14="http://schemas.microsoft.com/office/drawing/2010/main" val="0"/>
                </a:ext>
              </a:extLst>
            </a:blip>
            <a:srcRect l="-2114" t="9316" r="2114" b="6016"/>
            <a:stretch/>
          </p:blipFill>
          <p:spPr bwMode="auto">
            <a:xfrm>
              <a:off x="9468684" y="4932110"/>
              <a:ext cx="330308" cy="27966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 descr="AI（人工知能）のアイコン03 | フリーのアイコンイラスト素材 icon-pit">
              <a:extLst>
                <a:ext uri="{FF2B5EF4-FFF2-40B4-BE49-F238E27FC236}">
                  <a16:creationId xmlns:a16="http://schemas.microsoft.com/office/drawing/2014/main" id="{D08F20E3-FE9D-79C0-DF42-D46F0D8E3E83}"/>
                </a:ext>
              </a:extLst>
            </p:cNvPr>
            <p:cNvPicPr>
              <a:picLocks noChangeAspect="1" noChangeArrowheads="1"/>
            </p:cNvPicPr>
            <p:nvPr/>
          </p:nvPicPr>
          <p:blipFill rotWithShape="1">
            <a:blip r:embed="rId9">
              <a:duotone>
                <a:schemeClr val="accent1">
                  <a:shade val="45000"/>
                  <a:satMod val="135000"/>
                </a:schemeClr>
                <a:prstClr val="white"/>
              </a:duotone>
              <a:extLst>
                <a:ext uri="{28A0092B-C50C-407E-A947-70E740481C1C}">
                  <a14:useLocalDpi xmlns:a14="http://schemas.microsoft.com/office/drawing/2010/main" val="0"/>
                </a:ext>
              </a:extLst>
            </a:blip>
            <a:srcRect l="-2114" t="9316" r="2114" b="6016"/>
            <a:stretch/>
          </p:blipFill>
          <p:spPr bwMode="auto">
            <a:xfrm>
              <a:off x="10973748" y="4932110"/>
              <a:ext cx="330308" cy="279664"/>
            </a:xfrm>
            <a:prstGeom prst="rect">
              <a:avLst/>
            </a:prstGeom>
            <a:noFill/>
            <a:extLst>
              <a:ext uri="{909E8E84-426E-40DD-AFC4-6F175D3DCCD1}">
                <a14:hiddenFill xmlns:a14="http://schemas.microsoft.com/office/drawing/2010/main">
                  <a:solidFill>
                    <a:srgbClr val="FFFFFF"/>
                  </a:solidFill>
                </a14:hiddenFill>
              </a:ext>
            </a:extLst>
          </p:spPr>
        </p:pic>
        <p:cxnSp>
          <p:nvCxnSpPr>
            <p:cNvPr id="111" name="直線矢印コネクタ 71">
              <a:extLst>
                <a:ext uri="{FF2B5EF4-FFF2-40B4-BE49-F238E27FC236}">
                  <a16:creationId xmlns:a16="http://schemas.microsoft.com/office/drawing/2014/main" id="{7DC8045B-25BC-165E-92AD-15E514F4716A}"/>
                </a:ext>
              </a:extLst>
            </p:cNvPr>
            <p:cNvCxnSpPr>
              <a:cxnSpLocks/>
            </p:cNvCxnSpPr>
            <p:nvPr/>
          </p:nvCxnSpPr>
          <p:spPr>
            <a:xfrm flipV="1">
              <a:off x="11141198" y="5250072"/>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71">
              <a:extLst>
                <a:ext uri="{FF2B5EF4-FFF2-40B4-BE49-F238E27FC236}">
                  <a16:creationId xmlns:a16="http://schemas.microsoft.com/office/drawing/2014/main" id="{60848FE8-02F4-0E6D-D23E-E6A3CDACCACA}"/>
                </a:ext>
              </a:extLst>
            </p:cNvPr>
            <p:cNvCxnSpPr>
              <a:cxnSpLocks/>
            </p:cNvCxnSpPr>
            <p:nvPr/>
          </p:nvCxnSpPr>
          <p:spPr>
            <a:xfrm rot="16200000" flipV="1">
              <a:off x="10683646" y="4706331"/>
              <a:ext cx="1440000" cy="380712"/>
            </a:xfrm>
            <a:prstGeom prst="bentConnector3">
              <a:avLst>
                <a:gd name="adj1" fmla="val 91628"/>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113" name="正方形/長方形 37">
              <a:extLst>
                <a:ext uri="{FF2B5EF4-FFF2-40B4-BE49-F238E27FC236}">
                  <a16:creationId xmlns:a16="http://schemas.microsoft.com/office/drawing/2014/main" id="{88D9FA43-797B-CBA8-FBA4-A4D4E9864332}"/>
                </a:ext>
              </a:extLst>
            </p:cNvPr>
            <p:cNvSpPr/>
            <p:nvPr/>
          </p:nvSpPr>
          <p:spPr>
            <a:xfrm>
              <a:off x="10595377" y="4983716"/>
              <a:ext cx="397290"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a:solidFill>
                    <a:schemeClr val="accent1"/>
                  </a:solidFill>
                  <a:latin typeface="メイリオ" panose="020B0604030504040204" pitchFamily="50" charset="-128"/>
                  <a:ea typeface="メイリオ" panose="020B0604030504040204" pitchFamily="50" charset="-128"/>
                </a:rPr>
                <a:t>Preference</a:t>
              </a:r>
            </a:p>
            <a:p>
              <a:pPr algn="ctr"/>
              <a:r>
                <a:rPr kumimoji="1" lang="en-US" altLang="ja-JP" sz="600" b="1">
                  <a:solidFill>
                    <a:schemeClr val="accent1"/>
                  </a:solidFill>
                  <a:latin typeface="メイリオ" panose="020B0604030504040204" pitchFamily="50" charset="-128"/>
                  <a:ea typeface="メイリオ" panose="020B0604030504040204" pitchFamily="50" charset="-128"/>
                </a:rPr>
                <a:t>Learning</a:t>
              </a:r>
            </a:p>
          </p:txBody>
        </p:sp>
        <p:sp>
          <p:nvSpPr>
            <p:cNvPr id="114" name="正方形/長方形 38">
              <a:extLst>
                <a:ext uri="{FF2B5EF4-FFF2-40B4-BE49-F238E27FC236}">
                  <a16:creationId xmlns:a16="http://schemas.microsoft.com/office/drawing/2014/main" id="{9E154ABB-1CC7-749C-BBBC-F671BA8D14BC}"/>
                </a:ext>
              </a:extLst>
            </p:cNvPr>
            <p:cNvSpPr/>
            <p:nvPr/>
          </p:nvSpPr>
          <p:spPr>
            <a:xfrm>
              <a:off x="9205665" y="5677981"/>
              <a:ext cx="397290"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PID Sensor</a:t>
              </a:r>
            </a:p>
          </p:txBody>
        </p:sp>
        <p:sp>
          <p:nvSpPr>
            <p:cNvPr id="115" name="正方形/長方形 39">
              <a:extLst>
                <a:ext uri="{FF2B5EF4-FFF2-40B4-BE49-F238E27FC236}">
                  <a16:creationId xmlns:a16="http://schemas.microsoft.com/office/drawing/2014/main" id="{E12B0738-9697-1BF6-8A75-354C6480DD0A}"/>
                </a:ext>
              </a:extLst>
            </p:cNvPr>
            <p:cNvSpPr/>
            <p:nvPr/>
          </p:nvSpPr>
          <p:spPr>
            <a:xfrm>
              <a:off x="10112477" y="5679980"/>
              <a:ext cx="239304" cy="321068"/>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RFID</a:t>
              </a:r>
            </a:p>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GPS</a:t>
              </a:r>
            </a:p>
            <a:p>
              <a:pPr algn="ctr"/>
              <a:r>
                <a:rPr kumimoji="1" lang="en-US" altLang="ja-JP" sz="600" err="1">
                  <a:solidFill>
                    <a:schemeClr val="accent6">
                      <a:lumMod val="75000"/>
                    </a:schemeClr>
                  </a:solidFill>
                  <a:latin typeface="メイリオ" panose="020B0604030504040204" pitchFamily="50" charset="-128"/>
                  <a:ea typeface="メイリオ" panose="020B0604030504040204" pitchFamily="50" charset="-128"/>
                </a:rPr>
                <a:t>Wifi</a:t>
              </a:r>
              <a:endParaRPr kumimoji="1" lang="en-US" altLang="ja-JP" sz="600">
                <a:solidFill>
                  <a:schemeClr val="accent6">
                    <a:lumMod val="75000"/>
                  </a:schemeClr>
                </a:solidFill>
                <a:latin typeface="メイリオ" panose="020B0604030504040204" pitchFamily="50" charset="-128"/>
                <a:ea typeface="メイリオ" panose="020B0604030504040204" pitchFamily="50" charset="-128"/>
              </a:endParaRPr>
            </a:p>
          </p:txBody>
        </p:sp>
        <p:sp>
          <p:nvSpPr>
            <p:cNvPr id="116" name="正方形/長方形 40">
              <a:extLst>
                <a:ext uri="{FF2B5EF4-FFF2-40B4-BE49-F238E27FC236}">
                  <a16:creationId xmlns:a16="http://schemas.microsoft.com/office/drawing/2014/main" id="{5B2C5C28-7972-97A0-3E22-ECE443F776DB}"/>
                </a:ext>
              </a:extLst>
            </p:cNvPr>
            <p:cNvSpPr/>
            <p:nvPr/>
          </p:nvSpPr>
          <p:spPr>
            <a:xfrm>
              <a:off x="9731704" y="5679981"/>
              <a:ext cx="239304"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Vision</a:t>
              </a:r>
            </a:p>
          </p:txBody>
        </p:sp>
        <p:cxnSp>
          <p:nvCxnSpPr>
            <p:cNvPr id="117" name="直線矢印コネクタ 71">
              <a:extLst>
                <a:ext uri="{FF2B5EF4-FFF2-40B4-BE49-F238E27FC236}">
                  <a16:creationId xmlns:a16="http://schemas.microsoft.com/office/drawing/2014/main" id="{E330DB33-B7E3-6111-90F9-AA6EC7734D87}"/>
                </a:ext>
              </a:extLst>
            </p:cNvPr>
            <p:cNvCxnSpPr>
              <a:cxnSpLocks/>
            </p:cNvCxnSpPr>
            <p:nvPr/>
          </p:nvCxnSpPr>
          <p:spPr>
            <a:xfrm rot="5400000" flipH="1" flipV="1">
              <a:off x="9268138" y="3721066"/>
              <a:ext cx="1296000" cy="2196000"/>
            </a:xfrm>
            <a:prstGeom prst="bentConnector3">
              <a:avLst>
                <a:gd name="adj1" fmla="val 84522"/>
              </a:avLst>
            </a:prstGeom>
            <a:ln w="952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8" name="正方形/長方形 42">
              <a:extLst>
                <a:ext uri="{FF2B5EF4-FFF2-40B4-BE49-F238E27FC236}">
                  <a16:creationId xmlns:a16="http://schemas.microsoft.com/office/drawing/2014/main" id="{A404F321-4E77-9E30-5DE2-65CF6A800678}"/>
                </a:ext>
              </a:extLst>
            </p:cNvPr>
            <p:cNvSpPr/>
            <p:nvPr/>
          </p:nvSpPr>
          <p:spPr>
            <a:xfrm>
              <a:off x="9124761" y="4865533"/>
              <a:ext cx="397290"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a:solidFill>
                    <a:schemeClr val="accent6">
                      <a:lumMod val="75000"/>
                    </a:schemeClr>
                  </a:solidFill>
                  <a:latin typeface="メイリオ" panose="020B0604030504040204" pitchFamily="50" charset="-128"/>
                  <a:ea typeface="メイリオ" panose="020B0604030504040204" pitchFamily="50" charset="-128"/>
                </a:rPr>
                <a:t>Occupancy</a:t>
              </a:r>
            </a:p>
            <a:p>
              <a:pPr algn="ctr"/>
              <a:r>
                <a:rPr kumimoji="1" lang="en-US" altLang="ja-JP" sz="600" b="1">
                  <a:solidFill>
                    <a:schemeClr val="accent6">
                      <a:lumMod val="75000"/>
                    </a:schemeClr>
                  </a:solidFill>
                  <a:latin typeface="メイリオ" panose="020B0604030504040204" pitchFamily="50" charset="-128"/>
                  <a:ea typeface="メイリオ" panose="020B0604030504040204" pitchFamily="50" charset="-128"/>
                </a:rPr>
                <a:t>Learning</a:t>
              </a:r>
            </a:p>
          </p:txBody>
        </p:sp>
        <p:sp>
          <p:nvSpPr>
            <p:cNvPr id="119" name="正方形/長方形 43">
              <a:extLst>
                <a:ext uri="{FF2B5EF4-FFF2-40B4-BE49-F238E27FC236}">
                  <a16:creationId xmlns:a16="http://schemas.microsoft.com/office/drawing/2014/main" id="{2D489327-8FC7-D733-CE79-F73AEFF97AB3}"/>
                </a:ext>
              </a:extLst>
            </p:cNvPr>
            <p:cNvSpPr/>
            <p:nvPr/>
          </p:nvSpPr>
          <p:spPr>
            <a:xfrm>
              <a:off x="10031926" y="4839383"/>
              <a:ext cx="397290" cy="21186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Used if</a:t>
              </a:r>
            </a:p>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enough</a:t>
              </a:r>
            </a:p>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resolution</a:t>
              </a:r>
            </a:p>
          </p:txBody>
        </p:sp>
        <p:sp>
          <p:nvSpPr>
            <p:cNvPr id="120" name="正方形/長方形 44">
              <a:extLst>
                <a:ext uri="{FF2B5EF4-FFF2-40B4-BE49-F238E27FC236}">
                  <a16:creationId xmlns:a16="http://schemas.microsoft.com/office/drawing/2014/main" id="{902721B5-44A4-3F2E-0847-1585DBA1CD58}"/>
                </a:ext>
              </a:extLst>
            </p:cNvPr>
            <p:cNvSpPr/>
            <p:nvPr/>
          </p:nvSpPr>
          <p:spPr>
            <a:xfrm>
              <a:off x="9617798" y="3536433"/>
              <a:ext cx="807808"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800" b="1">
                  <a:solidFill>
                    <a:schemeClr val="accent1"/>
                  </a:solidFill>
                  <a:latin typeface="メイリオ" panose="020B0604030504040204" pitchFamily="50" charset="-128"/>
                  <a:ea typeface="メイリオ" panose="020B0604030504040204" pitchFamily="50" charset="-128"/>
                </a:rPr>
                <a:t>HVAC(Actuator)</a:t>
              </a:r>
            </a:p>
          </p:txBody>
        </p:sp>
        <p:cxnSp>
          <p:nvCxnSpPr>
            <p:cNvPr id="121" name="直線矢印コネクタ 71">
              <a:extLst>
                <a:ext uri="{FF2B5EF4-FFF2-40B4-BE49-F238E27FC236}">
                  <a16:creationId xmlns:a16="http://schemas.microsoft.com/office/drawing/2014/main" id="{09E3A154-B5E9-08E6-D29A-DA2A8AE682B4}"/>
                </a:ext>
              </a:extLst>
            </p:cNvPr>
            <p:cNvCxnSpPr>
              <a:cxnSpLocks/>
              <a:stCxn id="104" idx="0"/>
              <a:endCxn id="120" idx="2"/>
            </p:cNvCxnSpPr>
            <p:nvPr/>
          </p:nvCxnSpPr>
          <p:spPr>
            <a:xfrm rot="5400000" flipH="1" flipV="1">
              <a:off x="9341159" y="3328699"/>
              <a:ext cx="313559" cy="10475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71">
              <a:extLst>
                <a:ext uri="{FF2B5EF4-FFF2-40B4-BE49-F238E27FC236}">
                  <a16:creationId xmlns:a16="http://schemas.microsoft.com/office/drawing/2014/main" id="{29744128-C81F-90B3-8AE4-95E7A24263B8}"/>
                </a:ext>
              </a:extLst>
            </p:cNvPr>
            <p:cNvCxnSpPr>
              <a:cxnSpLocks/>
              <a:stCxn id="106" idx="0"/>
              <a:endCxn id="120" idx="2"/>
            </p:cNvCxnSpPr>
            <p:nvPr/>
          </p:nvCxnSpPr>
          <p:spPr>
            <a:xfrm rot="16200000" flipV="1">
              <a:off x="10420176" y="3297210"/>
              <a:ext cx="313559" cy="11105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71">
              <a:extLst>
                <a:ext uri="{FF2B5EF4-FFF2-40B4-BE49-F238E27FC236}">
                  <a16:creationId xmlns:a16="http://schemas.microsoft.com/office/drawing/2014/main" id="{101CE3F6-341D-90AA-FC7B-E896F1638E72}"/>
                </a:ext>
              </a:extLst>
            </p:cNvPr>
            <p:cNvCxnSpPr>
              <a:cxnSpLocks/>
            </p:cNvCxnSpPr>
            <p:nvPr/>
          </p:nvCxnSpPr>
          <p:spPr>
            <a:xfrm flipV="1">
              <a:off x="10021702" y="3676633"/>
              <a:ext cx="0" cy="324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4" name="図 48" descr="アイコン&#10;&#10;自動的に生成された説明">
              <a:extLst>
                <a:ext uri="{FF2B5EF4-FFF2-40B4-BE49-F238E27FC236}">
                  <a16:creationId xmlns:a16="http://schemas.microsoft.com/office/drawing/2014/main" id="{96CE263E-DEE9-3C4D-7EB7-DB7FC4C82310}"/>
                </a:ext>
              </a:extLst>
            </p:cNvPr>
            <p:cNvPicPr>
              <a:picLocks noChangeAspect="1"/>
            </p:cNvPicPr>
            <p:nvPr/>
          </p:nvPicPr>
          <p:blipFill>
            <a:blip r:embed="rId6">
              <a:duotone>
                <a:schemeClr val="accent3">
                  <a:shade val="45000"/>
                  <a:satMod val="135000"/>
                </a:schemeClr>
                <a:prstClr val="white"/>
              </a:duotone>
            </a:blip>
            <a:stretch>
              <a:fillRect/>
            </a:stretch>
          </p:blipFill>
          <p:spPr>
            <a:xfrm>
              <a:off x="11055145" y="6237048"/>
              <a:ext cx="213409" cy="238564"/>
            </a:xfrm>
            <a:prstGeom prst="rect">
              <a:avLst/>
            </a:prstGeom>
          </p:spPr>
        </p:pic>
        <p:sp>
          <p:nvSpPr>
            <p:cNvPr id="125" name="正方形/長方形 49">
              <a:extLst>
                <a:ext uri="{FF2B5EF4-FFF2-40B4-BE49-F238E27FC236}">
                  <a16:creationId xmlns:a16="http://schemas.microsoft.com/office/drawing/2014/main" id="{CD96BDB1-6C5C-DBC2-135C-CB46DA77165D}"/>
                </a:ext>
              </a:extLst>
            </p:cNvPr>
            <p:cNvSpPr/>
            <p:nvPr/>
          </p:nvSpPr>
          <p:spPr>
            <a:xfrm>
              <a:off x="8829323" y="5604673"/>
              <a:ext cx="310598"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800" b="1">
                  <a:solidFill>
                    <a:schemeClr val="tx1">
                      <a:lumMod val="50000"/>
                      <a:lumOff val="50000"/>
                    </a:schemeClr>
                  </a:solidFill>
                  <a:latin typeface="メイリオ" panose="020B0604030504040204" pitchFamily="50" charset="-128"/>
                  <a:ea typeface="メイリオ" panose="020B0604030504040204" pitchFamily="50" charset="-128"/>
                </a:rPr>
                <a:t>IoT</a:t>
              </a:r>
            </a:p>
          </p:txBody>
        </p:sp>
        <p:cxnSp>
          <p:nvCxnSpPr>
            <p:cNvPr id="126" name="直線矢印コネクタ 71">
              <a:extLst>
                <a:ext uri="{FF2B5EF4-FFF2-40B4-BE49-F238E27FC236}">
                  <a16:creationId xmlns:a16="http://schemas.microsoft.com/office/drawing/2014/main" id="{82DFECE6-192E-8083-0629-6E3AEE35113A}"/>
                </a:ext>
              </a:extLst>
            </p:cNvPr>
            <p:cNvCxnSpPr>
              <a:cxnSpLocks/>
            </p:cNvCxnSpPr>
            <p:nvPr/>
          </p:nvCxnSpPr>
          <p:spPr>
            <a:xfrm flipV="1">
              <a:off x="8980427" y="5752418"/>
              <a:ext cx="0" cy="380712"/>
            </a:xfrm>
            <a:prstGeom prst="straightConnector1">
              <a:avLst/>
            </a:prstGeom>
            <a:ln w="952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線矢印コネクタ 71">
              <a:extLst>
                <a:ext uri="{FF2B5EF4-FFF2-40B4-BE49-F238E27FC236}">
                  <a16:creationId xmlns:a16="http://schemas.microsoft.com/office/drawing/2014/main" id="{9537F7CD-FF1B-F4A8-D696-400A1E3C2DEB}"/>
                </a:ext>
              </a:extLst>
            </p:cNvPr>
            <p:cNvCxnSpPr>
              <a:cxnSpLocks/>
            </p:cNvCxnSpPr>
            <p:nvPr/>
          </p:nvCxnSpPr>
          <p:spPr>
            <a:xfrm flipV="1">
              <a:off x="8651571" y="5752418"/>
              <a:ext cx="0" cy="380712"/>
            </a:xfrm>
            <a:prstGeom prst="straightConnector1">
              <a:avLst/>
            </a:prstGeom>
            <a:ln w="952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矢印コネクタ 71">
              <a:extLst>
                <a:ext uri="{FF2B5EF4-FFF2-40B4-BE49-F238E27FC236}">
                  <a16:creationId xmlns:a16="http://schemas.microsoft.com/office/drawing/2014/main" id="{33D401B5-0B65-FA44-C548-E5B9E324E62D}"/>
                </a:ext>
              </a:extLst>
            </p:cNvPr>
            <p:cNvCxnSpPr>
              <a:cxnSpLocks/>
            </p:cNvCxnSpPr>
            <p:nvPr/>
          </p:nvCxnSpPr>
          <p:spPr>
            <a:xfrm rot="5400000" flipH="1" flipV="1">
              <a:off x="8574423" y="5422530"/>
              <a:ext cx="322141" cy="161071"/>
            </a:xfrm>
            <a:prstGeom prst="bentConnector3">
              <a:avLst>
                <a:gd name="adj1" fmla="val 50000"/>
              </a:avLst>
            </a:prstGeom>
            <a:ln w="952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矢印コネクタ 71">
              <a:extLst>
                <a:ext uri="{FF2B5EF4-FFF2-40B4-BE49-F238E27FC236}">
                  <a16:creationId xmlns:a16="http://schemas.microsoft.com/office/drawing/2014/main" id="{23C47B93-7957-7F04-8C2D-1ACB2F9C3269}"/>
                </a:ext>
              </a:extLst>
            </p:cNvPr>
            <p:cNvCxnSpPr>
              <a:cxnSpLocks/>
            </p:cNvCxnSpPr>
            <p:nvPr/>
          </p:nvCxnSpPr>
          <p:spPr>
            <a:xfrm rot="16200000" flipV="1">
              <a:off x="8734958" y="5422530"/>
              <a:ext cx="322141" cy="161071"/>
            </a:xfrm>
            <a:prstGeom prst="bentConnector3">
              <a:avLst>
                <a:gd name="adj1" fmla="val 50000"/>
              </a:avLst>
            </a:prstGeom>
            <a:ln w="952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矢印コネクタ 71">
              <a:extLst>
                <a:ext uri="{FF2B5EF4-FFF2-40B4-BE49-F238E27FC236}">
                  <a16:creationId xmlns:a16="http://schemas.microsoft.com/office/drawing/2014/main" id="{97783693-C563-AB8B-4285-3E26AB0046AC}"/>
                </a:ext>
              </a:extLst>
            </p:cNvPr>
            <p:cNvCxnSpPr>
              <a:cxnSpLocks/>
            </p:cNvCxnSpPr>
            <p:nvPr/>
          </p:nvCxnSpPr>
          <p:spPr>
            <a:xfrm flipV="1">
              <a:off x="9943771" y="4171365"/>
              <a:ext cx="0" cy="204999"/>
            </a:xfrm>
            <a:prstGeom prst="straightConnector1">
              <a:avLst/>
            </a:prstGeom>
            <a:ln w="9525">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線矢印コネクタ 71">
              <a:extLst>
                <a:ext uri="{FF2B5EF4-FFF2-40B4-BE49-F238E27FC236}">
                  <a16:creationId xmlns:a16="http://schemas.microsoft.com/office/drawing/2014/main" id="{85B1B127-4CDC-9B7E-28EB-FAE3A58FCE39}"/>
                </a:ext>
              </a:extLst>
            </p:cNvPr>
            <p:cNvCxnSpPr>
              <a:cxnSpLocks/>
            </p:cNvCxnSpPr>
            <p:nvPr/>
          </p:nvCxnSpPr>
          <p:spPr>
            <a:xfrm rot="5400000" flipH="1" flipV="1">
              <a:off x="9638288" y="4535174"/>
              <a:ext cx="322141" cy="409998"/>
            </a:xfrm>
            <a:prstGeom prst="bentConnector3">
              <a:avLst>
                <a:gd name="adj1" fmla="val 50000"/>
              </a:avLst>
            </a:prstGeom>
            <a:ln w="63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2" name="グループ化 56">
              <a:extLst>
                <a:ext uri="{FF2B5EF4-FFF2-40B4-BE49-F238E27FC236}">
                  <a16:creationId xmlns:a16="http://schemas.microsoft.com/office/drawing/2014/main" id="{25125A83-4297-B83A-DD43-E2C5A767B30D}"/>
                </a:ext>
              </a:extLst>
            </p:cNvPr>
            <p:cNvGrpSpPr/>
            <p:nvPr/>
          </p:nvGrpSpPr>
          <p:grpSpPr>
            <a:xfrm>
              <a:off x="10003894" y="4579102"/>
              <a:ext cx="3600" cy="929854"/>
              <a:chOff x="4045919" y="2842319"/>
              <a:chExt cx="5024" cy="1143046"/>
            </a:xfrm>
          </p:grpSpPr>
          <p:cxnSp>
            <p:nvCxnSpPr>
              <p:cNvPr id="146" name="直線矢印コネクタ 71">
                <a:extLst>
                  <a:ext uri="{FF2B5EF4-FFF2-40B4-BE49-F238E27FC236}">
                    <a16:creationId xmlns:a16="http://schemas.microsoft.com/office/drawing/2014/main" id="{E622B14B-EC99-13BD-6DBF-EA4659C950DF}"/>
                  </a:ext>
                </a:extLst>
              </p:cNvPr>
              <p:cNvCxnSpPr>
                <a:cxnSpLocks/>
              </p:cNvCxnSpPr>
              <p:nvPr/>
            </p:nvCxnSpPr>
            <p:spPr>
              <a:xfrm flipV="1">
                <a:off x="4050943" y="3238319"/>
                <a:ext cx="0" cy="747046"/>
              </a:xfrm>
              <a:prstGeom prst="straightConnector1">
                <a:avLst/>
              </a:prstGeom>
              <a:ln>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矢印コネクタ 71">
                <a:extLst>
                  <a:ext uri="{FF2B5EF4-FFF2-40B4-BE49-F238E27FC236}">
                    <a16:creationId xmlns:a16="http://schemas.microsoft.com/office/drawing/2014/main" id="{3E20161A-6CAA-4CBA-4219-FD4C66F5814F}"/>
                  </a:ext>
                </a:extLst>
              </p:cNvPr>
              <p:cNvCxnSpPr>
                <a:cxnSpLocks/>
              </p:cNvCxnSpPr>
              <p:nvPr/>
            </p:nvCxnSpPr>
            <p:spPr>
              <a:xfrm rot="16200000" flipV="1">
                <a:off x="3849573" y="3038665"/>
                <a:ext cx="396000" cy="3308"/>
              </a:xfrm>
              <a:prstGeom prst="bentConnector3">
                <a:avLst>
                  <a:gd name="adj1" fmla="val 50000"/>
                </a:avLst>
              </a:prstGeom>
              <a:ln w="63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33" name="直線矢印コネクタ 71">
              <a:extLst>
                <a:ext uri="{FF2B5EF4-FFF2-40B4-BE49-F238E27FC236}">
                  <a16:creationId xmlns:a16="http://schemas.microsoft.com/office/drawing/2014/main" id="{2F3D9E2E-A3CD-382E-577E-680373E4EAB5}"/>
                </a:ext>
              </a:extLst>
            </p:cNvPr>
            <p:cNvCxnSpPr>
              <a:cxnSpLocks/>
            </p:cNvCxnSpPr>
            <p:nvPr/>
          </p:nvCxnSpPr>
          <p:spPr>
            <a:xfrm flipV="1">
              <a:off x="8940359" y="4171365"/>
              <a:ext cx="0" cy="204999"/>
            </a:xfrm>
            <a:prstGeom prst="straightConnector1">
              <a:avLst/>
            </a:prstGeom>
            <a:ln w="9525">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4" name="グループ化 58">
              <a:extLst>
                <a:ext uri="{FF2B5EF4-FFF2-40B4-BE49-F238E27FC236}">
                  <a16:creationId xmlns:a16="http://schemas.microsoft.com/office/drawing/2014/main" id="{D15AE3C0-D00F-2C3D-994D-5A050BC96362}"/>
                </a:ext>
              </a:extLst>
            </p:cNvPr>
            <p:cNvGrpSpPr/>
            <p:nvPr/>
          </p:nvGrpSpPr>
          <p:grpSpPr>
            <a:xfrm>
              <a:off x="10061093" y="4171370"/>
              <a:ext cx="1084674" cy="745988"/>
              <a:chOff x="4029712" y="2205129"/>
              <a:chExt cx="1333364" cy="917025"/>
            </a:xfrm>
          </p:grpSpPr>
          <p:cxnSp>
            <p:nvCxnSpPr>
              <p:cNvPr id="142" name="直線矢印コネクタ 71">
                <a:extLst>
                  <a:ext uri="{FF2B5EF4-FFF2-40B4-BE49-F238E27FC236}">
                    <a16:creationId xmlns:a16="http://schemas.microsoft.com/office/drawing/2014/main" id="{5FB617C2-C609-F5DC-868F-A80BBF274B44}"/>
                  </a:ext>
                </a:extLst>
              </p:cNvPr>
              <p:cNvCxnSpPr>
                <a:cxnSpLocks/>
              </p:cNvCxnSpPr>
              <p:nvPr/>
            </p:nvCxnSpPr>
            <p:spPr>
              <a:xfrm flipV="1">
                <a:off x="5363076" y="2778369"/>
                <a:ext cx="0" cy="343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3" name="グループ化 1029">
                <a:extLst>
                  <a:ext uri="{FF2B5EF4-FFF2-40B4-BE49-F238E27FC236}">
                    <a16:creationId xmlns:a16="http://schemas.microsoft.com/office/drawing/2014/main" id="{35906F95-E388-86C1-6B18-3653782D9ADF}"/>
                  </a:ext>
                </a:extLst>
              </p:cNvPr>
              <p:cNvGrpSpPr/>
              <p:nvPr/>
            </p:nvGrpSpPr>
            <p:grpSpPr>
              <a:xfrm>
                <a:off x="4029712" y="2205129"/>
                <a:ext cx="1327620" cy="584466"/>
                <a:chOff x="4029712" y="2205129"/>
                <a:chExt cx="1327620" cy="584466"/>
              </a:xfrm>
            </p:grpSpPr>
            <p:cxnSp>
              <p:nvCxnSpPr>
                <p:cNvPr id="144" name="直線矢印コネクタ 71">
                  <a:extLst>
                    <a:ext uri="{FF2B5EF4-FFF2-40B4-BE49-F238E27FC236}">
                      <a16:creationId xmlns:a16="http://schemas.microsoft.com/office/drawing/2014/main" id="{403A0541-66DE-8C97-FE28-FA2B55AC252C}"/>
                    </a:ext>
                  </a:extLst>
                </p:cNvPr>
                <p:cNvCxnSpPr>
                  <a:cxnSpLocks/>
                </p:cNvCxnSpPr>
                <p:nvPr/>
              </p:nvCxnSpPr>
              <p:spPr>
                <a:xfrm rot="16200000" flipV="1">
                  <a:off x="4405871" y="1838135"/>
                  <a:ext cx="575301" cy="1327620"/>
                </a:xfrm>
                <a:prstGeom prst="bentConnector3">
                  <a:avLst>
                    <a:gd name="adj1" fmla="val 485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直線矢印コネクタ 71">
                  <a:extLst>
                    <a:ext uri="{FF2B5EF4-FFF2-40B4-BE49-F238E27FC236}">
                      <a16:creationId xmlns:a16="http://schemas.microsoft.com/office/drawing/2014/main" id="{8AF4E3A0-DC5D-158A-3432-54AD46FE21A4}"/>
                    </a:ext>
                  </a:extLst>
                </p:cNvPr>
                <p:cNvCxnSpPr>
                  <a:cxnSpLocks/>
                </p:cNvCxnSpPr>
                <p:nvPr/>
              </p:nvCxnSpPr>
              <p:spPr>
                <a:xfrm flipV="1">
                  <a:off x="5356974" y="2205129"/>
                  <a:ext cx="0" cy="343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cxnSp>
          <p:nvCxnSpPr>
            <p:cNvPr id="135" name="直線矢印コネクタ 71">
              <a:extLst>
                <a:ext uri="{FF2B5EF4-FFF2-40B4-BE49-F238E27FC236}">
                  <a16:creationId xmlns:a16="http://schemas.microsoft.com/office/drawing/2014/main" id="{DB63400B-4354-BBFD-A58C-63730B73A645}"/>
                </a:ext>
              </a:extLst>
            </p:cNvPr>
            <p:cNvCxnSpPr>
              <a:cxnSpLocks/>
            </p:cNvCxnSpPr>
            <p:nvPr/>
          </p:nvCxnSpPr>
          <p:spPr>
            <a:xfrm flipV="1">
              <a:off x="10003894" y="4171365"/>
              <a:ext cx="0" cy="405503"/>
            </a:xfrm>
            <a:prstGeom prst="straightConnector1">
              <a:avLst/>
            </a:prstGeom>
            <a:ln w="63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線矢印コネクタ 71">
              <a:extLst>
                <a:ext uri="{FF2B5EF4-FFF2-40B4-BE49-F238E27FC236}">
                  <a16:creationId xmlns:a16="http://schemas.microsoft.com/office/drawing/2014/main" id="{F74D3901-AC5E-181B-EF91-5703C7A26CCC}"/>
                </a:ext>
              </a:extLst>
            </p:cNvPr>
            <p:cNvCxnSpPr>
              <a:cxnSpLocks/>
            </p:cNvCxnSpPr>
            <p:nvPr/>
          </p:nvCxnSpPr>
          <p:spPr>
            <a:xfrm flipV="1">
              <a:off x="9012550" y="4171365"/>
              <a:ext cx="0" cy="351427"/>
            </a:xfrm>
            <a:prstGeom prst="straightConnector1">
              <a:avLst/>
            </a:prstGeom>
            <a:ln w="63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線矢印コネクタ 71">
              <a:extLst>
                <a:ext uri="{FF2B5EF4-FFF2-40B4-BE49-F238E27FC236}">
                  <a16:creationId xmlns:a16="http://schemas.microsoft.com/office/drawing/2014/main" id="{355D90FA-0893-9B53-16CD-E6EB45F6B9D8}"/>
                </a:ext>
              </a:extLst>
            </p:cNvPr>
            <p:cNvCxnSpPr>
              <a:cxnSpLocks/>
            </p:cNvCxnSpPr>
            <p:nvPr/>
          </p:nvCxnSpPr>
          <p:spPr>
            <a:xfrm flipV="1">
              <a:off x="11081182" y="4171365"/>
              <a:ext cx="0" cy="351427"/>
            </a:xfrm>
            <a:prstGeom prst="straightConnector1">
              <a:avLst/>
            </a:prstGeom>
            <a:ln w="63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直線矢印コネクタ 71">
              <a:extLst>
                <a:ext uri="{FF2B5EF4-FFF2-40B4-BE49-F238E27FC236}">
                  <a16:creationId xmlns:a16="http://schemas.microsoft.com/office/drawing/2014/main" id="{0F46D4DA-E94D-DF34-F1C1-2BC0A3E72317}"/>
                </a:ext>
              </a:extLst>
            </p:cNvPr>
            <p:cNvCxnSpPr>
              <a:cxnSpLocks/>
            </p:cNvCxnSpPr>
            <p:nvPr/>
          </p:nvCxnSpPr>
          <p:spPr>
            <a:xfrm flipH="1">
              <a:off x="9012550" y="4527031"/>
              <a:ext cx="2068632" cy="0"/>
            </a:xfrm>
            <a:prstGeom prst="straightConnector1">
              <a:avLst/>
            </a:prstGeom>
            <a:ln w="63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正方形/長方形 1023">
              <a:extLst>
                <a:ext uri="{FF2B5EF4-FFF2-40B4-BE49-F238E27FC236}">
                  <a16:creationId xmlns:a16="http://schemas.microsoft.com/office/drawing/2014/main" id="{8EE8FB4F-4548-5390-076E-C9F95B675F30}"/>
                </a:ext>
              </a:extLst>
            </p:cNvPr>
            <p:cNvSpPr/>
            <p:nvPr/>
          </p:nvSpPr>
          <p:spPr>
            <a:xfrm>
              <a:off x="11206712" y="5679980"/>
              <a:ext cx="239304" cy="321068"/>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500">
                  <a:solidFill>
                    <a:srgbClr val="32689C"/>
                  </a:solidFill>
                  <a:latin typeface="メイリオ" panose="020B0604030504040204" pitchFamily="50" charset="-128"/>
                  <a:ea typeface="メイリオ" panose="020B0604030504040204" pitchFamily="50" charset="-128"/>
                </a:rPr>
                <a:t>Voting station</a:t>
              </a:r>
            </a:p>
            <a:p>
              <a:pPr algn="ctr"/>
              <a:r>
                <a:rPr kumimoji="1" lang="en-US" altLang="ja-JP" sz="500">
                  <a:solidFill>
                    <a:srgbClr val="32689C"/>
                  </a:solidFill>
                  <a:latin typeface="メイリオ" panose="020B0604030504040204" pitchFamily="50" charset="-128"/>
                  <a:ea typeface="メイリオ" panose="020B0604030504040204" pitchFamily="50" charset="-128"/>
                </a:rPr>
                <a:t>Wearable Device</a:t>
              </a:r>
            </a:p>
            <a:p>
              <a:pPr algn="ctr"/>
              <a:r>
                <a:rPr kumimoji="1" lang="en-US" altLang="ja-JP" sz="500">
                  <a:solidFill>
                    <a:srgbClr val="32689C"/>
                  </a:solidFill>
                  <a:latin typeface="メイリオ" panose="020B0604030504040204" pitchFamily="50" charset="-128"/>
                  <a:ea typeface="メイリオ" panose="020B0604030504040204" pitchFamily="50" charset="-128"/>
                </a:rPr>
                <a:t>Feedback via thermostat</a:t>
              </a:r>
            </a:p>
            <a:p>
              <a:pPr algn="ctr"/>
              <a:r>
                <a:rPr kumimoji="1" lang="en-US" altLang="ja-JP" sz="500">
                  <a:solidFill>
                    <a:srgbClr val="32689C"/>
                  </a:solidFill>
                  <a:latin typeface="メイリオ" panose="020B0604030504040204" pitchFamily="50" charset="-128"/>
                  <a:ea typeface="メイリオ" panose="020B0604030504040204" pitchFamily="50" charset="-128"/>
                </a:rPr>
                <a:t>Thermal camera</a:t>
              </a:r>
            </a:p>
          </p:txBody>
        </p:sp>
        <p:sp>
          <p:nvSpPr>
            <p:cNvPr id="140" name="正方形/長方形 1024">
              <a:extLst>
                <a:ext uri="{FF2B5EF4-FFF2-40B4-BE49-F238E27FC236}">
                  <a16:creationId xmlns:a16="http://schemas.microsoft.com/office/drawing/2014/main" id="{FB4A3DB7-53B6-EAA1-5553-2F267FA97F02}"/>
                </a:ext>
              </a:extLst>
            </p:cNvPr>
            <p:cNvSpPr/>
            <p:nvPr/>
          </p:nvSpPr>
          <p:spPr>
            <a:xfrm>
              <a:off x="8561859" y="6099785"/>
              <a:ext cx="397290"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700" b="1">
                  <a:solidFill>
                    <a:schemeClr val="accent1"/>
                  </a:solidFill>
                  <a:latin typeface="メイリオ" panose="020B0604030504040204" pitchFamily="50" charset="-128"/>
                  <a:ea typeface="メイリオ" panose="020B0604030504040204" pitchFamily="50" charset="-128"/>
                </a:rPr>
                <a:t>Environment</a:t>
              </a:r>
            </a:p>
          </p:txBody>
        </p:sp>
        <p:sp>
          <p:nvSpPr>
            <p:cNvPr id="141" name="正方形/長方形 1026">
              <a:extLst>
                <a:ext uri="{FF2B5EF4-FFF2-40B4-BE49-F238E27FC236}">
                  <a16:creationId xmlns:a16="http://schemas.microsoft.com/office/drawing/2014/main" id="{D21E1FE9-D17B-B6D8-DB28-99739DEEEFBA}"/>
                </a:ext>
              </a:extLst>
            </p:cNvPr>
            <p:cNvSpPr/>
            <p:nvPr/>
          </p:nvSpPr>
          <p:spPr>
            <a:xfrm>
              <a:off x="11368502" y="5495885"/>
              <a:ext cx="397290" cy="159250"/>
            </a:xfrm>
            <a:prstGeom prst="rect">
              <a:avLst/>
            </a:prstGeom>
            <a:solidFill>
              <a:schemeClr val="bg1"/>
            </a:solidFill>
            <a:ln w="63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700">
                  <a:solidFill>
                    <a:schemeClr val="accent1"/>
                  </a:solidFill>
                  <a:latin typeface="メイリオ" panose="020B0604030504040204" pitchFamily="50" charset="-128"/>
                  <a:ea typeface="メイリオ" panose="020B0604030504040204" pitchFamily="50" charset="-128"/>
                </a:rPr>
                <a:t>Voting</a:t>
              </a:r>
            </a:p>
          </p:txBody>
        </p:sp>
      </p:grpSp>
      <p:sp>
        <p:nvSpPr>
          <p:cNvPr id="157" name="正方形/長方形 1117">
            <a:extLst>
              <a:ext uri="{FF2B5EF4-FFF2-40B4-BE49-F238E27FC236}">
                <a16:creationId xmlns:a16="http://schemas.microsoft.com/office/drawing/2014/main" id="{3C2F307E-044A-B6FF-BD74-8D91EA983982}"/>
              </a:ext>
            </a:extLst>
          </p:cNvPr>
          <p:cNvSpPr/>
          <p:nvPr/>
        </p:nvSpPr>
        <p:spPr>
          <a:xfrm>
            <a:off x="9858824" y="1925665"/>
            <a:ext cx="1319511" cy="73719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Tree>
    <p:extLst>
      <p:ext uri="{BB962C8B-B14F-4D97-AF65-F5344CB8AC3E}">
        <p14:creationId xmlns:p14="http://schemas.microsoft.com/office/powerpoint/2010/main" val="246914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27</a:t>
            </a:fld>
            <a:endParaRPr lang="en-SG"/>
          </a:p>
        </p:txBody>
      </p:sp>
      <p:sp>
        <p:nvSpPr>
          <p:cNvPr id="4" name="Title 3">
            <a:extLst>
              <a:ext uri="{FF2B5EF4-FFF2-40B4-BE49-F238E27FC236}">
                <a16:creationId xmlns:a16="http://schemas.microsoft.com/office/drawing/2014/main" id="{C595EB4A-BE3C-542C-43F9-5C82F3DA9F7B}"/>
              </a:ext>
            </a:extLst>
          </p:cNvPr>
          <p:cNvSpPr>
            <a:spLocks noGrp="1"/>
          </p:cNvSpPr>
          <p:nvPr>
            <p:ph type="title"/>
          </p:nvPr>
        </p:nvSpPr>
        <p:spPr>
          <a:xfrm>
            <a:off x="533400" y="1"/>
            <a:ext cx="10820400" cy="403451"/>
          </a:xfrm>
          <a:prstGeom prst="rect">
            <a:avLst/>
          </a:prstGeom>
        </p:spPr>
        <p:txBody>
          <a:bodyPr/>
          <a:lstStyle/>
          <a:p>
            <a:r>
              <a:rPr lang="en-US" altLang="ja-JP" sz="2400" b="1">
                <a:solidFill>
                  <a:srgbClr val="000066"/>
                </a:solidFill>
                <a:latin typeface="Calibri"/>
                <a:cs typeface="Calibri"/>
              </a:rPr>
              <a:t>Difficulty of application  of OCC</a:t>
            </a:r>
            <a:endParaRPr lang="en-SG" sz="2400" b="1"/>
          </a:p>
        </p:txBody>
      </p:sp>
      <p:pic>
        <p:nvPicPr>
          <p:cNvPr id="5" name="図 4">
            <a:extLst>
              <a:ext uri="{FF2B5EF4-FFF2-40B4-BE49-F238E27FC236}">
                <a16:creationId xmlns:a16="http://schemas.microsoft.com/office/drawing/2014/main" id="{0F6CFD75-846D-E259-3EFE-110C91ACEECF}"/>
              </a:ext>
            </a:extLst>
          </p:cNvPr>
          <p:cNvPicPr>
            <a:picLocks noChangeAspect="1"/>
          </p:cNvPicPr>
          <p:nvPr/>
        </p:nvPicPr>
        <p:blipFill>
          <a:blip r:embed="rId3"/>
          <a:stretch>
            <a:fillRect/>
          </a:stretch>
        </p:blipFill>
        <p:spPr>
          <a:xfrm>
            <a:off x="8270142" y="322235"/>
            <a:ext cx="3083657" cy="2434106"/>
          </a:xfrm>
          <a:prstGeom prst="rect">
            <a:avLst/>
          </a:prstGeom>
        </p:spPr>
      </p:pic>
      <p:sp>
        <p:nvSpPr>
          <p:cNvPr id="7" name="テキスト ボックス 6">
            <a:extLst>
              <a:ext uri="{FF2B5EF4-FFF2-40B4-BE49-F238E27FC236}">
                <a16:creationId xmlns:a16="http://schemas.microsoft.com/office/drawing/2014/main" id="{DD3F150B-8DEB-C25C-FE2B-79F7213196D9}"/>
              </a:ext>
            </a:extLst>
          </p:cNvPr>
          <p:cNvSpPr txBox="1"/>
          <p:nvPr/>
        </p:nvSpPr>
        <p:spPr>
          <a:xfrm>
            <a:off x="7894599" y="2809207"/>
            <a:ext cx="4254205" cy="276999"/>
          </a:xfrm>
          <a:prstGeom prst="rect">
            <a:avLst/>
          </a:prstGeom>
          <a:noFill/>
        </p:spPr>
        <p:txBody>
          <a:bodyPr wrap="square">
            <a:spAutoFit/>
          </a:bodyPr>
          <a:lstStyle/>
          <a:p>
            <a:r>
              <a:rPr lang="en-US" altLang="ja-JP" sz="1200" b="1"/>
              <a:t>Relation between prediction accuracy and learning data amount</a:t>
            </a:r>
          </a:p>
        </p:txBody>
      </p:sp>
      <p:grpSp>
        <p:nvGrpSpPr>
          <p:cNvPr id="1115" name="グループ化 1114">
            <a:extLst>
              <a:ext uri="{FF2B5EF4-FFF2-40B4-BE49-F238E27FC236}">
                <a16:creationId xmlns:a16="http://schemas.microsoft.com/office/drawing/2014/main" id="{97166E48-1DA9-4DA9-F35B-258C293FC082}"/>
              </a:ext>
            </a:extLst>
          </p:cNvPr>
          <p:cNvGrpSpPr/>
          <p:nvPr/>
        </p:nvGrpSpPr>
        <p:grpSpPr>
          <a:xfrm>
            <a:off x="7577166" y="3347902"/>
            <a:ext cx="4238811" cy="3032261"/>
            <a:chOff x="7577166" y="3517242"/>
            <a:chExt cx="4238811" cy="3032261"/>
          </a:xfrm>
        </p:grpSpPr>
        <p:sp>
          <p:nvSpPr>
            <p:cNvPr id="11" name="正方形/長方形 10">
              <a:extLst>
                <a:ext uri="{FF2B5EF4-FFF2-40B4-BE49-F238E27FC236}">
                  <a16:creationId xmlns:a16="http://schemas.microsoft.com/office/drawing/2014/main" id="{C297664F-716E-2601-F1F0-0DAA17A1AE6A}"/>
                </a:ext>
              </a:extLst>
            </p:cNvPr>
            <p:cNvSpPr/>
            <p:nvPr/>
          </p:nvSpPr>
          <p:spPr>
            <a:xfrm>
              <a:off x="7577166" y="4574979"/>
              <a:ext cx="833767" cy="723973"/>
            </a:xfrm>
            <a:prstGeom prst="rect">
              <a:avLst/>
            </a:prstGeom>
            <a:solidFill>
              <a:schemeClr val="bg1"/>
            </a:soli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a:solidFill>
                    <a:schemeClr val="accent1">
                      <a:lumMod val="50000"/>
                    </a:schemeClr>
                  </a:solidFill>
                  <a:latin typeface="メイリオ" panose="020B0604030504040204" pitchFamily="50" charset="-128"/>
                  <a:ea typeface="メイリオ" panose="020B0604030504040204" pitchFamily="50" charset="-128"/>
                </a:rPr>
                <a:t>2. Learning Layer</a:t>
              </a:r>
              <a:endParaRPr kumimoji="1" lang="ja-JP" altLang="en-US" sz="900">
                <a:solidFill>
                  <a:schemeClr val="accent1">
                    <a:lumMod val="50000"/>
                  </a:schemeClr>
                </a:solidFill>
                <a:latin typeface="メイリオ" panose="020B0604030504040204" pitchFamily="50" charset="-128"/>
                <a:ea typeface="メイリオ" panose="020B0604030504040204" pitchFamily="50" charset="-128"/>
              </a:endParaRPr>
            </a:p>
          </p:txBody>
        </p:sp>
        <p:sp>
          <p:nvSpPr>
            <p:cNvPr id="12" name="正方形/長方形 11">
              <a:extLst>
                <a:ext uri="{FF2B5EF4-FFF2-40B4-BE49-F238E27FC236}">
                  <a16:creationId xmlns:a16="http://schemas.microsoft.com/office/drawing/2014/main" id="{5FBBDEA5-F1BC-D6C1-0956-EB7236096723}"/>
                </a:ext>
              </a:extLst>
            </p:cNvPr>
            <p:cNvSpPr/>
            <p:nvPr/>
          </p:nvSpPr>
          <p:spPr>
            <a:xfrm>
              <a:off x="7577166" y="4000825"/>
              <a:ext cx="833767" cy="526205"/>
            </a:xfrm>
            <a:prstGeom prst="rect">
              <a:avLst/>
            </a:prstGeom>
            <a:solidFill>
              <a:schemeClr val="bg1"/>
            </a:soli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a:solidFill>
                    <a:schemeClr val="accent1">
                      <a:lumMod val="50000"/>
                    </a:schemeClr>
                  </a:solidFill>
                  <a:latin typeface="メイリオ" panose="020B0604030504040204" pitchFamily="50" charset="-128"/>
                  <a:ea typeface="メイリオ" panose="020B0604030504040204" pitchFamily="50" charset="-128"/>
                </a:rPr>
                <a:t>3. Control Layer</a:t>
              </a:r>
              <a:endParaRPr kumimoji="1" lang="ja-JP" altLang="en-US" sz="900">
                <a:solidFill>
                  <a:schemeClr val="accent1">
                    <a:lumMod val="50000"/>
                  </a:schemeClr>
                </a:solidFill>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D9D018DA-7289-512C-ABFB-96F7967D1651}"/>
                </a:ext>
              </a:extLst>
            </p:cNvPr>
            <p:cNvSpPr/>
            <p:nvPr/>
          </p:nvSpPr>
          <p:spPr>
            <a:xfrm>
              <a:off x="7577166" y="3517243"/>
              <a:ext cx="833767" cy="425879"/>
            </a:xfrm>
            <a:prstGeom prst="rect">
              <a:avLst/>
            </a:prstGeom>
            <a:solidFill>
              <a:schemeClr val="bg1"/>
            </a:soli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a:solidFill>
                    <a:schemeClr val="accent1">
                      <a:lumMod val="50000"/>
                    </a:schemeClr>
                  </a:solidFill>
                  <a:latin typeface="メイリオ" panose="020B0604030504040204" pitchFamily="50" charset="-128"/>
                  <a:ea typeface="メイリオ" panose="020B0604030504040204" pitchFamily="50" charset="-128"/>
                </a:rPr>
                <a:t>4. HVAC</a:t>
              </a:r>
            </a:p>
            <a:p>
              <a:pPr algn="ctr"/>
              <a:r>
                <a:rPr kumimoji="1" lang="en-US" altLang="ja-JP" sz="900">
                  <a:solidFill>
                    <a:schemeClr val="accent1">
                      <a:lumMod val="50000"/>
                    </a:schemeClr>
                  </a:solidFill>
                  <a:latin typeface="メイリオ" panose="020B0604030504040204" pitchFamily="50" charset="-128"/>
                  <a:ea typeface="メイリオ" panose="020B0604030504040204" pitchFamily="50" charset="-128"/>
                </a:rPr>
                <a:t>Layer</a:t>
              </a:r>
              <a:endParaRPr kumimoji="1" lang="ja-JP" altLang="en-US" sz="900">
                <a:solidFill>
                  <a:schemeClr val="accent1">
                    <a:lumMod val="50000"/>
                  </a:schemeClr>
                </a:solidFill>
                <a:latin typeface="メイリオ" panose="020B0604030504040204" pitchFamily="50" charset="-128"/>
                <a:ea typeface="メイリオ" panose="020B0604030504040204" pitchFamily="50" charset="-128"/>
              </a:endParaRPr>
            </a:p>
          </p:txBody>
        </p:sp>
        <p:sp>
          <p:nvSpPr>
            <p:cNvPr id="14" name="正方形/長方形 13">
              <a:extLst>
                <a:ext uri="{FF2B5EF4-FFF2-40B4-BE49-F238E27FC236}">
                  <a16:creationId xmlns:a16="http://schemas.microsoft.com/office/drawing/2014/main" id="{BD38B4B1-4C6A-672E-3936-DA49980FD54A}"/>
                </a:ext>
              </a:extLst>
            </p:cNvPr>
            <p:cNvSpPr/>
            <p:nvPr/>
          </p:nvSpPr>
          <p:spPr>
            <a:xfrm>
              <a:off x="7577166" y="5334193"/>
              <a:ext cx="833767" cy="740746"/>
            </a:xfrm>
            <a:prstGeom prst="rect">
              <a:avLst/>
            </a:prstGeom>
            <a:solidFill>
              <a:schemeClr val="bg1"/>
            </a:soli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a:solidFill>
                    <a:schemeClr val="accent1">
                      <a:lumMod val="50000"/>
                    </a:schemeClr>
                  </a:solidFill>
                  <a:latin typeface="メイリオ" panose="020B0604030504040204" pitchFamily="50" charset="-128"/>
                  <a:ea typeface="メイリオ" panose="020B0604030504040204" pitchFamily="50" charset="-128"/>
                </a:rPr>
                <a:t>1. Sensing</a:t>
              </a:r>
              <a:r>
                <a:rPr kumimoji="1" lang="ja-JP" altLang="en-US" sz="900">
                  <a:solidFill>
                    <a:schemeClr val="accent1">
                      <a:lumMod val="50000"/>
                    </a:schemeClr>
                  </a:solidFill>
                  <a:latin typeface="メイリオ" panose="020B0604030504040204" pitchFamily="50" charset="-128"/>
                  <a:ea typeface="メイリオ" panose="020B0604030504040204" pitchFamily="50" charset="-128"/>
                </a:rPr>
                <a:t> </a:t>
              </a:r>
              <a:r>
                <a:rPr kumimoji="1" lang="en-US" altLang="ja-JP" sz="900">
                  <a:solidFill>
                    <a:schemeClr val="accent1">
                      <a:lumMod val="50000"/>
                    </a:schemeClr>
                  </a:solidFill>
                  <a:latin typeface="メイリオ" panose="020B0604030504040204" pitchFamily="50" charset="-128"/>
                  <a:ea typeface="メイリオ" panose="020B0604030504040204" pitchFamily="50" charset="-128"/>
                </a:rPr>
                <a:t>Layer</a:t>
              </a:r>
              <a:endParaRPr kumimoji="1" lang="ja-JP" altLang="en-US" sz="900">
                <a:solidFill>
                  <a:schemeClr val="accent1">
                    <a:lumMod val="50000"/>
                  </a:schemeClr>
                </a:solidFill>
                <a:latin typeface="メイリオ" panose="020B0604030504040204" pitchFamily="50" charset="-128"/>
                <a:ea typeface="メイリオ" panose="020B0604030504040204" pitchFamily="50" charset="-128"/>
              </a:endParaRPr>
            </a:p>
          </p:txBody>
        </p:sp>
        <p:grpSp>
          <p:nvGrpSpPr>
            <p:cNvPr id="15" name="グループ化 14">
              <a:extLst>
                <a:ext uri="{FF2B5EF4-FFF2-40B4-BE49-F238E27FC236}">
                  <a16:creationId xmlns:a16="http://schemas.microsoft.com/office/drawing/2014/main" id="{63F07726-1298-363E-44D0-71D86F061547}"/>
                </a:ext>
              </a:extLst>
            </p:cNvPr>
            <p:cNvGrpSpPr/>
            <p:nvPr/>
          </p:nvGrpSpPr>
          <p:grpSpPr>
            <a:xfrm>
              <a:off x="8392948" y="3904783"/>
              <a:ext cx="3333853" cy="2644719"/>
              <a:chOff x="1569835" y="3352697"/>
              <a:chExt cx="11046386" cy="3100767"/>
            </a:xfrm>
          </p:grpSpPr>
          <p:cxnSp>
            <p:nvCxnSpPr>
              <p:cNvPr id="1038" name="直線コネクタ 1037">
                <a:extLst>
                  <a:ext uri="{FF2B5EF4-FFF2-40B4-BE49-F238E27FC236}">
                    <a16:creationId xmlns:a16="http://schemas.microsoft.com/office/drawing/2014/main" id="{8D943E18-F9A2-B5CB-D36D-2F8B3B9E6240}"/>
                  </a:ext>
                </a:extLst>
              </p:cNvPr>
              <p:cNvCxnSpPr>
                <a:cxnSpLocks/>
              </p:cNvCxnSpPr>
              <p:nvPr/>
            </p:nvCxnSpPr>
            <p:spPr>
              <a:xfrm>
                <a:off x="1618238" y="4127980"/>
                <a:ext cx="10997983"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39" name="直線コネクタ 1038">
                <a:extLst>
                  <a:ext uri="{FF2B5EF4-FFF2-40B4-BE49-F238E27FC236}">
                    <a16:creationId xmlns:a16="http://schemas.microsoft.com/office/drawing/2014/main" id="{283720AE-0376-BC76-57EA-D32F983B8CBA}"/>
                  </a:ext>
                </a:extLst>
              </p:cNvPr>
              <p:cNvCxnSpPr>
                <a:cxnSpLocks/>
              </p:cNvCxnSpPr>
              <p:nvPr/>
            </p:nvCxnSpPr>
            <p:spPr>
              <a:xfrm>
                <a:off x="1569835" y="3352697"/>
                <a:ext cx="11046386"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0" name="直線コネクタ 1039">
                <a:extLst>
                  <a:ext uri="{FF2B5EF4-FFF2-40B4-BE49-F238E27FC236}">
                    <a16:creationId xmlns:a16="http://schemas.microsoft.com/office/drawing/2014/main" id="{69F18F49-A175-182D-E164-AE0183D4FFF5}"/>
                  </a:ext>
                </a:extLst>
              </p:cNvPr>
              <p:cNvCxnSpPr>
                <a:cxnSpLocks/>
              </p:cNvCxnSpPr>
              <p:nvPr/>
            </p:nvCxnSpPr>
            <p:spPr>
              <a:xfrm>
                <a:off x="1620015" y="5026434"/>
                <a:ext cx="10996206"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1" name="直線コネクタ 1040">
                <a:extLst>
                  <a:ext uri="{FF2B5EF4-FFF2-40B4-BE49-F238E27FC236}">
                    <a16:creationId xmlns:a16="http://schemas.microsoft.com/office/drawing/2014/main" id="{4D53B85A-7B6F-5E59-8B05-DFBF7A7B40DC}"/>
                  </a:ext>
                </a:extLst>
              </p:cNvPr>
              <p:cNvCxnSpPr>
                <a:cxnSpLocks/>
              </p:cNvCxnSpPr>
              <p:nvPr/>
            </p:nvCxnSpPr>
            <p:spPr>
              <a:xfrm>
                <a:off x="1620015" y="5897069"/>
                <a:ext cx="10996206"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2" name="直線コネクタ 1041">
                <a:extLst>
                  <a:ext uri="{FF2B5EF4-FFF2-40B4-BE49-F238E27FC236}">
                    <a16:creationId xmlns:a16="http://schemas.microsoft.com/office/drawing/2014/main" id="{CB72DA47-D733-94B1-6B17-5C4C7DBC3415}"/>
                  </a:ext>
                </a:extLst>
              </p:cNvPr>
              <p:cNvCxnSpPr>
                <a:cxnSpLocks/>
              </p:cNvCxnSpPr>
              <p:nvPr/>
            </p:nvCxnSpPr>
            <p:spPr>
              <a:xfrm flipV="1">
                <a:off x="3890398" y="4042101"/>
                <a:ext cx="0" cy="241136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43" name="直線コネクタ 1042">
                <a:extLst>
                  <a:ext uri="{FF2B5EF4-FFF2-40B4-BE49-F238E27FC236}">
                    <a16:creationId xmlns:a16="http://schemas.microsoft.com/office/drawing/2014/main" id="{33063ECF-4386-BCDB-69DF-FB7A62202D43}"/>
                  </a:ext>
                </a:extLst>
              </p:cNvPr>
              <p:cNvCxnSpPr>
                <a:cxnSpLocks/>
              </p:cNvCxnSpPr>
              <p:nvPr/>
            </p:nvCxnSpPr>
            <p:spPr>
              <a:xfrm flipV="1">
                <a:off x="8535687" y="4042101"/>
                <a:ext cx="0" cy="241136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6" name="正方形/長方形 15">
              <a:extLst>
                <a:ext uri="{FF2B5EF4-FFF2-40B4-BE49-F238E27FC236}">
                  <a16:creationId xmlns:a16="http://schemas.microsoft.com/office/drawing/2014/main" id="{B09EA281-1B81-3422-5F08-4B1177794BC2}"/>
                </a:ext>
              </a:extLst>
            </p:cNvPr>
            <p:cNvSpPr/>
            <p:nvPr/>
          </p:nvSpPr>
          <p:spPr>
            <a:xfrm>
              <a:off x="8457985" y="3517242"/>
              <a:ext cx="3357992" cy="3032259"/>
            </a:xfrm>
            <a:prstGeom prst="rect">
              <a:avLst/>
            </a:prstGeom>
            <a:noFill/>
            <a:ln w="952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800" b="1">
                <a:solidFill>
                  <a:schemeClr val="accent1"/>
                </a:solidFill>
                <a:latin typeface="メイリオ" panose="020B0604030504040204" pitchFamily="50" charset="-128"/>
                <a:ea typeface="メイリオ" panose="020B0604030504040204" pitchFamily="50" charset="-128"/>
              </a:endParaRPr>
            </a:p>
          </p:txBody>
        </p:sp>
        <p:cxnSp>
          <p:nvCxnSpPr>
            <p:cNvPr id="18" name="直線矢印コネクタ 71">
              <a:extLst>
                <a:ext uri="{FF2B5EF4-FFF2-40B4-BE49-F238E27FC236}">
                  <a16:creationId xmlns:a16="http://schemas.microsoft.com/office/drawing/2014/main" id="{0178772A-DB0B-376E-4F34-0F3EE73A87F1}"/>
                </a:ext>
              </a:extLst>
            </p:cNvPr>
            <p:cNvCxnSpPr>
              <a:cxnSpLocks/>
            </p:cNvCxnSpPr>
            <p:nvPr/>
          </p:nvCxnSpPr>
          <p:spPr>
            <a:xfrm rot="16200000" flipV="1">
              <a:off x="9614984" y="3633711"/>
              <a:ext cx="1440000" cy="2520000"/>
            </a:xfrm>
            <a:prstGeom prst="bentConnector3">
              <a:avLst>
                <a:gd name="adj1" fmla="val 79137"/>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19" name="図 18" descr="アイコン&#10;&#10;自動的に生成された説明">
              <a:extLst>
                <a:ext uri="{FF2B5EF4-FFF2-40B4-BE49-F238E27FC236}">
                  <a16:creationId xmlns:a16="http://schemas.microsoft.com/office/drawing/2014/main" id="{6D008F16-5DD9-6CFE-6437-78B68A89E384}"/>
                </a:ext>
              </a:extLst>
            </p:cNvPr>
            <p:cNvPicPr>
              <a:picLocks noChangeAspect="1"/>
            </p:cNvPicPr>
            <p:nvPr/>
          </p:nvPicPr>
          <p:blipFill>
            <a:blip r:embed="rId4">
              <a:duotone>
                <a:schemeClr val="accent3">
                  <a:shade val="45000"/>
                  <a:satMod val="135000"/>
                </a:schemeClr>
                <a:prstClr val="white"/>
              </a:duotone>
            </a:blip>
            <a:stretch>
              <a:fillRect/>
            </a:stretch>
          </p:blipFill>
          <p:spPr>
            <a:xfrm>
              <a:off x="9970905" y="6237048"/>
              <a:ext cx="213409" cy="238564"/>
            </a:xfrm>
            <a:prstGeom prst="rect">
              <a:avLst/>
            </a:prstGeom>
          </p:spPr>
        </p:pic>
        <p:sp>
          <p:nvSpPr>
            <p:cNvPr id="20" name="正方形/長方形 19">
              <a:extLst>
                <a:ext uri="{FF2B5EF4-FFF2-40B4-BE49-F238E27FC236}">
                  <a16:creationId xmlns:a16="http://schemas.microsoft.com/office/drawing/2014/main" id="{9A22D2FF-F221-A8F6-F029-D6A94886AE03}"/>
                </a:ext>
              </a:extLst>
            </p:cNvPr>
            <p:cNvSpPr/>
            <p:nvPr/>
          </p:nvSpPr>
          <p:spPr>
            <a:xfrm>
              <a:off x="8496273" y="5604673"/>
              <a:ext cx="310598"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800" b="1">
                  <a:solidFill>
                    <a:schemeClr val="tx1">
                      <a:lumMod val="50000"/>
                      <a:lumOff val="50000"/>
                    </a:schemeClr>
                  </a:solidFill>
                  <a:latin typeface="メイリオ" panose="020B0604030504040204" pitchFamily="50" charset="-128"/>
                  <a:ea typeface="メイリオ" panose="020B0604030504040204" pitchFamily="50" charset="-128"/>
                </a:rPr>
                <a:t>BMS</a:t>
              </a:r>
            </a:p>
          </p:txBody>
        </p:sp>
        <p:sp>
          <p:nvSpPr>
            <p:cNvPr id="21" name="正方形/長方形 20">
              <a:extLst>
                <a:ext uri="{FF2B5EF4-FFF2-40B4-BE49-F238E27FC236}">
                  <a16:creationId xmlns:a16="http://schemas.microsoft.com/office/drawing/2014/main" id="{9D3AA89B-DF52-DBF2-2908-5026BF00289A}"/>
                </a:ext>
              </a:extLst>
            </p:cNvPr>
            <p:cNvSpPr/>
            <p:nvPr/>
          </p:nvSpPr>
          <p:spPr>
            <a:xfrm>
              <a:off x="7577166" y="6122888"/>
              <a:ext cx="833767" cy="426615"/>
            </a:xfrm>
            <a:prstGeom prst="rect">
              <a:avLst/>
            </a:prstGeom>
            <a:solidFill>
              <a:schemeClr val="bg1"/>
            </a:soli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a:solidFill>
                    <a:schemeClr val="accent1">
                      <a:lumMod val="50000"/>
                    </a:schemeClr>
                  </a:solidFill>
                  <a:latin typeface="メイリオ" panose="020B0604030504040204" pitchFamily="50" charset="-128"/>
                  <a:ea typeface="メイリオ" panose="020B0604030504040204" pitchFamily="50" charset="-128"/>
                </a:rPr>
                <a:t>0. Physical Layer</a:t>
              </a:r>
              <a:endParaRPr kumimoji="1" lang="ja-JP" altLang="en-US" sz="900">
                <a:solidFill>
                  <a:schemeClr val="accent1">
                    <a:lumMod val="50000"/>
                  </a:schemeClr>
                </a:solidFill>
                <a:latin typeface="メイリオ" panose="020B0604030504040204" pitchFamily="50" charset="-128"/>
                <a:ea typeface="メイリオ" panose="020B0604030504040204" pitchFamily="50" charset="-128"/>
              </a:endParaRPr>
            </a:p>
          </p:txBody>
        </p:sp>
        <p:grpSp>
          <p:nvGrpSpPr>
            <p:cNvPr id="22" name="グループ化 21">
              <a:extLst>
                <a:ext uri="{FF2B5EF4-FFF2-40B4-BE49-F238E27FC236}">
                  <a16:creationId xmlns:a16="http://schemas.microsoft.com/office/drawing/2014/main" id="{D43E35FF-356F-C070-AA5C-6A440E413F51}"/>
                </a:ext>
              </a:extLst>
            </p:cNvPr>
            <p:cNvGrpSpPr/>
            <p:nvPr/>
          </p:nvGrpSpPr>
          <p:grpSpPr>
            <a:xfrm>
              <a:off x="10233956" y="6238078"/>
              <a:ext cx="213409" cy="247093"/>
              <a:chOff x="3588231" y="6089556"/>
              <a:chExt cx="280454" cy="324720"/>
            </a:xfrm>
          </p:grpSpPr>
          <p:pic>
            <p:nvPicPr>
              <p:cNvPr id="1035" name="図 1034" descr="アイコン&#10;&#10;自動的に生成された説明">
                <a:extLst>
                  <a:ext uri="{FF2B5EF4-FFF2-40B4-BE49-F238E27FC236}">
                    <a16:creationId xmlns:a16="http://schemas.microsoft.com/office/drawing/2014/main" id="{24B1F9B1-14CA-1B92-E68F-DB1A40BB4017}"/>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artisticLineDrawing pencilSize="100"/>
                        </a14:imgEffect>
                        <a14:imgEffect>
                          <a14:colorTemperature colorTemp="11200"/>
                        </a14:imgEffect>
                        <a14:imgEffect>
                          <a14:brightnessContrast bright="40000" contrast="-40000"/>
                        </a14:imgEffect>
                      </a14:imgLayer>
                    </a14:imgProps>
                  </a:ext>
                </a:extLst>
              </a:blip>
              <a:stretch>
                <a:fillRect/>
              </a:stretch>
            </p:blipFill>
            <p:spPr>
              <a:xfrm>
                <a:off x="3588231" y="6089556"/>
                <a:ext cx="280454" cy="313511"/>
              </a:xfrm>
              <a:prstGeom prst="rect">
                <a:avLst/>
              </a:prstGeom>
              <a:noFill/>
            </p:spPr>
          </p:pic>
          <p:pic>
            <p:nvPicPr>
              <p:cNvPr id="1036" name="図 1035" descr="アイコン&#10;&#10;自動的に生成された説明">
                <a:extLst>
                  <a:ext uri="{FF2B5EF4-FFF2-40B4-BE49-F238E27FC236}">
                    <a16:creationId xmlns:a16="http://schemas.microsoft.com/office/drawing/2014/main" id="{D44C8A7A-FB56-73D1-2F6C-534AB56E5686}"/>
                  </a:ext>
                </a:extLst>
              </p:cNvPr>
              <p:cNvPicPr>
                <a:picLocks noChangeAspect="1"/>
              </p:cNvPicPr>
              <p:nvPr/>
            </p:nvPicPr>
            <p:blipFill rotWithShape="1">
              <a:blip r:embed="rId4">
                <a:biLevel thresh="25000"/>
              </a:blip>
              <a:srcRect b="42327"/>
              <a:stretch/>
            </p:blipFill>
            <p:spPr>
              <a:xfrm>
                <a:off x="3612302" y="6100765"/>
                <a:ext cx="236383" cy="152398"/>
              </a:xfrm>
              <a:prstGeom prst="rect">
                <a:avLst/>
              </a:prstGeom>
            </p:spPr>
          </p:pic>
          <p:pic>
            <p:nvPicPr>
              <p:cNvPr id="1037" name="図 1036" descr="アイコン&#10;&#10;自動的に生成された説明">
                <a:extLst>
                  <a:ext uri="{FF2B5EF4-FFF2-40B4-BE49-F238E27FC236}">
                    <a16:creationId xmlns:a16="http://schemas.microsoft.com/office/drawing/2014/main" id="{8914E88D-2DAA-C943-2691-72AD888CDFB4}"/>
                  </a:ext>
                </a:extLst>
              </p:cNvPr>
              <p:cNvPicPr>
                <a:picLocks noChangeAspect="1"/>
              </p:cNvPicPr>
              <p:nvPr/>
            </p:nvPicPr>
            <p:blipFill rotWithShape="1">
              <a:blip r:embed="rId4">
                <a:biLevel thresh="25000"/>
              </a:blip>
              <a:srcRect t="60169" b="-7147"/>
              <a:stretch/>
            </p:blipFill>
            <p:spPr>
              <a:xfrm>
                <a:off x="3610267" y="6290141"/>
                <a:ext cx="236382" cy="124135"/>
              </a:xfrm>
              <a:prstGeom prst="rect">
                <a:avLst/>
              </a:prstGeom>
            </p:spPr>
          </p:pic>
        </p:grpSp>
        <p:pic>
          <p:nvPicPr>
            <p:cNvPr id="23" name="図 22" descr="アイコン&#10;&#10;自動的に生成された説明">
              <a:extLst>
                <a:ext uri="{FF2B5EF4-FFF2-40B4-BE49-F238E27FC236}">
                  <a16:creationId xmlns:a16="http://schemas.microsoft.com/office/drawing/2014/main" id="{818C369B-4BFF-C052-3AEC-18A57F9BD37F}"/>
                </a:ext>
              </a:extLst>
            </p:cNvPr>
            <p:cNvPicPr>
              <a:picLocks noChangeAspect="1"/>
            </p:cNvPicPr>
            <p:nvPr/>
          </p:nvPicPr>
          <p:blipFill>
            <a:blip r:embed="rId4">
              <a:duotone>
                <a:schemeClr val="accent3">
                  <a:shade val="45000"/>
                  <a:satMod val="135000"/>
                </a:schemeClr>
                <a:prstClr val="white"/>
              </a:duotone>
            </a:blip>
            <a:stretch>
              <a:fillRect/>
            </a:stretch>
          </p:blipFill>
          <p:spPr>
            <a:xfrm>
              <a:off x="9705879" y="6237048"/>
              <a:ext cx="213409" cy="238564"/>
            </a:xfrm>
            <a:prstGeom prst="rect">
              <a:avLst/>
            </a:prstGeom>
          </p:spPr>
        </p:pic>
        <p:sp>
          <p:nvSpPr>
            <p:cNvPr id="24" name="正方形/長方形 23">
              <a:extLst>
                <a:ext uri="{FF2B5EF4-FFF2-40B4-BE49-F238E27FC236}">
                  <a16:creationId xmlns:a16="http://schemas.microsoft.com/office/drawing/2014/main" id="{478D2A08-17E5-44C6-1111-C8A4424BD874}"/>
                </a:ext>
              </a:extLst>
            </p:cNvPr>
            <p:cNvSpPr/>
            <p:nvPr/>
          </p:nvSpPr>
          <p:spPr>
            <a:xfrm>
              <a:off x="9239376" y="6099785"/>
              <a:ext cx="397290"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700" b="1">
                  <a:solidFill>
                    <a:schemeClr val="accent1"/>
                  </a:solidFill>
                  <a:latin typeface="メイリオ" panose="020B0604030504040204" pitchFamily="50" charset="-128"/>
                  <a:ea typeface="メイリオ" panose="020B0604030504040204" pitchFamily="50" charset="-128"/>
                </a:rPr>
                <a:t>Occupancy</a:t>
              </a:r>
            </a:p>
          </p:txBody>
        </p:sp>
        <p:sp>
          <p:nvSpPr>
            <p:cNvPr id="25" name="正方形/長方形 24">
              <a:extLst>
                <a:ext uri="{FF2B5EF4-FFF2-40B4-BE49-F238E27FC236}">
                  <a16:creationId xmlns:a16="http://schemas.microsoft.com/office/drawing/2014/main" id="{A832B4A3-1183-2AC6-8857-5486F9246607}"/>
                </a:ext>
              </a:extLst>
            </p:cNvPr>
            <p:cNvSpPr/>
            <p:nvPr/>
          </p:nvSpPr>
          <p:spPr>
            <a:xfrm>
              <a:off x="10655989" y="6095723"/>
              <a:ext cx="397290"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700" b="1">
                  <a:solidFill>
                    <a:schemeClr val="accent1"/>
                  </a:solidFill>
                  <a:latin typeface="メイリオ" panose="020B0604030504040204" pitchFamily="50" charset="-128"/>
                  <a:ea typeface="メイリオ" panose="020B0604030504040204" pitchFamily="50" charset="-128"/>
                </a:rPr>
                <a:t>Comfort</a:t>
              </a:r>
            </a:p>
          </p:txBody>
        </p:sp>
        <p:sp>
          <p:nvSpPr>
            <p:cNvPr id="26" name="正方形/長方形 25">
              <a:extLst>
                <a:ext uri="{FF2B5EF4-FFF2-40B4-BE49-F238E27FC236}">
                  <a16:creationId xmlns:a16="http://schemas.microsoft.com/office/drawing/2014/main" id="{5BF9FDAA-58ED-B9EB-E06D-F9DAFFE9DE04}"/>
                </a:ext>
              </a:extLst>
            </p:cNvPr>
            <p:cNvSpPr/>
            <p:nvPr/>
          </p:nvSpPr>
          <p:spPr>
            <a:xfrm>
              <a:off x="9141218" y="5485933"/>
              <a:ext cx="466274" cy="185158"/>
            </a:xfrm>
            <a:prstGeom prst="rect">
              <a:avLst/>
            </a:prstGeom>
            <a:solidFill>
              <a:schemeClr val="bg1"/>
            </a:solidFill>
            <a:ln w="63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Occupied/</a:t>
              </a:r>
            </a:p>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Unoccupied</a:t>
              </a:r>
            </a:p>
          </p:txBody>
        </p:sp>
        <p:sp>
          <p:nvSpPr>
            <p:cNvPr id="27" name="正方形/長方形 26">
              <a:extLst>
                <a:ext uri="{FF2B5EF4-FFF2-40B4-BE49-F238E27FC236}">
                  <a16:creationId xmlns:a16="http://schemas.microsoft.com/office/drawing/2014/main" id="{2E16F1E6-B04C-F546-4557-5E9122000383}"/>
                </a:ext>
              </a:extLst>
            </p:cNvPr>
            <p:cNvSpPr/>
            <p:nvPr/>
          </p:nvSpPr>
          <p:spPr>
            <a:xfrm>
              <a:off x="9662187" y="5485932"/>
              <a:ext cx="379419" cy="185157"/>
            </a:xfrm>
            <a:prstGeom prst="rect">
              <a:avLst/>
            </a:prstGeom>
            <a:solidFill>
              <a:schemeClr val="bg1"/>
            </a:solidFill>
            <a:ln w="63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700">
                  <a:solidFill>
                    <a:schemeClr val="accent6">
                      <a:lumMod val="75000"/>
                    </a:schemeClr>
                  </a:solidFill>
                  <a:latin typeface="メイリオ" panose="020B0604030504040204" pitchFamily="50" charset="-128"/>
                  <a:ea typeface="メイリオ" panose="020B0604030504040204" pitchFamily="50" charset="-128"/>
                </a:rPr>
                <a:t>Counting</a:t>
              </a:r>
            </a:p>
          </p:txBody>
        </p:sp>
        <p:sp>
          <p:nvSpPr>
            <p:cNvPr id="28" name="正方形/長方形 27">
              <a:extLst>
                <a:ext uri="{FF2B5EF4-FFF2-40B4-BE49-F238E27FC236}">
                  <a16:creationId xmlns:a16="http://schemas.microsoft.com/office/drawing/2014/main" id="{7A861C5B-47DF-1BC0-87CA-C6E14F26966C}"/>
                </a:ext>
              </a:extLst>
            </p:cNvPr>
            <p:cNvSpPr/>
            <p:nvPr/>
          </p:nvSpPr>
          <p:spPr>
            <a:xfrm>
              <a:off x="10072339" y="5484987"/>
              <a:ext cx="379419" cy="186099"/>
            </a:xfrm>
            <a:prstGeom prst="rect">
              <a:avLst/>
            </a:prstGeom>
            <a:solidFill>
              <a:schemeClr val="bg1"/>
            </a:solidFill>
            <a:ln w="63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700">
                  <a:solidFill>
                    <a:schemeClr val="accent6">
                      <a:lumMod val="75000"/>
                    </a:schemeClr>
                  </a:solidFill>
                  <a:latin typeface="メイリオ" panose="020B0604030504040204" pitchFamily="50" charset="-128"/>
                  <a:ea typeface="メイリオ" panose="020B0604030504040204" pitchFamily="50" charset="-128"/>
                </a:rPr>
                <a:t>Location</a:t>
              </a:r>
            </a:p>
          </p:txBody>
        </p:sp>
        <p:sp>
          <p:nvSpPr>
            <p:cNvPr id="29" name="正方形/長方形 28">
              <a:extLst>
                <a:ext uri="{FF2B5EF4-FFF2-40B4-BE49-F238E27FC236}">
                  <a16:creationId xmlns:a16="http://schemas.microsoft.com/office/drawing/2014/main" id="{84A3973C-6FC7-336F-321E-162E78730F1E}"/>
                </a:ext>
              </a:extLst>
            </p:cNvPr>
            <p:cNvSpPr/>
            <p:nvPr/>
          </p:nvSpPr>
          <p:spPr>
            <a:xfrm>
              <a:off x="8730150" y="4009242"/>
              <a:ext cx="488048"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800" b="1">
                  <a:solidFill>
                    <a:schemeClr val="accent1"/>
                  </a:solidFill>
                  <a:latin typeface="メイリオ" panose="020B0604030504040204" pitchFamily="50" charset="-128"/>
                  <a:ea typeface="メイリオ" panose="020B0604030504040204" pitchFamily="50" charset="-128"/>
                </a:rPr>
                <a:t>Rule Based</a:t>
              </a:r>
            </a:p>
          </p:txBody>
        </p:sp>
        <p:sp>
          <p:nvSpPr>
            <p:cNvPr id="30" name="正方形/長方形 29">
              <a:extLst>
                <a:ext uri="{FF2B5EF4-FFF2-40B4-BE49-F238E27FC236}">
                  <a16:creationId xmlns:a16="http://schemas.microsoft.com/office/drawing/2014/main" id="{225DD51F-94F8-73DD-613A-DADE864707DE}"/>
                </a:ext>
              </a:extLst>
            </p:cNvPr>
            <p:cNvSpPr/>
            <p:nvPr/>
          </p:nvSpPr>
          <p:spPr>
            <a:xfrm>
              <a:off x="9873033" y="4009242"/>
              <a:ext cx="264677"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800" b="1">
                  <a:solidFill>
                    <a:schemeClr val="accent1"/>
                  </a:solidFill>
                  <a:latin typeface="メイリオ" panose="020B0604030504040204" pitchFamily="50" charset="-128"/>
                  <a:ea typeface="メイリオ" panose="020B0604030504040204" pitchFamily="50" charset="-128"/>
                </a:rPr>
                <a:t>MPC</a:t>
              </a:r>
            </a:p>
          </p:txBody>
        </p:sp>
        <p:sp>
          <p:nvSpPr>
            <p:cNvPr id="31" name="正方形/長方形 30">
              <a:extLst>
                <a:ext uri="{FF2B5EF4-FFF2-40B4-BE49-F238E27FC236}">
                  <a16:creationId xmlns:a16="http://schemas.microsoft.com/office/drawing/2014/main" id="{46A42420-A736-AAE3-108F-A860A1E25035}"/>
                </a:ext>
              </a:extLst>
            </p:cNvPr>
            <p:cNvSpPr/>
            <p:nvPr/>
          </p:nvSpPr>
          <p:spPr>
            <a:xfrm>
              <a:off x="10687982" y="4009242"/>
              <a:ext cx="888449"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800" b="1">
                  <a:solidFill>
                    <a:schemeClr val="accent1"/>
                  </a:solidFill>
                  <a:latin typeface="メイリオ" panose="020B0604030504040204" pitchFamily="50" charset="-128"/>
                  <a:ea typeface="メイリオ" panose="020B0604030504040204" pitchFamily="50" charset="-128"/>
                </a:rPr>
                <a:t>RL</a:t>
              </a:r>
            </a:p>
          </p:txBody>
        </p:sp>
        <p:cxnSp>
          <p:nvCxnSpPr>
            <p:cNvPr id="32" name="直線矢印コネクタ 71">
              <a:extLst>
                <a:ext uri="{FF2B5EF4-FFF2-40B4-BE49-F238E27FC236}">
                  <a16:creationId xmlns:a16="http://schemas.microsoft.com/office/drawing/2014/main" id="{5E4896A2-FE7A-BE57-0988-819A0226A736}"/>
                </a:ext>
              </a:extLst>
            </p:cNvPr>
            <p:cNvCxnSpPr>
              <a:cxnSpLocks/>
            </p:cNvCxnSpPr>
            <p:nvPr/>
          </p:nvCxnSpPr>
          <p:spPr>
            <a:xfrm flipV="1">
              <a:off x="9633837" y="5250072"/>
              <a:ext cx="0" cy="25888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05FE87BB-ACC4-4F2C-34A0-7486A09DDFA8}"/>
                </a:ext>
              </a:extLst>
            </p:cNvPr>
            <p:cNvSpPr/>
            <p:nvPr/>
          </p:nvSpPr>
          <p:spPr>
            <a:xfrm>
              <a:off x="10915494" y="5501788"/>
              <a:ext cx="397290" cy="159250"/>
            </a:xfrm>
            <a:prstGeom prst="rect">
              <a:avLst/>
            </a:prstGeom>
            <a:solidFill>
              <a:schemeClr val="bg1"/>
            </a:solidFill>
            <a:ln w="63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700">
                  <a:solidFill>
                    <a:schemeClr val="accent1"/>
                  </a:solidFill>
                  <a:latin typeface="メイリオ" panose="020B0604030504040204" pitchFamily="50" charset="-128"/>
                  <a:ea typeface="メイリオ" panose="020B0604030504040204" pitchFamily="50" charset="-128"/>
                </a:rPr>
                <a:t>Sensation</a:t>
              </a:r>
            </a:p>
          </p:txBody>
        </p:sp>
        <p:pic>
          <p:nvPicPr>
            <p:cNvPr id="34" name="Picture 2" descr="AI（人工知能）のアイコン03 | フリーのアイコンイラスト素材 icon-pit">
              <a:extLst>
                <a:ext uri="{FF2B5EF4-FFF2-40B4-BE49-F238E27FC236}">
                  <a16:creationId xmlns:a16="http://schemas.microsoft.com/office/drawing/2014/main" id="{CAF369E7-0699-C76C-8303-B3991E24C808}"/>
                </a:ext>
              </a:extLst>
            </p:cNvPr>
            <p:cNvPicPr>
              <a:picLocks noChangeAspect="1" noChangeArrowheads="1"/>
            </p:cNvPicPr>
            <p:nvPr/>
          </p:nvPicPr>
          <p:blipFill rotWithShape="1">
            <a:blip r:embed="rId7">
              <a:duotone>
                <a:schemeClr val="accent6">
                  <a:shade val="45000"/>
                  <a:satMod val="135000"/>
                </a:schemeClr>
                <a:prstClr val="white"/>
              </a:duotone>
              <a:extLst>
                <a:ext uri="{28A0092B-C50C-407E-A947-70E740481C1C}">
                  <a14:useLocalDpi xmlns:a14="http://schemas.microsoft.com/office/drawing/2010/main" val="0"/>
                </a:ext>
              </a:extLst>
            </a:blip>
            <a:srcRect l="-2114" t="9316" r="2114" b="6016"/>
            <a:stretch/>
          </p:blipFill>
          <p:spPr bwMode="auto">
            <a:xfrm>
              <a:off x="9468684" y="4932110"/>
              <a:ext cx="330308" cy="27966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AI（人工知能）のアイコン03 | フリーのアイコンイラスト素材 icon-pit">
              <a:extLst>
                <a:ext uri="{FF2B5EF4-FFF2-40B4-BE49-F238E27FC236}">
                  <a16:creationId xmlns:a16="http://schemas.microsoft.com/office/drawing/2014/main" id="{0204AE44-7D7A-7085-CCA3-F066035E749D}"/>
                </a:ext>
              </a:extLst>
            </p:cNvPr>
            <p:cNvPicPr>
              <a:picLocks noChangeAspect="1" noChangeArrowheads="1"/>
            </p:cNvPicPr>
            <p:nvPr/>
          </p:nvPicPr>
          <p:blipFill rotWithShape="1">
            <a:blip r:embed="rId7">
              <a:duotone>
                <a:schemeClr val="accent1">
                  <a:shade val="45000"/>
                  <a:satMod val="135000"/>
                </a:schemeClr>
                <a:prstClr val="white"/>
              </a:duotone>
              <a:extLst>
                <a:ext uri="{28A0092B-C50C-407E-A947-70E740481C1C}">
                  <a14:useLocalDpi xmlns:a14="http://schemas.microsoft.com/office/drawing/2010/main" val="0"/>
                </a:ext>
              </a:extLst>
            </a:blip>
            <a:srcRect l="-2114" t="9316" r="2114" b="6016"/>
            <a:stretch/>
          </p:blipFill>
          <p:spPr bwMode="auto">
            <a:xfrm>
              <a:off x="10973748" y="4932110"/>
              <a:ext cx="330308" cy="279664"/>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直線矢印コネクタ 71">
              <a:extLst>
                <a:ext uri="{FF2B5EF4-FFF2-40B4-BE49-F238E27FC236}">
                  <a16:creationId xmlns:a16="http://schemas.microsoft.com/office/drawing/2014/main" id="{75B1EBA8-95C0-7DC7-4944-63E6394D478B}"/>
                </a:ext>
              </a:extLst>
            </p:cNvPr>
            <p:cNvCxnSpPr>
              <a:cxnSpLocks/>
            </p:cNvCxnSpPr>
            <p:nvPr/>
          </p:nvCxnSpPr>
          <p:spPr>
            <a:xfrm flipV="1">
              <a:off x="11141198" y="5250072"/>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71">
              <a:extLst>
                <a:ext uri="{FF2B5EF4-FFF2-40B4-BE49-F238E27FC236}">
                  <a16:creationId xmlns:a16="http://schemas.microsoft.com/office/drawing/2014/main" id="{8618A21E-D35F-A2A9-D9F2-9022F7A8934F}"/>
                </a:ext>
              </a:extLst>
            </p:cNvPr>
            <p:cNvCxnSpPr>
              <a:cxnSpLocks/>
            </p:cNvCxnSpPr>
            <p:nvPr/>
          </p:nvCxnSpPr>
          <p:spPr>
            <a:xfrm rot="16200000" flipV="1">
              <a:off x="10683646" y="4706331"/>
              <a:ext cx="1440000" cy="380712"/>
            </a:xfrm>
            <a:prstGeom prst="bentConnector3">
              <a:avLst>
                <a:gd name="adj1" fmla="val 91628"/>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A9138FB2-7369-E3ED-29AD-36C46B5FFE38}"/>
                </a:ext>
              </a:extLst>
            </p:cNvPr>
            <p:cNvSpPr/>
            <p:nvPr/>
          </p:nvSpPr>
          <p:spPr>
            <a:xfrm>
              <a:off x="10595377" y="4983716"/>
              <a:ext cx="397290"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a:solidFill>
                    <a:schemeClr val="accent1"/>
                  </a:solidFill>
                  <a:latin typeface="メイリオ" panose="020B0604030504040204" pitchFamily="50" charset="-128"/>
                  <a:ea typeface="メイリオ" panose="020B0604030504040204" pitchFamily="50" charset="-128"/>
                </a:rPr>
                <a:t>Preference</a:t>
              </a:r>
            </a:p>
            <a:p>
              <a:pPr algn="ctr"/>
              <a:r>
                <a:rPr kumimoji="1" lang="en-US" altLang="ja-JP" sz="600" b="1">
                  <a:solidFill>
                    <a:schemeClr val="accent1"/>
                  </a:solidFill>
                  <a:latin typeface="メイリオ" panose="020B0604030504040204" pitchFamily="50" charset="-128"/>
                  <a:ea typeface="メイリオ" panose="020B0604030504040204" pitchFamily="50" charset="-128"/>
                </a:rPr>
                <a:t>Learning</a:t>
              </a:r>
            </a:p>
          </p:txBody>
        </p:sp>
        <p:sp>
          <p:nvSpPr>
            <p:cNvPr id="39" name="正方形/長方形 38">
              <a:extLst>
                <a:ext uri="{FF2B5EF4-FFF2-40B4-BE49-F238E27FC236}">
                  <a16:creationId xmlns:a16="http://schemas.microsoft.com/office/drawing/2014/main" id="{834E46CF-1FA1-5A2E-1DA5-C6D788417217}"/>
                </a:ext>
              </a:extLst>
            </p:cNvPr>
            <p:cNvSpPr/>
            <p:nvPr/>
          </p:nvSpPr>
          <p:spPr>
            <a:xfrm>
              <a:off x="9205665" y="5677981"/>
              <a:ext cx="397290"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PID Sensor</a:t>
              </a:r>
            </a:p>
          </p:txBody>
        </p:sp>
        <p:sp>
          <p:nvSpPr>
            <p:cNvPr id="40" name="正方形/長方形 39">
              <a:extLst>
                <a:ext uri="{FF2B5EF4-FFF2-40B4-BE49-F238E27FC236}">
                  <a16:creationId xmlns:a16="http://schemas.microsoft.com/office/drawing/2014/main" id="{7EB26A37-38C2-D1B0-96E6-42E6A8462958}"/>
                </a:ext>
              </a:extLst>
            </p:cNvPr>
            <p:cNvSpPr/>
            <p:nvPr/>
          </p:nvSpPr>
          <p:spPr>
            <a:xfrm>
              <a:off x="10112477" y="5679980"/>
              <a:ext cx="239304" cy="321068"/>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RFID</a:t>
              </a:r>
            </a:p>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GPS</a:t>
              </a:r>
            </a:p>
            <a:p>
              <a:pPr algn="ctr"/>
              <a:r>
                <a:rPr kumimoji="1" lang="en-US" altLang="ja-JP" sz="600" err="1">
                  <a:solidFill>
                    <a:schemeClr val="accent6">
                      <a:lumMod val="75000"/>
                    </a:schemeClr>
                  </a:solidFill>
                  <a:latin typeface="メイリオ" panose="020B0604030504040204" pitchFamily="50" charset="-128"/>
                  <a:ea typeface="メイリオ" panose="020B0604030504040204" pitchFamily="50" charset="-128"/>
                </a:rPr>
                <a:t>Wifi</a:t>
              </a:r>
              <a:endParaRPr kumimoji="1" lang="en-US" altLang="ja-JP" sz="600">
                <a:solidFill>
                  <a:schemeClr val="accent6">
                    <a:lumMod val="75000"/>
                  </a:schemeClr>
                </a:solidFill>
                <a:latin typeface="メイリオ" panose="020B0604030504040204" pitchFamily="50" charset="-128"/>
                <a:ea typeface="メイリオ" panose="020B0604030504040204" pitchFamily="50" charset="-128"/>
              </a:endParaRPr>
            </a:p>
          </p:txBody>
        </p:sp>
        <p:sp>
          <p:nvSpPr>
            <p:cNvPr id="41" name="正方形/長方形 40">
              <a:extLst>
                <a:ext uri="{FF2B5EF4-FFF2-40B4-BE49-F238E27FC236}">
                  <a16:creationId xmlns:a16="http://schemas.microsoft.com/office/drawing/2014/main" id="{83D6D5D7-C8AF-6685-AE9F-330DD70DF771}"/>
                </a:ext>
              </a:extLst>
            </p:cNvPr>
            <p:cNvSpPr/>
            <p:nvPr/>
          </p:nvSpPr>
          <p:spPr>
            <a:xfrm>
              <a:off x="9731704" y="5679981"/>
              <a:ext cx="239304"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Vision</a:t>
              </a:r>
            </a:p>
          </p:txBody>
        </p:sp>
        <p:cxnSp>
          <p:nvCxnSpPr>
            <p:cNvPr id="42" name="直線矢印コネクタ 71">
              <a:extLst>
                <a:ext uri="{FF2B5EF4-FFF2-40B4-BE49-F238E27FC236}">
                  <a16:creationId xmlns:a16="http://schemas.microsoft.com/office/drawing/2014/main" id="{663E3FC0-1A92-8D14-B024-D501DB912194}"/>
                </a:ext>
              </a:extLst>
            </p:cNvPr>
            <p:cNvCxnSpPr>
              <a:cxnSpLocks/>
            </p:cNvCxnSpPr>
            <p:nvPr/>
          </p:nvCxnSpPr>
          <p:spPr>
            <a:xfrm rot="5400000" flipH="1" flipV="1">
              <a:off x="9268138" y="3721066"/>
              <a:ext cx="1296000" cy="2196000"/>
            </a:xfrm>
            <a:prstGeom prst="bentConnector3">
              <a:avLst>
                <a:gd name="adj1" fmla="val 84522"/>
              </a:avLst>
            </a:prstGeom>
            <a:ln w="952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CE9F2093-124E-6820-9220-4C4AF1FF76A7}"/>
                </a:ext>
              </a:extLst>
            </p:cNvPr>
            <p:cNvSpPr/>
            <p:nvPr/>
          </p:nvSpPr>
          <p:spPr>
            <a:xfrm>
              <a:off x="9124761" y="4865533"/>
              <a:ext cx="397290"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a:solidFill>
                    <a:schemeClr val="accent6">
                      <a:lumMod val="75000"/>
                    </a:schemeClr>
                  </a:solidFill>
                  <a:latin typeface="メイリオ" panose="020B0604030504040204" pitchFamily="50" charset="-128"/>
                  <a:ea typeface="メイリオ" panose="020B0604030504040204" pitchFamily="50" charset="-128"/>
                </a:rPr>
                <a:t>Occupancy</a:t>
              </a:r>
            </a:p>
            <a:p>
              <a:pPr algn="ctr"/>
              <a:r>
                <a:rPr kumimoji="1" lang="en-US" altLang="ja-JP" sz="600" b="1">
                  <a:solidFill>
                    <a:schemeClr val="accent6">
                      <a:lumMod val="75000"/>
                    </a:schemeClr>
                  </a:solidFill>
                  <a:latin typeface="メイリオ" panose="020B0604030504040204" pitchFamily="50" charset="-128"/>
                  <a:ea typeface="メイリオ" panose="020B0604030504040204" pitchFamily="50" charset="-128"/>
                </a:rPr>
                <a:t>Learning</a:t>
              </a:r>
            </a:p>
          </p:txBody>
        </p:sp>
        <p:sp>
          <p:nvSpPr>
            <p:cNvPr id="44" name="正方形/長方形 43">
              <a:extLst>
                <a:ext uri="{FF2B5EF4-FFF2-40B4-BE49-F238E27FC236}">
                  <a16:creationId xmlns:a16="http://schemas.microsoft.com/office/drawing/2014/main" id="{6912B9AC-36D0-FF35-C7CA-9EBADCA3CECB}"/>
                </a:ext>
              </a:extLst>
            </p:cNvPr>
            <p:cNvSpPr/>
            <p:nvPr/>
          </p:nvSpPr>
          <p:spPr>
            <a:xfrm>
              <a:off x="10031926" y="4839383"/>
              <a:ext cx="397290" cy="21186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Used if</a:t>
              </a:r>
            </a:p>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enough</a:t>
              </a:r>
            </a:p>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resolution</a:t>
              </a:r>
            </a:p>
          </p:txBody>
        </p:sp>
        <p:sp>
          <p:nvSpPr>
            <p:cNvPr id="45" name="正方形/長方形 44">
              <a:extLst>
                <a:ext uri="{FF2B5EF4-FFF2-40B4-BE49-F238E27FC236}">
                  <a16:creationId xmlns:a16="http://schemas.microsoft.com/office/drawing/2014/main" id="{34E006D5-588E-8E7B-CF72-BF6E710D552C}"/>
                </a:ext>
              </a:extLst>
            </p:cNvPr>
            <p:cNvSpPr/>
            <p:nvPr/>
          </p:nvSpPr>
          <p:spPr>
            <a:xfrm>
              <a:off x="9617798" y="3536433"/>
              <a:ext cx="807808"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800" b="1">
                  <a:solidFill>
                    <a:schemeClr val="accent1"/>
                  </a:solidFill>
                  <a:latin typeface="メイリオ" panose="020B0604030504040204" pitchFamily="50" charset="-128"/>
                  <a:ea typeface="メイリオ" panose="020B0604030504040204" pitchFamily="50" charset="-128"/>
                </a:rPr>
                <a:t>HVAC(Actuator)</a:t>
              </a:r>
            </a:p>
          </p:txBody>
        </p:sp>
        <p:cxnSp>
          <p:nvCxnSpPr>
            <p:cNvPr id="46" name="直線矢印コネクタ 71">
              <a:extLst>
                <a:ext uri="{FF2B5EF4-FFF2-40B4-BE49-F238E27FC236}">
                  <a16:creationId xmlns:a16="http://schemas.microsoft.com/office/drawing/2014/main" id="{C8633F47-73D4-1737-4A15-F08203F16614}"/>
                </a:ext>
              </a:extLst>
            </p:cNvPr>
            <p:cNvCxnSpPr>
              <a:cxnSpLocks/>
              <a:stCxn id="29" idx="0"/>
              <a:endCxn id="45" idx="2"/>
            </p:cNvCxnSpPr>
            <p:nvPr/>
          </p:nvCxnSpPr>
          <p:spPr>
            <a:xfrm rot="5400000" flipH="1" flipV="1">
              <a:off x="9341159" y="3328699"/>
              <a:ext cx="313559" cy="10475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71">
              <a:extLst>
                <a:ext uri="{FF2B5EF4-FFF2-40B4-BE49-F238E27FC236}">
                  <a16:creationId xmlns:a16="http://schemas.microsoft.com/office/drawing/2014/main" id="{1D5667A8-E72A-7D2D-A8CC-888802A69618}"/>
                </a:ext>
              </a:extLst>
            </p:cNvPr>
            <p:cNvCxnSpPr>
              <a:cxnSpLocks/>
              <a:stCxn id="31" idx="0"/>
              <a:endCxn id="45" idx="2"/>
            </p:cNvCxnSpPr>
            <p:nvPr/>
          </p:nvCxnSpPr>
          <p:spPr>
            <a:xfrm rot="16200000" flipV="1">
              <a:off x="10420176" y="3297210"/>
              <a:ext cx="313559" cy="11105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71">
              <a:extLst>
                <a:ext uri="{FF2B5EF4-FFF2-40B4-BE49-F238E27FC236}">
                  <a16:creationId xmlns:a16="http://schemas.microsoft.com/office/drawing/2014/main" id="{C164B949-C4AD-D7C6-3C4A-FA959B6A6AD7}"/>
                </a:ext>
              </a:extLst>
            </p:cNvPr>
            <p:cNvCxnSpPr>
              <a:cxnSpLocks/>
            </p:cNvCxnSpPr>
            <p:nvPr/>
          </p:nvCxnSpPr>
          <p:spPr>
            <a:xfrm flipV="1">
              <a:off x="10021702" y="3676633"/>
              <a:ext cx="0" cy="324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9" name="図 48" descr="アイコン&#10;&#10;自動的に生成された説明">
              <a:extLst>
                <a:ext uri="{FF2B5EF4-FFF2-40B4-BE49-F238E27FC236}">
                  <a16:creationId xmlns:a16="http://schemas.microsoft.com/office/drawing/2014/main" id="{A9F3020D-9196-8D7C-C992-A6A2E387FEA6}"/>
                </a:ext>
              </a:extLst>
            </p:cNvPr>
            <p:cNvPicPr>
              <a:picLocks noChangeAspect="1"/>
            </p:cNvPicPr>
            <p:nvPr/>
          </p:nvPicPr>
          <p:blipFill>
            <a:blip r:embed="rId4">
              <a:duotone>
                <a:schemeClr val="accent3">
                  <a:shade val="45000"/>
                  <a:satMod val="135000"/>
                </a:schemeClr>
                <a:prstClr val="white"/>
              </a:duotone>
            </a:blip>
            <a:stretch>
              <a:fillRect/>
            </a:stretch>
          </p:blipFill>
          <p:spPr>
            <a:xfrm>
              <a:off x="11055145" y="6237048"/>
              <a:ext cx="213409" cy="238564"/>
            </a:xfrm>
            <a:prstGeom prst="rect">
              <a:avLst/>
            </a:prstGeom>
          </p:spPr>
        </p:pic>
        <p:sp>
          <p:nvSpPr>
            <p:cNvPr id="50" name="正方形/長方形 49">
              <a:extLst>
                <a:ext uri="{FF2B5EF4-FFF2-40B4-BE49-F238E27FC236}">
                  <a16:creationId xmlns:a16="http://schemas.microsoft.com/office/drawing/2014/main" id="{E478C3BC-38D4-9566-964F-5E44D3935859}"/>
                </a:ext>
              </a:extLst>
            </p:cNvPr>
            <p:cNvSpPr/>
            <p:nvPr/>
          </p:nvSpPr>
          <p:spPr>
            <a:xfrm>
              <a:off x="8829323" y="5604673"/>
              <a:ext cx="310598"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800" b="1">
                  <a:solidFill>
                    <a:schemeClr val="tx1">
                      <a:lumMod val="50000"/>
                      <a:lumOff val="50000"/>
                    </a:schemeClr>
                  </a:solidFill>
                  <a:latin typeface="メイリオ" panose="020B0604030504040204" pitchFamily="50" charset="-128"/>
                  <a:ea typeface="メイリオ" panose="020B0604030504040204" pitchFamily="50" charset="-128"/>
                </a:rPr>
                <a:t>IoT</a:t>
              </a:r>
            </a:p>
          </p:txBody>
        </p:sp>
        <p:cxnSp>
          <p:nvCxnSpPr>
            <p:cNvPr id="51" name="直線矢印コネクタ 71">
              <a:extLst>
                <a:ext uri="{FF2B5EF4-FFF2-40B4-BE49-F238E27FC236}">
                  <a16:creationId xmlns:a16="http://schemas.microsoft.com/office/drawing/2014/main" id="{D00F5B0E-971F-2DD6-BF79-254A9E86FA8F}"/>
                </a:ext>
              </a:extLst>
            </p:cNvPr>
            <p:cNvCxnSpPr>
              <a:cxnSpLocks/>
            </p:cNvCxnSpPr>
            <p:nvPr/>
          </p:nvCxnSpPr>
          <p:spPr>
            <a:xfrm flipV="1">
              <a:off x="8980427" y="5752418"/>
              <a:ext cx="0" cy="380712"/>
            </a:xfrm>
            <a:prstGeom prst="straightConnector1">
              <a:avLst/>
            </a:prstGeom>
            <a:ln w="952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矢印コネクタ 71">
              <a:extLst>
                <a:ext uri="{FF2B5EF4-FFF2-40B4-BE49-F238E27FC236}">
                  <a16:creationId xmlns:a16="http://schemas.microsoft.com/office/drawing/2014/main" id="{D23A8B88-4948-887F-A3A4-59FACE662744}"/>
                </a:ext>
              </a:extLst>
            </p:cNvPr>
            <p:cNvCxnSpPr>
              <a:cxnSpLocks/>
            </p:cNvCxnSpPr>
            <p:nvPr/>
          </p:nvCxnSpPr>
          <p:spPr>
            <a:xfrm flipV="1">
              <a:off x="8651571" y="5752418"/>
              <a:ext cx="0" cy="380712"/>
            </a:xfrm>
            <a:prstGeom prst="straightConnector1">
              <a:avLst/>
            </a:prstGeom>
            <a:ln w="952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矢印コネクタ 71">
              <a:extLst>
                <a:ext uri="{FF2B5EF4-FFF2-40B4-BE49-F238E27FC236}">
                  <a16:creationId xmlns:a16="http://schemas.microsoft.com/office/drawing/2014/main" id="{6CECC41D-5839-2388-F2D8-6126FD0AFF0F}"/>
                </a:ext>
              </a:extLst>
            </p:cNvPr>
            <p:cNvCxnSpPr>
              <a:cxnSpLocks/>
            </p:cNvCxnSpPr>
            <p:nvPr/>
          </p:nvCxnSpPr>
          <p:spPr>
            <a:xfrm rot="5400000" flipH="1" flipV="1">
              <a:off x="8574423" y="5422530"/>
              <a:ext cx="322141" cy="161071"/>
            </a:xfrm>
            <a:prstGeom prst="bentConnector3">
              <a:avLst>
                <a:gd name="adj1" fmla="val 50000"/>
              </a:avLst>
            </a:prstGeom>
            <a:ln w="952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矢印コネクタ 71">
              <a:extLst>
                <a:ext uri="{FF2B5EF4-FFF2-40B4-BE49-F238E27FC236}">
                  <a16:creationId xmlns:a16="http://schemas.microsoft.com/office/drawing/2014/main" id="{0FA65FCA-7483-ED6D-837F-7F644EFB9FEC}"/>
                </a:ext>
              </a:extLst>
            </p:cNvPr>
            <p:cNvCxnSpPr>
              <a:cxnSpLocks/>
            </p:cNvCxnSpPr>
            <p:nvPr/>
          </p:nvCxnSpPr>
          <p:spPr>
            <a:xfrm rot="16200000" flipV="1">
              <a:off x="8734958" y="5422530"/>
              <a:ext cx="322141" cy="161071"/>
            </a:xfrm>
            <a:prstGeom prst="bentConnector3">
              <a:avLst>
                <a:gd name="adj1" fmla="val 50000"/>
              </a:avLst>
            </a:prstGeom>
            <a:ln w="952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矢印コネクタ 71">
              <a:extLst>
                <a:ext uri="{FF2B5EF4-FFF2-40B4-BE49-F238E27FC236}">
                  <a16:creationId xmlns:a16="http://schemas.microsoft.com/office/drawing/2014/main" id="{F7FA51C8-8D3C-0DE2-BD89-30118F79B4DE}"/>
                </a:ext>
              </a:extLst>
            </p:cNvPr>
            <p:cNvCxnSpPr>
              <a:cxnSpLocks/>
            </p:cNvCxnSpPr>
            <p:nvPr/>
          </p:nvCxnSpPr>
          <p:spPr>
            <a:xfrm flipV="1">
              <a:off x="9943771" y="4171365"/>
              <a:ext cx="0" cy="204999"/>
            </a:xfrm>
            <a:prstGeom prst="straightConnector1">
              <a:avLst/>
            </a:prstGeom>
            <a:ln w="9525">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直線矢印コネクタ 71">
              <a:extLst>
                <a:ext uri="{FF2B5EF4-FFF2-40B4-BE49-F238E27FC236}">
                  <a16:creationId xmlns:a16="http://schemas.microsoft.com/office/drawing/2014/main" id="{A67E0335-08BC-727F-A0B1-4C45A3016749}"/>
                </a:ext>
              </a:extLst>
            </p:cNvPr>
            <p:cNvCxnSpPr>
              <a:cxnSpLocks/>
            </p:cNvCxnSpPr>
            <p:nvPr/>
          </p:nvCxnSpPr>
          <p:spPr>
            <a:xfrm rot="5400000" flipH="1" flipV="1">
              <a:off x="9638288" y="4535174"/>
              <a:ext cx="322141" cy="409998"/>
            </a:xfrm>
            <a:prstGeom prst="bentConnector3">
              <a:avLst>
                <a:gd name="adj1" fmla="val 50000"/>
              </a:avLst>
            </a:prstGeom>
            <a:ln w="63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7" name="グループ化 56">
              <a:extLst>
                <a:ext uri="{FF2B5EF4-FFF2-40B4-BE49-F238E27FC236}">
                  <a16:creationId xmlns:a16="http://schemas.microsoft.com/office/drawing/2014/main" id="{7B8414D2-50B5-65D7-B81C-AEF5FBF4948A}"/>
                </a:ext>
              </a:extLst>
            </p:cNvPr>
            <p:cNvGrpSpPr/>
            <p:nvPr/>
          </p:nvGrpSpPr>
          <p:grpSpPr>
            <a:xfrm>
              <a:off x="10003894" y="4579102"/>
              <a:ext cx="3600" cy="929854"/>
              <a:chOff x="4045919" y="2842319"/>
              <a:chExt cx="5024" cy="1143046"/>
            </a:xfrm>
          </p:grpSpPr>
          <p:cxnSp>
            <p:nvCxnSpPr>
              <p:cNvPr id="1033" name="直線矢印コネクタ 71">
                <a:extLst>
                  <a:ext uri="{FF2B5EF4-FFF2-40B4-BE49-F238E27FC236}">
                    <a16:creationId xmlns:a16="http://schemas.microsoft.com/office/drawing/2014/main" id="{02BAFA33-B244-588D-CE0E-CD09ACAE5AD8}"/>
                  </a:ext>
                </a:extLst>
              </p:cNvPr>
              <p:cNvCxnSpPr>
                <a:cxnSpLocks/>
              </p:cNvCxnSpPr>
              <p:nvPr/>
            </p:nvCxnSpPr>
            <p:spPr>
              <a:xfrm flipV="1">
                <a:off x="4050943" y="3238319"/>
                <a:ext cx="0" cy="747046"/>
              </a:xfrm>
              <a:prstGeom prst="straightConnector1">
                <a:avLst/>
              </a:prstGeom>
              <a:ln>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4" name="直線矢印コネクタ 71">
                <a:extLst>
                  <a:ext uri="{FF2B5EF4-FFF2-40B4-BE49-F238E27FC236}">
                    <a16:creationId xmlns:a16="http://schemas.microsoft.com/office/drawing/2014/main" id="{3F63113E-A155-F82C-D2B3-DD2FF52A7FBA}"/>
                  </a:ext>
                </a:extLst>
              </p:cNvPr>
              <p:cNvCxnSpPr>
                <a:cxnSpLocks/>
              </p:cNvCxnSpPr>
              <p:nvPr/>
            </p:nvCxnSpPr>
            <p:spPr>
              <a:xfrm rot="16200000" flipV="1">
                <a:off x="3849573" y="3038665"/>
                <a:ext cx="396000" cy="3308"/>
              </a:xfrm>
              <a:prstGeom prst="bentConnector3">
                <a:avLst>
                  <a:gd name="adj1" fmla="val 50000"/>
                </a:avLst>
              </a:prstGeom>
              <a:ln w="63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8" name="直線矢印コネクタ 71">
              <a:extLst>
                <a:ext uri="{FF2B5EF4-FFF2-40B4-BE49-F238E27FC236}">
                  <a16:creationId xmlns:a16="http://schemas.microsoft.com/office/drawing/2014/main" id="{EB06FF15-59A2-4746-A33C-688EEA4C2D17}"/>
                </a:ext>
              </a:extLst>
            </p:cNvPr>
            <p:cNvCxnSpPr>
              <a:cxnSpLocks/>
            </p:cNvCxnSpPr>
            <p:nvPr/>
          </p:nvCxnSpPr>
          <p:spPr>
            <a:xfrm flipV="1">
              <a:off x="8940359" y="4171365"/>
              <a:ext cx="0" cy="204999"/>
            </a:xfrm>
            <a:prstGeom prst="straightConnector1">
              <a:avLst/>
            </a:prstGeom>
            <a:ln w="9525">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9" name="グループ化 58">
              <a:extLst>
                <a:ext uri="{FF2B5EF4-FFF2-40B4-BE49-F238E27FC236}">
                  <a16:creationId xmlns:a16="http://schemas.microsoft.com/office/drawing/2014/main" id="{4A0E1C8B-C22C-83F2-42D6-AFABE1338918}"/>
                </a:ext>
              </a:extLst>
            </p:cNvPr>
            <p:cNvGrpSpPr/>
            <p:nvPr/>
          </p:nvGrpSpPr>
          <p:grpSpPr>
            <a:xfrm>
              <a:off x="10061093" y="4171370"/>
              <a:ext cx="1084674" cy="745988"/>
              <a:chOff x="4029712" y="2205129"/>
              <a:chExt cx="1333364" cy="917025"/>
            </a:xfrm>
          </p:grpSpPr>
          <p:cxnSp>
            <p:nvCxnSpPr>
              <p:cNvPr id="1029" name="直線矢印コネクタ 71">
                <a:extLst>
                  <a:ext uri="{FF2B5EF4-FFF2-40B4-BE49-F238E27FC236}">
                    <a16:creationId xmlns:a16="http://schemas.microsoft.com/office/drawing/2014/main" id="{7364294E-8EA7-8BF1-7491-0B37F3997AFE}"/>
                  </a:ext>
                </a:extLst>
              </p:cNvPr>
              <p:cNvCxnSpPr>
                <a:cxnSpLocks/>
              </p:cNvCxnSpPr>
              <p:nvPr/>
            </p:nvCxnSpPr>
            <p:spPr>
              <a:xfrm flipV="1">
                <a:off x="5363076" y="2778369"/>
                <a:ext cx="0" cy="343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30" name="グループ化 1029">
                <a:extLst>
                  <a:ext uri="{FF2B5EF4-FFF2-40B4-BE49-F238E27FC236}">
                    <a16:creationId xmlns:a16="http://schemas.microsoft.com/office/drawing/2014/main" id="{EAF24806-8E48-82F2-47B6-9AFF7FD62E69}"/>
                  </a:ext>
                </a:extLst>
              </p:cNvPr>
              <p:cNvGrpSpPr/>
              <p:nvPr/>
            </p:nvGrpSpPr>
            <p:grpSpPr>
              <a:xfrm>
                <a:off x="4029712" y="2205129"/>
                <a:ext cx="1327620" cy="584466"/>
                <a:chOff x="4029712" y="2205129"/>
                <a:chExt cx="1327620" cy="584466"/>
              </a:xfrm>
            </p:grpSpPr>
            <p:cxnSp>
              <p:nvCxnSpPr>
                <p:cNvPr id="1031" name="直線矢印コネクタ 71">
                  <a:extLst>
                    <a:ext uri="{FF2B5EF4-FFF2-40B4-BE49-F238E27FC236}">
                      <a16:creationId xmlns:a16="http://schemas.microsoft.com/office/drawing/2014/main" id="{4E46A2CD-9036-8FD5-1406-123CD4C5F5F9}"/>
                    </a:ext>
                  </a:extLst>
                </p:cNvPr>
                <p:cNvCxnSpPr>
                  <a:cxnSpLocks/>
                </p:cNvCxnSpPr>
                <p:nvPr/>
              </p:nvCxnSpPr>
              <p:spPr>
                <a:xfrm rot="16200000" flipV="1">
                  <a:off x="4405871" y="1838135"/>
                  <a:ext cx="575301" cy="1327620"/>
                </a:xfrm>
                <a:prstGeom prst="bentConnector3">
                  <a:avLst>
                    <a:gd name="adj1" fmla="val 485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2" name="直線矢印コネクタ 71">
                  <a:extLst>
                    <a:ext uri="{FF2B5EF4-FFF2-40B4-BE49-F238E27FC236}">
                      <a16:creationId xmlns:a16="http://schemas.microsoft.com/office/drawing/2014/main" id="{194E4DBF-AE8E-A08F-BAC9-87F6C365A524}"/>
                    </a:ext>
                  </a:extLst>
                </p:cNvPr>
                <p:cNvCxnSpPr>
                  <a:cxnSpLocks/>
                </p:cNvCxnSpPr>
                <p:nvPr/>
              </p:nvCxnSpPr>
              <p:spPr>
                <a:xfrm flipV="1">
                  <a:off x="5356974" y="2205129"/>
                  <a:ext cx="0" cy="343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cxnSp>
          <p:nvCxnSpPr>
            <p:cNvPr id="60" name="直線矢印コネクタ 71">
              <a:extLst>
                <a:ext uri="{FF2B5EF4-FFF2-40B4-BE49-F238E27FC236}">
                  <a16:creationId xmlns:a16="http://schemas.microsoft.com/office/drawing/2014/main" id="{E98179AE-5BF4-9CAF-8717-C3330C10C668}"/>
                </a:ext>
              </a:extLst>
            </p:cNvPr>
            <p:cNvCxnSpPr>
              <a:cxnSpLocks/>
            </p:cNvCxnSpPr>
            <p:nvPr/>
          </p:nvCxnSpPr>
          <p:spPr>
            <a:xfrm flipV="1">
              <a:off x="10003894" y="4171365"/>
              <a:ext cx="0" cy="405503"/>
            </a:xfrm>
            <a:prstGeom prst="straightConnector1">
              <a:avLst/>
            </a:prstGeom>
            <a:ln w="63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線矢印コネクタ 71">
              <a:extLst>
                <a:ext uri="{FF2B5EF4-FFF2-40B4-BE49-F238E27FC236}">
                  <a16:creationId xmlns:a16="http://schemas.microsoft.com/office/drawing/2014/main" id="{BCFC073C-5C5D-5CF1-84CF-95AEBDE9A1AE}"/>
                </a:ext>
              </a:extLst>
            </p:cNvPr>
            <p:cNvCxnSpPr>
              <a:cxnSpLocks/>
            </p:cNvCxnSpPr>
            <p:nvPr/>
          </p:nvCxnSpPr>
          <p:spPr>
            <a:xfrm flipV="1">
              <a:off x="9012550" y="4171365"/>
              <a:ext cx="0" cy="351427"/>
            </a:xfrm>
            <a:prstGeom prst="straightConnector1">
              <a:avLst/>
            </a:prstGeom>
            <a:ln w="63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線矢印コネクタ 71">
              <a:extLst>
                <a:ext uri="{FF2B5EF4-FFF2-40B4-BE49-F238E27FC236}">
                  <a16:creationId xmlns:a16="http://schemas.microsoft.com/office/drawing/2014/main" id="{34DB88C0-3790-F8B6-1C73-D521898E1A5B}"/>
                </a:ext>
              </a:extLst>
            </p:cNvPr>
            <p:cNvCxnSpPr>
              <a:cxnSpLocks/>
            </p:cNvCxnSpPr>
            <p:nvPr/>
          </p:nvCxnSpPr>
          <p:spPr>
            <a:xfrm flipV="1">
              <a:off x="11081182" y="4171365"/>
              <a:ext cx="0" cy="351427"/>
            </a:xfrm>
            <a:prstGeom prst="straightConnector1">
              <a:avLst/>
            </a:prstGeom>
            <a:ln w="63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線矢印コネクタ 71">
              <a:extLst>
                <a:ext uri="{FF2B5EF4-FFF2-40B4-BE49-F238E27FC236}">
                  <a16:creationId xmlns:a16="http://schemas.microsoft.com/office/drawing/2014/main" id="{64600518-30BE-71B0-1F47-91EB4F138330}"/>
                </a:ext>
              </a:extLst>
            </p:cNvPr>
            <p:cNvCxnSpPr>
              <a:cxnSpLocks/>
            </p:cNvCxnSpPr>
            <p:nvPr/>
          </p:nvCxnSpPr>
          <p:spPr>
            <a:xfrm flipH="1">
              <a:off x="9012550" y="4527031"/>
              <a:ext cx="2068632" cy="0"/>
            </a:xfrm>
            <a:prstGeom prst="straightConnector1">
              <a:avLst/>
            </a:prstGeom>
            <a:ln w="63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4" name="正方形/長方形 1023">
              <a:extLst>
                <a:ext uri="{FF2B5EF4-FFF2-40B4-BE49-F238E27FC236}">
                  <a16:creationId xmlns:a16="http://schemas.microsoft.com/office/drawing/2014/main" id="{E98712D3-6F51-0D92-2022-8584AA7E007C}"/>
                </a:ext>
              </a:extLst>
            </p:cNvPr>
            <p:cNvSpPr/>
            <p:nvPr/>
          </p:nvSpPr>
          <p:spPr>
            <a:xfrm>
              <a:off x="11206712" y="5679980"/>
              <a:ext cx="239304" cy="321068"/>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500">
                  <a:solidFill>
                    <a:srgbClr val="32689C"/>
                  </a:solidFill>
                  <a:latin typeface="メイリオ" panose="020B0604030504040204" pitchFamily="50" charset="-128"/>
                  <a:ea typeface="メイリオ" panose="020B0604030504040204" pitchFamily="50" charset="-128"/>
                </a:rPr>
                <a:t>Voting station</a:t>
              </a:r>
            </a:p>
            <a:p>
              <a:pPr algn="ctr"/>
              <a:r>
                <a:rPr kumimoji="1" lang="en-US" altLang="ja-JP" sz="500">
                  <a:solidFill>
                    <a:srgbClr val="32689C"/>
                  </a:solidFill>
                  <a:latin typeface="メイリオ" panose="020B0604030504040204" pitchFamily="50" charset="-128"/>
                  <a:ea typeface="メイリオ" panose="020B0604030504040204" pitchFamily="50" charset="-128"/>
                </a:rPr>
                <a:t>Wearable Device</a:t>
              </a:r>
            </a:p>
            <a:p>
              <a:pPr algn="ctr"/>
              <a:r>
                <a:rPr kumimoji="1" lang="en-US" altLang="ja-JP" sz="500">
                  <a:solidFill>
                    <a:srgbClr val="32689C"/>
                  </a:solidFill>
                  <a:latin typeface="メイリオ" panose="020B0604030504040204" pitchFamily="50" charset="-128"/>
                  <a:ea typeface="メイリオ" panose="020B0604030504040204" pitchFamily="50" charset="-128"/>
                </a:rPr>
                <a:t>Feedback via thermostat</a:t>
              </a:r>
            </a:p>
            <a:p>
              <a:pPr algn="ctr"/>
              <a:r>
                <a:rPr kumimoji="1" lang="en-US" altLang="ja-JP" sz="500">
                  <a:solidFill>
                    <a:srgbClr val="32689C"/>
                  </a:solidFill>
                  <a:latin typeface="メイリオ" panose="020B0604030504040204" pitchFamily="50" charset="-128"/>
                  <a:ea typeface="メイリオ" panose="020B0604030504040204" pitchFamily="50" charset="-128"/>
                </a:rPr>
                <a:t>Thermal camera</a:t>
              </a:r>
            </a:p>
          </p:txBody>
        </p:sp>
        <p:sp>
          <p:nvSpPr>
            <p:cNvPr id="1025" name="正方形/長方形 1024">
              <a:extLst>
                <a:ext uri="{FF2B5EF4-FFF2-40B4-BE49-F238E27FC236}">
                  <a16:creationId xmlns:a16="http://schemas.microsoft.com/office/drawing/2014/main" id="{CC05608E-197A-0E4A-9A0D-872ABD4F3F53}"/>
                </a:ext>
              </a:extLst>
            </p:cNvPr>
            <p:cNvSpPr/>
            <p:nvPr/>
          </p:nvSpPr>
          <p:spPr>
            <a:xfrm>
              <a:off x="8561859" y="6099785"/>
              <a:ext cx="397290"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700" b="1">
                  <a:solidFill>
                    <a:schemeClr val="accent1"/>
                  </a:solidFill>
                  <a:latin typeface="メイリオ" panose="020B0604030504040204" pitchFamily="50" charset="-128"/>
                  <a:ea typeface="メイリオ" panose="020B0604030504040204" pitchFamily="50" charset="-128"/>
                </a:rPr>
                <a:t>Environment</a:t>
              </a:r>
            </a:p>
          </p:txBody>
        </p:sp>
        <p:sp>
          <p:nvSpPr>
            <p:cNvPr id="1027" name="正方形/長方形 1026">
              <a:extLst>
                <a:ext uri="{FF2B5EF4-FFF2-40B4-BE49-F238E27FC236}">
                  <a16:creationId xmlns:a16="http://schemas.microsoft.com/office/drawing/2014/main" id="{A0204157-112E-90BA-CCD1-4D66604BD888}"/>
                </a:ext>
              </a:extLst>
            </p:cNvPr>
            <p:cNvSpPr/>
            <p:nvPr/>
          </p:nvSpPr>
          <p:spPr>
            <a:xfrm>
              <a:off x="11368502" y="5495885"/>
              <a:ext cx="397290" cy="159250"/>
            </a:xfrm>
            <a:prstGeom prst="rect">
              <a:avLst/>
            </a:prstGeom>
            <a:solidFill>
              <a:schemeClr val="bg1"/>
            </a:solidFill>
            <a:ln w="63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700">
                  <a:solidFill>
                    <a:schemeClr val="accent1"/>
                  </a:solidFill>
                  <a:latin typeface="メイリオ" panose="020B0604030504040204" pitchFamily="50" charset="-128"/>
                  <a:ea typeface="メイリオ" panose="020B0604030504040204" pitchFamily="50" charset="-128"/>
                </a:rPr>
                <a:t>Voting</a:t>
              </a:r>
            </a:p>
          </p:txBody>
        </p:sp>
      </p:grpSp>
      <p:sp>
        <p:nvSpPr>
          <p:cNvPr id="1118" name="正方形/長方形 1117">
            <a:extLst>
              <a:ext uri="{FF2B5EF4-FFF2-40B4-BE49-F238E27FC236}">
                <a16:creationId xmlns:a16="http://schemas.microsoft.com/office/drawing/2014/main" id="{D4B8065B-A17E-68C8-1358-3176B0DED6F7}"/>
              </a:ext>
            </a:extLst>
          </p:cNvPr>
          <p:cNvSpPr/>
          <p:nvPr/>
        </p:nvSpPr>
        <p:spPr>
          <a:xfrm>
            <a:off x="10495276" y="4392414"/>
            <a:ext cx="1319511" cy="73719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8" name="テキスト ボックス 7">
            <a:extLst>
              <a:ext uri="{FF2B5EF4-FFF2-40B4-BE49-F238E27FC236}">
                <a16:creationId xmlns:a16="http://schemas.microsoft.com/office/drawing/2014/main" id="{17442842-C3D1-B475-B34C-7B3DB491ED3C}"/>
              </a:ext>
            </a:extLst>
          </p:cNvPr>
          <p:cNvSpPr txBox="1"/>
          <p:nvPr/>
        </p:nvSpPr>
        <p:spPr>
          <a:xfrm>
            <a:off x="6019900" y="6504648"/>
            <a:ext cx="6171384" cy="338554"/>
          </a:xfrm>
          <a:prstGeom prst="rect">
            <a:avLst/>
          </a:prstGeom>
          <a:noFill/>
        </p:spPr>
        <p:txBody>
          <a:bodyPr wrap="square">
            <a:spAutoFit/>
          </a:bodyPr>
          <a:lstStyle/>
          <a:p>
            <a:r>
              <a:rPr lang="en-US" altLang="ja-JP" sz="800"/>
              <a:t>[2] </a:t>
            </a:r>
            <a:r>
              <a:rPr lang="en-US" altLang="ja-JP" sz="800" kern="1200">
                <a:solidFill>
                  <a:schemeClr val="tx1"/>
                </a:solidFill>
                <a:ea typeface="+mn-ea"/>
                <a:cs typeface="+mn-cs"/>
              </a:rPr>
              <a:t>Review on occupant centric thermal comfort sensing, predicting, and controlling</a:t>
            </a:r>
            <a:r>
              <a:rPr lang="en-US" altLang="ja-JP" sz="800"/>
              <a:t>, </a:t>
            </a:r>
            <a:r>
              <a:rPr lang="en-US" altLang="ja-JP" sz="800" kern="1200">
                <a:solidFill>
                  <a:schemeClr val="tx1"/>
                </a:solidFill>
                <a:ea typeface="+mn-ea"/>
                <a:cs typeface="+mn-cs"/>
              </a:rPr>
              <a:t>Xie et al</a:t>
            </a:r>
            <a:r>
              <a:rPr lang="en-SG" altLang="ja-JP" sz="800" kern="1200">
                <a:solidFill>
                  <a:schemeClr val="tx1"/>
                </a:solidFill>
                <a:ea typeface="+mn-ea"/>
                <a:cs typeface="+mn-cs"/>
              </a:rPr>
              <a:t>, 2020</a:t>
            </a:r>
            <a:endParaRPr lang="ja-JP" altLang="en-US" sz="800"/>
          </a:p>
          <a:p>
            <a:r>
              <a:rPr lang="en-US" altLang="ja-JP" sz="800"/>
              <a:t>[3] Challenges and opportunities of occupant-centric building controls in real-world implementation: A critical review, </a:t>
            </a:r>
            <a:r>
              <a:rPr lang="en-US" altLang="ja-JP" sz="800" err="1"/>
              <a:t>Soleimanijavid</a:t>
            </a:r>
            <a:r>
              <a:rPr lang="en-US" altLang="ja-JP" sz="800"/>
              <a:t> et al., 2024</a:t>
            </a:r>
          </a:p>
        </p:txBody>
      </p:sp>
    </p:spTree>
    <p:extLst>
      <p:ext uri="{BB962C8B-B14F-4D97-AF65-F5344CB8AC3E}">
        <p14:creationId xmlns:p14="http://schemas.microsoft.com/office/powerpoint/2010/main" val="1388113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3</a:t>
            </a:fld>
            <a:endParaRPr lang="en-SG"/>
          </a:p>
        </p:txBody>
      </p:sp>
      <p:sp>
        <p:nvSpPr>
          <p:cNvPr id="4" name="Title 3">
            <a:extLst>
              <a:ext uri="{FF2B5EF4-FFF2-40B4-BE49-F238E27FC236}">
                <a16:creationId xmlns:a16="http://schemas.microsoft.com/office/drawing/2014/main" id="{C595EB4A-BE3C-542C-43F9-5C82F3DA9F7B}"/>
              </a:ext>
            </a:extLst>
          </p:cNvPr>
          <p:cNvSpPr>
            <a:spLocks noGrp="1"/>
          </p:cNvSpPr>
          <p:nvPr>
            <p:ph type="title"/>
          </p:nvPr>
        </p:nvSpPr>
        <p:spPr>
          <a:xfrm>
            <a:off x="533400" y="1"/>
            <a:ext cx="6934200" cy="403451"/>
          </a:xfrm>
          <a:prstGeom prst="rect">
            <a:avLst/>
          </a:prstGeom>
        </p:spPr>
        <p:txBody>
          <a:bodyPr/>
          <a:lstStyle/>
          <a:p>
            <a:r>
              <a:rPr lang="en-US" altLang="ja-JP" sz="2400" b="1">
                <a:solidFill>
                  <a:srgbClr val="000066"/>
                </a:solidFill>
                <a:latin typeface="Calibri"/>
                <a:cs typeface="Calibri"/>
              </a:rPr>
              <a:t>Research Target</a:t>
            </a:r>
            <a:endParaRPr lang="en-SG" sz="2400" b="1"/>
          </a:p>
        </p:txBody>
      </p:sp>
      <p:sp>
        <p:nvSpPr>
          <p:cNvPr id="12" name="TextBox 10">
            <a:extLst>
              <a:ext uri="{FF2B5EF4-FFF2-40B4-BE49-F238E27FC236}">
                <a16:creationId xmlns:a16="http://schemas.microsoft.com/office/drawing/2014/main" id="{873FC165-3ED8-FA68-49A9-3E1F81A8AC15}"/>
              </a:ext>
            </a:extLst>
          </p:cNvPr>
          <p:cNvSpPr txBox="1"/>
          <p:nvPr/>
        </p:nvSpPr>
        <p:spPr>
          <a:xfrm>
            <a:off x="538128" y="4633966"/>
            <a:ext cx="5453098" cy="1754326"/>
          </a:xfrm>
          <a:prstGeom prst="rect">
            <a:avLst/>
          </a:prstGeom>
          <a:noFill/>
        </p:spPr>
        <p:txBody>
          <a:bodyPr wrap="square">
            <a:spAutoFit/>
          </a:bodyPr>
          <a:lstStyle/>
          <a:p>
            <a:pPr marL="342900" indent="-342900">
              <a:buAutoNum type="arabicPeriod"/>
            </a:pPr>
            <a:r>
              <a:rPr lang="en-US" altLang="ja-JP"/>
              <a:t>Integration of Personal Comfort Profiles in Existing HVAC Control Research and OCC Objective Functions Leveraging Differences in Personal Comfort Models</a:t>
            </a:r>
          </a:p>
          <a:p>
            <a:pPr marL="342900" indent="-342900">
              <a:buAutoNum type="arabicPeriod"/>
            </a:pPr>
            <a:r>
              <a:rPr lang="en-US" b="1">
                <a:solidFill>
                  <a:srgbClr val="FF0000"/>
                </a:solidFill>
              </a:rPr>
              <a:t>How reducing number of occupant surveys effect comfort and energy usage on different control resolution?</a:t>
            </a:r>
          </a:p>
        </p:txBody>
      </p:sp>
      <p:sp>
        <p:nvSpPr>
          <p:cNvPr id="15" name="Rectangle 9">
            <a:extLst>
              <a:ext uri="{FF2B5EF4-FFF2-40B4-BE49-F238E27FC236}">
                <a16:creationId xmlns:a16="http://schemas.microsoft.com/office/drawing/2014/main" id="{1CED5D0B-31EF-F7DD-DF3B-0D4F2DF6DC52}"/>
              </a:ext>
            </a:extLst>
          </p:cNvPr>
          <p:cNvSpPr/>
          <p:nvPr/>
        </p:nvSpPr>
        <p:spPr>
          <a:xfrm>
            <a:off x="533398" y="4345966"/>
            <a:ext cx="2961641"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a:t>Research Questions</a:t>
            </a:r>
          </a:p>
        </p:txBody>
      </p:sp>
      <p:sp>
        <p:nvSpPr>
          <p:cNvPr id="8" name="テキスト ボックス 7">
            <a:extLst>
              <a:ext uri="{FF2B5EF4-FFF2-40B4-BE49-F238E27FC236}">
                <a16:creationId xmlns:a16="http://schemas.microsoft.com/office/drawing/2014/main" id="{D8D07E5F-F6B6-5C9D-B1FF-ACDBB1322560}"/>
              </a:ext>
            </a:extLst>
          </p:cNvPr>
          <p:cNvSpPr txBox="1"/>
          <p:nvPr/>
        </p:nvSpPr>
        <p:spPr>
          <a:xfrm>
            <a:off x="6726331" y="4633599"/>
            <a:ext cx="5305428" cy="1200329"/>
          </a:xfrm>
          <a:prstGeom prst="rect">
            <a:avLst/>
          </a:prstGeom>
          <a:noFill/>
        </p:spPr>
        <p:txBody>
          <a:bodyPr wrap="square">
            <a:spAutoFit/>
          </a:bodyPr>
          <a:lstStyle/>
          <a:p>
            <a:r>
              <a:rPr lang="en-US" altLang="ja-JP"/>
              <a:t>1. Referenceable criteria for data collection on personal comfort survey in actual building control</a:t>
            </a:r>
          </a:p>
          <a:p>
            <a:r>
              <a:rPr lang="en-US" altLang="ja-JP"/>
              <a:t>2. Quantifying the impact of survey reduction on comfort and energy efficiency</a:t>
            </a:r>
          </a:p>
        </p:txBody>
      </p:sp>
      <p:sp>
        <p:nvSpPr>
          <p:cNvPr id="17" name="Rectangle 9">
            <a:extLst>
              <a:ext uri="{FF2B5EF4-FFF2-40B4-BE49-F238E27FC236}">
                <a16:creationId xmlns:a16="http://schemas.microsoft.com/office/drawing/2014/main" id="{A5447962-5A73-1C33-D382-71D5C866BCAB}"/>
              </a:ext>
            </a:extLst>
          </p:cNvPr>
          <p:cNvSpPr/>
          <p:nvPr/>
        </p:nvSpPr>
        <p:spPr>
          <a:xfrm>
            <a:off x="6737689" y="4345966"/>
            <a:ext cx="2961641"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a:t>Research Contribution</a:t>
            </a:r>
          </a:p>
        </p:txBody>
      </p:sp>
      <p:sp>
        <p:nvSpPr>
          <p:cNvPr id="85" name="テキスト ボックス 99">
            <a:extLst>
              <a:ext uri="{FF2B5EF4-FFF2-40B4-BE49-F238E27FC236}">
                <a16:creationId xmlns:a16="http://schemas.microsoft.com/office/drawing/2014/main" id="{6EEE5E97-1C1F-C5B0-EA25-B997568A9360}"/>
              </a:ext>
            </a:extLst>
          </p:cNvPr>
          <p:cNvSpPr txBox="1"/>
          <p:nvPr/>
        </p:nvSpPr>
        <p:spPr>
          <a:xfrm>
            <a:off x="500435" y="1407041"/>
            <a:ext cx="5960738" cy="1354217"/>
          </a:xfrm>
          <a:prstGeom prst="rect">
            <a:avLst/>
          </a:prstGeom>
          <a:noFill/>
        </p:spPr>
        <p:txBody>
          <a:bodyPr wrap="square">
            <a:spAutoFit/>
          </a:bodyPr>
          <a:lstStyle/>
          <a:p>
            <a:r>
              <a:rPr lang="en-US" altLang="ja-JP" b="1"/>
              <a:t>Difficulty of adoption in real building</a:t>
            </a:r>
            <a:endParaRPr lang="en-US" altLang="ja-JP"/>
          </a:p>
          <a:p>
            <a:pPr marL="285750" indent="-285750">
              <a:buFont typeface="Arial" panose="020B0604020202020204" pitchFamily="34" charset="0"/>
              <a:buChar char="•"/>
            </a:pPr>
            <a:r>
              <a:rPr lang="en-US" altLang="ja-JP" sz="1600"/>
              <a:t>The number of OCC in real building implementation are still less than simulation studies</a:t>
            </a:r>
            <a:r>
              <a:rPr lang="en-US" altLang="ja-JP" sz="1600" baseline="30000"/>
              <a:t> [3]</a:t>
            </a:r>
          </a:p>
          <a:p>
            <a:pPr marL="285750" indent="-285750">
              <a:buFont typeface="Arial" panose="020B0604020202020204" pitchFamily="34" charset="0"/>
              <a:buChar char="•"/>
            </a:pPr>
            <a:r>
              <a:rPr lang="en-US" altLang="ja-JP" sz="1600"/>
              <a:t>While the development of frameworks on simulation is very active, there are </a:t>
            </a:r>
            <a:r>
              <a:rPr lang="en-US" altLang="ja-JP" sz="1600" b="1"/>
              <a:t>still less examples of actual use in real buildings</a:t>
            </a:r>
            <a:r>
              <a:rPr lang="en-US" altLang="ja-JP" sz="1600"/>
              <a:t>.</a:t>
            </a:r>
            <a:r>
              <a:rPr lang="en-US" altLang="ja-JP" sz="1600" baseline="30000"/>
              <a:t> [4]</a:t>
            </a:r>
          </a:p>
        </p:txBody>
      </p:sp>
      <p:sp>
        <p:nvSpPr>
          <p:cNvPr id="86" name="Rectangle 9">
            <a:extLst>
              <a:ext uri="{FF2B5EF4-FFF2-40B4-BE49-F238E27FC236}">
                <a16:creationId xmlns:a16="http://schemas.microsoft.com/office/drawing/2014/main" id="{8F545380-DAB1-321B-A50E-CFD61A50A7C1}"/>
              </a:ext>
            </a:extLst>
          </p:cNvPr>
          <p:cNvSpPr/>
          <p:nvPr/>
        </p:nvSpPr>
        <p:spPr>
          <a:xfrm>
            <a:off x="533398" y="767110"/>
            <a:ext cx="2961641"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a:t>Research Background</a:t>
            </a:r>
          </a:p>
        </p:txBody>
      </p:sp>
      <p:grpSp>
        <p:nvGrpSpPr>
          <p:cNvPr id="87" name="グループ化 1114">
            <a:extLst>
              <a:ext uri="{FF2B5EF4-FFF2-40B4-BE49-F238E27FC236}">
                <a16:creationId xmlns:a16="http://schemas.microsoft.com/office/drawing/2014/main" id="{198F419B-E7B8-BB00-CBD6-62A56592D8EC}"/>
              </a:ext>
            </a:extLst>
          </p:cNvPr>
          <p:cNvGrpSpPr/>
          <p:nvPr/>
        </p:nvGrpSpPr>
        <p:grpSpPr>
          <a:xfrm>
            <a:off x="6964358" y="881153"/>
            <a:ext cx="4238811" cy="3032261"/>
            <a:chOff x="7577166" y="3517242"/>
            <a:chExt cx="4238811" cy="3032261"/>
          </a:xfrm>
        </p:grpSpPr>
        <p:sp>
          <p:nvSpPr>
            <p:cNvPr id="88" name="正方形/長方形 10">
              <a:extLst>
                <a:ext uri="{FF2B5EF4-FFF2-40B4-BE49-F238E27FC236}">
                  <a16:creationId xmlns:a16="http://schemas.microsoft.com/office/drawing/2014/main" id="{8CF24254-E999-8F67-E4C8-5AC534D27F34}"/>
                </a:ext>
              </a:extLst>
            </p:cNvPr>
            <p:cNvSpPr/>
            <p:nvPr/>
          </p:nvSpPr>
          <p:spPr>
            <a:xfrm>
              <a:off x="7577166" y="4574979"/>
              <a:ext cx="833767" cy="723973"/>
            </a:xfrm>
            <a:prstGeom prst="rect">
              <a:avLst/>
            </a:prstGeom>
            <a:solidFill>
              <a:schemeClr val="bg1"/>
            </a:soli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a:solidFill>
                    <a:schemeClr val="accent1">
                      <a:lumMod val="50000"/>
                    </a:schemeClr>
                  </a:solidFill>
                  <a:latin typeface="メイリオ" panose="020B0604030504040204" pitchFamily="50" charset="-128"/>
                  <a:ea typeface="メイリオ" panose="020B0604030504040204" pitchFamily="50" charset="-128"/>
                </a:rPr>
                <a:t>2. Learning Layer</a:t>
              </a:r>
              <a:endParaRPr kumimoji="1" lang="ja-JP" altLang="en-US" sz="900">
                <a:solidFill>
                  <a:schemeClr val="accent1">
                    <a:lumMod val="50000"/>
                  </a:schemeClr>
                </a:solidFill>
                <a:latin typeface="メイリオ" panose="020B0604030504040204" pitchFamily="50" charset="-128"/>
                <a:ea typeface="メイリオ" panose="020B0604030504040204" pitchFamily="50" charset="-128"/>
              </a:endParaRPr>
            </a:p>
          </p:txBody>
        </p:sp>
        <p:sp>
          <p:nvSpPr>
            <p:cNvPr id="89" name="正方形/長方形 11">
              <a:extLst>
                <a:ext uri="{FF2B5EF4-FFF2-40B4-BE49-F238E27FC236}">
                  <a16:creationId xmlns:a16="http://schemas.microsoft.com/office/drawing/2014/main" id="{CA295D8B-DA60-844F-5F48-0ED4F7CBE2F1}"/>
                </a:ext>
              </a:extLst>
            </p:cNvPr>
            <p:cNvSpPr/>
            <p:nvPr/>
          </p:nvSpPr>
          <p:spPr>
            <a:xfrm>
              <a:off x="7577166" y="4000825"/>
              <a:ext cx="833767" cy="526205"/>
            </a:xfrm>
            <a:prstGeom prst="rect">
              <a:avLst/>
            </a:prstGeom>
            <a:solidFill>
              <a:schemeClr val="bg1"/>
            </a:soli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a:solidFill>
                    <a:schemeClr val="accent1">
                      <a:lumMod val="50000"/>
                    </a:schemeClr>
                  </a:solidFill>
                  <a:latin typeface="メイリオ" panose="020B0604030504040204" pitchFamily="50" charset="-128"/>
                  <a:ea typeface="メイリオ" panose="020B0604030504040204" pitchFamily="50" charset="-128"/>
                </a:rPr>
                <a:t>3. Control Layer</a:t>
              </a:r>
              <a:endParaRPr kumimoji="1" lang="ja-JP" altLang="en-US" sz="900">
                <a:solidFill>
                  <a:schemeClr val="accent1">
                    <a:lumMod val="50000"/>
                  </a:schemeClr>
                </a:solidFill>
                <a:latin typeface="メイリオ" panose="020B0604030504040204" pitchFamily="50" charset="-128"/>
                <a:ea typeface="メイリオ" panose="020B0604030504040204" pitchFamily="50" charset="-128"/>
              </a:endParaRPr>
            </a:p>
          </p:txBody>
        </p:sp>
        <p:sp>
          <p:nvSpPr>
            <p:cNvPr id="90" name="正方形/長方形 12">
              <a:extLst>
                <a:ext uri="{FF2B5EF4-FFF2-40B4-BE49-F238E27FC236}">
                  <a16:creationId xmlns:a16="http://schemas.microsoft.com/office/drawing/2014/main" id="{134A44FC-1B73-03E3-B38A-C0B0EB735CA2}"/>
                </a:ext>
              </a:extLst>
            </p:cNvPr>
            <p:cNvSpPr/>
            <p:nvPr/>
          </p:nvSpPr>
          <p:spPr>
            <a:xfrm>
              <a:off x="7577166" y="3517243"/>
              <a:ext cx="833767" cy="425879"/>
            </a:xfrm>
            <a:prstGeom prst="rect">
              <a:avLst/>
            </a:prstGeom>
            <a:solidFill>
              <a:schemeClr val="bg1"/>
            </a:soli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a:solidFill>
                    <a:schemeClr val="accent1">
                      <a:lumMod val="50000"/>
                    </a:schemeClr>
                  </a:solidFill>
                  <a:latin typeface="メイリオ" panose="020B0604030504040204" pitchFamily="50" charset="-128"/>
                  <a:ea typeface="メイリオ" panose="020B0604030504040204" pitchFamily="50" charset="-128"/>
                </a:rPr>
                <a:t>4. HVAC</a:t>
              </a:r>
            </a:p>
            <a:p>
              <a:pPr algn="ctr"/>
              <a:r>
                <a:rPr kumimoji="1" lang="en-US" altLang="ja-JP" sz="900">
                  <a:solidFill>
                    <a:schemeClr val="accent1">
                      <a:lumMod val="50000"/>
                    </a:schemeClr>
                  </a:solidFill>
                  <a:latin typeface="メイリオ" panose="020B0604030504040204" pitchFamily="50" charset="-128"/>
                  <a:ea typeface="メイリオ" panose="020B0604030504040204" pitchFamily="50" charset="-128"/>
                </a:rPr>
                <a:t>Layer</a:t>
              </a:r>
              <a:endParaRPr kumimoji="1" lang="ja-JP" altLang="en-US" sz="900">
                <a:solidFill>
                  <a:schemeClr val="accent1">
                    <a:lumMod val="50000"/>
                  </a:schemeClr>
                </a:solidFill>
                <a:latin typeface="メイリオ" panose="020B0604030504040204" pitchFamily="50" charset="-128"/>
                <a:ea typeface="メイリオ" panose="020B0604030504040204" pitchFamily="50" charset="-128"/>
              </a:endParaRPr>
            </a:p>
          </p:txBody>
        </p:sp>
        <p:sp>
          <p:nvSpPr>
            <p:cNvPr id="91" name="正方形/長方形 13">
              <a:extLst>
                <a:ext uri="{FF2B5EF4-FFF2-40B4-BE49-F238E27FC236}">
                  <a16:creationId xmlns:a16="http://schemas.microsoft.com/office/drawing/2014/main" id="{13C37B98-D469-A7C7-0F9E-69AB27612FD6}"/>
                </a:ext>
              </a:extLst>
            </p:cNvPr>
            <p:cNvSpPr/>
            <p:nvPr/>
          </p:nvSpPr>
          <p:spPr>
            <a:xfrm>
              <a:off x="7577166" y="5334193"/>
              <a:ext cx="833767" cy="740746"/>
            </a:xfrm>
            <a:prstGeom prst="rect">
              <a:avLst/>
            </a:prstGeom>
            <a:solidFill>
              <a:schemeClr val="bg1"/>
            </a:soli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a:solidFill>
                    <a:schemeClr val="accent1">
                      <a:lumMod val="50000"/>
                    </a:schemeClr>
                  </a:solidFill>
                  <a:latin typeface="メイリオ" panose="020B0604030504040204" pitchFamily="50" charset="-128"/>
                  <a:ea typeface="メイリオ" panose="020B0604030504040204" pitchFamily="50" charset="-128"/>
                </a:rPr>
                <a:t>1. Sensing</a:t>
              </a:r>
              <a:r>
                <a:rPr kumimoji="1" lang="ja-JP" altLang="en-US" sz="900">
                  <a:solidFill>
                    <a:schemeClr val="accent1">
                      <a:lumMod val="50000"/>
                    </a:schemeClr>
                  </a:solidFill>
                  <a:latin typeface="メイリオ" panose="020B0604030504040204" pitchFamily="50" charset="-128"/>
                  <a:ea typeface="メイリオ" panose="020B0604030504040204" pitchFamily="50" charset="-128"/>
                </a:rPr>
                <a:t> </a:t>
              </a:r>
              <a:r>
                <a:rPr kumimoji="1" lang="en-US" altLang="ja-JP" sz="900">
                  <a:solidFill>
                    <a:schemeClr val="accent1">
                      <a:lumMod val="50000"/>
                    </a:schemeClr>
                  </a:solidFill>
                  <a:latin typeface="メイリオ" panose="020B0604030504040204" pitchFamily="50" charset="-128"/>
                  <a:ea typeface="メイリオ" panose="020B0604030504040204" pitchFamily="50" charset="-128"/>
                </a:rPr>
                <a:t>Layer</a:t>
              </a:r>
              <a:endParaRPr kumimoji="1" lang="ja-JP" altLang="en-US" sz="900">
                <a:solidFill>
                  <a:schemeClr val="accent1">
                    <a:lumMod val="50000"/>
                  </a:schemeClr>
                </a:solidFill>
                <a:latin typeface="メイリオ" panose="020B0604030504040204" pitchFamily="50" charset="-128"/>
                <a:ea typeface="メイリオ" panose="020B0604030504040204" pitchFamily="50" charset="-128"/>
              </a:endParaRPr>
            </a:p>
          </p:txBody>
        </p:sp>
        <p:grpSp>
          <p:nvGrpSpPr>
            <p:cNvPr id="92" name="グループ化 14">
              <a:extLst>
                <a:ext uri="{FF2B5EF4-FFF2-40B4-BE49-F238E27FC236}">
                  <a16:creationId xmlns:a16="http://schemas.microsoft.com/office/drawing/2014/main" id="{7CBDC180-F91B-828C-A9BD-16B93B126AA7}"/>
                </a:ext>
              </a:extLst>
            </p:cNvPr>
            <p:cNvGrpSpPr/>
            <p:nvPr/>
          </p:nvGrpSpPr>
          <p:grpSpPr>
            <a:xfrm>
              <a:off x="8392948" y="3904783"/>
              <a:ext cx="3333853" cy="2644719"/>
              <a:chOff x="1569835" y="3352697"/>
              <a:chExt cx="11046386" cy="3100767"/>
            </a:xfrm>
          </p:grpSpPr>
          <p:cxnSp>
            <p:nvCxnSpPr>
              <p:cNvPr id="152" name="直線コネクタ 1037">
                <a:extLst>
                  <a:ext uri="{FF2B5EF4-FFF2-40B4-BE49-F238E27FC236}">
                    <a16:creationId xmlns:a16="http://schemas.microsoft.com/office/drawing/2014/main" id="{E0B8B504-32E1-9817-F209-4842C4E31C83}"/>
                  </a:ext>
                </a:extLst>
              </p:cNvPr>
              <p:cNvCxnSpPr>
                <a:cxnSpLocks/>
              </p:cNvCxnSpPr>
              <p:nvPr/>
            </p:nvCxnSpPr>
            <p:spPr>
              <a:xfrm>
                <a:off x="1618238" y="4127980"/>
                <a:ext cx="10997983"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3" name="直線コネクタ 1038">
                <a:extLst>
                  <a:ext uri="{FF2B5EF4-FFF2-40B4-BE49-F238E27FC236}">
                    <a16:creationId xmlns:a16="http://schemas.microsoft.com/office/drawing/2014/main" id="{F8B4C349-E48A-F7BD-7973-B4D121876FC6}"/>
                  </a:ext>
                </a:extLst>
              </p:cNvPr>
              <p:cNvCxnSpPr>
                <a:cxnSpLocks/>
              </p:cNvCxnSpPr>
              <p:nvPr/>
            </p:nvCxnSpPr>
            <p:spPr>
              <a:xfrm>
                <a:off x="1569835" y="3352697"/>
                <a:ext cx="11046386"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4" name="直線コネクタ 1039">
                <a:extLst>
                  <a:ext uri="{FF2B5EF4-FFF2-40B4-BE49-F238E27FC236}">
                    <a16:creationId xmlns:a16="http://schemas.microsoft.com/office/drawing/2014/main" id="{E56FDE20-7EB2-2B61-D694-809E5181F0E7}"/>
                  </a:ext>
                </a:extLst>
              </p:cNvPr>
              <p:cNvCxnSpPr>
                <a:cxnSpLocks/>
              </p:cNvCxnSpPr>
              <p:nvPr/>
            </p:nvCxnSpPr>
            <p:spPr>
              <a:xfrm>
                <a:off x="1620015" y="5026434"/>
                <a:ext cx="10996206"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5" name="直線コネクタ 1040">
                <a:extLst>
                  <a:ext uri="{FF2B5EF4-FFF2-40B4-BE49-F238E27FC236}">
                    <a16:creationId xmlns:a16="http://schemas.microsoft.com/office/drawing/2014/main" id="{809E40A2-36A9-BB97-EB52-4D5F53628FA9}"/>
                  </a:ext>
                </a:extLst>
              </p:cNvPr>
              <p:cNvCxnSpPr>
                <a:cxnSpLocks/>
              </p:cNvCxnSpPr>
              <p:nvPr/>
            </p:nvCxnSpPr>
            <p:spPr>
              <a:xfrm>
                <a:off x="1620015" y="5897069"/>
                <a:ext cx="10996206"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6" name="直線コネクタ 1041">
                <a:extLst>
                  <a:ext uri="{FF2B5EF4-FFF2-40B4-BE49-F238E27FC236}">
                    <a16:creationId xmlns:a16="http://schemas.microsoft.com/office/drawing/2014/main" id="{D70598FE-FA6D-EB01-11B1-4D888F6497CC}"/>
                  </a:ext>
                </a:extLst>
              </p:cNvPr>
              <p:cNvCxnSpPr>
                <a:cxnSpLocks/>
              </p:cNvCxnSpPr>
              <p:nvPr/>
            </p:nvCxnSpPr>
            <p:spPr>
              <a:xfrm flipV="1">
                <a:off x="3890398" y="4042101"/>
                <a:ext cx="0" cy="241136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7" name="直線コネクタ 1042">
                <a:extLst>
                  <a:ext uri="{FF2B5EF4-FFF2-40B4-BE49-F238E27FC236}">
                    <a16:creationId xmlns:a16="http://schemas.microsoft.com/office/drawing/2014/main" id="{8F05960A-1C28-5372-6427-43E18F8FD2BB}"/>
                  </a:ext>
                </a:extLst>
              </p:cNvPr>
              <p:cNvCxnSpPr>
                <a:cxnSpLocks/>
              </p:cNvCxnSpPr>
              <p:nvPr/>
            </p:nvCxnSpPr>
            <p:spPr>
              <a:xfrm flipV="1">
                <a:off x="8535687" y="4042101"/>
                <a:ext cx="0" cy="241136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93" name="正方形/長方形 15">
              <a:extLst>
                <a:ext uri="{FF2B5EF4-FFF2-40B4-BE49-F238E27FC236}">
                  <a16:creationId xmlns:a16="http://schemas.microsoft.com/office/drawing/2014/main" id="{4188E69B-43A3-3777-AD3B-D01DEA3411A1}"/>
                </a:ext>
              </a:extLst>
            </p:cNvPr>
            <p:cNvSpPr/>
            <p:nvPr/>
          </p:nvSpPr>
          <p:spPr>
            <a:xfrm>
              <a:off x="8457985" y="3517242"/>
              <a:ext cx="3357992" cy="3032259"/>
            </a:xfrm>
            <a:prstGeom prst="rect">
              <a:avLst/>
            </a:prstGeom>
            <a:noFill/>
            <a:ln w="952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800" b="1">
                <a:solidFill>
                  <a:schemeClr val="accent1"/>
                </a:solidFill>
                <a:latin typeface="メイリオ" panose="020B0604030504040204" pitchFamily="50" charset="-128"/>
                <a:ea typeface="メイリオ" panose="020B0604030504040204" pitchFamily="50" charset="-128"/>
              </a:endParaRPr>
            </a:p>
          </p:txBody>
        </p:sp>
        <p:cxnSp>
          <p:nvCxnSpPr>
            <p:cNvPr id="94" name="直線矢印コネクタ 71">
              <a:extLst>
                <a:ext uri="{FF2B5EF4-FFF2-40B4-BE49-F238E27FC236}">
                  <a16:creationId xmlns:a16="http://schemas.microsoft.com/office/drawing/2014/main" id="{0737C051-6E95-5238-B49E-0D14E42B3322}"/>
                </a:ext>
              </a:extLst>
            </p:cNvPr>
            <p:cNvCxnSpPr>
              <a:cxnSpLocks/>
            </p:cNvCxnSpPr>
            <p:nvPr/>
          </p:nvCxnSpPr>
          <p:spPr>
            <a:xfrm rot="16200000" flipV="1">
              <a:off x="9614984" y="3633711"/>
              <a:ext cx="1440000" cy="2520000"/>
            </a:xfrm>
            <a:prstGeom prst="bentConnector3">
              <a:avLst>
                <a:gd name="adj1" fmla="val 79137"/>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95" name="図 18" descr="アイコン&#10;&#10;自動的に生成された説明">
              <a:extLst>
                <a:ext uri="{FF2B5EF4-FFF2-40B4-BE49-F238E27FC236}">
                  <a16:creationId xmlns:a16="http://schemas.microsoft.com/office/drawing/2014/main" id="{FADE2D26-0C8D-2061-58DC-BBCA1D353679}"/>
                </a:ext>
              </a:extLst>
            </p:cNvPr>
            <p:cNvPicPr>
              <a:picLocks noChangeAspect="1"/>
            </p:cNvPicPr>
            <p:nvPr/>
          </p:nvPicPr>
          <p:blipFill>
            <a:blip r:embed="rId3">
              <a:duotone>
                <a:schemeClr val="accent3">
                  <a:shade val="45000"/>
                  <a:satMod val="135000"/>
                </a:schemeClr>
                <a:prstClr val="white"/>
              </a:duotone>
            </a:blip>
            <a:stretch>
              <a:fillRect/>
            </a:stretch>
          </p:blipFill>
          <p:spPr>
            <a:xfrm>
              <a:off x="9970905" y="6237048"/>
              <a:ext cx="213409" cy="238564"/>
            </a:xfrm>
            <a:prstGeom prst="rect">
              <a:avLst/>
            </a:prstGeom>
          </p:spPr>
        </p:pic>
        <p:sp>
          <p:nvSpPr>
            <p:cNvPr id="96" name="正方形/長方形 19">
              <a:extLst>
                <a:ext uri="{FF2B5EF4-FFF2-40B4-BE49-F238E27FC236}">
                  <a16:creationId xmlns:a16="http://schemas.microsoft.com/office/drawing/2014/main" id="{B41A9F69-F695-5EFC-8892-99E069B605C8}"/>
                </a:ext>
              </a:extLst>
            </p:cNvPr>
            <p:cNvSpPr/>
            <p:nvPr/>
          </p:nvSpPr>
          <p:spPr>
            <a:xfrm>
              <a:off x="8496273" y="5604673"/>
              <a:ext cx="310598"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800" b="1">
                  <a:solidFill>
                    <a:schemeClr val="tx1">
                      <a:lumMod val="50000"/>
                      <a:lumOff val="50000"/>
                    </a:schemeClr>
                  </a:solidFill>
                  <a:latin typeface="メイリオ" panose="020B0604030504040204" pitchFamily="50" charset="-128"/>
                  <a:ea typeface="メイリオ" panose="020B0604030504040204" pitchFamily="50" charset="-128"/>
                </a:rPr>
                <a:t>BMS</a:t>
              </a:r>
            </a:p>
          </p:txBody>
        </p:sp>
        <p:sp>
          <p:nvSpPr>
            <p:cNvPr id="97" name="正方形/長方形 20">
              <a:extLst>
                <a:ext uri="{FF2B5EF4-FFF2-40B4-BE49-F238E27FC236}">
                  <a16:creationId xmlns:a16="http://schemas.microsoft.com/office/drawing/2014/main" id="{703FA926-59CC-7349-3019-5EFC837D425A}"/>
                </a:ext>
              </a:extLst>
            </p:cNvPr>
            <p:cNvSpPr/>
            <p:nvPr/>
          </p:nvSpPr>
          <p:spPr>
            <a:xfrm>
              <a:off x="7577166" y="6122888"/>
              <a:ext cx="833767" cy="426615"/>
            </a:xfrm>
            <a:prstGeom prst="rect">
              <a:avLst/>
            </a:prstGeom>
            <a:solidFill>
              <a:schemeClr val="bg1"/>
            </a:soli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a:solidFill>
                    <a:schemeClr val="accent1">
                      <a:lumMod val="50000"/>
                    </a:schemeClr>
                  </a:solidFill>
                  <a:latin typeface="メイリオ" panose="020B0604030504040204" pitchFamily="50" charset="-128"/>
                  <a:ea typeface="メイリオ" panose="020B0604030504040204" pitchFamily="50" charset="-128"/>
                </a:rPr>
                <a:t>0. Physical Layer</a:t>
              </a:r>
              <a:endParaRPr kumimoji="1" lang="ja-JP" altLang="en-US" sz="900">
                <a:solidFill>
                  <a:schemeClr val="accent1">
                    <a:lumMod val="50000"/>
                  </a:schemeClr>
                </a:solidFill>
                <a:latin typeface="メイリオ" panose="020B0604030504040204" pitchFamily="50" charset="-128"/>
                <a:ea typeface="メイリオ" panose="020B0604030504040204" pitchFamily="50" charset="-128"/>
              </a:endParaRPr>
            </a:p>
          </p:txBody>
        </p:sp>
        <p:grpSp>
          <p:nvGrpSpPr>
            <p:cNvPr id="98" name="グループ化 21">
              <a:extLst>
                <a:ext uri="{FF2B5EF4-FFF2-40B4-BE49-F238E27FC236}">
                  <a16:creationId xmlns:a16="http://schemas.microsoft.com/office/drawing/2014/main" id="{45633C4B-8E90-4686-56AC-C7C24F4D37D4}"/>
                </a:ext>
              </a:extLst>
            </p:cNvPr>
            <p:cNvGrpSpPr/>
            <p:nvPr/>
          </p:nvGrpSpPr>
          <p:grpSpPr>
            <a:xfrm>
              <a:off x="10233956" y="6238078"/>
              <a:ext cx="213409" cy="247093"/>
              <a:chOff x="3588231" y="6089556"/>
              <a:chExt cx="280454" cy="324720"/>
            </a:xfrm>
          </p:grpSpPr>
          <p:pic>
            <p:nvPicPr>
              <p:cNvPr id="149" name="図 1034" descr="アイコン&#10;&#10;自動的に生成された説明">
                <a:extLst>
                  <a:ext uri="{FF2B5EF4-FFF2-40B4-BE49-F238E27FC236}">
                    <a16:creationId xmlns:a16="http://schemas.microsoft.com/office/drawing/2014/main" id="{82EB97F3-D36A-0FBC-EEE5-568360CBF683}"/>
                  </a:ext>
                </a:extLst>
              </p:cNvPr>
              <p:cNvPicPr>
                <a:picLocks noChangeAspect="1"/>
              </p:cNvPicPr>
              <p:nvPr/>
            </p:nvPicPr>
            <p:blipFill>
              <a:blip r:embed="rId4">
                <a:biLevel thresh="75000"/>
                <a:extLst>
                  <a:ext uri="{BEBA8EAE-BF5A-486C-A8C5-ECC9F3942E4B}">
                    <a14:imgProps xmlns:a14="http://schemas.microsoft.com/office/drawing/2010/main">
                      <a14:imgLayer r:embed="rId5">
                        <a14:imgEffect>
                          <a14:artisticLineDrawing pencilSize="100"/>
                        </a14:imgEffect>
                        <a14:imgEffect>
                          <a14:colorTemperature colorTemp="11200"/>
                        </a14:imgEffect>
                        <a14:imgEffect>
                          <a14:brightnessContrast bright="40000" contrast="-40000"/>
                        </a14:imgEffect>
                      </a14:imgLayer>
                    </a14:imgProps>
                  </a:ext>
                </a:extLst>
              </a:blip>
              <a:stretch>
                <a:fillRect/>
              </a:stretch>
            </p:blipFill>
            <p:spPr>
              <a:xfrm>
                <a:off x="3588231" y="6089556"/>
                <a:ext cx="280454" cy="313511"/>
              </a:xfrm>
              <a:prstGeom prst="rect">
                <a:avLst/>
              </a:prstGeom>
              <a:noFill/>
            </p:spPr>
          </p:pic>
          <p:pic>
            <p:nvPicPr>
              <p:cNvPr id="150" name="図 1035" descr="アイコン&#10;&#10;自動的に生成された説明">
                <a:extLst>
                  <a:ext uri="{FF2B5EF4-FFF2-40B4-BE49-F238E27FC236}">
                    <a16:creationId xmlns:a16="http://schemas.microsoft.com/office/drawing/2014/main" id="{586B2D60-840B-3633-1605-0AA19463FB48}"/>
                  </a:ext>
                </a:extLst>
              </p:cNvPr>
              <p:cNvPicPr>
                <a:picLocks noChangeAspect="1"/>
              </p:cNvPicPr>
              <p:nvPr/>
            </p:nvPicPr>
            <p:blipFill rotWithShape="1">
              <a:blip r:embed="rId3">
                <a:biLevel thresh="25000"/>
              </a:blip>
              <a:srcRect b="42327"/>
              <a:stretch/>
            </p:blipFill>
            <p:spPr>
              <a:xfrm>
                <a:off x="3612302" y="6100765"/>
                <a:ext cx="236383" cy="152398"/>
              </a:xfrm>
              <a:prstGeom prst="rect">
                <a:avLst/>
              </a:prstGeom>
            </p:spPr>
          </p:pic>
          <p:pic>
            <p:nvPicPr>
              <p:cNvPr id="151" name="図 1036" descr="アイコン&#10;&#10;自動的に生成された説明">
                <a:extLst>
                  <a:ext uri="{FF2B5EF4-FFF2-40B4-BE49-F238E27FC236}">
                    <a16:creationId xmlns:a16="http://schemas.microsoft.com/office/drawing/2014/main" id="{A1977123-0469-F03D-1B70-152B54952CB8}"/>
                  </a:ext>
                </a:extLst>
              </p:cNvPr>
              <p:cNvPicPr>
                <a:picLocks noChangeAspect="1"/>
              </p:cNvPicPr>
              <p:nvPr/>
            </p:nvPicPr>
            <p:blipFill rotWithShape="1">
              <a:blip r:embed="rId3">
                <a:biLevel thresh="25000"/>
              </a:blip>
              <a:srcRect t="60169" b="-7147"/>
              <a:stretch/>
            </p:blipFill>
            <p:spPr>
              <a:xfrm>
                <a:off x="3610267" y="6290141"/>
                <a:ext cx="236382" cy="124135"/>
              </a:xfrm>
              <a:prstGeom prst="rect">
                <a:avLst/>
              </a:prstGeom>
            </p:spPr>
          </p:pic>
        </p:grpSp>
        <p:pic>
          <p:nvPicPr>
            <p:cNvPr id="99" name="図 22" descr="アイコン&#10;&#10;自動的に生成された説明">
              <a:extLst>
                <a:ext uri="{FF2B5EF4-FFF2-40B4-BE49-F238E27FC236}">
                  <a16:creationId xmlns:a16="http://schemas.microsoft.com/office/drawing/2014/main" id="{DEA83DD8-3B1A-DACC-6F07-E37A9209DCB8}"/>
                </a:ext>
              </a:extLst>
            </p:cNvPr>
            <p:cNvPicPr>
              <a:picLocks noChangeAspect="1"/>
            </p:cNvPicPr>
            <p:nvPr/>
          </p:nvPicPr>
          <p:blipFill>
            <a:blip r:embed="rId3">
              <a:duotone>
                <a:schemeClr val="accent3">
                  <a:shade val="45000"/>
                  <a:satMod val="135000"/>
                </a:schemeClr>
                <a:prstClr val="white"/>
              </a:duotone>
            </a:blip>
            <a:stretch>
              <a:fillRect/>
            </a:stretch>
          </p:blipFill>
          <p:spPr>
            <a:xfrm>
              <a:off x="9705879" y="6237048"/>
              <a:ext cx="213409" cy="238564"/>
            </a:xfrm>
            <a:prstGeom prst="rect">
              <a:avLst/>
            </a:prstGeom>
          </p:spPr>
        </p:pic>
        <p:sp>
          <p:nvSpPr>
            <p:cNvPr id="100" name="正方形/長方形 23">
              <a:extLst>
                <a:ext uri="{FF2B5EF4-FFF2-40B4-BE49-F238E27FC236}">
                  <a16:creationId xmlns:a16="http://schemas.microsoft.com/office/drawing/2014/main" id="{27F3A037-11D8-FFD3-3950-BE3A8BD245BA}"/>
                </a:ext>
              </a:extLst>
            </p:cNvPr>
            <p:cNvSpPr/>
            <p:nvPr/>
          </p:nvSpPr>
          <p:spPr>
            <a:xfrm>
              <a:off x="9239376" y="6099785"/>
              <a:ext cx="397290"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700" b="1">
                  <a:solidFill>
                    <a:schemeClr val="accent1"/>
                  </a:solidFill>
                  <a:latin typeface="メイリオ" panose="020B0604030504040204" pitchFamily="50" charset="-128"/>
                  <a:ea typeface="メイリオ" panose="020B0604030504040204" pitchFamily="50" charset="-128"/>
                </a:rPr>
                <a:t>Occupancy</a:t>
              </a:r>
            </a:p>
          </p:txBody>
        </p:sp>
        <p:sp>
          <p:nvSpPr>
            <p:cNvPr id="101" name="正方形/長方形 24">
              <a:extLst>
                <a:ext uri="{FF2B5EF4-FFF2-40B4-BE49-F238E27FC236}">
                  <a16:creationId xmlns:a16="http://schemas.microsoft.com/office/drawing/2014/main" id="{6D715431-C1C0-81F0-CF4F-4F9A969365A5}"/>
                </a:ext>
              </a:extLst>
            </p:cNvPr>
            <p:cNvSpPr/>
            <p:nvPr/>
          </p:nvSpPr>
          <p:spPr>
            <a:xfrm>
              <a:off x="10655989" y="6095723"/>
              <a:ext cx="397290"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700" b="1">
                  <a:solidFill>
                    <a:schemeClr val="accent1"/>
                  </a:solidFill>
                  <a:latin typeface="メイリオ" panose="020B0604030504040204" pitchFamily="50" charset="-128"/>
                  <a:ea typeface="メイリオ" panose="020B0604030504040204" pitchFamily="50" charset="-128"/>
                </a:rPr>
                <a:t>Comfort</a:t>
              </a:r>
            </a:p>
          </p:txBody>
        </p:sp>
        <p:sp>
          <p:nvSpPr>
            <p:cNvPr id="102" name="正方形/長方形 25">
              <a:extLst>
                <a:ext uri="{FF2B5EF4-FFF2-40B4-BE49-F238E27FC236}">
                  <a16:creationId xmlns:a16="http://schemas.microsoft.com/office/drawing/2014/main" id="{90F7A0BA-197A-0321-E55F-34F69A812E14}"/>
                </a:ext>
              </a:extLst>
            </p:cNvPr>
            <p:cNvSpPr/>
            <p:nvPr/>
          </p:nvSpPr>
          <p:spPr>
            <a:xfrm>
              <a:off x="9141218" y="5485933"/>
              <a:ext cx="466274" cy="185158"/>
            </a:xfrm>
            <a:prstGeom prst="rect">
              <a:avLst/>
            </a:prstGeom>
            <a:solidFill>
              <a:schemeClr val="bg1"/>
            </a:solidFill>
            <a:ln w="63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Occupied/</a:t>
              </a:r>
            </a:p>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Unoccupied</a:t>
              </a:r>
            </a:p>
          </p:txBody>
        </p:sp>
        <p:sp>
          <p:nvSpPr>
            <p:cNvPr id="103" name="正方形/長方形 26">
              <a:extLst>
                <a:ext uri="{FF2B5EF4-FFF2-40B4-BE49-F238E27FC236}">
                  <a16:creationId xmlns:a16="http://schemas.microsoft.com/office/drawing/2014/main" id="{087CBEAA-C775-25B2-D8EA-D4E0803FE48C}"/>
                </a:ext>
              </a:extLst>
            </p:cNvPr>
            <p:cNvSpPr/>
            <p:nvPr/>
          </p:nvSpPr>
          <p:spPr>
            <a:xfrm>
              <a:off x="9662187" y="5485932"/>
              <a:ext cx="379419" cy="185157"/>
            </a:xfrm>
            <a:prstGeom prst="rect">
              <a:avLst/>
            </a:prstGeom>
            <a:solidFill>
              <a:schemeClr val="bg1"/>
            </a:solidFill>
            <a:ln w="63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700">
                  <a:solidFill>
                    <a:schemeClr val="accent6">
                      <a:lumMod val="75000"/>
                    </a:schemeClr>
                  </a:solidFill>
                  <a:latin typeface="メイリオ" panose="020B0604030504040204" pitchFamily="50" charset="-128"/>
                  <a:ea typeface="メイリオ" panose="020B0604030504040204" pitchFamily="50" charset="-128"/>
                </a:rPr>
                <a:t>Counting</a:t>
              </a:r>
            </a:p>
          </p:txBody>
        </p:sp>
        <p:sp>
          <p:nvSpPr>
            <p:cNvPr id="104" name="正方形/長方形 27">
              <a:extLst>
                <a:ext uri="{FF2B5EF4-FFF2-40B4-BE49-F238E27FC236}">
                  <a16:creationId xmlns:a16="http://schemas.microsoft.com/office/drawing/2014/main" id="{5036D5CB-59B7-E689-854B-D9FFB0C79936}"/>
                </a:ext>
              </a:extLst>
            </p:cNvPr>
            <p:cNvSpPr/>
            <p:nvPr/>
          </p:nvSpPr>
          <p:spPr>
            <a:xfrm>
              <a:off x="10072339" y="5484987"/>
              <a:ext cx="379419" cy="186099"/>
            </a:xfrm>
            <a:prstGeom prst="rect">
              <a:avLst/>
            </a:prstGeom>
            <a:solidFill>
              <a:schemeClr val="bg1"/>
            </a:solidFill>
            <a:ln w="63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700">
                  <a:solidFill>
                    <a:schemeClr val="accent6">
                      <a:lumMod val="75000"/>
                    </a:schemeClr>
                  </a:solidFill>
                  <a:latin typeface="メイリオ" panose="020B0604030504040204" pitchFamily="50" charset="-128"/>
                  <a:ea typeface="メイリオ" panose="020B0604030504040204" pitchFamily="50" charset="-128"/>
                </a:rPr>
                <a:t>Location</a:t>
              </a:r>
            </a:p>
          </p:txBody>
        </p:sp>
        <p:sp>
          <p:nvSpPr>
            <p:cNvPr id="105" name="正方形/長方形 28">
              <a:extLst>
                <a:ext uri="{FF2B5EF4-FFF2-40B4-BE49-F238E27FC236}">
                  <a16:creationId xmlns:a16="http://schemas.microsoft.com/office/drawing/2014/main" id="{648BD75B-6B44-947B-62CF-108DEA5D60C6}"/>
                </a:ext>
              </a:extLst>
            </p:cNvPr>
            <p:cNvSpPr/>
            <p:nvPr/>
          </p:nvSpPr>
          <p:spPr>
            <a:xfrm>
              <a:off x="8730150" y="4009242"/>
              <a:ext cx="488048"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800" b="1">
                  <a:solidFill>
                    <a:schemeClr val="accent1"/>
                  </a:solidFill>
                  <a:latin typeface="メイリオ" panose="020B0604030504040204" pitchFamily="50" charset="-128"/>
                  <a:ea typeface="メイリオ" panose="020B0604030504040204" pitchFamily="50" charset="-128"/>
                </a:rPr>
                <a:t>Rule Based</a:t>
              </a:r>
            </a:p>
          </p:txBody>
        </p:sp>
        <p:sp>
          <p:nvSpPr>
            <p:cNvPr id="106" name="正方形/長方形 29">
              <a:extLst>
                <a:ext uri="{FF2B5EF4-FFF2-40B4-BE49-F238E27FC236}">
                  <a16:creationId xmlns:a16="http://schemas.microsoft.com/office/drawing/2014/main" id="{525633FA-B4AF-4BCD-C9FD-BB884D09F4BD}"/>
                </a:ext>
              </a:extLst>
            </p:cNvPr>
            <p:cNvSpPr/>
            <p:nvPr/>
          </p:nvSpPr>
          <p:spPr>
            <a:xfrm>
              <a:off x="9873033" y="4009242"/>
              <a:ext cx="264677"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800" b="1">
                  <a:solidFill>
                    <a:schemeClr val="accent1"/>
                  </a:solidFill>
                  <a:latin typeface="メイリオ" panose="020B0604030504040204" pitchFamily="50" charset="-128"/>
                  <a:ea typeface="メイリオ" panose="020B0604030504040204" pitchFamily="50" charset="-128"/>
                </a:rPr>
                <a:t>MPC</a:t>
              </a:r>
            </a:p>
          </p:txBody>
        </p:sp>
        <p:sp>
          <p:nvSpPr>
            <p:cNvPr id="107" name="正方形/長方形 30">
              <a:extLst>
                <a:ext uri="{FF2B5EF4-FFF2-40B4-BE49-F238E27FC236}">
                  <a16:creationId xmlns:a16="http://schemas.microsoft.com/office/drawing/2014/main" id="{CEF1BC8F-E26B-BE65-E7FD-08882C98097D}"/>
                </a:ext>
              </a:extLst>
            </p:cNvPr>
            <p:cNvSpPr/>
            <p:nvPr/>
          </p:nvSpPr>
          <p:spPr>
            <a:xfrm>
              <a:off x="10687982" y="4009242"/>
              <a:ext cx="888449"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800" b="1">
                  <a:solidFill>
                    <a:schemeClr val="accent1"/>
                  </a:solidFill>
                  <a:latin typeface="メイリオ" panose="020B0604030504040204" pitchFamily="50" charset="-128"/>
                  <a:ea typeface="メイリオ" panose="020B0604030504040204" pitchFamily="50" charset="-128"/>
                </a:rPr>
                <a:t>RL</a:t>
              </a:r>
            </a:p>
          </p:txBody>
        </p:sp>
        <p:cxnSp>
          <p:nvCxnSpPr>
            <p:cNvPr id="108" name="直線矢印コネクタ 71">
              <a:extLst>
                <a:ext uri="{FF2B5EF4-FFF2-40B4-BE49-F238E27FC236}">
                  <a16:creationId xmlns:a16="http://schemas.microsoft.com/office/drawing/2014/main" id="{F5E63961-0245-22E1-98B8-45C02A610524}"/>
                </a:ext>
              </a:extLst>
            </p:cNvPr>
            <p:cNvCxnSpPr>
              <a:cxnSpLocks/>
            </p:cNvCxnSpPr>
            <p:nvPr/>
          </p:nvCxnSpPr>
          <p:spPr>
            <a:xfrm flipV="1">
              <a:off x="9633837" y="5250072"/>
              <a:ext cx="0" cy="25888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 name="正方形/長方形 32">
              <a:extLst>
                <a:ext uri="{FF2B5EF4-FFF2-40B4-BE49-F238E27FC236}">
                  <a16:creationId xmlns:a16="http://schemas.microsoft.com/office/drawing/2014/main" id="{FAC122E4-8CDA-6C6A-04A9-4503650E4AE1}"/>
                </a:ext>
              </a:extLst>
            </p:cNvPr>
            <p:cNvSpPr/>
            <p:nvPr/>
          </p:nvSpPr>
          <p:spPr>
            <a:xfrm>
              <a:off x="10915494" y="5501788"/>
              <a:ext cx="397290" cy="159250"/>
            </a:xfrm>
            <a:prstGeom prst="rect">
              <a:avLst/>
            </a:prstGeom>
            <a:solidFill>
              <a:schemeClr val="bg1"/>
            </a:solidFill>
            <a:ln w="63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700">
                  <a:solidFill>
                    <a:schemeClr val="accent1"/>
                  </a:solidFill>
                  <a:latin typeface="メイリオ" panose="020B0604030504040204" pitchFamily="50" charset="-128"/>
                  <a:ea typeface="メイリオ" panose="020B0604030504040204" pitchFamily="50" charset="-128"/>
                </a:rPr>
                <a:t>Sensation</a:t>
              </a:r>
            </a:p>
          </p:txBody>
        </p:sp>
        <p:pic>
          <p:nvPicPr>
            <p:cNvPr id="110" name="Picture 2" descr="AI（人工知能）のアイコン03 | フリーのアイコンイラスト素材 icon-pit">
              <a:extLst>
                <a:ext uri="{FF2B5EF4-FFF2-40B4-BE49-F238E27FC236}">
                  <a16:creationId xmlns:a16="http://schemas.microsoft.com/office/drawing/2014/main" id="{3CF45CE5-548D-A92B-C9A7-1E033E310481}"/>
                </a:ext>
              </a:extLst>
            </p:cNvPr>
            <p:cNvPicPr>
              <a:picLocks noChangeAspect="1" noChangeArrowheads="1"/>
            </p:cNvPicPr>
            <p:nvPr/>
          </p:nvPicPr>
          <p:blipFill rotWithShape="1">
            <a:blip r:embed="rId6">
              <a:duotone>
                <a:schemeClr val="accent6">
                  <a:shade val="45000"/>
                  <a:satMod val="135000"/>
                </a:schemeClr>
                <a:prstClr val="white"/>
              </a:duotone>
              <a:extLst>
                <a:ext uri="{28A0092B-C50C-407E-A947-70E740481C1C}">
                  <a14:useLocalDpi xmlns:a14="http://schemas.microsoft.com/office/drawing/2010/main" val="0"/>
                </a:ext>
              </a:extLst>
            </a:blip>
            <a:srcRect l="-2114" t="9316" r="2114" b="6016"/>
            <a:stretch/>
          </p:blipFill>
          <p:spPr bwMode="auto">
            <a:xfrm>
              <a:off x="9468684" y="4932110"/>
              <a:ext cx="330308" cy="27966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 descr="AI（人工知能）のアイコン03 | フリーのアイコンイラスト素材 icon-pit">
              <a:extLst>
                <a:ext uri="{FF2B5EF4-FFF2-40B4-BE49-F238E27FC236}">
                  <a16:creationId xmlns:a16="http://schemas.microsoft.com/office/drawing/2014/main" id="{B76281DC-1A99-2854-E0C5-D33B2D1F3EF6}"/>
                </a:ext>
              </a:extLst>
            </p:cNvPr>
            <p:cNvPicPr>
              <a:picLocks noChangeAspect="1" noChangeArrowheads="1"/>
            </p:cNvPicPr>
            <p:nvPr/>
          </p:nvPicPr>
          <p:blipFill rotWithShape="1">
            <a:blip r:embed="rId6">
              <a:duotone>
                <a:schemeClr val="accent1">
                  <a:shade val="45000"/>
                  <a:satMod val="135000"/>
                </a:schemeClr>
                <a:prstClr val="white"/>
              </a:duotone>
              <a:extLst>
                <a:ext uri="{28A0092B-C50C-407E-A947-70E740481C1C}">
                  <a14:useLocalDpi xmlns:a14="http://schemas.microsoft.com/office/drawing/2010/main" val="0"/>
                </a:ext>
              </a:extLst>
            </a:blip>
            <a:srcRect l="-2114" t="9316" r="2114" b="6016"/>
            <a:stretch/>
          </p:blipFill>
          <p:spPr bwMode="auto">
            <a:xfrm>
              <a:off x="10973748" y="4932110"/>
              <a:ext cx="330308" cy="279664"/>
            </a:xfrm>
            <a:prstGeom prst="rect">
              <a:avLst/>
            </a:prstGeom>
            <a:noFill/>
            <a:extLst>
              <a:ext uri="{909E8E84-426E-40DD-AFC4-6F175D3DCCD1}">
                <a14:hiddenFill xmlns:a14="http://schemas.microsoft.com/office/drawing/2010/main">
                  <a:solidFill>
                    <a:srgbClr val="FFFFFF"/>
                  </a:solidFill>
                </a14:hiddenFill>
              </a:ext>
            </a:extLst>
          </p:spPr>
        </p:pic>
        <p:cxnSp>
          <p:nvCxnSpPr>
            <p:cNvPr id="112" name="直線矢印コネクタ 71">
              <a:extLst>
                <a:ext uri="{FF2B5EF4-FFF2-40B4-BE49-F238E27FC236}">
                  <a16:creationId xmlns:a16="http://schemas.microsoft.com/office/drawing/2014/main" id="{F2005676-E462-A840-9552-B047EE4B49DC}"/>
                </a:ext>
              </a:extLst>
            </p:cNvPr>
            <p:cNvCxnSpPr>
              <a:cxnSpLocks/>
            </p:cNvCxnSpPr>
            <p:nvPr/>
          </p:nvCxnSpPr>
          <p:spPr>
            <a:xfrm flipV="1">
              <a:off x="11141198" y="5250072"/>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71">
              <a:extLst>
                <a:ext uri="{FF2B5EF4-FFF2-40B4-BE49-F238E27FC236}">
                  <a16:creationId xmlns:a16="http://schemas.microsoft.com/office/drawing/2014/main" id="{9CE5D40A-5AE5-6F87-F5E5-ABF2FE91B785}"/>
                </a:ext>
              </a:extLst>
            </p:cNvPr>
            <p:cNvCxnSpPr>
              <a:cxnSpLocks/>
            </p:cNvCxnSpPr>
            <p:nvPr/>
          </p:nvCxnSpPr>
          <p:spPr>
            <a:xfrm rot="16200000" flipV="1">
              <a:off x="10683646" y="4706331"/>
              <a:ext cx="1440000" cy="380712"/>
            </a:xfrm>
            <a:prstGeom prst="bentConnector3">
              <a:avLst>
                <a:gd name="adj1" fmla="val 91628"/>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114" name="正方形/長方形 37">
              <a:extLst>
                <a:ext uri="{FF2B5EF4-FFF2-40B4-BE49-F238E27FC236}">
                  <a16:creationId xmlns:a16="http://schemas.microsoft.com/office/drawing/2014/main" id="{905538E6-592E-3368-1234-3DEF7613518C}"/>
                </a:ext>
              </a:extLst>
            </p:cNvPr>
            <p:cNvSpPr/>
            <p:nvPr/>
          </p:nvSpPr>
          <p:spPr>
            <a:xfrm>
              <a:off x="10595377" y="4983716"/>
              <a:ext cx="397290"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a:solidFill>
                    <a:schemeClr val="accent1"/>
                  </a:solidFill>
                  <a:latin typeface="メイリオ" panose="020B0604030504040204" pitchFamily="50" charset="-128"/>
                  <a:ea typeface="メイリオ" panose="020B0604030504040204" pitchFamily="50" charset="-128"/>
                </a:rPr>
                <a:t>Preference</a:t>
              </a:r>
            </a:p>
            <a:p>
              <a:pPr algn="ctr"/>
              <a:r>
                <a:rPr kumimoji="1" lang="en-US" altLang="ja-JP" sz="600" b="1">
                  <a:solidFill>
                    <a:schemeClr val="accent1"/>
                  </a:solidFill>
                  <a:latin typeface="メイリオ" panose="020B0604030504040204" pitchFamily="50" charset="-128"/>
                  <a:ea typeface="メイリオ" panose="020B0604030504040204" pitchFamily="50" charset="-128"/>
                </a:rPr>
                <a:t>Learning</a:t>
              </a:r>
            </a:p>
          </p:txBody>
        </p:sp>
        <p:sp>
          <p:nvSpPr>
            <p:cNvPr id="115" name="正方形/長方形 38">
              <a:extLst>
                <a:ext uri="{FF2B5EF4-FFF2-40B4-BE49-F238E27FC236}">
                  <a16:creationId xmlns:a16="http://schemas.microsoft.com/office/drawing/2014/main" id="{A266048B-58A0-FD5A-9A3D-066D67AF1EF2}"/>
                </a:ext>
              </a:extLst>
            </p:cNvPr>
            <p:cNvSpPr/>
            <p:nvPr/>
          </p:nvSpPr>
          <p:spPr>
            <a:xfrm>
              <a:off x="9205665" y="5677981"/>
              <a:ext cx="397290"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PID Sensor</a:t>
              </a:r>
            </a:p>
          </p:txBody>
        </p:sp>
        <p:sp>
          <p:nvSpPr>
            <p:cNvPr id="116" name="正方形/長方形 39">
              <a:extLst>
                <a:ext uri="{FF2B5EF4-FFF2-40B4-BE49-F238E27FC236}">
                  <a16:creationId xmlns:a16="http://schemas.microsoft.com/office/drawing/2014/main" id="{72D3FDDA-7171-0480-C6F6-48257079300E}"/>
                </a:ext>
              </a:extLst>
            </p:cNvPr>
            <p:cNvSpPr/>
            <p:nvPr/>
          </p:nvSpPr>
          <p:spPr>
            <a:xfrm>
              <a:off x="10112477" y="5679980"/>
              <a:ext cx="239304" cy="321068"/>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RFID</a:t>
              </a:r>
            </a:p>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GPS</a:t>
              </a:r>
            </a:p>
            <a:p>
              <a:pPr algn="ctr"/>
              <a:r>
                <a:rPr kumimoji="1" lang="en-US" altLang="ja-JP" sz="600" err="1">
                  <a:solidFill>
                    <a:schemeClr val="accent6">
                      <a:lumMod val="75000"/>
                    </a:schemeClr>
                  </a:solidFill>
                  <a:latin typeface="メイリオ" panose="020B0604030504040204" pitchFamily="50" charset="-128"/>
                  <a:ea typeface="メイリオ" panose="020B0604030504040204" pitchFamily="50" charset="-128"/>
                </a:rPr>
                <a:t>Wifi</a:t>
              </a:r>
              <a:endParaRPr kumimoji="1" lang="en-US" altLang="ja-JP" sz="600">
                <a:solidFill>
                  <a:schemeClr val="accent6">
                    <a:lumMod val="75000"/>
                  </a:schemeClr>
                </a:solidFill>
                <a:latin typeface="メイリオ" panose="020B0604030504040204" pitchFamily="50" charset="-128"/>
                <a:ea typeface="メイリオ" panose="020B0604030504040204" pitchFamily="50" charset="-128"/>
              </a:endParaRPr>
            </a:p>
          </p:txBody>
        </p:sp>
        <p:sp>
          <p:nvSpPr>
            <p:cNvPr id="117" name="正方形/長方形 40">
              <a:extLst>
                <a:ext uri="{FF2B5EF4-FFF2-40B4-BE49-F238E27FC236}">
                  <a16:creationId xmlns:a16="http://schemas.microsoft.com/office/drawing/2014/main" id="{36F5FE8E-CA81-E354-44B9-3022345C38B9}"/>
                </a:ext>
              </a:extLst>
            </p:cNvPr>
            <p:cNvSpPr/>
            <p:nvPr/>
          </p:nvSpPr>
          <p:spPr>
            <a:xfrm>
              <a:off x="9731704" y="5679981"/>
              <a:ext cx="239304"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Vision</a:t>
              </a:r>
            </a:p>
          </p:txBody>
        </p:sp>
        <p:cxnSp>
          <p:nvCxnSpPr>
            <p:cNvPr id="118" name="直線矢印コネクタ 71">
              <a:extLst>
                <a:ext uri="{FF2B5EF4-FFF2-40B4-BE49-F238E27FC236}">
                  <a16:creationId xmlns:a16="http://schemas.microsoft.com/office/drawing/2014/main" id="{A0D79306-6815-6D23-A6CC-428BD6AB13C6}"/>
                </a:ext>
              </a:extLst>
            </p:cNvPr>
            <p:cNvCxnSpPr>
              <a:cxnSpLocks/>
            </p:cNvCxnSpPr>
            <p:nvPr/>
          </p:nvCxnSpPr>
          <p:spPr>
            <a:xfrm rot="5400000" flipH="1" flipV="1">
              <a:off x="9268138" y="3721066"/>
              <a:ext cx="1296000" cy="2196000"/>
            </a:xfrm>
            <a:prstGeom prst="bentConnector3">
              <a:avLst>
                <a:gd name="adj1" fmla="val 84522"/>
              </a:avLst>
            </a:prstGeom>
            <a:ln w="952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9" name="正方形/長方形 42">
              <a:extLst>
                <a:ext uri="{FF2B5EF4-FFF2-40B4-BE49-F238E27FC236}">
                  <a16:creationId xmlns:a16="http://schemas.microsoft.com/office/drawing/2014/main" id="{7654EFD2-92CC-F2B3-B22E-379D7EB28441}"/>
                </a:ext>
              </a:extLst>
            </p:cNvPr>
            <p:cNvSpPr/>
            <p:nvPr/>
          </p:nvSpPr>
          <p:spPr>
            <a:xfrm>
              <a:off x="9124761" y="4865533"/>
              <a:ext cx="397290"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a:solidFill>
                    <a:schemeClr val="accent6">
                      <a:lumMod val="75000"/>
                    </a:schemeClr>
                  </a:solidFill>
                  <a:latin typeface="メイリオ" panose="020B0604030504040204" pitchFamily="50" charset="-128"/>
                  <a:ea typeface="メイリオ" panose="020B0604030504040204" pitchFamily="50" charset="-128"/>
                </a:rPr>
                <a:t>Occupancy</a:t>
              </a:r>
            </a:p>
            <a:p>
              <a:pPr algn="ctr"/>
              <a:r>
                <a:rPr kumimoji="1" lang="en-US" altLang="ja-JP" sz="600" b="1">
                  <a:solidFill>
                    <a:schemeClr val="accent6">
                      <a:lumMod val="75000"/>
                    </a:schemeClr>
                  </a:solidFill>
                  <a:latin typeface="メイリオ" panose="020B0604030504040204" pitchFamily="50" charset="-128"/>
                  <a:ea typeface="メイリオ" panose="020B0604030504040204" pitchFamily="50" charset="-128"/>
                </a:rPr>
                <a:t>Learning</a:t>
              </a:r>
            </a:p>
          </p:txBody>
        </p:sp>
        <p:sp>
          <p:nvSpPr>
            <p:cNvPr id="120" name="正方形/長方形 43">
              <a:extLst>
                <a:ext uri="{FF2B5EF4-FFF2-40B4-BE49-F238E27FC236}">
                  <a16:creationId xmlns:a16="http://schemas.microsoft.com/office/drawing/2014/main" id="{76E1E55F-58F6-8D67-8A86-C6EE491F042E}"/>
                </a:ext>
              </a:extLst>
            </p:cNvPr>
            <p:cNvSpPr/>
            <p:nvPr/>
          </p:nvSpPr>
          <p:spPr>
            <a:xfrm>
              <a:off x="10031926" y="4839383"/>
              <a:ext cx="397290" cy="21186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Used if</a:t>
              </a:r>
            </a:p>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enough</a:t>
              </a:r>
            </a:p>
            <a:p>
              <a:pPr algn="ctr"/>
              <a:r>
                <a:rPr kumimoji="1" lang="en-US" altLang="ja-JP" sz="600">
                  <a:solidFill>
                    <a:schemeClr val="accent6">
                      <a:lumMod val="75000"/>
                    </a:schemeClr>
                  </a:solidFill>
                  <a:latin typeface="メイリオ" panose="020B0604030504040204" pitchFamily="50" charset="-128"/>
                  <a:ea typeface="メイリオ" panose="020B0604030504040204" pitchFamily="50" charset="-128"/>
                </a:rPr>
                <a:t>resolution</a:t>
              </a:r>
            </a:p>
          </p:txBody>
        </p:sp>
        <p:sp>
          <p:nvSpPr>
            <p:cNvPr id="121" name="正方形/長方形 44">
              <a:extLst>
                <a:ext uri="{FF2B5EF4-FFF2-40B4-BE49-F238E27FC236}">
                  <a16:creationId xmlns:a16="http://schemas.microsoft.com/office/drawing/2014/main" id="{1E309F16-0250-872E-A722-835B7E845F30}"/>
                </a:ext>
              </a:extLst>
            </p:cNvPr>
            <p:cNvSpPr/>
            <p:nvPr/>
          </p:nvSpPr>
          <p:spPr>
            <a:xfrm>
              <a:off x="9617798" y="3536433"/>
              <a:ext cx="807808"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800" b="1">
                  <a:solidFill>
                    <a:schemeClr val="accent1"/>
                  </a:solidFill>
                  <a:latin typeface="メイリオ" panose="020B0604030504040204" pitchFamily="50" charset="-128"/>
                  <a:ea typeface="メイリオ" panose="020B0604030504040204" pitchFamily="50" charset="-128"/>
                </a:rPr>
                <a:t>HVAC(Actuator)</a:t>
              </a:r>
            </a:p>
          </p:txBody>
        </p:sp>
        <p:cxnSp>
          <p:nvCxnSpPr>
            <p:cNvPr id="122" name="直線矢印コネクタ 71">
              <a:extLst>
                <a:ext uri="{FF2B5EF4-FFF2-40B4-BE49-F238E27FC236}">
                  <a16:creationId xmlns:a16="http://schemas.microsoft.com/office/drawing/2014/main" id="{A4615178-B027-E574-E06E-C1E9DEC3A145}"/>
                </a:ext>
              </a:extLst>
            </p:cNvPr>
            <p:cNvCxnSpPr>
              <a:cxnSpLocks/>
              <a:stCxn id="105" idx="0"/>
              <a:endCxn id="121" idx="2"/>
            </p:cNvCxnSpPr>
            <p:nvPr/>
          </p:nvCxnSpPr>
          <p:spPr>
            <a:xfrm rot="5400000" flipH="1" flipV="1">
              <a:off x="9341159" y="3328699"/>
              <a:ext cx="313559" cy="10475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71">
              <a:extLst>
                <a:ext uri="{FF2B5EF4-FFF2-40B4-BE49-F238E27FC236}">
                  <a16:creationId xmlns:a16="http://schemas.microsoft.com/office/drawing/2014/main" id="{ACBA37E0-A781-8CB6-880D-298F5CE21596}"/>
                </a:ext>
              </a:extLst>
            </p:cNvPr>
            <p:cNvCxnSpPr>
              <a:cxnSpLocks/>
              <a:stCxn id="107" idx="0"/>
              <a:endCxn id="121" idx="2"/>
            </p:cNvCxnSpPr>
            <p:nvPr/>
          </p:nvCxnSpPr>
          <p:spPr>
            <a:xfrm rot="16200000" flipV="1">
              <a:off x="10420176" y="3297210"/>
              <a:ext cx="313559" cy="11105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71">
              <a:extLst>
                <a:ext uri="{FF2B5EF4-FFF2-40B4-BE49-F238E27FC236}">
                  <a16:creationId xmlns:a16="http://schemas.microsoft.com/office/drawing/2014/main" id="{234F00EA-35D4-45DD-B7A2-C7B11AEF0FCD}"/>
                </a:ext>
              </a:extLst>
            </p:cNvPr>
            <p:cNvCxnSpPr>
              <a:cxnSpLocks/>
            </p:cNvCxnSpPr>
            <p:nvPr/>
          </p:nvCxnSpPr>
          <p:spPr>
            <a:xfrm flipV="1">
              <a:off x="10021702" y="3676633"/>
              <a:ext cx="0" cy="324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5" name="図 48" descr="アイコン&#10;&#10;自動的に生成された説明">
              <a:extLst>
                <a:ext uri="{FF2B5EF4-FFF2-40B4-BE49-F238E27FC236}">
                  <a16:creationId xmlns:a16="http://schemas.microsoft.com/office/drawing/2014/main" id="{78E33AF8-F4F8-C4DB-FD2B-9FD6399FA751}"/>
                </a:ext>
              </a:extLst>
            </p:cNvPr>
            <p:cNvPicPr>
              <a:picLocks noChangeAspect="1"/>
            </p:cNvPicPr>
            <p:nvPr/>
          </p:nvPicPr>
          <p:blipFill>
            <a:blip r:embed="rId3">
              <a:duotone>
                <a:schemeClr val="accent3">
                  <a:shade val="45000"/>
                  <a:satMod val="135000"/>
                </a:schemeClr>
                <a:prstClr val="white"/>
              </a:duotone>
            </a:blip>
            <a:stretch>
              <a:fillRect/>
            </a:stretch>
          </p:blipFill>
          <p:spPr>
            <a:xfrm>
              <a:off x="11055145" y="6237048"/>
              <a:ext cx="213409" cy="238564"/>
            </a:xfrm>
            <a:prstGeom prst="rect">
              <a:avLst/>
            </a:prstGeom>
          </p:spPr>
        </p:pic>
        <p:sp>
          <p:nvSpPr>
            <p:cNvPr id="126" name="正方形/長方形 49">
              <a:extLst>
                <a:ext uri="{FF2B5EF4-FFF2-40B4-BE49-F238E27FC236}">
                  <a16:creationId xmlns:a16="http://schemas.microsoft.com/office/drawing/2014/main" id="{D8CEAF3D-0E10-2B98-02C8-45C7EF32FB4E}"/>
                </a:ext>
              </a:extLst>
            </p:cNvPr>
            <p:cNvSpPr/>
            <p:nvPr/>
          </p:nvSpPr>
          <p:spPr>
            <a:xfrm>
              <a:off x="8829323" y="5604673"/>
              <a:ext cx="310598"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800" b="1">
                  <a:solidFill>
                    <a:schemeClr val="tx1">
                      <a:lumMod val="50000"/>
                      <a:lumOff val="50000"/>
                    </a:schemeClr>
                  </a:solidFill>
                  <a:latin typeface="メイリオ" panose="020B0604030504040204" pitchFamily="50" charset="-128"/>
                  <a:ea typeface="メイリオ" panose="020B0604030504040204" pitchFamily="50" charset="-128"/>
                </a:rPr>
                <a:t>IoT</a:t>
              </a:r>
            </a:p>
          </p:txBody>
        </p:sp>
        <p:cxnSp>
          <p:nvCxnSpPr>
            <p:cNvPr id="127" name="直線矢印コネクタ 71">
              <a:extLst>
                <a:ext uri="{FF2B5EF4-FFF2-40B4-BE49-F238E27FC236}">
                  <a16:creationId xmlns:a16="http://schemas.microsoft.com/office/drawing/2014/main" id="{539DF0C2-B33E-A0DA-2A11-55DB1FBA9A47}"/>
                </a:ext>
              </a:extLst>
            </p:cNvPr>
            <p:cNvCxnSpPr>
              <a:cxnSpLocks/>
            </p:cNvCxnSpPr>
            <p:nvPr/>
          </p:nvCxnSpPr>
          <p:spPr>
            <a:xfrm flipV="1">
              <a:off x="8980427" y="5752418"/>
              <a:ext cx="0" cy="380712"/>
            </a:xfrm>
            <a:prstGeom prst="straightConnector1">
              <a:avLst/>
            </a:prstGeom>
            <a:ln w="952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矢印コネクタ 71">
              <a:extLst>
                <a:ext uri="{FF2B5EF4-FFF2-40B4-BE49-F238E27FC236}">
                  <a16:creationId xmlns:a16="http://schemas.microsoft.com/office/drawing/2014/main" id="{24878403-D48A-5E6D-B6E1-A215DF47FA48}"/>
                </a:ext>
              </a:extLst>
            </p:cNvPr>
            <p:cNvCxnSpPr>
              <a:cxnSpLocks/>
            </p:cNvCxnSpPr>
            <p:nvPr/>
          </p:nvCxnSpPr>
          <p:spPr>
            <a:xfrm flipV="1">
              <a:off x="8651571" y="5752418"/>
              <a:ext cx="0" cy="380712"/>
            </a:xfrm>
            <a:prstGeom prst="straightConnector1">
              <a:avLst/>
            </a:prstGeom>
            <a:ln w="952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矢印コネクタ 71">
              <a:extLst>
                <a:ext uri="{FF2B5EF4-FFF2-40B4-BE49-F238E27FC236}">
                  <a16:creationId xmlns:a16="http://schemas.microsoft.com/office/drawing/2014/main" id="{F3375B7D-E9C0-03C7-23C9-FC0C5D0E3832}"/>
                </a:ext>
              </a:extLst>
            </p:cNvPr>
            <p:cNvCxnSpPr>
              <a:cxnSpLocks/>
            </p:cNvCxnSpPr>
            <p:nvPr/>
          </p:nvCxnSpPr>
          <p:spPr>
            <a:xfrm rot="5400000" flipH="1" flipV="1">
              <a:off x="8574423" y="5422530"/>
              <a:ext cx="322141" cy="161071"/>
            </a:xfrm>
            <a:prstGeom prst="bentConnector3">
              <a:avLst>
                <a:gd name="adj1" fmla="val 50000"/>
              </a:avLst>
            </a:prstGeom>
            <a:ln w="952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矢印コネクタ 71">
              <a:extLst>
                <a:ext uri="{FF2B5EF4-FFF2-40B4-BE49-F238E27FC236}">
                  <a16:creationId xmlns:a16="http://schemas.microsoft.com/office/drawing/2014/main" id="{4A531B4B-FE33-983D-F787-38C6DE03C9C5}"/>
                </a:ext>
              </a:extLst>
            </p:cNvPr>
            <p:cNvCxnSpPr>
              <a:cxnSpLocks/>
            </p:cNvCxnSpPr>
            <p:nvPr/>
          </p:nvCxnSpPr>
          <p:spPr>
            <a:xfrm rot="16200000" flipV="1">
              <a:off x="8734958" y="5422530"/>
              <a:ext cx="322141" cy="161071"/>
            </a:xfrm>
            <a:prstGeom prst="bentConnector3">
              <a:avLst>
                <a:gd name="adj1" fmla="val 50000"/>
              </a:avLst>
            </a:prstGeom>
            <a:ln w="952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矢印コネクタ 71">
              <a:extLst>
                <a:ext uri="{FF2B5EF4-FFF2-40B4-BE49-F238E27FC236}">
                  <a16:creationId xmlns:a16="http://schemas.microsoft.com/office/drawing/2014/main" id="{EE9267F7-459B-90C1-5BDD-A7DA70FCA1BB}"/>
                </a:ext>
              </a:extLst>
            </p:cNvPr>
            <p:cNvCxnSpPr>
              <a:cxnSpLocks/>
            </p:cNvCxnSpPr>
            <p:nvPr/>
          </p:nvCxnSpPr>
          <p:spPr>
            <a:xfrm flipV="1">
              <a:off x="9943771" y="4171365"/>
              <a:ext cx="0" cy="204999"/>
            </a:xfrm>
            <a:prstGeom prst="straightConnector1">
              <a:avLst/>
            </a:prstGeom>
            <a:ln w="9525">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直線矢印コネクタ 71">
              <a:extLst>
                <a:ext uri="{FF2B5EF4-FFF2-40B4-BE49-F238E27FC236}">
                  <a16:creationId xmlns:a16="http://schemas.microsoft.com/office/drawing/2014/main" id="{8D685590-E686-99F5-3D0B-41896CD2B58F}"/>
                </a:ext>
              </a:extLst>
            </p:cNvPr>
            <p:cNvCxnSpPr>
              <a:cxnSpLocks/>
            </p:cNvCxnSpPr>
            <p:nvPr/>
          </p:nvCxnSpPr>
          <p:spPr>
            <a:xfrm rot="5400000" flipH="1" flipV="1">
              <a:off x="9638288" y="4535174"/>
              <a:ext cx="322141" cy="409998"/>
            </a:xfrm>
            <a:prstGeom prst="bentConnector3">
              <a:avLst>
                <a:gd name="adj1" fmla="val 50000"/>
              </a:avLst>
            </a:prstGeom>
            <a:ln w="63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3" name="グループ化 56">
              <a:extLst>
                <a:ext uri="{FF2B5EF4-FFF2-40B4-BE49-F238E27FC236}">
                  <a16:creationId xmlns:a16="http://schemas.microsoft.com/office/drawing/2014/main" id="{9A2E4D9A-BF50-1060-9029-9926F1D81185}"/>
                </a:ext>
              </a:extLst>
            </p:cNvPr>
            <p:cNvGrpSpPr/>
            <p:nvPr/>
          </p:nvGrpSpPr>
          <p:grpSpPr>
            <a:xfrm>
              <a:off x="10003894" y="4579102"/>
              <a:ext cx="3600" cy="929854"/>
              <a:chOff x="4045919" y="2842319"/>
              <a:chExt cx="5024" cy="1143046"/>
            </a:xfrm>
          </p:grpSpPr>
          <p:cxnSp>
            <p:nvCxnSpPr>
              <p:cNvPr id="147" name="直線矢印コネクタ 71">
                <a:extLst>
                  <a:ext uri="{FF2B5EF4-FFF2-40B4-BE49-F238E27FC236}">
                    <a16:creationId xmlns:a16="http://schemas.microsoft.com/office/drawing/2014/main" id="{268C2A93-B8E7-9857-DB84-E51A9F2FD3F8}"/>
                  </a:ext>
                </a:extLst>
              </p:cNvPr>
              <p:cNvCxnSpPr>
                <a:cxnSpLocks/>
              </p:cNvCxnSpPr>
              <p:nvPr/>
            </p:nvCxnSpPr>
            <p:spPr>
              <a:xfrm flipV="1">
                <a:off x="4050943" y="3238319"/>
                <a:ext cx="0" cy="747046"/>
              </a:xfrm>
              <a:prstGeom prst="straightConnector1">
                <a:avLst/>
              </a:prstGeom>
              <a:ln>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矢印コネクタ 71">
                <a:extLst>
                  <a:ext uri="{FF2B5EF4-FFF2-40B4-BE49-F238E27FC236}">
                    <a16:creationId xmlns:a16="http://schemas.microsoft.com/office/drawing/2014/main" id="{56B41FDC-FF7E-1DA0-13F2-98D20B1E9201}"/>
                  </a:ext>
                </a:extLst>
              </p:cNvPr>
              <p:cNvCxnSpPr>
                <a:cxnSpLocks/>
              </p:cNvCxnSpPr>
              <p:nvPr/>
            </p:nvCxnSpPr>
            <p:spPr>
              <a:xfrm rot="16200000" flipV="1">
                <a:off x="3849573" y="3038665"/>
                <a:ext cx="396000" cy="3308"/>
              </a:xfrm>
              <a:prstGeom prst="bentConnector3">
                <a:avLst>
                  <a:gd name="adj1" fmla="val 50000"/>
                </a:avLst>
              </a:prstGeom>
              <a:ln w="63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34" name="直線矢印コネクタ 71">
              <a:extLst>
                <a:ext uri="{FF2B5EF4-FFF2-40B4-BE49-F238E27FC236}">
                  <a16:creationId xmlns:a16="http://schemas.microsoft.com/office/drawing/2014/main" id="{FE47FBDD-979B-27C5-8D71-71633765B424}"/>
                </a:ext>
              </a:extLst>
            </p:cNvPr>
            <p:cNvCxnSpPr>
              <a:cxnSpLocks/>
            </p:cNvCxnSpPr>
            <p:nvPr/>
          </p:nvCxnSpPr>
          <p:spPr>
            <a:xfrm flipV="1">
              <a:off x="8940359" y="4171365"/>
              <a:ext cx="0" cy="204999"/>
            </a:xfrm>
            <a:prstGeom prst="straightConnector1">
              <a:avLst/>
            </a:prstGeom>
            <a:ln w="9525">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5" name="グループ化 58">
              <a:extLst>
                <a:ext uri="{FF2B5EF4-FFF2-40B4-BE49-F238E27FC236}">
                  <a16:creationId xmlns:a16="http://schemas.microsoft.com/office/drawing/2014/main" id="{85380259-D62D-0072-C717-BC58AFBC171F}"/>
                </a:ext>
              </a:extLst>
            </p:cNvPr>
            <p:cNvGrpSpPr/>
            <p:nvPr/>
          </p:nvGrpSpPr>
          <p:grpSpPr>
            <a:xfrm>
              <a:off x="10061093" y="4171370"/>
              <a:ext cx="1084674" cy="745988"/>
              <a:chOff x="4029712" y="2205129"/>
              <a:chExt cx="1333364" cy="917025"/>
            </a:xfrm>
          </p:grpSpPr>
          <p:cxnSp>
            <p:nvCxnSpPr>
              <p:cNvPr id="143" name="直線矢印コネクタ 71">
                <a:extLst>
                  <a:ext uri="{FF2B5EF4-FFF2-40B4-BE49-F238E27FC236}">
                    <a16:creationId xmlns:a16="http://schemas.microsoft.com/office/drawing/2014/main" id="{A7E4C5F5-DA58-60EF-9859-317ACD050223}"/>
                  </a:ext>
                </a:extLst>
              </p:cNvPr>
              <p:cNvCxnSpPr>
                <a:cxnSpLocks/>
              </p:cNvCxnSpPr>
              <p:nvPr/>
            </p:nvCxnSpPr>
            <p:spPr>
              <a:xfrm flipV="1">
                <a:off x="5363076" y="2778369"/>
                <a:ext cx="0" cy="343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4" name="グループ化 1029">
                <a:extLst>
                  <a:ext uri="{FF2B5EF4-FFF2-40B4-BE49-F238E27FC236}">
                    <a16:creationId xmlns:a16="http://schemas.microsoft.com/office/drawing/2014/main" id="{F27C8247-9CE1-75F4-6239-78AF02922839}"/>
                  </a:ext>
                </a:extLst>
              </p:cNvPr>
              <p:cNvGrpSpPr/>
              <p:nvPr/>
            </p:nvGrpSpPr>
            <p:grpSpPr>
              <a:xfrm>
                <a:off x="4029712" y="2205129"/>
                <a:ext cx="1327620" cy="584466"/>
                <a:chOff x="4029712" y="2205129"/>
                <a:chExt cx="1327620" cy="584466"/>
              </a:xfrm>
            </p:grpSpPr>
            <p:cxnSp>
              <p:nvCxnSpPr>
                <p:cNvPr id="145" name="直線矢印コネクタ 71">
                  <a:extLst>
                    <a:ext uri="{FF2B5EF4-FFF2-40B4-BE49-F238E27FC236}">
                      <a16:creationId xmlns:a16="http://schemas.microsoft.com/office/drawing/2014/main" id="{BB0DDE90-D83F-C760-0639-71BCCA2F1CD8}"/>
                    </a:ext>
                  </a:extLst>
                </p:cNvPr>
                <p:cNvCxnSpPr>
                  <a:cxnSpLocks/>
                </p:cNvCxnSpPr>
                <p:nvPr/>
              </p:nvCxnSpPr>
              <p:spPr>
                <a:xfrm rot="16200000" flipV="1">
                  <a:off x="4405871" y="1838135"/>
                  <a:ext cx="575301" cy="1327620"/>
                </a:xfrm>
                <a:prstGeom prst="bentConnector3">
                  <a:avLst>
                    <a:gd name="adj1" fmla="val 485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直線矢印コネクタ 71">
                  <a:extLst>
                    <a:ext uri="{FF2B5EF4-FFF2-40B4-BE49-F238E27FC236}">
                      <a16:creationId xmlns:a16="http://schemas.microsoft.com/office/drawing/2014/main" id="{50E04FF9-AC56-17C0-5C54-4DD8B441F8B9}"/>
                    </a:ext>
                  </a:extLst>
                </p:cNvPr>
                <p:cNvCxnSpPr>
                  <a:cxnSpLocks/>
                </p:cNvCxnSpPr>
                <p:nvPr/>
              </p:nvCxnSpPr>
              <p:spPr>
                <a:xfrm flipV="1">
                  <a:off x="5356974" y="2205129"/>
                  <a:ext cx="0" cy="343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cxnSp>
          <p:nvCxnSpPr>
            <p:cNvPr id="136" name="直線矢印コネクタ 71">
              <a:extLst>
                <a:ext uri="{FF2B5EF4-FFF2-40B4-BE49-F238E27FC236}">
                  <a16:creationId xmlns:a16="http://schemas.microsoft.com/office/drawing/2014/main" id="{A4FF94A4-1ACD-3137-3F95-E7D37408BE52}"/>
                </a:ext>
              </a:extLst>
            </p:cNvPr>
            <p:cNvCxnSpPr>
              <a:cxnSpLocks/>
            </p:cNvCxnSpPr>
            <p:nvPr/>
          </p:nvCxnSpPr>
          <p:spPr>
            <a:xfrm flipV="1">
              <a:off x="10003894" y="4171365"/>
              <a:ext cx="0" cy="405503"/>
            </a:xfrm>
            <a:prstGeom prst="straightConnector1">
              <a:avLst/>
            </a:prstGeom>
            <a:ln w="63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線矢印コネクタ 71">
              <a:extLst>
                <a:ext uri="{FF2B5EF4-FFF2-40B4-BE49-F238E27FC236}">
                  <a16:creationId xmlns:a16="http://schemas.microsoft.com/office/drawing/2014/main" id="{F6604AE3-06D6-1937-2086-BCEDF3D56FEF}"/>
                </a:ext>
              </a:extLst>
            </p:cNvPr>
            <p:cNvCxnSpPr>
              <a:cxnSpLocks/>
            </p:cNvCxnSpPr>
            <p:nvPr/>
          </p:nvCxnSpPr>
          <p:spPr>
            <a:xfrm flipV="1">
              <a:off x="9012550" y="4171365"/>
              <a:ext cx="0" cy="351427"/>
            </a:xfrm>
            <a:prstGeom prst="straightConnector1">
              <a:avLst/>
            </a:prstGeom>
            <a:ln w="63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直線矢印コネクタ 71">
              <a:extLst>
                <a:ext uri="{FF2B5EF4-FFF2-40B4-BE49-F238E27FC236}">
                  <a16:creationId xmlns:a16="http://schemas.microsoft.com/office/drawing/2014/main" id="{BDAEA10C-A16D-8908-BF72-C45EB1B8E357}"/>
                </a:ext>
              </a:extLst>
            </p:cNvPr>
            <p:cNvCxnSpPr>
              <a:cxnSpLocks/>
            </p:cNvCxnSpPr>
            <p:nvPr/>
          </p:nvCxnSpPr>
          <p:spPr>
            <a:xfrm flipV="1">
              <a:off x="11081182" y="4171365"/>
              <a:ext cx="0" cy="351427"/>
            </a:xfrm>
            <a:prstGeom prst="straightConnector1">
              <a:avLst/>
            </a:prstGeom>
            <a:ln w="63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直線矢印コネクタ 71">
              <a:extLst>
                <a:ext uri="{FF2B5EF4-FFF2-40B4-BE49-F238E27FC236}">
                  <a16:creationId xmlns:a16="http://schemas.microsoft.com/office/drawing/2014/main" id="{37AD5A96-E938-F74B-FC9D-0C280F707B2E}"/>
                </a:ext>
              </a:extLst>
            </p:cNvPr>
            <p:cNvCxnSpPr>
              <a:cxnSpLocks/>
            </p:cNvCxnSpPr>
            <p:nvPr/>
          </p:nvCxnSpPr>
          <p:spPr>
            <a:xfrm flipH="1">
              <a:off x="9012550" y="4527031"/>
              <a:ext cx="2068632" cy="0"/>
            </a:xfrm>
            <a:prstGeom prst="straightConnector1">
              <a:avLst/>
            </a:prstGeom>
            <a:ln w="63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0" name="正方形/長方形 1023">
              <a:extLst>
                <a:ext uri="{FF2B5EF4-FFF2-40B4-BE49-F238E27FC236}">
                  <a16:creationId xmlns:a16="http://schemas.microsoft.com/office/drawing/2014/main" id="{DCCECE2C-AEEB-78B6-FD3F-C82AAC83BDA3}"/>
                </a:ext>
              </a:extLst>
            </p:cNvPr>
            <p:cNvSpPr/>
            <p:nvPr/>
          </p:nvSpPr>
          <p:spPr>
            <a:xfrm>
              <a:off x="11206712" y="5679980"/>
              <a:ext cx="239304" cy="321068"/>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500">
                  <a:solidFill>
                    <a:srgbClr val="32689C"/>
                  </a:solidFill>
                  <a:latin typeface="メイリオ" panose="020B0604030504040204" pitchFamily="50" charset="-128"/>
                  <a:ea typeface="メイリオ" panose="020B0604030504040204" pitchFamily="50" charset="-128"/>
                </a:rPr>
                <a:t>Voting station</a:t>
              </a:r>
            </a:p>
            <a:p>
              <a:pPr algn="ctr"/>
              <a:r>
                <a:rPr kumimoji="1" lang="en-US" altLang="ja-JP" sz="500">
                  <a:solidFill>
                    <a:srgbClr val="32689C"/>
                  </a:solidFill>
                  <a:latin typeface="メイリオ" panose="020B0604030504040204" pitchFamily="50" charset="-128"/>
                  <a:ea typeface="メイリオ" panose="020B0604030504040204" pitchFamily="50" charset="-128"/>
                </a:rPr>
                <a:t>Wearable Device</a:t>
              </a:r>
            </a:p>
            <a:p>
              <a:pPr algn="ctr"/>
              <a:r>
                <a:rPr kumimoji="1" lang="en-US" altLang="ja-JP" sz="500">
                  <a:solidFill>
                    <a:srgbClr val="32689C"/>
                  </a:solidFill>
                  <a:latin typeface="メイリオ" panose="020B0604030504040204" pitchFamily="50" charset="-128"/>
                  <a:ea typeface="メイリオ" panose="020B0604030504040204" pitchFamily="50" charset="-128"/>
                </a:rPr>
                <a:t>Feedback via thermostat</a:t>
              </a:r>
            </a:p>
            <a:p>
              <a:pPr algn="ctr"/>
              <a:r>
                <a:rPr kumimoji="1" lang="en-US" altLang="ja-JP" sz="500">
                  <a:solidFill>
                    <a:srgbClr val="32689C"/>
                  </a:solidFill>
                  <a:latin typeface="メイリオ" panose="020B0604030504040204" pitchFamily="50" charset="-128"/>
                  <a:ea typeface="メイリオ" panose="020B0604030504040204" pitchFamily="50" charset="-128"/>
                </a:rPr>
                <a:t>Thermal camera</a:t>
              </a:r>
            </a:p>
          </p:txBody>
        </p:sp>
        <p:sp>
          <p:nvSpPr>
            <p:cNvPr id="141" name="正方形/長方形 1024">
              <a:extLst>
                <a:ext uri="{FF2B5EF4-FFF2-40B4-BE49-F238E27FC236}">
                  <a16:creationId xmlns:a16="http://schemas.microsoft.com/office/drawing/2014/main" id="{B7B7FCFD-5151-0D6D-5A6C-E1437D68D0B4}"/>
                </a:ext>
              </a:extLst>
            </p:cNvPr>
            <p:cNvSpPr/>
            <p:nvPr/>
          </p:nvSpPr>
          <p:spPr>
            <a:xfrm>
              <a:off x="8561859" y="6099785"/>
              <a:ext cx="397290" cy="1592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700" b="1">
                  <a:solidFill>
                    <a:schemeClr val="accent1"/>
                  </a:solidFill>
                  <a:latin typeface="メイリオ" panose="020B0604030504040204" pitchFamily="50" charset="-128"/>
                  <a:ea typeface="メイリオ" panose="020B0604030504040204" pitchFamily="50" charset="-128"/>
                </a:rPr>
                <a:t>Environment</a:t>
              </a:r>
            </a:p>
          </p:txBody>
        </p:sp>
        <p:sp>
          <p:nvSpPr>
            <p:cNvPr id="142" name="正方形/長方形 1026">
              <a:extLst>
                <a:ext uri="{FF2B5EF4-FFF2-40B4-BE49-F238E27FC236}">
                  <a16:creationId xmlns:a16="http://schemas.microsoft.com/office/drawing/2014/main" id="{E20508EA-3B98-726D-E443-D60A16DA14E9}"/>
                </a:ext>
              </a:extLst>
            </p:cNvPr>
            <p:cNvSpPr/>
            <p:nvPr/>
          </p:nvSpPr>
          <p:spPr>
            <a:xfrm>
              <a:off x="11368502" y="5495885"/>
              <a:ext cx="397290" cy="159250"/>
            </a:xfrm>
            <a:prstGeom prst="rect">
              <a:avLst/>
            </a:prstGeom>
            <a:solidFill>
              <a:schemeClr val="bg1"/>
            </a:solidFill>
            <a:ln w="63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700">
                  <a:solidFill>
                    <a:schemeClr val="accent1"/>
                  </a:solidFill>
                  <a:latin typeface="メイリオ" panose="020B0604030504040204" pitchFamily="50" charset="-128"/>
                  <a:ea typeface="メイリオ" panose="020B0604030504040204" pitchFamily="50" charset="-128"/>
                </a:rPr>
                <a:t>Voting</a:t>
              </a:r>
            </a:p>
          </p:txBody>
        </p:sp>
      </p:grpSp>
      <p:sp>
        <p:nvSpPr>
          <p:cNvPr id="158" name="正方形/長方形 1117">
            <a:extLst>
              <a:ext uri="{FF2B5EF4-FFF2-40B4-BE49-F238E27FC236}">
                <a16:creationId xmlns:a16="http://schemas.microsoft.com/office/drawing/2014/main" id="{F509592F-E311-C2B9-BA08-F0DDF1671E3D}"/>
              </a:ext>
            </a:extLst>
          </p:cNvPr>
          <p:cNvSpPr/>
          <p:nvPr/>
        </p:nvSpPr>
        <p:spPr>
          <a:xfrm>
            <a:off x="9882468" y="1925665"/>
            <a:ext cx="1319511" cy="73719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159" name="テキスト ボックス 7">
            <a:extLst>
              <a:ext uri="{FF2B5EF4-FFF2-40B4-BE49-F238E27FC236}">
                <a16:creationId xmlns:a16="http://schemas.microsoft.com/office/drawing/2014/main" id="{D48BDE7A-A17F-24D3-018A-F38B8D9FF458}"/>
              </a:ext>
            </a:extLst>
          </p:cNvPr>
          <p:cNvSpPr txBox="1"/>
          <p:nvPr/>
        </p:nvSpPr>
        <p:spPr>
          <a:xfrm>
            <a:off x="6019900" y="6504648"/>
            <a:ext cx="6171384" cy="338554"/>
          </a:xfrm>
          <a:prstGeom prst="rect">
            <a:avLst/>
          </a:prstGeom>
          <a:noFill/>
        </p:spPr>
        <p:txBody>
          <a:bodyPr wrap="square">
            <a:spAutoFit/>
          </a:bodyPr>
          <a:lstStyle/>
          <a:p>
            <a:r>
              <a:rPr lang="en-US" altLang="ja-JP" sz="800"/>
              <a:t>[2] </a:t>
            </a:r>
            <a:r>
              <a:rPr lang="en-US" altLang="ja-JP" sz="800" kern="1200">
                <a:solidFill>
                  <a:schemeClr val="tx1"/>
                </a:solidFill>
                <a:ea typeface="+mn-ea"/>
                <a:cs typeface="+mn-cs"/>
              </a:rPr>
              <a:t>Review on occupant centric thermal comfort sensing, predicting, and controlling</a:t>
            </a:r>
            <a:r>
              <a:rPr lang="en-US" altLang="ja-JP" sz="800"/>
              <a:t>, </a:t>
            </a:r>
            <a:r>
              <a:rPr lang="en-US" altLang="ja-JP" sz="800" kern="1200">
                <a:solidFill>
                  <a:schemeClr val="tx1"/>
                </a:solidFill>
                <a:ea typeface="+mn-ea"/>
                <a:cs typeface="+mn-cs"/>
              </a:rPr>
              <a:t>Xie et al</a:t>
            </a:r>
            <a:r>
              <a:rPr lang="en-SG" altLang="ja-JP" sz="800" kern="1200">
                <a:solidFill>
                  <a:schemeClr val="tx1"/>
                </a:solidFill>
                <a:ea typeface="+mn-ea"/>
                <a:cs typeface="+mn-cs"/>
              </a:rPr>
              <a:t>, 2020</a:t>
            </a:r>
            <a:endParaRPr lang="ja-JP" altLang="en-US" sz="800"/>
          </a:p>
          <a:p>
            <a:r>
              <a:rPr lang="en-US" altLang="ja-JP" sz="800"/>
              <a:t>[3] Challenges and opportunities of occupant-centric building controls in real-world implementation: A critical review, </a:t>
            </a:r>
            <a:r>
              <a:rPr lang="en-US" altLang="ja-JP" sz="800" err="1"/>
              <a:t>Soleimanijavid</a:t>
            </a:r>
            <a:r>
              <a:rPr lang="en-US" altLang="ja-JP" sz="800"/>
              <a:t> et al., 2024</a:t>
            </a:r>
          </a:p>
        </p:txBody>
      </p:sp>
    </p:spTree>
    <p:extLst>
      <p:ext uri="{BB962C8B-B14F-4D97-AF65-F5344CB8AC3E}">
        <p14:creationId xmlns:p14="http://schemas.microsoft.com/office/powerpoint/2010/main" val="4281610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4</a:t>
            </a:fld>
            <a:endParaRPr lang="en-SG"/>
          </a:p>
        </p:txBody>
      </p:sp>
      <p:sp>
        <p:nvSpPr>
          <p:cNvPr id="4" name="Title 3">
            <a:extLst>
              <a:ext uri="{FF2B5EF4-FFF2-40B4-BE49-F238E27FC236}">
                <a16:creationId xmlns:a16="http://schemas.microsoft.com/office/drawing/2014/main" id="{C595EB4A-BE3C-542C-43F9-5C82F3DA9F7B}"/>
              </a:ext>
            </a:extLst>
          </p:cNvPr>
          <p:cNvSpPr>
            <a:spLocks noGrp="1"/>
          </p:cNvSpPr>
          <p:nvPr>
            <p:ph type="title"/>
          </p:nvPr>
        </p:nvSpPr>
        <p:spPr>
          <a:xfrm>
            <a:off x="533400" y="1"/>
            <a:ext cx="10820400" cy="403451"/>
          </a:xfrm>
          <a:prstGeom prst="rect">
            <a:avLst/>
          </a:prstGeom>
        </p:spPr>
        <p:txBody>
          <a:bodyPr/>
          <a:lstStyle/>
          <a:p>
            <a:r>
              <a:rPr lang="en-US" altLang="ja-JP" sz="2400" b="1">
                <a:solidFill>
                  <a:srgbClr val="000066"/>
                </a:solidFill>
                <a:latin typeface="Calibri"/>
                <a:cs typeface="Calibri"/>
              </a:rPr>
              <a:t>Research Target for Asim2024 paper</a:t>
            </a:r>
            <a:endParaRPr lang="en-SG" sz="2400" b="1"/>
          </a:p>
        </p:txBody>
      </p:sp>
      <p:sp>
        <p:nvSpPr>
          <p:cNvPr id="7" name="テキスト ボックス 6">
            <a:extLst>
              <a:ext uri="{FF2B5EF4-FFF2-40B4-BE49-F238E27FC236}">
                <a16:creationId xmlns:a16="http://schemas.microsoft.com/office/drawing/2014/main" id="{AF121A33-CC19-1245-1A14-19D17F8E79D0}"/>
              </a:ext>
            </a:extLst>
          </p:cNvPr>
          <p:cNvSpPr txBox="1"/>
          <p:nvPr/>
        </p:nvSpPr>
        <p:spPr>
          <a:xfrm>
            <a:off x="680565" y="943957"/>
            <a:ext cx="10820400" cy="369332"/>
          </a:xfrm>
          <a:prstGeom prst="rect">
            <a:avLst/>
          </a:prstGeom>
          <a:noFill/>
        </p:spPr>
        <p:txBody>
          <a:bodyPr wrap="square">
            <a:spAutoFit/>
          </a:bodyPr>
          <a:lstStyle/>
          <a:p>
            <a:r>
              <a:rPr lang="en-US" altLang="ja-JP" sz="1800"/>
              <a:t>How reducing number of occupant surveys effect control and energy usage on different control resolution?</a:t>
            </a:r>
          </a:p>
        </p:txBody>
      </p:sp>
      <p:sp>
        <p:nvSpPr>
          <p:cNvPr id="9" name="Rectangle 4">
            <a:extLst>
              <a:ext uri="{FF2B5EF4-FFF2-40B4-BE49-F238E27FC236}">
                <a16:creationId xmlns:a16="http://schemas.microsoft.com/office/drawing/2014/main" id="{28A9B06E-3D7F-7832-1132-50925D6A747D}"/>
              </a:ext>
            </a:extLst>
          </p:cNvPr>
          <p:cNvSpPr/>
          <p:nvPr/>
        </p:nvSpPr>
        <p:spPr>
          <a:xfrm>
            <a:off x="533398" y="616489"/>
            <a:ext cx="2961641"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b="1"/>
              <a:t>Research Questions</a:t>
            </a:r>
          </a:p>
        </p:txBody>
      </p:sp>
      <p:sp>
        <p:nvSpPr>
          <p:cNvPr id="5" name="テキスト ボックス 4">
            <a:extLst>
              <a:ext uri="{FF2B5EF4-FFF2-40B4-BE49-F238E27FC236}">
                <a16:creationId xmlns:a16="http://schemas.microsoft.com/office/drawing/2014/main" id="{1DAD577B-E841-3DA4-12AA-F9EFC21633A6}"/>
              </a:ext>
            </a:extLst>
          </p:cNvPr>
          <p:cNvSpPr txBox="1"/>
          <p:nvPr/>
        </p:nvSpPr>
        <p:spPr>
          <a:xfrm>
            <a:off x="2748992" y="2845023"/>
            <a:ext cx="1982098" cy="307777"/>
          </a:xfrm>
          <a:prstGeom prst="rect">
            <a:avLst/>
          </a:prstGeom>
          <a:noFill/>
        </p:spPr>
        <p:txBody>
          <a:bodyPr wrap="square">
            <a:spAutoFit/>
          </a:bodyPr>
          <a:lstStyle/>
          <a:p>
            <a:r>
              <a:rPr lang="en-US" altLang="ja-JP" sz="1400" b="1"/>
              <a:t>Personal level control</a:t>
            </a:r>
            <a:endParaRPr lang="en-US" altLang="ja-JP" sz="1200"/>
          </a:p>
        </p:txBody>
      </p:sp>
      <p:pic>
        <p:nvPicPr>
          <p:cNvPr id="15" name="図 14">
            <a:extLst>
              <a:ext uri="{FF2B5EF4-FFF2-40B4-BE49-F238E27FC236}">
                <a16:creationId xmlns:a16="http://schemas.microsoft.com/office/drawing/2014/main" id="{5E055F98-4E01-E8AE-155F-B417DA10E77F}"/>
              </a:ext>
            </a:extLst>
          </p:cNvPr>
          <p:cNvPicPr>
            <a:picLocks noChangeAspect="1"/>
          </p:cNvPicPr>
          <p:nvPr/>
        </p:nvPicPr>
        <p:blipFill rotWithShape="1">
          <a:blip r:embed="rId3"/>
          <a:srcRect r="50003" b="49726"/>
          <a:stretch/>
        </p:blipFill>
        <p:spPr>
          <a:xfrm>
            <a:off x="1932546" y="4651381"/>
            <a:ext cx="645448" cy="432427"/>
          </a:xfrm>
          <a:prstGeom prst="rect">
            <a:avLst/>
          </a:prstGeom>
        </p:spPr>
      </p:pic>
      <p:pic>
        <p:nvPicPr>
          <p:cNvPr id="16" name="図 15">
            <a:extLst>
              <a:ext uri="{FF2B5EF4-FFF2-40B4-BE49-F238E27FC236}">
                <a16:creationId xmlns:a16="http://schemas.microsoft.com/office/drawing/2014/main" id="{8FD24E0E-0E3C-62C9-CBF8-6868217D9DFC}"/>
              </a:ext>
            </a:extLst>
          </p:cNvPr>
          <p:cNvPicPr>
            <a:picLocks noChangeAspect="1"/>
          </p:cNvPicPr>
          <p:nvPr/>
        </p:nvPicPr>
        <p:blipFill rotWithShape="1">
          <a:blip r:embed="rId3"/>
          <a:srcRect l="49997" b="49726"/>
          <a:stretch/>
        </p:blipFill>
        <p:spPr>
          <a:xfrm>
            <a:off x="3063132" y="4658438"/>
            <a:ext cx="645525" cy="432426"/>
          </a:xfrm>
          <a:prstGeom prst="rect">
            <a:avLst/>
          </a:prstGeom>
        </p:spPr>
      </p:pic>
      <p:sp>
        <p:nvSpPr>
          <p:cNvPr id="38" name="Rectangle 4">
            <a:extLst>
              <a:ext uri="{FF2B5EF4-FFF2-40B4-BE49-F238E27FC236}">
                <a16:creationId xmlns:a16="http://schemas.microsoft.com/office/drawing/2014/main" id="{7A5D32FC-4928-CD52-D870-D5FE37D9974A}"/>
              </a:ext>
            </a:extLst>
          </p:cNvPr>
          <p:cNvSpPr/>
          <p:nvPr/>
        </p:nvSpPr>
        <p:spPr>
          <a:xfrm>
            <a:off x="533398" y="1435285"/>
            <a:ext cx="2961641"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a:t>Purpose of research</a:t>
            </a:r>
          </a:p>
        </p:txBody>
      </p:sp>
      <p:sp>
        <p:nvSpPr>
          <p:cNvPr id="39" name="テキスト ボックス 38">
            <a:extLst>
              <a:ext uri="{FF2B5EF4-FFF2-40B4-BE49-F238E27FC236}">
                <a16:creationId xmlns:a16="http://schemas.microsoft.com/office/drawing/2014/main" id="{D10DAEF6-F6DE-CA90-BC21-4AD9BCD75A04}"/>
              </a:ext>
            </a:extLst>
          </p:cNvPr>
          <p:cNvSpPr txBox="1"/>
          <p:nvPr/>
        </p:nvSpPr>
        <p:spPr>
          <a:xfrm>
            <a:off x="680565" y="1743508"/>
            <a:ext cx="10283526" cy="923330"/>
          </a:xfrm>
          <a:prstGeom prst="rect">
            <a:avLst/>
          </a:prstGeom>
          <a:noFill/>
        </p:spPr>
        <p:txBody>
          <a:bodyPr wrap="square">
            <a:spAutoFit/>
          </a:bodyPr>
          <a:lstStyle/>
          <a:p>
            <a:r>
              <a:rPr lang="en-US" altLang="ja-JP"/>
              <a:t>To evaluate the impact of the </a:t>
            </a:r>
            <a:r>
              <a:rPr lang="en-US" altLang="ja-JP" b="1"/>
              <a:t>number of comfort surveys on model accuracy</a:t>
            </a:r>
            <a:r>
              <a:rPr lang="en-US" altLang="ja-JP"/>
              <a:t> and its effect to both </a:t>
            </a:r>
            <a:r>
              <a:rPr lang="en-US" altLang="ja-JP" b="1"/>
              <a:t>energy consumption and occupant comfort.</a:t>
            </a:r>
          </a:p>
          <a:p>
            <a:pPr marL="285750" indent="-285750">
              <a:buFont typeface="Arial" panose="020B0604020202020204" pitchFamily="34" charset="0"/>
              <a:buChar char="•"/>
            </a:pPr>
            <a:r>
              <a:rPr lang="en-US" altLang="ja-JP"/>
              <a:t>How this relation would differ depending on HVAC resolution and comfort function setting</a:t>
            </a:r>
          </a:p>
        </p:txBody>
      </p:sp>
      <p:sp>
        <p:nvSpPr>
          <p:cNvPr id="60" name="正方形/長方形 59">
            <a:extLst>
              <a:ext uri="{FF2B5EF4-FFF2-40B4-BE49-F238E27FC236}">
                <a16:creationId xmlns:a16="http://schemas.microsoft.com/office/drawing/2014/main" id="{5000D824-1940-AD11-998B-FAF663DEB4A3}"/>
              </a:ext>
            </a:extLst>
          </p:cNvPr>
          <p:cNvSpPr/>
          <p:nvPr/>
        </p:nvSpPr>
        <p:spPr>
          <a:xfrm>
            <a:off x="446622" y="4376383"/>
            <a:ext cx="805150" cy="1484541"/>
          </a:xfrm>
          <a:prstGeom prst="rect">
            <a:avLst/>
          </a:prstGeom>
          <a:solidFill>
            <a:schemeClr val="bg1"/>
          </a:soli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b="1">
                <a:solidFill>
                  <a:schemeClr val="accent1">
                    <a:lumMod val="50000"/>
                  </a:schemeClr>
                </a:solidFill>
                <a:latin typeface="メイリオ" panose="020B0604030504040204" pitchFamily="50" charset="-128"/>
                <a:ea typeface="メイリオ" panose="020B0604030504040204" pitchFamily="50" charset="-128"/>
              </a:rPr>
              <a:t>2. Learning Layer</a:t>
            </a:r>
            <a:endParaRPr kumimoji="1" lang="ja-JP" altLang="en-US" sz="800" b="1">
              <a:solidFill>
                <a:schemeClr val="accent1">
                  <a:lumMod val="50000"/>
                </a:schemeClr>
              </a:solidFill>
              <a:latin typeface="メイリオ" panose="020B0604030504040204" pitchFamily="50" charset="-128"/>
              <a:ea typeface="メイリオ" panose="020B0604030504040204" pitchFamily="50" charset="-128"/>
            </a:endParaRPr>
          </a:p>
        </p:txBody>
      </p:sp>
      <p:sp>
        <p:nvSpPr>
          <p:cNvPr id="61" name="正方形/長方形 60">
            <a:extLst>
              <a:ext uri="{FF2B5EF4-FFF2-40B4-BE49-F238E27FC236}">
                <a16:creationId xmlns:a16="http://schemas.microsoft.com/office/drawing/2014/main" id="{55A923E7-816B-8403-A58B-5E537B99F785}"/>
              </a:ext>
            </a:extLst>
          </p:cNvPr>
          <p:cNvSpPr/>
          <p:nvPr/>
        </p:nvSpPr>
        <p:spPr>
          <a:xfrm>
            <a:off x="446622" y="3820237"/>
            <a:ext cx="805150" cy="498444"/>
          </a:xfrm>
          <a:prstGeom prst="rect">
            <a:avLst/>
          </a:prstGeom>
          <a:solidFill>
            <a:schemeClr val="bg1"/>
          </a:soli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b="1">
                <a:solidFill>
                  <a:schemeClr val="accent1">
                    <a:lumMod val="50000"/>
                  </a:schemeClr>
                </a:solidFill>
                <a:latin typeface="メイリオ" panose="020B0604030504040204" pitchFamily="50" charset="-128"/>
                <a:ea typeface="メイリオ" panose="020B0604030504040204" pitchFamily="50" charset="-128"/>
              </a:rPr>
              <a:t>3. Control Layer</a:t>
            </a:r>
            <a:endParaRPr kumimoji="1" lang="ja-JP" altLang="en-US" sz="800" b="1">
              <a:solidFill>
                <a:schemeClr val="accent1">
                  <a:lumMod val="50000"/>
                </a:schemeClr>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E6B9F082-83D7-3B29-1A99-5FFF0CDADF9F}"/>
              </a:ext>
            </a:extLst>
          </p:cNvPr>
          <p:cNvSpPr/>
          <p:nvPr/>
        </p:nvSpPr>
        <p:spPr>
          <a:xfrm>
            <a:off x="446622" y="3152801"/>
            <a:ext cx="805150" cy="609734"/>
          </a:xfrm>
          <a:prstGeom prst="rect">
            <a:avLst/>
          </a:prstGeom>
          <a:solidFill>
            <a:schemeClr val="bg1"/>
          </a:soli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b="1">
                <a:solidFill>
                  <a:schemeClr val="accent1">
                    <a:lumMod val="50000"/>
                  </a:schemeClr>
                </a:solidFill>
                <a:latin typeface="メイリオ" panose="020B0604030504040204" pitchFamily="50" charset="-128"/>
                <a:ea typeface="メイリオ" panose="020B0604030504040204" pitchFamily="50" charset="-128"/>
              </a:rPr>
              <a:t>4. HVAC</a:t>
            </a:r>
          </a:p>
          <a:p>
            <a:pPr algn="ctr"/>
            <a:r>
              <a:rPr kumimoji="1" lang="en-US" altLang="ja-JP" sz="800" b="1">
                <a:solidFill>
                  <a:schemeClr val="accent1">
                    <a:lumMod val="50000"/>
                  </a:schemeClr>
                </a:solidFill>
                <a:latin typeface="メイリオ" panose="020B0604030504040204" pitchFamily="50" charset="-128"/>
                <a:ea typeface="メイリオ" panose="020B0604030504040204" pitchFamily="50" charset="-128"/>
              </a:rPr>
              <a:t>Layer</a:t>
            </a:r>
            <a:endParaRPr kumimoji="1" lang="ja-JP" altLang="en-US" sz="800" b="1">
              <a:solidFill>
                <a:schemeClr val="accent1">
                  <a:lumMod val="50000"/>
                </a:schemeClr>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D006A589-8B26-3A81-FFDA-5B07DBE14FD9}"/>
              </a:ext>
            </a:extLst>
          </p:cNvPr>
          <p:cNvSpPr/>
          <p:nvPr/>
        </p:nvSpPr>
        <p:spPr>
          <a:xfrm>
            <a:off x="446622" y="5277522"/>
            <a:ext cx="805150" cy="729972"/>
          </a:xfrm>
          <a:prstGeom prst="rect">
            <a:avLst/>
          </a:prstGeom>
          <a:solidFill>
            <a:schemeClr val="bg1"/>
          </a:solidFill>
          <a:ln w="952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b="1">
                <a:solidFill>
                  <a:schemeClr val="accent1">
                    <a:lumMod val="50000"/>
                  </a:schemeClr>
                </a:solidFill>
                <a:latin typeface="メイリオ" panose="020B0604030504040204" pitchFamily="50" charset="-128"/>
                <a:ea typeface="メイリオ" panose="020B0604030504040204" pitchFamily="50" charset="-128"/>
              </a:rPr>
              <a:t>1. Sensing</a:t>
            </a:r>
            <a:r>
              <a:rPr kumimoji="1" lang="ja-JP" altLang="en-US" sz="800" b="1">
                <a:solidFill>
                  <a:schemeClr val="accent1">
                    <a:lumMod val="50000"/>
                  </a:schemeClr>
                </a:solidFill>
                <a:latin typeface="メイリオ" panose="020B0604030504040204" pitchFamily="50" charset="-128"/>
                <a:ea typeface="メイリオ" panose="020B0604030504040204" pitchFamily="50" charset="-128"/>
              </a:rPr>
              <a:t> </a:t>
            </a:r>
            <a:r>
              <a:rPr kumimoji="1" lang="en-US" altLang="ja-JP" sz="800" b="1">
                <a:solidFill>
                  <a:schemeClr val="accent1">
                    <a:lumMod val="50000"/>
                  </a:schemeClr>
                </a:solidFill>
                <a:latin typeface="メイリオ" panose="020B0604030504040204" pitchFamily="50" charset="-128"/>
                <a:ea typeface="メイリオ" panose="020B0604030504040204" pitchFamily="50" charset="-128"/>
              </a:rPr>
              <a:t>Layer</a:t>
            </a:r>
            <a:endParaRPr kumimoji="1" lang="ja-JP" altLang="en-US" sz="800" b="1">
              <a:solidFill>
                <a:schemeClr val="accent1">
                  <a:lumMod val="50000"/>
                </a:schemeClr>
              </a:solidFill>
              <a:latin typeface="メイリオ" panose="020B0604030504040204" pitchFamily="50" charset="-128"/>
              <a:ea typeface="メイリオ" panose="020B0604030504040204" pitchFamily="50" charset="-128"/>
            </a:endParaRPr>
          </a:p>
        </p:txBody>
      </p:sp>
      <p:grpSp>
        <p:nvGrpSpPr>
          <p:cNvPr id="82" name="グループ化 81">
            <a:extLst>
              <a:ext uri="{FF2B5EF4-FFF2-40B4-BE49-F238E27FC236}">
                <a16:creationId xmlns:a16="http://schemas.microsoft.com/office/drawing/2014/main" id="{D9CFC177-B59E-80A6-8E52-F58245AF47B0}"/>
              </a:ext>
            </a:extLst>
          </p:cNvPr>
          <p:cNvGrpSpPr/>
          <p:nvPr/>
        </p:nvGrpSpPr>
        <p:grpSpPr>
          <a:xfrm>
            <a:off x="1890800" y="5301433"/>
            <a:ext cx="751231" cy="415498"/>
            <a:chOff x="1691778" y="5580245"/>
            <a:chExt cx="751231" cy="415498"/>
          </a:xfrm>
        </p:grpSpPr>
        <p:pic>
          <p:nvPicPr>
            <p:cNvPr id="78" name="グラフィックス 77" descr="チェックリスト 枠線">
              <a:extLst>
                <a:ext uri="{FF2B5EF4-FFF2-40B4-BE49-F238E27FC236}">
                  <a16:creationId xmlns:a16="http://schemas.microsoft.com/office/drawing/2014/main" id="{EA0CD2D5-5E6C-701E-C313-591311039A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91778" y="5580245"/>
              <a:ext cx="415498" cy="415498"/>
            </a:xfrm>
            <a:prstGeom prst="rect">
              <a:avLst/>
            </a:prstGeom>
          </p:spPr>
        </p:pic>
        <p:pic>
          <p:nvPicPr>
            <p:cNvPr id="79" name="グラフィックス 78" descr="チェックリスト 枠線">
              <a:extLst>
                <a:ext uri="{FF2B5EF4-FFF2-40B4-BE49-F238E27FC236}">
                  <a16:creationId xmlns:a16="http://schemas.microsoft.com/office/drawing/2014/main" id="{57A97F1F-D1E0-67A5-80FB-D02E749381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7511" y="5580245"/>
              <a:ext cx="415498" cy="415498"/>
            </a:xfrm>
            <a:prstGeom prst="rect">
              <a:avLst/>
            </a:prstGeom>
          </p:spPr>
        </p:pic>
      </p:grpSp>
      <p:grpSp>
        <p:nvGrpSpPr>
          <p:cNvPr id="83" name="グループ化 82">
            <a:extLst>
              <a:ext uri="{FF2B5EF4-FFF2-40B4-BE49-F238E27FC236}">
                <a16:creationId xmlns:a16="http://schemas.microsoft.com/office/drawing/2014/main" id="{057AFB75-B915-0BE4-0FD1-87B53C1BE0D9}"/>
              </a:ext>
            </a:extLst>
          </p:cNvPr>
          <p:cNvGrpSpPr/>
          <p:nvPr/>
        </p:nvGrpSpPr>
        <p:grpSpPr>
          <a:xfrm>
            <a:off x="3016117" y="5301397"/>
            <a:ext cx="751231" cy="415498"/>
            <a:chOff x="1691778" y="5580245"/>
            <a:chExt cx="751231" cy="415498"/>
          </a:xfrm>
        </p:grpSpPr>
        <p:pic>
          <p:nvPicPr>
            <p:cNvPr id="84" name="グラフィックス 83" descr="チェックリスト 枠線">
              <a:extLst>
                <a:ext uri="{FF2B5EF4-FFF2-40B4-BE49-F238E27FC236}">
                  <a16:creationId xmlns:a16="http://schemas.microsoft.com/office/drawing/2014/main" id="{CA99AFE0-576F-3B4C-4A28-577E51391E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91778" y="5580245"/>
              <a:ext cx="415498" cy="415498"/>
            </a:xfrm>
            <a:prstGeom prst="rect">
              <a:avLst/>
            </a:prstGeom>
          </p:spPr>
        </p:pic>
        <p:pic>
          <p:nvPicPr>
            <p:cNvPr id="85" name="グラフィックス 84" descr="チェックリスト 枠線">
              <a:extLst>
                <a:ext uri="{FF2B5EF4-FFF2-40B4-BE49-F238E27FC236}">
                  <a16:creationId xmlns:a16="http://schemas.microsoft.com/office/drawing/2014/main" id="{D7E200EF-7EA9-FF3B-407B-15DAFB70E0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7511" y="5580245"/>
              <a:ext cx="415498" cy="415498"/>
            </a:xfrm>
            <a:prstGeom prst="rect">
              <a:avLst/>
            </a:prstGeom>
          </p:spPr>
        </p:pic>
      </p:grpSp>
      <p:grpSp>
        <p:nvGrpSpPr>
          <p:cNvPr id="86" name="グループ化 85">
            <a:extLst>
              <a:ext uri="{FF2B5EF4-FFF2-40B4-BE49-F238E27FC236}">
                <a16:creationId xmlns:a16="http://schemas.microsoft.com/office/drawing/2014/main" id="{849DEF28-5BCF-4BAA-A6A4-89BFBA31F1E6}"/>
              </a:ext>
            </a:extLst>
          </p:cNvPr>
          <p:cNvGrpSpPr/>
          <p:nvPr/>
        </p:nvGrpSpPr>
        <p:grpSpPr>
          <a:xfrm>
            <a:off x="4207245" y="5250481"/>
            <a:ext cx="599556" cy="622207"/>
            <a:chOff x="1691778" y="5580245"/>
            <a:chExt cx="751231" cy="779613"/>
          </a:xfrm>
        </p:grpSpPr>
        <p:pic>
          <p:nvPicPr>
            <p:cNvPr id="87" name="グラフィックス 86" descr="チェックリスト 枠線">
              <a:extLst>
                <a:ext uri="{FF2B5EF4-FFF2-40B4-BE49-F238E27FC236}">
                  <a16:creationId xmlns:a16="http://schemas.microsoft.com/office/drawing/2014/main" id="{241EC062-84BB-0229-10CE-851E777C09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91778" y="5580245"/>
              <a:ext cx="415498" cy="415498"/>
            </a:xfrm>
            <a:prstGeom prst="rect">
              <a:avLst/>
            </a:prstGeom>
          </p:spPr>
        </p:pic>
        <p:pic>
          <p:nvPicPr>
            <p:cNvPr id="88" name="グラフィックス 87" descr="チェックリスト 枠線">
              <a:extLst>
                <a:ext uri="{FF2B5EF4-FFF2-40B4-BE49-F238E27FC236}">
                  <a16:creationId xmlns:a16="http://schemas.microsoft.com/office/drawing/2014/main" id="{B71FE4C9-A94B-F174-48FE-14E2A3A4AD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7511" y="5580245"/>
              <a:ext cx="415498" cy="415498"/>
            </a:xfrm>
            <a:prstGeom prst="rect">
              <a:avLst/>
            </a:prstGeom>
          </p:spPr>
        </p:pic>
        <p:pic>
          <p:nvPicPr>
            <p:cNvPr id="92" name="グラフィックス 91" descr="チェックリスト 枠線">
              <a:extLst>
                <a:ext uri="{FF2B5EF4-FFF2-40B4-BE49-F238E27FC236}">
                  <a16:creationId xmlns:a16="http://schemas.microsoft.com/office/drawing/2014/main" id="{B00CD4D1-5F90-6740-E3D3-7E27EB9D32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91778" y="5944360"/>
              <a:ext cx="415498" cy="415498"/>
            </a:xfrm>
            <a:prstGeom prst="rect">
              <a:avLst/>
            </a:prstGeom>
          </p:spPr>
        </p:pic>
        <p:pic>
          <p:nvPicPr>
            <p:cNvPr id="93" name="グラフィックス 92" descr="チェックリスト 枠線">
              <a:extLst>
                <a:ext uri="{FF2B5EF4-FFF2-40B4-BE49-F238E27FC236}">
                  <a16:creationId xmlns:a16="http://schemas.microsoft.com/office/drawing/2014/main" id="{C540FA6C-D8DF-A76F-F10B-9F2FD1319B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7511" y="5944360"/>
              <a:ext cx="415498" cy="415498"/>
            </a:xfrm>
            <a:prstGeom prst="rect">
              <a:avLst/>
            </a:prstGeom>
          </p:spPr>
        </p:pic>
      </p:grpSp>
      <p:grpSp>
        <p:nvGrpSpPr>
          <p:cNvPr id="94" name="グループ化 93">
            <a:extLst>
              <a:ext uri="{FF2B5EF4-FFF2-40B4-BE49-F238E27FC236}">
                <a16:creationId xmlns:a16="http://schemas.microsoft.com/office/drawing/2014/main" id="{8C1302CD-B70D-B125-76FA-531A89900E53}"/>
              </a:ext>
            </a:extLst>
          </p:cNvPr>
          <p:cNvGrpSpPr/>
          <p:nvPr/>
        </p:nvGrpSpPr>
        <p:grpSpPr>
          <a:xfrm>
            <a:off x="5311858" y="5250481"/>
            <a:ext cx="599556" cy="622207"/>
            <a:chOff x="1691778" y="5580245"/>
            <a:chExt cx="751231" cy="779613"/>
          </a:xfrm>
        </p:grpSpPr>
        <p:pic>
          <p:nvPicPr>
            <p:cNvPr id="95" name="グラフィックス 94" descr="チェックリスト 枠線">
              <a:extLst>
                <a:ext uri="{FF2B5EF4-FFF2-40B4-BE49-F238E27FC236}">
                  <a16:creationId xmlns:a16="http://schemas.microsoft.com/office/drawing/2014/main" id="{50390AEC-77BA-CFB1-C720-EDD4957849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91778" y="5580245"/>
              <a:ext cx="415498" cy="415498"/>
            </a:xfrm>
            <a:prstGeom prst="rect">
              <a:avLst/>
            </a:prstGeom>
          </p:spPr>
        </p:pic>
        <p:pic>
          <p:nvPicPr>
            <p:cNvPr id="96" name="グラフィックス 95" descr="チェックリスト 枠線">
              <a:extLst>
                <a:ext uri="{FF2B5EF4-FFF2-40B4-BE49-F238E27FC236}">
                  <a16:creationId xmlns:a16="http://schemas.microsoft.com/office/drawing/2014/main" id="{28FD1E23-B1F8-B47C-60BC-3597F833CA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7511" y="5580245"/>
              <a:ext cx="415498" cy="415498"/>
            </a:xfrm>
            <a:prstGeom prst="rect">
              <a:avLst/>
            </a:prstGeom>
          </p:spPr>
        </p:pic>
        <p:pic>
          <p:nvPicPr>
            <p:cNvPr id="97" name="グラフィックス 96" descr="チェックリスト 枠線">
              <a:extLst>
                <a:ext uri="{FF2B5EF4-FFF2-40B4-BE49-F238E27FC236}">
                  <a16:creationId xmlns:a16="http://schemas.microsoft.com/office/drawing/2014/main" id="{9BBDDB27-CC9D-566A-170C-D628883000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91778" y="5944360"/>
              <a:ext cx="415498" cy="415498"/>
            </a:xfrm>
            <a:prstGeom prst="rect">
              <a:avLst/>
            </a:prstGeom>
          </p:spPr>
        </p:pic>
        <p:pic>
          <p:nvPicPr>
            <p:cNvPr id="98" name="グラフィックス 97" descr="チェックリスト 枠線">
              <a:extLst>
                <a:ext uri="{FF2B5EF4-FFF2-40B4-BE49-F238E27FC236}">
                  <a16:creationId xmlns:a16="http://schemas.microsoft.com/office/drawing/2014/main" id="{C9CB7C54-D72A-825D-DA30-6DFBFBB014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7511" y="5944360"/>
              <a:ext cx="415498" cy="415498"/>
            </a:xfrm>
            <a:prstGeom prst="rect">
              <a:avLst/>
            </a:prstGeom>
          </p:spPr>
        </p:pic>
      </p:grpSp>
      <p:sp>
        <p:nvSpPr>
          <p:cNvPr id="101" name="正方形/長方形 100">
            <a:extLst>
              <a:ext uri="{FF2B5EF4-FFF2-40B4-BE49-F238E27FC236}">
                <a16:creationId xmlns:a16="http://schemas.microsoft.com/office/drawing/2014/main" id="{599CD8EB-0B61-E41B-D0FB-FC3C0212815E}"/>
              </a:ext>
            </a:extLst>
          </p:cNvPr>
          <p:cNvSpPr/>
          <p:nvPr/>
        </p:nvSpPr>
        <p:spPr>
          <a:xfrm>
            <a:off x="2192503" y="3250244"/>
            <a:ext cx="1477966" cy="433787"/>
          </a:xfrm>
          <a:prstGeom prst="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900" b="1">
                <a:solidFill>
                  <a:schemeClr val="tx1">
                    <a:lumMod val="75000"/>
                    <a:lumOff val="25000"/>
                  </a:schemeClr>
                </a:solidFill>
                <a:latin typeface="メイリオ" panose="020B0604030504040204" pitchFamily="50" charset="-128"/>
                <a:ea typeface="メイリオ" panose="020B0604030504040204" pitchFamily="50" charset="-128"/>
              </a:rPr>
              <a:t>Result with 2 surveys</a:t>
            </a:r>
          </a:p>
          <a:p>
            <a:r>
              <a:rPr kumimoji="1" lang="en-US" altLang="ja-JP" sz="900" b="1">
                <a:solidFill>
                  <a:schemeClr val="accent1">
                    <a:lumMod val="60000"/>
                    <a:lumOff val="40000"/>
                  </a:schemeClr>
                </a:solidFill>
                <a:latin typeface="メイリオ" panose="020B0604030504040204" pitchFamily="50" charset="-128"/>
                <a:ea typeface="メイリオ" panose="020B0604030504040204" pitchFamily="50" charset="-128"/>
              </a:rPr>
              <a:t>65%</a:t>
            </a:r>
            <a:r>
              <a:rPr kumimoji="1" lang="en-US" altLang="ja-JP" sz="900" b="1">
                <a:solidFill>
                  <a:schemeClr val="tx1">
                    <a:lumMod val="75000"/>
                    <a:lumOff val="25000"/>
                  </a:schemeClr>
                </a:solidFill>
                <a:latin typeface="メイリオ" panose="020B0604030504040204" pitchFamily="50" charset="-128"/>
                <a:ea typeface="メイリオ" panose="020B0604030504040204" pitchFamily="50" charset="-128"/>
              </a:rPr>
              <a:t> acceptance</a:t>
            </a:r>
          </a:p>
          <a:p>
            <a:r>
              <a:rPr kumimoji="1" lang="en-US" altLang="ja-JP" sz="900" b="1">
                <a:solidFill>
                  <a:schemeClr val="accent1">
                    <a:lumMod val="60000"/>
                    <a:lumOff val="40000"/>
                  </a:schemeClr>
                </a:solidFill>
                <a:latin typeface="メイリオ" panose="020B0604030504040204" pitchFamily="50" charset="-128"/>
                <a:ea typeface="メイリオ" panose="020B0604030504040204" pitchFamily="50" charset="-128"/>
              </a:rPr>
              <a:t>10% </a:t>
            </a:r>
            <a:r>
              <a:rPr kumimoji="1" lang="en-US" altLang="ja-JP" sz="900" b="1">
                <a:solidFill>
                  <a:schemeClr val="tx1">
                    <a:lumMod val="75000"/>
                    <a:lumOff val="25000"/>
                  </a:schemeClr>
                </a:solidFill>
                <a:latin typeface="メイリオ" panose="020B0604030504040204" pitchFamily="50" charset="-128"/>
                <a:ea typeface="メイリオ" panose="020B0604030504040204" pitchFamily="50" charset="-128"/>
              </a:rPr>
              <a:t>Energy saving</a:t>
            </a:r>
          </a:p>
        </p:txBody>
      </p:sp>
      <p:sp>
        <p:nvSpPr>
          <p:cNvPr id="103" name="正方形/長方形 102">
            <a:extLst>
              <a:ext uri="{FF2B5EF4-FFF2-40B4-BE49-F238E27FC236}">
                <a16:creationId xmlns:a16="http://schemas.microsoft.com/office/drawing/2014/main" id="{DFBE3398-E918-BA88-6E02-3CA49C5DACF0}"/>
              </a:ext>
            </a:extLst>
          </p:cNvPr>
          <p:cNvSpPr/>
          <p:nvPr/>
        </p:nvSpPr>
        <p:spPr>
          <a:xfrm>
            <a:off x="4353114" y="3250244"/>
            <a:ext cx="1477966" cy="433787"/>
          </a:xfrm>
          <a:prstGeom prst="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900" b="1">
                <a:solidFill>
                  <a:schemeClr val="tx1">
                    <a:lumMod val="75000"/>
                    <a:lumOff val="25000"/>
                  </a:schemeClr>
                </a:solidFill>
                <a:latin typeface="メイリオ" panose="020B0604030504040204" pitchFamily="50" charset="-128"/>
                <a:ea typeface="メイリオ" panose="020B0604030504040204" pitchFamily="50" charset="-128"/>
              </a:rPr>
              <a:t>Result with 4 surveys</a:t>
            </a:r>
          </a:p>
          <a:p>
            <a:r>
              <a:rPr kumimoji="1" lang="en-US" altLang="ja-JP" sz="900" b="1">
                <a:solidFill>
                  <a:schemeClr val="accent1">
                    <a:lumMod val="60000"/>
                    <a:lumOff val="40000"/>
                  </a:schemeClr>
                </a:solidFill>
                <a:latin typeface="メイリオ" panose="020B0604030504040204" pitchFamily="50" charset="-128"/>
                <a:ea typeface="メイリオ" panose="020B0604030504040204" pitchFamily="50" charset="-128"/>
              </a:rPr>
              <a:t>80% </a:t>
            </a:r>
            <a:r>
              <a:rPr kumimoji="1" lang="en-US" altLang="ja-JP" sz="900" b="1">
                <a:solidFill>
                  <a:schemeClr val="tx1">
                    <a:lumMod val="75000"/>
                    <a:lumOff val="25000"/>
                  </a:schemeClr>
                </a:solidFill>
                <a:latin typeface="メイリオ" panose="020B0604030504040204" pitchFamily="50" charset="-128"/>
                <a:ea typeface="メイリオ" panose="020B0604030504040204" pitchFamily="50" charset="-128"/>
              </a:rPr>
              <a:t>acceptance</a:t>
            </a:r>
          </a:p>
          <a:p>
            <a:r>
              <a:rPr kumimoji="1" lang="en-US" altLang="ja-JP" sz="900" b="1">
                <a:solidFill>
                  <a:schemeClr val="accent1">
                    <a:lumMod val="60000"/>
                    <a:lumOff val="40000"/>
                  </a:schemeClr>
                </a:solidFill>
                <a:latin typeface="メイリオ" panose="020B0604030504040204" pitchFamily="50" charset="-128"/>
                <a:ea typeface="メイリオ" panose="020B0604030504040204" pitchFamily="50" charset="-128"/>
              </a:rPr>
              <a:t>10% </a:t>
            </a:r>
            <a:r>
              <a:rPr kumimoji="1" lang="en-US" altLang="ja-JP" sz="900" b="1">
                <a:solidFill>
                  <a:schemeClr val="tx1">
                    <a:lumMod val="75000"/>
                    <a:lumOff val="25000"/>
                  </a:schemeClr>
                </a:solidFill>
                <a:latin typeface="メイリオ" panose="020B0604030504040204" pitchFamily="50" charset="-128"/>
                <a:ea typeface="メイリオ" panose="020B0604030504040204" pitchFamily="50" charset="-128"/>
              </a:rPr>
              <a:t>Energy saving</a:t>
            </a:r>
          </a:p>
        </p:txBody>
      </p:sp>
      <p:pic>
        <p:nvPicPr>
          <p:cNvPr id="108" name="グラフィックス 107" descr="歯車 枠線">
            <a:extLst>
              <a:ext uri="{FF2B5EF4-FFF2-40B4-BE49-F238E27FC236}">
                <a16:creationId xmlns:a16="http://schemas.microsoft.com/office/drawing/2014/main" id="{B855BB35-03F7-2B2C-BE24-AF15EE38337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02886" y="3819092"/>
            <a:ext cx="457200" cy="457200"/>
          </a:xfrm>
          <a:prstGeom prst="rect">
            <a:avLst/>
          </a:prstGeom>
        </p:spPr>
      </p:pic>
      <p:cxnSp>
        <p:nvCxnSpPr>
          <p:cNvPr id="111" name="直線矢印コネクタ 110">
            <a:extLst>
              <a:ext uri="{FF2B5EF4-FFF2-40B4-BE49-F238E27FC236}">
                <a16:creationId xmlns:a16="http://schemas.microsoft.com/office/drawing/2014/main" id="{2D80BB06-8B7C-9975-B00B-056A608ACE17}"/>
              </a:ext>
            </a:extLst>
          </p:cNvPr>
          <p:cNvCxnSpPr>
            <a:cxnSpLocks/>
            <a:stCxn id="15" idx="0"/>
          </p:cNvCxnSpPr>
          <p:nvPr/>
        </p:nvCxnSpPr>
        <p:spPr>
          <a:xfrm flipV="1">
            <a:off x="2255270" y="4343888"/>
            <a:ext cx="601985" cy="307493"/>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9FAD6958-3EC9-91F3-4AE5-438B88AE3C42}"/>
              </a:ext>
            </a:extLst>
          </p:cNvPr>
          <p:cNvCxnSpPr>
            <a:cxnSpLocks/>
            <a:stCxn id="16" idx="0"/>
          </p:cNvCxnSpPr>
          <p:nvPr/>
        </p:nvCxnSpPr>
        <p:spPr>
          <a:xfrm flipH="1" flipV="1">
            <a:off x="2857255" y="4343888"/>
            <a:ext cx="528640" cy="314550"/>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4AF06103-46AB-7491-6BBC-ABD1C9BF3F97}"/>
              </a:ext>
            </a:extLst>
          </p:cNvPr>
          <p:cNvCxnSpPr>
            <a:cxnSpLocks/>
            <a:endCxn id="15" idx="2"/>
          </p:cNvCxnSpPr>
          <p:nvPr/>
        </p:nvCxnSpPr>
        <p:spPr>
          <a:xfrm flipH="1" flipV="1">
            <a:off x="2255270" y="5083808"/>
            <a:ext cx="0" cy="226180"/>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972A3B37-57D1-7295-AEB1-14940E6462C7}"/>
              </a:ext>
            </a:extLst>
          </p:cNvPr>
          <p:cNvCxnSpPr>
            <a:cxnSpLocks/>
            <a:endCxn id="16" idx="2"/>
          </p:cNvCxnSpPr>
          <p:nvPr/>
        </p:nvCxnSpPr>
        <p:spPr>
          <a:xfrm flipH="1" flipV="1">
            <a:off x="3385895" y="5090864"/>
            <a:ext cx="0" cy="216000"/>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128" name="直線矢印コネクタ 127">
            <a:extLst>
              <a:ext uri="{FF2B5EF4-FFF2-40B4-BE49-F238E27FC236}">
                <a16:creationId xmlns:a16="http://schemas.microsoft.com/office/drawing/2014/main" id="{7A843CE7-9133-F750-33D7-9EF423D63F38}"/>
              </a:ext>
            </a:extLst>
          </p:cNvPr>
          <p:cNvCxnSpPr>
            <a:cxnSpLocks/>
          </p:cNvCxnSpPr>
          <p:nvPr/>
        </p:nvCxnSpPr>
        <p:spPr>
          <a:xfrm flipH="1" flipV="1">
            <a:off x="4521728" y="5083808"/>
            <a:ext cx="0" cy="226180"/>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pic>
        <p:nvPicPr>
          <p:cNvPr id="134" name="グラフィックス 133" descr="歯車 枠線">
            <a:extLst>
              <a:ext uri="{FF2B5EF4-FFF2-40B4-BE49-F238E27FC236}">
                <a16:creationId xmlns:a16="http://schemas.microsoft.com/office/drawing/2014/main" id="{FDAB5C43-5D61-B281-CD37-050E5729A1B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63497" y="3819092"/>
            <a:ext cx="457200" cy="457200"/>
          </a:xfrm>
          <a:prstGeom prst="rect">
            <a:avLst/>
          </a:prstGeom>
        </p:spPr>
      </p:pic>
      <p:pic>
        <p:nvPicPr>
          <p:cNvPr id="147" name="図 146">
            <a:extLst>
              <a:ext uri="{FF2B5EF4-FFF2-40B4-BE49-F238E27FC236}">
                <a16:creationId xmlns:a16="http://schemas.microsoft.com/office/drawing/2014/main" id="{61006588-044E-0548-8135-161652F8A53B}"/>
              </a:ext>
            </a:extLst>
          </p:cNvPr>
          <p:cNvPicPr>
            <a:picLocks noChangeAspect="1"/>
          </p:cNvPicPr>
          <p:nvPr/>
        </p:nvPicPr>
        <p:blipFill rotWithShape="1">
          <a:blip r:embed="rId3"/>
          <a:srcRect r="50003" b="49726"/>
          <a:stretch/>
        </p:blipFill>
        <p:spPr>
          <a:xfrm>
            <a:off x="4158288" y="4651381"/>
            <a:ext cx="645448" cy="432427"/>
          </a:xfrm>
          <a:prstGeom prst="rect">
            <a:avLst/>
          </a:prstGeom>
        </p:spPr>
      </p:pic>
      <p:pic>
        <p:nvPicPr>
          <p:cNvPr id="148" name="図 147">
            <a:extLst>
              <a:ext uri="{FF2B5EF4-FFF2-40B4-BE49-F238E27FC236}">
                <a16:creationId xmlns:a16="http://schemas.microsoft.com/office/drawing/2014/main" id="{182CA52F-E6C2-040C-D593-AA9CAD6DA4FE}"/>
              </a:ext>
            </a:extLst>
          </p:cNvPr>
          <p:cNvPicPr>
            <a:picLocks noChangeAspect="1"/>
          </p:cNvPicPr>
          <p:nvPr/>
        </p:nvPicPr>
        <p:blipFill rotWithShape="1">
          <a:blip r:embed="rId3"/>
          <a:srcRect l="49997" b="49726"/>
          <a:stretch/>
        </p:blipFill>
        <p:spPr>
          <a:xfrm>
            <a:off x="5288874" y="4658438"/>
            <a:ext cx="645525" cy="432426"/>
          </a:xfrm>
          <a:prstGeom prst="rect">
            <a:avLst/>
          </a:prstGeom>
        </p:spPr>
      </p:pic>
      <p:cxnSp>
        <p:nvCxnSpPr>
          <p:cNvPr id="149" name="直線矢印コネクタ 148">
            <a:extLst>
              <a:ext uri="{FF2B5EF4-FFF2-40B4-BE49-F238E27FC236}">
                <a16:creationId xmlns:a16="http://schemas.microsoft.com/office/drawing/2014/main" id="{E20D8D8B-4C65-B0A0-B9D0-5E21B9990084}"/>
              </a:ext>
            </a:extLst>
          </p:cNvPr>
          <p:cNvCxnSpPr>
            <a:cxnSpLocks/>
            <a:stCxn id="147" idx="0"/>
          </p:cNvCxnSpPr>
          <p:nvPr/>
        </p:nvCxnSpPr>
        <p:spPr>
          <a:xfrm flipV="1">
            <a:off x="4481012" y="4343888"/>
            <a:ext cx="601985" cy="307493"/>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150" name="直線矢印コネクタ 149">
            <a:extLst>
              <a:ext uri="{FF2B5EF4-FFF2-40B4-BE49-F238E27FC236}">
                <a16:creationId xmlns:a16="http://schemas.microsoft.com/office/drawing/2014/main" id="{96C8A2AD-B715-6A76-17AD-BF906D799B1F}"/>
              </a:ext>
            </a:extLst>
          </p:cNvPr>
          <p:cNvCxnSpPr>
            <a:cxnSpLocks/>
            <a:stCxn id="148" idx="0"/>
          </p:cNvCxnSpPr>
          <p:nvPr/>
        </p:nvCxnSpPr>
        <p:spPr>
          <a:xfrm flipH="1" flipV="1">
            <a:off x="5082997" y="4343888"/>
            <a:ext cx="528640" cy="314550"/>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152" name="直線矢印コネクタ 151">
            <a:extLst>
              <a:ext uri="{FF2B5EF4-FFF2-40B4-BE49-F238E27FC236}">
                <a16:creationId xmlns:a16="http://schemas.microsoft.com/office/drawing/2014/main" id="{035ADA9D-BA04-036C-DB11-2C64C39DF22F}"/>
              </a:ext>
            </a:extLst>
          </p:cNvPr>
          <p:cNvCxnSpPr>
            <a:cxnSpLocks/>
            <a:endCxn id="148" idx="2"/>
          </p:cNvCxnSpPr>
          <p:nvPr/>
        </p:nvCxnSpPr>
        <p:spPr>
          <a:xfrm flipH="1" flipV="1">
            <a:off x="5611637" y="5090864"/>
            <a:ext cx="0" cy="216000"/>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805A945A-5D48-8DE1-47D9-BE92DFC1FF58}"/>
              </a:ext>
            </a:extLst>
          </p:cNvPr>
          <p:cNvCxnSpPr>
            <a:cxnSpLocks/>
          </p:cNvCxnSpPr>
          <p:nvPr/>
        </p:nvCxnSpPr>
        <p:spPr>
          <a:xfrm flipV="1">
            <a:off x="2944939" y="3684031"/>
            <a:ext cx="0" cy="158334"/>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D0BB91B-2C06-A32E-9A19-33B820DD7894}"/>
              </a:ext>
            </a:extLst>
          </p:cNvPr>
          <p:cNvCxnSpPr>
            <a:cxnSpLocks/>
          </p:cNvCxnSpPr>
          <p:nvPr/>
        </p:nvCxnSpPr>
        <p:spPr>
          <a:xfrm flipV="1">
            <a:off x="5129339" y="3684031"/>
            <a:ext cx="0" cy="158334"/>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pic>
        <p:nvPicPr>
          <p:cNvPr id="161" name="図 160">
            <a:extLst>
              <a:ext uri="{FF2B5EF4-FFF2-40B4-BE49-F238E27FC236}">
                <a16:creationId xmlns:a16="http://schemas.microsoft.com/office/drawing/2014/main" id="{D4DAA2A5-A225-A07D-2706-F131C3DDD944}"/>
              </a:ext>
            </a:extLst>
          </p:cNvPr>
          <p:cNvPicPr>
            <a:picLocks noChangeAspect="1"/>
          </p:cNvPicPr>
          <p:nvPr/>
        </p:nvPicPr>
        <p:blipFill rotWithShape="1">
          <a:blip r:embed="rId3"/>
          <a:srcRect r="50003" b="49726"/>
          <a:stretch/>
        </p:blipFill>
        <p:spPr>
          <a:xfrm>
            <a:off x="6296948" y="4651381"/>
            <a:ext cx="645448" cy="432427"/>
          </a:xfrm>
          <a:prstGeom prst="rect">
            <a:avLst/>
          </a:prstGeom>
        </p:spPr>
      </p:pic>
      <p:pic>
        <p:nvPicPr>
          <p:cNvPr id="162" name="図 161">
            <a:extLst>
              <a:ext uri="{FF2B5EF4-FFF2-40B4-BE49-F238E27FC236}">
                <a16:creationId xmlns:a16="http://schemas.microsoft.com/office/drawing/2014/main" id="{8400024B-DA2F-69FB-4F29-40D75213948E}"/>
              </a:ext>
            </a:extLst>
          </p:cNvPr>
          <p:cNvPicPr>
            <a:picLocks noChangeAspect="1"/>
          </p:cNvPicPr>
          <p:nvPr/>
        </p:nvPicPr>
        <p:blipFill rotWithShape="1">
          <a:blip r:embed="rId3"/>
          <a:srcRect l="49997" b="49726"/>
          <a:stretch/>
        </p:blipFill>
        <p:spPr>
          <a:xfrm>
            <a:off x="8280974" y="4658438"/>
            <a:ext cx="645525" cy="432426"/>
          </a:xfrm>
          <a:prstGeom prst="rect">
            <a:avLst/>
          </a:prstGeom>
        </p:spPr>
      </p:pic>
      <p:grpSp>
        <p:nvGrpSpPr>
          <p:cNvPr id="163" name="グループ化 162">
            <a:extLst>
              <a:ext uri="{FF2B5EF4-FFF2-40B4-BE49-F238E27FC236}">
                <a16:creationId xmlns:a16="http://schemas.microsoft.com/office/drawing/2014/main" id="{F844C22F-58EF-4CDA-64FA-E8C84CCD04CB}"/>
              </a:ext>
            </a:extLst>
          </p:cNvPr>
          <p:cNvGrpSpPr/>
          <p:nvPr/>
        </p:nvGrpSpPr>
        <p:grpSpPr>
          <a:xfrm>
            <a:off x="8233959" y="5301397"/>
            <a:ext cx="751231" cy="415498"/>
            <a:chOff x="1691778" y="5580245"/>
            <a:chExt cx="751231" cy="415498"/>
          </a:xfrm>
        </p:grpSpPr>
        <p:pic>
          <p:nvPicPr>
            <p:cNvPr id="164" name="グラフィックス 163" descr="チェックリスト 枠線">
              <a:extLst>
                <a:ext uri="{FF2B5EF4-FFF2-40B4-BE49-F238E27FC236}">
                  <a16:creationId xmlns:a16="http://schemas.microsoft.com/office/drawing/2014/main" id="{3F20E187-B6D3-A177-2AD4-B701A1474B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91778" y="5580245"/>
              <a:ext cx="415498" cy="415498"/>
            </a:xfrm>
            <a:prstGeom prst="rect">
              <a:avLst/>
            </a:prstGeom>
          </p:spPr>
        </p:pic>
        <p:pic>
          <p:nvPicPr>
            <p:cNvPr id="165" name="グラフィックス 164" descr="チェックリスト 枠線">
              <a:extLst>
                <a:ext uri="{FF2B5EF4-FFF2-40B4-BE49-F238E27FC236}">
                  <a16:creationId xmlns:a16="http://schemas.microsoft.com/office/drawing/2014/main" id="{FE70C872-685E-CC47-153C-F7B35FB6AD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7511" y="5580245"/>
              <a:ext cx="415498" cy="415498"/>
            </a:xfrm>
            <a:prstGeom prst="rect">
              <a:avLst/>
            </a:prstGeom>
          </p:spPr>
        </p:pic>
      </p:grpSp>
      <p:sp>
        <p:nvSpPr>
          <p:cNvPr id="176" name="正方形/長方形 175">
            <a:extLst>
              <a:ext uri="{FF2B5EF4-FFF2-40B4-BE49-F238E27FC236}">
                <a16:creationId xmlns:a16="http://schemas.microsoft.com/office/drawing/2014/main" id="{379B4D36-AC78-57F1-50FF-D3740EECC109}"/>
              </a:ext>
            </a:extLst>
          </p:cNvPr>
          <p:cNvSpPr/>
          <p:nvPr/>
        </p:nvSpPr>
        <p:spPr>
          <a:xfrm>
            <a:off x="6938565" y="3250244"/>
            <a:ext cx="1477966" cy="433787"/>
          </a:xfrm>
          <a:prstGeom prst="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900" b="1">
                <a:solidFill>
                  <a:schemeClr val="tx1">
                    <a:lumMod val="75000"/>
                    <a:lumOff val="25000"/>
                  </a:schemeClr>
                </a:solidFill>
                <a:latin typeface="メイリオ" panose="020B0604030504040204" pitchFamily="50" charset="-128"/>
                <a:ea typeface="メイリオ" panose="020B0604030504040204" pitchFamily="50" charset="-128"/>
              </a:rPr>
              <a:t>Result with 2 surveys</a:t>
            </a:r>
          </a:p>
          <a:p>
            <a:r>
              <a:rPr kumimoji="1" lang="en-US" altLang="ja-JP" sz="900" b="1">
                <a:solidFill>
                  <a:schemeClr val="accent1">
                    <a:lumMod val="60000"/>
                    <a:lumOff val="40000"/>
                  </a:schemeClr>
                </a:solidFill>
                <a:latin typeface="メイリオ" panose="020B0604030504040204" pitchFamily="50" charset="-128"/>
                <a:ea typeface="メイリオ" panose="020B0604030504040204" pitchFamily="50" charset="-128"/>
              </a:rPr>
              <a:t>65%</a:t>
            </a:r>
            <a:r>
              <a:rPr kumimoji="1" lang="en-US" altLang="ja-JP" sz="900" b="1">
                <a:solidFill>
                  <a:schemeClr val="tx1">
                    <a:lumMod val="75000"/>
                    <a:lumOff val="25000"/>
                  </a:schemeClr>
                </a:solidFill>
                <a:latin typeface="メイリオ" panose="020B0604030504040204" pitchFamily="50" charset="-128"/>
                <a:ea typeface="メイリオ" panose="020B0604030504040204" pitchFamily="50" charset="-128"/>
              </a:rPr>
              <a:t> acceptance</a:t>
            </a:r>
          </a:p>
          <a:p>
            <a:r>
              <a:rPr kumimoji="1" lang="en-US" altLang="ja-JP" sz="900" b="1">
                <a:solidFill>
                  <a:schemeClr val="accent1">
                    <a:lumMod val="60000"/>
                    <a:lumOff val="40000"/>
                  </a:schemeClr>
                </a:solidFill>
                <a:latin typeface="メイリオ" panose="020B0604030504040204" pitchFamily="50" charset="-128"/>
                <a:ea typeface="メイリオ" panose="020B0604030504040204" pitchFamily="50" charset="-128"/>
              </a:rPr>
              <a:t>5% </a:t>
            </a:r>
            <a:r>
              <a:rPr kumimoji="1" lang="en-US" altLang="ja-JP" sz="900" b="1">
                <a:solidFill>
                  <a:schemeClr val="tx1">
                    <a:lumMod val="75000"/>
                    <a:lumOff val="25000"/>
                  </a:schemeClr>
                </a:solidFill>
                <a:latin typeface="メイリオ" panose="020B0604030504040204" pitchFamily="50" charset="-128"/>
                <a:ea typeface="メイリオ" panose="020B0604030504040204" pitchFamily="50" charset="-128"/>
              </a:rPr>
              <a:t>Energy saving</a:t>
            </a:r>
          </a:p>
        </p:txBody>
      </p:sp>
      <p:sp>
        <p:nvSpPr>
          <p:cNvPr id="177" name="正方形/長方形 176">
            <a:extLst>
              <a:ext uri="{FF2B5EF4-FFF2-40B4-BE49-F238E27FC236}">
                <a16:creationId xmlns:a16="http://schemas.microsoft.com/office/drawing/2014/main" id="{B05B231B-3C35-7435-3E04-3D409582DB15}"/>
              </a:ext>
            </a:extLst>
          </p:cNvPr>
          <p:cNvSpPr/>
          <p:nvPr/>
        </p:nvSpPr>
        <p:spPr>
          <a:xfrm>
            <a:off x="9798671" y="3250244"/>
            <a:ext cx="1477966" cy="433787"/>
          </a:xfrm>
          <a:prstGeom prst="rect">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900" b="1">
                <a:solidFill>
                  <a:schemeClr val="tx1">
                    <a:lumMod val="75000"/>
                    <a:lumOff val="25000"/>
                  </a:schemeClr>
                </a:solidFill>
                <a:latin typeface="メイリオ" panose="020B0604030504040204" pitchFamily="50" charset="-128"/>
                <a:ea typeface="メイリオ" panose="020B0604030504040204" pitchFamily="50" charset="-128"/>
              </a:rPr>
              <a:t>Result with 4 surveys</a:t>
            </a:r>
          </a:p>
          <a:p>
            <a:r>
              <a:rPr kumimoji="1" lang="en-US" altLang="ja-JP" sz="900" b="1">
                <a:solidFill>
                  <a:schemeClr val="accent1">
                    <a:lumMod val="60000"/>
                    <a:lumOff val="40000"/>
                  </a:schemeClr>
                </a:solidFill>
                <a:latin typeface="メイリオ" panose="020B0604030504040204" pitchFamily="50" charset="-128"/>
                <a:ea typeface="メイリオ" panose="020B0604030504040204" pitchFamily="50" charset="-128"/>
              </a:rPr>
              <a:t>65% </a:t>
            </a:r>
            <a:r>
              <a:rPr kumimoji="1" lang="en-US" altLang="ja-JP" sz="900" b="1">
                <a:solidFill>
                  <a:schemeClr val="tx1">
                    <a:lumMod val="75000"/>
                    <a:lumOff val="25000"/>
                  </a:schemeClr>
                </a:solidFill>
                <a:latin typeface="メイリオ" panose="020B0604030504040204" pitchFamily="50" charset="-128"/>
                <a:ea typeface="メイリオ" panose="020B0604030504040204" pitchFamily="50" charset="-128"/>
              </a:rPr>
              <a:t>acceptance</a:t>
            </a:r>
          </a:p>
          <a:p>
            <a:r>
              <a:rPr kumimoji="1" lang="en-US" altLang="ja-JP" sz="900" b="1">
                <a:solidFill>
                  <a:schemeClr val="accent1">
                    <a:lumMod val="60000"/>
                    <a:lumOff val="40000"/>
                  </a:schemeClr>
                </a:solidFill>
                <a:latin typeface="メイリオ" panose="020B0604030504040204" pitchFamily="50" charset="-128"/>
                <a:ea typeface="メイリオ" panose="020B0604030504040204" pitchFamily="50" charset="-128"/>
              </a:rPr>
              <a:t>5% </a:t>
            </a:r>
            <a:r>
              <a:rPr kumimoji="1" lang="en-US" altLang="ja-JP" sz="900" b="1">
                <a:solidFill>
                  <a:schemeClr val="tx1">
                    <a:lumMod val="75000"/>
                    <a:lumOff val="25000"/>
                  </a:schemeClr>
                </a:solidFill>
                <a:latin typeface="メイリオ" panose="020B0604030504040204" pitchFamily="50" charset="-128"/>
                <a:ea typeface="メイリオ" panose="020B0604030504040204" pitchFamily="50" charset="-128"/>
              </a:rPr>
              <a:t>Energy saving</a:t>
            </a:r>
          </a:p>
        </p:txBody>
      </p:sp>
      <p:pic>
        <p:nvPicPr>
          <p:cNvPr id="178" name="グラフィックス 177" descr="歯車 枠線">
            <a:extLst>
              <a:ext uri="{FF2B5EF4-FFF2-40B4-BE49-F238E27FC236}">
                <a16:creationId xmlns:a16="http://schemas.microsoft.com/office/drawing/2014/main" id="{076A9944-6442-AD25-FB05-7ABB087C9BC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48948" y="3819092"/>
            <a:ext cx="457200" cy="457200"/>
          </a:xfrm>
          <a:prstGeom prst="rect">
            <a:avLst/>
          </a:prstGeom>
        </p:spPr>
      </p:pic>
      <p:cxnSp>
        <p:nvCxnSpPr>
          <p:cNvPr id="179" name="直線矢印コネクタ 178">
            <a:extLst>
              <a:ext uri="{FF2B5EF4-FFF2-40B4-BE49-F238E27FC236}">
                <a16:creationId xmlns:a16="http://schemas.microsoft.com/office/drawing/2014/main" id="{563C9C7F-3CF7-6DA4-7C71-CE6B71AE73E5}"/>
              </a:ext>
            </a:extLst>
          </p:cNvPr>
          <p:cNvCxnSpPr>
            <a:cxnSpLocks/>
            <a:stCxn id="161" idx="0"/>
          </p:cNvCxnSpPr>
          <p:nvPr/>
        </p:nvCxnSpPr>
        <p:spPr>
          <a:xfrm flipV="1">
            <a:off x="6619672" y="4343888"/>
            <a:ext cx="983645" cy="307493"/>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180" name="直線矢印コネクタ 179">
            <a:extLst>
              <a:ext uri="{FF2B5EF4-FFF2-40B4-BE49-F238E27FC236}">
                <a16:creationId xmlns:a16="http://schemas.microsoft.com/office/drawing/2014/main" id="{D9A05E12-0EE5-2214-F43C-0B054F17E098}"/>
              </a:ext>
            </a:extLst>
          </p:cNvPr>
          <p:cNvCxnSpPr>
            <a:cxnSpLocks/>
            <a:stCxn id="162" idx="0"/>
          </p:cNvCxnSpPr>
          <p:nvPr/>
        </p:nvCxnSpPr>
        <p:spPr>
          <a:xfrm flipH="1" flipV="1">
            <a:off x="7603317" y="4343888"/>
            <a:ext cx="1000420" cy="314550"/>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181" name="直線矢印コネクタ 180">
            <a:extLst>
              <a:ext uri="{FF2B5EF4-FFF2-40B4-BE49-F238E27FC236}">
                <a16:creationId xmlns:a16="http://schemas.microsoft.com/office/drawing/2014/main" id="{387C1FAD-FFF3-0473-3FCC-AA06E4C14E1F}"/>
              </a:ext>
            </a:extLst>
          </p:cNvPr>
          <p:cNvCxnSpPr>
            <a:cxnSpLocks/>
            <a:endCxn id="161" idx="2"/>
          </p:cNvCxnSpPr>
          <p:nvPr/>
        </p:nvCxnSpPr>
        <p:spPr>
          <a:xfrm flipH="1" flipV="1">
            <a:off x="6619672" y="5083808"/>
            <a:ext cx="0" cy="226180"/>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182" name="直線矢印コネクタ 181">
            <a:extLst>
              <a:ext uri="{FF2B5EF4-FFF2-40B4-BE49-F238E27FC236}">
                <a16:creationId xmlns:a16="http://schemas.microsoft.com/office/drawing/2014/main" id="{5555B860-3432-323C-B481-709F2FD7B078}"/>
              </a:ext>
            </a:extLst>
          </p:cNvPr>
          <p:cNvCxnSpPr>
            <a:cxnSpLocks/>
            <a:endCxn id="162" idx="2"/>
          </p:cNvCxnSpPr>
          <p:nvPr/>
        </p:nvCxnSpPr>
        <p:spPr>
          <a:xfrm flipH="1" flipV="1">
            <a:off x="8603737" y="5090864"/>
            <a:ext cx="0" cy="216000"/>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20688F86-0F6F-9BD4-CB4B-51E325277F74}"/>
              </a:ext>
            </a:extLst>
          </p:cNvPr>
          <p:cNvCxnSpPr>
            <a:cxnSpLocks/>
          </p:cNvCxnSpPr>
          <p:nvPr/>
        </p:nvCxnSpPr>
        <p:spPr>
          <a:xfrm flipV="1">
            <a:off x="7691001" y="3684031"/>
            <a:ext cx="0" cy="158334"/>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grpSp>
        <p:nvGrpSpPr>
          <p:cNvPr id="201" name="グループ化 200">
            <a:extLst>
              <a:ext uri="{FF2B5EF4-FFF2-40B4-BE49-F238E27FC236}">
                <a16:creationId xmlns:a16="http://schemas.microsoft.com/office/drawing/2014/main" id="{B7990C11-97CD-CA2E-20A9-533AF1F6390C}"/>
              </a:ext>
            </a:extLst>
          </p:cNvPr>
          <p:cNvGrpSpPr/>
          <p:nvPr/>
        </p:nvGrpSpPr>
        <p:grpSpPr>
          <a:xfrm>
            <a:off x="6268024" y="5301433"/>
            <a:ext cx="751231" cy="415498"/>
            <a:chOff x="1691778" y="5580245"/>
            <a:chExt cx="751231" cy="415498"/>
          </a:xfrm>
        </p:grpSpPr>
        <p:pic>
          <p:nvPicPr>
            <p:cNvPr id="202" name="グラフィックス 201" descr="チェックリスト 枠線">
              <a:extLst>
                <a:ext uri="{FF2B5EF4-FFF2-40B4-BE49-F238E27FC236}">
                  <a16:creationId xmlns:a16="http://schemas.microsoft.com/office/drawing/2014/main" id="{76D03F77-B260-AC83-52F1-C0C2A5844B4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91778" y="5580245"/>
              <a:ext cx="415498" cy="415498"/>
            </a:xfrm>
            <a:prstGeom prst="rect">
              <a:avLst/>
            </a:prstGeom>
          </p:spPr>
        </p:pic>
        <p:pic>
          <p:nvPicPr>
            <p:cNvPr id="203" name="グラフィックス 202" descr="チェックリスト 枠線">
              <a:extLst>
                <a:ext uri="{FF2B5EF4-FFF2-40B4-BE49-F238E27FC236}">
                  <a16:creationId xmlns:a16="http://schemas.microsoft.com/office/drawing/2014/main" id="{1AA7AC21-A445-B1F6-F1E9-06B8168982E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7511" y="5580245"/>
              <a:ext cx="415498" cy="415498"/>
            </a:xfrm>
            <a:prstGeom prst="rect">
              <a:avLst/>
            </a:prstGeom>
          </p:spPr>
        </p:pic>
      </p:grpSp>
      <p:sp>
        <p:nvSpPr>
          <p:cNvPr id="204" name="テキスト ボックス 203">
            <a:extLst>
              <a:ext uri="{FF2B5EF4-FFF2-40B4-BE49-F238E27FC236}">
                <a16:creationId xmlns:a16="http://schemas.microsoft.com/office/drawing/2014/main" id="{76E45B05-02B6-042F-9A28-9CC18B493F8B}"/>
              </a:ext>
            </a:extLst>
          </p:cNvPr>
          <p:cNvSpPr txBox="1"/>
          <p:nvPr/>
        </p:nvSpPr>
        <p:spPr>
          <a:xfrm>
            <a:off x="8210206" y="2845023"/>
            <a:ext cx="1590242" cy="307777"/>
          </a:xfrm>
          <a:prstGeom prst="rect">
            <a:avLst/>
          </a:prstGeom>
          <a:noFill/>
        </p:spPr>
        <p:txBody>
          <a:bodyPr wrap="square">
            <a:spAutoFit/>
          </a:bodyPr>
          <a:lstStyle/>
          <a:p>
            <a:r>
              <a:rPr lang="en-US" altLang="ja-JP" sz="1400" b="1"/>
              <a:t>Zone level control</a:t>
            </a:r>
            <a:endParaRPr lang="en-US" altLang="ja-JP" sz="1200"/>
          </a:p>
        </p:txBody>
      </p:sp>
      <p:cxnSp>
        <p:nvCxnSpPr>
          <p:cNvPr id="209" name="直線コネクタ 208">
            <a:extLst>
              <a:ext uri="{FF2B5EF4-FFF2-40B4-BE49-F238E27FC236}">
                <a16:creationId xmlns:a16="http://schemas.microsoft.com/office/drawing/2014/main" id="{F0B24045-5F5E-9E30-DDF5-788E1610FC5F}"/>
              </a:ext>
            </a:extLst>
          </p:cNvPr>
          <p:cNvCxnSpPr>
            <a:cxnSpLocks/>
          </p:cNvCxnSpPr>
          <p:nvPr/>
        </p:nvCxnSpPr>
        <p:spPr>
          <a:xfrm>
            <a:off x="6143618" y="2838215"/>
            <a:ext cx="0" cy="3169279"/>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CE03881B-BD75-9E33-2792-4FD8F66AE7DF}"/>
              </a:ext>
            </a:extLst>
          </p:cNvPr>
          <p:cNvCxnSpPr>
            <a:cxnSpLocks/>
          </p:cNvCxnSpPr>
          <p:nvPr/>
        </p:nvCxnSpPr>
        <p:spPr>
          <a:xfrm flipH="1">
            <a:off x="1870762" y="4318681"/>
            <a:ext cx="0" cy="160382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22" name="正方形/長方形 221">
            <a:extLst>
              <a:ext uri="{FF2B5EF4-FFF2-40B4-BE49-F238E27FC236}">
                <a16:creationId xmlns:a16="http://schemas.microsoft.com/office/drawing/2014/main" id="{520354D6-E21B-AE00-A914-468517F3DEB0}"/>
              </a:ext>
            </a:extLst>
          </p:cNvPr>
          <p:cNvSpPr/>
          <p:nvPr/>
        </p:nvSpPr>
        <p:spPr>
          <a:xfrm>
            <a:off x="1284101" y="4716446"/>
            <a:ext cx="623783" cy="23830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800" b="1">
                <a:solidFill>
                  <a:schemeClr val="tx1">
                    <a:lumMod val="75000"/>
                    <a:lumOff val="25000"/>
                  </a:schemeClr>
                </a:solidFill>
                <a:latin typeface="メイリオ" panose="020B0604030504040204" pitchFamily="50" charset="-128"/>
                <a:ea typeface="メイリオ" panose="020B0604030504040204" pitchFamily="50" charset="-128"/>
              </a:rPr>
              <a:t>Personal</a:t>
            </a:r>
          </a:p>
          <a:p>
            <a:r>
              <a:rPr kumimoji="1" lang="en-US" altLang="ja-JP" sz="800" b="1">
                <a:solidFill>
                  <a:schemeClr val="tx1">
                    <a:lumMod val="75000"/>
                    <a:lumOff val="25000"/>
                  </a:schemeClr>
                </a:solidFill>
                <a:latin typeface="メイリオ" panose="020B0604030504040204" pitchFamily="50" charset="-128"/>
                <a:ea typeface="メイリオ" panose="020B0604030504040204" pitchFamily="50" charset="-128"/>
              </a:rPr>
              <a:t>model</a:t>
            </a:r>
          </a:p>
        </p:txBody>
      </p:sp>
      <p:cxnSp>
        <p:nvCxnSpPr>
          <p:cNvPr id="224" name="直線矢印コネクタ 223">
            <a:extLst>
              <a:ext uri="{FF2B5EF4-FFF2-40B4-BE49-F238E27FC236}">
                <a16:creationId xmlns:a16="http://schemas.microsoft.com/office/drawing/2014/main" id="{DB895761-D708-4125-25C4-871FBB6B28C1}"/>
              </a:ext>
            </a:extLst>
          </p:cNvPr>
          <p:cNvCxnSpPr>
            <a:cxnSpLocks/>
          </p:cNvCxnSpPr>
          <p:nvPr/>
        </p:nvCxnSpPr>
        <p:spPr>
          <a:xfrm flipH="1" flipV="1">
            <a:off x="7612227" y="4343887"/>
            <a:ext cx="983645" cy="307493"/>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pic>
        <p:nvPicPr>
          <p:cNvPr id="227" name="図 226">
            <a:extLst>
              <a:ext uri="{FF2B5EF4-FFF2-40B4-BE49-F238E27FC236}">
                <a16:creationId xmlns:a16="http://schemas.microsoft.com/office/drawing/2014/main" id="{EEBD6CF0-A0C0-7693-CE70-EC69C64C8494}"/>
              </a:ext>
            </a:extLst>
          </p:cNvPr>
          <p:cNvPicPr>
            <a:picLocks noChangeAspect="1"/>
          </p:cNvPicPr>
          <p:nvPr/>
        </p:nvPicPr>
        <p:blipFill rotWithShape="1">
          <a:blip r:embed="rId3"/>
          <a:srcRect l="49997" b="49726"/>
          <a:stretch/>
        </p:blipFill>
        <p:spPr>
          <a:xfrm>
            <a:off x="7168434" y="4658438"/>
            <a:ext cx="645525" cy="432426"/>
          </a:xfrm>
          <a:prstGeom prst="rect">
            <a:avLst/>
          </a:prstGeom>
        </p:spPr>
      </p:pic>
      <p:grpSp>
        <p:nvGrpSpPr>
          <p:cNvPr id="228" name="グループ化 227">
            <a:extLst>
              <a:ext uri="{FF2B5EF4-FFF2-40B4-BE49-F238E27FC236}">
                <a16:creationId xmlns:a16="http://schemas.microsoft.com/office/drawing/2014/main" id="{FCB38714-F3E6-6614-9959-2A7A39F7EA2F}"/>
              </a:ext>
            </a:extLst>
          </p:cNvPr>
          <p:cNvGrpSpPr/>
          <p:nvPr/>
        </p:nvGrpSpPr>
        <p:grpSpPr>
          <a:xfrm>
            <a:off x="7121419" y="5301397"/>
            <a:ext cx="751231" cy="415498"/>
            <a:chOff x="1691778" y="5580245"/>
            <a:chExt cx="751231" cy="415498"/>
          </a:xfrm>
        </p:grpSpPr>
        <p:pic>
          <p:nvPicPr>
            <p:cNvPr id="229" name="グラフィックス 228" descr="チェックリスト 枠線">
              <a:extLst>
                <a:ext uri="{FF2B5EF4-FFF2-40B4-BE49-F238E27FC236}">
                  <a16:creationId xmlns:a16="http://schemas.microsoft.com/office/drawing/2014/main" id="{5B7A9D68-C287-E2E7-443B-ED738ADC86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91778" y="5580245"/>
              <a:ext cx="415498" cy="415498"/>
            </a:xfrm>
            <a:prstGeom prst="rect">
              <a:avLst/>
            </a:prstGeom>
          </p:spPr>
        </p:pic>
        <p:pic>
          <p:nvPicPr>
            <p:cNvPr id="230" name="グラフィックス 229" descr="チェックリスト 枠線">
              <a:extLst>
                <a:ext uri="{FF2B5EF4-FFF2-40B4-BE49-F238E27FC236}">
                  <a16:creationId xmlns:a16="http://schemas.microsoft.com/office/drawing/2014/main" id="{E36CD8BA-BEED-8FC2-30FB-F5B726276D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7511" y="5580245"/>
              <a:ext cx="415498" cy="415498"/>
            </a:xfrm>
            <a:prstGeom prst="rect">
              <a:avLst/>
            </a:prstGeom>
          </p:spPr>
        </p:pic>
      </p:grpSp>
      <p:cxnSp>
        <p:nvCxnSpPr>
          <p:cNvPr id="231" name="直線矢印コネクタ 230">
            <a:extLst>
              <a:ext uri="{FF2B5EF4-FFF2-40B4-BE49-F238E27FC236}">
                <a16:creationId xmlns:a16="http://schemas.microsoft.com/office/drawing/2014/main" id="{C406827C-7BE3-F4F6-7BE8-EEA1B860E24B}"/>
              </a:ext>
            </a:extLst>
          </p:cNvPr>
          <p:cNvCxnSpPr>
            <a:cxnSpLocks/>
            <a:endCxn id="227" idx="2"/>
          </p:cNvCxnSpPr>
          <p:nvPr/>
        </p:nvCxnSpPr>
        <p:spPr>
          <a:xfrm flipH="1" flipV="1">
            <a:off x="7491197" y="5090864"/>
            <a:ext cx="0" cy="216000"/>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sp>
        <p:nvSpPr>
          <p:cNvPr id="233" name="正方形/長方形 232">
            <a:extLst>
              <a:ext uri="{FF2B5EF4-FFF2-40B4-BE49-F238E27FC236}">
                <a16:creationId xmlns:a16="http://schemas.microsoft.com/office/drawing/2014/main" id="{06DF1022-937C-A62A-57E0-597FBBD84E30}"/>
              </a:ext>
            </a:extLst>
          </p:cNvPr>
          <p:cNvSpPr/>
          <p:nvPr/>
        </p:nvSpPr>
        <p:spPr>
          <a:xfrm>
            <a:off x="7927146" y="4758718"/>
            <a:ext cx="283953" cy="23830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800" b="1">
                <a:solidFill>
                  <a:schemeClr val="tx1">
                    <a:lumMod val="75000"/>
                    <a:lumOff val="25000"/>
                  </a:schemeClr>
                </a:solidFill>
                <a:latin typeface="メイリオ" panose="020B0604030504040204" pitchFamily="50" charset="-128"/>
                <a:ea typeface="メイリオ" panose="020B0604030504040204" pitchFamily="50" charset="-128"/>
              </a:rPr>
              <a:t>…</a:t>
            </a:r>
          </a:p>
        </p:txBody>
      </p:sp>
      <p:cxnSp>
        <p:nvCxnSpPr>
          <p:cNvPr id="73" name="直線コネクタ 72">
            <a:extLst>
              <a:ext uri="{FF2B5EF4-FFF2-40B4-BE49-F238E27FC236}">
                <a16:creationId xmlns:a16="http://schemas.microsoft.com/office/drawing/2014/main" id="{5A4E29CA-C9DD-5132-EE20-EF278DF63DF2}"/>
              </a:ext>
            </a:extLst>
          </p:cNvPr>
          <p:cNvCxnSpPr>
            <a:cxnSpLocks/>
          </p:cNvCxnSpPr>
          <p:nvPr/>
        </p:nvCxnSpPr>
        <p:spPr>
          <a:xfrm>
            <a:off x="1356129" y="3787607"/>
            <a:ext cx="10362628"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C3B787A1-CC98-5C01-6FDA-1690137B47C3}"/>
              </a:ext>
            </a:extLst>
          </p:cNvPr>
          <p:cNvCxnSpPr>
            <a:cxnSpLocks/>
          </p:cNvCxnSpPr>
          <p:nvPr/>
        </p:nvCxnSpPr>
        <p:spPr>
          <a:xfrm>
            <a:off x="1356129" y="4344197"/>
            <a:ext cx="10362628"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A3CB5A2A-2576-C582-7828-CF8417561DEB}"/>
              </a:ext>
            </a:extLst>
          </p:cNvPr>
          <p:cNvCxnSpPr>
            <a:cxnSpLocks/>
          </p:cNvCxnSpPr>
          <p:nvPr/>
        </p:nvCxnSpPr>
        <p:spPr>
          <a:xfrm>
            <a:off x="1356129" y="5250488"/>
            <a:ext cx="10362628"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46880779-1C56-5015-EF2A-F1A2CDF30AA8}"/>
              </a:ext>
            </a:extLst>
          </p:cNvPr>
          <p:cNvCxnSpPr>
            <a:cxnSpLocks/>
          </p:cNvCxnSpPr>
          <p:nvPr/>
        </p:nvCxnSpPr>
        <p:spPr>
          <a:xfrm>
            <a:off x="1356129" y="6007494"/>
            <a:ext cx="10362628"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7" name="直線コネクタ 236">
            <a:extLst>
              <a:ext uri="{FF2B5EF4-FFF2-40B4-BE49-F238E27FC236}">
                <a16:creationId xmlns:a16="http://schemas.microsoft.com/office/drawing/2014/main" id="{8C2F7E26-960A-2FE2-ADF3-7A45AAEEC479}"/>
              </a:ext>
            </a:extLst>
          </p:cNvPr>
          <p:cNvCxnSpPr>
            <a:cxnSpLocks/>
          </p:cNvCxnSpPr>
          <p:nvPr/>
        </p:nvCxnSpPr>
        <p:spPr>
          <a:xfrm>
            <a:off x="1356129" y="3152800"/>
            <a:ext cx="10362628"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4" name="図 13">
            <a:extLst>
              <a:ext uri="{FF2B5EF4-FFF2-40B4-BE49-F238E27FC236}">
                <a16:creationId xmlns:a16="http://schemas.microsoft.com/office/drawing/2014/main" id="{AE969D0E-A887-4DA1-2E20-A65F3AC05902}"/>
              </a:ext>
            </a:extLst>
          </p:cNvPr>
          <p:cNvPicPr>
            <a:picLocks noChangeAspect="1"/>
          </p:cNvPicPr>
          <p:nvPr/>
        </p:nvPicPr>
        <p:blipFill rotWithShape="1">
          <a:blip r:embed="rId3"/>
          <a:srcRect r="50003" b="49726"/>
          <a:stretch/>
        </p:blipFill>
        <p:spPr>
          <a:xfrm>
            <a:off x="9143601" y="4651381"/>
            <a:ext cx="645448" cy="432427"/>
          </a:xfrm>
          <a:prstGeom prst="rect">
            <a:avLst/>
          </a:prstGeom>
        </p:spPr>
      </p:pic>
      <p:pic>
        <p:nvPicPr>
          <p:cNvPr id="17" name="図 16">
            <a:extLst>
              <a:ext uri="{FF2B5EF4-FFF2-40B4-BE49-F238E27FC236}">
                <a16:creationId xmlns:a16="http://schemas.microsoft.com/office/drawing/2014/main" id="{82F51C0F-DC92-5353-3F47-76DCCDB2B236}"/>
              </a:ext>
            </a:extLst>
          </p:cNvPr>
          <p:cNvPicPr>
            <a:picLocks noChangeAspect="1"/>
          </p:cNvPicPr>
          <p:nvPr/>
        </p:nvPicPr>
        <p:blipFill rotWithShape="1">
          <a:blip r:embed="rId3"/>
          <a:srcRect l="49997" b="49726"/>
          <a:stretch/>
        </p:blipFill>
        <p:spPr>
          <a:xfrm>
            <a:off x="11127627" y="4658438"/>
            <a:ext cx="645525" cy="432426"/>
          </a:xfrm>
          <a:prstGeom prst="rect">
            <a:avLst/>
          </a:prstGeom>
        </p:spPr>
      </p:pic>
      <p:pic>
        <p:nvPicPr>
          <p:cNvPr id="21" name="グラフィックス 20" descr="歯車 枠線">
            <a:extLst>
              <a:ext uri="{FF2B5EF4-FFF2-40B4-BE49-F238E27FC236}">
                <a16:creationId xmlns:a16="http://schemas.microsoft.com/office/drawing/2014/main" id="{6B65E9F1-B803-22D9-60C3-963E6B28B2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95601" y="3819092"/>
            <a:ext cx="457200" cy="457200"/>
          </a:xfrm>
          <a:prstGeom prst="rect">
            <a:avLst/>
          </a:prstGeom>
        </p:spPr>
      </p:pic>
      <p:cxnSp>
        <p:nvCxnSpPr>
          <p:cNvPr id="22" name="直線矢印コネクタ 21">
            <a:extLst>
              <a:ext uri="{FF2B5EF4-FFF2-40B4-BE49-F238E27FC236}">
                <a16:creationId xmlns:a16="http://schemas.microsoft.com/office/drawing/2014/main" id="{D1582ABD-7EB2-2D23-ECD6-DF060DB380D3}"/>
              </a:ext>
            </a:extLst>
          </p:cNvPr>
          <p:cNvCxnSpPr>
            <a:cxnSpLocks/>
            <a:stCxn id="14" idx="0"/>
          </p:cNvCxnSpPr>
          <p:nvPr/>
        </p:nvCxnSpPr>
        <p:spPr>
          <a:xfrm flipV="1">
            <a:off x="9466325" y="4343888"/>
            <a:ext cx="983645" cy="307493"/>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26DFDDA4-C24E-0D48-5882-08647070B6EE}"/>
              </a:ext>
            </a:extLst>
          </p:cNvPr>
          <p:cNvCxnSpPr>
            <a:cxnSpLocks/>
            <a:stCxn id="17" idx="0"/>
          </p:cNvCxnSpPr>
          <p:nvPr/>
        </p:nvCxnSpPr>
        <p:spPr>
          <a:xfrm flipH="1" flipV="1">
            <a:off x="10449970" y="4343888"/>
            <a:ext cx="1000420" cy="314550"/>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0FD35627-D194-7938-6E96-163AC3DC2CF4}"/>
              </a:ext>
            </a:extLst>
          </p:cNvPr>
          <p:cNvCxnSpPr>
            <a:cxnSpLocks/>
            <a:endCxn id="14" idx="2"/>
          </p:cNvCxnSpPr>
          <p:nvPr/>
        </p:nvCxnSpPr>
        <p:spPr>
          <a:xfrm flipH="1" flipV="1">
            <a:off x="9466325" y="5083808"/>
            <a:ext cx="0" cy="226180"/>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7A4CC322-D5BC-2D76-A776-96702C88F978}"/>
              </a:ext>
            </a:extLst>
          </p:cNvPr>
          <p:cNvCxnSpPr>
            <a:cxnSpLocks/>
            <a:endCxn id="17" idx="2"/>
          </p:cNvCxnSpPr>
          <p:nvPr/>
        </p:nvCxnSpPr>
        <p:spPr>
          <a:xfrm flipH="1" flipV="1">
            <a:off x="11450390" y="5090864"/>
            <a:ext cx="0" cy="216000"/>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1BBFFE34-6171-C946-F69B-D13F98D0ECDF}"/>
              </a:ext>
            </a:extLst>
          </p:cNvPr>
          <p:cNvCxnSpPr>
            <a:cxnSpLocks/>
          </p:cNvCxnSpPr>
          <p:nvPr/>
        </p:nvCxnSpPr>
        <p:spPr>
          <a:xfrm flipV="1">
            <a:off x="10537654" y="3684031"/>
            <a:ext cx="0" cy="158334"/>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E262BA71-05E0-E2F7-866E-9C7A470441C5}"/>
              </a:ext>
            </a:extLst>
          </p:cNvPr>
          <p:cNvCxnSpPr>
            <a:cxnSpLocks/>
          </p:cNvCxnSpPr>
          <p:nvPr/>
        </p:nvCxnSpPr>
        <p:spPr>
          <a:xfrm flipH="1" flipV="1">
            <a:off x="10458880" y="4343887"/>
            <a:ext cx="983645" cy="307493"/>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pic>
        <p:nvPicPr>
          <p:cNvPr id="29" name="図 28">
            <a:extLst>
              <a:ext uri="{FF2B5EF4-FFF2-40B4-BE49-F238E27FC236}">
                <a16:creationId xmlns:a16="http://schemas.microsoft.com/office/drawing/2014/main" id="{344301E1-8970-7B7B-0068-8DBBB484FBBC}"/>
              </a:ext>
            </a:extLst>
          </p:cNvPr>
          <p:cNvPicPr>
            <a:picLocks noChangeAspect="1"/>
          </p:cNvPicPr>
          <p:nvPr/>
        </p:nvPicPr>
        <p:blipFill rotWithShape="1">
          <a:blip r:embed="rId3"/>
          <a:srcRect l="49997" b="49726"/>
          <a:stretch/>
        </p:blipFill>
        <p:spPr>
          <a:xfrm>
            <a:off x="10015087" y="4658438"/>
            <a:ext cx="645525" cy="432426"/>
          </a:xfrm>
          <a:prstGeom prst="rect">
            <a:avLst/>
          </a:prstGeom>
        </p:spPr>
      </p:pic>
      <p:cxnSp>
        <p:nvCxnSpPr>
          <p:cNvPr id="33" name="直線矢印コネクタ 32">
            <a:extLst>
              <a:ext uri="{FF2B5EF4-FFF2-40B4-BE49-F238E27FC236}">
                <a16:creationId xmlns:a16="http://schemas.microsoft.com/office/drawing/2014/main" id="{0F0ECE05-35C3-77FD-FBCE-6E4A15A8D105}"/>
              </a:ext>
            </a:extLst>
          </p:cNvPr>
          <p:cNvCxnSpPr>
            <a:cxnSpLocks/>
            <a:endCxn id="29" idx="2"/>
          </p:cNvCxnSpPr>
          <p:nvPr/>
        </p:nvCxnSpPr>
        <p:spPr>
          <a:xfrm flipH="1" flipV="1">
            <a:off x="10337850" y="5090864"/>
            <a:ext cx="0" cy="216000"/>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E94FFDC5-85F5-73CF-3979-7A1F5DD12C37}"/>
              </a:ext>
            </a:extLst>
          </p:cNvPr>
          <p:cNvSpPr/>
          <p:nvPr/>
        </p:nvSpPr>
        <p:spPr>
          <a:xfrm>
            <a:off x="10773799" y="4758718"/>
            <a:ext cx="283953" cy="23830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800" b="1">
                <a:solidFill>
                  <a:schemeClr val="tx1">
                    <a:lumMod val="75000"/>
                    <a:lumOff val="25000"/>
                  </a:schemeClr>
                </a:solidFill>
                <a:latin typeface="メイリオ" panose="020B0604030504040204" pitchFamily="50" charset="-128"/>
                <a:ea typeface="メイリオ" panose="020B0604030504040204" pitchFamily="50" charset="-128"/>
              </a:rPr>
              <a:t>…</a:t>
            </a:r>
          </a:p>
        </p:txBody>
      </p:sp>
      <p:cxnSp>
        <p:nvCxnSpPr>
          <p:cNvPr id="37" name="直線コネクタ 36">
            <a:extLst>
              <a:ext uri="{FF2B5EF4-FFF2-40B4-BE49-F238E27FC236}">
                <a16:creationId xmlns:a16="http://schemas.microsoft.com/office/drawing/2014/main" id="{540F4C86-EDF6-3125-A831-1D6826DD7A22}"/>
              </a:ext>
            </a:extLst>
          </p:cNvPr>
          <p:cNvCxnSpPr>
            <a:cxnSpLocks/>
          </p:cNvCxnSpPr>
          <p:nvPr/>
        </p:nvCxnSpPr>
        <p:spPr>
          <a:xfrm>
            <a:off x="4011791" y="3178007"/>
            <a:ext cx="0" cy="2857054"/>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91CFEE8D-8A70-C1E0-6C95-6E1736D5CEA4}"/>
              </a:ext>
            </a:extLst>
          </p:cNvPr>
          <p:cNvCxnSpPr>
            <a:cxnSpLocks/>
          </p:cNvCxnSpPr>
          <p:nvPr/>
        </p:nvCxnSpPr>
        <p:spPr>
          <a:xfrm>
            <a:off x="9143601" y="3178007"/>
            <a:ext cx="0" cy="2857054"/>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40EC48D8-7B12-6A89-AEC7-9F78098EE9D6}"/>
              </a:ext>
            </a:extLst>
          </p:cNvPr>
          <p:cNvGrpSpPr/>
          <p:nvPr/>
        </p:nvGrpSpPr>
        <p:grpSpPr>
          <a:xfrm>
            <a:off x="9170056" y="5250481"/>
            <a:ext cx="599556" cy="622207"/>
            <a:chOff x="1691778" y="5580245"/>
            <a:chExt cx="751231" cy="779613"/>
          </a:xfrm>
        </p:grpSpPr>
        <p:pic>
          <p:nvPicPr>
            <p:cNvPr id="43" name="グラフィックス 42" descr="チェックリスト 枠線">
              <a:extLst>
                <a:ext uri="{FF2B5EF4-FFF2-40B4-BE49-F238E27FC236}">
                  <a16:creationId xmlns:a16="http://schemas.microsoft.com/office/drawing/2014/main" id="{8C494BB1-07A7-9EFD-26E0-59792B34D2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91778" y="5580245"/>
              <a:ext cx="415498" cy="415498"/>
            </a:xfrm>
            <a:prstGeom prst="rect">
              <a:avLst/>
            </a:prstGeom>
          </p:spPr>
        </p:pic>
        <p:pic>
          <p:nvPicPr>
            <p:cNvPr id="44" name="グラフィックス 43" descr="チェックリスト 枠線">
              <a:extLst>
                <a:ext uri="{FF2B5EF4-FFF2-40B4-BE49-F238E27FC236}">
                  <a16:creationId xmlns:a16="http://schemas.microsoft.com/office/drawing/2014/main" id="{0E6F1DD6-8805-660F-0160-D3FC45B273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7511" y="5580245"/>
              <a:ext cx="415498" cy="415498"/>
            </a:xfrm>
            <a:prstGeom prst="rect">
              <a:avLst/>
            </a:prstGeom>
          </p:spPr>
        </p:pic>
        <p:pic>
          <p:nvPicPr>
            <p:cNvPr id="45" name="グラフィックス 44" descr="チェックリスト 枠線">
              <a:extLst>
                <a:ext uri="{FF2B5EF4-FFF2-40B4-BE49-F238E27FC236}">
                  <a16:creationId xmlns:a16="http://schemas.microsoft.com/office/drawing/2014/main" id="{02B8CEC4-FD87-8E24-46F4-C903AB623F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91778" y="5944360"/>
              <a:ext cx="415498" cy="415498"/>
            </a:xfrm>
            <a:prstGeom prst="rect">
              <a:avLst/>
            </a:prstGeom>
          </p:spPr>
        </p:pic>
        <p:pic>
          <p:nvPicPr>
            <p:cNvPr id="46" name="グラフィックス 45" descr="チェックリスト 枠線">
              <a:extLst>
                <a:ext uri="{FF2B5EF4-FFF2-40B4-BE49-F238E27FC236}">
                  <a16:creationId xmlns:a16="http://schemas.microsoft.com/office/drawing/2014/main" id="{5CD58482-E384-E2ED-23BC-ADD89D01D5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7511" y="5944360"/>
              <a:ext cx="415498" cy="415498"/>
            </a:xfrm>
            <a:prstGeom prst="rect">
              <a:avLst/>
            </a:prstGeom>
          </p:spPr>
        </p:pic>
      </p:grpSp>
      <p:grpSp>
        <p:nvGrpSpPr>
          <p:cNvPr id="47" name="グループ化 46">
            <a:extLst>
              <a:ext uri="{FF2B5EF4-FFF2-40B4-BE49-F238E27FC236}">
                <a16:creationId xmlns:a16="http://schemas.microsoft.com/office/drawing/2014/main" id="{13564536-2DE5-6C7F-C6B4-45CD0176D314}"/>
              </a:ext>
            </a:extLst>
          </p:cNvPr>
          <p:cNvGrpSpPr/>
          <p:nvPr/>
        </p:nvGrpSpPr>
        <p:grpSpPr>
          <a:xfrm>
            <a:off x="10058282" y="5250481"/>
            <a:ext cx="599556" cy="622207"/>
            <a:chOff x="1691778" y="5580245"/>
            <a:chExt cx="751231" cy="779613"/>
          </a:xfrm>
        </p:grpSpPr>
        <p:pic>
          <p:nvPicPr>
            <p:cNvPr id="48" name="グラフィックス 47" descr="チェックリスト 枠線">
              <a:extLst>
                <a:ext uri="{FF2B5EF4-FFF2-40B4-BE49-F238E27FC236}">
                  <a16:creationId xmlns:a16="http://schemas.microsoft.com/office/drawing/2014/main" id="{1FBB146D-C7E6-3364-4B89-7BFF46BF56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91778" y="5580245"/>
              <a:ext cx="415498" cy="415498"/>
            </a:xfrm>
            <a:prstGeom prst="rect">
              <a:avLst/>
            </a:prstGeom>
          </p:spPr>
        </p:pic>
        <p:pic>
          <p:nvPicPr>
            <p:cNvPr id="49" name="グラフィックス 48" descr="チェックリスト 枠線">
              <a:extLst>
                <a:ext uri="{FF2B5EF4-FFF2-40B4-BE49-F238E27FC236}">
                  <a16:creationId xmlns:a16="http://schemas.microsoft.com/office/drawing/2014/main" id="{9A6C3037-E252-3BFB-C622-E49D3F90EF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7511" y="5580245"/>
              <a:ext cx="415498" cy="415498"/>
            </a:xfrm>
            <a:prstGeom prst="rect">
              <a:avLst/>
            </a:prstGeom>
          </p:spPr>
        </p:pic>
        <p:pic>
          <p:nvPicPr>
            <p:cNvPr id="50" name="グラフィックス 49" descr="チェックリスト 枠線">
              <a:extLst>
                <a:ext uri="{FF2B5EF4-FFF2-40B4-BE49-F238E27FC236}">
                  <a16:creationId xmlns:a16="http://schemas.microsoft.com/office/drawing/2014/main" id="{70859475-7338-3942-1FA4-28088EC5A1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91778" y="5944360"/>
              <a:ext cx="415498" cy="415498"/>
            </a:xfrm>
            <a:prstGeom prst="rect">
              <a:avLst/>
            </a:prstGeom>
          </p:spPr>
        </p:pic>
        <p:pic>
          <p:nvPicPr>
            <p:cNvPr id="51" name="グラフィックス 50" descr="チェックリスト 枠線">
              <a:extLst>
                <a:ext uri="{FF2B5EF4-FFF2-40B4-BE49-F238E27FC236}">
                  <a16:creationId xmlns:a16="http://schemas.microsoft.com/office/drawing/2014/main" id="{6A5A107B-9DA0-8623-095E-36D1AA4786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7511" y="5944360"/>
              <a:ext cx="415498" cy="415498"/>
            </a:xfrm>
            <a:prstGeom prst="rect">
              <a:avLst/>
            </a:prstGeom>
          </p:spPr>
        </p:pic>
      </p:grpSp>
      <p:grpSp>
        <p:nvGrpSpPr>
          <p:cNvPr id="52" name="グループ化 51">
            <a:extLst>
              <a:ext uri="{FF2B5EF4-FFF2-40B4-BE49-F238E27FC236}">
                <a16:creationId xmlns:a16="http://schemas.microsoft.com/office/drawing/2014/main" id="{D0C79B14-0C88-1ACD-1113-4C4416ECF3B1}"/>
              </a:ext>
            </a:extLst>
          </p:cNvPr>
          <p:cNvGrpSpPr/>
          <p:nvPr/>
        </p:nvGrpSpPr>
        <p:grpSpPr>
          <a:xfrm>
            <a:off x="11149651" y="5250481"/>
            <a:ext cx="599556" cy="622207"/>
            <a:chOff x="1691778" y="5580245"/>
            <a:chExt cx="751231" cy="779613"/>
          </a:xfrm>
        </p:grpSpPr>
        <p:pic>
          <p:nvPicPr>
            <p:cNvPr id="53" name="グラフィックス 52" descr="チェックリスト 枠線">
              <a:extLst>
                <a:ext uri="{FF2B5EF4-FFF2-40B4-BE49-F238E27FC236}">
                  <a16:creationId xmlns:a16="http://schemas.microsoft.com/office/drawing/2014/main" id="{6770C2CF-65B2-DD96-0ECA-FBC367F8954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91778" y="5580245"/>
              <a:ext cx="415498" cy="415498"/>
            </a:xfrm>
            <a:prstGeom prst="rect">
              <a:avLst/>
            </a:prstGeom>
          </p:spPr>
        </p:pic>
        <p:pic>
          <p:nvPicPr>
            <p:cNvPr id="54" name="グラフィックス 53" descr="チェックリスト 枠線">
              <a:extLst>
                <a:ext uri="{FF2B5EF4-FFF2-40B4-BE49-F238E27FC236}">
                  <a16:creationId xmlns:a16="http://schemas.microsoft.com/office/drawing/2014/main" id="{34DE72EB-0CA0-63E9-57C5-4AAC527805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7511" y="5580245"/>
              <a:ext cx="415498" cy="415498"/>
            </a:xfrm>
            <a:prstGeom prst="rect">
              <a:avLst/>
            </a:prstGeom>
          </p:spPr>
        </p:pic>
        <p:pic>
          <p:nvPicPr>
            <p:cNvPr id="55" name="グラフィックス 54" descr="チェックリスト 枠線">
              <a:extLst>
                <a:ext uri="{FF2B5EF4-FFF2-40B4-BE49-F238E27FC236}">
                  <a16:creationId xmlns:a16="http://schemas.microsoft.com/office/drawing/2014/main" id="{85E350C6-B416-4DA3-2D4A-B0BB318BDC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91778" y="5944360"/>
              <a:ext cx="415498" cy="415498"/>
            </a:xfrm>
            <a:prstGeom prst="rect">
              <a:avLst/>
            </a:prstGeom>
          </p:spPr>
        </p:pic>
        <p:pic>
          <p:nvPicPr>
            <p:cNvPr id="56" name="グラフィックス 55" descr="チェックリスト 枠線">
              <a:extLst>
                <a:ext uri="{FF2B5EF4-FFF2-40B4-BE49-F238E27FC236}">
                  <a16:creationId xmlns:a16="http://schemas.microsoft.com/office/drawing/2014/main" id="{1D818CEF-CE6E-1148-84EE-AFE38AB77E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7511" y="5944360"/>
              <a:ext cx="415498" cy="415498"/>
            </a:xfrm>
            <a:prstGeom prst="rect">
              <a:avLst/>
            </a:prstGeom>
          </p:spPr>
        </p:pic>
      </p:grpSp>
      <p:cxnSp>
        <p:nvCxnSpPr>
          <p:cNvPr id="57" name="直線矢印コネクタ 56">
            <a:extLst>
              <a:ext uri="{FF2B5EF4-FFF2-40B4-BE49-F238E27FC236}">
                <a16:creationId xmlns:a16="http://schemas.microsoft.com/office/drawing/2014/main" id="{A8453A86-E916-FD85-93B8-BB5BB92673AE}"/>
              </a:ext>
            </a:extLst>
          </p:cNvPr>
          <p:cNvCxnSpPr>
            <a:cxnSpLocks/>
          </p:cNvCxnSpPr>
          <p:nvPr/>
        </p:nvCxnSpPr>
        <p:spPr>
          <a:xfrm flipV="1">
            <a:off x="7516913" y="4343888"/>
            <a:ext cx="86404" cy="307493"/>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D1E7388D-DEA6-DB4D-7A92-3DEBAEEC951E}"/>
              </a:ext>
            </a:extLst>
          </p:cNvPr>
          <p:cNvCxnSpPr>
            <a:cxnSpLocks/>
          </p:cNvCxnSpPr>
          <p:nvPr/>
        </p:nvCxnSpPr>
        <p:spPr>
          <a:xfrm flipV="1">
            <a:off x="10341267" y="4343888"/>
            <a:ext cx="86404" cy="307493"/>
          </a:xfrm>
          <a:prstGeom prst="straightConnector1">
            <a:avLst/>
          </a:prstGeom>
          <a:ln w="3175">
            <a:solidFill>
              <a:schemeClr val="bg1">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sp>
        <p:nvSpPr>
          <p:cNvPr id="130" name="正方形/長方形 129">
            <a:extLst>
              <a:ext uri="{FF2B5EF4-FFF2-40B4-BE49-F238E27FC236}">
                <a16:creationId xmlns:a16="http://schemas.microsoft.com/office/drawing/2014/main" id="{C4F623C4-9E33-BE2F-0D43-B687C3D64379}"/>
              </a:ext>
            </a:extLst>
          </p:cNvPr>
          <p:cNvSpPr/>
          <p:nvPr/>
        </p:nvSpPr>
        <p:spPr>
          <a:xfrm>
            <a:off x="2295974" y="5039214"/>
            <a:ext cx="705846" cy="23830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accuracy</a:t>
            </a:r>
          </a:p>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60%</a:t>
            </a:r>
          </a:p>
        </p:txBody>
      </p:sp>
      <p:sp>
        <p:nvSpPr>
          <p:cNvPr id="131" name="正方形/長方形 130">
            <a:extLst>
              <a:ext uri="{FF2B5EF4-FFF2-40B4-BE49-F238E27FC236}">
                <a16:creationId xmlns:a16="http://schemas.microsoft.com/office/drawing/2014/main" id="{929F6CFE-D37E-968F-7898-0F65600B29C9}"/>
              </a:ext>
            </a:extLst>
          </p:cNvPr>
          <p:cNvSpPr/>
          <p:nvPr/>
        </p:nvSpPr>
        <p:spPr>
          <a:xfrm>
            <a:off x="3452442" y="5039214"/>
            <a:ext cx="705846" cy="23830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accuracy</a:t>
            </a:r>
          </a:p>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80%</a:t>
            </a:r>
          </a:p>
        </p:txBody>
      </p:sp>
      <p:sp>
        <p:nvSpPr>
          <p:cNvPr id="132" name="正方形/長方形 131">
            <a:extLst>
              <a:ext uri="{FF2B5EF4-FFF2-40B4-BE49-F238E27FC236}">
                <a16:creationId xmlns:a16="http://schemas.microsoft.com/office/drawing/2014/main" id="{B891B385-CFBA-93CB-7A55-16B7C6F3184C}"/>
              </a:ext>
            </a:extLst>
          </p:cNvPr>
          <p:cNvSpPr/>
          <p:nvPr/>
        </p:nvSpPr>
        <p:spPr>
          <a:xfrm>
            <a:off x="4575562" y="5039214"/>
            <a:ext cx="705846" cy="23830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accuracy</a:t>
            </a:r>
          </a:p>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70%</a:t>
            </a:r>
          </a:p>
        </p:txBody>
      </p:sp>
      <p:sp>
        <p:nvSpPr>
          <p:cNvPr id="133" name="正方形/長方形 132">
            <a:extLst>
              <a:ext uri="{FF2B5EF4-FFF2-40B4-BE49-F238E27FC236}">
                <a16:creationId xmlns:a16="http://schemas.microsoft.com/office/drawing/2014/main" id="{3D8156E2-60AF-C2F1-0CBA-1A4E1B64ECBC}"/>
              </a:ext>
            </a:extLst>
          </p:cNvPr>
          <p:cNvSpPr/>
          <p:nvPr/>
        </p:nvSpPr>
        <p:spPr>
          <a:xfrm>
            <a:off x="5589013" y="5039214"/>
            <a:ext cx="705846" cy="23830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accuracy</a:t>
            </a:r>
          </a:p>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85%</a:t>
            </a:r>
          </a:p>
        </p:txBody>
      </p:sp>
      <p:sp>
        <p:nvSpPr>
          <p:cNvPr id="66" name="正方形/長方形 65">
            <a:extLst>
              <a:ext uri="{FF2B5EF4-FFF2-40B4-BE49-F238E27FC236}">
                <a16:creationId xmlns:a16="http://schemas.microsoft.com/office/drawing/2014/main" id="{EFC5C4DB-3826-180B-6633-454CAD92E298}"/>
              </a:ext>
            </a:extLst>
          </p:cNvPr>
          <p:cNvSpPr/>
          <p:nvPr/>
        </p:nvSpPr>
        <p:spPr>
          <a:xfrm>
            <a:off x="6707378" y="5039214"/>
            <a:ext cx="705846" cy="23830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accuracy</a:t>
            </a:r>
          </a:p>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60%</a:t>
            </a:r>
          </a:p>
        </p:txBody>
      </p:sp>
      <p:sp>
        <p:nvSpPr>
          <p:cNvPr id="67" name="正方形/長方形 66">
            <a:extLst>
              <a:ext uri="{FF2B5EF4-FFF2-40B4-BE49-F238E27FC236}">
                <a16:creationId xmlns:a16="http://schemas.microsoft.com/office/drawing/2014/main" id="{942EE5BE-88AB-A839-824C-03230DA5F83A}"/>
              </a:ext>
            </a:extLst>
          </p:cNvPr>
          <p:cNvSpPr/>
          <p:nvPr/>
        </p:nvSpPr>
        <p:spPr>
          <a:xfrm>
            <a:off x="7520511" y="5039214"/>
            <a:ext cx="705846" cy="23830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accuracy</a:t>
            </a:r>
          </a:p>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80%</a:t>
            </a:r>
          </a:p>
        </p:txBody>
      </p:sp>
      <p:sp>
        <p:nvSpPr>
          <p:cNvPr id="68" name="正方形/長方形 67">
            <a:extLst>
              <a:ext uri="{FF2B5EF4-FFF2-40B4-BE49-F238E27FC236}">
                <a16:creationId xmlns:a16="http://schemas.microsoft.com/office/drawing/2014/main" id="{89906CAB-0FBB-E714-9541-DF2C44D83BF8}"/>
              </a:ext>
            </a:extLst>
          </p:cNvPr>
          <p:cNvSpPr/>
          <p:nvPr/>
        </p:nvSpPr>
        <p:spPr>
          <a:xfrm>
            <a:off x="9470015" y="5039214"/>
            <a:ext cx="705846" cy="23830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accuracy</a:t>
            </a:r>
          </a:p>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70%</a:t>
            </a:r>
          </a:p>
        </p:txBody>
      </p:sp>
      <p:sp>
        <p:nvSpPr>
          <p:cNvPr id="69" name="正方形/長方形 68">
            <a:extLst>
              <a:ext uri="{FF2B5EF4-FFF2-40B4-BE49-F238E27FC236}">
                <a16:creationId xmlns:a16="http://schemas.microsoft.com/office/drawing/2014/main" id="{773B79F2-B837-4A7A-8220-C9FC5DAFF8B6}"/>
              </a:ext>
            </a:extLst>
          </p:cNvPr>
          <p:cNvSpPr/>
          <p:nvPr/>
        </p:nvSpPr>
        <p:spPr>
          <a:xfrm>
            <a:off x="10325637" y="5039214"/>
            <a:ext cx="705846" cy="23830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accuracy</a:t>
            </a:r>
          </a:p>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85%</a:t>
            </a:r>
          </a:p>
        </p:txBody>
      </p:sp>
      <p:sp>
        <p:nvSpPr>
          <p:cNvPr id="72" name="正方形/長方形 71">
            <a:extLst>
              <a:ext uri="{FF2B5EF4-FFF2-40B4-BE49-F238E27FC236}">
                <a16:creationId xmlns:a16="http://schemas.microsoft.com/office/drawing/2014/main" id="{0D2D2C3D-E6AE-E9F7-87DD-315E008228D2}"/>
              </a:ext>
            </a:extLst>
          </p:cNvPr>
          <p:cNvSpPr/>
          <p:nvPr/>
        </p:nvSpPr>
        <p:spPr>
          <a:xfrm>
            <a:off x="11430185" y="5039214"/>
            <a:ext cx="705846" cy="23830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accuracy</a:t>
            </a:r>
          </a:p>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85%</a:t>
            </a:r>
          </a:p>
        </p:txBody>
      </p:sp>
      <p:sp>
        <p:nvSpPr>
          <p:cNvPr id="75" name="正方形/長方形 74">
            <a:extLst>
              <a:ext uri="{FF2B5EF4-FFF2-40B4-BE49-F238E27FC236}">
                <a16:creationId xmlns:a16="http://schemas.microsoft.com/office/drawing/2014/main" id="{5B34157F-1392-8697-1210-3FE985C0396F}"/>
              </a:ext>
            </a:extLst>
          </p:cNvPr>
          <p:cNvSpPr/>
          <p:nvPr/>
        </p:nvSpPr>
        <p:spPr>
          <a:xfrm>
            <a:off x="8588801" y="5039214"/>
            <a:ext cx="705846" cy="23830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accuracy</a:t>
            </a:r>
          </a:p>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80%</a:t>
            </a:r>
          </a:p>
        </p:txBody>
      </p:sp>
      <p:cxnSp>
        <p:nvCxnSpPr>
          <p:cNvPr id="77" name="直線矢印コネクタ 76">
            <a:extLst>
              <a:ext uri="{FF2B5EF4-FFF2-40B4-BE49-F238E27FC236}">
                <a16:creationId xmlns:a16="http://schemas.microsoft.com/office/drawing/2014/main" id="{33CC8F05-293D-9FE6-EF27-7C9F40DDC923}"/>
              </a:ext>
            </a:extLst>
          </p:cNvPr>
          <p:cNvCxnSpPr>
            <a:stCxn id="101" idx="3"/>
            <a:endCxn id="103" idx="1"/>
          </p:cNvCxnSpPr>
          <p:nvPr/>
        </p:nvCxnSpPr>
        <p:spPr>
          <a:xfrm>
            <a:off x="3670469" y="3467138"/>
            <a:ext cx="682645"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AB544344-9C5D-5FB4-BBA8-F5DFDCD2DCD5}"/>
              </a:ext>
            </a:extLst>
          </p:cNvPr>
          <p:cNvSpPr txBox="1"/>
          <p:nvPr/>
        </p:nvSpPr>
        <p:spPr>
          <a:xfrm>
            <a:off x="3638696" y="3126214"/>
            <a:ext cx="758840" cy="276999"/>
          </a:xfrm>
          <a:prstGeom prst="rect">
            <a:avLst/>
          </a:prstGeom>
          <a:noFill/>
        </p:spPr>
        <p:txBody>
          <a:bodyPr wrap="square">
            <a:spAutoFit/>
          </a:bodyPr>
          <a:lstStyle/>
          <a:p>
            <a:r>
              <a:rPr lang="en-US" altLang="ja-JP" sz="1200" b="1">
                <a:solidFill>
                  <a:srgbClr val="FF0000"/>
                </a:solidFill>
              </a:rPr>
              <a:t>Effective</a:t>
            </a:r>
            <a:endParaRPr lang="en-US" altLang="ja-JP" sz="1100">
              <a:solidFill>
                <a:srgbClr val="FF0000"/>
              </a:solidFill>
            </a:endParaRPr>
          </a:p>
        </p:txBody>
      </p:sp>
      <p:cxnSp>
        <p:nvCxnSpPr>
          <p:cNvPr id="81" name="直線矢印コネクタ 80">
            <a:extLst>
              <a:ext uri="{FF2B5EF4-FFF2-40B4-BE49-F238E27FC236}">
                <a16:creationId xmlns:a16="http://schemas.microsoft.com/office/drawing/2014/main" id="{59CFA3A6-8B27-C1C1-FAFC-35A0AC4E93F8}"/>
              </a:ext>
            </a:extLst>
          </p:cNvPr>
          <p:cNvCxnSpPr>
            <a:cxnSpLocks/>
            <a:endCxn id="177" idx="1"/>
          </p:cNvCxnSpPr>
          <p:nvPr/>
        </p:nvCxnSpPr>
        <p:spPr>
          <a:xfrm>
            <a:off x="8418510" y="3467138"/>
            <a:ext cx="1380161"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2E07E325-0F9D-20E6-DFA3-6BE5BC88A58B}"/>
              </a:ext>
            </a:extLst>
          </p:cNvPr>
          <p:cNvSpPr txBox="1"/>
          <p:nvPr/>
        </p:nvSpPr>
        <p:spPr>
          <a:xfrm>
            <a:off x="8595872" y="3126214"/>
            <a:ext cx="1173738" cy="276999"/>
          </a:xfrm>
          <a:prstGeom prst="rect">
            <a:avLst/>
          </a:prstGeom>
          <a:noFill/>
        </p:spPr>
        <p:txBody>
          <a:bodyPr wrap="square">
            <a:spAutoFit/>
          </a:bodyPr>
          <a:lstStyle/>
          <a:p>
            <a:r>
              <a:rPr lang="en-US" altLang="ja-JP" sz="1200" b="1">
                <a:solidFill>
                  <a:srgbClr val="FF0000"/>
                </a:solidFill>
              </a:rPr>
              <a:t>Less Effective?</a:t>
            </a:r>
            <a:endParaRPr lang="en-US" altLang="ja-JP" sz="1100">
              <a:solidFill>
                <a:srgbClr val="FF0000"/>
              </a:solidFill>
            </a:endParaRPr>
          </a:p>
        </p:txBody>
      </p:sp>
      <p:sp>
        <p:nvSpPr>
          <p:cNvPr id="18" name="正方形/長方形 17">
            <a:extLst>
              <a:ext uri="{FF2B5EF4-FFF2-40B4-BE49-F238E27FC236}">
                <a16:creationId xmlns:a16="http://schemas.microsoft.com/office/drawing/2014/main" id="{4B03FFC9-44CD-E6EB-C126-B13B15F0F1E4}"/>
              </a:ext>
            </a:extLst>
          </p:cNvPr>
          <p:cNvSpPr/>
          <p:nvPr/>
        </p:nvSpPr>
        <p:spPr>
          <a:xfrm>
            <a:off x="2216179" y="5796753"/>
            <a:ext cx="705846" cy="23830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Two surveys per occupant</a:t>
            </a:r>
          </a:p>
        </p:txBody>
      </p:sp>
      <p:sp>
        <p:nvSpPr>
          <p:cNvPr id="19" name="正方形/長方形 18">
            <a:extLst>
              <a:ext uri="{FF2B5EF4-FFF2-40B4-BE49-F238E27FC236}">
                <a16:creationId xmlns:a16="http://schemas.microsoft.com/office/drawing/2014/main" id="{3C4CE6DC-45D1-8119-50A3-6B14E4DF6190}"/>
              </a:ext>
            </a:extLst>
          </p:cNvPr>
          <p:cNvSpPr/>
          <p:nvPr/>
        </p:nvSpPr>
        <p:spPr>
          <a:xfrm>
            <a:off x="4670458" y="5796753"/>
            <a:ext cx="705846" cy="23830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Four surveys</a:t>
            </a:r>
          </a:p>
        </p:txBody>
      </p:sp>
      <p:sp>
        <p:nvSpPr>
          <p:cNvPr id="20" name="正方形/長方形 19">
            <a:extLst>
              <a:ext uri="{FF2B5EF4-FFF2-40B4-BE49-F238E27FC236}">
                <a16:creationId xmlns:a16="http://schemas.microsoft.com/office/drawing/2014/main" id="{E8382DD1-A0CE-CBAF-D7E6-CCEFF274A92A}"/>
              </a:ext>
            </a:extLst>
          </p:cNvPr>
          <p:cNvSpPr/>
          <p:nvPr/>
        </p:nvSpPr>
        <p:spPr>
          <a:xfrm>
            <a:off x="7268968" y="5796753"/>
            <a:ext cx="705846" cy="23830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Two surveys</a:t>
            </a:r>
          </a:p>
        </p:txBody>
      </p:sp>
      <p:sp>
        <p:nvSpPr>
          <p:cNvPr id="30" name="正方形/長方形 29">
            <a:extLst>
              <a:ext uri="{FF2B5EF4-FFF2-40B4-BE49-F238E27FC236}">
                <a16:creationId xmlns:a16="http://schemas.microsoft.com/office/drawing/2014/main" id="{73AD2ABA-D4E5-2CB5-9AA1-2AAF84A7CD8A}"/>
              </a:ext>
            </a:extLst>
          </p:cNvPr>
          <p:cNvSpPr/>
          <p:nvPr/>
        </p:nvSpPr>
        <p:spPr>
          <a:xfrm>
            <a:off x="10487114" y="5796753"/>
            <a:ext cx="705846" cy="23830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700" b="1">
                <a:solidFill>
                  <a:schemeClr val="tx1">
                    <a:lumMod val="75000"/>
                    <a:lumOff val="25000"/>
                  </a:schemeClr>
                </a:solidFill>
                <a:latin typeface="メイリオ" panose="020B0604030504040204" pitchFamily="50" charset="-128"/>
                <a:ea typeface="メイリオ" panose="020B0604030504040204" pitchFamily="50" charset="-128"/>
              </a:rPr>
              <a:t>Four surveys</a:t>
            </a:r>
          </a:p>
        </p:txBody>
      </p:sp>
    </p:spTree>
    <p:extLst>
      <p:ext uri="{BB962C8B-B14F-4D97-AF65-F5344CB8AC3E}">
        <p14:creationId xmlns:p14="http://schemas.microsoft.com/office/powerpoint/2010/main" val="3213931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162B57E-B9D9-61A3-00D9-5EF430B055CD}"/>
              </a:ext>
            </a:extLst>
          </p:cNvPr>
          <p:cNvSpPr/>
          <p:nvPr/>
        </p:nvSpPr>
        <p:spPr>
          <a:xfrm>
            <a:off x="9852178" y="873300"/>
            <a:ext cx="1806422" cy="1850431"/>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5707ADD2-A534-CE71-8BDD-3C90BE10F38D}"/>
              </a:ext>
            </a:extLst>
          </p:cNvPr>
          <p:cNvSpPr/>
          <p:nvPr/>
        </p:nvSpPr>
        <p:spPr>
          <a:xfrm>
            <a:off x="7536180" y="4061292"/>
            <a:ext cx="4122419" cy="1173614"/>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L-Shape 50">
            <a:extLst>
              <a:ext uri="{FF2B5EF4-FFF2-40B4-BE49-F238E27FC236}">
                <a16:creationId xmlns:a16="http://schemas.microsoft.com/office/drawing/2014/main" id="{841E8FDE-DA1C-68BE-68B9-3CFC531ED102}"/>
              </a:ext>
            </a:extLst>
          </p:cNvPr>
          <p:cNvSpPr/>
          <p:nvPr/>
        </p:nvSpPr>
        <p:spPr>
          <a:xfrm>
            <a:off x="7536182" y="850012"/>
            <a:ext cx="4122420" cy="2815363"/>
          </a:xfrm>
          <a:prstGeom prst="corner">
            <a:avLst>
              <a:gd name="adj1" fmla="val 24423"/>
              <a:gd name="adj2" fmla="val 68269"/>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5</a:t>
            </a:fld>
            <a:endParaRPr lang="en-SG"/>
          </a:p>
        </p:txBody>
      </p:sp>
      <p:sp>
        <p:nvSpPr>
          <p:cNvPr id="4" name="Title 3">
            <a:extLst>
              <a:ext uri="{FF2B5EF4-FFF2-40B4-BE49-F238E27FC236}">
                <a16:creationId xmlns:a16="http://schemas.microsoft.com/office/drawing/2014/main" id="{C595EB4A-BE3C-542C-43F9-5C82F3DA9F7B}"/>
              </a:ext>
            </a:extLst>
          </p:cNvPr>
          <p:cNvSpPr>
            <a:spLocks noGrp="1"/>
          </p:cNvSpPr>
          <p:nvPr>
            <p:ph type="title"/>
          </p:nvPr>
        </p:nvSpPr>
        <p:spPr>
          <a:xfrm>
            <a:off x="533400" y="1"/>
            <a:ext cx="6934200" cy="403451"/>
          </a:xfrm>
          <a:prstGeom prst="rect">
            <a:avLst/>
          </a:prstGeom>
        </p:spPr>
        <p:txBody>
          <a:bodyPr/>
          <a:lstStyle/>
          <a:p>
            <a:r>
              <a:rPr lang="en-US" altLang="ja-JP" sz="2400" b="1">
                <a:solidFill>
                  <a:srgbClr val="000066"/>
                </a:solidFill>
                <a:latin typeface="Calibri"/>
                <a:cs typeface="Calibri"/>
              </a:rPr>
              <a:t>Research Method - </a:t>
            </a:r>
            <a:r>
              <a:rPr lang="en-SG" sz="2400" b="1">
                <a:solidFill>
                  <a:srgbClr val="000066"/>
                </a:solidFill>
                <a:latin typeface="Calibri"/>
                <a:cs typeface="Calibri"/>
              </a:rPr>
              <a:t>Overall framework</a:t>
            </a:r>
          </a:p>
        </p:txBody>
      </p:sp>
      <p:sp>
        <p:nvSpPr>
          <p:cNvPr id="15" name="Rectangle 9">
            <a:extLst>
              <a:ext uri="{FF2B5EF4-FFF2-40B4-BE49-F238E27FC236}">
                <a16:creationId xmlns:a16="http://schemas.microsoft.com/office/drawing/2014/main" id="{1CED5D0B-31EF-F7DD-DF3B-0D4F2DF6DC52}"/>
              </a:ext>
            </a:extLst>
          </p:cNvPr>
          <p:cNvSpPr/>
          <p:nvPr/>
        </p:nvSpPr>
        <p:spPr>
          <a:xfrm>
            <a:off x="504534" y="535633"/>
            <a:ext cx="5445660"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b="1">
                <a:solidFill>
                  <a:schemeClr val="bg1"/>
                </a:solidFill>
              </a:rPr>
              <a:t>1. Developing Personal Thermal Agent Model</a:t>
            </a:r>
          </a:p>
        </p:txBody>
      </p:sp>
      <p:sp>
        <p:nvSpPr>
          <p:cNvPr id="13" name="Rectangle 1">
            <a:extLst>
              <a:ext uri="{FF2B5EF4-FFF2-40B4-BE49-F238E27FC236}">
                <a16:creationId xmlns:a16="http://schemas.microsoft.com/office/drawing/2014/main" id="{388AB1ED-0D97-1805-EE68-AEF65B77F76A}"/>
              </a:ext>
            </a:extLst>
          </p:cNvPr>
          <p:cNvSpPr>
            <a:spLocks noChangeArrowheads="1"/>
          </p:cNvSpPr>
          <p:nvPr/>
        </p:nvSpPr>
        <p:spPr bwMode="auto">
          <a:xfrm>
            <a:off x="447039" y="2759039"/>
            <a:ext cx="556065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ja-JP" sz="1400" b="1" i="0" u="none" strike="noStrike" cap="none" normalizeH="0" baseline="0">
                <a:ln>
                  <a:noFill/>
                </a:ln>
                <a:solidFill>
                  <a:schemeClr val="tx1"/>
                </a:solidFill>
                <a:effectLst/>
                <a:latin typeface="Arial" panose="020B0604020202020204" pitchFamily="34" charset="0"/>
              </a:rPr>
              <a:t>2-1. General base model:</a:t>
            </a:r>
            <a:r>
              <a:rPr kumimoji="0" lang="en-US" altLang="ja-JP" sz="14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1400" b="0" i="0" u="none" strike="noStrike" cap="none" normalizeH="0" baseline="0">
                <a:ln>
                  <a:noFill/>
                </a:ln>
                <a:solidFill>
                  <a:schemeClr val="tx1"/>
                </a:solidFill>
                <a:effectLst/>
                <a:latin typeface="Arial" panose="020B0604020202020204" pitchFamily="34" charset="0"/>
              </a:rPr>
              <a:t>General base model is developed using ASHRAE comfort dataset, </a:t>
            </a:r>
            <a:r>
              <a:rPr lang="en-US" altLang="ja-JP" sz="1400">
                <a:latin typeface="Arial" panose="020B0604020202020204" pitchFamily="34" charset="0"/>
              </a:rPr>
              <a:t>using CNN-LSTM model.</a:t>
            </a:r>
          </a:p>
          <a:p>
            <a:pPr marL="0" marR="0" lvl="0" indent="0" algn="l" defTabSz="914400" rtl="0" eaLnBrk="0" fontAlgn="base" latinLnBrk="0" hangingPunct="0">
              <a:lnSpc>
                <a:spcPct val="100000"/>
              </a:lnSpc>
              <a:spcBef>
                <a:spcPct val="0"/>
              </a:spcBef>
              <a:spcAft>
                <a:spcPct val="0"/>
              </a:spcAft>
              <a:buClrTx/>
              <a:buSzTx/>
              <a:tabLst/>
            </a:pPr>
            <a:r>
              <a:rPr lang="en-US" altLang="ja-JP" sz="1400" b="1">
                <a:latin typeface="Arial" panose="020B0604020202020204" pitchFamily="34" charset="0"/>
              </a:rPr>
              <a:t>2-2. </a:t>
            </a:r>
            <a:r>
              <a:rPr kumimoji="0" lang="en-US" altLang="ja-JP" sz="1400" b="1" i="0" u="none" strike="noStrike" cap="none" normalizeH="0" baseline="0">
                <a:ln>
                  <a:noFill/>
                </a:ln>
                <a:solidFill>
                  <a:schemeClr val="tx1"/>
                </a:solidFill>
                <a:effectLst/>
                <a:latin typeface="Arial" panose="020B0604020202020204" pitchFamily="34" charset="0"/>
              </a:rPr>
              <a:t>Active Transfer Learning:</a:t>
            </a:r>
            <a:endParaRPr kumimoji="0" lang="en-US" altLang="ja-JP" sz="1400" b="0" i="0" u="none" strike="noStrike" cap="none" normalizeH="0" baseline="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ja-JP" sz="1400" i="0" u="none" strike="noStrike" cap="none" normalizeH="0" baseline="0">
                <a:ln>
                  <a:noFill/>
                </a:ln>
                <a:solidFill>
                  <a:schemeClr val="tx1"/>
                </a:solidFill>
                <a:effectLst/>
                <a:latin typeface="Arial" panose="020B0604020202020204" pitchFamily="34" charset="0"/>
              </a:rPr>
              <a:t>For developing personal thermal comfort model, the selected instances from (1-2)Virtual Survey answer are used to re-train (2-1)General base model</a:t>
            </a:r>
            <a:endParaRPr kumimoji="0" lang="en-US" altLang="ja-JP" sz="1400" b="0" i="0" u="none" strike="noStrike" cap="none" normalizeH="0" baseline="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lang="en-US" altLang="ja-JP" sz="1400">
                <a:latin typeface="Arial" panose="020B0604020202020204" pitchFamily="34" charset="0"/>
              </a:rPr>
              <a:t>Various number of survey instances are used to see the effect of to model accuracy</a:t>
            </a:r>
            <a:endParaRPr kumimoji="0" lang="ja-JP" altLang="ja-JP" sz="1400" i="0" u="none" strike="noStrike" cap="none" normalizeH="0" baseline="0">
              <a:ln>
                <a:noFill/>
              </a:ln>
              <a:solidFill>
                <a:schemeClr val="tx1"/>
              </a:solidFill>
              <a:effectLst/>
              <a:latin typeface="Arial" panose="020B0604020202020204" pitchFamily="34" charset="0"/>
            </a:endParaRPr>
          </a:p>
        </p:txBody>
      </p:sp>
      <p:sp>
        <p:nvSpPr>
          <p:cNvPr id="2" name="正方形/長方形 1">
            <a:extLst>
              <a:ext uri="{FF2B5EF4-FFF2-40B4-BE49-F238E27FC236}">
                <a16:creationId xmlns:a16="http://schemas.microsoft.com/office/drawing/2014/main" id="{24338D96-FF76-A4F6-88BC-1D4F86393177}"/>
              </a:ext>
            </a:extLst>
          </p:cNvPr>
          <p:cNvSpPr/>
          <p:nvPr/>
        </p:nvSpPr>
        <p:spPr>
          <a:xfrm>
            <a:off x="9987877" y="916160"/>
            <a:ext cx="1384300" cy="64155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Agent Model</a:t>
            </a:r>
          </a:p>
          <a:p>
            <a:pPr algn="ctr"/>
            <a:r>
              <a:rPr kumimoji="1" lang="en-US" altLang="ja-JP" sz="1600">
                <a:solidFill>
                  <a:schemeClr val="bg1"/>
                </a:solidFill>
              </a:rPr>
              <a:t>Development</a:t>
            </a:r>
          </a:p>
        </p:txBody>
      </p:sp>
      <p:sp>
        <p:nvSpPr>
          <p:cNvPr id="6" name="正方形/長方形 5">
            <a:extLst>
              <a:ext uri="{FF2B5EF4-FFF2-40B4-BE49-F238E27FC236}">
                <a16:creationId xmlns:a16="http://schemas.microsoft.com/office/drawing/2014/main" id="{D473BF33-C2B5-548C-661F-22228F8B8728}"/>
              </a:ext>
            </a:extLst>
          </p:cNvPr>
          <p:cNvSpPr/>
          <p:nvPr/>
        </p:nvSpPr>
        <p:spPr>
          <a:xfrm>
            <a:off x="9987877" y="1821329"/>
            <a:ext cx="1384300" cy="7738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Virtual survey answers</a:t>
            </a:r>
            <a:endParaRPr kumimoji="1" lang="ja-JP" altLang="en-US" sz="1600">
              <a:solidFill>
                <a:schemeClr val="bg1"/>
              </a:solidFill>
            </a:endParaRPr>
          </a:p>
        </p:txBody>
      </p:sp>
      <p:sp>
        <p:nvSpPr>
          <p:cNvPr id="7" name="正方形/長方形 6">
            <a:extLst>
              <a:ext uri="{FF2B5EF4-FFF2-40B4-BE49-F238E27FC236}">
                <a16:creationId xmlns:a16="http://schemas.microsoft.com/office/drawing/2014/main" id="{6DAF2FF9-1288-46B5-1504-5471B9EBB95E}"/>
              </a:ext>
            </a:extLst>
          </p:cNvPr>
          <p:cNvSpPr/>
          <p:nvPr/>
        </p:nvSpPr>
        <p:spPr>
          <a:xfrm>
            <a:off x="7843523" y="916160"/>
            <a:ext cx="1384300" cy="64155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ASHRAE</a:t>
            </a:r>
          </a:p>
          <a:p>
            <a:pPr algn="ctr"/>
            <a:r>
              <a:rPr kumimoji="1" lang="en-US" altLang="ja-JP" sz="1600">
                <a:solidFill>
                  <a:schemeClr val="bg1"/>
                </a:solidFill>
              </a:rPr>
              <a:t>dataset</a:t>
            </a:r>
            <a:endParaRPr kumimoji="1" lang="ja-JP" altLang="en-US" sz="1600">
              <a:solidFill>
                <a:schemeClr val="bg1"/>
              </a:solidFill>
            </a:endParaRPr>
          </a:p>
        </p:txBody>
      </p:sp>
      <p:sp>
        <p:nvSpPr>
          <p:cNvPr id="8" name="正方形/長方形 7">
            <a:extLst>
              <a:ext uri="{FF2B5EF4-FFF2-40B4-BE49-F238E27FC236}">
                <a16:creationId xmlns:a16="http://schemas.microsoft.com/office/drawing/2014/main" id="{E434E428-FBF5-4494-5296-1B48525BF611}"/>
              </a:ext>
            </a:extLst>
          </p:cNvPr>
          <p:cNvSpPr/>
          <p:nvPr/>
        </p:nvSpPr>
        <p:spPr>
          <a:xfrm>
            <a:off x="7843523" y="1821329"/>
            <a:ext cx="1384300" cy="7738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General base model</a:t>
            </a:r>
            <a:endParaRPr kumimoji="1" lang="ja-JP" altLang="en-US" sz="1600">
              <a:solidFill>
                <a:schemeClr val="bg1"/>
              </a:solidFill>
            </a:endParaRPr>
          </a:p>
        </p:txBody>
      </p:sp>
      <p:cxnSp>
        <p:nvCxnSpPr>
          <p:cNvPr id="10" name="直線矢印コネクタ 9">
            <a:extLst>
              <a:ext uri="{FF2B5EF4-FFF2-40B4-BE49-F238E27FC236}">
                <a16:creationId xmlns:a16="http://schemas.microsoft.com/office/drawing/2014/main" id="{2E9BF588-4C51-C42C-2D58-58CC72EFF138}"/>
              </a:ext>
            </a:extLst>
          </p:cNvPr>
          <p:cNvCxnSpPr>
            <a:cxnSpLocks/>
            <a:stCxn id="2" idx="2"/>
            <a:endCxn id="6" idx="0"/>
          </p:cNvCxnSpPr>
          <p:nvPr/>
        </p:nvCxnSpPr>
        <p:spPr>
          <a:xfrm>
            <a:off x="10680027" y="1557715"/>
            <a:ext cx="0" cy="263614"/>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64E68516-CC1C-9DF2-2A10-F7F12D829811}"/>
              </a:ext>
            </a:extLst>
          </p:cNvPr>
          <p:cNvSpPr/>
          <p:nvPr/>
        </p:nvSpPr>
        <p:spPr>
          <a:xfrm>
            <a:off x="7843523" y="2750917"/>
            <a:ext cx="1384300" cy="7738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Personal</a:t>
            </a:r>
          </a:p>
          <a:p>
            <a:pPr algn="ctr"/>
            <a:r>
              <a:rPr kumimoji="1" lang="en-US" altLang="ja-JP" sz="1600">
                <a:solidFill>
                  <a:schemeClr val="bg1"/>
                </a:solidFill>
              </a:rPr>
              <a:t>customized </a:t>
            </a:r>
          </a:p>
          <a:p>
            <a:pPr algn="ctr"/>
            <a:r>
              <a:rPr kumimoji="1" lang="en-US" altLang="ja-JP" sz="1600">
                <a:solidFill>
                  <a:schemeClr val="bg1"/>
                </a:solidFill>
              </a:rPr>
              <a:t>models</a:t>
            </a:r>
          </a:p>
        </p:txBody>
      </p:sp>
      <p:sp>
        <p:nvSpPr>
          <p:cNvPr id="12" name="正方形/長方形 11">
            <a:extLst>
              <a:ext uri="{FF2B5EF4-FFF2-40B4-BE49-F238E27FC236}">
                <a16:creationId xmlns:a16="http://schemas.microsoft.com/office/drawing/2014/main" id="{7AEA7404-3962-2997-E1D6-CBD45132EE1B}"/>
              </a:ext>
            </a:extLst>
          </p:cNvPr>
          <p:cNvSpPr/>
          <p:nvPr/>
        </p:nvSpPr>
        <p:spPr>
          <a:xfrm>
            <a:off x="7843523" y="4461055"/>
            <a:ext cx="899159" cy="56940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Zone</a:t>
            </a:r>
          </a:p>
          <a:p>
            <a:pPr algn="ctr"/>
            <a:r>
              <a:rPr kumimoji="1" lang="en-US" altLang="ja-JP" sz="1600">
                <a:solidFill>
                  <a:schemeClr val="bg1"/>
                </a:solidFill>
              </a:rPr>
              <a:t>Control</a:t>
            </a:r>
          </a:p>
        </p:txBody>
      </p:sp>
      <p:sp>
        <p:nvSpPr>
          <p:cNvPr id="14" name="正方形/長方形 13">
            <a:extLst>
              <a:ext uri="{FF2B5EF4-FFF2-40B4-BE49-F238E27FC236}">
                <a16:creationId xmlns:a16="http://schemas.microsoft.com/office/drawing/2014/main" id="{68CE6FC3-D55C-8DA3-68E8-DA55CAD68A1B}"/>
              </a:ext>
            </a:extLst>
          </p:cNvPr>
          <p:cNvSpPr/>
          <p:nvPr/>
        </p:nvSpPr>
        <p:spPr>
          <a:xfrm>
            <a:off x="9100231" y="4461055"/>
            <a:ext cx="899159" cy="56940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Group</a:t>
            </a:r>
          </a:p>
          <a:p>
            <a:pPr algn="ctr"/>
            <a:r>
              <a:rPr kumimoji="1" lang="en-US" altLang="ja-JP" sz="1600">
                <a:solidFill>
                  <a:schemeClr val="bg1"/>
                </a:solidFill>
              </a:rPr>
              <a:t>Control</a:t>
            </a:r>
          </a:p>
        </p:txBody>
      </p:sp>
      <p:sp>
        <p:nvSpPr>
          <p:cNvPr id="16" name="正方形/長方形 15">
            <a:extLst>
              <a:ext uri="{FF2B5EF4-FFF2-40B4-BE49-F238E27FC236}">
                <a16:creationId xmlns:a16="http://schemas.microsoft.com/office/drawing/2014/main" id="{38936EEE-E682-181A-B3C1-6AC87CF853E3}"/>
              </a:ext>
            </a:extLst>
          </p:cNvPr>
          <p:cNvSpPr/>
          <p:nvPr/>
        </p:nvSpPr>
        <p:spPr>
          <a:xfrm>
            <a:off x="10316691" y="4461055"/>
            <a:ext cx="899159" cy="56940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Personal</a:t>
            </a:r>
          </a:p>
          <a:p>
            <a:pPr algn="ctr"/>
            <a:r>
              <a:rPr kumimoji="1" lang="en-US" altLang="ja-JP" sz="1600">
                <a:solidFill>
                  <a:schemeClr val="bg1"/>
                </a:solidFill>
              </a:rPr>
              <a:t>Control</a:t>
            </a:r>
          </a:p>
        </p:txBody>
      </p:sp>
      <p:sp>
        <p:nvSpPr>
          <p:cNvPr id="17" name="正方形/長方形 16">
            <a:extLst>
              <a:ext uri="{FF2B5EF4-FFF2-40B4-BE49-F238E27FC236}">
                <a16:creationId xmlns:a16="http://schemas.microsoft.com/office/drawing/2014/main" id="{233D5A1C-18DC-7B9B-86BC-D3FE5AB92885}"/>
              </a:ext>
            </a:extLst>
          </p:cNvPr>
          <p:cNvSpPr/>
          <p:nvPr/>
        </p:nvSpPr>
        <p:spPr>
          <a:xfrm>
            <a:off x="8423914" y="5596127"/>
            <a:ext cx="2256109" cy="703136"/>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Result</a:t>
            </a:r>
          </a:p>
          <a:p>
            <a:pPr algn="ctr"/>
            <a:r>
              <a:rPr kumimoji="1" lang="en-US" altLang="ja-JP" sz="1600">
                <a:solidFill>
                  <a:schemeClr val="bg1"/>
                </a:solidFill>
              </a:rPr>
              <a:t>(Comfort, Energy)</a:t>
            </a:r>
          </a:p>
        </p:txBody>
      </p:sp>
      <p:cxnSp>
        <p:nvCxnSpPr>
          <p:cNvPr id="9" name="直線矢印コネクタ 9">
            <a:extLst>
              <a:ext uri="{FF2B5EF4-FFF2-40B4-BE49-F238E27FC236}">
                <a16:creationId xmlns:a16="http://schemas.microsoft.com/office/drawing/2014/main" id="{432554D9-1910-AEE0-BA05-5A70D86DD1E9}"/>
              </a:ext>
            </a:extLst>
          </p:cNvPr>
          <p:cNvCxnSpPr>
            <a:cxnSpLocks/>
            <a:stCxn id="7" idx="2"/>
            <a:endCxn id="8" idx="0"/>
          </p:cNvCxnSpPr>
          <p:nvPr/>
        </p:nvCxnSpPr>
        <p:spPr>
          <a:xfrm>
            <a:off x="8535673" y="1557715"/>
            <a:ext cx="0" cy="263614"/>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9">
            <a:extLst>
              <a:ext uri="{FF2B5EF4-FFF2-40B4-BE49-F238E27FC236}">
                <a16:creationId xmlns:a16="http://schemas.microsoft.com/office/drawing/2014/main" id="{3682C3FD-A1DE-FD30-8E1D-7C2E5D54B9C5}"/>
              </a:ext>
            </a:extLst>
          </p:cNvPr>
          <p:cNvCxnSpPr>
            <a:cxnSpLocks/>
            <a:stCxn id="8" idx="2"/>
            <a:endCxn id="11" idx="0"/>
          </p:cNvCxnSpPr>
          <p:nvPr/>
        </p:nvCxnSpPr>
        <p:spPr>
          <a:xfrm>
            <a:off x="8535673" y="2595179"/>
            <a:ext cx="0" cy="155738"/>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BCDDA972-ADC3-750D-FB9D-36CE0B4D5895}"/>
              </a:ext>
            </a:extLst>
          </p:cNvPr>
          <p:cNvCxnSpPr>
            <a:cxnSpLocks/>
            <a:stCxn id="6" idx="2"/>
            <a:endCxn id="11" idx="3"/>
          </p:cNvCxnSpPr>
          <p:nvPr/>
        </p:nvCxnSpPr>
        <p:spPr>
          <a:xfrm rot="5400000">
            <a:off x="9682594" y="2140408"/>
            <a:ext cx="542663" cy="1452204"/>
          </a:xfrm>
          <a:prstGeom prst="bentConnector2">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D8F969BF-C1EA-B37E-D56B-A35C160EB3D9}"/>
              </a:ext>
            </a:extLst>
          </p:cNvPr>
          <p:cNvCxnSpPr>
            <a:cxnSpLocks/>
            <a:stCxn id="17" idx="3"/>
            <a:endCxn id="2" idx="3"/>
          </p:cNvCxnSpPr>
          <p:nvPr/>
        </p:nvCxnSpPr>
        <p:spPr>
          <a:xfrm flipV="1">
            <a:off x="10680023" y="1236938"/>
            <a:ext cx="692154" cy="4710757"/>
          </a:xfrm>
          <a:prstGeom prst="bentConnector3">
            <a:avLst>
              <a:gd name="adj1" fmla="val 162752"/>
            </a:avLst>
          </a:prstGeom>
          <a:ln w="19050">
            <a:solidFill>
              <a:schemeClr val="bg1">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6F8D8176-5D5E-774F-AF1D-E3E78F4B9D42}"/>
              </a:ext>
            </a:extLst>
          </p:cNvPr>
          <p:cNvCxnSpPr>
            <a:cxnSpLocks/>
            <a:stCxn id="11" idx="2"/>
            <a:endCxn id="12" idx="0"/>
          </p:cNvCxnSpPr>
          <p:nvPr/>
        </p:nvCxnSpPr>
        <p:spPr>
          <a:xfrm rot="5400000">
            <a:off x="7946244" y="3871626"/>
            <a:ext cx="936288" cy="242570"/>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52426952-1E96-C44D-DF79-0DD9A0B39EE5}"/>
              </a:ext>
            </a:extLst>
          </p:cNvPr>
          <p:cNvCxnSpPr>
            <a:cxnSpLocks/>
            <a:stCxn id="11" idx="2"/>
            <a:endCxn id="14" idx="0"/>
          </p:cNvCxnSpPr>
          <p:nvPr/>
        </p:nvCxnSpPr>
        <p:spPr>
          <a:xfrm rot="16200000" flipH="1">
            <a:off x="8574598" y="3485842"/>
            <a:ext cx="936288" cy="1014138"/>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ED272CB4-73B7-5CEE-2D40-2032FE3D780B}"/>
              </a:ext>
            </a:extLst>
          </p:cNvPr>
          <p:cNvCxnSpPr>
            <a:cxnSpLocks/>
            <a:stCxn id="11" idx="2"/>
            <a:endCxn id="16" idx="0"/>
          </p:cNvCxnSpPr>
          <p:nvPr/>
        </p:nvCxnSpPr>
        <p:spPr>
          <a:xfrm rot="16200000" flipH="1">
            <a:off x="9182828" y="2877612"/>
            <a:ext cx="936288" cy="2230598"/>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31DD338F-402C-5D3E-5CBB-58B865F80446}"/>
              </a:ext>
            </a:extLst>
          </p:cNvPr>
          <p:cNvCxnSpPr>
            <a:cxnSpLocks/>
            <a:stCxn id="12" idx="2"/>
            <a:endCxn id="17" idx="0"/>
          </p:cNvCxnSpPr>
          <p:nvPr/>
        </p:nvCxnSpPr>
        <p:spPr>
          <a:xfrm rot="16200000" flipH="1">
            <a:off x="8639705" y="4683862"/>
            <a:ext cx="565663" cy="1258866"/>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09355555-AC35-65A2-B525-6D7BBEE74403}"/>
              </a:ext>
            </a:extLst>
          </p:cNvPr>
          <p:cNvCxnSpPr>
            <a:cxnSpLocks/>
            <a:stCxn id="16" idx="2"/>
            <a:endCxn id="17" idx="0"/>
          </p:cNvCxnSpPr>
          <p:nvPr/>
        </p:nvCxnSpPr>
        <p:spPr>
          <a:xfrm rot="5400000">
            <a:off x="9876289" y="4706144"/>
            <a:ext cx="565663" cy="1214302"/>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CE1668F-FE02-03D3-67B2-36CA5970C024}"/>
              </a:ext>
            </a:extLst>
          </p:cNvPr>
          <p:cNvCxnSpPr>
            <a:cxnSpLocks/>
            <a:stCxn id="14" idx="2"/>
            <a:endCxn id="17" idx="0"/>
          </p:cNvCxnSpPr>
          <p:nvPr/>
        </p:nvCxnSpPr>
        <p:spPr>
          <a:xfrm rot="16200000" flipH="1">
            <a:off x="9268059" y="5312216"/>
            <a:ext cx="565663" cy="2158"/>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EnergyPlus | Department of Energy">
            <a:extLst>
              <a:ext uri="{FF2B5EF4-FFF2-40B4-BE49-F238E27FC236}">
                <a16:creationId xmlns:a16="http://schemas.microsoft.com/office/drawing/2014/main" id="{6B828D04-D316-A644-1B54-003A1EC5108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74181" y="4915289"/>
            <a:ext cx="1008777" cy="726806"/>
          </a:xfrm>
          <a:prstGeom prst="rect">
            <a:avLst/>
          </a:prstGeom>
          <a:noFill/>
          <a:extLst>
            <a:ext uri="{909E8E84-426E-40DD-AFC4-6F175D3DCCD1}">
              <a14:hiddenFill xmlns:a14="http://schemas.microsoft.com/office/drawing/2010/main">
                <a:solidFill>
                  <a:srgbClr val="FFFFFF"/>
                </a:solidFill>
              </a14:hiddenFill>
            </a:ext>
          </a:extLst>
        </p:spPr>
      </p:pic>
      <p:sp>
        <p:nvSpPr>
          <p:cNvPr id="53" name="テキスト ボックス 203">
            <a:extLst>
              <a:ext uri="{FF2B5EF4-FFF2-40B4-BE49-F238E27FC236}">
                <a16:creationId xmlns:a16="http://schemas.microsoft.com/office/drawing/2014/main" id="{E6DEF72F-B38E-E0B2-6E96-98E3F3557B1F}"/>
              </a:ext>
            </a:extLst>
          </p:cNvPr>
          <p:cNvSpPr txBox="1"/>
          <p:nvPr/>
        </p:nvSpPr>
        <p:spPr>
          <a:xfrm>
            <a:off x="9227822" y="3130921"/>
            <a:ext cx="2487929" cy="523220"/>
          </a:xfrm>
          <a:prstGeom prst="rect">
            <a:avLst/>
          </a:prstGeom>
          <a:noFill/>
        </p:spPr>
        <p:txBody>
          <a:bodyPr wrap="square">
            <a:spAutoFit/>
          </a:bodyPr>
          <a:lstStyle/>
          <a:p>
            <a:r>
              <a:rPr lang="en-US" altLang="ja-JP" sz="1400" b="1"/>
              <a:t>Active Transfer Learning</a:t>
            </a:r>
          </a:p>
          <a:p>
            <a:r>
              <a:rPr lang="en-US" altLang="ja-JP" sz="1400"/>
              <a:t>on various amount of surveys</a:t>
            </a:r>
            <a:endParaRPr lang="en-US" altLang="ja-JP" sz="1200"/>
          </a:p>
        </p:txBody>
      </p:sp>
      <p:pic>
        <p:nvPicPr>
          <p:cNvPr id="62" name="Picture 2" descr="AI（人工知能）のアイコン03 | フリーのアイコンイラスト素材 icon-pit">
            <a:extLst>
              <a:ext uri="{FF2B5EF4-FFF2-40B4-BE49-F238E27FC236}">
                <a16:creationId xmlns:a16="http://schemas.microsoft.com/office/drawing/2014/main" id="{7926BC33-E4B3-A651-0795-D87642E85214}"/>
              </a:ext>
            </a:extLst>
          </p:cNvPr>
          <p:cNvPicPr>
            <a:picLocks noChangeAspect="1" noChangeArrowheads="1"/>
          </p:cNvPicPr>
          <p:nvPr/>
        </p:nvPicPr>
        <p:blipFill rotWithShape="1">
          <a:blip r:embed="rId4">
            <a:duotone>
              <a:prstClr val="black"/>
              <a:schemeClr val="tx2">
                <a:tint val="45000"/>
                <a:satMod val="400000"/>
              </a:schemeClr>
            </a:duotone>
            <a:extLst>
              <a:ext uri="{28A0092B-C50C-407E-A947-70E740481C1C}">
                <a14:useLocalDpi xmlns:a14="http://schemas.microsoft.com/office/drawing/2010/main" val="0"/>
              </a:ext>
            </a:extLst>
          </a:blip>
          <a:srcRect l="-2114" t="9316" r="2114" b="6016"/>
          <a:stretch/>
        </p:blipFill>
        <p:spPr bwMode="auto">
          <a:xfrm>
            <a:off x="6983030" y="2796786"/>
            <a:ext cx="913985" cy="773850"/>
          </a:xfrm>
          <a:prstGeom prst="rect">
            <a:avLst/>
          </a:prstGeom>
          <a:noFill/>
          <a:extLst>
            <a:ext uri="{909E8E84-426E-40DD-AFC4-6F175D3DCCD1}">
              <a14:hiddenFill xmlns:a14="http://schemas.microsoft.com/office/drawing/2010/main">
                <a:solidFill>
                  <a:srgbClr val="FFFFFF"/>
                </a:solidFill>
              </a14:hiddenFill>
            </a:ext>
          </a:extLst>
        </p:spPr>
      </p:pic>
      <p:sp>
        <p:nvSpPr>
          <p:cNvPr id="1054" name="テキスト ボックス 203">
            <a:extLst>
              <a:ext uri="{FF2B5EF4-FFF2-40B4-BE49-F238E27FC236}">
                <a16:creationId xmlns:a16="http://schemas.microsoft.com/office/drawing/2014/main" id="{6CC0189D-7FFA-B696-408C-08361BB5F167}"/>
              </a:ext>
            </a:extLst>
          </p:cNvPr>
          <p:cNvSpPr txBox="1"/>
          <p:nvPr/>
        </p:nvSpPr>
        <p:spPr>
          <a:xfrm>
            <a:off x="6412727" y="3744522"/>
            <a:ext cx="2122946" cy="307777"/>
          </a:xfrm>
          <a:prstGeom prst="rect">
            <a:avLst/>
          </a:prstGeom>
          <a:noFill/>
        </p:spPr>
        <p:txBody>
          <a:bodyPr wrap="square">
            <a:spAutoFit/>
          </a:bodyPr>
          <a:lstStyle/>
          <a:p>
            <a:r>
              <a:rPr lang="en-US" altLang="ja-JP" sz="1400" b="1"/>
              <a:t>(3)MPC control evaluation</a:t>
            </a:r>
            <a:endParaRPr lang="en-US" altLang="ja-JP" sz="1200"/>
          </a:p>
        </p:txBody>
      </p:sp>
      <p:sp>
        <p:nvSpPr>
          <p:cNvPr id="5" name="Rectangle 9">
            <a:extLst>
              <a:ext uri="{FF2B5EF4-FFF2-40B4-BE49-F238E27FC236}">
                <a16:creationId xmlns:a16="http://schemas.microsoft.com/office/drawing/2014/main" id="{621124CD-0895-1133-3543-531B55A3E91E}"/>
              </a:ext>
            </a:extLst>
          </p:cNvPr>
          <p:cNvSpPr/>
          <p:nvPr/>
        </p:nvSpPr>
        <p:spPr>
          <a:xfrm>
            <a:off x="533398" y="4946906"/>
            <a:ext cx="5445660"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tabLst/>
            </a:pPr>
            <a:r>
              <a:rPr kumimoji="0" lang="en-US" altLang="ja-JP" sz="1600" b="1" i="0" u="none" strike="noStrike" cap="none" normalizeH="0" baseline="0">
                <a:ln>
                  <a:noFill/>
                </a:ln>
                <a:solidFill>
                  <a:schemeClr val="bg1"/>
                </a:solidFill>
                <a:effectLst/>
                <a:latin typeface="Arial" panose="020B0604020202020204" pitchFamily="34" charset="0"/>
              </a:rPr>
              <a:t>3. Virtual experimental</a:t>
            </a:r>
            <a:r>
              <a:rPr kumimoji="0" lang="ja-JP" altLang="ja-JP" sz="1600" b="1" i="0" u="none" strike="noStrike" cap="none" normalizeH="0" baseline="0">
                <a:ln>
                  <a:noFill/>
                </a:ln>
                <a:solidFill>
                  <a:schemeClr val="bg1"/>
                </a:solidFill>
                <a:effectLst/>
                <a:latin typeface="Arial" panose="020B0604020202020204" pitchFamily="34" charset="0"/>
              </a:rPr>
              <a:t> Evaluation:</a:t>
            </a:r>
          </a:p>
        </p:txBody>
      </p:sp>
      <p:sp>
        <p:nvSpPr>
          <p:cNvPr id="18" name="Rectangle 1">
            <a:extLst>
              <a:ext uri="{FF2B5EF4-FFF2-40B4-BE49-F238E27FC236}">
                <a16:creationId xmlns:a16="http://schemas.microsoft.com/office/drawing/2014/main" id="{06AEE995-01E4-D8B7-368D-9BC8FCF7373E}"/>
              </a:ext>
            </a:extLst>
          </p:cNvPr>
          <p:cNvSpPr>
            <a:spLocks noChangeArrowheads="1"/>
          </p:cNvSpPr>
          <p:nvPr/>
        </p:nvSpPr>
        <p:spPr bwMode="auto">
          <a:xfrm>
            <a:off x="504534" y="5297070"/>
            <a:ext cx="556065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1400" b="0" i="0" u="none" strike="noStrike" cap="none" normalizeH="0" baseline="0">
                <a:ln>
                  <a:noFill/>
                </a:ln>
                <a:solidFill>
                  <a:schemeClr val="tx1"/>
                </a:solidFill>
                <a:effectLst/>
                <a:latin typeface="Arial" panose="020B0604020202020204" pitchFamily="34" charset="0"/>
              </a:rPr>
              <a:t>Transfer Learned Models are used in various MPC scenarios</a:t>
            </a:r>
            <a:endParaRPr kumimoji="0" lang="en-US" altLang="ja-JP" sz="1400" b="0" i="0" u="none" strike="noStrike" cap="none" normalizeH="0" baseline="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lang="en-US" altLang="ja-JP" sz="1400">
                <a:latin typeface="Arial" panose="020B0604020202020204" pitchFamily="34" charset="0"/>
              </a:rPr>
              <a:t>Along the number of training survey instances, its effect to comfort(thermal acceptance) and energy consumption are evaluated.</a:t>
            </a:r>
            <a:endParaRPr kumimoji="0" lang="ja-JP" altLang="ja-JP" sz="1400" b="0" i="0" u="none" strike="noStrike" cap="none" normalizeH="0" baseline="0">
              <a:ln>
                <a:noFill/>
              </a:ln>
              <a:solidFill>
                <a:schemeClr val="tx1"/>
              </a:solidFill>
              <a:effectLst/>
              <a:latin typeface="Arial" panose="020B0604020202020204" pitchFamily="34" charset="0"/>
            </a:endParaRPr>
          </a:p>
        </p:txBody>
      </p:sp>
      <p:sp>
        <p:nvSpPr>
          <p:cNvPr id="21" name="テキスト ボックス 203">
            <a:extLst>
              <a:ext uri="{FF2B5EF4-FFF2-40B4-BE49-F238E27FC236}">
                <a16:creationId xmlns:a16="http://schemas.microsoft.com/office/drawing/2014/main" id="{612CB550-D18E-AFE8-67C2-40F86B849DE8}"/>
              </a:ext>
            </a:extLst>
          </p:cNvPr>
          <p:cNvSpPr txBox="1"/>
          <p:nvPr/>
        </p:nvSpPr>
        <p:spPr>
          <a:xfrm>
            <a:off x="6453519" y="498166"/>
            <a:ext cx="3069682" cy="307777"/>
          </a:xfrm>
          <a:prstGeom prst="rect">
            <a:avLst/>
          </a:prstGeom>
          <a:noFill/>
        </p:spPr>
        <p:txBody>
          <a:bodyPr wrap="square">
            <a:spAutoFit/>
          </a:bodyPr>
          <a:lstStyle/>
          <a:p>
            <a:r>
              <a:rPr lang="en-US" altLang="ja-JP" sz="1400" b="1"/>
              <a:t>(2)Active Transfer Learning</a:t>
            </a:r>
            <a:endParaRPr lang="en-US" altLang="ja-JP" sz="1200"/>
          </a:p>
        </p:txBody>
      </p:sp>
      <p:sp>
        <p:nvSpPr>
          <p:cNvPr id="22" name="テキスト ボックス 203">
            <a:extLst>
              <a:ext uri="{FF2B5EF4-FFF2-40B4-BE49-F238E27FC236}">
                <a16:creationId xmlns:a16="http://schemas.microsoft.com/office/drawing/2014/main" id="{F538FD5B-B11E-8B95-CDA9-9B09DAC08222}"/>
              </a:ext>
            </a:extLst>
          </p:cNvPr>
          <p:cNvSpPr txBox="1"/>
          <p:nvPr/>
        </p:nvSpPr>
        <p:spPr>
          <a:xfrm>
            <a:off x="9741180" y="498166"/>
            <a:ext cx="2100299" cy="307777"/>
          </a:xfrm>
          <a:prstGeom prst="rect">
            <a:avLst/>
          </a:prstGeom>
          <a:noFill/>
        </p:spPr>
        <p:txBody>
          <a:bodyPr wrap="square">
            <a:spAutoFit/>
          </a:bodyPr>
          <a:lstStyle/>
          <a:p>
            <a:r>
              <a:rPr lang="en-US" altLang="ja-JP" sz="1400" b="1"/>
              <a:t>(1)Thermal Agent Model</a:t>
            </a:r>
            <a:endParaRPr lang="en-US" altLang="ja-JP" sz="1200"/>
          </a:p>
        </p:txBody>
      </p:sp>
      <p:sp>
        <p:nvSpPr>
          <p:cNvPr id="23" name="Rectangle 1">
            <a:extLst>
              <a:ext uri="{FF2B5EF4-FFF2-40B4-BE49-F238E27FC236}">
                <a16:creationId xmlns:a16="http://schemas.microsoft.com/office/drawing/2014/main" id="{E330021B-820C-4991-EEAB-F181C68EB7B3}"/>
              </a:ext>
            </a:extLst>
          </p:cNvPr>
          <p:cNvSpPr>
            <a:spLocks noChangeArrowheads="1"/>
          </p:cNvSpPr>
          <p:nvPr/>
        </p:nvSpPr>
        <p:spPr bwMode="auto">
          <a:xfrm>
            <a:off x="447039" y="885797"/>
            <a:ext cx="577263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ja-JP" sz="1400" b="1" i="0" u="none" strike="noStrike" cap="none" normalizeH="0" baseline="0">
                <a:ln>
                  <a:noFill/>
                </a:ln>
                <a:solidFill>
                  <a:schemeClr val="tx1"/>
                </a:solidFill>
                <a:effectLst/>
                <a:latin typeface="Arial" panose="020B0604020202020204" pitchFamily="34" charset="0"/>
              </a:rPr>
              <a:t>1-1.Thermal</a:t>
            </a:r>
            <a:r>
              <a:rPr kumimoji="0" lang="ja-JP" altLang="ja-JP" sz="1400" b="1" i="0" u="none" strike="noStrike" cap="none" normalizeH="0" baseline="0">
                <a:ln>
                  <a:noFill/>
                </a:ln>
                <a:solidFill>
                  <a:schemeClr val="tx1"/>
                </a:solidFill>
                <a:effectLst/>
                <a:latin typeface="Arial" panose="020B0604020202020204" pitchFamily="34" charset="0"/>
              </a:rPr>
              <a:t> Agent Model Creation</a:t>
            </a:r>
            <a:r>
              <a:rPr kumimoji="0" lang="ja-JP" altLang="ja-JP" sz="1400" b="0" i="0" u="none" strike="noStrike" cap="none" normalizeH="0" baseline="0">
                <a:ln>
                  <a:noFill/>
                </a:ln>
                <a:solidFill>
                  <a:schemeClr val="tx1"/>
                </a:solidFill>
                <a:effectLst/>
                <a:latin typeface="Arial" panose="020B0604020202020204" pitchFamily="34" charset="0"/>
              </a:rPr>
              <a:t>:</a:t>
            </a:r>
            <a:endParaRPr kumimoji="0" lang="en-US" altLang="ja-JP"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ja-JP" sz="1400">
                <a:latin typeface="Arial" panose="020B0604020202020204" pitchFamily="34" charset="0"/>
              </a:rPr>
              <a:t>To simulate various occupant’s thermal sensation, agent model are developed using thermal comfort survey data, using m</a:t>
            </a:r>
            <a:r>
              <a:rPr kumimoji="0" lang="ja-JP" altLang="ja-JP" sz="1400" b="0" i="0" u="none" strike="noStrike" cap="none" normalizeH="0" baseline="0">
                <a:ln>
                  <a:noFill/>
                </a:ln>
                <a:solidFill>
                  <a:schemeClr val="tx1"/>
                </a:solidFill>
                <a:effectLst/>
                <a:latin typeface="Arial" panose="020B0604020202020204" pitchFamily="34" charset="0"/>
              </a:rPr>
              <a:t>ultinomial </a:t>
            </a:r>
            <a:r>
              <a:rPr kumimoji="0" lang="en-US" altLang="ja-JP" sz="1400" b="0" i="0" u="none" strike="noStrike" cap="none" normalizeH="0" baseline="0">
                <a:ln>
                  <a:noFill/>
                </a:ln>
                <a:solidFill>
                  <a:schemeClr val="tx1"/>
                </a:solidFill>
                <a:effectLst/>
                <a:latin typeface="Arial" panose="020B0604020202020204" pitchFamily="34" charset="0"/>
              </a:rPr>
              <a:t>l</a:t>
            </a:r>
            <a:r>
              <a:rPr kumimoji="0" lang="ja-JP" altLang="ja-JP" sz="1400" b="0" i="0" u="none" strike="noStrike" cap="none" normalizeH="0" baseline="0">
                <a:ln>
                  <a:noFill/>
                </a:ln>
                <a:solidFill>
                  <a:schemeClr val="tx1"/>
                </a:solidFill>
                <a:effectLst/>
                <a:latin typeface="Arial" panose="020B0604020202020204" pitchFamily="34" charset="0"/>
              </a:rPr>
              <a:t>ogistic </a:t>
            </a:r>
            <a:r>
              <a:rPr kumimoji="0" lang="en-US" altLang="ja-JP" sz="1400" b="0" i="0" u="none" strike="noStrike" cap="none" normalizeH="0" baseline="0">
                <a:ln>
                  <a:noFill/>
                </a:ln>
                <a:solidFill>
                  <a:schemeClr val="tx1"/>
                </a:solidFill>
                <a:effectLst/>
                <a:latin typeface="Arial" panose="020B0604020202020204" pitchFamily="34" charset="0"/>
              </a:rPr>
              <a:t>r</a:t>
            </a:r>
            <a:r>
              <a:rPr kumimoji="0" lang="ja-JP" altLang="ja-JP" sz="1400" b="0" i="0" u="none" strike="noStrike" cap="none" normalizeH="0" baseline="0">
                <a:ln>
                  <a:noFill/>
                </a:ln>
                <a:solidFill>
                  <a:schemeClr val="tx1"/>
                </a:solidFill>
                <a:effectLst/>
                <a:latin typeface="Arial" panose="020B0604020202020204" pitchFamily="34" charset="0"/>
              </a:rPr>
              <a:t>egression based on survey data. </a:t>
            </a:r>
            <a:endParaRPr kumimoji="0" lang="en-US" altLang="ja-JP"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ja-JP" sz="1400" b="1">
                <a:latin typeface="Arial" panose="020B0604020202020204" pitchFamily="34" charset="0"/>
              </a:rPr>
              <a:t>1-</a:t>
            </a:r>
            <a:r>
              <a:rPr kumimoji="0" lang="en-US" altLang="ja-JP" sz="1400" b="1" i="0" u="none" strike="noStrike" cap="none" normalizeH="0" baseline="0">
                <a:ln>
                  <a:noFill/>
                </a:ln>
                <a:solidFill>
                  <a:schemeClr val="tx1"/>
                </a:solidFill>
                <a:effectLst/>
                <a:latin typeface="Arial" panose="020B0604020202020204" pitchFamily="34" charset="0"/>
              </a:rPr>
              <a:t>2. </a:t>
            </a:r>
            <a:r>
              <a:rPr kumimoji="0" lang="ja-JP" altLang="ja-JP" sz="1400" b="1" i="0" u="none" strike="noStrike" cap="none" normalizeH="0" baseline="0">
                <a:ln>
                  <a:noFill/>
                </a:ln>
                <a:solidFill>
                  <a:schemeClr val="tx1"/>
                </a:solidFill>
                <a:effectLst/>
                <a:latin typeface="Arial" panose="020B0604020202020204" pitchFamily="34" charset="0"/>
              </a:rPr>
              <a:t>Generate Virtual Survey Answers</a:t>
            </a:r>
            <a:r>
              <a:rPr kumimoji="0" lang="ja-JP" altLang="ja-JP" sz="1400" b="0" i="0" u="none" strike="noStrike" cap="none" normalizeH="0" baseline="0">
                <a:ln>
                  <a:noFill/>
                </a:ln>
                <a:solidFill>
                  <a:schemeClr val="tx1"/>
                </a:solidFill>
                <a:effectLst/>
                <a:latin typeface="Arial" panose="020B0604020202020204" pitchFamily="34" charset="0"/>
              </a:rPr>
              <a:t>:</a:t>
            </a:r>
            <a:endParaRPr kumimoji="0" lang="en-US" altLang="ja-JP"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1400" b="0" i="0" u="none" strike="noStrike" cap="none" normalizeH="0" baseline="0">
                <a:ln>
                  <a:noFill/>
                </a:ln>
                <a:solidFill>
                  <a:schemeClr val="tx1"/>
                </a:solidFill>
                <a:effectLst/>
                <a:latin typeface="Arial" panose="020B0604020202020204" pitchFamily="34" charset="0"/>
              </a:rPr>
              <a:t>Virtual survey answers are generated using the</a:t>
            </a:r>
            <a:r>
              <a:rPr kumimoji="0" lang="en-US" altLang="ja-JP" sz="1400" b="0" i="0" u="none" strike="noStrike" cap="none" normalizeH="0" baseline="0">
                <a:ln>
                  <a:noFill/>
                </a:ln>
                <a:solidFill>
                  <a:schemeClr val="tx1"/>
                </a:solidFill>
                <a:effectLst/>
                <a:latin typeface="Arial" panose="020B0604020202020204" pitchFamily="34" charset="0"/>
              </a:rPr>
              <a:t> created a</a:t>
            </a:r>
            <a:r>
              <a:rPr kumimoji="0" lang="ja-JP" altLang="ja-JP" sz="1400" b="0" i="0" u="none" strike="noStrike" cap="none" normalizeH="0" baseline="0">
                <a:ln>
                  <a:noFill/>
                </a:ln>
                <a:solidFill>
                  <a:schemeClr val="tx1"/>
                </a:solidFill>
                <a:effectLst/>
                <a:latin typeface="Arial" panose="020B0604020202020204" pitchFamily="34" charset="0"/>
              </a:rPr>
              <a:t>gent </a:t>
            </a:r>
            <a:r>
              <a:rPr kumimoji="0" lang="en-US" altLang="ja-JP" sz="1400" b="0" i="0" u="none" strike="noStrike" cap="none" normalizeH="0" baseline="0">
                <a:ln>
                  <a:noFill/>
                </a:ln>
                <a:solidFill>
                  <a:schemeClr val="tx1"/>
                </a:solidFill>
                <a:effectLst/>
                <a:latin typeface="Arial" panose="020B0604020202020204" pitchFamily="34" charset="0"/>
              </a:rPr>
              <a:t>m</a:t>
            </a:r>
            <a:r>
              <a:rPr kumimoji="0" lang="ja-JP" altLang="ja-JP" sz="1400" b="0" i="0" u="none" strike="noStrike" cap="none" normalizeH="0" baseline="0">
                <a:ln>
                  <a:noFill/>
                </a:ln>
                <a:solidFill>
                  <a:schemeClr val="tx1"/>
                </a:solidFill>
                <a:effectLst/>
                <a:latin typeface="Arial" panose="020B0604020202020204" pitchFamily="34" charset="0"/>
              </a:rPr>
              <a:t>odel</a:t>
            </a:r>
            <a:r>
              <a:rPr kumimoji="0" lang="en-US" altLang="ja-JP" sz="1400" b="0" i="0" u="none" strike="noStrike" cap="none" normalizeH="0" baseline="0">
                <a:ln>
                  <a:noFill/>
                </a:ln>
                <a:solidFill>
                  <a:schemeClr val="tx1"/>
                </a:solidFill>
                <a:effectLst/>
                <a:latin typeface="Arial" panose="020B0604020202020204" pitchFamily="34" charset="0"/>
              </a:rPr>
              <a:t>s</a:t>
            </a:r>
            <a:endParaRPr kumimoji="0" lang="ja-JP" altLang="ja-JP" sz="1400" b="0" i="0" u="none" strike="noStrike" cap="none" normalizeH="0" baseline="0">
              <a:ln>
                <a:noFill/>
              </a:ln>
              <a:solidFill>
                <a:schemeClr val="tx1"/>
              </a:solidFill>
              <a:effectLst/>
              <a:latin typeface="Arial" panose="020B0604020202020204" pitchFamily="34" charset="0"/>
            </a:endParaRPr>
          </a:p>
        </p:txBody>
      </p:sp>
      <p:sp>
        <p:nvSpPr>
          <p:cNvPr id="24" name="Rectangle 9">
            <a:extLst>
              <a:ext uri="{FF2B5EF4-FFF2-40B4-BE49-F238E27FC236}">
                <a16:creationId xmlns:a16="http://schemas.microsoft.com/office/drawing/2014/main" id="{1A85DDB4-3C17-FC79-9115-8348A8351697}"/>
              </a:ext>
            </a:extLst>
          </p:cNvPr>
          <p:cNvSpPr/>
          <p:nvPr/>
        </p:nvSpPr>
        <p:spPr>
          <a:xfrm>
            <a:off x="504534" y="2489618"/>
            <a:ext cx="5445660"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tabLst/>
            </a:pPr>
            <a:r>
              <a:rPr kumimoji="0" lang="en-US" altLang="ja-JP" sz="1800" b="1" i="0" u="none" strike="noStrike" cap="none" normalizeH="0" baseline="0">
                <a:ln>
                  <a:noFill/>
                </a:ln>
                <a:solidFill>
                  <a:schemeClr val="bg1"/>
                </a:solidFill>
                <a:effectLst/>
                <a:latin typeface="Arial" panose="020B0604020202020204" pitchFamily="34" charset="0"/>
              </a:rPr>
              <a:t>2. Active </a:t>
            </a:r>
            <a:r>
              <a:rPr kumimoji="0" lang="ja-JP" altLang="ja-JP" sz="1800" b="1" i="0" u="none" strike="noStrike" cap="none" normalizeH="0" baseline="0">
                <a:ln>
                  <a:noFill/>
                </a:ln>
                <a:solidFill>
                  <a:schemeClr val="bg1"/>
                </a:solidFill>
                <a:effectLst/>
                <a:latin typeface="Arial" panose="020B0604020202020204" pitchFamily="34" charset="0"/>
              </a:rPr>
              <a:t>Transfer Learning:</a:t>
            </a:r>
          </a:p>
        </p:txBody>
      </p:sp>
      <p:pic>
        <p:nvPicPr>
          <p:cNvPr id="26" name="Picture 2" descr="AI（人工知能）のアイコン03 | フリーのアイコンイラスト素材 icon-pit">
            <a:extLst>
              <a:ext uri="{FF2B5EF4-FFF2-40B4-BE49-F238E27FC236}">
                <a16:creationId xmlns:a16="http://schemas.microsoft.com/office/drawing/2014/main" id="{23F79AEA-6BE7-3033-97DB-CA9A1C8DA893}"/>
              </a:ext>
            </a:extLst>
          </p:cNvPr>
          <p:cNvPicPr>
            <a:picLocks noChangeAspect="1" noChangeArrowheads="1"/>
          </p:cNvPicPr>
          <p:nvPr/>
        </p:nvPicPr>
        <p:blipFill rotWithShape="1">
          <a:blip r:embed="rId4">
            <a:duotone>
              <a:prstClr val="black"/>
              <a:schemeClr val="tx2">
                <a:tint val="45000"/>
                <a:satMod val="400000"/>
              </a:schemeClr>
            </a:duotone>
            <a:extLst>
              <a:ext uri="{28A0092B-C50C-407E-A947-70E740481C1C}">
                <a14:useLocalDpi xmlns:a14="http://schemas.microsoft.com/office/drawing/2010/main" val="0"/>
              </a:ext>
            </a:extLst>
          </a:blip>
          <a:srcRect l="-2114" t="9316" r="2114" b="6016"/>
          <a:stretch/>
        </p:blipFill>
        <p:spPr bwMode="auto">
          <a:xfrm flipH="1">
            <a:off x="11043360" y="2097390"/>
            <a:ext cx="913985" cy="773850"/>
          </a:xfrm>
          <a:prstGeom prst="rect">
            <a:avLst/>
          </a:prstGeom>
          <a:noFill/>
          <a:extLst>
            <a:ext uri="{909E8E84-426E-40DD-AFC4-6F175D3DCCD1}">
              <a14:hiddenFill xmlns:a14="http://schemas.microsoft.com/office/drawing/2010/main">
                <a:solidFill>
                  <a:srgbClr val="FFFFFF"/>
                </a:solidFill>
              </a14:hiddenFill>
            </a:ext>
          </a:extLst>
        </p:spPr>
      </p:pic>
      <p:sp>
        <p:nvSpPr>
          <p:cNvPr id="27" name="テキスト ボックス 26">
            <a:extLst>
              <a:ext uri="{FF2B5EF4-FFF2-40B4-BE49-F238E27FC236}">
                <a16:creationId xmlns:a16="http://schemas.microsoft.com/office/drawing/2014/main" id="{A41D988A-B64C-1BAA-EF4E-0887598C24E4}"/>
              </a:ext>
            </a:extLst>
          </p:cNvPr>
          <p:cNvSpPr txBox="1"/>
          <p:nvPr/>
        </p:nvSpPr>
        <p:spPr>
          <a:xfrm rot="900000">
            <a:off x="11194864" y="35439"/>
            <a:ext cx="985206" cy="369332"/>
          </a:xfrm>
          <a:prstGeom prst="rect">
            <a:avLst/>
          </a:prstGeom>
          <a:solidFill>
            <a:srgbClr val="FF0000"/>
          </a:solidFill>
        </p:spPr>
        <p:txBody>
          <a:bodyPr wrap="none" rtlCol="0">
            <a:spAutoFit/>
          </a:bodyPr>
          <a:lstStyle/>
          <a:p>
            <a:r>
              <a:rPr kumimoji="1" lang="en-US" altLang="ja-JP">
                <a:solidFill>
                  <a:schemeClr val="bg1"/>
                </a:solidFill>
              </a:rPr>
              <a:t>Previous</a:t>
            </a:r>
            <a:endParaRPr kumimoji="1" lang="ja-JP" altLang="en-US">
              <a:solidFill>
                <a:schemeClr val="bg1"/>
              </a:solidFill>
            </a:endParaRPr>
          </a:p>
        </p:txBody>
      </p:sp>
    </p:spTree>
    <p:extLst>
      <p:ext uri="{BB962C8B-B14F-4D97-AF65-F5344CB8AC3E}">
        <p14:creationId xmlns:p14="http://schemas.microsoft.com/office/powerpoint/2010/main" val="3061873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6</a:t>
            </a:fld>
            <a:endParaRPr lang="en-SG"/>
          </a:p>
        </p:txBody>
      </p:sp>
      <p:sp>
        <p:nvSpPr>
          <p:cNvPr id="4" name="Title 3">
            <a:extLst>
              <a:ext uri="{FF2B5EF4-FFF2-40B4-BE49-F238E27FC236}">
                <a16:creationId xmlns:a16="http://schemas.microsoft.com/office/drawing/2014/main" id="{C595EB4A-BE3C-542C-43F9-5C82F3DA9F7B}"/>
              </a:ext>
            </a:extLst>
          </p:cNvPr>
          <p:cNvSpPr>
            <a:spLocks noGrp="1"/>
          </p:cNvSpPr>
          <p:nvPr>
            <p:ph type="title"/>
          </p:nvPr>
        </p:nvSpPr>
        <p:spPr>
          <a:xfrm>
            <a:off x="533400" y="1"/>
            <a:ext cx="6934200" cy="403451"/>
          </a:xfrm>
          <a:prstGeom prst="rect">
            <a:avLst/>
          </a:prstGeom>
        </p:spPr>
        <p:txBody>
          <a:bodyPr/>
          <a:lstStyle/>
          <a:p>
            <a:r>
              <a:rPr lang="en-US" altLang="ja-JP" sz="2400" b="1">
                <a:solidFill>
                  <a:srgbClr val="000066"/>
                </a:solidFill>
                <a:latin typeface="Calibri"/>
                <a:cs typeface="Calibri"/>
              </a:rPr>
              <a:t>Research Method - </a:t>
            </a:r>
            <a:r>
              <a:rPr lang="en-SG" sz="2400" b="1">
                <a:solidFill>
                  <a:srgbClr val="000066"/>
                </a:solidFill>
                <a:latin typeface="Calibri"/>
                <a:cs typeface="Calibri"/>
              </a:rPr>
              <a:t>Overall framework</a:t>
            </a:r>
          </a:p>
        </p:txBody>
      </p:sp>
      <p:sp>
        <p:nvSpPr>
          <p:cNvPr id="13" name="Rectangle 1">
            <a:extLst>
              <a:ext uri="{FF2B5EF4-FFF2-40B4-BE49-F238E27FC236}">
                <a16:creationId xmlns:a16="http://schemas.microsoft.com/office/drawing/2014/main" id="{388AB1ED-0D97-1805-EE68-AEF65B77F76A}"/>
              </a:ext>
            </a:extLst>
          </p:cNvPr>
          <p:cNvSpPr>
            <a:spLocks noChangeArrowheads="1"/>
          </p:cNvSpPr>
          <p:nvPr/>
        </p:nvSpPr>
        <p:spPr bwMode="auto">
          <a:xfrm>
            <a:off x="447040" y="1016508"/>
            <a:ext cx="5636938"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ja-JP" sz="1400" b="1" i="0" u="none" strike="noStrike" cap="none" normalizeH="0" baseline="0">
                <a:ln>
                  <a:noFill/>
                </a:ln>
                <a:solidFill>
                  <a:schemeClr val="tx1"/>
                </a:solidFill>
                <a:effectLst/>
                <a:latin typeface="Arial" panose="020B0604020202020204" pitchFamily="34" charset="0"/>
              </a:rPr>
              <a:t>1-1. General base model:</a:t>
            </a:r>
            <a:r>
              <a:rPr kumimoji="0" lang="en-US" altLang="ja-JP" sz="14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1400" b="0" i="0" u="none" strike="noStrike" cap="none" normalizeH="0" baseline="0">
                <a:ln>
                  <a:noFill/>
                </a:ln>
                <a:solidFill>
                  <a:schemeClr val="tx1"/>
                </a:solidFill>
                <a:effectLst/>
                <a:latin typeface="Arial" panose="020B0604020202020204" pitchFamily="34" charset="0"/>
              </a:rPr>
              <a:t>General base model is developed using ASHRAE comfort dataset, </a:t>
            </a:r>
            <a:r>
              <a:rPr lang="en-US" altLang="ja-JP" sz="1400">
                <a:latin typeface="Arial" panose="020B0604020202020204" pitchFamily="34" charset="0"/>
              </a:rPr>
              <a:t>using CNN-LSTM model.</a:t>
            </a:r>
            <a:r>
              <a:rPr lang="en-US" altLang="ja-JP" sz="1400" baseline="30000">
                <a:latin typeface="Arial" panose="020B0604020202020204" pitchFamily="34" charset="0"/>
              </a:rPr>
              <a:t>[8] [9]</a:t>
            </a:r>
          </a:p>
          <a:p>
            <a:pPr marL="0" marR="0" lvl="0" indent="0" algn="l" defTabSz="914400" rtl="0" eaLnBrk="0" fontAlgn="base" latinLnBrk="0" hangingPunct="0">
              <a:lnSpc>
                <a:spcPct val="100000"/>
              </a:lnSpc>
              <a:spcBef>
                <a:spcPct val="0"/>
              </a:spcBef>
              <a:spcAft>
                <a:spcPct val="0"/>
              </a:spcAft>
              <a:buClrTx/>
              <a:buSzTx/>
              <a:tabLst/>
            </a:pPr>
            <a:r>
              <a:rPr lang="en-US" altLang="ja-JP" sz="1400" b="1">
                <a:latin typeface="Arial" panose="020B0604020202020204" pitchFamily="34" charset="0"/>
              </a:rPr>
              <a:t>1</a:t>
            </a:r>
            <a:r>
              <a:rPr kumimoji="0" lang="en-US" altLang="ja-JP" sz="1400" b="1" i="0" u="none" strike="noStrike" cap="none" normalizeH="0" baseline="0">
                <a:ln>
                  <a:noFill/>
                </a:ln>
                <a:solidFill>
                  <a:schemeClr val="tx1"/>
                </a:solidFill>
                <a:effectLst/>
                <a:latin typeface="Arial" panose="020B0604020202020204" pitchFamily="34" charset="0"/>
              </a:rPr>
              <a:t>-2.  Select survey instances for</a:t>
            </a:r>
            <a:endParaRPr kumimoji="0" lang="en-US" altLang="ja-JP"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1400" i="0" u="none" strike="noStrike" cap="none" normalizeH="0" baseline="0">
                <a:ln>
                  <a:noFill/>
                </a:ln>
                <a:solidFill>
                  <a:schemeClr val="tx1"/>
                </a:solidFill>
                <a:effectLst/>
                <a:latin typeface="Arial" panose="020B0604020202020204" pitchFamily="34" charset="0"/>
              </a:rPr>
              <a:t>Evaluate the existing survey dataset for its informative importance</a:t>
            </a:r>
            <a:endParaRPr kumimoji="0" lang="en-US" altLang="ja-JP" sz="14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ja-JP" sz="1400" b="1">
                <a:latin typeface="Arial" panose="020B0604020202020204" pitchFamily="34" charset="0"/>
              </a:rPr>
              <a:t>1-3. </a:t>
            </a:r>
            <a:r>
              <a:rPr kumimoji="0" lang="en-US" altLang="ja-JP" sz="1400" b="1" i="0" u="none" strike="noStrike" cap="none" normalizeH="0" baseline="0">
                <a:ln>
                  <a:noFill/>
                </a:ln>
                <a:solidFill>
                  <a:schemeClr val="tx1"/>
                </a:solidFill>
                <a:effectLst/>
                <a:latin typeface="Arial" panose="020B0604020202020204" pitchFamily="34" charset="0"/>
              </a:rPr>
              <a:t>Active Transfer Learning:</a:t>
            </a:r>
            <a:endParaRPr kumimoji="0" lang="en-US" altLang="ja-JP" sz="1400" b="0" i="0" u="none" strike="noStrike" cap="none" normalizeH="0" baseline="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ja-JP" sz="1400" i="0" u="none" strike="noStrike" cap="none" normalizeH="0" baseline="0">
                <a:ln>
                  <a:noFill/>
                </a:ln>
                <a:solidFill>
                  <a:schemeClr val="tx1"/>
                </a:solidFill>
                <a:effectLst/>
                <a:latin typeface="Arial" panose="020B0604020202020204" pitchFamily="34" charset="0"/>
              </a:rPr>
              <a:t>For developing personal thermal comfort model, the selected instances from experimenta</a:t>
            </a:r>
            <a:r>
              <a:rPr lang="en-US" altLang="ja-JP" sz="1400">
                <a:latin typeface="Arial" panose="020B0604020202020204" pitchFamily="34" charset="0"/>
              </a:rPr>
              <a:t>l dataset</a:t>
            </a:r>
            <a:r>
              <a:rPr kumimoji="0" lang="en-US" altLang="ja-JP" sz="1400" i="0" u="none" strike="noStrike" cap="none" normalizeH="0" baseline="0">
                <a:ln>
                  <a:noFill/>
                </a:ln>
                <a:solidFill>
                  <a:schemeClr val="tx1"/>
                </a:solidFill>
                <a:effectLst/>
                <a:latin typeface="Arial" panose="020B0604020202020204" pitchFamily="34" charset="0"/>
              </a:rPr>
              <a:t> are used to re-train (2-1)General base model</a:t>
            </a:r>
            <a:endParaRPr kumimoji="0" lang="en-US" altLang="ja-JP" sz="1400" b="0" i="0" u="none" strike="noStrike" cap="none" normalizeH="0" baseline="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lang="en-US" altLang="ja-JP" sz="1400">
                <a:latin typeface="Arial" panose="020B0604020202020204" pitchFamily="34" charset="0"/>
              </a:rPr>
              <a:t>Various number of survey instances are used to see the effect of to model accuracy, based on </a:t>
            </a:r>
            <a:r>
              <a:rPr lang="en-US" altLang="ja-JP" sz="1400" b="1">
                <a:latin typeface="Arial" panose="020B0604020202020204" pitchFamily="34" charset="0"/>
              </a:rPr>
              <a:t>t</a:t>
            </a:r>
            <a:r>
              <a:rPr kumimoji="0" lang="en-US" altLang="ja-JP" sz="1400" b="1" i="0" u="none" strike="noStrike" cap="none" normalizeH="0" baseline="0">
                <a:ln>
                  <a:noFill/>
                </a:ln>
                <a:solidFill>
                  <a:schemeClr val="tx1"/>
                </a:solidFill>
                <a:effectLst/>
                <a:latin typeface="Arial" panose="020B0604020202020204" pitchFamily="34" charset="0"/>
              </a:rPr>
              <a:t>hermal acceptability</a:t>
            </a:r>
            <a:r>
              <a:rPr kumimoji="0" lang="en-US" altLang="ja-JP" sz="1400" i="0" u="none" strike="noStrike" cap="none" normalizeH="0" baseline="0">
                <a:ln>
                  <a:noFill/>
                </a:ln>
                <a:solidFill>
                  <a:schemeClr val="tx1"/>
                </a:solidFill>
                <a:effectLst/>
                <a:latin typeface="Arial" panose="020B0604020202020204" pitchFamily="34" charset="0"/>
              </a:rPr>
              <a:t>.</a:t>
            </a:r>
            <a:endParaRPr kumimoji="0" lang="ja-JP" altLang="ja-JP" sz="1400" i="0" u="none" strike="noStrike" cap="none" normalizeH="0" baseline="0">
              <a:ln>
                <a:noFill/>
              </a:ln>
              <a:solidFill>
                <a:schemeClr val="tx1"/>
              </a:solidFill>
              <a:effectLst/>
              <a:latin typeface="Arial" panose="020B0604020202020204" pitchFamily="34" charset="0"/>
            </a:endParaRPr>
          </a:p>
        </p:txBody>
      </p:sp>
      <p:sp>
        <p:nvSpPr>
          <p:cNvPr id="5" name="Rectangle 9">
            <a:extLst>
              <a:ext uri="{FF2B5EF4-FFF2-40B4-BE49-F238E27FC236}">
                <a16:creationId xmlns:a16="http://schemas.microsoft.com/office/drawing/2014/main" id="{621124CD-0895-1133-3543-531B55A3E91E}"/>
              </a:ext>
            </a:extLst>
          </p:cNvPr>
          <p:cNvSpPr/>
          <p:nvPr/>
        </p:nvSpPr>
        <p:spPr>
          <a:xfrm>
            <a:off x="533398" y="3632740"/>
            <a:ext cx="5445660"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tabLst/>
            </a:pPr>
            <a:r>
              <a:rPr lang="en-US" altLang="ja-JP" sz="1600" b="1">
                <a:solidFill>
                  <a:schemeClr val="bg1"/>
                </a:solidFill>
                <a:latin typeface="Arial" panose="020B0604020202020204" pitchFamily="34" charset="0"/>
              </a:rPr>
              <a:t>2</a:t>
            </a:r>
            <a:r>
              <a:rPr kumimoji="0" lang="en-US" altLang="ja-JP" sz="1600" b="1" i="0" u="none" strike="noStrike" cap="none" normalizeH="0" baseline="0">
                <a:ln>
                  <a:noFill/>
                </a:ln>
                <a:solidFill>
                  <a:schemeClr val="bg1"/>
                </a:solidFill>
                <a:effectLst/>
                <a:latin typeface="Arial" panose="020B0604020202020204" pitchFamily="34" charset="0"/>
              </a:rPr>
              <a:t>. Virtual experimental</a:t>
            </a:r>
            <a:r>
              <a:rPr kumimoji="0" lang="ja-JP" altLang="ja-JP" sz="1600" b="1" i="0" u="none" strike="noStrike" cap="none" normalizeH="0" baseline="0">
                <a:ln>
                  <a:noFill/>
                </a:ln>
                <a:solidFill>
                  <a:schemeClr val="bg1"/>
                </a:solidFill>
                <a:effectLst/>
                <a:latin typeface="Arial" panose="020B0604020202020204" pitchFamily="34" charset="0"/>
              </a:rPr>
              <a:t> Evaluation:</a:t>
            </a:r>
          </a:p>
        </p:txBody>
      </p:sp>
      <p:sp>
        <p:nvSpPr>
          <p:cNvPr id="18" name="Rectangle 1">
            <a:extLst>
              <a:ext uri="{FF2B5EF4-FFF2-40B4-BE49-F238E27FC236}">
                <a16:creationId xmlns:a16="http://schemas.microsoft.com/office/drawing/2014/main" id="{06AEE995-01E4-D8B7-368D-9BC8FCF7373E}"/>
              </a:ext>
            </a:extLst>
          </p:cNvPr>
          <p:cNvSpPr>
            <a:spLocks noChangeArrowheads="1"/>
          </p:cNvSpPr>
          <p:nvPr/>
        </p:nvSpPr>
        <p:spPr bwMode="auto">
          <a:xfrm>
            <a:off x="504534" y="3983544"/>
            <a:ext cx="55606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1400" b="0" i="0" u="none" strike="noStrike" cap="none" normalizeH="0" baseline="0">
                <a:ln>
                  <a:noFill/>
                </a:ln>
                <a:solidFill>
                  <a:schemeClr val="tx1"/>
                </a:solidFill>
                <a:effectLst/>
                <a:latin typeface="Arial" panose="020B0604020202020204" pitchFamily="34" charset="0"/>
              </a:rPr>
              <a:t>Transfer Learned Models are used in various </a:t>
            </a:r>
            <a:r>
              <a:rPr kumimoji="0" lang="en-US" altLang="ja-JP" sz="1400" b="0" i="0" u="none" strike="noStrike" cap="none" normalizeH="0" baseline="0">
                <a:ln>
                  <a:noFill/>
                </a:ln>
                <a:solidFill>
                  <a:schemeClr val="tx1"/>
                </a:solidFill>
                <a:effectLst/>
                <a:latin typeface="Arial" panose="020B0604020202020204" pitchFamily="34" charset="0"/>
              </a:rPr>
              <a:t>rule-based control </a:t>
            </a:r>
            <a:r>
              <a:rPr kumimoji="0" lang="ja-JP" altLang="ja-JP" sz="1400" b="0" i="0" u="none" strike="noStrike" cap="none" normalizeH="0" baseline="0">
                <a:ln>
                  <a:noFill/>
                </a:ln>
                <a:solidFill>
                  <a:schemeClr val="tx1"/>
                </a:solidFill>
                <a:effectLst/>
                <a:latin typeface="Arial" panose="020B0604020202020204" pitchFamily="34" charset="0"/>
              </a:rPr>
              <a:t>scenarios</a:t>
            </a:r>
            <a:endParaRPr kumimoji="0" lang="en-US" altLang="ja-JP" sz="1400" b="0" i="0" u="none" strike="noStrike" cap="none" normalizeH="0" baseline="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lang="en-US" altLang="ja-JP" sz="1400">
                <a:latin typeface="Arial" panose="020B0604020202020204" pitchFamily="34" charset="0"/>
              </a:rPr>
              <a:t>Along the number of training survey instances, its effect to comfort(thermal acceptability) and energy consumption are evaluated.</a:t>
            </a:r>
            <a:endParaRPr kumimoji="0" lang="ja-JP" altLang="ja-JP" sz="1400" b="0" i="0" u="none" strike="noStrike" cap="none" normalizeH="0" baseline="0">
              <a:ln>
                <a:noFill/>
              </a:ln>
              <a:solidFill>
                <a:schemeClr val="tx1"/>
              </a:solidFill>
              <a:effectLst/>
              <a:latin typeface="Arial" panose="020B0604020202020204" pitchFamily="34" charset="0"/>
            </a:endParaRPr>
          </a:p>
        </p:txBody>
      </p:sp>
      <p:sp>
        <p:nvSpPr>
          <p:cNvPr id="24" name="Rectangle 9">
            <a:extLst>
              <a:ext uri="{FF2B5EF4-FFF2-40B4-BE49-F238E27FC236}">
                <a16:creationId xmlns:a16="http://schemas.microsoft.com/office/drawing/2014/main" id="{1A85DDB4-3C17-FC79-9115-8348A8351697}"/>
              </a:ext>
            </a:extLst>
          </p:cNvPr>
          <p:cNvSpPr/>
          <p:nvPr/>
        </p:nvSpPr>
        <p:spPr>
          <a:xfrm>
            <a:off x="504534" y="626010"/>
            <a:ext cx="5445660"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tabLst/>
            </a:pPr>
            <a:r>
              <a:rPr lang="en-US" altLang="ja-JP" b="1">
                <a:solidFill>
                  <a:schemeClr val="bg1"/>
                </a:solidFill>
                <a:latin typeface="Arial" panose="020B0604020202020204" pitchFamily="34" charset="0"/>
              </a:rPr>
              <a:t>1</a:t>
            </a:r>
            <a:r>
              <a:rPr kumimoji="0" lang="en-US" altLang="ja-JP" sz="1800" b="1" i="0" u="none" strike="noStrike" cap="none" normalizeH="0" baseline="0">
                <a:ln>
                  <a:noFill/>
                </a:ln>
                <a:solidFill>
                  <a:schemeClr val="bg1"/>
                </a:solidFill>
                <a:effectLst/>
                <a:latin typeface="Arial" panose="020B0604020202020204" pitchFamily="34" charset="0"/>
              </a:rPr>
              <a:t>. Active </a:t>
            </a:r>
            <a:r>
              <a:rPr kumimoji="0" lang="ja-JP" altLang="ja-JP" sz="1800" b="1" i="0" u="none" strike="noStrike" cap="none" normalizeH="0" baseline="0">
                <a:ln>
                  <a:noFill/>
                </a:ln>
                <a:solidFill>
                  <a:schemeClr val="bg1"/>
                </a:solidFill>
                <a:effectLst/>
                <a:latin typeface="Arial" panose="020B0604020202020204" pitchFamily="34" charset="0"/>
              </a:rPr>
              <a:t>Transfer Learning:</a:t>
            </a:r>
          </a:p>
        </p:txBody>
      </p:sp>
      <p:sp>
        <p:nvSpPr>
          <p:cNvPr id="15" name="テキスト ボックス 14">
            <a:extLst>
              <a:ext uri="{FF2B5EF4-FFF2-40B4-BE49-F238E27FC236}">
                <a16:creationId xmlns:a16="http://schemas.microsoft.com/office/drawing/2014/main" id="{78694622-F585-FDAB-9762-C10E0A99DCBB}"/>
              </a:ext>
            </a:extLst>
          </p:cNvPr>
          <p:cNvSpPr txBox="1"/>
          <p:nvPr/>
        </p:nvSpPr>
        <p:spPr>
          <a:xfrm>
            <a:off x="5979058" y="6273225"/>
            <a:ext cx="6171384" cy="584775"/>
          </a:xfrm>
          <a:prstGeom prst="rect">
            <a:avLst/>
          </a:prstGeom>
          <a:noFill/>
        </p:spPr>
        <p:txBody>
          <a:bodyPr wrap="square">
            <a:spAutoFit/>
          </a:bodyPr>
          <a:lstStyle/>
          <a:p>
            <a:r>
              <a:rPr lang="en-US" altLang="ja-JP" sz="800"/>
              <a:t>[7] Development of the ASHRAE Global Thermal Comfort Database , V. F. </a:t>
            </a:r>
            <a:r>
              <a:rPr lang="en-US" altLang="ja-JP" sz="800" err="1"/>
              <a:t>Licina</a:t>
            </a:r>
            <a:r>
              <a:rPr lang="en-US" altLang="ja-JP" sz="800"/>
              <a:t>, T. Cheung, H. Zhang, R. De Dear, T. Parkinson, E. </a:t>
            </a:r>
            <a:r>
              <a:rPr lang="en-US" altLang="ja-JP" sz="800" err="1"/>
              <a:t>Arens</a:t>
            </a:r>
            <a:r>
              <a:rPr lang="en-US" altLang="ja-JP" sz="800"/>
              <a:t>, C. Chun, S. Schiavon, M. Luo, G. </a:t>
            </a:r>
            <a:r>
              <a:rPr lang="en-US" altLang="ja-JP" sz="800" err="1"/>
              <a:t>Brager</a:t>
            </a:r>
            <a:r>
              <a:rPr lang="en-US" altLang="ja-JP" sz="800"/>
              <a:t>, et al., 2018</a:t>
            </a:r>
          </a:p>
          <a:p>
            <a:r>
              <a:rPr lang="en-US" altLang="ja-JP" sz="800"/>
              <a:t>[8] A hybrid deep transfer learning strategy for thermal comfort prediction in buildings, Somu et al., 2021</a:t>
            </a:r>
          </a:p>
          <a:p>
            <a:r>
              <a:rPr lang="en-US" altLang="ja-JP" sz="800"/>
              <a:t>[9] Data-efficient Comfort Modeling: Active Transfer Learning for Predicting Personal Thermal Comfort using Limited Data, </a:t>
            </a:r>
            <a:r>
              <a:rPr lang="en-US" altLang="ja-JP" sz="800" err="1"/>
              <a:t>Tekler</a:t>
            </a:r>
            <a:r>
              <a:rPr lang="en-US" altLang="ja-JP" sz="800"/>
              <a:t> et al., 2024</a:t>
            </a:r>
          </a:p>
        </p:txBody>
      </p:sp>
      <p:sp>
        <p:nvSpPr>
          <p:cNvPr id="29" name="Slide Number Placeholder 2">
            <a:extLst>
              <a:ext uri="{FF2B5EF4-FFF2-40B4-BE49-F238E27FC236}">
                <a16:creationId xmlns:a16="http://schemas.microsoft.com/office/drawing/2014/main" id="{3400EE4B-9B32-6856-786D-3BFA67CBE13E}"/>
              </a:ext>
            </a:extLst>
          </p:cNvPr>
          <p:cNvSpPr txBox="1">
            <a:spLocks/>
          </p:cNvSpPr>
          <p:nvPr/>
        </p:nvSpPr>
        <p:spPr>
          <a:xfrm>
            <a:off x="11493605" y="160311"/>
            <a:ext cx="51702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83C638-C51E-4C26-B75A-5F0DA01E4D26}" type="slidenum">
              <a:rPr lang="en-SG" smtClean="0"/>
              <a:pPr/>
              <a:t>6</a:t>
            </a:fld>
            <a:endParaRPr lang="en-SG"/>
          </a:p>
        </p:txBody>
      </p:sp>
      <p:sp>
        <p:nvSpPr>
          <p:cNvPr id="30" name="Rectangle 18">
            <a:extLst>
              <a:ext uri="{FF2B5EF4-FFF2-40B4-BE49-F238E27FC236}">
                <a16:creationId xmlns:a16="http://schemas.microsoft.com/office/drawing/2014/main" id="{CF8971BC-B5AF-82C8-7021-C6E23ACDFB02}"/>
              </a:ext>
            </a:extLst>
          </p:cNvPr>
          <p:cNvSpPr/>
          <p:nvPr/>
        </p:nvSpPr>
        <p:spPr>
          <a:xfrm>
            <a:off x="9852178" y="686646"/>
            <a:ext cx="1806422" cy="2026269"/>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51">
            <a:extLst>
              <a:ext uri="{FF2B5EF4-FFF2-40B4-BE49-F238E27FC236}">
                <a16:creationId xmlns:a16="http://schemas.microsoft.com/office/drawing/2014/main" id="{1C62FC7D-E387-74A2-AACC-BB7A36CC62AD}"/>
              </a:ext>
            </a:extLst>
          </p:cNvPr>
          <p:cNvSpPr/>
          <p:nvPr/>
        </p:nvSpPr>
        <p:spPr>
          <a:xfrm>
            <a:off x="7536180" y="3874638"/>
            <a:ext cx="4122419" cy="893917"/>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L-Shape 50">
            <a:extLst>
              <a:ext uri="{FF2B5EF4-FFF2-40B4-BE49-F238E27FC236}">
                <a16:creationId xmlns:a16="http://schemas.microsoft.com/office/drawing/2014/main" id="{435515D7-A0B8-D56F-698F-C956DD7B0061}"/>
              </a:ext>
            </a:extLst>
          </p:cNvPr>
          <p:cNvSpPr/>
          <p:nvPr/>
        </p:nvSpPr>
        <p:spPr>
          <a:xfrm>
            <a:off x="7536182" y="663358"/>
            <a:ext cx="4122420" cy="2815363"/>
          </a:xfrm>
          <a:prstGeom prst="corner">
            <a:avLst>
              <a:gd name="adj1" fmla="val 24423"/>
              <a:gd name="adj2" fmla="val 68269"/>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正方形/長方形 34">
            <a:extLst>
              <a:ext uri="{FF2B5EF4-FFF2-40B4-BE49-F238E27FC236}">
                <a16:creationId xmlns:a16="http://schemas.microsoft.com/office/drawing/2014/main" id="{7C4B490E-36ED-C2BA-9F81-DFF3625936D0}"/>
              </a:ext>
            </a:extLst>
          </p:cNvPr>
          <p:cNvSpPr/>
          <p:nvPr/>
        </p:nvSpPr>
        <p:spPr>
          <a:xfrm>
            <a:off x="9987877" y="729506"/>
            <a:ext cx="1384300" cy="64155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Experimental</a:t>
            </a:r>
          </a:p>
          <a:p>
            <a:pPr algn="ctr"/>
            <a:r>
              <a:rPr kumimoji="1" lang="en-US" altLang="ja-JP" sz="1600">
                <a:solidFill>
                  <a:schemeClr val="bg1"/>
                </a:solidFill>
              </a:rPr>
              <a:t>Survey Data</a:t>
            </a:r>
          </a:p>
        </p:txBody>
      </p:sp>
      <p:sp>
        <p:nvSpPr>
          <p:cNvPr id="36" name="正方形/長方形 35">
            <a:extLst>
              <a:ext uri="{FF2B5EF4-FFF2-40B4-BE49-F238E27FC236}">
                <a16:creationId xmlns:a16="http://schemas.microsoft.com/office/drawing/2014/main" id="{BB6B48E3-5F5A-9C5B-8038-C0C1C275DEF1}"/>
              </a:ext>
            </a:extLst>
          </p:cNvPr>
          <p:cNvSpPr/>
          <p:nvPr/>
        </p:nvSpPr>
        <p:spPr>
          <a:xfrm>
            <a:off x="9987877" y="1519878"/>
            <a:ext cx="1384300" cy="51216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Evaluate</a:t>
            </a:r>
          </a:p>
          <a:p>
            <a:pPr algn="ctr"/>
            <a:r>
              <a:rPr kumimoji="1" lang="en-US" altLang="ja-JP" sz="1600">
                <a:solidFill>
                  <a:schemeClr val="bg1"/>
                </a:solidFill>
              </a:rPr>
              <a:t>entropy </a:t>
            </a:r>
            <a:endParaRPr kumimoji="1" lang="ja-JP" altLang="en-US" sz="1600">
              <a:solidFill>
                <a:schemeClr val="bg1"/>
              </a:solidFill>
            </a:endParaRPr>
          </a:p>
        </p:txBody>
      </p:sp>
      <p:sp>
        <p:nvSpPr>
          <p:cNvPr id="38" name="正方形/長方形 37">
            <a:extLst>
              <a:ext uri="{FF2B5EF4-FFF2-40B4-BE49-F238E27FC236}">
                <a16:creationId xmlns:a16="http://schemas.microsoft.com/office/drawing/2014/main" id="{3A71B458-DEDD-001E-A4BB-185F0C627515}"/>
              </a:ext>
            </a:extLst>
          </p:cNvPr>
          <p:cNvSpPr/>
          <p:nvPr/>
        </p:nvSpPr>
        <p:spPr>
          <a:xfrm>
            <a:off x="7843523" y="729506"/>
            <a:ext cx="1384300" cy="64155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ASHRAE</a:t>
            </a:r>
          </a:p>
          <a:p>
            <a:pPr algn="ctr"/>
            <a:r>
              <a:rPr kumimoji="1" lang="en-US" altLang="ja-JP" sz="1600">
                <a:solidFill>
                  <a:schemeClr val="bg1"/>
                </a:solidFill>
              </a:rPr>
              <a:t>dataset</a:t>
            </a:r>
            <a:endParaRPr kumimoji="1" lang="ja-JP" altLang="en-US" sz="1600">
              <a:solidFill>
                <a:schemeClr val="bg1"/>
              </a:solidFill>
            </a:endParaRPr>
          </a:p>
        </p:txBody>
      </p:sp>
      <p:sp>
        <p:nvSpPr>
          <p:cNvPr id="39" name="正方形/長方形 38">
            <a:extLst>
              <a:ext uri="{FF2B5EF4-FFF2-40B4-BE49-F238E27FC236}">
                <a16:creationId xmlns:a16="http://schemas.microsoft.com/office/drawing/2014/main" id="{024E9395-A1C7-A361-A645-E00D0ED6EB1F}"/>
              </a:ext>
            </a:extLst>
          </p:cNvPr>
          <p:cNvSpPr/>
          <p:nvPr/>
        </p:nvSpPr>
        <p:spPr>
          <a:xfrm>
            <a:off x="7843523" y="1539609"/>
            <a:ext cx="1384300" cy="7738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General base model</a:t>
            </a:r>
            <a:endParaRPr kumimoji="1" lang="ja-JP" altLang="en-US" sz="1600">
              <a:solidFill>
                <a:schemeClr val="bg1"/>
              </a:solidFill>
            </a:endParaRPr>
          </a:p>
        </p:txBody>
      </p:sp>
      <p:cxnSp>
        <p:nvCxnSpPr>
          <p:cNvPr id="41" name="直線矢印コネクタ 40">
            <a:extLst>
              <a:ext uri="{FF2B5EF4-FFF2-40B4-BE49-F238E27FC236}">
                <a16:creationId xmlns:a16="http://schemas.microsoft.com/office/drawing/2014/main" id="{BDB5D0B7-2979-FFE3-B975-340889112D33}"/>
              </a:ext>
            </a:extLst>
          </p:cNvPr>
          <p:cNvCxnSpPr>
            <a:cxnSpLocks/>
            <a:stCxn id="35" idx="2"/>
            <a:endCxn id="36" idx="0"/>
          </p:cNvCxnSpPr>
          <p:nvPr/>
        </p:nvCxnSpPr>
        <p:spPr>
          <a:xfrm>
            <a:off x="10680027" y="1371061"/>
            <a:ext cx="0" cy="148817"/>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ECBCF17B-637F-3FC3-105A-5EE7E67AB493}"/>
              </a:ext>
            </a:extLst>
          </p:cNvPr>
          <p:cNvSpPr/>
          <p:nvPr/>
        </p:nvSpPr>
        <p:spPr>
          <a:xfrm>
            <a:off x="7843523" y="2564263"/>
            <a:ext cx="1384300" cy="77385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Personal</a:t>
            </a:r>
          </a:p>
          <a:p>
            <a:pPr algn="ctr"/>
            <a:r>
              <a:rPr kumimoji="1" lang="en-US" altLang="ja-JP" sz="1600">
                <a:solidFill>
                  <a:schemeClr val="bg1"/>
                </a:solidFill>
              </a:rPr>
              <a:t>customized </a:t>
            </a:r>
          </a:p>
          <a:p>
            <a:pPr algn="ctr"/>
            <a:r>
              <a:rPr kumimoji="1" lang="en-US" altLang="ja-JP" sz="1600">
                <a:solidFill>
                  <a:schemeClr val="bg1"/>
                </a:solidFill>
              </a:rPr>
              <a:t>models</a:t>
            </a:r>
          </a:p>
        </p:txBody>
      </p:sp>
      <p:sp>
        <p:nvSpPr>
          <p:cNvPr id="43" name="正方形/長方形 42">
            <a:extLst>
              <a:ext uri="{FF2B5EF4-FFF2-40B4-BE49-F238E27FC236}">
                <a16:creationId xmlns:a16="http://schemas.microsoft.com/office/drawing/2014/main" id="{36267204-8F09-8B87-2625-53776B493756}"/>
              </a:ext>
            </a:extLst>
          </p:cNvPr>
          <p:cNvSpPr/>
          <p:nvPr/>
        </p:nvSpPr>
        <p:spPr>
          <a:xfrm>
            <a:off x="7843523" y="4043662"/>
            <a:ext cx="899159" cy="56940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Zone</a:t>
            </a:r>
          </a:p>
          <a:p>
            <a:pPr algn="ctr"/>
            <a:r>
              <a:rPr kumimoji="1" lang="en-US" altLang="ja-JP" sz="1600">
                <a:solidFill>
                  <a:schemeClr val="bg1"/>
                </a:solidFill>
              </a:rPr>
              <a:t>Control</a:t>
            </a:r>
          </a:p>
        </p:txBody>
      </p:sp>
      <p:sp>
        <p:nvSpPr>
          <p:cNvPr id="44" name="正方形/長方形 43">
            <a:extLst>
              <a:ext uri="{FF2B5EF4-FFF2-40B4-BE49-F238E27FC236}">
                <a16:creationId xmlns:a16="http://schemas.microsoft.com/office/drawing/2014/main" id="{6462DDE0-7EA5-D8EF-EE4F-7041277D4494}"/>
              </a:ext>
            </a:extLst>
          </p:cNvPr>
          <p:cNvSpPr/>
          <p:nvPr/>
        </p:nvSpPr>
        <p:spPr>
          <a:xfrm>
            <a:off x="9100231" y="4043662"/>
            <a:ext cx="899159" cy="56940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Group</a:t>
            </a:r>
          </a:p>
          <a:p>
            <a:pPr algn="ctr"/>
            <a:r>
              <a:rPr kumimoji="1" lang="en-US" altLang="ja-JP" sz="1600">
                <a:solidFill>
                  <a:schemeClr val="bg1"/>
                </a:solidFill>
              </a:rPr>
              <a:t>Control</a:t>
            </a:r>
          </a:p>
        </p:txBody>
      </p:sp>
      <p:sp>
        <p:nvSpPr>
          <p:cNvPr id="46" name="正方形/長方形 45">
            <a:extLst>
              <a:ext uri="{FF2B5EF4-FFF2-40B4-BE49-F238E27FC236}">
                <a16:creationId xmlns:a16="http://schemas.microsoft.com/office/drawing/2014/main" id="{1EF8D284-6C88-23F6-CA98-66C19BCDFBB0}"/>
              </a:ext>
            </a:extLst>
          </p:cNvPr>
          <p:cNvSpPr/>
          <p:nvPr/>
        </p:nvSpPr>
        <p:spPr>
          <a:xfrm>
            <a:off x="10316691" y="4043662"/>
            <a:ext cx="899159" cy="56940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Personal</a:t>
            </a:r>
          </a:p>
          <a:p>
            <a:pPr algn="ctr"/>
            <a:r>
              <a:rPr kumimoji="1" lang="en-US" altLang="ja-JP" sz="1600">
                <a:solidFill>
                  <a:schemeClr val="bg1"/>
                </a:solidFill>
              </a:rPr>
              <a:t>Control</a:t>
            </a:r>
          </a:p>
        </p:txBody>
      </p:sp>
      <p:sp>
        <p:nvSpPr>
          <p:cNvPr id="47" name="正方形/長方形 46">
            <a:extLst>
              <a:ext uri="{FF2B5EF4-FFF2-40B4-BE49-F238E27FC236}">
                <a16:creationId xmlns:a16="http://schemas.microsoft.com/office/drawing/2014/main" id="{F945D62E-312B-81E0-2390-ED72CA42E226}"/>
              </a:ext>
            </a:extLst>
          </p:cNvPr>
          <p:cNvSpPr/>
          <p:nvPr/>
        </p:nvSpPr>
        <p:spPr>
          <a:xfrm>
            <a:off x="7536180" y="5153096"/>
            <a:ext cx="4122419" cy="888777"/>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600">
                <a:solidFill>
                  <a:schemeClr val="bg1"/>
                </a:solidFill>
              </a:rPr>
              <a:t>Result (Comfort, Energy)</a:t>
            </a:r>
          </a:p>
        </p:txBody>
      </p:sp>
      <p:cxnSp>
        <p:nvCxnSpPr>
          <p:cNvPr id="49" name="直線矢印コネクタ 9">
            <a:extLst>
              <a:ext uri="{FF2B5EF4-FFF2-40B4-BE49-F238E27FC236}">
                <a16:creationId xmlns:a16="http://schemas.microsoft.com/office/drawing/2014/main" id="{828108D4-1518-623C-17E0-2EDDAD6CC427}"/>
              </a:ext>
            </a:extLst>
          </p:cNvPr>
          <p:cNvCxnSpPr>
            <a:cxnSpLocks/>
            <a:stCxn id="38" idx="2"/>
            <a:endCxn id="39" idx="0"/>
          </p:cNvCxnSpPr>
          <p:nvPr/>
        </p:nvCxnSpPr>
        <p:spPr>
          <a:xfrm>
            <a:off x="8535673" y="1371061"/>
            <a:ext cx="0" cy="168548"/>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9">
            <a:extLst>
              <a:ext uri="{FF2B5EF4-FFF2-40B4-BE49-F238E27FC236}">
                <a16:creationId xmlns:a16="http://schemas.microsoft.com/office/drawing/2014/main" id="{95B69E84-457E-E96C-D2DC-9665CE143CD3}"/>
              </a:ext>
            </a:extLst>
          </p:cNvPr>
          <p:cNvCxnSpPr>
            <a:cxnSpLocks/>
            <a:stCxn id="39" idx="2"/>
            <a:endCxn id="42" idx="0"/>
          </p:cNvCxnSpPr>
          <p:nvPr/>
        </p:nvCxnSpPr>
        <p:spPr>
          <a:xfrm>
            <a:off x="8535673" y="2313459"/>
            <a:ext cx="0" cy="250804"/>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24">
            <a:extLst>
              <a:ext uri="{FF2B5EF4-FFF2-40B4-BE49-F238E27FC236}">
                <a16:creationId xmlns:a16="http://schemas.microsoft.com/office/drawing/2014/main" id="{E8891198-58AE-D1EF-8769-1B3C5F13816F}"/>
              </a:ext>
            </a:extLst>
          </p:cNvPr>
          <p:cNvCxnSpPr>
            <a:cxnSpLocks/>
            <a:stCxn id="36" idx="2"/>
            <a:endCxn id="42" idx="3"/>
          </p:cNvCxnSpPr>
          <p:nvPr/>
        </p:nvCxnSpPr>
        <p:spPr>
          <a:xfrm rot="5400000">
            <a:off x="9494350" y="1765511"/>
            <a:ext cx="919150" cy="1452204"/>
          </a:xfrm>
          <a:prstGeom prst="bentConnector2">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30">
            <a:extLst>
              <a:ext uri="{FF2B5EF4-FFF2-40B4-BE49-F238E27FC236}">
                <a16:creationId xmlns:a16="http://schemas.microsoft.com/office/drawing/2014/main" id="{4DFD5A14-6D77-21F9-2FD9-3A5DFB333915}"/>
              </a:ext>
            </a:extLst>
          </p:cNvPr>
          <p:cNvCxnSpPr>
            <a:cxnSpLocks/>
            <a:stCxn id="42" idx="2"/>
            <a:endCxn id="43" idx="0"/>
          </p:cNvCxnSpPr>
          <p:nvPr/>
        </p:nvCxnSpPr>
        <p:spPr>
          <a:xfrm rot="5400000">
            <a:off x="8061614" y="3569602"/>
            <a:ext cx="705549" cy="242570"/>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33">
            <a:extLst>
              <a:ext uri="{FF2B5EF4-FFF2-40B4-BE49-F238E27FC236}">
                <a16:creationId xmlns:a16="http://schemas.microsoft.com/office/drawing/2014/main" id="{1568EDF2-3535-81C4-1F43-5D31DBE7C6BA}"/>
              </a:ext>
            </a:extLst>
          </p:cNvPr>
          <p:cNvCxnSpPr>
            <a:cxnSpLocks/>
            <a:stCxn id="42" idx="2"/>
            <a:endCxn id="44" idx="0"/>
          </p:cNvCxnSpPr>
          <p:nvPr/>
        </p:nvCxnSpPr>
        <p:spPr>
          <a:xfrm rot="16200000" flipH="1">
            <a:off x="8689968" y="3183818"/>
            <a:ext cx="705549" cy="1014138"/>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36">
            <a:extLst>
              <a:ext uri="{FF2B5EF4-FFF2-40B4-BE49-F238E27FC236}">
                <a16:creationId xmlns:a16="http://schemas.microsoft.com/office/drawing/2014/main" id="{554A26EA-7FFB-60B5-DE75-5737F7C478A1}"/>
              </a:ext>
            </a:extLst>
          </p:cNvPr>
          <p:cNvCxnSpPr>
            <a:cxnSpLocks/>
            <a:stCxn id="42" idx="2"/>
            <a:endCxn id="46" idx="0"/>
          </p:cNvCxnSpPr>
          <p:nvPr/>
        </p:nvCxnSpPr>
        <p:spPr>
          <a:xfrm rot="16200000" flipH="1">
            <a:off x="9298198" y="2575588"/>
            <a:ext cx="705549" cy="2230598"/>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39">
            <a:extLst>
              <a:ext uri="{FF2B5EF4-FFF2-40B4-BE49-F238E27FC236}">
                <a16:creationId xmlns:a16="http://schemas.microsoft.com/office/drawing/2014/main" id="{405FCD63-3AD0-C138-35B2-31C39F3C15E0}"/>
              </a:ext>
            </a:extLst>
          </p:cNvPr>
          <p:cNvCxnSpPr>
            <a:cxnSpLocks/>
            <a:stCxn id="43" idx="2"/>
            <a:endCxn id="47" idx="0"/>
          </p:cNvCxnSpPr>
          <p:nvPr/>
        </p:nvCxnSpPr>
        <p:spPr>
          <a:xfrm rot="16200000" flipH="1">
            <a:off x="8675234" y="4230939"/>
            <a:ext cx="540025" cy="1304287"/>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44">
            <a:extLst>
              <a:ext uri="{FF2B5EF4-FFF2-40B4-BE49-F238E27FC236}">
                <a16:creationId xmlns:a16="http://schemas.microsoft.com/office/drawing/2014/main" id="{D555F802-A204-C533-8930-CC5691AAF566}"/>
              </a:ext>
            </a:extLst>
          </p:cNvPr>
          <p:cNvCxnSpPr>
            <a:cxnSpLocks/>
            <a:stCxn id="46" idx="2"/>
            <a:endCxn id="47" idx="0"/>
          </p:cNvCxnSpPr>
          <p:nvPr/>
        </p:nvCxnSpPr>
        <p:spPr>
          <a:xfrm rot="5400000">
            <a:off x="9911819" y="4298643"/>
            <a:ext cx="540025" cy="1168881"/>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47">
            <a:extLst>
              <a:ext uri="{FF2B5EF4-FFF2-40B4-BE49-F238E27FC236}">
                <a16:creationId xmlns:a16="http://schemas.microsoft.com/office/drawing/2014/main" id="{C0EF83A8-ECEF-FFC4-1926-E56C7CD904A9}"/>
              </a:ext>
            </a:extLst>
          </p:cNvPr>
          <p:cNvCxnSpPr>
            <a:cxnSpLocks/>
            <a:stCxn id="44" idx="2"/>
            <a:endCxn id="47" idx="0"/>
          </p:cNvCxnSpPr>
          <p:nvPr/>
        </p:nvCxnSpPr>
        <p:spPr>
          <a:xfrm rot="16200000" flipH="1">
            <a:off x="9303588" y="4859293"/>
            <a:ext cx="540025" cy="47579"/>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1" name="Picture 2" descr="EnergyPlus | Department of Energy">
            <a:extLst>
              <a:ext uri="{FF2B5EF4-FFF2-40B4-BE49-F238E27FC236}">
                <a16:creationId xmlns:a16="http://schemas.microsoft.com/office/drawing/2014/main" id="{85252083-6EC0-D4CF-BB1E-698DAF67294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33424" y="4313628"/>
            <a:ext cx="749534" cy="540026"/>
          </a:xfrm>
          <a:prstGeom prst="rect">
            <a:avLst/>
          </a:prstGeom>
          <a:noFill/>
          <a:extLst>
            <a:ext uri="{909E8E84-426E-40DD-AFC4-6F175D3DCCD1}">
              <a14:hiddenFill xmlns:a14="http://schemas.microsoft.com/office/drawing/2010/main">
                <a:solidFill>
                  <a:srgbClr val="FFFFFF"/>
                </a:solidFill>
              </a14:hiddenFill>
            </a:ext>
          </a:extLst>
        </p:spPr>
      </p:pic>
      <p:sp>
        <p:nvSpPr>
          <p:cNvPr id="63" name="テキスト ボックス 203">
            <a:extLst>
              <a:ext uri="{FF2B5EF4-FFF2-40B4-BE49-F238E27FC236}">
                <a16:creationId xmlns:a16="http://schemas.microsoft.com/office/drawing/2014/main" id="{4C74D5F2-3EDF-3140-2118-D1224A12015A}"/>
              </a:ext>
            </a:extLst>
          </p:cNvPr>
          <p:cNvSpPr txBox="1"/>
          <p:nvPr/>
        </p:nvSpPr>
        <p:spPr>
          <a:xfrm>
            <a:off x="9227822" y="2944267"/>
            <a:ext cx="2487929" cy="523220"/>
          </a:xfrm>
          <a:prstGeom prst="rect">
            <a:avLst/>
          </a:prstGeom>
          <a:noFill/>
        </p:spPr>
        <p:txBody>
          <a:bodyPr wrap="square">
            <a:spAutoFit/>
          </a:bodyPr>
          <a:lstStyle/>
          <a:p>
            <a:r>
              <a:rPr lang="en-US" altLang="ja-JP" sz="1400" b="1"/>
              <a:t>Active Transfer Learning</a:t>
            </a:r>
          </a:p>
          <a:p>
            <a:r>
              <a:rPr lang="en-US" altLang="ja-JP" sz="1400"/>
              <a:t>on various amount of surveys</a:t>
            </a:r>
            <a:endParaRPr lang="en-US" altLang="ja-JP" sz="1200"/>
          </a:p>
        </p:txBody>
      </p:sp>
      <p:pic>
        <p:nvPicPr>
          <p:cNvPr id="1024" name="Picture 2" descr="AI（人工知能）のアイコン03 | フリーのアイコンイラスト素材 icon-pit">
            <a:extLst>
              <a:ext uri="{FF2B5EF4-FFF2-40B4-BE49-F238E27FC236}">
                <a16:creationId xmlns:a16="http://schemas.microsoft.com/office/drawing/2014/main" id="{1E68B193-007A-CF92-C1DF-650CC7EA96AE}"/>
              </a:ext>
            </a:extLst>
          </p:cNvPr>
          <p:cNvPicPr>
            <a:picLocks noChangeAspect="1" noChangeArrowheads="1"/>
          </p:cNvPicPr>
          <p:nvPr/>
        </p:nvPicPr>
        <p:blipFill rotWithShape="1">
          <a:blip r:embed="rId4">
            <a:duotone>
              <a:prstClr val="black"/>
              <a:schemeClr val="tx2">
                <a:tint val="45000"/>
                <a:satMod val="400000"/>
              </a:schemeClr>
            </a:duotone>
            <a:extLst>
              <a:ext uri="{28A0092B-C50C-407E-A947-70E740481C1C}">
                <a14:useLocalDpi xmlns:a14="http://schemas.microsoft.com/office/drawing/2010/main" val="0"/>
              </a:ext>
            </a:extLst>
          </a:blip>
          <a:srcRect l="-2114" t="9316" r="2114" b="6016"/>
          <a:stretch/>
        </p:blipFill>
        <p:spPr bwMode="auto">
          <a:xfrm>
            <a:off x="6983030" y="2610132"/>
            <a:ext cx="913985" cy="773850"/>
          </a:xfrm>
          <a:prstGeom prst="rect">
            <a:avLst/>
          </a:prstGeom>
          <a:noFill/>
          <a:extLst>
            <a:ext uri="{909E8E84-426E-40DD-AFC4-6F175D3DCCD1}">
              <a14:hiddenFill xmlns:a14="http://schemas.microsoft.com/office/drawing/2010/main">
                <a:solidFill>
                  <a:srgbClr val="FFFFFF"/>
                </a:solidFill>
              </a14:hiddenFill>
            </a:ext>
          </a:extLst>
        </p:spPr>
      </p:pic>
      <p:sp>
        <p:nvSpPr>
          <p:cNvPr id="1025" name="テキスト ボックス 203">
            <a:extLst>
              <a:ext uri="{FF2B5EF4-FFF2-40B4-BE49-F238E27FC236}">
                <a16:creationId xmlns:a16="http://schemas.microsoft.com/office/drawing/2014/main" id="{64C37B9F-F053-6CE7-572C-8C56EFE0FAB5}"/>
              </a:ext>
            </a:extLst>
          </p:cNvPr>
          <p:cNvSpPr txBox="1"/>
          <p:nvPr/>
        </p:nvSpPr>
        <p:spPr>
          <a:xfrm>
            <a:off x="6412727" y="3557868"/>
            <a:ext cx="2185990" cy="523220"/>
          </a:xfrm>
          <a:prstGeom prst="rect">
            <a:avLst/>
          </a:prstGeom>
          <a:noFill/>
        </p:spPr>
        <p:txBody>
          <a:bodyPr wrap="square">
            <a:spAutoFit/>
          </a:bodyPr>
          <a:lstStyle/>
          <a:p>
            <a:r>
              <a:rPr lang="en-US" altLang="ja-JP" sz="1400" b="1"/>
              <a:t>(2)Virtual </a:t>
            </a:r>
            <a:r>
              <a:rPr kumimoji="0" lang="en-US" altLang="ja-JP" sz="1400" b="1" i="0" u="none" strike="noStrike" cap="none" normalizeH="0" baseline="0">
                <a:ln>
                  <a:noFill/>
                </a:ln>
                <a:effectLst/>
                <a:latin typeface="Arial" panose="020B0604020202020204" pitchFamily="34" charset="0"/>
              </a:rPr>
              <a:t>experimental</a:t>
            </a:r>
            <a:r>
              <a:rPr lang="en-US" altLang="ja-JP" sz="1400" b="1"/>
              <a:t> evaluation</a:t>
            </a:r>
            <a:endParaRPr lang="en-US" altLang="ja-JP" sz="1200"/>
          </a:p>
        </p:txBody>
      </p:sp>
      <p:sp>
        <p:nvSpPr>
          <p:cNvPr id="1027" name="テキスト ボックス 203">
            <a:extLst>
              <a:ext uri="{FF2B5EF4-FFF2-40B4-BE49-F238E27FC236}">
                <a16:creationId xmlns:a16="http://schemas.microsoft.com/office/drawing/2014/main" id="{1BEF142A-BEDF-A82E-D182-73374E79EC86}"/>
              </a:ext>
            </a:extLst>
          </p:cNvPr>
          <p:cNvSpPr txBox="1"/>
          <p:nvPr/>
        </p:nvSpPr>
        <p:spPr>
          <a:xfrm>
            <a:off x="6453519" y="70877"/>
            <a:ext cx="3069682" cy="307777"/>
          </a:xfrm>
          <a:prstGeom prst="rect">
            <a:avLst/>
          </a:prstGeom>
          <a:noFill/>
        </p:spPr>
        <p:txBody>
          <a:bodyPr wrap="square">
            <a:spAutoFit/>
          </a:bodyPr>
          <a:lstStyle/>
          <a:p>
            <a:r>
              <a:rPr lang="en-US" altLang="ja-JP" sz="1400" b="1"/>
              <a:t>(1)Active Transfer Learning</a:t>
            </a:r>
            <a:endParaRPr lang="en-US" altLang="ja-JP" sz="1200"/>
          </a:p>
        </p:txBody>
      </p:sp>
      <p:sp>
        <p:nvSpPr>
          <p:cNvPr id="1028" name="テキスト ボックス 203">
            <a:extLst>
              <a:ext uri="{FF2B5EF4-FFF2-40B4-BE49-F238E27FC236}">
                <a16:creationId xmlns:a16="http://schemas.microsoft.com/office/drawing/2014/main" id="{80C16FB4-C9E0-1C0E-A550-D473910F6BF9}"/>
              </a:ext>
            </a:extLst>
          </p:cNvPr>
          <p:cNvSpPr txBox="1"/>
          <p:nvPr/>
        </p:nvSpPr>
        <p:spPr>
          <a:xfrm>
            <a:off x="7359077" y="311512"/>
            <a:ext cx="1362634" cy="307777"/>
          </a:xfrm>
          <a:prstGeom prst="rect">
            <a:avLst/>
          </a:prstGeom>
          <a:noFill/>
        </p:spPr>
        <p:txBody>
          <a:bodyPr wrap="square">
            <a:spAutoFit/>
          </a:bodyPr>
          <a:lstStyle/>
          <a:p>
            <a:r>
              <a:rPr lang="en-US" altLang="ja-JP" sz="1400" b="1"/>
              <a:t>(Base Dataset</a:t>
            </a:r>
            <a:r>
              <a:rPr lang="en-US" altLang="ja-JP" sz="1200" b="1"/>
              <a:t>)</a:t>
            </a:r>
            <a:endParaRPr lang="en-US" altLang="ja-JP" sz="1200"/>
          </a:p>
        </p:txBody>
      </p:sp>
      <p:sp>
        <p:nvSpPr>
          <p:cNvPr id="1029" name="正方形/長方形 17">
            <a:extLst>
              <a:ext uri="{FF2B5EF4-FFF2-40B4-BE49-F238E27FC236}">
                <a16:creationId xmlns:a16="http://schemas.microsoft.com/office/drawing/2014/main" id="{B86D41CA-7E46-C176-5AE1-1AB540634A55}"/>
              </a:ext>
            </a:extLst>
          </p:cNvPr>
          <p:cNvSpPr/>
          <p:nvPr/>
        </p:nvSpPr>
        <p:spPr>
          <a:xfrm>
            <a:off x="7654074" y="5508194"/>
            <a:ext cx="690223" cy="468000"/>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b="1">
                <a:solidFill>
                  <a:schemeClr val="tx1"/>
                </a:solidFill>
              </a:rPr>
              <a:t>N=2</a:t>
            </a:r>
          </a:p>
          <a:p>
            <a:r>
              <a:rPr lang="en-US" altLang="ja-JP" sz="1400" b="1">
                <a:solidFill>
                  <a:schemeClr val="tx1"/>
                </a:solidFill>
              </a:rPr>
              <a:t>Model</a:t>
            </a:r>
            <a:endParaRPr lang="ja-JP" altLang="en-US" sz="1400" b="1">
              <a:solidFill>
                <a:schemeClr val="tx1"/>
              </a:solidFill>
            </a:endParaRPr>
          </a:p>
        </p:txBody>
      </p:sp>
      <p:sp>
        <p:nvSpPr>
          <p:cNvPr id="1030" name="正方形/長方形 17">
            <a:extLst>
              <a:ext uri="{FF2B5EF4-FFF2-40B4-BE49-F238E27FC236}">
                <a16:creationId xmlns:a16="http://schemas.microsoft.com/office/drawing/2014/main" id="{BB1069CA-08AA-387E-CD7B-1FE8F3D7FB42}"/>
              </a:ext>
            </a:extLst>
          </p:cNvPr>
          <p:cNvSpPr/>
          <p:nvPr/>
        </p:nvSpPr>
        <p:spPr>
          <a:xfrm>
            <a:off x="10415662" y="5508194"/>
            <a:ext cx="1142128" cy="468000"/>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b="1">
                <a:solidFill>
                  <a:schemeClr val="tx1"/>
                </a:solidFill>
              </a:rPr>
              <a:t>Full learning</a:t>
            </a:r>
          </a:p>
          <a:p>
            <a:r>
              <a:rPr lang="en-US" altLang="ja-JP" sz="1400" b="1">
                <a:solidFill>
                  <a:schemeClr val="tx1"/>
                </a:solidFill>
              </a:rPr>
              <a:t>model</a:t>
            </a:r>
            <a:endParaRPr lang="ja-JP" altLang="en-US" sz="1400" b="1">
              <a:solidFill>
                <a:schemeClr val="tx1"/>
              </a:solidFill>
            </a:endParaRPr>
          </a:p>
        </p:txBody>
      </p:sp>
      <p:sp>
        <p:nvSpPr>
          <p:cNvPr id="1031" name="正方形/長方形 17">
            <a:extLst>
              <a:ext uri="{FF2B5EF4-FFF2-40B4-BE49-F238E27FC236}">
                <a16:creationId xmlns:a16="http://schemas.microsoft.com/office/drawing/2014/main" id="{1120EE48-95B1-F5E9-6C47-E21EF66FED38}"/>
              </a:ext>
            </a:extLst>
          </p:cNvPr>
          <p:cNvSpPr/>
          <p:nvPr/>
        </p:nvSpPr>
        <p:spPr>
          <a:xfrm>
            <a:off x="9591615" y="5508194"/>
            <a:ext cx="714405" cy="468000"/>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b="1">
                <a:solidFill>
                  <a:schemeClr val="tx1"/>
                </a:solidFill>
              </a:rPr>
              <a:t>N=20</a:t>
            </a:r>
          </a:p>
          <a:p>
            <a:r>
              <a:rPr lang="en-US" altLang="ja-JP" sz="1400" b="1">
                <a:solidFill>
                  <a:schemeClr val="tx1"/>
                </a:solidFill>
              </a:rPr>
              <a:t>Model</a:t>
            </a:r>
            <a:endParaRPr lang="ja-JP" altLang="en-US" sz="1400" b="1">
              <a:solidFill>
                <a:schemeClr val="tx1"/>
              </a:solidFill>
            </a:endParaRPr>
          </a:p>
        </p:txBody>
      </p:sp>
      <p:sp>
        <p:nvSpPr>
          <p:cNvPr id="1032" name="正方形/長方形 17">
            <a:extLst>
              <a:ext uri="{FF2B5EF4-FFF2-40B4-BE49-F238E27FC236}">
                <a16:creationId xmlns:a16="http://schemas.microsoft.com/office/drawing/2014/main" id="{3AE83472-F243-C9CD-73E6-48F99FF07387}"/>
              </a:ext>
            </a:extLst>
          </p:cNvPr>
          <p:cNvSpPr/>
          <p:nvPr/>
        </p:nvSpPr>
        <p:spPr>
          <a:xfrm>
            <a:off x="8438631" y="5508194"/>
            <a:ext cx="690223" cy="468000"/>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b="1">
                <a:solidFill>
                  <a:schemeClr val="tx1"/>
                </a:solidFill>
              </a:rPr>
              <a:t>N=4</a:t>
            </a:r>
          </a:p>
          <a:p>
            <a:r>
              <a:rPr lang="en-US" altLang="ja-JP" sz="1400" b="1">
                <a:solidFill>
                  <a:schemeClr val="tx1"/>
                </a:solidFill>
              </a:rPr>
              <a:t>Model</a:t>
            </a:r>
            <a:endParaRPr lang="ja-JP" altLang="en-US" sz="1400" b="1">
              <a:solidFill>
                <a:schemeClr val="tx1"/>
              </a:solidFill>
            </a:endParaRPr>
          </a:p>
        </p:txBody>
      </p:sp>
      <p:sp>
        <p:nvSpPr>
          <p:cNvPr id="1033" name="テキスト ボックス 203">
            <a:extLst>
              <a:ext uri="{FF2B5EF4-FFF2-40B4-BE49-F238E27FC236}">
                <a16:creationId xmlns:a16="http://schemas.microsoft.com/office/drawing/2014/main" id="{0C732C7B-A52B-7AF5-800C-2FE775F27C11}"/>
              </a:ext>
            </a:extLst>
          </p:cNvPr>
          <p:cNvSpPr txBox="1"/>
          <p:nvPr/>
        </p:nvSpPr>
        <p:spPr>
          <a:xfrm>
            <a:off x="9790469" y="311512"/>
            <a:ext cx="1362634" cy="307777"/>
          </a:xfrm>
          <a:prstGeom prst="rect">
            <a:avLst/>
          </a:prstGeom>
          <a:noFill/>
        </p:spPr>
        <p:txBody>
          <a:bodyPr wrap="square">
            <a:spAutoFit/>
          </a:bodyPr>
          <a:lstStyle/>
          <a:p>
            <a:r>
              <a:rPr lang="en-US" altLang="ja-JP" sz="1400" b="1" dirty="0"/>
              <a:t>(Target Dataset</a:t>
            </a:r>
            <a:r>
              <a:rPr lang="en-US" altLang="ja-JP" sz="1200" b="1" dirty="0"/>
              <a:t>)</a:t>
            </a:r>
            <a:endParaRPr lang="en-US" altLang="ja-JP" sz="1200" dirty="0"/>
          </a:p>
        </p:txBody>
      </p:sp>
      <p:sp>
        <p:nvSpPr>
          <p:cNvPr id="1038" name="テキスト ボックス 1037">
            <a:extLst>
              <a:ext uri="{FF2B5EF4-FFF2-40B4-BE49-F238E27FC236}">
                <a16:creationId xmlns:a16="http://schemas.microsoft.com/office/drawing/2014/main" id="{B0A48D08-2CF9-00F1-7BAA-B2FE47807440}"/>
              </a:ext>
            </a:extLst>
          </p:cNvPr>
          <p:cNvSpPr txBox="1"/>
          <p:nvPr/>
        </p:nvSpPr>
        <p:spPr>
          <a:xfrm rot="900000">
            <a:off x="11189477" y="35439"/>
            <a:ext cx="995978" cy="369332"/>
          </a:xfrm>
          <a:prstGeom prst="rect">
            <a:avLst/>
          </a:prstGeom>
          <a:solidFill>
            <a:srgbClr val="FF0000"/>
          </a:solidFill>
        </p:spPr>
        <p:txBody>
          <a:bodyPr wrap="none" rtlCol="0">
            <a:spAutoFit/>
          </a:bodyPr>
          <a:lstStyle/>
          <a:p>
            <a:r>
              <a:rPr kumimoji="1" lang="en-US" altLang="ja-JP" dirty="0">
                <a:solidFill>
                  <a:schemeClr val="bg1"/>
                </a:solidFill>
              </a:rPr>
              <a:t>Updated</a:t>
            </a:r>
            <a:endParaRPr kumimoji="1" lang="ja-JP" altLang="en-US" dirty="0">
              <a:solidFill>
                <a:schemeClr val="bg1"/>
              </a:solidFill>
            </a:endParaRPr>
          </a:p>
        </p:txBody>
      </p:sp>
      <p:sp>
        <p:nvSpPr>
          <p:cNvPr id="11" name="正方形/長方形 10">
            <a:extLst>
              <a:ext uri="{FF2B5EF4-FFF2-40B4-BE49-F238E27FC236}">
                <a16:creationId xmlns:a16="http://schemas.microsoft.com/office/drawing/2014/main" id="{4FA6651C-3667-99FC-9B1B-0D255189EA49}"/>
              </a:ext>
            </a:extLst>
          </p:cNvPr>
          <p:cNvSpPr/>
          <p:nvPr/>
        </p:nvSpPr>
        <p:spPr>
          <a:xfrm>
            <a:off x="9987877" y="2140593"/>
            <a:ext cx="1384300" cy="51216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bg1"/>
                </a:solidFill>
              </a:rPr>
              <a:t>Sorted on its entropy</a:t>
            </a:r>
            <a:endParaRPr kumimoji="1" lang="ja-JP" altLang="en-US" sz="1600">
              <a:solidFill>
                <a:schemeClr val="bg1"/>
              </a:solidFill>
            </a:endParaRPr>
          </a:p>
        </p:txBody>
      </p:sp>
      <p:cxnSp>
        <p:nvCxnSpPr>
          <p:cNvPr id="16" name="Connector: Elbow 24">
            <a:extLst>
              <a:ext uri="{FF2B5EF4-FFF2-40B4-BE49-F238E27FC236}">
                <a16:creationId xmlns:a16="http://schemas.microsoft.com/office/drawing/2014/main" id="{DC8C2E8F-0ADB-AFBB-E9F5-99F7A86707C5}"/>
              </a:ext>
            </a:extLst>
          </p:cNvPr>
          <p:cNvCxnSpPr>
            <a:cxnSpLocks/>
            <a:stCxn id="39" idx="3"/>
            <a:endCxn id="36" idx="1"/>
          </p:cNvCxnSpPr>
          <p:nvPr/>
        </p:nvCxnSpPr>
        <p:spPr>
          <a:xfrm flipV="1">
            <a:off x="9227823" y="1775958"/>
            <a:ext cx="760054" cy="150576"/>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42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7</a:t>
            </a:fld>
            <a:endParaRPr lang="en-SG"/>
          </a:p>
        </p:txBody>
      </p:sp>
      <p:sp>
        <p:nvSpPr>
          <p:cNvPr id="4" name="Title 3">
            <a:extLst>
              <a:ext uri="{FF2B5EF4-FFF2-40B4-BE49-F238E27FC236}">
                <a16:creationId xmlns:a16="http://schemas.microsoft.com/office/drawing/2014/main" id="{C595EB4A-BE3C-542C-43F9-5C82F3DA9F7B}"/>
              </a:ext>
            </a:extLst>
          </p:cNvPr>
          <p:cNvSpPr>
            <a:spLocks noGrp="1"/>
          </p:cNvSpPr>
          <p:nvPr>
            <p:ph type="title"/>
          </p:nvPr>
        </p:nvSpPr>
        <p:spPr>
          <a:xfrm>
            <a:off x="533400" y="1"/>
            <a:ext cx="6934200" cy="403451"/>
          </a:xfrm>
          <a:prstGeom prst="rect">
            <a:avLst/>
          </a:prstGeom>
        </p:spPr>
        <p:txBody>
          <a:bodyPr/>
          <a:lstStyle/>
          <a:p>
            <a:r>
              <a:rPr lang="en-US" altLang="ja-JP" sz="2400" b="1">
                <a:solidFill>
                  <a:srgbClr val="000066"/>
                </a:solidFill>
                <a:latin typeface="Calibri"/>
                <a:cs typeface="Calibri"/>
              </a:rPr>
              <a:t>Method – (1)Active Transfer Learning</a:t>
            </a:r>
            <a:endParaRPr lang="en-SG" sz="2400" b="1"/>
          </a:p>
        </p:txBody>
      </p:sp>
      <p:sp>
        <p:nvSpPr>
          <p:cNvPr id="15" name="Rectangle 9">
            <a:extLst>
              <a:ext uri="{FF2B5EF4-FFF2-40B4-BE49-F238E27FC236}">
                <a16:creationId xmlns:a16="http://schemas.microsoft.com/office/drawing/2014/main" id="{1CED5D0B-31EF-F7DD-DF3B-0D4F2DF6DC52}"/>
              </a:ext>
            </a:extLst>
          </p:cNvPr>
          <p:cNvSpPr/>
          <p:nvPr/>
        </p:nvSpPr>
        <p:spPr>
          <a:xfrm>
            <a:off x="533398" y="765990"/>
            <a:ext cx="2961641"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600" b="1"/>
              <a:t>Developing base model</a:t>
            </a:r>
          </a:p>
        </p:txBody>
      </p:sp>
      <p:sp>
        <p:nvSpPr>
          <p:cNvPr id="7" name="テキスト ボックス 6">
            <a:extLst>
              <a:ext uri="{FF2B5EF4-FFF2-40B4-BE49-F238E27FC236}">
                <a16:creationId xmlns:a16="http://schemas.microsoft.com/office/drawing/2014/main" id="{1358481A-81B6-2244-AC4F-7984179A0149}"/>
              </a:ext>
            </a:extLst>
          </p:cNvPr>
          <p:cNvSpPr txBox="1"/>
          <p:nvPr/>
        </p:nvSpPr>
        <p:spPr>
          <a:xfrm>
            <a:off x="571971" y="1121363"/>
            <a:ext cx="5361114" cy="1384995"/>
          </a:xfrm>
          <a:prstGeom prst="rect">
            <a:avLst/>
          </a:prstGeom>
          <a:noFill/>
        </p:spPr>
        <p:txBody>
          <a:bodyPr wrap="square">
            <a:spAutoFit/>
          </a:bodyPr>
          <a:lstStyle/>
          <a:p>
            <a:pPr marL="285750" indent="-285750">
              <a:buFontTx/>
              <a:buChar char="-"/>
            </a:pPr>
            <a:r>
              <a:rPr lang="en-US" altLang="ja-JP" b="1"/>
              <a:t>General base model </a:t>
            </a:r>
            <a:r>
              <a:rPr lang="en-US" altLang="ja-JP"/>
              <a:t>was developed using ASHRAE global thermal comfort database</a:t>
            </a:r>
            <a:r>
              <a:rPr lang="en-US" altLang="ja-JP" baseline="30000"/>
              <a:t>[7]</a:t>
            </a:r>
          </a:p>
          <a:p>
            <a:pPr marL="285750" indent="-285750">
              <a:buFontTx/>
              <a:buChar char="-"/>
            </a:pPr>
            <a:r>
              <a:rPr lang="en-US" altLang="ja-JP" b="1"/>
              <a:t>CNN-LSTM model</a:t>
            </a:r>
            <a:r>
              <a:rPr lang="en-US" altLang="ja-JP" baseline="30000"/>
              <a:t> [8] [9]</a:t>
            </a:r>
            <a:r>
              <a:rPr lang="en-US" altLang="ja-JP" b="1"/>
              <a:t> </a:t>
            </a:r>
            <a:r>
              <a:rPr lang="en-US" altLang="ja-JP"/>
              <a:t>structures was introduced for its high performance in existing research</a:t>
            </a:r>
            <a:endParaRPr lang="en-US" altLang="ja-JP" baseline="30000"/>
          </a:p>
          <a:p>
            <a:pPr marL="285750" indent="-285750">
              <a:buFontTx/>
              <a:buChar char="-"/>
            </a:pPr>
            <a:endParaRPr lang="en-US" altLang="ja-JP" baseline="30000"/>
          </a:p>
        </p:txBody>
      </p:sp>
      <p:sp>
        <p:nvSpPr>
          <p:cNvPr id="13" name="テキスト ボックス 12">
            <a:extLst>
              <a:ext uri="{FF2B5EF4-FFF2-40B4-BE49-F238E27FC236}">
                <a16:creationId xmlns:a16="http://schemas.microsoft.com/office/drawing/2014/main" id="{EDD579D4-2F6A-6BD2-4D37-7D8A4458F9CC}"/>
              </a:ext>
            </a:extLst>
          </p:cNvPr>
          <p:cNvSpPr txBox="1"/>
          <p:nvPr/>
        </p:nvSpPr>
        <p:spPr>
          <a:xfrm>
            <a:off x="9170305" y="895419"/>
            <a:ext cx="3271849" cy="492443"/>
          </a:xfrm>
          <a:prstGeom prst="rect">
            <a:avLst/>
          </a:prstGeom>
          <a:noFill/>
        </p:spPr>
        <p:txBody>
          <a:bodyPr wrap="square">
            <a:spAutoFit/>
          </a:bodyPr>
          <a:lstStyle/>
          <a:p>
            <a:r>
              <a:rPr lang="en-US" altLang="ja-JP" sz="1400" b="1">
                <a:solidFill>
                  <a:srgbClr val="003D7A"/>
                </a:solidFill>
              </a:rPr>
              <a:t>Active Learning</a:t>
            </a:r>
          </a:p>
          <a:p>
            <a:r>
              <a:rPr lang="ja-JP" altLang="en-US" sz="1200" b="1">
                <a:solidFill>
                  <a:srgbClr val="003D7A"/>
                </a:solidFill>
              </a:rPr>
              <a:t>⇒</a:t>
            </a:r>
            <a:r>
              <a:rPr lang="en-US" altLang="ja-JP" sz="1200" b="1">
                <a:solidFill>
                  <a:srgbClr val="003D7A"/>
                </a:solidFill>
              </a:rPr>
              <a:t>Select most informative survey instances</a:t>
            </a:r>
            <a:endParaRPr lang="ja-JP" altLang="en-US" sz="1200" b="1">
              <a:solidFill>
                <a:srgbClr val="003D7A"/>
              </a:solidFill>
            </a:endParaRPr>
          </a:p>
        </p:txBody>
      </p:sp>
      <p:sp>
        <p:nvSpPr>
          <p:cNvPr id="14" name="テキスト ボックス 13">
            <a:extLst>
              <a:ext uri="{FF2B5EF4-FFF2-40B4-BE49-F238E27FC236}">
                <a16:creationId xmlns:a16="http://schemas.microsoft.com/office/drawing/2014/main" id="{A004DA3C-7D2D-010F-D7EA-9A3C2AD228A8}"/>
              </a:ext>
            </a:extLst>
          </p:cNvPr>
          <p:cNvSpPr txBox="1"/>
          <p:nvPr/>
        </p:nvSpPr>
        <p:spPr>
          <a:xfrm>
            <a:off x="6192178" y="885015"/>
            <a:ext cx="2961641" cy="492443"/>
          </a:xfrm>
          <a:prstGeom prst="rect">
            <a:avLst/>
          </a:prstGeom>
          <a:noFill/>
        </p:spPr>
        <p:txBody>
          <a:bodyPr wrap="square">
            <a:spAutoFit/>
          </a:bodyPr>
          <a:lstStyle/>
          <a:p>
            <a:r>
              <a:rPr lang="en-US" altLang="ja-JP" sz="1400" b="1">
                <a:solidFill>
                  <a:srgbClr val="F07A01"/>
                </a:solidFill>
              </a:rPr>
              <a:t>Transfer Learning</a:t>
            </a:r>
          </a:p>
          <a:p>
            <a:r>
              <a:rPr lang="ja-JP" altLang="en-US" sz="1200" b="1">
                <a:solidFill>
                  <a:srgbClr val="F07A01"/>
                </a:solidFill>
              </a:rPr>
              <a:t>⇒</a:t>
            </a:r>
            <a:r>
              <a:rPr lang="en-US" altLang="ja-JP" sz="1200" b="1">
                <a:solidFill>
                  <a:srgbClr val="F07A01"/>
                </a:solidFill>
              </a:rPr>
              <a:t>Leverage existing dataset and knowledge</a:t>
            </a:r>
            <a:endParaRPr lang="ja-JP" altLang="en-US" sz="1200">
              <a:solidFill>
                <a:srgbClr val="F07A01"/>
              </a:solidFill>
            </a:endParaRPr>
          </a:p>
        </p:txBody>
      </p:sp>
      <p:sp>
        <p:nvSpPr>
          <p:cNvPr id="16" name="正方形/長方形 15">
            <a:extLst>
              <a:ext uri="{FF2B5EF4-FFF2-40B4-BE49-F238E27FC236}">
                <a16:creationId xmlns:a16="http://schemas.microsoft.com/office/drawing/2014/main" id="{E8D7A131-6426-506D-623F-3FEB91521376}"/>
              </a:ext>
            </a:extLst>
          </p:cNvPr>
          <p:cNvSpPr/>
          <p:nvPr/>
        </p:nvSpPr>
        <p:spPr>
          <a:xfrm>
            <a:off x="6423444" y="3411448"/>
            <a:ext cx="1620001" cy="288000"/>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a:solidFill>
                  <a:schemeClr val="tx1"/>
                </a:solidFill>
              </a:rPr>
              <a:t>ASHRAE dataset</a:t>
            </a:r>
            <a:endParaRPr lang="ja-JP" altLang="en-US" sz="1400">
              <a:solidFill>
                <a:schemeClr val="tx1"/>
              </a:solidFill>
            </a:endParaRPr>
          </a:p>
        </p:txBody>
      </p:sp>
      <p:sp>
        <p:nvSpPr>
          <p:cNvPr id="17" name="正方形/長方形 16">
            <a:extLst>
              <a:ext uri="{FF2B5EF4-FFF2-40B4-BE49-F238E27FC236}">
                <a16:creationId xmlns:a16="http://schemas.microsoft.com/office/drawing/2014/main" id="{D9DE6B64-2E13-45AA-CB05-12EAC3DC17AE}"/>
              </a:ext>
            </a:extLst>
          </p:cNvPr>
          <p:cNvSpPr/>
          <p:nvPr/>
        </p:nvSpPr>
        <p:spPr>
          <a:xfrm>
            <a:off x="8514835" y="3411448"/>
            <a:ext cx="1293846" cy="288000"/>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a:solidFill>
                  <a:schemeClr val="tx1"/>
                </a:solidFill>
              </a:rPr>
              <a:t>Base model</a:t>
            </a:r>
            <a:endParaRPr lang="ja-JP" altLang="en-US" sz="1400">
              <a:solidFill>
                <a:schemeClr val="tx1"/>
              </a:solidFill>
            </a:endParaRPr>
          </a:p>
        </p:txBody>
      </p:sp>
      <p:sp>
        <p:nvSpPr>
          <p:cNvPr id="18" name="正方形/長方形 17">
            <a:extLst>
              <a:ext uri="{FF2B5EF4-FFF2-40B4-BE49-F238E27FC236}">
                <a16:creationId xmlns:a16="http://schemas.microsoft.com/office/drawing/2014/main" id="{A36B1C5F-4075-C6F4-5D7D-BB0DA6E22390}"/>
              </a:ext>
            </a:extLst>
          </p:cNvPr>
          <p:cNvSpPr/>
          <p:nvPr/>
        </p:nvSpPr>
        <p:spPr>
          <a:xfrm>
            <a:off x="8114415" y="4672987"/>
            <a:ext cx="2089728" cy="468000"/>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b="1">
                <a:solidFill>
                  <a:schemeClr val="tx1"/>
                </a:solidFill>
              </a:rPr>
              <a:t>Personalized Re-training</a:t>
            </a:r>
            <a:endParaRPr lang="ja-JP" altLang="en-US" sz="1400" b="1">
              <a:solidFill>
                <a:schemeClr val="tx1"/>
              </a:solidFill>
            </a:endParaRPr>
          </a:p>
        </p:txBody>
      </p:sp>
      <p:sp>
        <p:nvSpPr>
          <p:cNvPr id="19" name="正方形/長方形 18">
            <a:extLst>
              <a:ext uri="{FF2B5EF4-FFF2-40B4-BE49-F238E27FC236}">
                <a16:creationId xmlns:a16="http://schemas.microsoft.com/office/drawing/2014/main" id="{659936A1-39A3-AD9D-C08A-6A6C40F6F2C0}"/>
              </a:ext>
            </a:extLst>
          </p:cNvPr>
          <p:cNvSpPr/>
          <p:nvPr/>
        </p:nvSpPr>
        <p:spPr>
          <a:xfrm>
            <a:off x="10268264" y="4013856"/>
            <a:ext cx="1620001" cy="288000"/>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a:solidFill>
                  <a:schemeClr val="tx1"/>
                </a:solidFill>
              </a:rPr>
              <a:t>Selected instances</a:t>
            </a:r>
            <a:endParaRPr lang="ja-JP" altLang="en-US" sz="1400">
              <a:solidFill>
                <a:schemeClr val="tx1"/>
              </a:solidFill>
            </a:endParaRPr>
          </a:p>
        </p:txBody>
      </p:sp>
      <p:sp>
        <p:nvSpPr>
          <p:cNvPr id="20" name="正方形/長方形 19">
            <a:extLst>
              <a:ext uri="{FF2B5EF4-FFF2-40B4-BE49-F238E27FC236}">
                <a16:creationId xmlns:a16="http://schemas.microsoft.com/office/drawing/2014/main" id="{55593179-E0F1-EA08-324E-C0D154398450}"/>
              </a:ext>
            </a:extLst>
          </p:cNvPr>
          <p:cNvSpPr/>
          <p:nvPr/>
        </p:nvSpPr>
        <p:spPr>
          <a:xfrm>
            <a:off x="10268265" y="3410976"/>
            <a:ext cx="1620001" cy="288000"/>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a:solidFill>
                  <a:schemeClr val="tx1"/>
                </a:solidFill>
              </a:rPr>
              <a:t>Personal surveys</a:t>
            </a:r>
          </a:p>
        </p:txBody>
      </p:sp>
      <p:cxnSp>
        <p:nvCxnSpPr>
          <p:cNvPr id="21" name="直線矢印コネクタ 20">
            <a:extLst>
              <a:ext uri="{FF2B5EF4-FFF2-40B4-BE49-F238E27FC236}">
                <a16:creationId xmlns:a16="http://schemas.microsoft.com/office/drawing/2014/main" id="{960CC97E-909D-2DD6-7D9D-467F901C35B4}"/>
              </a:ext>
            </a:extLst>
          </p:cNvPr>
          <p:cNvCxnSpPr>
            <a:cxnSpLocks/>
            <a:stCxn id="20" idx="2"/>
            <a:endCxn id="19" idx="0"/>
          </p:cNvCxnSpPr>
          <p:nvPr/>
        </p:nvCxnSpPr>
        <p:spPr>
          <a:xfrm flipH="1">
            <a:off x="11078265" y="3698975"/>
            <a:ext cx="1" cy="31488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D9C9DC8-54D8-8311-C54D-8577A09065AF}"/>
              </a:ext>
            </a:extLst>
          </p:cNvPr>
          <p:cNvCxnSpPr>
            <a:cxnSpLocks/>
            <a:stCxn id="19" idx="1"/>
            <a:endCxn id="25" idx="3"/>
          </p:cNvCxnSpPr>
          <p:nvPr/>
        </p:nvCxnSpPr>
        <p:spPr>
          <a:xfrm flipH="1">
            <a:off x="9818206" y="4157856"/>
            <a:ext cx="450058"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46C38537-20D4-FA3E-A32C-1CCE463F55D0}"/>
              </a:ext>
            </a:extLst>
          </p:cNvPr>
          <p:cNvCxnSpPr>
            <a:cxnSpLocks/>
            <a:stCxn id="17" idx="2"/>
            <a:endCxn id="18" idx="0"/>
          </p:cNvCxnSpPr>
          <p:nvPr/>
        </p:nvCxnSpPr>
        <p:spPr>
          <a:xfrm flipH="1">
            <a:off x="9159279" y="3699448"/>
            <a:ext cx="2479" cy="97353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9F687407-0E4E-6578-2AB2-21CAF8AE74A4}"/>
              </a:ext>
            </a:extLst>
          </p:cNvPr>
          <p:cNvCxnSpPr>
            <a:cxnSpLocks/>
            <a:stCxn id="16" idx="3"/>
            <a:endCxn id="17" idx="1"/>
          </p:cNvCxnSpPr>
          <p:nvPr/>
        </p:nvCxnSpPr>
        <p:spPr>
          <a:xfrm>
            <a:off x="8043445" y="3555448"/>
            <a:ext cx="47139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74E0DAF-24AB-0778-F54B-1482D560551B}"/>
              </a:ext>
            </a:extLst>
          </p:cNvPr>
          <p:cNvSpPr/>
          <p:nvPr/>
        </p:nvSpPr>
        <p:spPr>
          <a:xfrm>
            <a:off x="8524360" y="4013856"/>
            <a:ext cx="1293846" cy="288000"/>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a:solidFill>
                  <a:schemeClr val="tx1"/>
                </a:solidFill>
              </a:rPr>
              <a:t>Fine-tuning</a:t>
            </a:r>
            <a:endParaRPr lang="ja-JP" altLang="en-US" sz="1400">
              <a:solidFill>
                <a:schemeClr val="tx1"/>
              </a:solidFill>
            </a:endParaRPr>
          </a:p>
        </p:txBody>
      </p:sp>
      <p:sp>
        <p:nvSpPr>
          <p:cNvPr id="26" name="L 字 25">
            <a:extLst>
              <a:ext uri="{FF2B5EF4-FFF2-40B4-BE49-F238E27FC236}">
                <a16:creationId xmlns:a16="http://schemas.microsoft.com/office/drawing/2014/main" id="{0A6A5F22-1979-FA41-3994-F8FD675C22CA}"/>
              </a:ext>
            </a:extLst>
          </p:cNvPr>
          <p:cNvSpPr/>
          <p:nvPr/>
        </p:nvSpPr>
        <p:spPr>
          <a:xfrm rot="10800000">
            <a:off x="6310604" y="3336183"/>
            <a:ext cx="3607053" cy="1074218"/>
          </a:xfrm>
          <a:prstGeom prst="corner">
            <a:avLst>
              <a:gd name="adj1" fmla="val 42616"/>
              <a:gd name="adj2" fmla="val 160882"/>
            </a:avLst>
          </a:prstGeom>
          <a:noFill/>
          <a:ln w="19050">
            <a:solidFill>
              <a:srgbClr val="F07A0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27" name="L 字 26">
            <a:extLst>
              <a:ext uri="{FF2B5EF4-FFF2-40B4-BE49-F238E27FC236}">
                <a16:creationId xmlns:a16="http://schemas.microsoft.com/office/drawing/2014/main" id="{56FAA014-4784-96BA-C4A6-90296B8BF0F6}"/>
              </a:ext>
            </a:extLst>
          </p:cNvPr>
          <p:cNvSpPr/>
          <p:nvPr/>
        </p:nvSpPr>
        <p:spPr>
          <a:xfrm rot="10800000" flipV="1">
            <a:off x="8285202" y="3336182"/>
            <a:ext cx="3738303" cy="1161559"/>
          </a:xfrm>
          <a:prstGeom prst="corner">
            <a:avLst>
              <a:gd name="adj1" fmla="val 53402"/>
              <a:gd name="adj2" fmla="val 164055"/>
            </a:avLst>
          </a:prstGeom>
          <a:noFill/>
          <a:ln w="19050">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4" name="正方形/長方形 17">
            <a:extLst>
              <a:ext uri="{FF2B5EF4-FFF2-40B4-BE49-F238E27FC236}">
                <a16:creationId xmlns:a16="http://schemas.microsoft.com/office/drawing/2014/main" id="{43925D87-4013-AD1C-46F4-7022360A2542}"/>
              </a:ext>
            </a:extLst>
          </p:cNvPr>
          <p:cNvSpPr/>
          <p:nvPr/>
        </p:nvSpPr>
        <p:spPr>
          <a:xfrm>
            <a:off x="6295699" y="5601798"/>
            <a:ext cx="1638897" cy="468000"/>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b="1">
                <a:solidFill>
                  <a:schemeClr val="tx1"/>
                </a:solidFill>
              </a:rPr>
              <a:t>Minimum learning</a:t>
            </a:r>
          </a:p>
          <a:p>
            <a:r>
              <a:rPr lang="en-US" altLang="ja-JP" sz="1400" b="1">
                <a:solidFill>
                  <a:schemeClr val="tx1"/>
                </a:solidFill>
              </a:rPr>
              <a:t>Model</a:t>
            </a:r>
            <a:endParaRPr lang="ja-JP" altLang="en-US" sz="1400" b="1">
              <a:solidFill>
                <a:schemeClr val="tx1"/>
              </a:solidFill>
            </a:endParaRPr>
          </a:p>
        </p:txBody>
      </p:sp>
      <p:sp>
        <p:nvSpPr>
          <p:cNvPr id="45" name="正方形/長方形 17">
            <a:extLst>
              <a:ext uri="{FF2B5EF4-FFF2-40B4-BE49-F238E27FC236}">
                <a16:creationId xmlns:a16="http://schemas.microsoft.com/office/drawing/2014/main" id="{B954D327-3A7D-9197-83A9-7DB44B5FABF9}"/>
              </a:ext>
            </a:extLst>
          </p:cNvPr>
          <p:cNvSpPr/>
          <p:nvPr/>
        </p:nvSpPr>
        <p:spPr>
          <a:xfrm>
            <a:off x="8035825" y="5601798"/>
            <a:ext cx="690223" cy="468000"/>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b="1">
                <a:solidFill>
                  <a:schemeClr val="tx1"/>
                </a:solidFill>
              </a:rPr>
              <a:t>N=4</a:t>
            </a:r>
          </a:p>
          <a:p>
            <a:r>
              <a:rPr lang="en-US" altLang="ja-JP" sz="1400" b="1">
                <a:solidFill>
                  <a:schemeClr val="tx1"/>
                </a:solidFill>
              </a:rPr>
              <a:t>Model</a:t>
            </a:r>
            <a:endParaRPr lang="ja-JP" altLang="en-US" sz="1400" b="1">
              <a:solidFill>
                <a:schemeClr val="tx1"/>
              </a:solidFill>
            </a:endParaRPr>
          </a:p>
        </p:txBody>
      </p:sp>
      <p:sp>
        <p:nvSpPr>
          <p:cNvPr id="46" name="正方形/長方形 17">
            <a:extLst>
              <a:ext uri="{FF2B5EF4-FFF2-40B4-BE49-F238E27FC236}">
                <a16:creationId xmlns:a16="http://schemas.microsoft.com/office/drawing/2014/main" id="{6FFA9414-014E-9355-ECB4-3369EA034CF9}"/>
              </a:ext>
            </a:extLst>
          </p:cNvPr>
          <p:cNvSpPr/>
          <p:nvPr/>
        </p:nvSpPr>
        <p:spPr>
          <a:xfrm>
            <a:off x="10746137" y="5601798"/>
            <a:ext cx="1142128" cy="468000"/>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b="1">
                <a:solidFill>
                  <a:schemeClr val="tx1"/>
                </a:solidFill>
              </a:rPr>
              <a:t>Full learning</a:t>
            </a:r>
          </a:p>
          <a:p>
            <a:r>
              <a:rPr lang="en-US" altLang="ja-JP" sz="1400" b="1">
                <a:solidFill>
                  <a:schemeClr val="tx1"/>
                </a:solidFill>
              </a:rPr>
              <a:t>model</a:t>
            </a:r>
            <a:endParaRPr lang="ja-JP" altLang="en-US" sz="1400" b="1">
              <a:solidFill>
                <a:schemeClr val="tx1"/>
              </a:solidFill>
            </a:endParaRPr>
          </a:p>
        </p:txBody>
      </p:sp>
      <p:sp>
        <p:nvSpPr>
          <p:cNvPr id="48" name="正方形/長方形 17">
            <a:extLst>
              <a:ext uri="{FF2B5EF4-FFF2-40B4-BE49-F238E27FC236}">
                <a16:creationId xmlns:a16="http://schemas.microsoft.com/office/drawing/2014/main" id="{BBCC056B-8ACF-DD2C-AB14-BEFA51BBD657}"/>
              </a:ext>
            </a:extLst>
          </p:cNvPr>
          <p:cNvSpPr/>
          <p:nvPr/>
        </p:nvSpPr>
        <p:spPr>
          <a:xfrm>
            <a:off x="9922090" y="5601798"/>
            <a:ext cx="714405" cy="468000"/>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b="1">
                <a:solidFill>
                  <a:schemeClr val="tx1"/>
                </a:solidFill>
              </a:rPr>
              <a:t>N=20</a:t>
            </a:r>
          </a:p>
          <a:p>
            <a:r>
              <a:rPr lang="en-US" altLang="ja-JP" sz="1400" b="1">
                <a:solidFill>
                  <a:schemeClr val="tx1"/>
                </a:solidFill>
              </a:rPr>
              <a:t>Model</a:t>
            </a:r>
            <a:endParaRPr lang="ja-JP" altLang="en-US" sz="1400" b="1">
              <a:solidFill>
                <a:schemeClr val="tx1"/>
              </a:solidFill>
            </a:endParaRPr>
          </a:p>
        </p:txBody>
      </p:sp>
      <p:sp>
        <p:nvSpPr>
          <p:cNvPr id="28" name="テキスト ボックス 27">
            <a:extLst>
              <a:ext uri="{FF2B5EF4-FFF2-40B4-BE49-F238E27FC236}">
                <a16:creationId xmlns:a16="http://schemas.microsoft.com/office/drawing/2014/main" id="{1C9D4F12-9859-3CA6-906F-B230DC0F5C82}"/>
              </a:ext>
            </a:extLst>
          </p:cNvPr>
          <p:cNvSpPr txBox="1"/>
          <p:nvPr/>
        </p:nvSpPr>
        <p:spPr>
          <a:xfrm>
            <a:off x="10301780" y="4614600"/>
            <a:ext cx="1746885" cy="584775"/>
          </a:xfrm>
          <a:prstGeom prst="rect">
            <a:avLst/>
          </a:prstGeom>
          <a:noFill/>
        </p:spPr>
        <p:txBody>
          <a:bodyPr wrap="square">
            <a:spAutoFit/>
          </a:bodyPr>
          <a:lstStyle/>
          <a:p>
            <a:r>
              <a:rPr lang="en-US" altLang="ja-JP" sz="1600" b="1"/>
              <a:t>How much should we add?</a:t>
            </a:r>
          </a:p>
        </p:txBody>
      </p:sp>
      <p:pic>
        <p:nvPicPr>
          <p:cNvPr id="29" name="Picture 2" descr="chance in machine-learning">
            <a:extLst>
              <a:ext uri="{FF2B5EF4-FFF2-40B4-BE49-F238E27FC236}">
                <a16:creationId xmlns:a16="http://schemas.microsoft.com/office/drawing/2014/main" id="{93309651-14CF-54EA-AADD-9B0C75C3F4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943" t="9397" r="35022" b="23951"/>
          <a:stretch/>
        </p:blipFill>
        <p:spPr bwMode="auto">
          <a:xfrm>
            <a:off x="9743626" y="1444453"/>
            <a:ext cx="1821818" cy="14786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6">
            <a:extLst>
              <a:ext uri="{FF2B5EF4-FFF2-40B4-BE49-F238E27FC236}">
                <a16:creationId xmlns:a16="http://schemas.microsoft.com/office/drawing/2014/main" id="{7FAA3332-0D00-09AF-D8C3-63C4C6293A86}"/>
              </a:ext>
            </a:extLst>
          </p:cNvPr>
          <p:cNvSpPr txBox="1"/>
          <p:nvPr/>
        </p:nvSpPr>
        <p:spPr>
          <a:xfrm>
            <a:off x="12936686" y="5854682"/>
            <a:ext cx="2576419" cy="276999"/>
          </a:xfrm>
          <a:prstGeom prst="rect">
            <a:avLst/>
          </a:prstGeom>
          <a:noFill/>
        </p:spPr>
        <p:txBody>
          <a:bodyPr wrap="square">
            <a:spAutoFit/>
          </a:bodyPr>
          <a:lstStyle/>
          <a:p>
            <a:r>
              <a:rPr lang="en-US" sz="1200"/>
              <a:t>Focus on data with high uncertainty</a:t>
            </a:r>
          </a:p>
        </p:txBody>
      </p:sp>
      <p:sp>
        <p:nvSpPr>
          <p:cNvPr id="33" name="正方形/長方形 32">
            <a:extLst>
              <a:ext uri="{FF2B5EF4-FFF2-40B4-BE49-F238E27FC236}">
                <a16:creationId xmlns:a16="http://schemas.microsoft.com/office/drawing/2014/main" id="{6BEEC6EE-06A8-4805-BDBA-C63723C53FAD}"/>
              </a:ext>
            </a:extLst>
          </p:cNvPr>
          <p:cNvSpPr/>
          <p:nvPr/>
        </p:nvSpPr>
        <p:spPr>
          <a:xfrm>
            <a:off x="9264248" y="1404608"/>
            <a:ext cx="2744495" cy="1718367"/>
          </a:xfrm>
          <a:prstGeom prst="rect">
            <a:avLst/>
          </a:prstGeom>
          <a:noFill/>
          <a:ln w="19050">
            <a:solidFill>
              <a:schemeClr val="accent5">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Rectangle 9">
            <a:extLst>
              <a:ext uri="{FF2B5EF4-FFF2-40B4-BE49-F238E27FC236}">
                <a16:creationId xmlns:a16="http://schemas.microsoft.com/office/drawing/2014/main" id="{544115AA-536B-97B3-1C27-80D71CB0DEDD}"/>
              </a:ext>
            </a:extLst>
          </p:cNvPr>
          <p:cNvSpPr/>
          <p:nvPr/>
        </p:nvSpPr>
        <p:spPr>
          <a:xfrm>
            <a:off x="533398" y="3242906"/>
            <a:ext cx="2961641" cy="288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600" b="1"/>
              <a:t>Active Transfer Learning</a:t>
            </a:r>
          </a:p>
        </p:txBody>
      </p:sp>
      <p:sp>
        <p:nvSpPr>
          <p:cNvPr id="38" name="テキスト ボックス 37">
            <a:extLst>
              <a:ext uri="{FF2B5EF4-FFF2-40B4-BE49-F238E27FC236}">
                <a16:creationId xmlns:a16="http://schemas.microsoft.com/office/drawing/2014/main" id="{3ECF0C6C-ED79-310F-1350-28B04A816116}"/>
              </a:ext>
            </a:extLst>
          </p:cNvPr>
          <p:cNvSpPr txBox="1"/>
          <p:nvPr/>
        </p:nvSpPr>
        <p:spPr>
          <a:xfrm>
            <a:off x="571971" y="3555448"/>
            <a:ext cx="5361114" cy="2031325"/>
          </a:xfrm>
          <a:prstGeom prst="rect">
            <a:avLst/>
          </a:prstGeom>
          <a:noFill/>
        </p:spPr>
        <p:txBody>
          <a:bodyPr wrap="square">
            <a:spAutoFit/>
          </a:bodyPr>
          <a:lstStyle/>
          <a:p>
            <a:pPr marL="285750" indent="-285750">
              <a:buFontTx/>
              <a:buChar char="-"/>
            </a:pPr>
            <a:r>
              <a:rPr lang="en-US" altLang="ja-JP"/>
              <a:t>From the survey instances answered by thermal agent, </a:t>
            </a:r>
            <a:r>
              <a:rPr lang="en-US" altLang="ja-JP" b="1"/>
              <a:t>each survey answer’s the uncertainty for general base model</a:t>
            </a:r>
            <a:r>
              <a:rPr lang="en-US" altLang="ja-JP"/>
              <a:t> were evaluated</a:t>
            </a:r>
          </a:p>
          <a:p>
            <a:pPr marL="285750" indent="-285750">
              <a:buFontTx/>
              <a:buChar char="-"/>
            </a:pPr>
            <a:r>
              <a:rPr lang="en-US" altLang="ja-JP"/>
              <a:t>Sorted highest uncertainty survey instances are selected.</a:t>
            </a:r>
          </a:p>
          <a:p>
            <a:pPr marL="285750" indent="-285750">
              <a:buFontTx/>
              <a:buChar char="-"/>
            </a:pPr>
            <a:r>
              <a:rPr lang="en-US" altLang="ja-JP"/>
              <a:t>Different amount of survey instances are used to re-train ASHRAE base model</a:t>
            </a:r>
          </a:p>
        </p:txBody>
      </p:sp>
      <p:sp>
        <p:nvSpPr>
          <p:cNvPr id="9" name="正方形/長方形 32">
            <a:extLst>
              <a:ext uri="{FF2B5EF4-FFF2-40B4-BE49-F238E27FC236}">
                <a16:creationId xmlns:a16="http://schemas.microsoft.com/office/drawing/2014/main" id="{4C40A686-1DC7-65FD-B17F-25DFC8FE1A9D}"/>
              </a:ext>
            </a:extLst>
          </p:cNvPr>
          <p:cNvSpPr/>
          <p:nvPr/>
        </p:nvSpPr>
        <p:spPr>
          <a:xfrm>
            <a:off x="6310605" y="1404609"/>
            <a:ext cx="2744495" cy="1721074"/>
          </a:xfrm>
          <a:prstGeom prst="rect">
            <a:avLst/>
          </a:prstGeom>
          <a:noFill/>
          <a:ln w="19050">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extBox 6">
            <a:extLst>
              <a:ext uri="{FF2B5EF4-FFF2-40B4-BE49-F238E27FC236}">
                <a16:creationId xmlns:a16="http://schemas.microsoft.com/office/drawing/2014/main" id="{3B17A6D5-596A-488F-2867-640D436BFE0D}"/>
              </a:ext>
            </a:extLst>
          </p:cNvPr>
          <p:cNvSpPr txBox="1"/>
          <p:nvPr/>
        </p:nvSpPr>
        <p:spPr>
          <a:xfrm>
            <a:off x="9395317" y="2848683"/>
            <a:ext cx="2529984" cy="276999"/>
          </a:xfrm>
          <a:prstGeom prst="rect">
            <a:avLst/>
          </a:prstGeom>
          <a:noFill/>
        </p:spPr>
        <p:txBody>
          <a:bodyPr wrap="square">
            <a:spAutoFit/>
          </a:bodyPr>
          <a:lstStyle/>
          <a:p>
            <a:r>
              <a:rPr lang="en-US" sz="1200"/>
              <a:t>Focus on most informative instance</a:t>
            </a:r>
          </a:p>
        </p:txBody>
      </p:sp>
      <p:sp>
        <p:nvSpPr>
          <p:cNvPr id="6" name="Oval 5">
            <a:extLst>
              <a:ext uri="{FF2B5EF4-FFF2-40B4-BE49-F238E27FC236}">
                <a16:creationId xmlns:a16="http://schemas.microsoft.com/office/drawing/2014/main" id="{6AB8E02F-F697-CD8A-5E7D-CE2446004BD8}"/>
              </a:ext>
            </a:extLst>
          </p:cNvPr>
          <p:cNvSpPr/>
          <p:nvPr/>
        </p:nvSpPr>
        <p:spPr>
          <a:xfrm>
            <a:off x="6467701" y="1502258"/>
            <a:ext cx="1055539" cy="474918"/>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a:t>Base</a:t>
            </a:r>
          </a:p>
          <a:p>
            <a:pPr algn="ctr"/>
            <a:r>
              <a:rPr lang="en-US" sz="1400"/>
              <a:t>Dataset</a:t>
            </a:r>
            <a:endParaRPr lang="en-SG" sz="1400"/>
          </a:p>
        </p:txBody>
      </p:sp>
      <p:sp>
        <p:nvSpPr>
          <p:cNvPr id="11" name="Oval 10">
            <a:extLst>
              <a:ext uri="{FF2B5EF4-FFF2-40B4-BE49-F238E27FC236}">
                <a16:creationId xmlns:a16="http://schemas.microsoft.com/office/drawing/2014/main" id="{6FC2186B-BAB3-789F-1CFE-F7D7265F9CFD}"/>
              </a:ext>
            </a:extLst>
          </p:cNvPr>
          <p:cNvSpPr/>
          <p:nvPr/>
        </p:nvSpPr>
        <p:spPr>
          <a:xfrm>
            <a:off x="6467701" y="2615698"/>
            <a:ext cx="1055539" cy="474918"/>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a:t>Target Dataset</a:t>
            </a:r>
            <a:endParaRPr lang="en-SG" sz="1400"/>
          </a:p>
        </p:txBody>
      </p:sp>
      <p:sp>
        <p:nvSpPr>
          <p:cNvPr id="32" name="Rectangle 31">
            <a:extLst>
              <a:ext uri="{FF2B5EF4-FFF2-40B4-BE49-F238E27FC236}">
                <a16:creationId xmlns:a16="http://schemas.microsoft.com/office/drawing/2014/main" id="{716DA390-01CE-F734-A953-913599C873F8}"/>
              </a:ext>
            </a:extLst>
          </p:cNvPr>
          <p:cNvSpPr/>
          <p:nvPr/>
        </p:nvSpPr>
        <p:spPr>
          <a:xfrm>
            <a:off x="8043446" y="1495746"/>
            <a:ext cx="833200" cy="45286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400"/>
              <a:t>Base model</a:t>
            </a:r>
            <a:endParaRPr lang="en-SG" sz="1400"/>
          </a:p>
        </p:txBody>
      </p:sp>
      <p:sp>
        <p:nvSpPr>
          <p:cNvPr id="35" name="Rectangle 34">
            <a:extLst>
              <a:ext uri="{FF2B5EF4-FFF2-40B4-BE49-F238E27FC236}">
                <a16:creationId xmlns:a16="http://schemas.microsoft.com/office/drawing/2014/main" id="{5F14CE5D-335C-3BE7-CC68-8FBA5CDB0179}"/>
              </a:ext>
            </a:extLst>
          </p:cNvPr>
          <p:cNvSpPr/>
          <p:nvPr/>
        </p:nvSpPr>
        <p:spPr>
          <a:xfrm>
            <a:off x="8043445" y="2587128"/>
            <a:ext cx="833200" cy="45286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400"/>
              <a:t>Target model</a:t>
            </a:r>
            <a:endParaRPr lang="en-SG" sz="1400"/>
          </a:p>
        </p:txBody>
      </p:sp>
      <p:sp>
        <p:nvSpPr>
          <p:cNvPr id="36" name="Cylinder 35">
            <a:extLst>
              <a:ext uri="{FF2B5EF4-FFF2-40B4-BE49-F238E27FC236}">
                <a16:creationId xmlns:a16="http://schemas.microsoft.com/office/drawing/2014/main" id="{FB488F6D-948A-8972-9915-149561CB25AD}"/>
              </a:ext>
            </a:extLst>
          </p:cNvPr>
          <p:cNvSpPr/>
          <p:nvPr/>
        </p:nvSpPr>
        <p:spPr>
          <a:xfrm>
            <a:off x="7907531" y="2146350"/>
            <a:ext cx="1031953" cy="231031"/>
          </a:xfrm>
          <a:prstGeom prst="ca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a:t>Knowledge</a:t>
            </a:r>
            <a:endParaRPr lang="en-SG" sz="1200"/>
          </a:p>
        </p:txBody>
      </p:sp>
      <p:sp>
        <p:nvSpPr>
          <p:cNvPr id="41" name="Arrow: Right 40">
            <a:extLst>
              <a:ext uri="{FF2B5EF4-FFF2-40B4-BE49-F238E27FC236}">
                <a16:creationId xmlns:a16="http://schemas.microsoft.com/office/drawing/2014/main" id="{C78E56FC-14E3-7138-D748-644E7338722B}"/>
              </a:ext>
            </a:extLst>
          </p:cNvPr>
          <p:cNvSpPr/>
          <p:nvPr/>
        </p:nvSpPr>
        <p:spPr>
          <a:xfrm>
            <a:off x="7610515" y="1701606"/>
            <a:ext cx="304800" cy="165268"/>
          </a:xfrm>
          <a:prstGeom prst="rightArrow">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SG"/>
          </a:p>
        </p:txBody>
      </p:sp>
      <p:sp>
        <p:nvSpPr>
          <p:cNvPr id="42" name="Arrow: Right 41">
            <a:extLst>
              <a:ext uri="{FF2B5EF4-FFF2-40B4-BE49-F238E27FC236}">
                <a16:creationId xmlns:a16="http://schemas.microsoft.com/office/drawing/2014/main" id="{B67FE524-6706-3F12-E7E3-1A8B1F755C3D}"/>
              </a:ext>
            </a:extLst>
          </p:cNvPr>
          <p:cNvSpPr/>
          <p:nvPr/>
        </p:nvSpPr>
        <p:spPr>
          <a:xfrm>
            <a:off x="7610515" y="2781080"/>
            <a:ext cx="304800" cy="165268"/>
          </a:xfrm>
          <a:prstGeom prst="rightArrow">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SG"/>
          </a:p>
        </p:txBody>
      </p:sp>
      <p:sp>
        <p:nvSpPr>
          <p:cNvPr id="43" name="Arrow: Right 42">
            <a:extLst>
              <a:ext uri="{FF2B5EF4-FFF2-40B4-BE49-F238E27FC236}">
                <a16:creationId xmlns:a16="http://schemas.microsoft.com/office/drawing/2014/main" id="{3879E010-C868-B324-128F-BB094D41659D}"/>
              </a:ext>
            </a:extLst>
          </p:cNvPr>
          <p:cNvSpPr/>
          <p:nvPr/>
        </p:nvSpPr>
        <p:spPr>
          <a:xfrm rot="5400000">
            <a:off x="8360920" y="1958196"/>
            <a:ext cx="145558" cy="211508"/>
          </a:xfrm>
          <a:prstGeom prst="rightArrow">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SG"/>
          </a:p>
        </p:txBody>
      </p:sp>
      <p:sp>
        <p:nvSpPr>
          <p:cNvPr id="47" name="Arrow: Right 46">
            <a:extLst>
              <a:ext uri="{FF2B5EF4-FFF2-40B4-BE49-F238E27FC236}">
                <a16:creationId xmlns:a16="http://schemas.microsoft.com/office/drawing/2014/main" id="{498133A3-56BD-B0F0-3E7E-9638785AF610}"/>
              </a:ext>
            </a:extLst>
          </p:cNvPr>
          <p:cNvSpPr/>
          <p:nvPr/>
        </p:nvSpPr>
        <p:spPr>
          <a:xfrm rot="5400000">
            <a:off x="8360920" y="2387872"/>
            <a:ext cx="145558" cy="211508"/>
          </a:xfrm>
          <a:prstGeom prst="rightArrow">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SG"/>
          </a:p>
        </p:txBody>
      </p:sp>
      <p:sp>
        <p:nvSpPr>
          <p:cNvPr id="51" name="正方形/長方形 17">
            <a:extLst>
              <a:ext uri="{FF2B5EF4-FFF2-40B4-BE49-F238E27FC236}">
                <a16:creationId xmlns:a16="http://schemas.microsoft.com/office/drawing/2014/main" id="{010D0CAB-71E7-99A4-33E3-74E3F9B0097D}"/>
              </a:ext>
            </a:extLst>
          </p:cNvPr>
          <p:cNvSpPr/>
          <p:nvPr/>
        </p:nvSpPr>
        <p:spPr>
          <a:xfrm>
            <a:off x="8820382" y="5601798"/>
            <a:ext cx="690223" cy="468000"/>
          </a:xfrm>
          <a:prstGeom prst="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b="1">
                <a:solidFill>
                  <a:schemeClr val="tx1"/>
                </a:solidFill>
              </a:rPr>
              <a:t>N=6</a:t>
            </a:r>
          </a:p>
          <a:p>
            <a:r>
              <a:rPr lang="en-US" altLang="ja-JP" sz="1400" b="1">
                <a:solidFill>
                  <a:schemeClr val="tx1"/>
                </a:solidFill>
              </a:rPr>
              <a:t>Model</a:t>
            </a:r>
            <a:endParaRPr lang="ja-JP" altLang="en-US" sz="1400" b="1">
              <a:solidFill>
                <a:schemeClr val="tx1"/>
              </a:solidFill>
            </a:endParaRPr>
          </a:p>
        </p:txBody>
      </p:sp>
      <p:cxnSp>
        <p:nvCxnSpPr>
          <p:cNvPr id="63" name="Connector: Elbow 62">
            <a:extLst>
              <a:ext uri="{FF2B5EF4-FFF2-40B4-BE49-F238E27FC236}">
                <a16:creationId xmlns:a16="http://schemas.microsoft.com/office/drawing/2014/main" id="{7739938C-A710-4397-5343-B33CAF35CAF6}"/>
              </a:ext>
            </a:extLst>
          </p:cNvPr>
          <p:cNvCxnSpPr>
            <a:cxnSpLocks/>
            <a:stCxn id="18" idx="2"/>
            <a:endCxn id="44" idx="0"/>
          </p:cNvCxnSpPr>
          <p:nvPr/>
        </p:nvCxnSpPr>
        <p:spPr>
          <a:xfrm rot="5400000">
            <a:off x="7906809" y="4349327"/>
            <a:ext cx="460811" cy="2044131"/>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BE57E7D8-D1BD-2DBF-2B0E-47DF69DC44FB}"/>
              </a:ext>
            </a:extLst>
          </p:cNvPr>
          <p:cNvCxnSpPr>
            <a:cxnSpLocks/>
            <a:stCxn id="18" idx="2"/>
            <a:endCxn id="45" idx="0"/>
          </p:cNvCxnSpPr>
          <p:nvPr/>
        </p:nvCxnSpPr>
        <p:spPr>
          <a:xfrm rot="5400000">
            <a:off x="8539703" y="4982221"/>
            <a:ext cx="460811" cy="778342"/>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B533CD0B-DF85-3E2F-582F-9DE64C40A7AD}"/>
              </a:ext>
            </a:extLst>
          </p:cNvPr>
          <p:cNvCxnSpPr>
            <a:cxnSpLocks/>
            <a:stCxn id="18" idx="2"/>
            <a:endCxn id="48" idx="0"/>
          </p:cNvCxnSpPr>
          <p:nvPr/>
        </p:nvCxnSpPr>
        <p:spPr>
          <a:xfrm rot="16200000" flipH="1">
            <a:off x="9488881" y="4811385"/>
            <a:ext cx="460811" cy="1120014"/>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67BE11F4-339E-390C-2602-3124B1A468DD}"/>
              </a:ext>
            </a:extLst>
          </p:cNvPr>
          <p:cNvCxnSpPr>
            <a:cxnSpLocks/>
            <a:stCxn id="18" idx="2"/>
            <a:endCxn id="46" idx="0"/>
          </p:cNvCxnSpPr>
          <p:nvPr/>
        </p:nvCxnSpPr>
        <p:spPr>
          <a:xfrm rot="16200000" flipH="1">
            <a:off x="10007835" y="4292431"/>
            <a:ext cx="460811" cy="2157922"/>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339B9370-72CB-FB5B-E2E5-934672613B42}"/>
              </a:ext>
            </a:extLst>
          </p:cNvPr>
          <p:cNvCxnSpPr>
            <a:cxnSpLocks/>
            <a:stCxn id="18" idx="2"/>
            <a:endCxn id="51" idx="0"/>
          </p:cNvCxnSpPr>
          <p:nvPr/>
        </p:nvCxnSpPr>
        <p:spPr>
          <a:xfrm rot="16200000" flipH="1">
            <a:off x="8931981" y="5368284"/>
            <a:ext cx="460811" cy="6215"/>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8">
            <a:extLst>
              <a:ext uri="{FF2B5EF4-FFF2-40B4-BE49-F238E27FC236}">
                <a16:creationId xmlns:a16="http://schemas.microsoft.com/office/drawing/2014/main" id="{92DB132A-5822-E315-7EA5-C4E7E5073547}"/>
              </a:ext>
            </a:extLst>
          </p:cNvPr>
          <p:cNvSpPr txBox="1"/>
          <p:nvPr/>
        </p:nvSpPr>
        <p:spPr>
          <a:xfrm>
            <a:off x="486594" y="2442972"/>
            <a:ext cx="4737016" cy="584775"/>
          </a:xfrm>
          <a:prstGeom prst="rect">
            <a:avLst/>
          </a:prstGeom>
          <a:noFill/>
          <a:ln>
            <a:noFill/>
          </a:ln>
        </p:spPr>
        <p:txBody>
          <a:bodyPr wrap="square">
            <a:spAutoFit/>
          </a:bodyPr>
          <a:lstStyle/>
          <a:p>
            <a:pPr marL="15240" marR="15240" algn="just"/>
            <a:r>
              <a:rPr lang="en-US" altLang="ja-JP" sz="1600" b="1">
                <a:solidFill>
                  <a:srgbClr val="000000"/>
                </a:solidFill>
                <a:latin typeface="arial" panose="020B0604020202020204" pitchFamily="34" charset="0"/>
              </a:rPr>
              <a:t>Input : </a:t>
            </a:r>
            <a:r>
              <a:rPr lang="en-US" altLang="ja-JP" sz="1600">
                <a:solidFill>
                  <a:srgbClr val="000000"/>
                </a:solidFill>
                <a:latin typeface="arial" panose="020B0604020202020204" pitchFamily="34" charset="0"/>
              </a:rPr>
              <a:t>Air temp, </a:t>
            </a:r>
            <a:r>
              <a:rPr lang="en-US" altLang="ja-JP" sz="1600" b="0" i="0">
                <a:solidFill>
                  <a:srgbClr val="000000"/>
                </a:solidFill>
                <a:effectLst/>
                <a:latin typeface="arial" panose="020B0604020202020204" pitchFamily="34" charset="0"/>
              </a:rPr>
              <a:t>RH,</a:t>
            </a:r>
            <a:r>
              <a:rPr lang="ja-JP" altLang="en-US" sz="1600">
                <a:solidFill>
                  <a:srgbClr val="000000"/>
                </a:solidFill>
                <a:latin typeface="arial" panose="020B0604020202020204" pitchFamily="34" charset="0"/>
              </a:rPr>
              <a:t> </a:t>
            </a:r>
            <a:r>
              <a:rPr lang="en-US" altLang="ja-JP" sz="1600">
                <a:solidFill>
                  <a:srgbClr val="000000"/>
                </a:solidFill>
                <a:latin typeface="arial" panose="020B0604020202020204" pitchFamily="34" charset="0"/>
              </a:rPr>
              <a:t>Air velocity, Radiate temp</a:t>
            </a:r>
          </a:p>
          <a:p>
            <a:pPr marL="15240" marR="15240" algn="just"/>
            <a:r>
              <a:rPr lang="en-US" altLang="ja-JP" sz="1600" b="1" i="0">
                <a:solidFill>
                  <a:srgbClr val="000000"/>
                </a:solidFill>
                <a:effectLst/>
                <a:latin typeface="arial" panose="020B0604020202020204" pitchFamily="34" charset="0"/>
              </a:rPr>
              <a:t>Output : </a:t>
            </a:r>
            <a:r>
              <a:rPr lang="en-US" altLang="ja-JP" sz="1600">
                <a:solidFill>
                  <a:srgbClr val="000000"/>
                </a:solidFill>
                <a:latin typeface="arial" panose="020B0604020202020204" pitchFamily="34" charset="0"/>
              </a:rPr>
              <a:t>T</a:t>
            </a:r>
            <a:r>
              <a:rPr lang="en-US" altLang="ja-JP" sz="1600" b="0" i="0">
                <a:solidFill>
                  <a:srgbClr val="000000"/>
                </a:solidFill>
                <a:effectLst/>
                <a:latin typeface="arial" panose="020B0604020202020204" pitchFamily="34" charset="0"/>
              </a:rPr>
              <a:t>hermal Accepta</a:t>
            </a:r>
            <a:r>
              <a:rPr lang="en-US" altLang="ja-JP" sz="1600">
                <a:solidFill>
                  <a:srgbClr val="000000"/>
                </a:solidFill>
                <a:latin typeface="arial" panose="020B0604020202020204" pitchFamily="34" charset="0"/>
              </a:rPr>
              <a:t>bility</a:t>
            </a:r>
            <a:endParaRPr lang="en-US" altLang="ja-JP" sz="1600" b="0" i="0">
              <a:solidFill>
                <a:srgbClr val="000000"/>
              </a:solidFill>
              <a:effectLst/>
              <a:latin typeface="arial" panose="020B0604020202020204" pitchFamily="34" charset="0"/>
            </a:endParaRPr>
          </a:p>
        </p:txBody>
      </p:sp>
      <p:sp>
        <p:nvSpPr>
          <p:cNvPr id="8" name="テキスト ボックス 7">
            <a:extLst>
              <a:ext uri="{FF2B5EF4-FFF2-40B4-BE49-F238E27FC236}">
                <a16:creationId xmlns:a16="http://schemas.microsoft.com/office/drawing/2014/main" id="{2951914A-C4CF-192B-AFEB-C3E887F19BFF}"/>
              </a:ext>
            </a:extLst>
          </p:cNvPr>
          <p:cNvSpPr txBox="1"/>
          <p:nvPr/>
        </p:nvSpPr>
        <p:spPr>
          <a:xfrm>
            <a:off x="6019900" y="6245043"/>
            <a:ext cx="6171384" cy="584775"/>
          </a:xfrm>
          <a:prstGeom prst="rect">
            <a:avLst/>
          </a:prstGeom>
          <a:noFill/>
        </p:spPr>
        <p:txBody>
          <a:bodyPr wrap="square">
            <a:spAutoFit/>
          </a:bodyPr>
          <a:lstStyle/>
          <a:p>
            <a:r>
              <a:rPr lang="en-US" altLang="ja-JP" sz="800"/>
              <a:t>[7] Development of the ASHRAE Global Thermal Comfort Database , V. F. </a:t>
            </a:r>
            <a:r>
              <a:rPr lang="en-US" altLang="ja-JP" sz="800" err="1"/>
              <a:t>Licina</a:t>
            </a:r>
            <a:r>
              <a:rPr lang="en-US" altLang="ja-JP" sz="800"/>
              <a:t>, T. Cheung, H. Zhang, R. De Dear, T. Parkinson, E. </a:t>
            </a:r>
            <a:r>
              <a:rPr lang="en-US" altLang="ja-JP" sz="800" err="1"/>
              <a:t>Arens</a:t>
            </a:r>
            <a:r>
              <a:rPr lang="en-US" altLang="ja-JP" sz="800"/>
              <a:t>, C. Chun, S. Schiavon, M. Luo, G. </a:t>
            </a:r>
            <a:r>
              <a:rPr lang="en-US" altLang="ja-JP" sz="800" err="1"/>
              <a:t>Brager</a:t>
            </a:r>
            <a:r>
              <a:rPr lang="en-US" altLang="ja-JP" sz="800"/>
              <a:t>, et al., 2018</a:t>
            </a:r>
          </a:p>
          <a:p>
            <a:r>
              <a:rPr lang="en-US" altLang="ja-JP" sz="800"/>
              <a:t>[8] A hybrid deep transfer learning strategy for thermal comfort prediction in buildings, Somu et al., 2021</a:t>
            </a:r>
          </a:p>
          <a:p>
            <a:r>
              <a:rPr lang="en-US" altLang="ja-JP" sz="800"/>
              <a:t>[9] Data-efficient Comfort Modeling: Active Transfer Learning for Predicting Personal Thermal Comfort using Limited Data, </a:t>
            </a:r>
            <a:r>
              <a:rPr lang="en-US" altLang="ja-JP" sz="800" err="1"/>
              <a:t>Tekler</a:t>
            </a:r>
            <a:r>
              <a:rPr lang="en-US" altLang="ja-JP" sz="800"/>
              <a:t> et al., 2024</a:t>
            </a:r>
          </a:p>
        </p:txBody>
      </p:sp>
    </p:spTree>
    <p:extLst>
      <p:ext uri="{BB962C8B-B14F-4D97-AF65-F5344CB8AC3E}">
        <p14:creationId xmlns:p14="http://schemas.microsoft.com/office/powerpoint/2010/main" val="81989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グラフ 8">
            <a:extLst>
              <a:ext uri="{FF2B5EF4-FFF2-40B4-BE49-F238E27FC236}">
                <a16:creationId xmlns:a16="http://schemas.microsoft.com/office/drawing/2014/main" id="{FFE28A1F-69BB-4E1A-9726-8D100EB7600B}"/>
              </a:ext>
            </a:extLst>
          </p:cNvPr>
          <p:cNvGraphicFramePr>
            <a:graphicFrameLocks/>
          </p:cNvGraphicFramePr>
          <p:nvPr>
            <p:extLst>
              <p:ext uri="{D42A27DB-BD31-4B8C-83A1-F6EECF244321}">
                <p14:modId xmlns:p14="http://schemas.microsoft.com/office/powerpoint/2010/main" val="1842214388"/>
              </p:ext>
            </p:extLst>
          </p:nvPr>
        </p:nvGraphicFramePr>
        <p:xfrm>
          <a:off x="6767407" y="3630019"/>
          <a:ext cx="4572000" cy="27533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a:extLst>
              <a:ext uri="{FF2B5EF4-FFF2-40B4-BE49-F238E27FC236}">
                <a16:creationId xmlns:a16="http://schemas.microsoft.com/office/drawing/2014/main" id="{5DD457E3-A32A-4B81-B6FD-1E73D6444570}"/>
              </a:ext>
            </a:extLst>
          </p:cNvPr>
          <p:cNvGraphicFramePr>
            <a:graphicFrameLocks/>
          </p:cNvGraphicFramePr>
          <p:nvPr>
            <p:extLst>
              <p:ext uri="{D42A27DB-BD31-4B8C-83A1-F6EECF244321}">
                <p14:modId xmlns:p14="http://schemas.microsoft.com/office/powerpoint/2010/main" val="3542704"/>
              </p:ext>
            </p:extLst>
          </p:nvPr>
        </p:nvGraphicFramePr>
        <p:xfrm>
          <a:off x="1157872" y="761999"/>
          <a:ext cx="4572000" cy="2743201"/>
        </p:xfrm>
        <a:graphic>
          <a:graphicData uri="http://schemas.openxmlformats.org/drawingml/2006/chart">
            <c:chart xmlns:c="http://schemas.openxmlformats.org/drawingml/2006/chart" xmlns:r="http://schemas.openxmlformats.org/officeDocument/2006/relationships" r:id="rId4"/>
          </a:graphicData>
        </a:graphic>
      </p:graphicFrame>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8</a:t>
            </a:fld>
            <a:endParaRPr lang="en-SG"/>
          </a:p>
        </p:txBody>
      </p:sp>
      <p:sp>
        <p:nvSpPr>
          <p:cNvPr id="4" name="Title 3">
            <a:extLst>
              <a:ext uri="{FF2B5EF4-FFF2-40B4-BE49-F238E27FC236}">
                <a16:creationId xmlns:a16="http://schemas.microsoft.com/office/drawing/2014/main" id="{C595EB4A-BE3C-542C-43F9-5C82F3DA9F7B}"/>
              </a:ext>
            </a:extLst>
          </p:cNvPr>
          <p:cNvSpPr>
            <a:spLocks noGrp="1"/>
          </p:cNvSpPr>
          <p:nvPr>
            <p:ph type="title"/>
          </p:nvPr>
        </p:nvSpPr>
        <p:spPr>
          <a:xfrm>
            <a:off x="533399" y="1"/>
            <a:ext cx="9065591" cy="403451"/>
          </a:xfrm>
          <a:prstGeom prst="rect">
            <a:avLst/>
          </a:prstGeom>
        </p:spPr>
        <p:txBody>
          <a:bodyPr/>
          <a:lstStyle/>
          <a:p>
            <a:r>
              <a:rPr lang="en-US" altLang="ja-JP" sz="2400" b="1">
                <a:solidFill>
                  <a:srgbClr val="000066"/>
                </a:solidFill>
                <a:latin typeface="Calibri"/>
                <a:cs typeface="Calibri"/>
              </a:rPr>
              <a:t>Result1 – Accuracy of transferred model along the amount of surveys</a:t>
            </a:r>
            <a:endParaRPr lang="en-SG" sz="2400" b="1"/>
          </a:p>
        </p:txBody>
      </p:sp>
      <p:sp>
        <p:nvSpPr>
          <p:cNvPr id="31" name="TextBox 6">
            <a:extLst>
              <a:ext uri="{FF2B5EF4-FFF2-40B4-BE49-F238E27FC236}">
                <a16:creationId xmlns:a16="http://schemas.microsoft.com/office/drawing/2014/main" id="{7FAA3332-0D00-09AF-D8C3-63C4C6293A86}"/>
              </a:ext>
            </a:extLst>
          </p:cNvPr>
          <p:cNvSpPr txBox="1"/>
          <p:nvPr/>
        </p:nvSpPr>
        <p:spPr>
          <a:xfrm>
            <a:off x="12936686" y="5854682"/>
            <a:ext cx="2576419" cy="276999"/>
          </a:xfrm>
          <a:prstGeom prst="rect">
            <a:avLst/>
          </a:prstGeom>
          <a:noFill/>
        </p:spPr>
        <p:txBody>
          <a:bodyPr wrap="square">
            <a:spAutoFit/>
          </a:bodyPr>
          <a:lstStyle/>
          <a:p>
            <a:r>
              <a:rPr lang="en-US" sz="1200"/>
              <a:t>Focus on data with high uncertainty</a:t>
            </a:r>
          </a:p>
        </p:txBody>
      </p:sp>
      <p:sp>
        <p:nvSpPr>
          <p:cNvPr id="10" name="テキスト ボックス 9">
            <a:extLst>
              <a:ext uri="{FF2B5EF4-FFF2-40B4-BE49-F238E27FC236}">
                <a16:creationId xmlns:a16="http://schemas.microsoft.com/office/drawing/2014/main" id="{CB2D88FE-852D-D222-2B1D-AFCAD71F812D}"/>
              </a:ext>
            </a:extLst>
          </p:cNvPr>
          <p:cNvSpPr txBox="1"/>
          <p:nvPr/>
        </p:nvSpPr>
        <p:spPr>
          <a:xfrm>
            <a:off x="6983080" y="5898020"/>
            <a:ext cx="725763" cy="246221"/>
          </a:xfrm>
          <a:prstGeom prst="rect">
            <a:avLst/>
          </a:prstGeom>
          <a:noFill/>
        </p:spPr>
        <p:txBody>
          <a:bodyPr wrap="square" rtlCol="0">
            <a:spAutoFit/>
          </a:bodyPr>
          <a:lstStyle/>
          <a:p>
            <a:r>
              <a:rPr kumimoji="1" lang="en-US" altLang="ja-JP" sz="1000"/>
              <a:t>Occupant</a:t>
            </a:r>
            <a:endParaRPr kumimoji="1" lang="ja-JP" altLang="en-US" sz="1000"/>
          </a:p>
        </p:txBody>
      </p:sp>
      <p:sp>
        <p:nvSpPr>
          <p:cNvPr id="13" name="テキスト ボックス 12">
            <a:extLst>
              <a:ext uri="{FF2B5EF4-FFF2-40B4-BE49-F238E27FC236}">
                <a16:creationId xmlns:a16="http://schemas.microsoft.com/office/drawing/2014/main" id="{97C6F88B-C920-4EF3-CC8D-FAD2E7154F6B}"/>
              </a:ext>
            </a:extLst>
          </p:cNvPr>
          <p:cNvSpPr txBox="1"/>
          <p:nvPr/>
        </p:nvSpPr>
        <p:spPr>
          <a:xfrm>
            <a:off x="6984550" y="3057474"/>
            <a:ext cx="795129" cy="246221"/>
          </a:xfrm>
          <a:prstGeom prst="rect">
            <a:avLst/>
          </a:prstGeom>
          <a:noFill/>
        </p:spPr>
        <p:txBody>
          <a:bodyPr wrap="square" rtlCol="0">
            <a:spAutoFit/>
          </a:bodyPr>
          <a:lstStyle/>
          <a:p>
            <a:r>
              <a:rPr kumimoji="1" lang="en-US" altLang="ja-JP" sz="1000"/>
              <a:t>Occupant</a:t>
            </a:r>
            <a:endParaRPr kumimoji="1" lang="ja-JP" altLang="en-US" sz="1000"/>
          </a:p>
        </p:txBody>
      </p:sp>
      <p:graphicFrame>
        <p:nvGraphicFramePr>
          <p:cNvPr id="14" name="表 13">
            <a:extLst>
              <a:ext uri="{FF2B5EF4-FFF2-40B4-BE49-F238E27FC236}">
                <a16:creationId xmlns:a16="http://schemas.microsoft.com/office/drawing/2014/main" id="{0AD00CFC-A8FE-7FE2-C7E8-AF1DB9C9DCA9}"/>
              </a:ext>
            </a:extLst>
          </p:cNvPr>
          <p:cNvGraphicFramePr>
            <a:graphicFrameLocks noGrp="1"/>
          </p:cNvGraphicFramePr>
          <p:nvPr>
            <p:extLst>
              <p:ext uri="{D42A27DB-BD31-4B8C-83A1-F6EECF244321}">
                <p14:modId xmlns:p14="http://schemas.microsoft.com/office/powerpoint/2010/main" val="4260083161"/>
              </p:ext>
            </p:extLst>
          </p:nvPr>
        </p:nvGraphicFramePr>
        <p:xfrm>
          <a:off x="1157872" y="3646557"/>
          <a:ext cx="4480929" cy="1047526"/>
        </p:xfrm>
        <a:graphic>
          <a:graphicData uri="http://schemas.openxmlformats.org/drawingml/2006/table">
            <a:tbl>
              <a:tblPr>
                <a:tableStyleId>{D7AC3CCA-C797-4891-BE02-D94E43425B78}</a:tableStyleId>
              </a:tblPr>
              <a:tblGrid>
                <a:gridCol w="862617">
                  <a:extLst>
                    <a:ext uri="{9D8B030D-6E8A-4147-A177-3AD203B41FA5}">
                      <a16:colId xmlns:a16="http://schemas.microsoft.com/office/drawing/2014/main" val="779643299"/>
                    </a:ext>
                  </a:extLst>
                </a:gridCol>
                <a:gridCol w="301526">
                  <a:extLst>
                    <a:ext uri="{9D8B030D-6E8A-4147-A177-3AD203B41FA5}">
                      <a16:colId xmlns:a16="http://schemas.microsoft.com/office/drawing/2014/main" val="793658935"/>
                    </a:ext>
                  </a:extLst>
                </a:gridCol>
                <a:gridCol w="301526">
                  <a:extLst>
                    <a:ext uri="{9D8B030D-6E8A-4147-A177-3AD203B41FA5}">
                      <a16:colId xmlns:a16="http://schemas.microsoft.com/office/drawing/2014/main" val="2927759317"/>
                    </a:ext>
                  </a:extLst>
                </a:gridCol>
                <a:gridCol w="301526">
                  <a:extLst>
                    <a:ext uri="{9D8B030D-6E8A-4147-A177-3AD203B41FA5}">
                      <a16:colId xmlns:a16="http://schemas.microsoft.com/office/drawing/2014/main" val="2454193433"/>
                    </a:ext>
                  </a:extLst>
                </a:gridCol>
                <a:gridCol w="301526">
                  <a:extLst>
                    <a:ext uri="{9D8B030D-6E8A-4147-A177-3AD203B41FA5}">
                      <a16:colId xmlns:a16="http://schemas.microsoft.com/office/drawing/2014/main" val="1846442382"/>
                    </a:ext>
                  </a:extLst>
                </a:gridCol>
                <a:gridCol w="301526">
                  <a:extLst>
                    <a:ext uri="{9D8B030D-6E8A-4147-A177-3AD203B41FA5}">
                      <a16:colId xmlns:a16="http://schemas.microsoft.com/office/drawing/2014/main" val="1951271968"/>
                    </a:ext>
                  </a:extLst>
                </a:gridCol>
                <a:gridCol w="301526">
                  <a:extLst>
                    <a:ext uri="{9D8B030D-6E8A-4147-A177-3AD203B41FA5}">
                      <a16:colId xmlns:a16="http://schemas.microsoft.com/office/drawing/2014/main" val="798470201"/>
                    </a:ext>
                  </a:extLst>
                </a:gridCol>
                <a:gridCol w="301526">
                  <a:extLst>
                    <a:ext uri="{9D8B030D-6E8A-4147-A177-3AD203B41FA5}">
                      <a16:colId xmlns:a16="http://schemas.microsoft.com/office/drawing/2014/main" val="3131515731"/>
                    </a:ext>
                  </a:extLst>
                </a:gridCol>
                <a:gridCol w="301526">
                  <a:extLst>
                    <a:ext uri="{9D8B030D-6E8A-4147-A177-3AD203B41FA5}">
                      <a16:colId xmlns:a16="http://schemas.microsoft.com/office/drawing/2014/main" val="2987211001"/>
                    </a:ext>
                  </a:extLst>
                </a:gridCol>
                <a:gridCol w="301526">
                  <a:extLst>
                    <a:ext uri="{9D8B030D-6E8A-4147-A177-3AD203B41FA5}">
                      <a16:colId xmlns:a16="http://schemas.microsoft.com/office/drawing/2014/main" val="4123561333"/>
                    </a:ext>
                  </a:extLst>
                </a:gridCol>
                <a:gridCol w="301526">
                  <a:extLst>
                    <a:ext uri="{9D8B030D-6E8A-4147-A177-3AD203B41FA5}">
                      <a16:colId xmlns:a16="http://schemas.microsoft.com/office/drawing/2014/main" val="3371200382"/>
                    </a:ext>
                  </a:extLst>
                </a:gridCol>
                <a:gridCol w="301526">
                  <a:extLst>
                    <a:ext uri="{9D8B030D-6E8A-4147-A177-3AD203B41FA5}">
                      <a16:colId xmlns:a16="http://schemas.microsoft.com/office/drawing/2014/main" val="3984402383"/>
                    </a:ext>
                  </a:extLst>
                </a:gridCol>
                <a:gridCol w="301526">
                  <a:extLst>
                    <a:ext uri="{9D8B030D-6E8A-4147-A177-3AD203B41FA5}">
                      <a16:colId xmlns:a16="http://schemas.microsoft.com/office/drawing/2014/main" val="2520922784"/>
                    </a:ext>
                  </a:extLst>
                </a:gridCol>
              </a:tblGrid>
              <a:tr h="214779">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Learning Survey Number</a:t>
                      </a:r>
                      <a:endParaRPr lang="ja-JP" alt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8591" marR="8591" marT="8591" marB="0" anchor="ct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8591" marR="8591" marT="8591" marB="0" anchor="ct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8591" marR="8591" marT="8591" marB="0" anchor="ct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8591" marR="8591" marT="8591" marB="0" anchor="ct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8591" marR="8591" marT="8591" marB="0" anchor="ct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8591" marR="8591" marT="8591" marB="0" anchor="ct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8591" marR="8591" marT="8591" marB="0" anchor="ct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14</a:t>
                      </a:r>
                    </a:p>
                  </a:txBody>
                  <a:tcPr marL="8591" marR="8591" marT="8591" marB="0" anchor="ct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8591" marR="8591" marT="8591" marB="0" anchor="ct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18</a:t>
                      </a:r>
                    </a:p>
                  </a:txBody>
                  <a:tcPr marL="8591" marR="8591" marT="8591" marB="0" anchor="ctr"/>
                </a:tc>
                <a:tc>
                  <a:txBody>
                    <a:bodyPr/>
                    <a:lstStyle/>
                    <a:p>
                      <a:pPr algn="r"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8591" marR="8591" marT="8591" marB="0" anchor="ctr"/>
                </a:tc>
                <a:tc>
                  <a:txBody>
                    <a:bodyPr/>
                    <a:lstStyle/>
                    <a:p>
                      <a:pPr algn="l" fontAlgn="ctr"/>
                      <a:r>
                        <a:rPr lang="en-US" sz="900" u="none" strike="noStrike">
                          <a:effectLst/>
                        </a:rPr>
                        <a:t>Ref 100%</a:t>
                      </a:r>
                      <a:endParaRPr 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extLst>
                  <a:ext uri="{0D108BD9-81ED-4DB2-BD59-A6C34878D82A}">
                    <a16:rowId xmlns:a16="http://schemas.microsoft.com/office/drawing/2014/main" val="3247875970"/>
                  </a:ext>
                </a:extLst>
              </a:tr>
              <a:tr h="764615">
                <a:tc>
                  <a:txBody>
                    <a:bodyPr/>
                    <a:lstStyle/>
                    <a:p>
                      <a:pPr algn="l" fontAlgn="ctr"/>
                      <a:r>
                        <a:rPr lang="en-US" sz="900" u="none" strike="noStrike">
                          <a:effectLst/>
                        </a:rPr>
                        <a:t>Average accuracy along the number of surveys</a:t>
                      </a:r>
                      <a:endParaRPr lang="en-US"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56%</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77%</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78%</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83%</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86%</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88%</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88%</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88%</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88%</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88%</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89%</a:t>
                      </a:r>
                    </a:p>
                  </a:txBody>
                  <a:tcPr marL="9525" marR="9525" marT="9525" marB="0" anchor="ctr"/>
                </a:tc>
                <a:tc>
                  <a:txBody>
                    <a:bodyPr/>
                    <a:lstStyle/>
                    <a:p>
                      <a:pPr algn="r" fontAlgn="ctr"/>
                      <a:r>
                        <a:rPr lang="en-US" altLang="ja-JP" sz="900" u="none" strike="noStrike">
                          <a:effectLst/>
                        </a:rPr>
                        <a:t>89%</a:t>
                      </a:r>
                      <a:endParaRPr lang="en-US" altLang="ja-JP" sz="900" b="0" i="0" u="none" strike="noStrike">
                        <a:solidFill>
                          <a:srgbClr val="000000"/>
                        </a:solidFill>
                        <a:effectLst/>
                        <a:latin typeface="游ゴシック" panose="020B0400000000000000" pitchFamily="50" charset="-128"/>
                        <a:ea typeface="游ゴシック" panose="020B0400000000000000" pitchFamily="50" charset="-128"/>
                      </a:endParaRPr>
                    </a:p>
                  </a:txBody>
                  <a:tcPr marL="8591" marR="8591" marT="8591" marB="0" anchor="ctr"/>
                </a:tc>
                <a:extLst>
                  <a:ext uri="{0D108BD9-81ED-4DB2-BD59-A6C34878D82A}">
                    <a16:rowId xmlns:a16="http://schemas.microsoft.com/office/drawing/2014/main" val="1356914162"/>
                  </a:ext>
                </a:extLst>
              </a:tr>
            </a:tbl>
          </a:graphicData>
        </a:graphic>
      </p:graphicFrame>
      <p:cxnSp>
        <p:nvCxnSpPr>
          <p:cNvPr id="16" name="直線コネクタ 15">
            <a:extLst>
              <a:ext uri="{FF2B5EF4-FFF2-40B4-BE49-F238E27FC236}">
                <a16:creationId xmlns:a16="http://schemas.microsoft.com/office/drawing/2014/main" id="{EE5ABCB3-1265-4645-DD96-8D2E498CAFB7}"/>
              </a:ext>
            </a:extLst>
          </p:cNvPr>
          <p:cNvCxnSpPr>
            <a:cxnSpLocks/>
          </p:cNvCxnSpPr>
          <p:nvPr/>
        </p:nvCxnSpPr>
        <p:spPr>
          <a:xfrm>
            <a:off x="1540933" y="1461290"/>
            <a:ext cx="4068163" cy="0"/>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3AF2DC-2665-D10F-8956-19BE40D02DD4}"/>
              </a:ext>
            </a:extLst>
          </p:cNvPr>
          <p:cNvSpPr txBox="1"/>
          <p:nvPr/>
        </p:nvSpPr>
        <p:spPr>
          <a:xfrm>
            <a:off x="3172585" y="1160274"/>
            <a:ext cx="2204719" cy="261610"/>
          </a:xfrm>
          <a:prstGeom prst="rect">
            <a:avLst/>
          </a:prstGeom>
          <a:noFill/>
        </p:spPr>
        <p:txBody>
          <a:bodyPr wrap="square" rtlCol="0">
            <a:spAutoFit/>
          </a:bodyPr>
          <a:lstStyle/>
          <a:p>
            <a:r>
              <a:rPr kumimoji="1" lang="en-US" altLang="ja-JP" sz="1050">
                <a:solidFill>
                  <a:srgbClr val="00B0F0"/>
                </a:solidFill>
              </a:rPr>
              <a:t>Ref : Accuracy of full-survey learning</a:t>
            </a:r>
            <a:endParaRPr kumimoji="1" lang="ja-JP" altLang="en-US" sz="1050">
              <a:solidFill>
                <a:srgbClr val="00B0F0"/>
              </a:solidFill>
            </a:endParaRPr>
          </a:p>
        </p:txBody>
      </p:sp>
      <p:sp>
        <p:nvSpPr>
          <p:cNvPr id="2" name="テキスト ボックス 6">
            <a:extLst>
              <a:ext uri="{FF2B5EF4-FFF2-40B4-BE49-F238E27FC236}">
                <a16:creationId xmlns:a16="http://schemas.microsoft.com/office/drawing/2014/main" id="{F7FD640B-173F-F44E-F0DB-7AFA954A8956}"/>
              </a:ext>
            </a:extLst>
          </p:cNvPr>
          <p:cNvSpPr txBox="1"/>
          <p:nvPr/>
        </p:nvSpPr>
        <p:spPr>
          <a:xfrm>
            <a:off x="969940" y="4885874"/>
            <a:ext cx="4841352" cy="923330"/>
          </a:xfrm>
          <a:prstGeom prst="rect">
            <a:avLst/>
          </a:prstGeom>
          <a:noFill/>
        </p:spPr>
        <p:txBody>
          <a:bodyPr wrap="square">
            <a:spAutoFit/>
          </a:bodyPr>
          <a:lstStyle/>
          <a:p>
            <a:r>
              <a:rPr lang="en-US" altLang="ja-JP"/>
              <a:t>Average of model accuracy was enhanced along the increase of amount of survey, especially at first 5 steps, N =2~8</a:t>
            </a:r>
          </a:p>
        </p:txBody>
      </p:sp>
      <p:graphicFrame>
        <p:nvGraphicFramePr>
          <p:cNvPr id="5" name="グラフ 4">
            <a:extLst>
              <a:ext uri="{FF2B5EF4-FFF2-40B4-BE49-F238E27FC236}">
                <a16:creationId xmlns:a16="http://schemas.microsoft.com/office/drawing/2014/main" id="{7A62432D-D963-440E-A556-B4A0B0A99A11}"/>
              </a:ext>
            </a:extLst>
          </p:cNvPr>
          <p:cNvGraphicFramePr>
            <a:graphicFrameLocks/>
          </p:cNvGraphicFramePr>
          <p:nvPr>
            <p:extLst>
              <p:ext uri="{D42A27DB-BD31-4B8C-83A1-F6EECF244321}">
                <p14:modId xmlns:p14="http://schemas.microsoft.com/office/powerpoint/2010/main" val="624072176"/>
              </p:ext>
            </p:extLst>
          </p:nvPr>
        </p:nvGraphicFramePr>
        <p:xfrm>
          <a:off x="6767407" y="730674"/>
          <a:ext cx="4572000" cy="275336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6096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63032A1-8ED9-6CC3-5A66-F29D9BA8F2CF}"/>
              </a:ext>
            </a:extLst>
          </p:cNvPr>
          <p:cNvSpPr>
            <a:spLocks noGrp="1"/>
          </p:cNvSpPr>
          <p:nvPr>
            <p:ph type="sldNum" sz="quarter" idx="12"/>
          </p:nvPr>
        </p:nvSpPr>
        <p:spPr/>
        <p:txBody>
          <a:bodyPr/>
          <a:lstStyle/>
          <a:p>
            <a:fld id="{5483C638-C51E-4C26-B75A-5F0DA01E4D26}" type="slidenum">
              <a:rPr lang="en-SG" smtClean="0"/>
              <a:t>9</a:t>
            </a:fld>
            <a:endParaRPr lang="en-SG"/>
          </a:p>
        </p:txBody>
      </p:sp>
      <p:sp>
        <p:nvSpPr>
          <p:cNvPr id="4" name="Title 3">
            <a:extLst>
              <a:ext uri="{FF2B5EF4-FFF2-40B4-BE49-F238E27FC236}">
                <a16:creationId xmlns:a16="http://schemas.microsoft.com/office/drawing/2014/main" id="{C595EB4A-BE3C-542C-43F9-5C82F3DA9F7B}"/>
              </a:ext>
            </a:extLst>
          </p:cNvPr>
          <p:cNvSpPr>
            <a:spLocks noGrp="1"/>
          </p:cNvSpPr>
          <p:nvPr>
            <p:ph type="title"/>
          </p:nvPr>
        </p:nvSpPr>
        <p:spPr>
          <a:xfrm>
            <a:off x="533400" y="1"/>
            <a:ext cx="10820400" cy="403451"/>
          </a:xfrm>
          <a:prstGeom prst="rect">
            <a:avLst/>
          </a:prstGeom>
        </p:spPr>
        <p:txBody>
          <a:bodyPr/>
          <a:lstStyle/>
          <a:p>
            <a:r>
              <a:rPr lang="en-US" altLang="ja-JP" sz="2400" b="1">
                <a:solidFill>
                  <a:srgbClr val="000066"/>
                </a:solidFill>
                <a:latin typeface="Calibri"/>
                <a:cs typeface="Calibri"/>
              </a:rPr>
              <a:t>Method –  (3) OCC control evaluation</a:t>
            </a:r>
            <a:endParaRPr lang="en-SG" sz="2400" b="1"/>
          </a:p>
        </p:txBody>
      </p:sp>
      <p:sp>
        <p:nvSpPr>
          <p:cNvPr id="19" name="テキスト ボックス 18">
            <a:extLst>
              <a:ext uri="{FF2B5EF4-FFF2-40B4-BE49-F238E27FC236}">
                <a16:creationId xmlns:a16="http://schemas.microsoft.com/office/drawing/2014/main" id="{76BBC69A-0886-072E-D735-334488EC01B8}"/>
              </a:ext>
            </a:extLst>
          </p:cNvPr>
          <p:cNvSpPr txBox="1"/>
          <p:nvPr/>
        </p:nvSpPr>
        <p:spPr>
          <a:xfrm>
            <a:off x="500434" y="8406735"/>
            <a:ext cx="7007661" cy="1354217"/>
          </a:xfrm>
          <a:prstGeom prst="rect">
            <a:avLst/>
          </a:prstGeom>
          <a:noFill/>
        </p:spPr>
        <p:txBody>
          <a:bodyPr wrap="square">
            <a:spAutoFit/>
          </a:bodyPr>
          <a:lstStyle/>
          <a:p>
            <a:r>
              <a:rPr lang="en-US" altLang="ja-JP" b="1"/>
              <a:t>Addressing discrepancies of PMV with individual thermal comfort</a:t>
            </a:r>
          </a:p>
          <a:p>
            <a:pPr marL="285750" indent="-285750">
              <a:buFont typeface="Arial" panose="020B0604020202020204" pitchFamily="34" charset="0"/>
              <a:buChar char="•"/>
            </a:pPr>
            <a:r>
              <a:rPr lang="en-US" altLang="ja-JP" sz="1600"/>
              <a:t>In HVAC control, setpoint control considering PMV is orthodox method.</a:t>
            </a:r>
          </a:p>
          <a:p>
            <a:pPr marL="285750" indent="-285750">
              <a:buFont typeface="Arial" panose="020B0604020202020204" pitchFamily="34" charset="0"/>
              <a:buChar char="•"/>
            </a:pPr>
            <a:r>
              <a:rPr lang="en-US" altLang="ja-JP" sz="1600"/>
              <a:t>However, it has been reported that PMV control, which assumes an average comfort level, can result in only about 34% of people being satisfied due to discrepancies with individual thermal comfort.</a:t>
            </a:r>
            <a:r>
              <a:rPr lang="en-US" altLang="ja-JP" sz="1600" baseline="30000"/>
              <a:t> [1]</a:t>
            </a:r>
          </a:p>
        </p:txBody>
      </p:sp>
      <p:grpSp>
        <p:nvGrpSpPr>
          <p:cNvPr id="15" name="グループ化 14">
            <a:extLst>
              <a:ext uri="{FF2B5EF4-FFF2-40B4-BE49-F238E27FC236}">
                <a16:creationId xmlns:a16="http://schemas.microsoft.com/office/drawing/2014/main" id="{2A04318C-B289-AA25-7616-D8C155AE987A}"/>
              </a:ext>
            </a:extLst>
          </p:cNvPr>
          <p:cNvGrpSpPr/>
          <p:nvPr/>
        </p:nvGrpSpPr>
        <p:grpSpPr>
          <a:xfrm>
            <a:off x="7585522" y="8109947"/>
            <a:ext cx="4065589" cy="1934575"/>
            <a:chOff x="8598018" y="3996819"/>
            <a:chExt cx="5548772" cy="2640335"/>
          </a:xfrm>
        </p:grpSpPr>
        <p:pic>
          <p:nvPicPr>
            <p:cNvPr id="6" name="図 5">
              <a:extLst>
                <a:ext uri="{FF2B5EF4-FFF2-40B4-BE49-F238E27FC236}">
                  <a16:creationId xmlns:a16="http://schemas.microsoft.com/office/drawing/2014/main" id="{DD56A1CD-0C52-DEC2-13AF-B36B4E7815C6}"/>
                </a:ext>
              </a:extLst>
            </p:cNvPr>
            <p:cNvPicPr>
              <a:picLocks noChangeAspect="1"/>
            </p:cNvPicPr>
            <p:nvPr/>
          </p:nvPicPr>
          <p:blipFill rotWithShape="1">
            <a:blip r:embed="rId3"/>
            <a:srcRect r="1147"/>
            <a:stretch/>
          </p:blipFill>
          <p:spPr>
            <a:xfrm>
              <a:off x="11285122" y="4014860"/>
              <a:ext cx="2861668" cy="2622294"/>
            </a:xfrm>
            <a:prstGeom prst="rect">
              <a:avLst/>
            </a:prstGeom>
          </p:spPr>
        </p:pic>
        <p:pic>
          <p:nvPicPr>
            <p:cNvPr id="12" name="図 11">
              <a:extLst>
                <a:ext uri="{FF2B5EF4-FFF2-40B4-BE49-F238E27FC236}">
                  <a16:creationId xmlns:a16="http://schemas.microsoft.com/office/drawing/2014/main" id="{2D016E67-0AE8-5979-4F49-00524E0EE5C6}"/>
                </a:ext>
              </a:extLst>
            </p:cNvPr>
            <p:cNvPicPr>
              <a:picLocks noChangeAspect="1"/>
            </p:cNvPicPr>
            <p:nvPr/>
          </p:nvPicPr>
          <p:blipFill rotWithShape="1">
            <a:blip r:embed="rId4"/>
            <a:srcRect l="1450"/>
            <a:stretch/>
          </p:blipFill>
          <p:spPr>
            <a:xfrm>
              <a:off x="8598018" y="3996819"/>
              <a:ext cx="2655707" cy="2640335"/>
            </a:xfrm>
            <a:prstGeom prst="rect">
              <a:avLst/>
            </a:prstGeom>
          </p:spPr>
        </p:pic>
      </p:grpSp>
      <p:sp>
        <p:nvSpPr>
          <p:cNvPr id="13" name="テキスト ボックス 12">
            <a:extLst>
              <a:ext uri="{FF2B5EF4-FFF2-40B4-BE49-F238E27FC236}">
                <a16:creationId xmlns:a16="http://schemas.microsoft.com/office/drawing/2014/main" id="{40FEF8C6-3E32-F0B8-303D-253786552B9E}"/>
              </a:ext>
            </a:extLst>
          </p:cNvPr>
          <p:cNvSpPr txBox="1"/>
          <p:nvPr/>
        </p:nvSpPr>
        <p:spPr>
          <a:xfrm>
            <a:off x="8227078" y="10068512"/>
            <a:ext cx="3025122" cy="253916"/>
          </a:xfrm>
          <a:prstGeom prst="rect">
            <a:avLst/>
          </a:prstGeom>
          <a:noFill/>
        </p:spPr>
        <p:txBody>
          <a:bodyPr wrap="square">
            <a:spAutoFit/>
          </a:bodyPr>
          <a:lstStyle/>
          <a:p>
            <a:r>
              <a:rPr lang="en-US" altLang="ja-JP" sz="1050" b="1"/>
              <a:t>Difference between PMV and actual acceptance </a:t>
            </a:r>
          </a:p>
        </p:txBody>
      </p:sp>
      <p:sp>
        <p:nvSpPr>
          <p:cNvPr id="5" name="正方形/長方形 32">
            <a:extLst>
              <a:ext uri="{FF2B5EF4-FFF2-40B4-BE49-F238E27FC236}">
                <a16:creationId xmlns:a16="http://schemas.microsoft.com/office/drawing/2014/main" id="{9E441965-CC17-6D92-2A2D-1B8017E51745}"/>
              </a:ext>
            </a:extLst>
          </p:cNvPr>
          <p:cNvSpPr/>
          <p:nvPr/>
        </p:nvSpPr>
        <p:spPr>
          <a:xfrm>
            <a:off x="4755748" y="1142872"/>
            <a:ext cx="2680503" cy="5435727"/>
          </a:xfrm>
          <a:prstGeom prst="rect">
            <a:avLst/>
          </a:prstGeom>
          <a:noFill/>
          <a:ln w="19050">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32">
            <a:extLst>
              <a:ext uri="{FF2B5EF4-FFF2-40B4-BE49-F238E27FC236}">
                <a16:creationId xmlns:a16="http://schemas.microsoft.com/office/drawing/2014/main" id="{B3A3D41B-9E39-752C-4D50-B6FDB83A5B79}"/>
              </a:ext>
            </a:extLst>
          </p:cNvPr>
          <p:cNvSpPr/>
          <p:nvPr/>
        </p:nvSpPr>
        <p:spPr>
          <a:xfrm>
            <a:off x="1187787" y="1142873"/>
            <a:ext cx="2576419" cy="5435726"/>
          </a:xfrm>
          <a:prstGeom prst="rect">
            <a:avLst/>
          </a:prstGeom>
          <a:noFill/>
          <a:ln w="19050">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32">
            <a:extLst>
              <a:ext uri="{FF2B5EF4-FFF2-40B4-BE49-F238E27FC236}">
                <a16:creationId xmlns:a16="http://schemas.microsoft.com/office/drawing/2014/main" id="{DECA4A28-63EC-6658-A2B5-450AA7574A5E}"/>
              </a:ext>
            </a:extLst>
          </p:cNvPr>
          <p:cNvSpPr/>
          <p:nvPr/>
        </p:nvSpPr>
        <p:spPr>
          <a:xfrm>
            <a:off x="8227078" y="1142873"/>
            <a:ext cx="3424033" cy="2023237"/>
          </a:xfrm>
          <a:prstGeom prst="rect">
            <a:avLst/>
          </a:prstGeom>
          <a:noFill/>
          <a:ln w="19050">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32">
            <a:extLst>
              <a:ext uri="{FF2B5EF4-FFF2-40B4-BE49-F238E27FC236}">
                <a16:creationId xmlns:a16="http://schemas.microsoft.com/office/drawing/2014/main" id="{96DD67EC-3958-DC88-1FF9-A3EED5D6CEF1}"/>
              </a:ext>
            </a:extLst>
          </p:cNvPr>
          <p:cNvSpPr/>
          <p:nvPr/>
        </p:nvSpPr>
        <p:spPr>
          <a:xfrm>
            <a:off x="8227078" y="4413756"/>
            <a:ext cx="3424033" cy="2023237"/>
          </a:xfrm>
          <a:prstGeom prst="rect">
            <a:avLst/>
          </a:prstGeom>
          <a:noFill/>
          <a:ln w="19050">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Title 3">
            <a:extLst>
              <a:ext uri="{FF2B5EF4-FFF2-40B4-BE49-F238E27FC236}">
                <a16:creationId xmlns:a16="http://schemas.microsoft.com/office/drawing/2014/main" id="{C054735F-8EB7-23BB-0FDF-615A6087A76C}"/>
              </a:ext>
            </a:extLst>
          </p:cNvPr>
          <p:cNvSpPr txBox="1">
            <a:spLocks/>
          </p:cNvSpPr>
          <p:nvPr/>
        </p:nvSpPr>
        <p:spPr>
          <a:xfrm>
            <a:off x="8432801" y="1819303"/>
            <a:ext cx="2685142" cy="4034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a:solidFill>
                  <a:srgbClr val="000066"/>
                </a:solidFill>
                <a:latin typeface="Calibri"/>
                <a:cs typeface="Calibri"/>
              </a:rPr>
              <a:t>Difference of thermal comfort</a:t>
            </a:r>
            <a:endParaRPr lang="en-SG" sz="2400" b="1"/>
          </a:p>
        </p:txBody>
      </p:sp>
      <p:sp>
        <p:nvSpPr>
          <p:cNvPr id="14" name="Title 3">
            <a:extLst>
              <a:ext uri="{FF2B5EF4-FFF2-40B4-BE49-F238E27FC236}">
                <a16:creationId xmlns:a16="http://schemas.microsoft.com/office/drawing/2014/main" id="{FAD625F8-06F0-1707-BBA3-E5D43977B94A}"/>
              </a:ext>
            </a:extLst>
          </p:cNvPr>
          <p:cNvSpPr txBox="1">
            <a:spLocks/>
          </p:cNvSpPr>
          <p:nvPr/>
        </p:nvSpPr>
        <p:spPr>
          <a:xfrm>
            <a:off x="5094043" y="700754"/>
            <a:ext cx="2003911" cy="4034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a:solidFill>
                  <a:srgbClr val="000066"/>
                </a:solidFill>
                <a:latin typeface="Calibri"/>
                <a:cs typeface="Calibri"/>
              </a:rPr>
              <a:t>MPC Control Type</a:t>
            </a:r>
            <a:endParaRPr lang="en-SG" sz="1800" b="1"/>
          </a:p>
        </p:txBody>
      </p:sp>
      <p:sp>
        <p:nvSpPr>
          <p:cNvPr id="16" name="Title 3">
            <a:extLst>
              <a:ext uri="{FF2B5EF4-FFF2-40B4-BE49-F238E27FC236}">
                <a16:creationId xmlns:a16="http://schemas.microsoft.com/office/drawing/2014/main" id="{2C68A038-FA0F-48DB-24E6-C7DAAE186884}"/>
              </a:ext>
            </a:extLst>
          </p:cNvPr>
          <p:cNvSpPr txBox="1">
            <a:spLocks/>
          </p:cNvSpPr>
          <p:nvPr/>
        </p:nvSpPr>
        <p:spPr>
          <a:xfrm>
            <a:off x="1187787" y="700754"/>
            <a:ext cx="2666900" cy="4034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a:solidFill>
                  <a:srgbClr val="000066"/>
                </a:solidFill>
                <a:latin typeface="Calibri"/>
                <a:cs typeface="Calibri"/>
              </a:rPr>
              <a:t>Survey amount for learning</a:t>
            </a:r>
            <a:endParaRPr lang="en-SG" sz="1600" b="1"/>
          </a:p>
        </p:txBody>
      </p:sp>
      <p:pic>
        <p:nvPicPr>
          <p:cNvPr id="17" name="図 1">
            <a:extLst>
              <a:ext uri="{FF2B5EF4-FFF2-40B4-BE49-F238E27FC236}">
                <a16:creationId xmlns:a16="http://schemas.microsoft.com/office/drawing/2014/main" id="{39AD7F24-DAA7-2489-E38F-62A25B49BBBA}"/>
              </a:ext>
            </a:extLst>
          </p:cNvPr>
          <p:cNvPicPr>
            <a:picLocks noChangeAspect="1"/>
          </p:cNvPicPr>
          <p:nvPr/>
        </p:nvPicPr>
        <p:blipFill>
          <a:blip r:embed="rId5"/>
          <a:stretch>
            <a:fillRect/>
          </a:stretch>
        </p:blipFill>
        <p:spPr>
          <a:xfrm>
            <a:off x="12802983" y="700754"/>
            <a:ext cx="6784740" cy="5294120"/>
          </a:xfrm>
          <a:prstGeom prst="rect">
            <a:avLst/>
          </a:prstGeom>
        </p:spPr>
      </p:pic>
      <p:pic>
        <p:nvPicPr>
          <p:cNvPr id="2" name="図 1">
            <a:extLst>
              <a:ext uri="{FF2B5EF4-FFF2-40B4-BE49-F238E27FC236}">
                <a16:creationId xmlns:a16="http://schemas.microsoft.com/office/drawing/2014/main" id="{9FA22E01-56F9-4FA3-8D49-999190D5CB6C}"/>
              </a:ext>
            </a:extLst>
          </p:cNvPr>
          <p:cNvPicPr>
            <a:picLocks noChangeAspect="1"/>
          </p:cNvPicPr>
          <p:nvPr/>
        </p:nvPicPr>
        <p:blipFill rotWithShape="1">
          <a:blip r:embed="rId6"/>
          <a:srcRect t="9743" r="66971" b="13903"/>
          <a:stretch/>
        </p:blipFill>
        <p:spPr>
          <a:xfrm>
            <a:off x="5932562" y="1215017"/>
            <a:ext cx="1435174" cy="1471033"/>
          </a:xfrm>
          <a:prstGeom prst="rect">
            <a:avLst/>
          </a:prstGeom>
        </p:spPr>
      </p:pic>
      <p:pic>
        <p:nvPicPr>
          <p:cNvPr id="20" name="図 1">
            <a:extLst>
              <a:ext uri="{FF2B5EF4-FFF2-40B4-BE49-F238E27FC236}">
                <a16:creationId xmlns:a16="http://schemas.microsoft.com/office/drawing/2014/main" id="{AB5712F3-E192-1513-CFC5-B23B9D732273}"/>
              </a:ext>
            </a:extLst>
          </p:cNvPr>
          <p:cNvPicPr>
            <a:picLocks noChangeAspect="1"/>
          </p:cNvPicPr>
          <p:nvPr/>
        </p:nvPicPr>
        <p:blipFill rotWithShape="1">
          <a:blip r:embed="rId6"/>
          <a:srcRect l="33611" t="9743" r="33360" b="13903"/>
          <a:stretch/>
        </p:blipFill>
        <p:spPr>
          <a:xfrm>
            <a:off x="5932562" y="3016595"/>
            <a:ext cx="1435174" cy="1471033"/>
          </a:xfrm>
          <a:prstGeom prst="rect">
            <a:avLst/>
          </a:prstGeom>
        </p:spPr>
      </p:pic>
      <p:pic>
        <p:nvPicPr>
          <p:cNvPr id="21" name="図 1">
            <a:extLst>
              <a:ext uri="{FF2B5EF4-FFF2-40B4-BE49-F238E27FC236}">
                <a16:creationId xmlns:a16="http://schemas.microsoft.com/office/drawing/2014/main" id="{C6EB9079-04CE-B8AF-1421-C6BE78CA6BB0}"/>
              </a:ext>
            </a:extLst>
          </p:cNvPr>
          <p:cNvPicPr>
            <a:picLocks noChangeAspect="1"/>
          </p:cNvPicPr>
          <p:nvPr/>
        </p:nvPicPr>
        <p:blipFill rotWithShape="1">
          <a:blip r:embed="rId6"/>
          <a:srcRect l="67004" t="9743" r="-33" b="13903"/>
          <a:stretch/>
        </p:blipFill>
        <p:spPr>
          <a:xfrm>
            <a:off x="5932562" y="4944797"/>
            <a:ext cx="1435174" cy="1471033"/>
          </a:xfrm>
          <a:prstGeom prst="rect">
            <a:avLst/>
          </a:prstGeom>
        </p:spPr>
      </p:pic>
      <p:pic>
        <p:nvPicPr>
          <p:cNvPr id="22" name="図 14">
            <a:extLst>
              <a:ext uri="{FF2B5EF4-FFF2-40B4-BE49-F238E27FC236}">
                <a16:creationId xmlns:a16="http://schemas.microsoft.com/office/drawing/2014/main" id="{07AD286F-AFE6-7DD5-49B5-B09FEE7F3A52}"/>
              </a:ext>
            </a:extLst>
          </p:cNvPr>
          <p:cNvPicPr>
            <a:picLocks noChangeAspect="1"/>
          </p:cNvPicPr>
          <p:nvPr/>
        </p:nvPicPr>
        <p:blipFill rotWithShape="1">
          <a:blip r:embed="rId7"/>
          <a:srcRect r="50003" b="49726"/>
          <a:stretch/>
        </p:blipFill>
        <p:spPr>
          <a:xfrm>
            <a:off x="2731649" y="1363990"/>
            <a:ext cx="928472" cy="622043"/>
          </a:xfrm>
          <a:prstGeom prst="rect">
            <a:avLst/>
          </a:prstGeom>
        </p:spPr>
      </p:pic>
      <p:grpSp>
        <p:nvGrpSpPr>
          <p:cNvPr id="23" name="グループ化 81">
            <a:extLst>
              <a:ext uri="{FF2B5EF4-FFF2-40B4-BE49-F238E27FC236}">
                <a16:creationId xmlns:a16="http://schemas.microsoft.com/office/drawing/2014/main" id="{76B8B94F-4809-4E5C-93D0-57FC0AE79F97}"/>
              </a:ext>
            </a:extLst>
          </p:cNvPr>
          <p:cNvGrpSpPr/>
          <p:nvPr/>
        </p:nvGrpSpPr>
        <p:grpSpPr>
          <a:xfrm>
            <a:off x="1494188" y="1505727"/>
            <a:ext cx="751231" cy="415498"/>
            <a:chOff x="1691778" y="5580245"/>
            <a:chExt cx="751231" cy="415498"/>
          </a:xfrm>
        </p:grpSpPr>
        <p:pic>
          <p:nvPicPr>
            <p:cNvPr id="24" name="グラフィックス 77" descr="チェックリスト 枠線">
              <a:extLst>
                <a:ext uri="{FF2B5EF4-FFF2-40B4-BE49-F238E27FC236}">
                  <a16:creationId xmlns:a16="http://schemas.microsoft.com/office/drawing/2014/main" id="{B244D460-0D61-932E-7A87-973E7EF670D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91778" y="5580245"/>
              <a:ext cx="415498" cy="415498"/>
            </a:xfrm>
            <a:prstGeom prst="rect">
              <a:avLst/>
            </a:prstGeom>
          </p:spPr>
        </p:pic>
        <p:pic>
          <p:nvPicPr>
            <p:cNvPr id="25" name="グラフィックス 78" descr="チェックリスト 枠線">
              <a:extLst>
                <a:ext uri="{FF2B5EF4-FFF2-40B4-BE49-F238E27FC236}">
                  <a16:creationId xmlns:a16="http://schemas.microsoft.com/office/drawing/2014/main" id="{524E2F58-2985-B128-63E5-928D43D4281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27511" y="5580245"/>
              <a:ext cx="415498" cy="415498"/>
            </a:xfrm>
            <a:prstGeom prst="rect">
              <a:avLst/>
            </a:prstGeom>
          </p:spPr>
        </p:pic>
      </p:grpSp>
      <p:grpSp>
        <p:nvGrpSpPr>
          <p:cNvPr id="26" name="グループ化 85">
            <a:extLst>
              <a:ext uri="{FF2B5EF4-FFF2-40B4-BE49-F238E27FC236}">
                <a16:creationId xmlns:a16="http://schemas.microsoft.com/office/drawing/2014/main" id="{9F0A79DC-F1C7-70A1-554D-AA7D821CF99A}"/>
              </a:ext>
            </a:extLst>
          </p:cNvPr>
          <p:cNvGrpSpPr/>
          <p:nvPr/>
        </p:nvGrpSpPr>
        <p:grpSpPr>
          <a:xfrm>
            <a:off x="1578062" y="2471731"/>
            <a:ext cx="599556" cy="622207"/>
            <a:chOff x="1691778" y="5580245"/>
            <a:chExt cx="751231" cy="779613"/>
          </a:xfrm>
        </p:grpSpPr>
        <p:pic>
          <p:nvPicPr>
            <p:cNvPr id="27" name="グラフィックス 86" descr="チェックリスト 枠線">
              <a:extLst>
                <a:ext uri="{FF2B5EF4-FFF2-40B4-BE49-F238E27FC236}">
                  <a16:creationId xmlns:a16="http://schemas.microsoft.com/office/drawing/2014/main" id="{D99E6FC4-33E4-171E-3525-12D113757E3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91778" y="5580245"/>
              <a:ext cx="415498" cy="415498"/>
            </a:xfrm>
            <a:prstGeom prst="rect">
              <a:avLst/>
            </a:prstGeom>
          </p:spPr>
        </p:pic>
        <p:pic>
          <p:nvPicPr>
            <p:cNvPr id="28" name="グラフィックス 87" descr="チェックリスト 枠線">
              <a:extLst>
                <a:ext uri="{FF2B5EF4-FFF2-40B4-BE49-F238E27FC236}">
                  <a16:creationId xmlns:a16="http://schemas.microsoft.com/office/drawing/2014/main" id="{288E3B7F-F585-5362-C42F-FACEDCEE1B4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27511" y="5580245"/>
              <a:ext cx="415498" cy="415498"/>
            </a:xfrm>
            <a:prstGeom prst="rect">
              <a:avLst/>
            </a:prstGeom>
          </p:spPr>
        </p:pic>
        <p:pic>
          <p:nvPicPr>
            <p:cNvPr id="29" name="グラフィックス 91" descr="チェックリスト 枠線">
              <a:extLst>
                <a:ext uri="{FF2B5EF4-FFF2-40B4-BE49-F238E27FC236}">
                  <a16:creationId xmlns:a16="http://schemas.microsoft.com/office/drawing/2014/main" id="{E5D2F0CE-C426-C26C-2973-8286B79575B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91778" y="5944360"/>
              <a:ext cx="415498" cy="415498"/>
            </a:xfrm>
            <a:prstGeom prst="rect">
              <a:avLst/>
            </a:prstGeom>
          </p:spPr>
        </p:pic>
        <p:pic>
          <p:nvPicPr>
            <p:cNvPr id="30" name="グラフィックス 92" descr="チェックリスト 枠線">
              <a:extLst>
                <a:ext uri="{FF2B5EF4-FFF2-40B4-BE49-F238E27FC236}">
                  <a16:creationId xmlns:a16="http://schemas.microsoft.com/office/drawing/2014/main" id="{160A20BD-A5F9-C239-DDBE-BD242BFC6C7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27511" y="5944360"/>
              <a:ext cx="415498" cy="415498"/>
            </a:xfrm>
            <a:prstGeom prst="rect">
              <a:avLst/>
            </a:prstGeom>
          </p:spPr>
        </p:pic>
      </p:grpSp>
      <p:pic>
        <p:nvPicPr>
          <p:cNvPr id="32" name="図 14">
            <a:extLst>
              <a:ext uri="{FF2B5EF4-FFF2-40B4-BE49-F238E27FC236}">
                <a16:creationId xmlns:a16="http://schemas.microsoft.com/office/drawing/2014/main" id="{9EA6C057-D17A-1AAC-D4EC-3958DF3D1F83}"/>
              </a:ext>
            </a:extLst>
          </p:cNvPr>
          <p:cNvPicPr>
            <a:picLocks noChangeAspect="1"/>
          </p:cNvPicPr>
          <p:nvPr/>
        </p:nvPicPr>
        <p:blipFill rotWithShape="1">
          <a:blip r:embed="rId7"/>
          <a:srcRect r="50003" b="49726"/>
          <a:stretch/>
        </p:blipFill>
        <p:spPr>
          <a:xfrm>
            <a:off x="2731649" y="2544067"/>
            <a:ext cx="928472" cy="622043"/>
          </a:xfrm>
          <a:prstGeom prst="rect">
            <a:avLst/>
          </a:prstGeom>
        </p:spPr>
      </p:pic>
      <p:grpSp>
        <p:nvGrpSpPr>
          <p:cNvPr id="33" name="グループ化 85">
            <a:extLst>
              <a:ext uri="{FF2B5EF4-FFF2-40B4-BE49-F238E27FC236}">
                <a16:creationId xmlns:a16="http://schemas.microsoft.com/office/drawing/2014/main" id="{91454F04-EEFE-FD2C-C166-1670846069B3}"/>
              </a:ext>
            </a:extLst>
          </p:cNvPr>
          <p:cNvGrpSpPr/>
          <p:nvPr/>
        </p:nvGrpSpPr>
        <p:grpSpPr>
          <a:xfrm>
            <a:off x="1277530" y="3907876"/>
            <a:ext cx="562934" cy="622207"/>
            <a:chOff x="1691778" y="5580245"/>
            <a:chExt cx="705345" cy="779613"/>
          </a:xfrm>
        </p:grpSpPr>
        <p:pic>
          <p:nvPicPr>
            <p:cNvPr id="34" name="グラフィックス 86" descr="チェックリスト 枠線">
              <a:extLst>
                <a:ext uri="{FF2B5EF4-FFF2-40B4-BE49-F238E27FC236}">
                  <a16:creationId xmlns:a16="http://schemas.microsoft.com/office/drawing/2014/main" id="{A0705D25-65D9-F031-AE25-0605CE81CD3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91778" y="5580245"/>
              <a:ext cx="415498" cy="415498"/>
            </a:xfrm>
            <a:prstGeom prst="rect">
              <a:avLst/>
            </a:prstGeom>
          </p:spPr>
        </p:pic>
        <p:pic>
          <p:nvPicPr>
            <p:cNvPr id="35" name="グラフィックス 87" descr="チェックリスト 枠線">
              <a:extLst>
                <a:ext uri="{FF2B5EF4-FFF2-40B4-BE49-F238E27FC236}">
                  <a16:creationId xmlns:a16="http://schemas.microsoft.com/office/drawing/2014/main" id="{031944DE-7834-F9BA-1942-C8BBE59F162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81625" y="5580245"/>
              <a:ext cx="415498" cy="415498"/>
            </a:xfrm>
            <a:prstGeom prst="rect">
              <a:avLst/>
            </a:prstGeom>
          </p:spPr>
        </p:pic>
        <p:pic>
          <p:nvPicPr>
            <p:cNvPr id="36" name="グラフィックス 91" descr="チェックリスト 枠線">
              <a:extLst>
                <a:ext uri="{FF2B5EF4-FFF2-40B4-BE49-F238E27FC236}">
                  <a16:creationId xmlns:a16="http://schemas.microsoft.com/office/drawing/2014/main" id="{D24F50E1-5D0B-8820-43A5-CD19D910D42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91778" y="5944360"/>
              <a:ext cx="415498" cy="415498"/>
            </a:xfrm>
            <a:prstGeom prst="rect">
              <a:avLst/>
            </a:prstGeom>
          </p:spPr>
        </p:pic>
        <p:pic>
          <p:nvPicPr>
            <p:cNvPr id="37" name="グラフィックス 92" descr="チェックリスト 枠線">
              <a:extLst>
                <a:ext uri="{FF2B5EF4-FFF2-40B4-BE49-F238E27FC236}">
                  <a16:creationId xmlns:a16="http://schemas.microsoft.com/office/drawing/2014/main" id="{E471EE8C-F365-EB4F-9DB5-73974B09428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81625" y="5944360"/>
              <a:ext cx="415498" cy="415498"/>
            </a:xfrm>
            <a:prstGeom prst="rect">
              <a:avLst/>
            </a:prstGeom>
          </p:spPr>
        </p:pic>
      </p:grpSp>
      <p:pic>
        <p:nvPicPr>
          <p:cNvPr id="38" name="図 14">
            <a:extLst>
              <a:ext uri="{FF2B5EF4-FFF2-40B4-BE49-F238E27FC236}">
                <a16:creationId xmlns:a16="http://schemas.microsoft.com/office/drawing/2014/main" id="{BB19CE43-1123-A833-AEB1-49CD80D02E20}"/>
              </a:ext>
            </a:extLst>
          </p:cNvPr>
          <p:cNvPicPr>
            <a:picLocks noChangeAspect="1"/>
          </p:cNvPicPr>
          <p:nvPr/>
        </p:nvPicPr>
        <p:blipFill rotWithShape="1">
          <a:blip r:embed="rId7"/>
          <a:srcRect r="50003" b="49726"/>
          <a:stretch/>
        </p:blipFill>
        <p:spPr>
          <a:xfrm>
            <a:off x="2731649" y="3928469"/>
            <a:ext cx="928472" cy="622043"/>
          </a:xfrm>
          <a:prstGeom prst="rect">
            <a:avLst/>
          </a:prstGeom>
        </p:spPr>
      </p:pic>
      <p:sp>
        <p:nvSpPr>
          <p:cNvPr id="45" name="Title 3">
            <a:extLst>
              <a:ext uri="{FF2B5EF4-FFF2-40B4-BE49-F238E27FC236}">
                <a16:creationId xmlns:a16="http://schemas.microsoft.com/office/drawing/2014/main" id="{4AAE9DDF-DD0E-828C-1776-FB4BB44772C7}"/>
              </a:ext>
            </a:extLst>
          </p:cNvPr>
          <p:cNvSpPr txBox="1">
            <a:spLocks/>
          </p:cNvSpPr>
          <p:nvPr/>
        </p:nvSpPr>
        <p:spPr>
          <a:xfrm>
            <a:off x="1254971" y="1137124"/>
            <a:ext cx="622116" cy="4034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a:latin typeface="Calibri"/>
                <a:cs typeface="Calibri"/>
              </a:rPr>
              <a:t>N=2</a:t>
            </a:r>
            <a:endParaRPr lang="en-SG" sz="1400"/>
          </a:p>
        </p:txBody>
      </p:sp>
      <p:sp>
        <p:nvSpPr>
          <p:cNvPr id="46" name="Title 3">
            <a:extLst>
              <a:ext uri="{FF2B5EF4-FFF2-40B4-BE49-F238E27FC236}">
                <a16:creationId xmlns:a16="http://schemas.microsoft.com/office/drawing/2014/main" id="{519A14BC-3012-ADEE-3207-985C0513A746}"/>
              </a:ext>
            </a:extLst>
          </p:cNvPr>
          <p:cNvSpPr txBox="1">
            <a:spLocks/>
          </p:cNvSpPr>
          <p:nvPr/>
        </p:nvSpPr>
        <p:spPr>
          <a:xfrm>
            <a:off x="1254971" y="2132342"/>
            <a:ext cx="622116" cy="4034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a:latin typeface="Calibri"/>
                <a:cs typeface="Calibri"/>
              </a:rPr>
              <a:t>N=4</a:t>
            </a:r>
            <a:endParaRPr lang="en-SG" sz="1400"/>
          </a:p>
        </p:txBody>
      </p:sp>
      <p:grpSp>
        <p:nvGrpSpPr>
          <p:cNvPr id="47" name="グループ化 85">
            <a:extLst>
              <a:ext uri="{FF2B5EF4-FFF2-40B4-BE49-F238E27FC236}">
                <a16:creationId xmlns:a16="http://schemas.microsoft.com/office/drawing/2014/main" id="{4C0DAF76-F92A-44D6-5126-78F7C7B9EA20}"/>
              </a:ext>
            </a:extLst>
          </p:cNvPr>
          <p:cNvGrpSpPr/>
          <p:nvPr/>
        </p:nvGrpSpPr>
        <p:grpSpPr>
          <a:xfrm>
            <a:off x="1277531" y="5629066"/>
            <a:ext cx="562427" cy="917433"/>
            <a:chOff x="1691778" y="5580245"/>
            <a:chExt cx="704709" cy="1149526"/>
          </a:xfrm>
        </p:grpSpPr>
        <p:pic>
          <p:nvPicPr>
            <p:cNvPr id="48" name="グラフィックス 86" descr="チェックリスト 枠線">
              <a:extLst>
                <a:ext uri="{FF2B5EF4-FFF2-40B4-BE49-F238E27FC236}">
                  <a16:creationId xmlns:a16="http://schemas.microsoft.com/office/drawing/2014/main" id="{07F4A253-6535-0E01-5CFC-E79E64FBEA8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91778" y="5580245"/>
              <a:ext cx="415498" cy="415498"/>
            </a:xfrm>
            <a:prstGeom prst="rect">
              <a:avLst/>
            </a:prstGeom>
          </p:spPr>
        </p:pic>
        <p:pic>
          <p:nvPicPr>
            <p:cNvPr id="49" name="グラフィックス 87" descr="チェックリスト 枠線">
              <a:extLst>
                <a:ext uri="{FF2B5EF4-FFF2-40B4-BE49-F238E27FC236}">
                  <a16:creationId xmlns:a16="http://schemas.microsoft.com/office/drawing/2014/main" id="{0AD758AC-1038-50BF-BD83-D8E6481024C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80989" y="5580245"/>
              <a:ext cx="415498" cy="415498"/>
            </a:xfrm>
            <a:prstGeom prst="rect">
              <a:avLst/>
            </a:prstGeom>
          </p:spPr>
        </p:pic>
        <p:pic>
          <p:nvPicPr>
            <p:cNvPr id="50" name="グラフィックス 91" descr="チェックリスト 枠線">
              <a:extLst>
                <a:ext uri="{FF2B5EF4-FFF2-40B4-BE49-F238E27FC236}">
                  <a16:creationId xmlns:a16="http://schemas.microsoft.com/office/drawing/2014/main" id="{55A6F971-3181-F23F-F67A-91154304824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91778" y="5944360"/>
              <a:ext cx="415498" cy="415498"/>
            </a:xfrm>
            <a:prstGeom prst="rect">
              <a:avLst/>
            </a:prstGeom>
          </p:spPr>
        </p:pic>
        <p:pic>
          <p:nvPicPr>
            <p:cNvPr id="51" name="グラフィックス 92" descr="チェックリスト 枠線">
              <a:extLst>
                <a:ext uri="{FF2B5EF4-FFF2-40B4-BE49-F238E27FC236}">
                  <a16:creationId xmlns:a16="http://schemas.microsoft.com/office/drawing/2014/main" id="{1403BEFB-6CFB-F1BE-F874-1A4F5542A4B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80989" y="5944360"/>
              <a:ext cx="415498" cy="415498"/>
            </a:xfrm>
            <a:prstGeom prst="rect">
              <a:avLst/>
            </a:prstGeom>
          </p:spPr>
        </p:pic>
        <p:pic>
          <p:nvPicPr>
            <p:cNvPr id="62" name="グラフィックス 91" descr="チェックリスト 枠線">
              <a:extLst>
                <a:ext uri="{FF2B5EF4-FFF2-40B4-BE49-F238E27FC236}">
                  <a16:creationId xmlns:a16="http://schemas.microsoft.com/office/drawing/2014/main" id="{A6FC4EE6-FF83-09AC-9E0B-3BC4BD99BDF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91778" y="6314270"/>
              <a:ext cx="415498" cy="415498"/>
            </a:xfrm>
            <a:prstGeom prst="rect">
              <a:avLst/>
            </a:prstGeom>
          </p:spPr>
        </p:pic>
        <p:pic>
          <p:nvPicPr>
            <p:cNvPr id="63" name="グラフィックス 92" descr="チェックリスト 枠線">
              <a:extLst>
                <a:ext uri="{FF2B5EF4-FFF2-40B4-BE49-F238E27FC236}">
                  <a16:creationId xmlns:a16="http://schemas.microsoft.com/office/drawing/2014/main" id="{74A1C341-E528-052D-6C19-A764882FDC0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80989" y="6314273"/>
              <a:ext cx="415498" cy="415498"/>
            </a:xfrm>
            <a:prstGeom prst="rect">
              <a:avLst/>
            </a:prstGeom>
          </p:spPr>
        </p:pic>
      </p:grpSp>
      <p:pic>
        <p:nvPicPr>
          <p:cNvPr id="52" name="図 14">
            <a:extLst>
              <a:ext uri="{FF2B5EF4-FFF2-40B4-BE49-F238E27FC236}">
                <a16:creationId xmlns:a16="http://schemas.microsoft.com/office/drawing/2014/main" id="{3F446C13-75E0-70D7-A720-2932CFC2C1D3}"/>
              </a:ext>
            </a:extLst>
          </p:cNvPr>
          <p:cNvPicPr>
            <a:picLocks noChangeAspect="1"/>
          </p:cNvPicPr>
          <p:nvPr/>
        </p:nvPicPr>
        <p:blipFill rotWithShape="1">
          <a:blip r:embed="rId7"/>
          <a:srcRect r="50003" b="49726"/>
          <a:stretch/>
        </p:blipFill>
        <p:spPr>
          <a:xfrm>
            <a:off x="2731649" y="5758656"/>
            <a:ext cx="928472" cy="622043"/>
          </a:xfrm>
          <a:prstGeom prst="rect">
            <a:avLst/>
          </a:prstGeom>
        </p:spPr>
      </p:pic>
      <p:sp>
        <p:nvSpPr>
          <p:cNvPr id="58" name="Title 3">
            <a:extLst>
              <a:ext uri="{FF2B5EF4-FFF2-40B4-BE49-F238E27FC236}">
                <a16:creationId xmlns:a16="http://schemas.microsoft.com/office/drawing/2014/main" id="{5836733F-0B7A-CF7D-E67C-D786A6300DE5}"/>
              </a:ext>
            </a:extLst>
          </p:cNvPr>
          <p:cNvSpPr txBox="1">
            <a:spLocks/>
          </p:cNvSpPr>
          <p:nvPr/>
        </p:nvSpPr>
        <p:spPr>
          <a:xfrm>
            <a:off x="1254971" y="5338476"/>
            <a:ext cx="990448" cy="4034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a:latin typeface="Calibri"/>
                <a:cs typeface="Calibri"/>
              </a:rPr>
              <a:t>Full survey</a:t>
            </a:r>
            <a:endParaRPr lang="en-SG" sz="1400"/>
          </a:p>
        </p:txBody>
      </p:sp>
      <p:sp>
        <p:nvSpPr>
          <p:cNvPr id="64" name="Title 3">
            <a:extLst>
              <a:ext uri="{FF2B5EF4-FFF2-40B4-BE49-F238E27FC236}">
                <a16:creationId xmlns:a16="http://schemas.microsoft.com/office/drawing/2014/main" id="{25B30637-A064-4ED4-724F-7CB4BF9426CA}"/>
              </a:ext>
            </a:extLst>
          </p:cNvPr>
          <p:cNvSpPr txBox="1">
            <a:spLocks/>
          </p:cNvSpPr>
          <p:nvPr/>
        </p:nvSpPr>
        <p:spPr>
          <a:xfrm rot="5400000">
            <a:off x="2243131" y="4860929"/>
            <a:ext cx="463984" cy="4034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a:solidFill>
                  <a:schemeClr val="tx1">
                    <a:lumMod val="50000"/>
                    <a:lumOff val="50000"/>
                  </a:schemeClr>
                </a:solidFill>
                <a:latin typeface="Calibri"/>
                <a:cs typeface="Calibri"/>
              </a:rPr>
              <a:t>…</a:t>
            </a:r>
            <a:endParaRPr lang="en-SG" sz="1800" b="1">
              <a:solidFill>
                <a:schemeClr val="tx1">
                  <a:lumMod val="50000"/>
                  <a:lumOff val="50000"/>
                </a:schemeClr>
              </a:solidFill>
            </a:endParaRPr>
          </a:p>
        </p:txBody>
      </p:sp>
      <p:sp>
        <p:nvSpPr>
          <p:cNvPr id="65" name="Title 3">
            <a:extLst>
              <a:ext uri="{FF2B5EF4-FFF2-40B4-BE49-F238E27FC236}">
                <a16:creationId xmlns:a16="http://schemas.microsoft.com/office/drawing/2014/main" id="{46A4763C-101C-D204-7A86-8B9376DC42ED}"/>
              </a:ext>
            </a:extLst>
          </p:cNvPr>
          <p:cNvSpPr txBox="1">
            <a:spLocks/>
          </p:cNvSpPr>
          <p:nvPr/>
        </p:nvSpPr>
        <p:spPr>
          <a:xfrm rot="5400000">
            <a:off x="2243131" y="3349990"/>
            <a:ext cx="463984" cy="4034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a:solidFill>
                  <a:schemeClr val="tx1">
                    <a:lumMod val="50000"/>
                    <a:lumOff val="50000"/>
                  </a:schemeClr>
                </a:solidFill>
                <a:latin typeface="Calibri"/>
                <a:cs typeface="Calibri"/>
              </a:rPr>
              <a:t>…</a:t>
            </a:r>
            <a:endParaRPr lang="en-SG" sz="1800" b="1">
              <a:solidFill>
                <a:schemeClr val="tx1">
                  <a:lumMod val="50000"/>
                  <a:lumOff val="50000"/>
                </a:schemeClr>
              </a:solidFill>
            </a:endParaRPr>
          </a:p>
        </p:txBody>
      </p:sp>
      <p:sp>
        <p:nvSpPr>
          <p:cNvPr id="66" name="Arrow: Right 65">
            <a:extLst>
              <a:ext uri="{FF2B5EF4-FFF2-40B4-BE49-F238E27FC236}">
                <a16:creationId xmlns:a16="http://schemas.microsoft.com/office/drawing/2014/main" id="{0BEB79C3-6C96-0249-B9B7-D20C11A26440}"/>
              </a:ext>
            </a:extLst>
          </p:cNvPr>
          <p:cNvSpPr/>
          <p:nvPr/>
        </p:nvSpPr>
        <p:spPr>
          <a:xfrm>
            <a:off x="2353129" y="1592377"/>
            <a:ext cx="215814" cy="165268"/>
          </a:xfrm>
          <a:prstGeom prst="rightArrow">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SG"/>
          </a:p>
        </p:txBody>
      </p:sp>
      <p:sp>
        <p:nvSpPr>
          <p:cNvPr id="67" name="Arrow: Right 66">
            <a:extLst>
              <a:ext uri="{FF2B5EF4-FFF2-40B4-BE49-F238E27FC236}">
                <a16:creationId xmlns:a16="http://schemas.microsoft.com/office/drawing/2014/main" id="{490B9393-015C-E9D7-2B47-719B4479B808}"/>
              </a:ext>
            </a:extLst>
          </p:cNvPr>
          <p:cNvSpPr/>
          <p:nvPr/>
        </p:nvSpPr>
        <p:spPr>
          <a:xfrm>
            <a:off x="2353129" y="2691530"/>
            <a:ext cx="215814" cy="165268"/>
          </a:xfrm>
          <a:prstGeom prst="rightArrow">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SG"/>
          </a:p>
        </p:txBody>
      </p:sp>
      <p:sp>
        <p:nvSpPr>
          <p:cNvPr id="68" name="Arrow: Right 67">
            <a:extLst>
              <a:ext uri="{FF2B5EF4-FFF2-40B4-BE49-F238E27FC236}">
                <a16:creationId xmlns:a16="http://schemas.microsoft.com/office/drawing/2014/main" id="{ECCC926E-A898-8EF1-84C6-01FCA6920F74}"/>
              </a:ext>
            </a:extLst>
          </p:cNvPr>
          <p:cNvSpPr/>
          <p:nvPr/>
        </p:nvSpPr>
        <p:spPr>
          <a:xfrm>
            <a:off x="2353129" y="4126351"/>
            <a:ext cx="215814" cy="165268"/>
          </a:xfrm>
          <a:prstGeom prst="rightArrow">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SG"/>
          </a:p>
        </p:txBody>
      </p:sp>
      <p:grpSp>
        <p:nvGrpSpPr>
          <p:cNvPr id="69" name="グループ化 85">
            <a:extLst>
              <a:ext uri="{FF2B5EF4-FFF2-40B4-BE49-F238E27FC236}">
                <a16:creationId xmlns:a16="http://schemas.microsoft.com/office/drawing/2014/main" id="{F2ED0D58-CDB5-5ADD-2AA3-DDD4B067049B}"/>
              </a:ext>
            </a:extLst>
          </p:cNvPr>
          <p:cNvGrpSpPr/>
          <p:nvPr/>
        </p:nvGrpSpPr>
        <p:grpSpPr>
          <a:xfrm>
            <a:off x="1736380" y="3907876"/>
            <a:ext cx="562934" cy="622207"/>
            <a:chOff x="1691778" y="5580245"/>
            <a:chExt cx="705345" cy="779613"/>
          </a:xfrm>
        </p:grpSpPr>
        <p:pic>
          <p:nvPicPr>
            <p:cNvPr id="70" name="グラフィックス 86" descr="チェックリスト 枠線">
              <a:extLst>
                <a:ext uri="{FF2B5EF4-FFF2-40B4-BE49-F238E27FC236}">
                  <a16:creationId xmlns:a16="http://schemas.microsoft.com/office/drawing/2014/main" id="{5729B632-931C-FD8A-569A-3E51822D21D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91778" y="5580245"/>
              <a:ext cx="415498" cy="415498"/>
            </a:xfrm>
            <a:prstGeom prst="rect">
              <a:avLst/>
            </a:prstGeom>
          </p:spPr>
        </p:pic>
        <p:pic>
          <p:nvPicPr>
            <p:cNvPr id="71" name="グラフィックス 87" descr="チェックリスト 枠線">
              <a:extLst>
                <a:ext uri="{FF2B5EF4-FFF2-40B4-BE49-F238E27FC236}">
                  <a16:creationId xmlns:a16="http://schemas.microsoft.com/office/drawing/2014/main" id="{AA7572ED-D0FA-88A8-DBF6-52062D684AF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81625" y="5580245"/>
              <a:ext cx="415498" cy="415498"/>
            </a:xfrm>
            <a:prstGeom prst="rect">
              <a:avLst/>
            </a:prstGeom>
          </p:spPr>
        </p:pic>
        <p:pic>
          <p:nvPicPr>
            <p:cNvPr id="72" name="グラフィックス 91" descr="チェックリスト 枠線">
              <a:extLst>
                <a:ext uri="{FF2B5EF4-FFF2-40B4-BE49-F238E27FC236}">
                  <a16:creationId xmlns:a16="http://schemas.microsoft.com/office/drawing/2014/main" id="{19C9F58E-7F99-DF8E-B7E3-DE8911398F9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91778" y="5944360"/>
              <a:ext cx="415498" cy="415498"/>
            </a:xfrm>
            <a:prstGeom prst="rect">
              <a:avLst/>
            </a:prstGeom>
          </p:spPr>
        </p:pic>
        <p:pic>
          <p:nvPicPr>
            <p:cNvPr id="73" name="グラフィックス 92" descr="チェックリスト 枠線">
              <a:extLst>
                <a:ext uri="{FF2B5EF4-FFF2-40B4-BE49-F238E27FC236}">
                  <a16:creationId xmlns:a16="http://schemas.microsoft.com/office/drawing/2014/main" id="{89410A55-2835-11CE-71F0-B144457E1D2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81625" y="5944360"/>
              <a:ext cx="415498" cy="415498"/>
            </a:xfrm>
            <a:prstGeom prst="rect">
              <a:avLst/>
            </a:prstGeom>
          </p:spPr>
        </p:pic>
      </p:grpSp>
      <p:grpSp>
        <p:nvGrpSpPr>
          <p:cNvPr id="74" name="グループ化 85">
            <a:extLst>
              <a:ext uri="{FF2B5EF4-FFF2-40B4-BE49-F238E27FC236}">
                <a16:creationId xmlns:a16="http://schemas.microsoft.com/office/drawing/2014/main" id="{D236E5A1-0A61-5F37-6E69-AD360B32EF7F}"/>
              </a:ext>
            </a:extLst>
          </p:cNvPr>
          <p:cNvGrpSpPr/>
          <p:nvPr/>
        </p:nvGrpSpPr>
        <p:grpSpPr>
          <a:xfrm>
            <a:off x="1750176" y="5629066"/>
            <a:ext cx="562427" cy="917433"/>
            <a:chOff x="1691778" y="5580245"/>
            <a:chExt cx="704709" cy="1149526"/>
          </a:xfrm>
        </p:grpSpPr>
        <p:pic>
          <p:nvPicPr>
            <p:cNvPr id="75" name="グラフィックス 86" descr="チェックリスト 枠線">
              <a:extLst>
                <a:ext uri="{FF2B5EF4-FFF2-40B4-BE49-F238E27FC236}">
                  <a16:creationId xmlns:a16="http://schemas.microsoft.com/office/drawing/2014/main" id="{256DA68C-F240-010E-AC49-7EB5E40526A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91778" y="5580245"/>
              <a:ext cx="415498" cy="415498"/>
            </a:xfrm>
            <a:prstGeom prst="rect">
              <a:avLst/>
            </a:prstGeom>
          </p:spPr>
        </p:pic>
        <p:pic>
          <p:nvPicPr>
            <p:cNvPr id="76" name="グラフィックス 87" descr="チェックリスト 枠線">
              <a:extLst>
                <a:ext uri="{FF2B5EF4-FFF2-40B4-BE49-F238E27FC236}">
                  <a16:creationId xmlns:a16="http://schemas.microsoft.com/office/drawing/2014/main" id="{B0E81DD7-0DFC-2D99-47A3-8F1A9E799A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80989" y="5580245"/>
              <a:ext cx="415498" cy="415498"/>
            </a:xfrm>
            <a:prstGeom prst="rect">
              <a:avLst/>
            </a:prstGeom>
          </p:spPr>
        </p:pic>
        <p:pic>
          <p:nvPicPr>
            <p:cNvPr id="77" name="グラフィックス 91" descr="チェックリスト 枠線">
              <a:extLst>
                <a:ext uri="{FF2B5EF4-FFF2-40B4-BE49-F238E27FC236}">
                  <a16:creationId xmlns:a16="http://schemas.microsoft.com/office/drawing/2014/main" id="{D9D2FB3D-4224-46EB-CDE8-C3ED1DED714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91778" y="5944360"/>
              <a:ext cx="415498" cy="415498"/>
            </a:xfrm>
            <a:prstGeom prst="rect">
              <a:avLst/>
            </a:prstGeom>
          </p:spPr>
        </p:pic>
        <p:pic>
          <p:nvPicPr>
            <p:cNvPr id="78" name="グラフィックス 92" descr="チェックリスト 枠線">
              <a:extLst>
                <a:ext uri="{FF2B5EF4-FFF2-40B4-BE49-F238E27FC236}">
                  <a16:creationId xmlns:a16="http://schemas.microsoft.com/office/drawing/2014/main" id="{1C27EB97-2E82-1DAE-C215-50E220FEEC8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80989" y="5944360"/>
              <a:ext cx="415498" cy="415498"/>
            </a:xfrm>
            <a:prstGeom prst="rect">
              <a:avLst/>
            </a:prstGeom>
          </p:spPr>
        </p:pic>
        <p:pic>
          <p:nvPicPr>
            <p:cNvPr id="79" name="グラフィックス 91" descr="チェックリスト 枠線">
              <a:extLst>
                <a:ext uri="{FF2B5EF4-FFF2-40B4-BE49-F238E27FC236}">
                  <a16:creationId xmlns:a16="http://schemas.microsoft.com/office/drawing/2014/main" id="{ECE5D62C-C699-2FFB-3332-61D3EE8CE2A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91778" y="6314270"/>
              <a:ext cx="415498" cy="415498"/>
            </a:xfrm>
            <a:prstGeom prst="rect">
              <a:avLst/>
            </a:prstGeom>
          </p:spPr>
        </p:pic>
        <p:pic>
          <p:nvPicPr>
            <p:cNvPr id="80" name="グラフィックス 92" descr="チェックリスト 枠線">
              <a:extLst>
                <a:ext uri="{FF2B5EF4-FFF2-40B4-BE49-F238E27FC236}">
                  <a16:creationId xmlns:a16="http://schemas.microsoft.com/office/drawing/2014/main" id="{9C75DC4B-5BBC-E956-C48C-B0463370DD1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80989" y="6314273"/>
              <a:ext cx="415498" cy="415498"/>
            </a:xfrm>
            <a:prstGeom prst="rect">
              <a:avLst/>
            </a:prstGeom>
          </p:spPr>
        </p:pic>
      </p:grpSp>
      <p:sp>
        <p:nvSpPr>
          <p:cNvPr id="81" name="Arrow: Right 80">
            <a:extLst>
              <a:ext uri="{FF2B5EF4-FFF2-40B4-BE49-F238E27FC236}">
                <a16:creationId xmlns:a16="http://schemas.microsoft.com/office/drawing/2014/main" id="{7AA28C50-AA34-0572-D371-98FE29373BCE}"/>
              </a:ext>
            </a:extLst>
          </p:cNvPr>
          <p:cNvSpPr/>
          <p:nvPr/>
        </p:nvSpPr>
        <p:spPr>
          <a:xfrm>
            <a:off x="2353129" y="6002840"/>
            <a:ext cx="215814" cy="165268"/>
          </a:xfrm>
          <a:prstGeom prst="rightArrow">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SG"/>
          </a:p>
        </p:txBody>
      </p:sp>
      <p:sp>
        <p:nvSpPr>
          <p:cNvPr id="83" name="Title 3">
            <a:extLst>
              <a:ext uri="{FF2B5EF4-FFF2-40B4-BE49-F238E27FC236}">
                <a16:creationId xmlns:a16="http://schemas.microsoft.com/office/drawing/2014/main" id="{506605A1-8E16-6612-C7D4-9E6CE1095FD8}"/>
              </a:ext>
            </a:extLst>
          </p:cNvPr>
          <p:cNvSpPr txBox="1">
            <a:spLocks/>
          </p:cNvSpPr>
          <p:nvPr/>
        </p:nvSpPr>
        <p:spPr>
          <a:xfrm>
            <a:off x="4755748" y="3093946"/>
            <a:ext cx="1176813" cy="4034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a:latin typeface="Calibri"/>
                <a:cs typeface="Calibri"/>
              </a:rPr>
              <a:t>Group</a:t>
            </a:r>
          </a:p>
          <a:p>
            <a:r>
              <a:rPr lang="en-US" sz="1400">
                <a:latin typeface="Calibri"/>
                <a:cs typeface="Calibri"/>
              </a:rPr>
              <a:t>Control</a:t>
            </a:r>
          </a:p>
          <a:p>
            <a:r>
              <a:rPr lang="en-US" sz="1400">
                <a:latin typeface="Calibri"/>
                <a:cs typeface="Calibri"/>
              </a:rPr>
              <a:t>(VAV+4Fans)</a:t>
            </a:r>
            <a:endParaRPr lang="en-SG" sz="1400"/>
          </a:p>
        </p:txBody>
      </p:sp>
      <p:sp>
        <p:nvSpPr>
          <p:cNvPr id="84" name="Title 3">
            <a:extLst>
              <a:ext uri="{FF2B5EF4-FFF2-40B4-BE49-F238E27FC236}">
                <a16:creationId xmlns:a16="http://schemas.microsoft.com/office/drawing/2014/main" id="{ED05F9F0-AC6E-2931-90B5-207E4BCE7B37}"/>
              </a:ext>
            </a:extLst>
          </p:cNvPr>
          <p:cNvSpPr txBox="1">
            <a:spLocks/>
          </p:cNvSpPr>
          <p:nvPr/>
        </p:nvSpPr>
        <p:spPr>
          <a:xfrm>
            <a:off x="4900973" y="1188926"/>
            <a:ext cx="990448" cy="4034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a:latin typeface="Calibri"/>
                <a:cs typeface="Calibri"/>
              </a:rPr>
              <a:t>Zone</a:t>
            </a:r>
          </a:p>
          <a:p>
            <a:r>
              <a:rPr lang="en-US" sz="1400">
                <a:latin typeface="Calibri"/>
                <a:cs typeface="Calibri"/>
              </a:rPr>
              <a:t>Control</a:t>
            </a:r>
          </a:p>
          <a:p>
            <a:r>
              <a:rPr lang="en-US" sz="1400">
                <a:latin typeface="Calibri"/>
                <a:cs typeface="Calibri"/>
              </a:rPr>
              <a:t>(VAV)</a:t>
            </a:r>
            <a:endParaRPr lang="en-SG" sz="1400"/>
          </a:p>
        </p:txBody>
      </p:sp>
      <p:sp>
        <p:nvSpPr>
          <p:cNvPr id="85" name="Title 3">
            <a:extLst>
              <a:ext uri="{FF2B5EF4-FFF2-40B4-BE49-F238E27FC236}">
                <a16:creationId xmlns:a16="http://schemas.microsoft.com/office/drawing/2014/main" id="{EFEFA111-B3DE-9249-B2F2-34A72D5998B2}"/>
              </a:ext>
            </a:extLst>
          </p:cNvPr>
          <p:cNvSpPr txBox="1">
            <a:spLocks/>
          </p:cNvSpPr>
          <p:nvPr/>
        </p:nvSpPr>
        <p:spPr>
          <a:xfrm>
            <a:off x="4755748" y="4956044"/>
            <a:ext cx="1176813" cy="4034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a:latin typeface="Calibri"/>
                <a:cs typeface="Calibri"/>
              </a:rPr>
              <a:t>Personal</a:t>
            </a:r>
          </a:p>
          <a:p>
            <a:r>
              <a:rPr lang="en-US" sz="1400">
                <a:latin typeface="Calibri"/>
                <a:cs typeface="Calibri"/>
              </a:rPr>
              <a:t>Control</a:t>
            </a:r>
          </a:p>
          <a:p>
            <a:r>
              <a:rPr lang="en-US" sz="1400">
                <a:latin typeface="Calibri"/>
                <a:cs typeface="Calibri"/>
              </a:rPr>
              <a:t>(VAV+16Fans)</a:t>
            </a:r>
            <a:endParaRPr lang="en-SG" sz="1400"/>
          </a:p>
        </p:txBody>
      </p:sp>
      <p:sp>
        <p:nvSpPr>
          <p:cNvPr id="86" name="Title 3">
            <a:extLst>
              <a:ext uri="{FF2B5EF4-FFF2-40B4-BE49-F238E27FC236}">
                <a16:creationId xmlns:a16="http://schemas.microsoft.com/office/drawing/2014/main" id="{A570EC58-6557-7BD2-EBA9-EB374CB573C4}"/>
              </a:ext>
            </a:extLst>
          </p:cNvPr>
          <p:cNvSpPr txBox="1">
            <a:spLocks/>
          </p:cNvSpPr>
          <p:nvPr/>
        </p:nvSpPr>
        <p:spPr>
          <a:xfrm>
            <a:off x="8558441" y="4976625"/>
            <a:ext cx="2890864" cy="64165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a:solidFill>
                  <a:srgbClr val="000066"/>
                </a:solidFill>
                <a:latin typeface="Calibri"/>
                <a:cs typeface="Calibri"/>
              </a:rPr>
              <a:t>Difference of energy consumption</a:t>
            </a:r>
            <a:endParaRPr lang="en-SG" sz="2400" b="1"/>
          </a:p>
        </p:txBody>
      </p:sp>
      <p:sp>
        <p:nvSpPr>
          <p:cNvPr id="87" name="Cross 86">
            <a:extLst>
              <a:ext uri="{FF2B5EF4-FFF2-40B4-BE49-F238E27FC236}">
                <a16:creationId xmlns:a16="http://schemas.microsoft.com/office/drawing/2014/main" id="{32F4DE0A-FA7F-92FA-B366-AE581CE36168}"/>
              </a:ext>
            </a:extLst>
          </p:cNvPr>
          <p:cNvSpPr/>
          <p:nvPr/>
        </p:nvSpPr>
        <p:spPr>
          <a:xfrm rot="2700000">
            <a:off x="3888761" y="3486210"/>
            <a:ext cx="720000" cy="720000"/>
          </a:xfrm>
          <a:prstGeom prst="plus">
            <a:avLst>
              <a:gd name="adj" fmla="val 47946"/>
            </a:avLst>
          </a:prstGeom>
          <a:solidFill>
            <a:schemeClr val="bg1">
              <a:lumMod val="50000"/>
            </a:schemeClr>
          </a:solidFill>
          <a:ln>
            <a:solidFill>
              <a:schemeClr val="bg1">
                <a:lumMod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SG"/>
          </a:p>
        </p:txBody>
      </p:sp>
      <p:sp>
        <p:nvSpPr>
          <p:cNvPr id="88" name="Arrow: Right 87">
            <a:extLst>
              <a:ext uri="{FF2B5EF4-FFF2-40B4-BE49-F238E27FC236}">
                <a16:creationId xmlns:a16="http://schemas.microsoft.com/office/drawing/2014/main" id="{0FA20495-EFE4-6172-89A8-8BEBB039E9FF}"/>
              </a:ext>
            </a:extLst>
          </p:cNvPr>
          <p:cNvSpPr/>
          <p:nvPr/>
        </p:nvSpPr>
        <p:spPr>
          <a:xfrm>
            <a:off x="7610514" y="3497397"/>
            <a:ext cx="433067" cy="561517"/>
          </a:xfrm>
          <a:prstGeom prst="rightArrow">
            <a:avLst>
              <a:gd name="adj1" fmla="val 26252"/>
              <a:gd name="adj2" fmla="val 34604"/>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50062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4</TotalTime>
  <Words>6186</Words>
  <Application>Microsoft Office PowerPoint</Application>
  <PresentationFormat>ワイド画面</PresentationFormat>
  <Paragraphs>950</Paragraphs>
  <Slides>27</Slides>
  <Notes>27</Notes>
  <HiddenSlides>11</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27</vt:i4>
      </vt:variant>
    </vt:vector>
  </HeadingPairs>
  <TitlesOfParts>
    <vt:vector size="35" baseType="lpstr">
      <vt:lpstr>Avenir</vt:lpstr>
      <vt:lpstr>NotoSansJP</vt:lpstr>
      <vt:lpstr>メイリオ</vt:lpstr>
      <vt:lpstr>游ゴシック</vt:lpstr>
      <vt:lpstr>Arial</vt:lpstr>
      <vt:lpstr>Arial</vt:lpstr>
      <vt:lpstr>Calibri</vt:lpstr>
      <vt:lpstr>Office Theme</vt:lpstr>
      <vt:lpstr>PowerPoint プレゼンテーション</vt:lpstr>
      <vt:lpstr>PowerPoint プレゼンテーション</vt:lpstr>
      <vt:lpstr>Research Target</vt:lpstr>
      <vt:lpstr>Research Target for Asim2024 paper</vt:lpstr>
      <vt:lpstr>Research Method - Overall framework</vt:lpstr>
      <vt:lpstr>Research Method - Overall framework</vt:lpstr>
      <vt:lpstr>Method – (1)Active Transfer Learning</vt:lpstr>
      <vt:lpstr>Result1 – Accuracy of transferred model along the amount of surveys</vt:lpstr>
      <vt:lpstr>Method –  (3) OCC control evaluation</vt:lpstr>
      <vt:lpstr>PowerPoint プレゼンテーション</vt:lpstr>
      <vt:lpstr>Method –  (3) Rule-based control</vt:lpstr>
      <vt:lpstr>Method –  Evaluation</vt:lpstr>
      <vt:lpstr>Result2 – The effect of amount of learning instances to thermal acceptance</vt:lpstr>
      <vt:lpstr>Current Conclusion</vt:lpstr>
      <vt:lpstr>- Active learning with XG-Boost algorithm (one choice of random tree) would include several models in one models, as a brunch of personal model - Active transfer learning using Deep Learning would not include personal ID, since base model won’t include personal detection ID   Since gaining complete thermal comfort profiles for various occupant is not feasible,  Usual step learning(if not know which environment is informative? ) Active learning(if which environment is informative?) 100% learning(If all the profiles were known? )</vt:lpstr>
      <vt:lpstr>EOF </vt:lpstr>
      <vt:lpstr>Ref:A hybrid deep transfer learning strategy for thermal comfort prediction in buildings, </vt:lpstr>
      <vt:lpstr>Ref: Data-efficient Comfort Modeling: Active Transfer Learning for Predicting Personal Thermal Comfort using Limited Data</vt:lpstr>
      <vt:lpstr>Experiment for Asim paper</vt:lpstr>
      <vt:lpstr>Result2 – The effect of amount of learning instances to energy consumption</vt:lpstr>
      <vt:lpstr>Result1 – Accuracy of transferred model along the amount of surveys</vt:lpstr>
      <vt:lpstr>Method – (1)Thermal Agent Model</vt:lpstr>
      <vt:lpstr>Research Target for Asim2024 paper</vt:lpstr>
      <vt:lpstr>Research for Asim</vt:lpstr>
      <vt:lpstr>Research Target for Asim2024 paper</vt:lpstr>
      <vt:lpstr>Background of research</vt:lpstr>
      <vt:lpstr>Difficulty of application  of OCC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deployable occupant centric reinforcement learning for building HVAC control</dc:title>
  <dc:creator>Sicheng Zhan</dc:creator>
  <cp:lastModifiedBy>Kazuki Horikoshi</cp:lastModifiedBy>
  <cp:revision>8</cp:revision>
  <cp:lastPrinted>2024-08-26T01:06:14Z</cp:lastPrinted>
  <dcterms:created xsi:type="dcterms:W3CDTF">2022-11-10T05:32:53Z</dcterms:created>
  <dcterms:modified xsi:type="dcterms:W3CDTF">2024-08-28T08:59:52Z</dcterms:modified>
</cp:coreProperties>
</file>