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Rounded Rectangle 34"/>
          <p:cNvSpPr/>
          <p:nvPr/>
        </p:nvSpPr>
        <p:spPr>
          <a:xfrm>
            <a:off x="2404745" y="3159760"/>
            <a:ext cx="2973705" cy="1542415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186555" y="448310"/>
            <a:ext cx="2913380" cy="2178685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9040" y="3345815"/>
            <a:ext cx="1654810" cy="119253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452620" y="3589655"/>
            <a:ext cx="784860" cy="64008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p>
            <a:pPr algn="ctr"/>
            <a:r>
              <a:rPr lang="x-none" altLang="en-US"/>
              <a:t>Client </a:t>
            </a:r>
            <a:endParaRPr lang="x-none" altLang="en-US"/>
          </a:p>
          <a:p>
            <a:pPr algn="ctr"/>
            <a:r>
              <a:rPr lang="x-none" altLang="en-US"/>
              <a:t>Socket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4577080" y="227330"/>
            <a:ext cx="2157730" cy="3657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x-none" altLang="en-US" b="1"/>
              <a:t>OpenAI gym interface</a:t>
            </a:r>
            <a:endParaRPr lang="x-none" altLang="en-US" b="1"/>
          </a:p>
        </p:txBody>
      </p:sp>
      <p:sp>
        <p:nvSpPr>
          <p:cNvPr id="10" name="Text Box 9"/>
          <p:cNvSpPr txBox="1"/>
          <p:nvPr/>
        </p:nvSpPr>
        <p:spPr>
          <a:xfrm>
            <a:off x="5280978" y="1219835"/>
            <a:ext cx="777875" cy="64008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p>
            <a:pPr algn="ctr"/>
            <a:r>
              <a:rPr lang="x-none" altLang="en-US"/>
              <a:t>Server</a:t>
            </a:r>
            <a:endParaRPr lang="x-none" altLang="en-US"/>
          </a:p>
          <a:p>
            <a:pPr algn="ctr"/>
            <a:r>
              <a:rPr lang="x-none" altLang="en-US"/>
              <a:t>Socket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2892425" y="2962910"/>
            <a:ext cx="2012315" cy="3657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x-none" altLang="en-US" b="1"/>
              <a:t>EnergyPlus instance</a:t>
            </a:r>
            <a:endParaRPr lang="x-none" altLang="en-US" b="1"/>
          </a:p>
        </p:txBody>
      </p:sp>
      <p:sp>
        <p:nvSpPr>
          <p:cNvPr id="12" name="Text Box 11"/>
          <p:cNvSpPr txBox="1"/>
          <p:nvPr/>
        </p:nvSpPr>
        <p:spPr>
          <a:xfrm>
            <a:off x="4321175" y="1353820"/>
            <a:ext cx="73977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b="1"/>
              <a:t>reset()</a:t>
            </a:r>
            <a:endParaRPr lang="x-none" altLang="en-US" b="1"/>
          </a:p>
        </p:txBody>
      </p:sp>
      <p:sp>
        <p:nvSpPr>
          <p:cNvPr id="13" name="Text Box 12"/>
          <p:cNvSpPr txBox="1"/>
          <p:nvPr/>
        </p:nvSpPr>
        <p:spPr>
          <a:xfrm>
            <a:off x="5128895" y="533400"/>
            <a:ext cx="1071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b="1"/>
              <a:t>__init__()</a:t>
            </a:r>
            <a:endParaRPr lang="x-none" altLang="en-US" b="1"/>
          </a:p>
        </p:txBody>
      </p:sp>
      <p:sp>
        <p:nvSpPr>
          <p:cNvPr id="14" name="Text Box 13"/>
          <p:cNvSpPr txBox="1"/>
          <p:nvPr/>
        </p:nvSpPr>
        <p:spPr>
          <a:xfrm>
            <a:off x="6173470" y="1357630"/>
            <a:ext cx="84836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b="1"/>
              <a:t>step(...)</a:t>
            </a:r>
            <a:endParaRPr lang="x-none" altLang="en-US" b="1"/>
          </a:p>
        </p:txBody>
      </p:sp>
      <p:sp>
        <p:nvSpPr>
          <p:cNvPr id="15" name="Text Box 14"/>
          <p:cNvSpPr txBox="1"/>
          <p:nvPr/>
        </p:nvSpPr>
        <p:spPr>
          <a:xfrm>
            <a:off x="5176520" y="2100580"/>
            <a:ext cx="972185" cy="30480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Connection</a:t>
            </a:r>
            <a:endParaRPr lang="x-none" altLang="en-US" sz="1400"/>
          </a:p>
        </p:txBody>
      </p:sp>
      <p:cxnSp>
        <p:nvCxnSpPr>
          <p:cNvPr id="16" name="Straight Arrow Connector 15"/>
          <p:cNvCxnSpPr>
            <a:stCxn id="13" idx="2"/>
            <a:endCxn id="10" idx="0"/>
          </p:cNvCxnSpPr>
          <p:nvPr/>
        </p:nvCxnSpPr>
        <p:spPr>
          <a:xfrm>
            <a:off x="5664835" y="899160"/>
            <a:ext cx="5715" cy="3206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5643245" y="851535"/>
            <a:ext cx="199834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400" i="1"/>
              <a:t>create</a:t>
            </a:r>
            <a:endParaRPr lang="x-none" altLang="en-US" sz="1400" i="1"/>
          </a:p>
        </p:txBody>
      </p:sp>
      <p:cxnSp>
        <p:nvCxnSpPr>
          <p:cNvPr id="18" name="Straight Arrow Connector 17"/>
          <p:cNvCxnSpPr>
            <a:stCxn id="12" idx="3"/>
            <a:endCxn id="10" idx="1"/>
          </p:cNvCxnSpPr>
          <p:nvPr/>
        </p:nvCxnSpPr>
        <p:spPr>
          <a:xfrm>
            <a:off x="5060950" y="1536700"/>
            <a:ext cx="220345" cy="3175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15" idx="0"/>
          </p:cNvCxnSpPr>
          <p:nvPr/>
        </p:nvCxnSpPr>
        <p:spPr>
          <a:xfrm flipH="1">
            <a:off x="5662930" y="1859915"/>
            <a:ext cx="7620" cy="240665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5683885" y="1798320"/>
            <a:ext cx="199834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400" i="1">
                <a:solidFill>
                  <a:srgbClr val="0070C0"/>
                </a:solidFill>
              </a:rPr>
              <a:t>create</a:t>
            </a:r>
            <a:endParaRPr lang="x-none" altLang="en-US" sz="1400" i="1">
              <a:solidFill>
                <a:srgbClr val="0070C0"/>
              </a:solidFill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6374765" y="1949450"/>
            <a:ext cx="135001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400" i="1">
                <a:solidFill>
                  <a:schemeClr val="accent2"/>
                </a:solidFill>
              </a:rPr>
              <a:t>send</a:t>
            </a:r>
            <a:endParaRPr lang="x-none" altLang="en-US" sz="1400" i="1">
              <a:solidFill>
                <a:schemeClr val="accent2"/>
              </a:solidFill>
            </a:endParaRPr>
          </a:p>
          <a:p>
            <a:r>
              <a:rPr lang="x-none" altLang="en-US" sz="1400" i="1">
                <a:solidFill>
                  <a:schemeClr val="accent2"/>
                </a:solidFill>
              </a:rPr>
              <a:t>&amp; read</a:t>
            </a:r>
            <a:endParaRPr lang="x-none" altLang="en-US" sz="1400" i="1">
              <a:solidFill>
                <a:schemeClr val="accent2"/>
              </a:solidFill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4380230" y="2085340"/>
            <a:ext cx="68897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400" i="1">
                <a:solidFill>
                  <a:srgbClr val="0070C0"/>
                </a:solidFill>
              </a:rPr>
              <a:t>create</a:t>
            </a:r>
            <a:endParaRPr lang="x-none" altLang="en-US" sz="1400" i="1">
              <a:solidFill>
                <a:srgbClr val="0070C0"/>
              </a:solidFill>
            </a:endParaRPr>
          </a:p>
        </p:txBody>
      </p:sp>
      <p:cxnSp>
        <p:nvCxnSpPr>
          <p:cNvPr id="27" name="Curved Connector 26"/>
          <p:cNvCxnSpPr>
            <a:stCxn id="12" idx="2"/>
            <a:endCxn id="11" idx="0"/>
          </p:cNvCxnSpPr>
          <p:nvPr/>
        </p:nvCxnSpPr>
        <p:spPr>
          <a:xfrm rot="5400000">
            <a:off x="3673475" y="1945005"/>
            <a:ext cx="1243330" cy="792480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5" idx="1"/>
          </p:cNvCxnSpPr>
          <p:nvPr/>
        </p:nvCxnSpPr>
        <p:spPr>
          <a:xfrm rot="10800000">
            <a:off x="4822190" y="1684020"/>
            <a:ext cx="354330" cy="56896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4776470" y="1771650"/>
            <a:ext cx="68897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400" i="1">
                <a:solidFill>
                  <a:srgbClr val="0070C0"/>
                </a:solidFill>
              </a:rPr>
              <a:t>read</a:t>
            </a:r>
            <a:endParaRPr lang="x-none" altLang="en-US" sz="1400" i="1">
              <a:solidFill>
                <a:srgbClr val="0070C0"/>
              </a:solidFill>
            </a:endParaRPr>
          </a:p>
        </p:txBody>
      </p:sp>
      <p:cxnSp>
        <p:nvCxnSpPr>
          <p:cNvPr id="32" name="Curved Connector 31"/>
          <p:cNvCxnSpPr>
            <a:stCxn id="14" idx="2"/>
            <a:endCxn id="15" idx="3"/>
          </p:cNvCxnSpPr>
          <p:nvPr/>
        </p:nvCxnSpPr>
        <p:spPr>
          <a:xfrm rot="5400000">
            <a:off x="6108383" y="1763713"/>
            <a:ext cx="529590" cy="448945"/>
          </a:xfrm>
          <a:prstGeom prst="curvedConnector2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995" y="3324225"/>
            <a:ext cx="1226820" cy="1226820"/>
          </a:xfrm>
          <a:prstGeom prst="rect">
            <a:avLst/>
          </a:prstGeom>
        </p:spPr>
      </p:pic>
      <p:cxnSp>
        <p:nvCxnSpPr>
          <p:cNvPr id="37" name="Curved Connector 36"/>
          <p:cNvCxnSpPr>
            <a:stCxn id="15" idx="2"/>
            <a:endCxn id="7" idx="3"/>
          </p:cNvCxnSpPr>
          <p:nvPr/>
        </p:nvCxnSpPr>
        <p:spPr>
          <a:xfrm rot="5400000">
            <a:off x="4698365" y="2944495"/>
            <a:ext cx="1504315" cy="425450"/>
          </a:xfrm>
          <a:prstGeom prst="curvedConnector2">
            <a:avLst/>
          </a:prstGeom>
          <a:ln w="1905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6497955" y="3691890"/>
            <a:ext cx="2212340" cy="64008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x-none" altLang="en-US"/>
              <a:t>Input definition file &amp; </a:t>
            </a:r>
            <a:endParaRPr lang="x-none" altLang="en-US"/>
          </a:p>
          <a:p>
            <a:r>
              <a:rPr lang="x-none" altLang="en-US"/>
              <a:t>data exchange cfg file</a:t>
            </a:r>
            <a:endParaRPr lang="x-none" altLang="en-US"/>
          </a:p>
        </p:txBody>
      </p:sp>
      <p:cxnSp>
        <p:nvCxnSpPr>
          <p:cNvPr id="39" name="Curved Connector 38"/>
          <p:cNvCxnSpPr>
            <a:stCxn id="36" idx="2"/>
            <a:endCxn id="5" idx="2"/>
          </p:cNvCxnSpPr>
          <p:nvPr/>
        </p:nvCxnSpPr>
        <p:spPr>
          <a:xfrm rot="5400000" flipH="1">
            <a:off x="5426075" y="2418715"/>
            <a:ext cx="12700" cy="4251960"/>
          </a:xfrm>
          <a:prstGeom prst="curvedConnector3">
            <a:avLst>
              <a:gd name="adj1" fmla="val -1875000"/>
            </a:avLst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39"/>
          <p:cNvSpPr txBox="1"/>
          <p:nvPr/>
        </p:nvSpPr>
        <p:spPr>
          <a:xfrm>
            <a:off x="5410200" y="4744720"/>
            <a:ext cx="488315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400" i="1">
                <a:solidFill>
                  <a:srgbClr val="0070C0"/>
                </a:solidFill>
              </a:rPr>
              <a:t>read</a:t>
            </a:r>
            <a:endParaRPr lang="x-none" altLang="en-US" sz="1400" i="1">
              <a:solidFill>
                <a:srgbClr val="0070C0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019800" y="3139440"/>
            <a:ext cx="2973705" cy="1542415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Text Box 41"/>
          <p:cNvSpPr txBox="1"/>
          <p:nvPr/>
        </p:nvSpPr>
        <p:spPr>
          <a:xfrm>
            <a:off x="6899910" y="2956560"/>
            <a:ext cx="1189355" cy="3657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x-none" altLang="en-US" b="1"/>
              <a:t>Local drive</a:t>
            </a:r>
            <a:endParaRPr lang="x-none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104390" y="1532255"/>
            <a:ext cx="121285" cy="73723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dk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58085" y="1530350"/>
            <a:ext cx="121285" cy="73596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dk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11780" y="1529080"/>
            <a:ext cx="121285" cy="7366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dk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64840" y="1528445"/>
            <a:ext cx="121285" cy="74358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dk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2225675" y="1898650"/>
            <a:ext cx="23241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 flipV="1">
            <a:off x="2579370" y="1897380"/>
            <a:ext cx="232410" cy="1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2933065" y="1897380"/>
            <a:ext cx="231775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526790" y="1532255"/>
            <a:ext cx="121285" cy="40576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dk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7" idx="3"/>
            <a:endCxn id="12" idx="1"/>
          </p:cNvCxnSpPr>
          <p:nvPr/>
        </p:nvCxnSpPr>
        <p:spPr>
          <a:xfrm flipV="1">
            <a:off x="3286125" y="1735455"/>
            <a:ext cx="240665" cy="165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528060" y="2136775"/>
            <a:ext cx="121285" cy="122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dk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7" idx="3"/>
            <a:endCxn id="20" idx="1"/>
          </p:cNvCxnSpPr>
          <p:nvPr/>
        </p:nvCxnSpPr>
        <p:spPr>
          <a:xfrm>
            <a:off x="3286125" y="1900555"/>
            <a:ext cx="241935" cy="2978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3547110" y="2081530"/>
            <a:ext cx="46609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900">
                <a:sym typeface="+mn-ea"/>
              </a:rPr>
              <a:t>V(s)</a:t>
            </a:r>
            <a:endParaRPr lang="x-none" altLang="en-US" sz="900"/>
          </a:p>
        </p:txBody>
      </p:sp>
      <p:sp>
        <p:nvSpPr>
          <p:cNvPr id="23" name="Text Box 22"/>
          <p:cNvSpPr txBox="1"/>
          <p:nvPr/>
        </p:nvSpPr>
        <p:spPr>
          <a:xfrm>
            <a:off x="3480435" y="1605280"/>
            <a:ext cx="64516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900">
                <a:cs typeface="Noto Sans" charset="0"/>
              </a:rPr>
              <a:t>π(a|s)</a:t>
            </a:r>
            <a:endParaRPr lang="x-none" altLang="en-US" sz="900">
              <a:cs typeface="Noto Sans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1992630" y="2230755"/>
            <a:ext cx="2207260" cy="198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700"/>
              <a:t>Relu         Relu         Relu        Relu</a:t>
            </a:r>
            <a:endParaRPr lang="x-none" altLang="en-US" sz="700"/>
          </a:p>
        </p:txBody>
      </p:sp>
      <p:sp>
        <p:nvSpPr>
          <p:cNvPr id="25" name="Text Box 24"/>
          <p:cNvSpPr txBox="1"/>
          <p:nvPr/>
        </p:nvSpPr>
        <p:spPr>
          <a:xfrm>
            <a:off x="3383280" y="1394460"/>
            <a:ext cx="2207260" cy="198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700">
                <a:sym typeface="+mn-ea"/>
              </a:rPr>
              <a:t>Softmax</a:t>
            </a:r>
            <a:endParaRPr lang="x-none" altLang="en-US" sz="700"/>
          </a:p>
        </p:txBody>
      </p:sp>
      <p:sp>
        <p:nvSpPr>
          <p:cNvPr id="26" name="Text Box 25"/>
          <p:cNvSpPr txBox="1"/>
          <p:nvPr/>
        </p:nvSpPr>
        <p:spPr>
          <a:xfrm>
            <a:off x="3379470" y="2200910"/>
            <a:ext cx="2207260" cy="198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700">
                <a:sym typeface="+mn-ea"/>
              </a:rPr>
              <a:t> Linear</a:t>
            </a:r>
            <a:endParaRPr lang="x-none" altLang="en-US" sz="700"/>
          </a:p>
        </p:txBody>
      </p:sp>
      <p:cxnSp>
        <p:nvCxnSpPr>
          <p:cNvPr id="28" name="Straight Arrow Connector 27"/>
          <p:cNvCxnSpPr>
            <a:stCxn id="27" idx="3"/>
            <a:endCxn id="4" idx="1"/>
          </p:cNvCxnSpPr>
          <p:nvPr/>
        </p:nvCxnSpPr>
        <p:spPr>
          <a:xfrm flipV="1">
            <a:off x="1950085" y="1901190"/>
            <a:ext cx="154305" cy="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1781175" y="1766570"/>
            <a:ext cx="231775" cy="243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000"/>
              <a:t>s</a:t>
            </a:r>
            <a:endParaRPr lang="x-none" altLang="en-US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Kingsoft Office WPP</Application>
  <PresentationFormat>Widescreen</PresentationFormat>
  <Paragraphs>48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zhiang</dc:creator>
  <cp:lastModifiedBy>zhiang</cp:lastModifiedBy>
  <cp:revision>4</cp:revision>
  <dcterms:created xsi:type="dcterms:W3CDTF">2017-04-13T17:50:45Z</dcterms:created>
  <dcterms:modified xsi:type="dcterms:W3CDTF">2017-04-13T17:50:45Z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