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3E3"/>
    <a:srgbClr val="FFFACC"/>
    <a:srgbClr val="FAC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E3BD66-6660-43F7-AFC0-FFE93D6E1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9DEC0F-787D-4005-B321-B9658FE8D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85E08A-9480-4007-8CE2-BD506D0F9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2F11-BD26-4AD6-860E-4EF6178B464C}" type="datetimeFigureOut">
              <a:rPr kumimoji="1" lang="ja-JP" altLang="en-US" smtClean="0"/>
              <a:t>2023/7/29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C1941E-96C1-45AA-B028-B7FB5F0D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11AC8F-5881-40E5-A95C-749FA7D0F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8B4E-F682-411D-A9C2-1CB77BC89D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03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E0D4EE-94C5-41C2-BE84-5EBB653C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5C1C03-D441-40C2-A3EB-CC5CADE75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729904-8907-4BA1-8019-D1E27DE3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2F11-BD26-4AD6-860E-4EF6178B464C}" type="datetimeFigureOut">
              <a:rPr kumimoji="1" lang="ja-JP" altLang="en-US" smtClean="0"/>
              <a:t>2023/7/29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5F5CD5-FC00-4E50-B916-8AB1C44E8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424A48-FED1-4769-86A4-ABB8E686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8B4E-F682-411D-A9C2-1CB77BC89D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74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ED32E44-2145-477D-B42A-E27FF2B19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E493CE-1CD3-4585-B54B-E6180E512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6A4CCA-4773-4E93-B2F4-A1B9566F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2F11-BD26-4AD6-860E-4EF6178B464C}" type="datetimeFigureOut">
              <a:rPr kumimoji="1" lang="ja-JP" altLang="en-US" smtClean="0"/>
              <a:t>2023/7/29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9DD98B-CC9B-45AA-BCA6-1225D937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C46954-A2A2-4E52-8AA6-3F8D3F1CE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8B4E-F682-411D-A9C2-1CB77BC89D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17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E275CE-690D-4D4A-ADE1-700BC5F9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30155E-ED86-4E37-BB0D-80B5E9A0E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2EE565-8207-47D3-9142-0568ED2A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2F11-BD26-4AD6-860E-4EF6178B464C}" type="datetimeFigureOut">
              <a:rPr kumimoji="1" lang="ja-JP" altLang="en-US" smtClean="0"/>
              <a:t>2023/7/29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A5C0C5-B75A-4173-8BD0-B02A865CC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9ABD4F-2C84-416A-9DED-B66C4969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8B4E-F682-411D-A9C2-1CB77BC89D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51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72C21A-6189-4944-BA4C-046D0DA69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F0DE8C-FCCD-4C4D-838E-4ADC2DAE0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017E4D-30E8-4925-815C-99A274F8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2F11-BD26-4AD6-860E-4EF6178B464C}" type="datetimeFigureOut">
              <a:rPr kumimoji="1" lang="ja-JP" altLang="en-US" smtClean="0"/>
              <a:t>2023/7/29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CCC6E3-3A68-4F57-BBF7-25E6E5B6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A0836C-8B1A-4766-813B-1B9EA9B2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8B4E-F682-411D-A9C2-1CB77BC89D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954247-A24E-4C37-A5F6-33E0505A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17C0B8-0032-4ABA-9F6F-F3BD03460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618CCE-AC58-4240-B199-E56110F3E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DB5C33-B967-4BF7-9405-F2F1B58C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2F11-BD26-4AD6-860E-4EF6178B464C}" type="datetimeFigureOut">
              <a:rPr kumimoji="1" lang="ja-JP" altLang="en-US" smtClean="0"/>
              <a:t>2023/7/29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EA92E2-DCCE-480D-9B78-03DA9832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92819A-27BF-4E0A-B5B0-620C8777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8B4E-F682-411D-A9C2-1CB77BC89D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17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F6D2F0-931C-48D7-9F44-370EB3697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A65DD8-F297-4C72-B8A6-B3A8F8FD9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0FCC92-762A-46ED-9B25-6B20B169E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94FDFD-3FBC-4AA3-965F-0EAB83926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788AF03-C11E-4E4E-A80A-670FF6423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7862BCA-FD3D-49E4-92A4-4916F0CE7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2F11-BD26-4AD6-860E-4EF6178B464C}" type="datetimeFigureOut">
              <a:rPr kumimoji="1" lang="ja-JP" altLang="en-US" smtClean="0"/>
              <a:t>2023/7/29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6C54E27-0423-4414-A9C4-639427E5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7A72EE6-5641-4539-93FE-B6E4E8B0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8B4E-F682-411D-A9C2-1CB77BC89D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223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40257-8B6E-485E-9C5F-B1A3E68B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EBDED4C-7DE4-4568-A989-482FD00B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2F11-BD26-4AD6-860E-4EF6178B464C}" type="datetimeFigureOut">
              <a:rPr kumimoji="1" lang="ja-JP" altLang="en-US" smtClean="0"/>
              <a:t>2023/7/29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CECC70-F8C7-48BE-9DCB-6F8A1414F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ACDF2C1-1BCA-4E43-A672-02704D81E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8B4E-F682-411D-A9C2-1CB77BC89D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223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489DB90-9765-4A80-B592-06FC4106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2F11-BD26-4AD6-860E-4EF6178B464C}" type="datetimeFigureOut">
              <a:rPr kumimoji="1" lang="ja-JP" altLang="en-US" smtClean="0"/>
              <a:t>2023/7/29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A007856-CDFA-4145-8B4C-D49A4D5E8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2748B43-EA40-4517-BA08-C0687D5F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8B4E-F682-411D-A9C2-1CB77BC89D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7394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F780FF-14DC-42C8-88C7-6C4901043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35623A-8016-4DA7-BD95-BB24DBF7B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FFE60A-CA8C-4F97-B446-A69DA5A62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7F5750-A418-4CDA-AF2D-78087A588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2F11-BD26-4AD6-860E-4EF6178B464C}" type="datetimeFigureOut">
              <a:rPr kumimoji="1" lang="ja-JP" altLang="en-US" smtClean="0"/>
              <a:t>2023/7/29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D192A5-1426-4799-ABCE-42BDCB79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98B4DC-9008-4688-8C39-D9C60530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8B4E-F682-411D-A9C2-1CB77BC89D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38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60AB43-2D18-426B-984F-1D339324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CBB5336-BD2C-4319-913E-E3F9AC988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0509479-FEEA-47C7-8874-DCB3E4F86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FE3823-53E7-451F-925B-0C781B81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2F11-BD26-4AD6-860E-4EF6178B464C}" type="datetimeFigureOut">
              <a:rPr kumimoji="1" lang="ja-JP" altLang="en-US" smtClean="0"/>
              <a:t>2023/7/29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95674A-558D-49BD-B87F-928DB3611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CFA8BC-A5C0-4147-9B22-CD171DB4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8B4E-F682-411D-A9C2-1CB77BC89D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71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B8A3AD0-44EF-4CFD-9A06-7C23D4F6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6BE23C-7CB0-4A15-BA7D-EF263B703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4F93EA-247C-47DB-A49B-8CAC96EC3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D2F11-BD26-4AD6-860E-4EF6178B464C}" type="datetimeFigureOut">
              <a:rPr kumimoji="1" lang="ja-JP" altLang="en-US" smtClean="0"/>
              <a:t>2023/7/29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E1D09F-977A-4059-AB9C-7CFDFE34F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500D47-120A-447D-BAE9-BC228E627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78B4E-F682-411D-A9C2-1CB77BC89D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92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09C73D-28F4-486D-BB8A-41B99714F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1852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ja-JP" sz="7200" b="1" dirty="0">
                <a:latin typeface="Arial Black" panose="020B0A04020102020204" pitchFamily="34" charset="0"/>
              </a:rPr>
              <a:t>QAGC submission</a:t>
            </a:r>
            <a:endParaRPr kumimoji="1" lang="ja-JP" altLang="en-US" sz="7200" b="1" dirty="0">
              <a:latin typeface="Arial Black" panose="020B0A04020102020204" pitchFamily="34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7794D9A-6AF3-4568-A333-F8088A7A3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7579" y="3509963"/>
            <a:ext cx="6416842" cy="649120"/>
          </a:xfrm>
        </p:spPr>
        <p:txBody>
          <a:bodyPr>
            <a:normAutofit/>
          </a:bodyPr>
          <a:lstStyle/>
          <a:p>
            <a:r>
              <a:rPr kumimoji="1" lang="en-US" altLang="ja-JP" sz="3200" b="1" dirty="0"/>
              <a:t>Team name : </a:t>
            </a:r>
            <a:r>
              <a:rPr kumimoji="1" lang="en-US" altLang="ja-JP" sz="3200" b="1" dirty="0" err="1"/>
              <a:t>qumonkey</a:t>
            </a:r>
            <a:endParaRPr kumimoji="1" lang="ja-JP" altLang="en-US" sz="32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BB1EE9-F7A8-4655-9FE6-1D02ACDA5B1B}"/>
              </a:ext>
            </a:extLst>
          </p:cNvPr>
          <p:cNvSpPr txBox="1"/>
          <p:nvPr/>
        </p:nvSpPr>
        <p:spPr>
          <a:xfrm>
            <a:off x="3703720" y="4287420"/>
            <a:ext cx="7381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Members       </a:t>
            </a:r>
            <a:r>
              <a:rPr lang="ja-JP" altLang="en-US" sz="28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：</a:t>
            </a:r>
            <a:r>
              <a:rPr lang="en-US" altLang="ja-JP" sz="2800" b="1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Kazuki</a:t>
            </a:r>
            <a:r>
              <a:rPr lang="en-US" altLang="ja-JP" sz="28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Matsumoto</a:t>
            </a:r>
          </a:p>
          <a:p>
            <a:r>
              <a:rPr lang="en-US" altLang="ja-JP" sz="2800" b="1" dirty="0">
                <a:solidFill>
                  <a:srgbClr val="202124"/>
                </a:solidFill>
                <a:latin typeface="Roboto" panose="02000000000000000000" pitchFamily="2" charset="0"/>
              </a:rPr>
              <a:t>		        </a:t>
            </a:r>
            <a:r>
              <a:rPr lang="en-US" altLang="ja-JP" sz="2800" b="1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Srijan</a:t>
            </a:r>
            <a:r>
              <a:rPr lang="en-US" altLang="ja-JP" sz="28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Srivastava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4106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2DE102-A4C4-4888-B3DF-D63D35D79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b="1" dirty="0">
                <a:latin typeface="Arial Black" panose="020B0A04020102020204" pitchFamily="34" charset="0"/>
              </a:rPr>
              <a:t>OUTLINE</a:t>
            </a:r>
            <a:endParaRPr kumimoji="1" lang="ja-JP" altLang="en-US" sz="6000" b="1" dirty="0">
              <a:latin typeface="Arial Black" panose="020B0A040201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4F69A18-CAB3-4762-81B0-E0473ECE16B2}"/>
              </a:ext>
            </a:extLst>
          </p:cNvPr>
          <p:cNvSpPr txBox="1"/>
          <p:nvPr/>
        </p:nvSpPr>
        <p:spPr>
          <a:xfrm>
            <a:off x="838200" y="1716142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・</a:t>
            </a:r>
            <a:r>
              <a:rPr kumimoji="1" lang="en-US" altLang="ja-JP" sz="2400" dirty="0"/>
              <a:t>Our algorithm is based on this paper [1]</a:t>
            </a:r>
            <a:endParaRPr kumimoji="1" lang="ja-JP" alt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B32FE8-7515-4BFE-B417-8996C9AB6E97}"/>
              </a:ext>
            </a:extLst>
          </p:cNvPr>
          <p:cNvSpPr txBox="1"/>
          <p:nvPr/>
        </p:nvSpPr>
        <p:spPr>
          <a:xfrm>
            <a:off x="109810" y="6088845"/>
            <a:ext cx="11972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[1]</a:t>
            </a:r>
            <a:r>
              <a:rPr lang="en-US" altLang="ja-JP" sz="14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ja-JP" sz="1400" b="0" i="0" dirty="0" err="1">
                <a:effectLst/>
                <a:latin typeface="Arial" panose="020B0604020202020204" pitchFamily="34" charset="0"/>
              </a:rPr>
              <a:t>Stasja</a:t>
            </a:r>
            <a:r>
              <a:rPr lang="en-US" altLang="ja-JP" sz="1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ja-JP" sz="1400" b="0" i="0" dirty="0" err="1">
                <a:effectLst/>
                <a:latin typeface="Arial" panose="020B0604020202020204" pitchFamily="34" charset="0"/>
              </a:rPr>
              <a:t>Stanisic</a:t>
            </a:r>
            <a:r>
              <a:rPr lang="en-US" altLang="ja-JP" sz="1400" b="0" i="0" dirty="0">
                <a:effectLst/>
                <a:latin typeface="Arial" panose="020B0604020202020204" pitchFamily="34" charset="0"/>
              </a:rPr>
              <a:t>, Jan Lukas </a:t>
            </a:r>
            <a:r>
              <a:rPr lang="en-US" altLang="ja-JP" sz="1400" b="0" i="0" dirty="0" err="1">
                <a:effectLst/>
                <a:latin typeface="Arial" panose="020B0604020202020204" pitchFamily="34" charset="0"/>
              </a:rPr>
              <a:t>Bosse,</a:t>
            </a:r>
            <a:r>
              <a:rPr lang="en-US" altLang="ja-JP" sz="1400" b="0" i="0" dirty="0" err="1">
                <a:effectLst/>
                <a:latin typeface="Times New Roman" panose="02020603050405020304" pitchFamily="18" charset="0"/>
              </a:rPr>
              <a:t>Observing</a:t>
            </a:r>
            <a:r>
              <a:rPr lang="en-US" altLang="ja-JP" sz="1400" b="0" i="0" dirty="0">
                <a:effectLst/>
                <a:latin typeface="Times New Roman" panose="02020603050405020304" pitchFamily="18" charset="0"/>
              </a:rPr>
              <a:t> ground-state properties of the Fermi-Hubbard model </a:t>
            </a:r>
            <a:r>
              <a:rPr lang="en-US" altLang="ja-JP" sz="1400" dirty="0">
                <a:latin typeface="Times New Roman" panose="02020603050405020304" pitchFamily="18" charset="0"/>
              </a:rPr>
              <a:t> </a:t>
            </a:r>
            <a:r>
              <a:rPr lang="en-US" altLang="ja-JP" sz="1400" b="0" i="0" dirty="0">
                <a:effectLst/>
                <a:latin typeface="Times New Roman" panose="02020603050405020304" pitchFamily="18" charset="0"/>
              </a:rPr>
              <a:t>using a scalable algorithm on a quantum computer, 2022, </a:t>
            </a:r>
          </a:p>
          <a:p>
            <a:r>
              <a:rPr lang="en-US" altLang="ja-JP" sz="1400" dirty="0">
                <a:latin typeface="Times New Roman" panose="02020603050405020304" pitchFamily="18" charset="0"/>
              </a:rPr>
              <a:t>      </a:t>
            </a:r>
            <a:r>
              <a:rPr lang="en-US" altLang="ja-JP" sz="1400" b="0" i="0" dirty="0">
                <a:effectLst/>
                <a:latin typeface="Times New Roman" panose="02020603050405020304" pitchFamily="18" charset="0"/>
              </a:rPr>
              <a:t>nature communications</a:t>
            </a:r>
            <a:r>
              <a:rPr kumimoji="1" lang="en-US" altLang="ja-JP" sz="1400" dirty="0"/>
              <a:t> </a:t>
            </a:r>
            <a:endParaRPr kumimoji="1" lang="ja-JP" altLang="en-US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6FE3F45-70E6-4705-A5B0-BACCFA73C3E0}"/>
              </a:ext>
            </a:extLst>
          </p:cNvPr>
          <p:cNvSpPr txBox="1"/>
          <p:nvPr/>
        </p:nvSpPr>
        <p:spPr>
          <a:xfrm>
            <a:off x="1941094" y="3268892"/>
            <a:ext cx="57591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・</a:t>
            </a:r>
            <a:r>
              <a:rPr kumimoji="1" lang="en-US" altLang="ja-JP" sz="3600" b="1" dirty="0"/>
              <a:t>What is VQE Algorithm</a:t>
            </a:r>
          </a:p>
          <a:p>
            <a:r>
              <a:rPr kumimoji="1" lang="ja-JP" altLang="en-US" sz="3600" b="1" dirty="0"/>
              <a:t>・</a:t>
            </a:r>
            <a:r>
              <a:rPr kumimoji="1" lang="en-US" altLang="ja-JP" sz="3600" b="1" dirty="0"/>
              <a:t>Motivation for Project</a:t>
            </a:r>
          </a:p>
          <a:p>
            <a:r>
              <a:rPr lang="ja-JP" altLang="en-US" sz="3600" b="1" dirty="0"/>
              <a:t>・</a:t>
            </a:r>
            <a:r>
              <a:rPr lang="en-US" altLang="ja-JP" sz="3600" b="1" dirty="0"/>
              <a:t>Ansatz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777DCB3-CAFB-41CF-860B-0B18024D1E86}"/>
              </a:ext>
            </a:extLst>
          </p:cNvPr>
          <p:cNvSpPr txBox="1"/>
          <p:nvPr/>
        </p:nvSpPr>
        <p:spPr>
          <a:xfrm>
            <a:off x="1094874" y="2622561"/>
            <a:ext cx="2690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Contents</a:t>
            </a:r>
            <a:r>
              <a:rPr kumimoji="1" lang="ja-JP" altLang="en-US" sz="3600" b="1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40062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2216FE-E265-47DB-A198-D9B66CBE5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735"/>
            <a:ext cx="10515600" cy="1325563"/>
          </a:xfrm>
        </p:spPr>
        <p:txBody>
          <a:bodyPr/>
          <a:lstStyle/>
          <a:p>
            <a:r>
              <a:rPr kumimoji="1" lang="en-US" altLang="ja-JP" dirty="0">
                <a:latin typeface="Arial Black" panose="020B0A04020102020204" pitchFamily="34" charset="0"/>
              </a:rPr>
              <a:t>VQE algorithm</a:t>
            </a:r>
            <a:endParaRPr kumimoji="1" lang="ja-JP" altLang="en-US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5A7F0C2-01E6-409C-B4B5-BFEE41FB95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479049"/>
              </a:xfrm>
            </p:spPr>
            <p:txBody>
              <a:bodyPr/>
              <a:lstStyle/>
              <a:p>
                <a:r>
                  <a:rPr kumimoji="1" lang="en-US" altLang="ja-JP" dirty="0"/>
                  <a:t>VQE algorithm is a quantum algorithm to solve grand state of Hamiltonian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dirty="0"/>
                  <a:t> is subset of Pauli operator).</a:t>
                </a:r>
                <a:endParaRPr lang="en-US" altLang="ja-JP" dirty="0"/>
              </a:p>
              <a:p>
                <a:r>
                  <a:rPr kumimoji="1" lang="en-US" altLang="ja-JP" dirty="0"/>
                  <a:t>This algorithm is based on fractional sampling.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5A7F0C2-01E6-409C-B4B5-BFEE41FB95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479049"/>
              </a:xfrm>
              <a:blipFill>
                <a:blip r:embed="rId2"/>
                <a:stretch>
                  <a:fillRect l="-1043" t="-6584" r="-1275" b="-57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269F44B-8D20-4C81-B029-92EB87702071}"/>
                  </a:ext>
                </a:extLst>
              </p:cNvPr>
              <p:cNvSpPr txBox="1"/>
              <p:nvPr/>
            </p:nvSpPr>
            <p:spPr>
              <a:xfrm>
                <a:off x="4275221" y="3553327"/>
                <a:ext cx="253139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kumimoji="1"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269F44B-8D20-4C81-B029-92EB87702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221" y="3553327"/>
                <a:ext cx="253139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C1006F7-475E-47D9-8A71-818FBBE404FB}"/>
              </a:ext>
            </a:extLst>
          </p:cNvPr>
          <p:cNvSpPr txBox="1"/>
          <p:nvPr/>
        </p:nvSpPr>
        <p:spPr>
          <a:xfrm>
            <a:off x="838200" y="4157518"/>
            <a:ext cx="2702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VQE algorithm</a:t>
            </a:r>
            <a:endParaRPr kumimoji="1" lang="ja-JP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E5397E4-9B08-4ED5-B550-5E1FE4536409}"/>
                  </a:ext>
                </a:extLst>
              </p:cNvPr>
              <p:cNvSpPr txBox="1"/>
              <p:nvPr/>
            </p:nvSpPr>
            <p:spPr>
              <a:xfrm>
                <a:off x="1764631" y="4680738"/>
                <a:ext cx="866273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kumimoji="1" lang="en-US" altLang="ja-JP" sz="2000" dirty="0"/>
                  <a:t>Create quantum state </a:t>
                </a:r>
                <a14:m>
                  <m:oMath xmlns:m="http://schemas.openxmlformats.org/officeDocument/2006/math">
                    <m: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)⟩</m:t>
                    </m:r>
                  </m:oMath>
                </a14:m>
                <a:r>
                  <a:rPr kumimoji="1" lang="ja-JP" altLang="en-US" sz="2000" dirty="0"/>
                  <a:t> </a:t>
                </a:r>
                <a:r>
                  <a:rPr kumimoji="1" lang="en-US" altLang="ja-JP" sz="2000" dirty="0"/>
                  <a:t>on quantum computer.</a:t>
                </a:r>
              </a:p>
              <a:p>
                <a:pPr marL="342900" indent="-342900">
                  <a:buAutoNum type="arabicPeriod"/>
                </a:pPr>
                <a:r>
                  <a:rPr lang="en-US" altLang="ja-JP" sz="2000" dirty="0"/>
                  <a:t>Measure the expectation value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kumimoji="1" lang="en-US" altLang="ja-JP" sz="2000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altLang="ja-JP" sz="2000" dirty="0"/>
                  <a:t>Determine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1" lang="ja-JP" altLang="en-US" sz="2000" dirty="0"/>
                  <a:t> </a:t>
                </a:r>
                <a:r>
                  <a:rPr lang="en-US" altLang="ja-JP" sz="2000" dirty="0"/>
                  <a:t>such that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kumimoji="1" lang="ja-JP" altLang="en-US" sz="2000" dirty="0"/>
                  <a:t> </a:t>
                </a:r>
                <a:r>
                  <a:rPr kumimoji="1" lang="en-US" altLang="ja-JP" sz="2000" dirty="0"/>
                  <a:t>is small on classical computer</a:t>
                </a:r>
                <a:endParaRPr kumimoji="1" lang="ja-JP" altLang="en-US" sz="20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E5397E4-9B08-4ED5-B550-5E1FE4536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631" y="4680738"/>
                <a:ext cx="8662738" cy="1015663"/>
              </a:xfrm>
              <a:prstGeom prst="rect">
                <a:avLst/>
              </a:prstGeom>
              <a:blipFill>
                <a:blip r:embed="rId4"/>
                <a:stretch>
                  <a:fillRect l="-844" t="-5422" b="-12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24027BC-16E2-4345-9CC9-FDA27BF86602}"/>
                  </a:ext>
                </a:extLst>
              </p:cNvPr>
              <p:cNvSpPr txBox="1"/>
              <p:nvPr/>
            </p:nvSpPr>
            <p:spPr>
              <a:xfrm>
                <a:off x="838200" y="5869704"/>
                <a:ext cx="106491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/>
                  <a:t>Repeat until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 </a:t>
                </a:r>
                <a:r>
                  <a:rPr kumimoji="1" lang="en-US" altLang="ja-JP" sz="2400" dirty="0"/>
                  <a:t>converges to get an approximate ground state.</a:t>
                </a:r>
                <a:endParaRPr kumimoji="1" lang="ja-JP" altLang="en-US" sz="240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24027BC-16E2-4345-9CC9-FDA27BF86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869704"/>
                <a:ext cx="10649134" cy="461665"/>
              </a:xfrm>
              <a:prstGeom prst="rect">
                <a:avLst/>
              </a:prstGeom>
              <a:blipFill>
                <a:blip r:embed="rId5"/>
                <a:stretch>
                  <a:fillRect l="-916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449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ABBAB4-1FFB-4A5E-BAEA-B35524C7D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Arial Black" panose="020B0A04020102020204" pitchFamily="34" charset="0"/>
              </a:rPr>
              <a:t>Motivation for project</a:t>
            </a:r>
            <a:endParaRPr kumimoji="1" lang="ja-JP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991D6E-20E3-45CC-B5C0-F23D7F7BB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6850"/>
            <a:ext cx="10515600" cy="1126122"/>
          </a:xfrm>
        </p:spPr>
        <p:txBody>
          <a:bodyPr/>
          <a:lstStyle/>
          <a:p>
            <a:r>
              <a:rPr lang="en-US" altLang="ja-JP" dirty="0"/>
              <a:t>To s</a:t>
            </a:r>
            <a:r>
              <a:rPr kumimoji="1" lang="en-US" altLang="ja-JP" dirty="0"/>
              <a:t>earch algorithm to solve Fermi-Hubbard model with efficient, low depth and few parameters.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995F94-692E-4DE0-9C34-1EF0E6639C5C}"/>
              </a:ext>
            </a:extLst>
          </p:cNvPr>
          <p:cNvSpPr txBox="1"/>
          <p:nvPr/>
        </p:nvSpPr>
        <p:spPr>
          <a:xfrm>
            <a:off x="969436" y="3535029"/>
            <a:ext cx="102531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200" b="1" dirty="0"/>
              <a:t>The main motivation is to make ansatz scale down</a:t>
            </a:r>
          </a:p>
          <a:p>
            <a:pPr algn="ctr"/>
            <a:r>
              <a:rPr lang="en-US" altLang="ja-JP" sz="3200" b="1" dirty="0"/>
              <a:t>without</a:t>
            </a:r>
            <a:r>
              <a:rPr lang="ja-JP" altLang="en-US" sz="3200" b="1" dirty="0"/>
              <a:t> </a:t>
            </a:r>
            <a:r>
              <a:rPr lang="en-US" altLang="ja-JP" sz="3200" b="1" dirty="0"/>
              <a:t>loss</a:t>
            </a:r>
            <a:r>
              <a:rPr lang="ja-JP" altLang="en-US" sz="3200" b="1" dirty="0"/>
              <a:t> </a:t>
            </a:r>
            <a:r>
              <a:rPr lang="en-US" altLang="ja-JP" sz="3200" b="1" dirty="0"/>
              <a:t>of</a:t>
            </a:r>
            <a:r>
              <a:rPr lang="ja-JP" altLang="en-US" sz="3200" b="1" dirty="0"/>
              <a:t> </a:t>
            </a:r>
            <a:r>
              <a:rPr lang="en-US" altLang="ja-JP" sz="3200" b="1" dirty="0"/>
              <a:t>accuracy.</a:t>
            </a:r>
            <a:endParaRPr kumimoji="1" lang="ja-JP" altLang="en-US" sz="3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C6EA077-0D45-45DC-8EE5-A74E9A4593D4}"/>
              </a:ext>
            </a:extLst>
          </p:cNvPr>
          <p:cNvSpPr txBox="1"/>
          <p:nvPr/>
        </p:nvSpPr>
        <p:spPr>
          <a:xfrm>
            <a:off x="969436" y="5119713"/>
            <a:ext cx="7581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We referred paper [1] to meet this requirement.</a:t>
            </a:r>
            <a:endParaRPr kumimoji="1" lang="ja-JP" altLang="en-US" sz="24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FBECA4-F958-46DE-A4DF-68F8A49F83C8}"/>
              </a:ext>
            </a:extLst>
          </p:cNvPr>
          <p:cNvSpPr txBox="1"/>
          <p:nvPr/>
        </p:nvSpPr>
        <p:spPr>
          <a:xfrm>
            <a:off x="109810" y="6088845"/>
            <a:ext cx="11972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[1]</a:t>
            </a:r>
            <a:r>
              <a:rPr lang="en-US" altLang="ja-JP" sz="14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ja-JP" sz="1400" b="0" i="0" dirty="0" err="1">
                <a:effectLst/>
                <a:latin typeface="Arial" panose="020B0604020202020204" pitchFamily="34" charset="0"/>
              </a:rPr>
              <a:t>Stasja</a:t>
            </a:r>
            <a:r>
              <a:rPr lang="en-US" altLang="ja-JP" sz="1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ja-JP" sz="1400" b="0" i="0" dirty="0" err="1">
                <a:effectLst/>
                <a:latin typeface="Arial" panose="020B0604020202020204" pitchFamily="34" charset="0"/>
              </a:rPr>
              <a:t>Stanisic</a:t>
            </a:r>
            <a:r>
              <a:rPr lang="en-US" altLang="ja-JP" sz="1400" b="0" i="0" dirty="0">
                <a:effectLst/>
                <a:latin typeface="Arial" panose="020B0604020202020204" pitchFamily="34" charset="0"/>
              </a:rPr>
              <a:t>, Jan Lukas </a:t>
            </a:r>
            <a:r>
              <a:rPr lang="en-US" altLang="ja-JP" sz="1400" b="0" i="0" dirty="0" err="1">
                <a:effectLst/>
                <a:latin typeface="Arial" panose="020B0604020202020204" pitchFamily="34" charset="0"/>
              </a:rPr>
              <a:t>Bosse,</a:t>
            </a:r>
            <a:r>
              <a:rPr lang="en-US" altLang="ja-JP" sz="1400" b="0" i="0" dirty="0" err="1">
                <a:effectLst/>
                <a:latin typeface="Times New Roman" panose="02020603050405020304" pitchFamily="18" charset="0"/>
              </a:rPr>
              <a:t>Observing</a:t>
            </a:r>
            <a:r>
              <a:rPr lang="en-US" altLang="ja-JP" sz="1400" b="0" i="0" dirty="0">
                <a:effectLst/>
                <a:latin typeface="Times New Roman" panose="02020603050405020304" pitchFamily="18" charset="0"/>
              </a:rPr>
              <a:t> ground-state properties of the Fermi-Hubbard model </a:t>
            </a:r>
            <a:r>
              <a:rPr lang="en-US" altLang="ja-JP" sz="1400" dirty="0">
                <a:latin typeface="Times New Roman" panose="02020603050405020304" pitchFamily="18" charset="0"/>
              </a:rPr>
              <a:t> </a:t>
            </a:r>
            <a:r>
              <a:rPr lang="en-US" altLang="ja-JP" sz="1400" b="0" i="0" dirty="0">
                <a:effectLst/>
                <a:latin typeface="Times New Roman" panose="02020603050405020304" pitchFamily="18" charset="0"/>
              </a:rPr>
              <a:t>using a scalable algorithm on a quantum computer, 2022, </a:t>
            </a:r>
          </a:p>
          <a:p>
            <a:r>
              <a:rPr lang="en-US" altLang="ja-JP" sz="1400" dirty="0">
                <a:latin typeface="Times New Roman" panose="02020603050405020304" pitchFamily="18" charset="0"/>
              </a:rPr>
              <a:t>      </a:t>
            </a:r>
            <a:r>
              <a:rPr lang="en-US" altLang="ja-JP" sz="1400" b="0" i="0" dirty="0">
                <a:effectLst/>
                <a:latin typeface="Times New Roman" panose="02020603050405020304" pitchFamily="18" charset="0"/>
              </a:rPr>
              <a:t>nature communications</a:t>
            </a:r>
            <a:r>
              <a:rPr kumimoji="1" lang="en-US" altLang="ja-JP" sz="1400" dirty="0"/>
              <a:t> 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6365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E21EFF-2073-4315-B7FE-16926686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Arial Black" panose="020B0A04020102020204" pitchFamily="34" charset="0"/>
              </a:rPr>
              <a:t>Ansatz</a:t>
            </a:r>
            <a:endParaRPr kumimoji="1" lang="ja-JP" altLang="en-US" b="1" dirty="0">
              <a:latin typeface="Arial Black" panose="020B0A04020102020204" pitchFamily="34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33273A4-6F03-4D84-AC41-A12C222E0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512" y="2171951"/>
            <a:ext cx="4864814" cy="378760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2C2DCD6-F0ED-430B-9778-3E31B7461086}"/>
              </a:ext>
            </a:extLst>
          </p:cNvPr>
          <p:cNvSpPr txBox="1"/>
          <p:nvPr/>
        </p:nvSpPr>
        <p:spPr>
          <a:xfrm>
            <a:off x="1377550" y="1415309"/>
            <a:ext cx="4572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We designed following ansatz :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5B493CA-4728-42C5-8DA3-F9202081FFFA}"/>
              </a:ext>
            </a:extLst>
          </p:cNvPr>
          <p:cNvSpPr txBox="1"/>
          <p:nvPr/>
        </p:nvSpPr>
        <p:spPr>
          <a:xfrm>
            <a:off x="6915152" y="2598003"/>
            <a:ext cx="49151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The gates named G, H and O are </a:t>
            </a:r>
          </a:p>
          <a:p>
            <a:r>
              <a:rPr kumimoji="1" lang="en-US" altLang="ja-JP" sz="2400" dirty="0"/>
              <a:t>parameterized gats.</a:t>
            </a:r>
            <a:endParaRPr kumimoji="1" lang="ja-JP" altLang="en-US" sz="2400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53CA8FD-FBD0-4870-8F2F-03CC5D1E6052}"/>
              </a:ext>
            </a:extLst>
          </p:cNvPr>
          <p:cNvCxnSpPr>
            <a:cxnSpLocks/>
          </p:cNvCxnSpPr>
          <p:nvPr/>
        </p:nvCxnSpPr>
        <p:spPr>
          <a:xfrm>
            <a:off x="7726680" y="4065754"/>
            <a:ext cx="101498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8DE4E9D-B694-416F-BFBA-D1D493370FA6}"/>
              </a:ext>
            </a:extLst>
          </p:cNvPr>
          <p:cNvCxnSpPr>
            <a:cxnSpLocks/>
          </p:cNvCxnSpPr>
          <p:nvPr/>
        </p:nvCxnSpPr>
        <p:spPr>
          <a:xfrm>
            <a:off x="7726680" y="4593058"/>
            <a:ext cx="101498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483B9519-F353-4FE9-B66C-EF549E29DF15}"/>
                  </a:ext>
                </a:extLst>
              </p:cNvPr>
              <p:cNvSpPr/>
              <p:nvPr/>
            </p:nvSpPr>
            <p:spPr>
              <a:xfrm>
                <a:off x="7877556" y="3801391"/>
                <a:ext cx="713232" cy="1069848"/>
              </a:xfrm>
              <a:prstGeom prst="rect">
                <a:avLst/>
              </a:prstGeom>
              <a:solidFill>
                <a:srgbClr val="FACCE6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483B9519-F353-4FE9-B66C-EF549E29DF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556" y="3801391"/>
                <a:ext cx="713232" cy="10698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66CAE74-C155-4C76-8F2D-A8F9F988D4C1}"/>
              </a:ext>
            </a:extLst>
          </p:cNvPr>
          <p:cNvCxnSpPr>
            <a:cxnSpLocks/>
          </p:cNvCxnSpPr>
          <p:nvPr/>
        </p:nvCxnSpPr>
        <p:spPr>
          <a:xfrm>
            <a:off x="9387840" y="4065754"/>
            <a:ext cx="101498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B95A9F7-379F-4263-9255-FFC41983D945}"/>
              </a:ext>
            </a:extLst>
          </p:cNvPr>
          <p:cNvCxnSpPr>
            <a:cxnSpLocks/>
          </p:cNvCxnSpPr>
          <p:nvPr/>
        </p:nvCxnSpPr>
        <p:spPr>
          <a:xfrm>
            <a:off x="9387840" y="4593058"/>
            <a:ext cx="101498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C7ABC993-3B58-421A-B418-73C77EE1B933}"/>
                  </a:ext>
                </a:extLst>
              </p:cNvPr>
              <p:cNvSpPr/>
              <p:nvPr/>
            </p:nvSpPr>
            <p:spPr>
              <a:xfrm>
                <a:off x="9538716" y="3801391"/>
                <a:ext cx="713232" cy="1069848"/>
              </a:xfrm>
              <a:prstGeom prst="rect">
                <a:avLst/>
              </a:prstGeom>
              <a:solidFill>
                <a:srgbClr val="FFFACC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C7ABC993-3B58-421A-B418-73C77EE1B9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8716" y="3801391"/>
                <a:ext cx="713232" cy="10698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A5FE9F6-3A4A-43E8-B241-F4D2181870A9}"/>
              </a:ext>
            </a:extLst>
          </p:cNvPr>
          <p:cNvCxnSpPr>
            <a:cxnSpLocks/>
          </p:cNvCxnSpPr>
          <p:nvPr/>
        </p:nvCxnSpPr>
        <p:spPr>
          <a:xfrm>
            <a:off x="8523732" y="5443450"/>
            <a:ext cx="101498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7D1838BA-5681-4EB0-9D7C-CABB6967F371}"/>
              </a:ext>
            </a:extLst>
          </p:cNvPr>
          <p:cNvCxnSpPr>
            <a:cxnSpLocks/>
          </p:cNvCxnSpPr>
          <p:nvPr/>
        </p:nvCxnSpPr>
        <p:spPr>
          <a:xfrm>
            <a:off x="8523732" y="5970754"/>
            <a:ext cx="101498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31088896-845A-4FDD-9E8E-D80F00D3E24B}"/>
                  </a:ext>
                </a:extLst>
              </p:cNvPr>
              <p:cNvSpPr/>
              <p:nvPr/>
            </p:nvSpPr>
            <p:spPr>
              <a:xfrm>
                <a:off x="8674608" y="5688685"/>
                <a:ext cx="713232" cy="564137"/>
              </a:xfrm>
              <a:prstGeom prst="rect">
                <a:avLst/>
              </a:prstGeom>
              <a:solidFill>
                <a:srgbClr val="CCE3E3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31088896-845A-4FDD-9E8E-D80F00D3E2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608" y="5688685"/>
                <a:ext cx="713232" cy="5641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5649D18-C884-4B41-8EC4-801A9DF0D8A6}"/>
              </a:ext>
            </a:extLst>
          </p:cNvPr>
          <p:cNvCxnSpPr>
            <a:cxnSpLocks/>
          </p:cNvCxnSpPr>
          <p:nvPr/>
        </p:nvCxnSpPr>
        <p:spPr>
          <a:xfrm>
            <a:off x="9022080" y="5443450"/>
            <a:ext cx="0" cy="2452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9EE3494-9B4F-44A4-B9C5-3F8CA2E5FBBC}"/>
              </a:ext>
            </a:extLst>
          </p:cNvPr>
          <p:cNvSpPr txBox="1"/>
          <p:nvPr/>
        </p:nvSpPr>
        <p:spPr>
          <a:xfrm>
            <a:off x="8868359" y="531455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●</a:t>
            </a:r>
          </a:p>
        </p:txBody>
      </p:sp>
    </p:spTree>
    <p:extLst>
      <p:ext uri="{BB962C8B-B14F-4D97-AF65-F5344CB8AC3E}">
        <p14:creationId xmlns:p14="http://schemas.microsoft.com/office/powerpoint/2010/main" val="1261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52CC6C2-1898-410B-8475-928E5BC2CC31}"/>
              </a:ext>
            </a:extLst>
          </p:cNvPr>
          <p:cNvSpPr txBox="1"/>
          <p:nvPr/>
        </p:nvSpPr>
        <p:spPr>
          <a:xfrm>
            <a:off x="3352300" y="2828835"/>
            <a:ext cx="57951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200" b="1" dirty="0"/>
              <a:t>Thank you !!</a:t>
            </a:r>
            <a:endParaRPr kumimoji="1" lang="ja-JP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296114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260</Words>
  <Application>Microsoft Office PowerPoint</Application>
  <PresentationFormat>ワイド画面</PresentationFormat>
  <Paragraphs>37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游ゴシック</vt:lpstr>
      <vt:lpstr>游ゴシック Light</vt:lpstr>
      <vt:lpstr>Arial</vt:lpstr>
      <vt:lpstr>Arial Black</vt:lpstr>
      <vt:lpstr>Cambria Math</vt:lpstr>
      <vt:lpstr>Roboto</vt:lpstr>
      <vt:lpstr>Times New Roman</vt:lpstr>
      <vt:lpstr>Office テーマ</vt:lpstr>
      <vt:lpstr>QAGC submission</vt:lpstr>
      <vt:lpstr>OUTLINE</vt:lpstr>
      <vt:lpstr>VQE algorithm</vt:lpstr>
      <vt:lpstr>Motivation for project</vt:lpstr>
      <vt:lpstr>Ansatz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QAGC submission</dc:title>
  <dc:creator>松本一希</dc:creator>
  <cp:lastModifiedBy>松本一希</cp:lastModifiedBy>
  <cp:revision>46</cp:revision>
  <dcterms:created xsi:type="dcterms:W3CDTF">2023-07-29T09:15:08Z</dcterms:created>
  <dcterms:modified xsi:type="dcterms:W3CDTF">2023-07-30T09:40:24Z</dcterms:modified>
</cp:coreProperties>
</file>