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sldIdLst>
    <p:sldId id="256" r:id="rId2"/>
    <p:sldId id="258" r:id="rId3"/>
    <p:sldId id="259" r:id="rId4"/>
    <p:sldId id="260" r:id="rId5"/>
    <p:sldId id="274" r:id="rId6"/>
    <p:sldId id="262" r:id="rId7"/>
    <p:sldId id="275" r:id="rId8"/>
    <p:sldId id="265" r:id="rId9"/>
    <p:sldId id="277" r:id="rId10"/>
    <p:sldId id="278" r:id="rId11"/>
    <p:sldId id="279" r:id="rId12"/>
    <p:sldId id="272" r:id="rId13"/>
    <p:sldId id="273" r:id="rId14"/>
    <p:sldId id="267" r:id="rId15"/>
    <p:sldId id="266" r:id="rId16"/>
    <p:sldId id="276" r:id="rId17"/>
    <p:sldId id="268" r:id="rId18"/>
    <p:sldId id="271" r:id="rId19"/>
    <p:sldId id="269" r:id="rId20"/>
    <p:sldId id="270" r:id="rId2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243"/>
    <p:restoredTop sz="94674"/>
  </p:normalViewPr>
  <p:slideViewPr>
    <p:cSldViewPr snapToGrid="0" snapToObjects="1">
      <p:cViewPr varScale="1">
        <p:scale>
          <a:sx n="104" d="100"/>
          <a:sy n="104" d="100"/>
        </p:scale>
        <p:origin x="232" y="-2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B8774C-E2C1-924E-B954-B1AB151FC087}" type="datetimeFigureOut">
              <a:rPr kumimoji="1" lang="ja-JP" altLang="en-US" smtClean="0"/>
              <a:t>2017/11/24</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91F1B9-1546-B44E-8AB5-F6658D1D6CB3}" type="slidenum">
              <a:rPr kumimoji="1" lang="ja-JP" altLang="en-US" smtClean="0"/>
              <a:t>‹#›</a:t>
            </a:fld>
            <a:endParaRPr kumimoji="1" lang="ja-JP" altLang="en-US"/>
          </a:p>
        </p:txBody>
      </p:sp>
    </p:spTree>
    <p:extLst>
      <p:ext uri="{BB962C8B-B14F-4D97-AF65-F5344CB8AC3E}">
        <p14:creationId xmlns:p14="http://schemas.microsoft.com/office/powerpoint/2010/main" val="119947979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791F1B9-1546-B44E-8AB5-F6658D1D6CB3}" type="slidenum">
              <a:rPr kumimoji="1" lang="ja-JP" altLang="en-US" smtClean="0"/>
              <a:t>8</a:t>
            </a:fld>
            <a:endParaRPr kumimoji="1" lang="ja-JP" altLang="en-US"/>
          </a:p>
        </p:txBody>
      </p:sp>
    </p:spTree>
    <p:extLst>
      <p:ext uri="{BB962C8B-B14F-4D97-AF65-F5344CB8AC3E}">
        <p14:creationId xmlns:p14="http://schemas.microsoft.com/office/powerpoint/2010/main" val="20644212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791F1B9-1546-B44E-8AB5-F6658D1D6CB3}" type="slidenum">
              <a:rPr kumimoji="1" lang="ja-JP" altLang="en-US" smtClean="0"/>
              <a:t>9</a:t>
            </a:fld>
            <a:endParaRPr kumimoji="1" lang="ja-JP" altLang="en-US"/>
          </a:p>
        </p:txBody>
      </p:sp>
    </p:spTree>
    <p:extLst>
      <p:ext uri="{BB962C8B-B14F-4D97-AF65-F5344CB8AC3E}">
        <p14:creationId xmlns:p14="http://schemas.microsoft.com/office/powerpoint/2010/main" val="5008226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791F1B9-1546-B44E-8AB5-F6658D1D6CB3}" type="slidenum">
              <a:rPr kumimoji="1" lang="ja-JP" altLang="en-US" smtClean="0"/>
              <a:t>10</a:t>
            </a:fld>
            <a:endParaRPr kumimoji="1" lang="ja-JP" altLang="en-US"/>
          </a:p>
        </p:txBody>
      </p:sp>
    </p:spTree>
    <p:extLst>
      <p:ext uri="{BB962C8B-B14F-4D97-AF65-F5344CB8AC3E}">
        <p14:creationId xmlns:p14="http://schemas.microsoft.com/office/powerpoint/2010/main" val="11730835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791F1B9-1546-B44E-8AB5-F6658D1D6CB3}" type="slidenum">
              <a:rPr kumimoji="1" lang="ja-JP" altLang="en-US" smtClean="0"/>
              <a:t>11</a:t>
            </a:fld>
            <a:endParaRPr kumimoji="1" lang="ja-JP" altLang="en-US"/>
          </a:p>
        </p:txBody>
      </p:sp>
    </p:spTree>
    <p:extLst>
      <p:ext uri="{BB962C8B-B14F-4D97-AF65-F5344CB8AC3E}">
        <p14:creationId xmlns:p14="http://schemas.microsoft.com/office/powerpoint/2010/main" val="3381692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BF228EE1-8386-8B44-B2FF-B5D979CB1E20}" type="datetimeFigureOut">
              <a:rPr kumimoji="1" lang="ja-JP" altLang="en-US" smtClean="0"/>
              <a:t>2017/11/18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B0C42C4-A9A3-364F-8468-F1592A9668F9}" type="slidenum">
              <a:rPr kumimoji="1" lang="ja-JP" altLang="en-US" smtClean="0"/>
              <a:t>‹#›</a:t>
            </a:fld>
            <a:endParaRPr kumimoji="1" lang="ja-JP" altLang="en-US"/>
          </a:p>
        </p:txBody>
      </p:sp>
    </p:spTree>
    <p:extLst>
      <p:ext uri="{BB962C8B-B14F-4D97-AF65-F5344CB8AC3E}">
        <p14:creationId xmlns:p14="http://schemas.microsoft.com/office/powerpoint/2010/main" val="18250237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3;&#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BF228EE1-8386-8B44-B2FF-B5D979CB1E20}" type="datetimeFigureOut">
              <a:rPr kumimoji="1" lang="ja-JP" altLang="en-US" smtClean="0"/>
              <a:t>2017/11/18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B0C42C4-A9A3-364F-8468-F1592A9668F9}" type="slidenum">
              <a:rPr kumimoji="1" lang="ja-JP" altLang="en-US" smtClean="0"/>
              <a:t>‹#›</a:t>
            </a:fld>
            <a:endParaRPr kumimoji="1" lang="ja-JP" altLang="en-US"/>
          </a:p>
        </p:txBody>
      </p:sp>
    </p:spTree>
    <p:extLst>
      <p:ext uri="{BB962C8B-B14F-4D97-AF65-F5344CB8AC3E}">
        <p14:creationId xmlns:p14="http://schemas.microsoft.com/office/powerpoint/2010/main" val="14899696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BF228EE1-8386-8B44-B2FF-B5D979CB1E20}" type="datetimeFigureOut">
              <a:rPr kumimoji="1" lang="ja-JP" altLang="en-US" smtClean="0"/>
              <a:t>2017/11/18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B0C42C4-A9A3-364F-8468-F1592A9668F9}" type="slidenum">
              <a:rPr kumimoji="1" lang="ja-JP" altLang="en-US" smtClean="0"/>
              <a:t>‹#›</a:t>
            </a:fld>
            <a:endParaRPr kumimoji="1" lang="ja-JP" altLang="en-US"/>
          </a:p>
        </p:txBody>
      </p:sp>
    </p:spTree>
    <p:extLst>
      <p:ext uri="{BB962C8B-B14F-4D97-AF65-F5344CB8AC3E}">
        <p14:creationId xmlns:p14="http://schemas.microsoft.com/office/powerpoint/2010/main" val="1125620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BF228EE1-8386-8B44-B2FF-B5D979CB1E20}" type="datetimeFigureOut">
              <a:rPr kumimoji="1" lang="ja-JP" altLang="en-US" smtClean="0"/>
              <a:t>2017/11/18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B0C42C4-A9A3-364F-8468-F1592A9668F9}" type="slidenum">
              <a:rPr kumimoji="1" lang="ja-JP" altLang="en-US" smtClean="0"/>
              <a:t>‹#›</a:t>
            </a:fld>
            <a:endParaRPr kumimoji="1" lang="ja-JP" altLang="en-US"/>
          </a:p>
        </p:txBody>
      </p:sp>
    </p:spTree>
    <p:extLst>
      <p:ext uri="{BB962C8B-B14F-4D97-AF65-F5344CB8AC3E}">
        <p14:creationId xmlns:p14="http://schemas.microsoft.com/office/powerpoint/2010/main" val="6644630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BF228EE1-8386-8B44-B2FF-B5D979CB1E20}" type="datetimeFigureOut">
              <a:rPr kumimoji="1" lang="ja-JP" altLang="en-US" smtClean="0"/>
              <a:t>2017/11/18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B0C42C4-A9A3-364F-8468-F1592A9668F9}" type="slidenum">
              <a:rPr kumimoji="1" lang="ja-JP" altLang="en-US" smtClean="0"/>
              <a:t>‹#›</a:t>
            </a:fld>
            <a:endParaRPr kumimoji="1" lang="ja-JP" altLang="en-US"/>
          </a:p>
        </p:txBody>
      </p:sp>
    </p:spTree>
    <p:extLst>
      <p:ext uri="{BB962C8B-B14F-4D97-AF65-F5344CB8AC3E}">
        <p14:creationId xmlns:p14="http://schemas.microsoft.com/office/powerpoint/2010/main" val="715130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BF228EE1-8386-8B44-B2FF-B5D979CB1E20}" type="datetimeFigureOut">
              <a:rPr kumimoji="1" lang="ja-JP" altLang="en-US" smtClean="0"/>
              <a:t>2017/11/18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B0C42C4-A9A3-364F-8468-F1592A9668F9}" type="slidenum">
              <a:rPr kumimoji="1" lang="ja-JP" altLang="en-US" smtClean="0"/>
              <a:t>‹#›</a:t>
            </a:fld>
            <a:endParaRPr kumimoji="1" lang="ja-JP" altLang="en-US"/>
          </a:p>
        </p:txBody>
      </p:sp>
    </p:spTree>
    <p:extLst>
      <p:ext uri="{BB962C8B-B14F-4D97-AF65-F5344CB8AC3E}">
        <p14:creationId xmlns:p14="http://schemas.microsoft.com/office/powerpoint/2010/main" val="18779593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BF228EE1-8386-8B44-B2FF-B5D979CB1E20}" type="datetimeFigureOut">
              <a:rPr kumimoji="1" lang="ja-JP" altLang="en-US" smtClean="0"/>
              <a:t>2017/11/18</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9B0C42C4-A9A3-364F-8468-F1592A9668F9}" type="slidenum">
              <a:rPr kumimoji="1" lang="ja-JP" altLang="en-US" smtClean="0"/>
              <a:t>‹#›</a:t>
            </a:fld>
            <a:endParaRPr kumimoji="1" lang="ja-JP" altLang="en-US"/>
          </a:p>
        </p:txBody>
      </p:sp>
    </p:spTree>
    <p:extLst>
      <p:ext uri="{BB962C8B-B14F-4D97-AF65-F5344CB8AC3E}">
        <p14:creationId xmlns:p14="http://schemas.microsoft.com/office/powerpoint/2010/main" val="12949800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BF228EE1-8386-8B44-B2FF-B5D979CB1E20}" type="datetimeFigureOut">
              <a:rPr kumimoji="1" lang="ja-JP" altLang="en-US" smtClean="0"/>
              <a:t>2017/11/18</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9B0C42C4-A9A3-364F-8468-F1592A9668F9}" type="slidenum">
              <a:rPr kumimoji="1" lang="ja-JP" altLang="en-US" smtClean="0"/>
              <a:t>‹#›</a:t>
            </a:fld>
            <a:endParaRPr kumimoji="1" lang="ja-JP" altLang="en-US"/>
          </a:p>
        </p:txBody>
      </p:sp>
    </p:spTree>
    <p:extLst>
      <p:ext uri="{BB962C8B-B14F-4D97-AF65-F5344CB8AC3E}">
        <p14:creationId xmlns:p14="http://schemas.microsoft.com/office/powerpoint/2010/main" val="2129883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BF228EE1-8386-8B44-B2FF-B5D979CB1E20}" type="datetimeFigureOut">
              <a:rPr kumimoji="1" lang="ja-JP" altLang="en-US" smtClean="0"/>
              <a:t>2017/11/18</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9B0C42C4-A9A3-364F-8468-F1592A9668F9}" type="slidenum">
              <a:rPr kumimoji="1" lang="ja-JP" altLang="en-US" smtClean="0"/>
              <a:t>‹#›</a:t>
            </a:fld>
            <a:endParaRPr kumimoji="1" lang="ja-JP" altLang="en-US"/>
          </a:p>
        </p:txBody>
      </p:sp>
    </p:spTree>
    <p:extLst>
      <p:ext uri="{BB962C8B-B14F-4D97-AF65-F5344CB8AC3E}">
        <p14:creationId xmlns:p14="http://schemas.microsoft.com/office/powerpoint/2010/main" val="5525853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3;&#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BF228EE1-8386-8B44-B2FF-B5D979CB1E20}" type="datetimeFigureOut">
              <a:rPr kumimoji="1" lang="ja-JP" altLang="en-US" smtClean="0"/>
              <a:t>2017/11/18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B0C42C4-A9A3-364F-8468-F1592A9668F9}" type="slidenum">
              <a:rPr kumimoji="1" lang="ja-JP" altLang="en-US" smtClean="0"/>
              <a:t>‹#›</a:t>
            </a:fld>
            <a:endParaRPr kumimoji="1" lang="ja-JP" altLang="en-US"/>
          </a:p>
        </p:txBody>
      </p:sp>
    </p:spTree>
    <p:extLst>
      <p:ext uri="{BB962C8B-B14F-4D97-AF65-F5344CB8AC3E}">
        <p14:creationId xmlns:p14="http://schemas.microsoft.com/office/powerpoint/2010/main" val="15827382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BF228EE1-8386-8B44-B2FF-B5D979CB1E20}" type="datetimeFigureOut">
              <a:rPr kumimoji="1" lang="ja-JP" altLang="en-US" smtClean="0"/>
              <a:t>2017/11/18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B0C42C4-A9A3-364F-8468-F1592A9668F9}" type="slidenum">
              <a:rPr kumimoji="1" lang="ja-JP" altLang="en-US" smtClean="0"/>
              <a:t>‹#›</a:t>
            </a:fld>
            <a:endParaRPr kumimoji="1" lang="ja-JP" altLang="en-US"/>
          </a:p>
        </p:txBody>
      </p:sp>
    </p:spTree>
    <p:extLst>
      <p:ext uri="{BB962C8B-B14F-4D97-AF65-F5344CB8AC3E}">
        <p14:creationId xmlns:p14="http://schemas.microsoft.com/office/powerpoint/2010/main" val="20171471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228EE1-8386-8B44-B2FF-B5D979CB1E20}" type="datetimeFigureOut">
              <a:rPr kumimoji="1" lang="ja-JP" altLang="en-US" smtClean="0"/>
              <a:t>2017/11/18</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0C42C4-A9A3-364F-8468-F1592A9668F9}" type="slidenum">
              <a:rPr kumimoji="1" lang="ja-JP" altLang="en-US" smtClean="0"/>
              <a:t>‹#›</a:t>
            </a:fld>
            <a:endParaRPr kumimoji="1" lang="ja-JP" altLang="en-US"/>
          </a:p>
        </p:txBody>
      </p:sp>
    </p:spTree>
    <p:extLst>
      <p:ext uri="{BB962C8B-B14F-4D97-AF65-F5344CB8AC3E}">
        <p14:creationId xmlns:p14="http://schemas.microsoft.com/office/powerpoint/2010/main" val="15545969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角丸四角形 3"/>
          <p:cNvSpPr/>
          <p:nvPr/>
        </p:nvSpPr>
        <p:spPr>
          <a:xfrm>
            <a:off x="3012552" y="4270162"/>
            <a:ext cx="2229492" cy="914400"/>
          </a:xfrm>
          <a:prstGeom prst="roundRect">
            <a:avLst/>
          </a:prstGeom>
          <a:solidFill>
            <a:schemeClr val="accent3">
              <a:lumMod val="20000"/>
              <a:lumOff val="8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lumMod val="50000"/>
                    <a:lumOff val="50000"/>
                  </a:schemeClr>
                </a:solidFill>
              </a:rPr>
              <a:t>OAuth 2.0 Login Page</a:t>
            </a:r>
          </a:p>
        </p:txBody>
      </p:sp>
      <p:sp>
        <p:nvSpPr>
          <p:cNvPr id="5" name="角丸四角形 4"/>
          <p:cNvSpPr/>
          <p:nvPr/>
        </p:nvSpPr>
        <p:spPr>
          <a:xfrm>
            <a:off x="6119049" y="4245448"/>
            <a:ext cx="2229492" cy="91440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Index</a:t>
            </a:r>
          </a:p>
          <a:p>
            <a:pPr algn="ctr"/>
            <a:r>
              <a:rPr kumimoji="1" lang="en-US" altLang="ja-JP" dirty="0" smtClean="0"/>
              <a:t>Page</a:t>
            </a:r>
          </a:p>
        </p:txBody>
      </p:sp>
      <p:sp>
        <p:nvSpPr>
          <p:cNvPr id="6" name="角丸四角形 5"/>
          <p:cNvSpPr/>
          <p:nvPr/>
        </p:nvSpPr>
        <p:spPr>
          <a:xfrm>
            <a:off x="9299694" y="4245448"/>
            <a:ext cx="2229492" cy="91440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User Attributes</a:t>
            </a:r>
          </a:p>
          <a:p>
            <a:pPr algn="ctr"/>
            <a:r>
              <a:rPr lang="en-US" altLang="ja-JP" dirty="0" smtClean="0"/>
              <a:t>Page</a:t>
            </a:r>
            <a:endParaRPr kumimoji="1" lang="en-US" altLang="ja-JP" dirty="0" smtClean="0"/>
          </a:p>
        </p:txBody>
      </p:sp>
      <p:sp>
        <p:nvSpPr>
          <p:cNvPr id="9" name="正方形/長方形 8"/>
          <p:cNvSpPr/>
          <p:nvPr/>
        </p:nvSpPr>
        <p:spPr>
          <a:xfrm>
            <a:off x="5807518" y="3736819"/>
            <a:ext cx="5897271" cy="1744528"/>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smtClean="0">
                <a:solidFill>
                  <a:schemeClr val="tx1"/>
                </a:solidFill>
              </a:rPr>
              <a:t>Protected Pages</a:t>
            </a:r>
            <a:endParaRPr kumimoji="1" lang="ja-JP" altLang="en-US" dirty="0">
              <a:solidFill>
                <a:schemeClr val="tx1"/>
              </a:solidFill>
            </a:endParaRPr>
          </a:p>
        </p:txBody>
      </p:sp>
      <p:sp>
        <p:nvSpPr>
          <p:cNvPr id="10" name="正方形/長方形 9"/>
          <p:cNvSpPr/>
          <p:nvPr/>
        </p:nvSpPr>
        <p:spPr>
          <a:xfrm>
            <a:off x="2531426" y="3212753"/>
            <a:ext cx="9343416" cy="34598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altLang="ja-JP" smtClean="0">
                <a:solidFill>
                  <a:schemeClr val="tx1"/>
                </a:solidFill>
              </a:rPr>
              <a:t>Client </a:t>
            </a:r>
            <a:r>
              <a:rPr lang="en-US" altLang="ja-JP" dirty="0" smtClean="0">
                <a:solidFill>
                  <a:schemeClr val="tx1"/>
                </a:solidFill>
              </a:rPr>
              <a:t>Application using Spring Boot (localhost:8080)</a:t>
            </a:r>
            <a:endParaRPr kumimoji="1" lang="ja-JP" altLang="en-US" dirty="0">
              <a:solidFill>
                <a:schemeClr val="tx1"/>
              </a:solidFill>
            </a:endParaRPr>
          </a:p>
        </p:txBody>
      </p:sp>
      <p:sp>
        <p:nvSpPr>
          <p:cNvPr id="11" name="正方形/長方形 10"/>
          <p:cNvSpPr/>
          <p:nvPr/>
        </p:nvSpPr>
        <p:spPr>
          <a:xfrm>
            <a:off x="2531426" y="222422"/>
            <a:ext cx="9343416" cy="246385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dirty="0" err="1" smtClean="0">
                <a:solidFill>
                  <a:schemeClr val="tx1"/>
                </a:solidFill>
              </a:rPr>
              <a:t>GitHub.com</a:t>
            </a:r>
            <a:endParaRPr kumimoji="1" lang="ja-JP" altLang="en-US" dirty="0">
              <a:solidFill>
                <a:schemeClr val="tx1"/>
              </a:solidFill>
            </a:endParaRPr>
          </a:p>
        </p:txBody>
      </p:sp>
      <p:sp>
        <p:nvSpPr>
          <p:cNvPr id="14" name="角丸四角形 13"/>
          <p:cNvSpPr/>
          <p:nvPr/>
        </p:nvSpPr>
        <p:spPr>
          <a:xfrm>
            <a:off x="3012552" y="1185097"/>
            <a:ext cx="2229492" cy="914400"/>
          </a:xfrm>
          <a:prstGeom prst="roundRect">
            <a:avLst/>
          </a:prstGeom>
          <a:solidFill>
            <a:schemeClr val="accent3">
              <a:lumMod val="20000"/>
              <a:lumOff val="8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lumMod val="50000"/>
                    <a:lumOff val="50000"/>
                  </a:schemeClr>
                </a:solidFill>
              </a:rPr>
              <a:t>Sign In</a:t>
            </a:r>
          </a:p>
          <a:p>
            <a:pPr algn="ctr"/>
            <a:r>
              <a:rPr kumimoji="1" lang="en-US" altLang="ja-JP" dirty="0" smtClean="0">
                <a:solidFill>
                  <a:schemeClr val="tx1">
                    <a:lumMod val="50000"/>
                    <a:lumOff val="50000"/>
                  </a:schemeClr>
                </a:solidFill>
              </a:rPr>
              <a:t>Page</a:t>
            </a:r>
          </a:p>
        </p:txBody>
      </p:sp>
      <p:sp>
        <p:nvSpPr>
          <p:cNvPr id="15" name="角丸四角形 14"/>
          <p:cNvSpPr/>
          <p:nvPr/>
        </p:nvSpPr>
        <p:spPr>
          <a:xfrm>
            <a:off x="6118221" y="1185097"/>
            <a:ext cx="2229492" cy="91440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t>Authorization</a:t>
            </a:r>
          </a:p>
          <a:p>
            <a:pPr algn="ctr"/>
            <a:r>
              <a:rPr kumimoji="1" lang="en-US" altLang="ja-JP" dirty="0" smtClean="0"/>
              <a:t>Page</a:t>
            </a:r>
          </a:p>
        </p:txBody>
      </p:sp>
      <p:sp>
        <p:nvSpPr>
          <p:cNvPr id="16" name="正方形/長方形 15"/>
          <p:cNvSpPr/>
          <p:nvPr/>
        </p:nvSpPr>
        <p:spPr>
          <a:xfrm>
            <a:off x="5718079" y="770033"/>
            <a:ext cx="2981077" cy="1744528"/>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smtClean="0">
                <a:solidFill>
                  <a:schemeClr val="tx1"/>
                </a:solidFill>
              </a:rPr>
              <a:t>Protected Pages</a:t>
            </a:r>
            <a:endParaRPr kumimoji="1" lang="ja-JP" altLang="en-US" dirty="0">
              <a:solidFill>
                <a:schemeClr val="tx1"/>
              </a:solidFill>
            </a:endParaRPr>
          </a:p>
        </p:txBody>
      </p:sp>
      <p:cxnSp>
        <p:nvCxnSpPr>
          <p:cNvPr id="19" name="直線矢印コネクタ 18"/>
          <p:cNvCxnSpPr>
            <a:stCxn id="4" idx="0"/>
            <a:endCxn id="14" idx="2"/>
          </p:cNvCxnSpPr>
          <p:nvPr/>
        </p:nvCxnSpPr>
        <p:spPr>
          <a:xfrm flipV="1">
            <a:off x="4127298" y="2099497"/>
            <a:ext cx="0" cy="21706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0"/>
          <p:cNvCxnSpPr>
            <a:stCxn id="14" idx="3"/>
            <a:endCxn id="15" idx="1"/>
          </p:cNvCxnSpPr>
          <p:nvPr/>
        </p:nvCxnSpPr>
        <p:spPr>
          <a:xfrm>
            <a:off x="5242044" y="1642297"/>
            <a:ext cx="87617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p:cNvCxnSpPr>
            <a:stCxn id="15" idx="2"/>
            <a:endCxn id="5" idx="0"/>
          </p:cNvCxnSpPr>
          <p:nvPr/>
        </p:nvCxnSpPr>
        <p:spPr>
          <a:xfrm>
            <a:off x="7232967" y="2099497"/>
            <a:ext cx="828" cy="21459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p:cNvCxnSpPr>
            <a:stCxn id="44" idx="4"/>
            <a:endCxn id="4" idx="1"/>
          </p:cNvCxnSpPr>
          <p:nvPr/>
        </p:nvCxnSpPr>
        <p:spPr>
          <a:xfrm rot="16200000" flipH="1">
            <a:off x="1462778" y="3177588"/>
            <a:ext cx="1310760" cy="178878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直線矢印コネクタ 33"/>
          <p:cNvCxnSpPr>
            <a:stCxn id="5" idx="3"/>
            <a:endCxn id="6" idx="1"/>
          </p:cNvCxnSpPr>
          <p:nvPr/>
        </p:nvCxnSpPr>
        <p:spPr>
          <a:xfrm>
            <a:off x="8348541" y="4702648"/>
            <a:ext cx="95115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直線矢印コネクタ 38"/>
          <p:cNvCxnSpPr>
            <a:stCxn id="9" idx="2"/>
            <a:endCxn id="4" idx="2"/>
          </p:cNvCxnSpPr>
          <p:nvPr/>
        </p:nvCxnSpPr>
        <p:spPr>
          <a:xfrm rot="5400000" flipH="1">
            <a:off x="6293333" y="3018527"/>
            <a:ext cx="296785" cy="4628856"/>
          </a:xfrm>
          <a:prstGeom prst="bentConnector3">
            <a:avLst>
              <a:gd name="adj1" fmla="val -77025"/>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円/楕円 43"/>
          <p:cNvSpPr/>
          <p:nvPr/>
        </p:nvSpPr>
        <p:spPr>
          <a:xfrm>
            <a:off x="940646" y="2817338"/>
            <a:ext cx="566235" cy="5992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テキスト ボックス 45"/>
          <p:cNvSpPr txBox="1"/>
          <p:nvPr/>
        </p:nvSpPr>
        <p:spPr>
          <a:xfrm>
            <a:off x="4141228" y="3884570"/>
            <a:ext cx="936475" cy="369332"/>
          </a:xfrm>
          <a:prstGeom prst="rect">
            <a:avLst/>
          </a:prstGeom>
          <a:noFill/>
        </p:spPr>
        <p:txBody>
          <a:bodyPr wrap="none" rtlCol="0">
            <a:spAutoFit/>
          </a:bodyPr>
          <a:lstStyle/>
          <a:p>
            <a:r>
              <a:rPr lang="en-US" altLang="ja-JP" u="sng" smtClean="0">
                <a:solidFill>
                  <a:srgbClr val="0070C0"/>
                </a:solidFill>
              </a:rPr>
              <a:t>GitHub</a:t>
            </a:r>
            <a:endParaRPr kumimoji="1" lang="ja-JP" altLang="en-US" u="sng" dirty="0">
              <a:solidFill>
                <a:srgbClr val="0070C0"/>
              </a:solidFill>
            </a:endParaRPr>
          </a:p>
        </p:txBody>
      </p:sp>
      <p:sp>
        <p:nvSpPr>
          <p:cNvPr id="47" name="テキスト ボックス 46"/>
          <p:cNvSpPr txBox="1"/>
          <p:nvPr/>
        </p:nvSpPr>
        <p:spPr>
          <a:xfrm>
            <a:off x="444224" y="4815230"/>
            <a:ext cx="2560316" cy="369332"/>
          </a:xfrm>
          <a:prstGeom prst="rect">
            <a:avLst/>
          </a:prstGeom>
          <a:noFill/>
        </p:spPr>
        <p:txBody>
          <a:bodyPr wrap="none" rtlCol="0">
            <a:spAutoFit/>
          </a:bodyPr>
          <a:lstStyle/>
          <a:p>
            <a:r>
              <a:rPr lang="en-US" altLang="ja-JP" dirty="0" smtClean="0"/>
              <a:t>http</a:t>
            </a:r>
            <a:r>
              <a:rPr lang="en-US" altLang="ja-JP" smtClean="0"/>
              <a:t>://localhost:8080/</a:t>
            </a:r>
            <a:endParaRPr kumimoji="1" lang="ja-JP" altLang="en-US" dirty="0"/>
          </a:p>
        </p:txBody>
      </p:sp>
      <p:sp>
        <p:nvSpPr>
          <p:cNvPr id="48" name="テキスト ボックス 47"/>
          <p:cNvSpPr txBox="1"/>
          <p:nvPr/>
        </p:nvSpPr>
        <p:spPr>
          <a:xfrm>
            <a:off x="6007009" y="5716794"/>
            <a:ext cx="925253" cy="369332"/>
          </a:xfrm>
          <a:prstGeom prst="rect">
            <a:avLst/>
          </a:prstGeom>
          <a:noFill/>
        </p:spPr>
        <p:txBody>
          <a:bodyPr wrap="none" rtlCol="0">
            <a:spAutoFit/>
          </a:bodyPr>
          <a:lstStyle/>
          <a:p>
            <a:r>
              <a:rPr lang="en-US" altLang="ja-JP" u="sng" dirty="0">
                <a:solidFill>
                  <a:srgbClr val="0070C0"/>
                </a:solidFill>
              </a:rPr>
              <a:t>L</a:t>
            </a:r>
            <a:r>
              <a:rPr lang="en-US" altLang="ja-JP" u="sng" dirty="0" smtClean="0">
                <a:solidFill>
                  <a:srgbClr val="0070C0"/>
                </a:solidFill>
              </a:rPr>
              <a:t>ogout</a:t>
            </a:r>
            <a:endParaRPr kumimoji="1" lang="ja-JP" altLang="en-US" u="sng" dirty="0">
              <a:solidFill>
                <a:srgbClr val="0070C0"/>
              </a:solidFill>
            </a:endParaRPr>
          </a:p>
        </p:txBody>
      </p:sp>
      <p:sp>
        <p:nvSpPr>
          <p:cNvPr id="49" name="テキスト ボックス 48"/>
          <p:cNvSpPr txBox="1"/>
          <p:nvPr/>
        </p:nvSpPr>
        <p:spPr>
          <a:xfrm>
            <a:off x="5207740" y="1272965"/>
            <a:ext cx="912429" cy="369332"/>
          </a:xfrm>
          <a:prstGeom prst="rect">
            <a:avLst/>
          </a:prstGeom>
          <a:noFill/>
        </p:spPr>
        <p:txBody>
          <a:bodyPr wrap="none" rtlCol="0">
            <a:spAutoFit/>
          </a:bodyPr>
          <a:lstStyle/>
          <a:p>
            <a:r>
              <a:rPr lang="en-US" altLang="ja-JP" u="sng" smtClean="0">
                <a:solidFill>
                  <a:srgbClr val="0070C0"/>
                </a:solidFill>
              </a:rPr>
              <a:t>Sign in</a:t>
            </a:r>
            <a:endParaRPr kumimoji="1" lang="ja-JP" altLang="en-US" u="sng" dirty="0">
              <a:solidFill>
                <a:srgbClr val="0070C0"/>
              </a:solidFill>
            </a:endParaRPr>
          </a:p>
        </p:txBody>
      </p:sp>
      <p:sp>
        <p:nvSpPr>
          <p:cNvPr id="50" name="テキスト ボックス 49"/>
          <p:cNvSpPr txBox="1"/>
          <p:nvPr/>
        </p:nvSpPr>
        <p:spPr>
          <a:xfrm>
            <a:off x="7232967" y="2128641"/>
            <a:ext cx="1192955" cy="369332"/>
          </a:xfrm>
          <a:prstGeom prst="rect">
            <a:avLst/>
          </a:prstGeom>
          <a:noFill/>
        </p:spPr>
        <p:txBody>
          <a:bodyPr wrap="none" rtlCol="0">
            <a:spAutoFit/>
          </a:bodyPr>
          <a:lstStyle/>
          <a:p>
            <a:r>
              <a:rPr lang="en-US" altLang="ja-JP" u="sng" smtClean="0">
                <a:solidFill>
                  <a:srgbClr val="0070C0"/>
                </a:solidFill>
              </a:rPr>
              <a:t>Authorize</a:t>
            </a:r>
            <a:endParaRPr kumimoji="1" lang="ja-JP" altLang="en-US" u="sng" dirty="0">
              <a:solidFill>
                <a:srgbClr val="0070C0"/>
              </a:solidFill>
            </a:endParaRPr>
          </a:p>
        </p:txBody>
      </p:sp>
      <p:sp>
        <p:nvSpPr>
          <p:cNvPr id="51" name="テキスト ボックス 50"/>
          <p:cNvSpPr txBox="1"/>
          <p:nvPr/>
        </p:nvSpPr>
        <p:spPr>
          <a:xfrm>
            <a:off x="8312989" y="4335334"/>
            <a:ext cx="971741" cy="369332"/>
          </a:xfrm>
          <a:prstGeom prst="rect">
            <a:avLst/>
          </a:prstGeom>
          <a:noFill/>
        </p:spPr>
        <p:txBody>
          <a:bodyPr wrap="none" rtlCol="0">
            <a:spAutoFit/>
          </a:bodyPr>
          <a:lstStyle/>
          <a:p>
            <a:r>
              <a:rPr lang="en-US" altLang="ja-JP" u="sng" smtClean="0">
                <a:solidFill>
                  <a:srgbClr val="0070C0"/>
                </a:solidFill>
              </a:rPr>
              <a:t>Display</a:t>
            </a:r>
            <a:endParaRPr kumimoji="1" lang="ja-JP" altLang="en-US" u="sng" dirty="0">
              <a:solidFill>
                <a:srgbClr val="0070C0"/>
              </a:solidFill>
            </a:endParaRPr>
          </a:p>
        </p:txBody>
      </p:sp>
      <p:sp>
        <p:nvSpPr>
          <p:cNvPr id="55" name="テキスト ボックス 54"/>
          <p:cNvSpPr txBox="1"/>
          <p:nvPr/>
        </p:nvSpPr>
        <p:spPr>
          <a:xfrm>
            <a:off x="3488807" y="2817338"/>
            <a:ext cx="1252266" cy="369332"/>
          </a:xfrm>
          <a:prstGeom prst="rect">
            <a:avLst/>
          </a:prstGeom>
          <a:noFill/>
        </p:spPr>
        <p:txBody>
          <a:bodyPr wrap="none" rtlCol="0">
            <a:spAutoFit/>
          </a:bodyPr>
          <a:lstStyle/>
          <a:p>
            <a:r>
              <a:rPr kumimoji="1" lang="en-US" altLang="ja-JP" smtClean="0"/>
              <a:t>(Redirect)</a:t>
            </a:r>
            <a:endParaRPr kumimoji="1" lang="ja-JP" altLang="en-US" dirty="0"/>
          </a:p>
        </p:txBody>
      </p:sp>
      <p:sp>
        <p:nvSpPr>
          <p:cNvPr id="56" name="テキスト ボックス 55"/>
          <p:cNvSpPr txBox="1"/>
          <p:nvPr/>
        </p:nvSpPr>
        <p:spPr>
          <a:xfrm>
            <a:off x="6631548" y="2797434"/>
            <a:ext cx="1252266" cy="369332"/>
          </a:xfrm>
          <a:prstGeom prst="rect">
            <a:avLst/>
          </a:prstGeom>
          <a:noFill/>
        </p:spPr>
        <p:txBody>
          <a:bodyPr wrap="none" rtlCol="0">
            <a:spAutoFit/>
          </a:bodyPr>
          <a:lstStyle/>
          <a:p>
            <a:r>
              <a:rPr kumimoji="1" lang="en-US" altLang="ja-JP" smtClean="0"/>
              <a:t>(Redirect)</a:t>
            </a:r>
            <a:endParaRPr kumimoji="1" lang="ja-JP" altLang="en-US" dirty="0"/>
          </a:p>
        </p:txBody>
      </p:sp>
    </p:spTree>
    <p:extLst>
      <p:ext uri="{BB962C8B-B14F-4D97-AF65-F5344CB8AC3E}">
        <p14:creationId xmlns:p14="http://schemas.microsoft.com/office/powerpoint/2010/main" val="20449162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8" name="直線コネクタ 47"/>
          <p:cNvCxnSpPr>
            <a:stCxn id="36" idx="2"/>
          </p:cNvCxnSpPr>
          <p:nvPr/>
        </p:nvCxnSpPr>
        <p:spPr>
          <a:xfrm>
            <a:off x="1131450" y="-1199767"/>
            <a:ext cx="8525" cy="11925429"/>
          </a:xfrm>
          <a:prstGeom prst="line">
            <a:avLst/>
          </a:prstGeom>
          <a:ln>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39" name="正方形/長方形 38"/>
          <p:cNvSpPr/>
          <p:nvPr/>
        </p:nvSpPr>
        <p:spPr>
          <a:xfrm>
            <a:off x="966980" y="-827903"/>
            <a:ext cx="345990" cy="11825418"/>
          </a:xfrm>
          <a:prstGeom prst="rect">
            <a:avLst/>
          </a:prstGeom>
          <a:solidFill>
            <a:schemeClr val="accent3">
              <a:lumMod val="20000"/>
              <a:lumOff val="8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65000"/>
                  <a:lumOff val="35000"/>
                </a:schemeClr>
              </a:solidFill>
            </a:endParaRPr>
          </a:p>
        </p:txBody>
      </p:sp>
      <p:sp>
        <p:nvSpPr>
          <p:cNvPr id="26" name="角丸四角形 25"/>
          <p:cNvSpPr/>
          <p:nvPr/>
        </p:nvSpPr>
        <p:spPr>
          <a:xfrm>
            <a:off x="2187153" y="-2123582"/>
            <a:ext cx="2411227" cy="914400"/>
          </a:xfrm>
          <a:prstGeom prst="roundRect">
            <a:avLst/>
          </a:prstGeom>
          <a:solidFill>
            <a:schemeClr val="accent3">
              <a:lumMod val="20000"/>
              <a:lumOff val="8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lumMod val="65000"/>
                    <a:lumOff val="35000"/>
                  </a:schemeClr>
                </a:solidFill>
              </a:rPr>
              <a:t>OAuth2Login</a:t>
            </a:r>
          </a:p>
          <a:p>
            <a:pPr algn="ctr"/>
            <a:r>
              <a:rPr lang="en-US" altLang="ja-JP" dirty="0" err="1" smtClean="0">
                <a:solidFill>
                  <a:schemeClr val="tx1">
                    <a:lumMod val="65000"/>
                    <a:lumOff val="35000"/>
                  </a:schemeClr>
                </a:solidFill>
              </a:rPr>
              <a:t>AuthenticationFilter</a:t>
            </a:r>
            <a:endParaRPr kumimoji="1" lang="en-US" altLang="ja-JP" dirty="0" smtClean="0">
              <a:solidFill>
                <a:schemeClr val="tx1">
                  <a:lumMod val="65000"/>
                  <a:lumOff val="35000"/>
                </a:schemeClr>
              </a:solidFill>
            </a:endParaRPr>
          </a:p>
        </p:txBody>
      </p:sp>
      <p:sp>
        <p:nvSpPr>
          <p:cNvPr id="27" name="角丸四角形 26"/>
          <p:cNvSpPr/>
          <p:nvPr/>
        </p:nvSpPr>
        <p:spPr>
          <a:xfrm>
            <a:off x="4753236" y="-2134144"/>
            <a:ext cx="2215540" cy="914400"/>
          </a:xfrm>
          <a:prstGeom prst="roundRect">
            <a:avLst/>
          </a:prstGeom>
          <a:solidFill>
            <a:schemeClr val="accent3">
              <a:lumMod val="20000"/>
              <a:lumOff val="80000"/>
              <a:alpha val="2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bg1">
                    <a:lumMod val="85000"/>
                  </a:schemeClr>
                </a:solidFill>
              </a:rPr>
              <a:t>&lt;&lt;interface&gt;&gt;</a:t>
            </a:r>
          </a:p>
          <a:p>
            <a:pPr algn="ctr"/>
            <a:r>
              <a:rPr kumimoji="1" lang="en-US" altLang="ja-JP" dirty="0" err="1" smtClean="0">
                <a:solidFill>
                  <a:schemeClr val="bg1">
                    <a:lumMod val="85000"/>
                  </a:schemeClr>
                </a:solidFill>
              </a:rPr>
              <a:t>ClientRegistration</a:t>
            </a:r>
            <a:endParaRPr kumimoji="1" lang="en-US" altLang="ja-JP" dirty="0" smtClean="0">
              <a:solidFill>
                <a:schemeClr val="bg1">
                  <a:lumMod val="85000"/>
                </a:schemeClr>
              </a:solidFill>
            </a:endParaRPr>
          </a:p>
          <a:p>
            <a:pPr algn="ctr"/>
            <a:r>
              <a:rPr lang="en-US" altLang="ja-JP" dirty="0" smtClean="0">
                <a:solidFill>
                  <a:schemeClr val="bg1">
                    <a:lumMod val="85000"/>
                  </a:schemeClr>
                </a:solidFill>
              </a:rPr>
              <a:t>Repository</a:t>
            </a:r>
            <a:endParaRPr kumimoji="1" lang="en-US" altLang="ja-JP" dirty="0" smtClean="0">
              <a:solidFill>
                <a:schemeClr val="bg1">
                  <a:lumMod val="85000"/>
                </a:schemeClr>
              </a:solidFill>
            </a:endParaRPr>
          </a:p>
        </p:txBody>
      </p:sp>
      <p:sp>
        <p:nvSpPr>
          <p:cNvPr id="30" name="角丸四角形 29"/>
          <p:cNvSpPr/>
          <p:nvPr/>
        </p:nvSpPr>
        <p:spPr>
          <a:xfrm>
            <a:off x="7158684" y="-2123582"/>
            <a:ext cx="2561968" cy="914400"/>
          </a:xfrm>
          <a:prstGeom prst="roundRect">
            <a:avLst/>
          </a:prstGeom>
          <a:solidFill>
            <a:schemeClr val="accent3">
              <a:lumMod val="20000"/>
              <a:lumOff val="80000"/>
              <a:alpha val="2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bg1">
                    <a:lumMod val="85000"/>
                  </a:schemeClr>
                </a:solidFill>
              </a:rPr>
              <a:t>&lt;&lt;interface&gt;&gt;</a:t>
            </a:r>
          </a:p>
          <a:p>
            <a:pPr algn="ctr"/>
            <a:r>
              <a:rPr lang="en-US" altLang="ja-JP" dirty="0" err="1" smtClean="0">
                <a:solidFill>
                  <a:schemeClr val="bg1">
                    <a:lumMod val="85000"/>
                  </a:schemeClr>
                </a:solidFill>
              </a:rPr>
              <a:t>AuthorizationRequest</a:t>
            </a:r>
            <a:endParaRPr lang="en-US" altLang="ja-JP" dirty="0" smtClean="0">
              <a:solidFill>
                <a:schemeClr val="bg1">
                  <a:lumMod val="85000"/>
                </a:schemeClr>
              </a:solidFill>
            </a:endParaRPr>
          </a:p>
          <a:p>
            <a:pPr algn="ctr"/>
            <a:r>
              <a:rPr lang="en-US" altLang="ja-JP" dirty="0" smtClean="0">
                <a:solidFill>
                  <a:schemeClr val="bg1">
                    <a:lumMod val="85000"/>
                  </a:schemeClr>
                </a:solidFill>
              </a:rPr>
              <a:t>Repository</a:t>
            </a:r>
            <a:endParaRPr kumimoji="1" lang="en-US" altLang="ja-JP" dirty="0" smtClean="0">
              <a:solidFill>
                <a:schemeClr val="bg1">
                  <a:lumMod val="85000"/>
                </a:schemeClr>
              </a:solidFill>
            </a:endParaRPr>
          </a:p>
        </p:txBody>
      </p:sp>
      <p:cxnSp>
        <p:nvCxnSpPr>
          <p:cNvPr id="42" name="直線コネクタ 41"/>
          <p:cNvCxnSpPr>
            <a:stCxn id="26" idx="2"/>
          </p:cNvCxnSpPr>
          <p:nvPr/>
        </p:nvCxnSpPr>
        <p:spPr>
          <a:xfrm flipH="1">
            <a:off x="3380391" y="-1209182"/>
            <a:ext cx="12376" cy="12206696"/>
          </a:xfrm>
          <a:prstGeom prst="line">
            <a:avLst/>
          </a:prstGeom>
          <a:ln>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52" name="直線コネクタ 51"/>
          <p:cNvCxnSpPr>
            <a:stCxn id="27" idx="2"/>
          </p:cNvCxnSpPr>
          <p:nvPr/>
        </p:nvCxnSpPr>
        <p:spPr>
          <a:xfrm flipH="1">
            <a:off x="5858304" y="-1219744"/>
            <a:ext cx="2702" cy="3901153"/>
          </a:xfrm>
          <a:prstGeom prst="line">
            <a:avLst/>
          </a:prstGeom>
          <a:ln>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53" name="直線コネクタ 52"/>
          <p:cNvCxnSpPr>
            <a:stCxn id="30" idx="2"/>
          </p:cNvCxnSpPr>
          <p:nvPr/>
        </p:nvCxnSpPr>
        <p:spPr>
          <a:xfrm>
            <a:off x="8439668" y="-1209182"/>
            <a:ext cx="2872" cy="2783696"/>
          </a:xfrm>
          <a:prstGeom prst="line">
            <a:avLst/>
          </a:prstGeom>
          <a:ln>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57" name="正方形/長方形 56"/>
          <p:cNvSpPr/>
          <p:nvPr/>
        </p:nvSpPr>
        <p:spPr>
          <a:xfrm>
            <a:off x="3207396" y="-543696"/>
            <a:ext cx="345990" cy="11368216"/>
          </a:xfrm>
          <a:prstGeom prst="rect">
            <a:avLst/>
          </a:prstGeom>
          <a:solidFill>
            <a:schemeClr val="accent3">
              <a:lumMod val="20000"/>
              <a:lumOff val="8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65000"/>
                  <a:lumOff val="35000"/>
                </a:schemeClr>
              </a:solidFill>
            </a:endParaRPr>
          </a:p>
        </p:txBody>
      </p:sp>
      <p:sp>
        <p:nvSpPr>
          <p:cNvPr id="58" name="正方形/長方形 57"/>
          <p:cNvSpPr/>
          <p:nvPr/>
        </p:nvSpPr>
        <p:spPr>
          <a:xfrm>
            <a:off x="5695215" y="1835420"/>
            <a:ext cx="345990" cy="1056066"/>
          </a:xfrm>
          <a:prstGeom prst="rect">
            <a:avLst/>
          </a:prstGeom>
          <a:solidFill>
            <a:schemeClr val="accent3">
              <a:lumMod val="20000"/>
              <a:lumOff val="80000"/>
              <a:alpha val="2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65000"/>
                  <a:lumOff val="35000"/>
                </a:schemeClr>
              </a:solidFill>
            </a:endParaRPr>
          </a:p>
        </p:txBody>
      </p:sp>
      <p:cxnSp>
        <p:nvCxnSpPr>
          <p:cNvPr id="59" name="直線矢印コネクタ 58"/>
          <p:cNvCxnSpPr/>
          <p:nvPr/>
        </p:nvCxnSpPr>
        <p:spPr>
          <a:xfrm>
            <a:off x="3553386" y="2150071"/>
            <a:ext cx="2141829" cy="0"/>
          </a:xfrm>
          <a:prstGeom prst="straightConnector1">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2" name="テキスト ボックス 31"/>
          <p:cNvSpPr txBox="1"/>
          <p:nvPr/>
        </p:nvSpPr>
        <p:spPr>
          <a:xfrm>
            <a:off x="3558742" y="1815538"/>
            <a:ext cx="2100255" cy="307777"/>
          </a:xfrm>
          <a:prstGeom prst="rect">
            <a:avLst/>
          </a:prstGeom>
          <a:noFill/>
        </p:spPr>
        <p:txBody>
          <a:bodyPr wrap="none" rtlCol="0">
            <a:spAutoFit/>
          </a:bodyPr>
          <a:lstStyle/>
          <a:p>
            <a:r>
              <a:rPr kumimoji="1" lang="en-US" altLang="ja-JP" sz="1400" dirty="0" err="1" smtClean="0">
                <a:solidFill>
                  <a:schemeClr val="bg1">
                    <a:lumMod val="85000"/>
                  </a:schemeClr>
                </a:solidFill>
              </a:rPr>
              <a:t>findByRegistrationId</a:t>
            </a:r>
            <a:r>
              <a:rPr kumimoji="1" lang="en-US" altLang="ja-JP" sz="1400" dirty="0" smtClean="0">
                <a:solidFill>
                  <a:schemeClr val="bg1">
                    <a:lumMod val="85000"/>
                  </a:schemeClr>
                </a:solidFill>
              </a:rPr>
              <a:t>(..)</a:t>
            </a:r>
            <a:endParaRPr kumimoji="1" lang="ja-JP" altLang="en-US" sz="1400" dirty="0">
              <a:solidFill>
                <a:schemeClr val="bg1">
                  <a:lumMod val="85000"/>
                </a:schemeClr>
              </a:solidFill>
            </a:endParaRPr>
          </a:p>
        </p:txBody>
      </p:sp>
      <p:cxnSp>
        <p:nvCxnSpPr>
          <p:cNvPr id="63" name="直線矢印コネクタ 62"/>
          <p:cNvCxnSpPr/>
          <p:nvPr/>
        </p:nvCxnSpPr>
        <p:spPr>
          <a:xfrm flipH="1">
            <a:off x="3553386" y="2586675"/>
            <a:ext cx="2105611" cy="0"/>
          </a:xfrm>
          <a:prstGeom prst="straightConnector1">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5" name="角丸四角形 64"/>
          <p:cNvSpPr/>
          <p:nvPr/>
        </p:nvSpPr>
        <p:spPr>
          <a:xfrm>
            <a:off x="3967340" y="2354498"/>
            <a:ext cx="1282080" cy="447883"/>
          </a:xfrm>
          <a:prstGeom prst="roundRect">
            <a:avLst/>
          </a:prstGeom>
          <a:solidFill>
            <a:schemeClr val="accent6">
              <a:lumMod val="20000"/>
              <a:lumOff val="80000"/>
              <a:alpha val="2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smtClean="0">
                <a:solidFill>
                  <a:schemeClr val="bg1">
                    <a:lumMod val="85000"/>
                  </a:schemeClr>
                </a:solidFill>
              </a:rPr>
              <a:t>Client</a:t>
            </a:r>
          </a:p>
          <a:p>
            <a:pPr algn="ctr"/>
            <a:r>
              <a:rPr kumimoji="1" lang="en-US" altLang="ja-JP" sz="1400" dirty="0" smtClean="0">
                <a:solidFill>
                  <a:schemeClr val="bg1">
                    <a:lumMod val="85000"/>
                  </a:schemeClr>
                </a:solidFill>
              </a:rPr>
              <a:t>Registration</a:t>
            </a:r>
          </a:p>
        </p:txBody>
      </p:sp>
      <p:sp>
        <p:nvSpPr>
          <p:cNvPr id="66" name="正方形/長方形 65"/>
          <p:cNvSpPr/>
          <p:nvPr/>
        </p:nvSpPr>
        <p:spPr>
          <a:xfrm>
            <a:off x="8269546" y="-14974"/>
            <a:ext cx="345990" cy="916818"/>
          </a:xfrm>
          <a:prstGeom prst="rect">
            <a:avLst/>
          </a:prstGeom>
          <a:solidFill>
            <a:schemeClr val="accent3">
              <a:lumMod val="20000"/>
              <a:lumOff val="80000"/>
              <a:alpha val="2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1">
                  <a:lumMod val="85000"/>
                </a:schemeClr>
              </a:solidFill>
            </a:endParaRPr>
          </a:p>
        </p:txBody>
      </p:sp>
      <p:cxnSp>
        <p:nvCxnSpPr>
          <p:cNvPr id="67" name="直線矢印コネクタ 66"/>
          <p:cNvCxnSpPr/>
          <p:nvPr/>
        </p:nvCxnSpPr>
        <p:spPr>
          <a:xfrm>
            <a:off x="3567185" y="263595"/>
            <a:ext cx="4702361" cy="0"/>
          </a:xfrm>
          <a:prstGeom prst="straightConnector1">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0" name="テキスト ボックス 69"/>
          <p:cNvSpPr txBox="1"/>
          <p:nvPr/>
        </p:nvSpPr>
        <p:spPr>
          <a:xfrm>
            <a:off x="3553390" y="-46372"/>
            <a:ext cx="2552302" cy="307777"/>
          </a:xfrm>
          <a:prstGeom prst="rect">
            <a:avLst/>
          </a:prstGeom>
          <a:noFill/>
        </p:spPr>
        <p:txBody>
          <a:bodyPr wrap="none" rtlCol="0">
            <a:spAutoFit/>
          </a:bodyPr>
          <a:lstStyle/>
          <a:p>
            <a:r>
              <a:rPr kumimoji="1" lang="en-US" altLang="ja-JP" sz="1400" dirty="0" err="1" smtClean="0">
                <a:solidFill>
                  <a:schemeClr val="bg1">
                    <a:lumMod val="85000"/>
                  </a:schemeClr>
                </a:solidFill>
              </a:rPr>
              <a:t>loadAuthorizationRequest</a:t>
            </a:r>
            <a:r>
              <a:rPr kumimoji="1" lang="en-US" altLang="ja-JP" sz="1400" dirty="0" smtClean="0">
                <a:solidFill>
                  <a:schemeClr val="bg1">
                    <a:lumMod val="85000"/>
                  </a:schemeClr>
                </a:solidFill>
              </a:rPr>
              <a:t>(..)</a:t>
            </a:r>
            <a:endParaRPr kumimoji="1" lang="ja-JP" altLang="en-US" sz="1400" dirty="0">
              <a:solidFill>
                <a:schemeClr val="bg1">
                  <a:lumMod val="85000"/>
                </a:schemeClr>
              </a:solidFill>
            </a:endParaRPr>
          </a:p>
        </p:txBody>
      </p:sp>
      <p:sp>
        <p:nvSpPr>
          <p:cNvPr id="10" name="円柱 9"/>
          <p:cNvSpPr/>
          <p:nvPr/>
        </p:nvSpPr>
        <p:spPr>
          <a:xfrm>
            <a:off x="6336922" y="1936130"/>
            <a:ext cx="1457665" cy="792884"/>
          </a:xfrm>
          <a:prstGeom prst="can">
            <a:avLst/>
          </a:prstGeom>
          <a:solidFill>
            <a:schemeClr val="bg1">
              <a:alpha val="2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dirty="0" smtClean="0">
                <a:solidFill>
                  <a:schemeClr val="bg1">
                    <a:lumMod val="85000"/>
                  </a:schemeClr>
                </a:solidFill>
              </a:rPr>
              <a:t>メモリ</a:t>
            </a:r>
            <a:endParaRPr lang="en-US" altLang="ja-JP" dirty="0" smtClean="0">
              <a:solidFill>
                <a:schemeClr val="bg1">
                  <a:lumMod val="85000"/>
                </a:schemeClr>
              </a:solidFill>
            </a:endParaRPr>
          </a:p>
          <a:p>
            <a:pPr algn="ctr"/>
            <a:r>
              <a:rPr kumimoji="1" lang="en-US" altLang="ja-JP" sz="1200" dirty="0" smtClean="0">
                <a:solidFill>
                  <a:schemeClr val="bg1">
                    <a:lumMod val="85000"/>
                  </a:schemeClr>
                </a:solidFill>
              </a:rPr>
              <a:t>(</a:t>
            </a:r>
            <a:r>
              <a:rPr lang="en-US" altLang="ja-JP" sz="1200" dirty="0" smtClean="0">
                <a:solidFill>
                  <a:schemeClr val="bg1">
                    <a:lumMod val="85000"/>
                  </a:schemeClr>
                </a:solidFill>
              </a:rPr>
              <a:t>Bean</a:t>
            </a:r>
            <a:r>
              <a:rPr lang="ja-JP" altLang="en-US" sz="1200" dirty="0" smtClean="0">
                <a:solidFill>
                  <a:schemeClr val="bg1">
                    <a:lumMod val="85000"/>
                  </a:schemeClr>
                </a:solidFill>
              </a:rPr>
              <a:t>定義</a:t>
            </a:r>
            <a:r>
              <a:rPr kumimoji="1" lang="en-US" altLang="ja-JP" sz="1200" dirty="0" smtClean="0">
                <a:solidFill>
                  <a:schemeClr val="bg1">
                    <a:lumMod val="85000"/>
                  </a:schemeClr>
                </a:solidFill>
              </a:rPr>
              <a:t>)</a:t>
            </a:r>
            <a:endParaRPr kumimoji="1" lang="ja-JP" altLang="en-US" sz="1200" dirty="0">
              <a:solidFill>
                <a:schemeClr val="bg1">
                  <a:lumMod val="85000"/>
                </a:schemeClr>
              </a:solidFill>
            </a:endParaRPr>
          </a:p>
        </p:txBody>
      </p:sp>
      <p:sp>
        <p:nvSpPr>
          <p:cNvPr id="11" name="左カーブ矢印 10"/>
          <p:cNvSpPr/>
          <p:nvPr/>
        </p:nvSpPr>
        <p:spPr>
          <a:xfrm>
            <a:off x="5860389" y="2110773"/>
            <a:ext cx="731520" cy="574362"/>
          </a:xfrm>
          <a:prstGeom prst="curvedLeftArrow">
            <a:avLst/>
          </a:prstGeom>
          <a:solidFill>
            <a:schemeClr val="bg1">
              <a:alpha val="2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1">
                  <a:lumMod val="85000"/>
                </a:schemeClr>
              </a:solidFill>
            </a:endParaRPr>
          </a:p>
        </p:txBody>
      </p:sp>
      <p:sp>
        <p:nvSpPr>
          <p:cNvPr id="33" name="円柱 32"/>
          <p:cNvSpPr/>
          <p:nvPr/>
        </p:nvSpPr>
        <p:spPr>
          <a:xfrm>
            <a:off x="8997565" y="-95021"/>
            <a:ext cx="1457665" cy="2010310"/>
          </a:xfrm>
          <a:prstGeom prst="can">
            <a:avLst/>
          </a:prstGeom>
          <a:solidFill>
            <a:schemeClr val="accent6">
              <a:lumMod val="40000"/>
              <a:lumOff val="60000"/>
              <a:alpha val="2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solidFill>
                  <a:schemeClr val="bg1">
                    <a:lumMod val="85000"/>
                  </a:schemeClr>
                </a:solidFill>
              </a:rPr>
              <a:t>セッション</a:t>
            </a:r>
            <a:endParaRPr kumimoji="1" lang="ja-JP" altLang="en-US" dirty="0">
              <a:solidFill>
                <a:schemeClr val="bg1">
                  <a:lumMod val="85000"/>
                </a:schemeClr>
              </a:solidFill>
            </a:endParaRPr>
          </a:p>
        </p:txBody>
      </p:sp>
      <p:sp>
        <p:nvSpPr>
          <p:cNvPr id="36" name="角丸四角形 35"/>
          <p:cNvSpPr/>
          <p:nvPr/>
        </p:nvSpPr>
        <p:spPr>
          <a:xfrm>
            <a:off x="199326" y="-2114167"/>
            <a:ext cx="1864247" cy="914400"/>
          </a:xfrm>
          <a:prstGeom prst="roundRect">
            <a:avLst/>
          </a:prstGeom>
          <a:solidFill>
            <a:schemeClr val="accent3">
              <a:lumMod val="20000"/>
              <a:lumOff val="8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lumMod val="65000"/>
                    <a:lumOff val="35000"/>
                  </a:schemeClr>
                </a:solidFill>
              </a:rPr>
              <a:t>User Agent</a:t>
            </a:r>
          </a:p>
          <a:p>
            <a:pPr algn="ctr"/>
            <a:r>
              <a:rPr kumimoji="1" lang="en-US" altLang="ja-JP" dirty="0" smtClean="0">
                <a:solidFill>
                  <a:schemeClr val="tx1">
                    <a:lumMod val="65000"/>
                    <a:lumOff val="35000"/>
                  </a:schemeClr>
                </a:solidFill>
              </a:rPr>
              <a:t>(Web Browser)</a:t>
            </a:r>
          </a:p>
        </p:txBody>
      </p:sp>
      <p:sp>
        <p:nvSpPr>
          <p:cNvPr id="37" name="スマイル 36"/>
          <p:cNvSpPr/>
          <p:nvPr/>
        </p:nvSpPr>
        <p:spPr>
          <a:xfrm>
            <a:off x="129634" y="-2266566"/>
            <a:ext cx="333632" cy="345989"/>
          </a:xfrm>
          <a:prstGeom prst="smileyFace">
            <a:avLst/>
          </a:prstGeom>
          <a:solidFill>
            <a:schemeClr val="accent3">
              <a:lumMod val="20000"/>
              <a:lumOff val="8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65000"/>
                  <a:lumOff val="35000"/>
                </a:schemeClr>
              </a:solidFill>
            </a:endParaRPr>
          </a:p>
        </p:txBody>
      </p:sp>
      <p:cxnSp>
        <p:nvCxnSpPr>
          <p:cNvPr id="40" name="直線矢印コネクタ 39"/>
          <p:cNvCxnSpPr/>
          <p:nvPr/>
        </p:nvCxnSpPr>
        <p:spPr>
          <a:xfrm>
            <a:off x="1312970" y="-395427"/>
            <a:ext cx="1894426" cy="0"/>
          </a:xfrm>
          <a:prstGeom prst="straightConnector1">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4" name="左カーブ矢印 33"/>
          <p:cNvSpPr/>
          <p:nvPr/>
        </p:nvSpPr>
        <p:spPr>
          <a:xfrm>
            <a:off x="8523071" y="220742"/>
            <a:ext cx="731520" cy="574362"/>
          </a:xfrm>
          <a:prstGeom prst="curvedLeftArrow">
            <a:avLst/>
          </a:prstGeom>
          <a:solidFill>
            <a:schemeClr val="accent6">
              <a:lumMod val="40000"/>
              <a:lumOff val="60000"/>
              <a:alpha val="2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1">
                  <a:lumMod val="85000"/>
                </a:schemeClr>
              </a:solidFill>
            </a:endParaRPr>
          </a:p>
        </p:txBody>
      </p:sp>
      <p:cxnSp>
        <p:nvCxnSpPr>
          <p:cNvPr id="35" name="直線矢印コネクタ 34"/>
          <p:cNvCxnSpPr/>
          <p:nvPr/>
        </p:nvCxnSpPr>
        <p:spPr>
          <a:xfrm flipH="1">
            <a:off x="3567185" y="790989"/>
            <a:ext cx="4702362" cy="0"/>
          </a:xfrm>
          <a:prstGeom prst="straightConnector1">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8" name="角丸四角形 37"/>
          <p:cNvSpPr/>
          <p:nvPr/>
        </p:nvSpPr>
        <p:spPr>
          <a:xfrm>
            <a:off x="5471357" y="397638"/>
            <a:ext cx="1365425" cy="736953"/>
          </a:xfrm>
          <a:prstGeom prst="roundRect">
            <a:avLst/>
          </a:prstGeom>
          <a:solidFill>
            <a:schemeClr val="accent6">
              <a:lumMod val="40000"/>
              <a:lumOff val="60000"/>
              <a:alpha val="2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smtClean="0">
                <a:solidFill>
                  <a:schemeClr val="bg1">
                    <a:lumMod val="85000"/>
                  </a:schemeClr>
                </a:solidFill>
              </a:rPr>
              <a:t>OAuth2</a:t>
            </a:r>
          </a:p>
          <a:p>
            <a:pPr algn="ctr"/>
            <a:r>
              <a:rPr kumimoji="1" lang="en-US" altLang="ja-JP" sz="1400" dirty="0" smtClean="0">
                <a:solidFill>
                  <a:schemeClr val="bg1">
                    <a:lumMod val="85000"/>
                  </a:schemeClr>
                </a:solidFill>
              </a:rPr>
              <a:t>Authorization</a:t>
            </a:r>
          </a:p>
          <a:p>
            <a:pPr algn="ctr"/>
            <a:r>
              <a:rPr kumimoji="1" lang="en-US" altLang="ja-JP" sz="1400" dirty="0" smtClean="0">
                <a:solidFill>
                  <a:schemeClr val="bg1">
                    <a:lumMod val="85000"/>
                  </a:schemeClr>
                </a:solidFill>
              </a:rPr>
              <a:t>Request</a:t>
            </a:r>
          </a:p>
        </p:txBody>
      </p:sp>
      <p:cxnSp>
        <p:nvCxnSpPr>
          <p:cNvPr id="41" name="直線矢印コネクタ 40"/>
          <p:cNvCxnSpPr/>
          <p:nvPr/>
        </p:nvCxnSpPr>
        <p:spPr>
          <a:xfrm>
            <a:off x="3596015" y="1453959"/>
            <a:ext cx="4702361" cy="0"/>
          </a:xfrm>
          <a:prstGeom prst="straightConnector1">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3" name="テキスト ボックス 42"/>
          <p:cNvSpPr txBox="1"/>
          <p:nvPr/>
        </p:nvSpPr>
        <p:spPr>
          <a:xfrm>
            <a:off x="3582220" y="1143992"/>
            <a:ext cx="2810385" cy="307777"/>
          </a:xfrm>
          <a:prstGeom prst="rect">
            <a:avLst/>
          </a:prstGeom>
          <a:noFill/>
        </p:spPr>
        <p:txBody>
          <a:bodyPr wrap="none" rtlCol="0">
            <a:spAutoFit/>
          </a:bodyPr>
          <a:lstStyle/>
          <a:p>
            <a:r>
              <a:rPr kumimoji="1" lang="en-US" altLang="ja-JP" sz="1400" dirty="0" err="1" smtClean="0">
                <a:solidFill>
                  <a:schemeClr val="bg1">
                    <a:lumMod val="85000"/>
                  </a:schemeClr>
                </a:solidFill>
              </a:rPr>
              <a:t>removeAuthorizationRequest</a:t>
            </a:r>
            <a:r>
              <a:rPr kumimoji="1" lang="en-US" altLang="ja-JP" sz="1400" dirty="0" smtClean="0">
                <a:solidFill>
                  <a:schemeClr val="bg1">
                    <a:lumMod val="85000"/>
                  </a:schemeClr>
                </a:solidFill>
              </a:rPr>
              <a:t>(..)</a:t>
            </a:r>
            <a:endParaRPr kumimoji="1" lang="ja-JP" altLang="en-US" sz="1400" dirty="0">
              <a:solidFill>
                <a:schemeClr val="bg1">
                  <a:lumMod val="85000"/>
                </a:schemeClr>
              </a:solidFill>
            </a:endParaRPr>
          </a:p>
        </p:txBody>
      </p:sp>
      <p:sp>
        <p:nvSpPr>
          <p:cNvPr id="44" name="正方形/長方形 43"/>
          <p:cNvSpPr/>
          <p:nvPr/>
        </p:nvSpPr>
        <p:spPr>
          <a:xfrm>
            <a:off x="8286019" y="1212465"/>
            <a:ext cx="345990" cy="497039"/>
          </a:xfrm>
          <a:prstGeom prst="rect">
            <a:avLst/>
          </a:prstGeom>
          <a:solidFill>
            <a:schemeClr val="accent3">
              <a:lumMod val="20000"/>
              <a:lumOff val="80000"/>
              <a:alpha val="2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1">
                  <a:lumMod val="85000"/>
                </a:schemeClr>
              </a:solidFill>
            </a:endParaRPr>
          </a:p>
        </p:txBody>
      </p:sp>
      <p:sp>
        <p:nvSpPr>
          <p:cNvPr id="45" name="右矢印 44"/>
          <p:cNvSpPr/>
          <p:nvPr/>
        </p:nvSpPr>
        <p:spPr>
          <a:xfrm>
            <a:off x="8594305" y="1306466"/>
            <a:ext cx="604233" cy="348719"/>
          </a:xfrm>
          <a:prstGeom prst="rightArrow">
            <a:avLst/>
          </a:prstGeom>
          <a:solidFill>
            <a:schemeClr val="accent1">
              <a:lumMod val="60000"/>
              <a:lumOff val="40000"/>
              <a:alpha val="2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1">
                  <a:lumMod val="85000"/>
                </a:schemeClr>
              </a:solidFill>
            </a:endParaRPr>
          </a:p>
        </p:txBody>
      </p:sp>
      <p:sp>
        <p:nvSpPr>
          <p:cNvPr id="60" name="角丸四角形 59"/>
          <p:cNvSpPr/>
          <p:nvPr/>
        </p:nvSpPr>
        <p:spPr>
          <a:xfrm>
            <a:off x="4787810" y="3343253"/>
            <a:ext cx="2215540" cy="914400"/>
          </a:xfrm>
          <a:prstGeom prst="roundRect">
            <a:avLst/>
          </a:prstGeom>
          <a:solidFill>
            <a:schemeClr val="accent3">
              <a:lumMod val="20000"/>
              <a:lumOff val="8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lumMod val="65000"/>
                    <a:lumOff val="35000"/>
                  </a:schemeClr>
                </a:solidFill>
              </a:rPr>
              <a:t>&lt;&lt;interface&gt;&gt;</a:t>
            </a:r>
            <a:endParaRPr lang="en-US" altLang="ja-JP" dirty="0">
              <a:solidFill>
                <a:schemeClr val="tx1">
                  <a:lumMod val="65000"/>
                  <a:lumOff val="35000"/>
                </a:schemeClr>
              </a:solidFill>
            </a:endParaRPr>
          </a:p>
          <a:p>
            <a:pPr algn="ctr"/>
            <a:r>
              <a:rPr kumimoji="1" lang="en-US" altLang="ja-JP" dirty="0" smtClean="0">
                <a:solidFill>
                  <a:schemeClr val="tx1">
                    <a:lumMod val="65000"/>
                    <a:lumOff val="35000"/>
                  </a:schemeClr>
                </a:solidFill>
              </a:rPr>
              <a:t>Authentication</a:t>
            </a:r>
          </a:p>
          <a:p>
            <a:pPr algn="ctr"/>
            <a:r>
              <a:rPr lang="en-US" altLang="ja-JP" dirty="0" smtClean="0">
                <a:solidFill>
                  <a:schemeClr val="tx1">
                    <a:lumMod val="65000"/>
                    <a:lumOff val="35000"/>
                  </a:schemeClr>
                </a:solidFill>
              </a:rPr>
              <a:t>Manager</a:t>
            </a:r>
            <a:endParaRPr kumimoji="1" lang="en-US" altLang="ja-JP" dirty="0" smtClean="0">
              <a:solidFill>
                <a:schemeClr val="tx1">
                  <a:lumMod val="65000"/>
                  <a:lumOff val="35000"/>
                </a:schemeClr>
              </a:solidFill>
            </a:endParaRPr>
          </a:p>
        </p:txBody>
      </p:sp>
      <p:sp>
        <p:nvSpPr>
          <p:cNvPr id="61" name="角丸四角形 60"/>
          <p:cNvSpPr/>
          <p:nvPr/>
        </p:nvSpPr>
        <p:spPr>
          <a:xfrm>
            <a:off x="7386552" y="3332705"/>
            <a:ext cx="2215540" cy="914400"/>
          </a:xfrm>
          <a:prstGeom prst="roundRect">
            <a:avLst/>
          </a:prstGeom>
          <a:solidFill>
            <a:schemeClr val="accent3">
              <a:lumMod val="20000"/>
              <a:lumOff val="8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lumMod val="65000"/>
                    <a:lumOff val="35000"/>
                  </a:schemeClr>
                </a:solidFill>
              </a:rPr>
              <a:t>&lt;&lt;interface&gt;&gt;</a:t>
            </a:r>
            <a:endParaRPr lang="en-US" altLang="ja-JP" dirty="0">
              <a:solidFill>
                <a:schemeClr val="tx1">
                  <a:lumMod val="65000"/>
                  <a:lumOff val="35000"/>
                </a:schemeClr>
              </a:solidFill>
            </a:endParaRPr>
          </a:p>
          <a:p>
            <a:pPr algn="ctr"/>
            <a:r>
              <a:rPr kumimoji="1" lang="en-US" altLang="ja-JP" dirty="0" smtClean="0">
                <a:solidFill>
                  <a:schemeClr val="tx1">
                    <a:lumMod val="65000"/>
                    <a:lumOff val="35000"/>
                  </a:schemeClr>
                </a:solidFill>
              </a:rPr>
              <a:t>Authentication</a:t>
            </a:r>
          </a:p>
          <a:p>
            <a:pPr algn="ctr"/>
            <a:r>
              <a:rPr lang="en-US" altLang="ja-JP" dirty="0" smtClean="0">
                <a:solidFill>
                  <a:schemeClr val="tx1">
                    <a:lumMod val="65000"/>
                    <a:lumOff val="35000"/>
                  </a:schemeClr>
                </a:solidFill>
              </a:rPr>
              <a:t>Provider</a:t>
            </a:r>
            <a:endParaRPr kumimoji="1" lang="en-US" altLang="ja-JP" dirty="0" smtClean="0">
              <a:solidFill>
                <a:schemeClr val="tx1">
                  <a:lumMod val="65000"/>
                  <a:lumOff val="35000"/>
                </a:schemeClr>
              </a:solidFill>
            </a:endParaRPr>
          </a:p>
        </p:txBody>
      </p:sp>
      <p:cxnSp>
        <p:nvCxnSpPr>
          <p:cNvPr id="62" name="直線コネクタ 61"/>
          <p:cNvCxnSpPr>
            <a:stCxn id="61" idx="2"/>
          </p:cNvCxnSpPr>
          <p:nvPr/>
        </p:nvCxnSpPr>
        <p:spPr>
          <a:xfrm>
            <a:off x="8494322" y="4247105"/>
            <a:ext cx="10839" cy="2797339"/>
          </a:xfrm>
          <a:prstGeom prst="line">
            <a:avLst/>
          </a:prstGeom>
          <a:ln>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64" name="直線コネクタ 63"/>
          <p:cNvCxnSpPr>
            <a:stCxn id="60" idx="2"/>
          </p:cNvCxnSpPr>
          <p:nvPr/>
        </p:nvCxnSpPr>
        <p:spPr>
          <a:xfrm>
            <a:off x="5895580" y="4257653"/>
            <a:ext cx="27879" cy="2907408"/>
          </a:xfrm>
          <a:prstGeom prst="line">
            <a:avLst/>
          </a:prstGeom>
          <a:ln>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68" name="正方形/長方形 67"/>
          <p:cNvSpPr/>
          <p:nvPr/>
        </p:nvSpPr>
        <p:spPr>
          <a:xfrm>
            <a:off x="5739681" y="4788023"/>
            <a:ext cx="345990" cy="2119402"/>
          </a:xfrm>
          <a:prstGeom prst="rect">
            <a:avLst/>
          </a:prstGeom>
          <a:solidFill>
            <a:schemeClr val="accent3">
              <a:lumMod val="20000"/>
              <a:lumOff val="8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65000"/>
                  <a:lumOff val="35000"/>
                </a:schemeClr>
              </a:solidFill>
            </a:endParaRPr>
          </a:p>
        </p:txBody>
      </p:sp>
      <p:cxnSp>
        <p:nvCxnSpPr>
          <p:cNvPr id="73" name="直線矢印コネクタ 72"/>
          <p:cNvCxnSpPr/>
          <p:nvPr/>
        </p:nvCxnSpPr>
        <p:spPr>
          <a:xfrm>
            <a:off x="3567185" y="4992127"/>
            <a:ext cx="21724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5" name="テキスト ボックス 74"/>
          <p:cNvSpPr txBox="1"/>
          <p:nvPr/>
        </p:nvSpPr>
        <p:spPr>
          <a:xfrm>
            <a:off x="3565266" y="4334899"/>
            <a:ext cx="1459054" cy="307777"/>
          </a:xfrm>
          <a:prstGeom prst="rect">
            <a:avLst/>
          </a:prstGeom>
          <a:noFill/>
        </p:spPr>
        <p:txBody>
          <a:bodyPr wrap="none" rtlCol="0">
            <a:spAutoFit/>
          </a:bodyPr>
          <a:lstStyle/>
          <a:p>
            <a:r>
              <a:rPr lang="en-US" altLang="ja-JP" sz="1400" dirty="0">
                <a:solidFill>
                  <a:schemeClr val="tx1">
                    <a:lumMod val="65000"/>
                    <a:lumOff val="35000"/>
                  </a:schemeClr>
                </a:solidFill>
              </a:rPr>
              <a:t>a</a:t>
            </a:r>
            <a:r>
              <a:rPr kumimoji="1" lang="en-US" altLang="ja-JP" sz="1400" dirty="0" smtClean="0">
                <a:solidFill>
                  <a:schemeClr val="tx1">
                    <a:lumMod val="65000"/>
                    <a:lumOff val="35000"/>
                  </a:schemeClr>
                </a:solidFill>
              </a:rPr>
              <a:t>uthenticate(..)</a:t>
            </a:r>
            <a:endParaRPr kumimoji="1" lang="ja-JP" altLang="en-US" sz="1400" dirty="0">
              <a:solidFill>
                <a:schemeClr val="tx1">
                  <a:lumMod val="65000"/>
                  <a:lumOff val="35000"/>
                </a:schemeClr>
              </a:solidFill>
            </a:endParaRPr>
          </a:p>
        </p:txBody>
      </p:sp>
      <p:sp>
        <p:nvSpPr>
          <p:cNvPr id="76" name="正方形/長方形 75"/>
          <p:cNvSpPr/>
          <p:nvPr/>
        </p:nvSpPr>
        <p:spPr>
          <a:xfrm>
            <a:off x="8310094" y="4990262"/>
            <a:ext cx="345990" cy="1789817"/>
          </a:xfrm>
          <a:prstGeom prst="rect">
            <a:avLst/>
          </a:prstGeom>
          <a:solidFill>
            <a:schemeClr val="accent3">
              <a:lumMod val="20000"/>
              <a:lumOff val="8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65000"/>
                  <a:lumOff val="35000"/>
                </a:schemeClr>
              </a:solidFill>
            </a:endParaRPr>
          </a:p>
        </p:txBody>
      </p:sp>
      <p:cxnSp>
        <p:nvCxnSpPr>
          <p:cNvPr id="77" name="直線矢印コネクタ 76"/>
          <p:cNvCxnSpPr/>
          <p:nvPr/>
        </p:nvCxnSpPr>
        <p:spPr>
          <a:xfrm>
            <a:off x="6084045" y="5218670"/>
            <a:ext cx="223903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8" name="テキスト ボックス 77"/>
          <p:cNvSpPr txBox="1"/>
          <p:nvPr/>
        </p:nvSpPr>
        <p:spPr>
          <a:xfrm>
            <a:off x="6159814" y="4887842"/>
            <a:ext cx="1459054" cy="307777"/>
          </a:xfrm>
          <a:prstGeom prst="rect">
            <a:avLst/>
          </a:prstGeom>
          <a:noFill/>
        </p:spPr>
        <p:txBody>
          <a:bodyPr wrap="none" rtlCol="0">
            <a:spAutoFit/>
          </a:bodyPr>
          <a:lstStyle/>
          <a:p>
            <a:r>
              <a:rPr lang="en-US" altLang="ja-JP" sz="1400" dirty="0">
                <a:solidFill>
                  <a:schemeClr val="tx1">
                    <a:lumMod val="65000"/>
                    <a:lumOff val="35000"/>
                  </a:schemeClr>
                </a:solidFill>
              </a:rPr>
              <a:t>a</a:t>
            </a:r>
            <a:r>
              <a:rPr kumimoji="1" lang="en-US" altLang="ja-JP" sz="1400" dirty="0" smtClean="0">
                <a:solidFill>
                  <a:schemeClr val="tx1">
                    <a:lumMod val="65000"/>
                    <a:lumOff val="35000"/>
                  </a:schemeClr>
                </a:solidFill>
              </a:rPr>
              <a:t>uthenticate(..)</a:t>
            </a:r>
            <a:endParaRPr kumimoji="1" lang="ja-JP" altLang="en-US" sz="1400" dirty="0">
              <a:solidFill>
                <a:schemeClr val="tx1">
                  <a:lumMod val="65000"/>
                  <a:lumOff val="35000"/>
                </a:schemeClr>
              </a:solidFill>
            </a:endParaRPr>
          </a:p>
        </p:txBody>
      </p:sp>
      <p:sp>
        <p:nvSpPr>
          <p:cNvPr id="80" name="角丸四角形 79"/>
          <p:cNvSpPr/>
          <p:nvPr/>
        </p:nvSpPr>
        <p:spPr>
          <a:xfrm>
            <a:off x="4836793" y="7268358"/>
            <a:ext cx="2215984" cy="914400"/>
          </a:xfrm>
          <a:prstGeom prst="roundRect">
            <a:avLst/>
          </a:prstGeom>
          <a:solidFill>
            <a:schemeClr val="accent3">
              <a:lumMod val="20000"/>
              <a:lumOff val="80000"/>
              <a:alpha val="2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err="1" smtClean="0">
                <a:solidFill>
                  <a:schemeClr val="bg1">
                    <a:lumMod val="85000"/>
                  </a:schemeClr>
                </a:solidFill>
              </a:rPr>
              <a:t>SecurityContext</a:t>
            </a:r>
            <a:endParaRPr lang="en-US" altLang="ja-JP" dirty="0" smtClean="0">
              <a:solidFill>
                <a:schemeClr val="bg1">
                  <a:lumMod val="85000"/>
                </a:schemeClr>
              </a:solidFill>
            </a:endParaRPr>
          </a:p>
        </p:txBody>
      </p:sp>
      <p:cxnSp>
        <p:nvCxnSpPr>
          <p:cNvPr id="81" name="直線コネクタ 80"/>
          <p:cNvCxnSpPr/>
          <p:nvPr/>
        </p:nvCxnSpPr>
        <p:spPr>
          <a:xfrm>
            <a:off x="5939435" y="8142396"/>
            <a:ext cx="0" cy="1149887"/>
          </a:xfrm>
          <a:prstGeom prst="line">
            <a:avLst/>
          </a:prstGeom>
          <a:ln>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82" name="正方形/長方形 81"/>
          <p:cNvSpPr/>
          <p:nvPr/>
        </p:nvSpPr>
        <p:spPr>
          <a:xfrm>
            <a:off x="5778020" y="8734355"/>
            <a:ext cx="345990" cy="411942"/>
          </a:xfrm>
          <a:prstGeom prst="rect">
            <a:avLst/>
          </a:prstGeom>
          <a:solidFill>
            <a:schemeClr val="accent3">
              <a:lumMod val="20000"/>
              <a:lumOff val="80000"/>
              <a:alpha val="2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65000"/>
                  <a:lumOff val="35000"/>
                </a:schemeClr>
              </a:solidFill>
            </a:endParaRPr>
          </a:p>
        </p:txBody>
      </p:sp>
      <p:cxnSp>
        <p:nvCxnSpPr>
          <p:cNvPr id="84" name="直線矢印コネクタ 83"/>
          <p:cNvCxnSpPr/>
          <p:nvPr/>
        </p:nvCxnSpPr>
        <p:spPr>
          <a:xfrm flipH="1">
            <a:off x="6094750" y="6504238"/>
            <a:ext cx="22283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0" name="角丸四角形 89"/>
          <p:cNvSpPr/>
          <p:nvPr/>
        </p:nvSpPr>
        <p:spPr>
          <a:xfrm>
            <a:off x="6478167" y="6112241"/>
            <a:ext cx="1503609" cy="751867"/>
          </a:xfrm>
          <a:prstGeom prst="roundRect">
            <a:avLst/>
          </a:prstGeom>
          <a:solidFill>
            <a:schemeClr val="accent6">
              <a:lumMod val="20000"/>
              <a:lumOff val="8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smtClean="0">
                <a:solidFill>
                  <a:schemeClr val="tx1">
                    <a:lumMod val="65000"/>
                    <a:lumOff val="35000"/>
                  </a:schemeClr>
                </a:solidFill>
              </a:rPr>
              <a:t>OAuth2Login</a:t>
            </a:r>
          </a:p>
          <a:p>
            <a:pPr algn="ctr"/>
            <a:r>
              <a:rPr lang="en-US" altLang="ja-JP" sz="1400" dirty="0" smtClean="0">
                <a:solidFill>
                  <a:schemeClr val="tx1">
                    <a:lumMod val="65000"/>
                    <a:lumOff val="35000"/>
                  </a:schemeClr>
                </a:solidFill>
              </a:rPr>
              <a:t>Authentication</a:t>
            </a:r>
          </a:p>
          <a:p>
            <a:pPr algn="ctr"/>
            <a:r>
              <a:rPr lang="en-US" altLang="ja-JP" sz="1400" dirty="0" smtClean="0">
                <a:solidFill>
                  <a:schemeClr val="tx1">
                    <a:lumMod val="65000"/>
                    <a:lumOff val="35000"/>
                  </a:schemeClr>
                </a:solidFill>
              </a:rPr>
              <a:t>Token</a:t>
            </a:r>
            <a:endParaRPr kumimoji="1" lang="en-US" altLang="ja-JP" sz="1400" dirty="0" smtClean="0">
              <a:solidFill>
                <a:schemeClr val="tx1">
                  <a:lumMod val="65000"/>
                  <a:lumOff val="35000"/>
                </a:schemeClr>
              </a:solidFill>
            </a:endParaRPr>
          </a:p>
        </p:txBody>
      </p:sp>
      <p:cxnSp>
        <p:nvCxnSpPr>
          <p:cNvPr id="91" name="直線矢印コネクタ 90"/>
          <p:cNvCxnSpPr/>
          <p:nvPr/>
        </p:nvCxnSpPr>
        <p:spPr>
          <a:xfrm flipH="1">
            <a:off x="3567187" y="6762023"/>
            <a:ext cx="21724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5" name="角丸四角形 94"/>
          <p:cNvSpPr/>
          <p:nvPr/>
        </p:nvSpPr>
        <p:spPr>
          <a:xfrm>
            <a:off x="3900237" y="4638149"/>
            <a:ext cx="1503609" cy="751867"/>
          </a:xfrm>
          <a:prstGeom prst="roundRect">
            <a:avLst/>
          </a:prstGeom>
          <a:solidFill>
            <a:schemeClr val="accent6">
              <a:lumMod val="20000"/>
              <a:lumOff val="8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smtClean="0">
                <a:solidFill>
                  <a:schemeClr val="tx1">
                    <a:lumMod val="65000"/>
                    <a:lumOff val="35000"/>
                  </a:schemeClr>
                </a:solidFill>
              </a:rPr>
              <a:t>OAuth2Login</a:t>
            </a:r>
          </a:p>
          <a:p>
            <a:pPr algn="ctr"/>
            <a:r>
              <a:rPr lang="en-US" altLang="ja-JP" sz="1400" dirty="0" smtClean="0">
                <a:solidFill>
                  <a:schemeClr val="tx1">
                    <a:lumMod val="65000"/>
                    <a:lumOff val="35000"/>
                  </a:schemeClr>
                </a:solidFill>
              </a:rPr>
              <a:t>Authentication</a:t>
            </a:r>
          </a:p>
          <a:p>
            <a:pPr algn="ctr"/>
            <a:r>
              <a:rPr lang="en-US" altLang="ja-JP" sz="1400" dirty="0" smtClean="0">
                <a:solidFill>
                  <a:schemeClr val="tx1">
                    <a:lumMod val="65000"/>
                    <a:lumOff val="35000"/>
                  </a:schemeClr>
                </a:solidFill>
              </a:rPr>
              <a:t>Token</a:t>
            </a:r>
            <a:endParaRPr kumimoji="1" lang="en-US" altLang="ja-JP" sz="1400" dirty="0" smtClean="0">
              <a:solidFill>
                <a:schemeClr val="tx1">
                  <a:lumMod val="65000"/>
                  <a:lumOff val="35000"/>
                </a:schemeClr>
              </a:solidFill>
            </a:endParaRPr>
          </a:p>
        </p:txBody>
      </p:sp>
      <p:sp>
        <p:nvSpPr>
          <p:cNvPr id="107" name="正方形/長方形 106"/>
          <p:cNvSpPr/>
          <p:nvPr/>
        </p:nvSpPr>
        <p:spPr>
          <a:xfrm>
            <a:off x="10157895" y="4975058"/>
            <a:ext cx="1774077" cy="721408"/>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dirty="0" err="1" smtClean="0">
                <a:solidFill>
                  <a:schemeClr val="tx1">
                    <a:lumMod val="65000"/>
                    <a:lumOff val="35000"/>
                  </a:schemeClr>
                </a:solidFill>
              </a:rPr>
              <a:t>github.com</a:t>
            </a:r>
            <a:endParaRPr kumimoji="1" lang="ja-JP" altLang="en-US" dirty="0">
              <a:solidFill>
                <a:schemeClr val="tx1">
                  <a:lumMod val="65000"/>
                  <a:lumOff val="35000"/>
                </a:schemeClr>
              </a:solidFill>
            </a:endParaRPr>
          </a:p>
        </p:txBody>
      </p:sp>
      <p:sp>
        <p:nvSpPr>
          <p:cNvPr id="108" name="正方形/長方形 107"/>
          <p:cNvSpPr/>
          <p:nvPr/>
        </p:nvSpPr>
        <p:spPr>
          <a:xfrm>
            <a:off x="10157895" y="5766768"/>
            <a:ext cx="1786996" cy="759364"/>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dirty="0" err="1" smtClean="0">
                <a:solidFill>
                  <a:schemeClr val="tx1">
                    <a:lumMod val="65000"/>
                    <a:lumOff val="35000"/>
                  </a:schemeClr>
                </a:solidFill>
              </a:rPr>
              <a:t>api.github.com</a:t>
            </a:r>
            <a:endParaRPr kumimoji="1" lang="ja-JP" altLang="en-US" dirty="0">
              <a:solidFill>
                <a:schemeClr val="tx1">
                  <a:lumMod val="65000"/>
                  <a:lumOff val="35000"/>
                </a:schemeClr>
              </a:solidFill>
            </a:endParaRPr>
          </a:p>
        </p:txBody>
      </p:sp>
      <p:sp>
        <p:nvSpPr>
          <p:cNvPr id="110" name="正方形/長方形 109"/>
          <p:cNvSpPr/>
          <p:nvPr/>
        </p:nvSpPr>
        <p:spPr>
          <a:xfrm>
            <a:off x="10917464" y="5330417"/>
            <a:ext cx="345990" cy="305950"/>
          </a:xfrm>
          <a:prstGeom prst="rect">
            <a:avLst/>
          </a:prstGeom>
          <a:solidFill>
            <a:schemeClr val="accent3">
              <a:lumMod val="20000"/>
              <a:lumOff val="8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65000"/>
                  <a:lumOff val="35000"/>
                </a:schemeClr>
              </a:solidFill>
            </a:endParaRPr>
          </a:p>
        </p:txBody>
      </p:sp>
      <p:sp>
        <p:nvSpPr>
          <p:cNvPr id="111" name="正方形/長方形 110"/>
          <p:cNvSpPr/>
          <p:nvPr/>
        </p:nvSpPr>
        <p:spPr>
          <a:xfrm>
            <a:off x="10936301" y="6130086"/>
            <a:ext cx="345990" cy="305950"/>
          </a:xfrm>
          <a:prstGeom prst="rect">
            <a:avLst/>
          </a:prstGeom>
          <a:solidFill>
            <a:schemeClr val="accent3">
              <a:lumMod val="20000"/>
              <a:lumOff val="8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65000"/>
                  <a:lumOff val="35000"/>
                </a:schemeClr>
              </a:solidFill>
            </a:endParaRPr>
          </a:p>
        </p:txBody>
      </p:sp>
      <p:cxnSp>
        <p:nvCxnSpPr>
          <p:cNvPr id="112" name="直線矢印コネクタ 111"/>
          <p:cNvCxnSpPr>
            <a:endCxn id="110" idx="1"/>
          </p:cNvCxnSpPr>
          <p:nvPr/>
        </p:nvCxnSpPr>
        <p:spPr>
          <a:xfrm>
            <a:off x="8674893" y="5483392"/>
            <a:ext cx="2242571" cy="0"/>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9" name="直線矢印コネクタ 118"/>
          <p:cNvCxnSpPr>
            <a:endCxn id="111" idx="1"/>
          </p:cNvCxnSpPr>
          <p:nvPr/>
        </p:nvCxnSpPr>
        <p:spPr>
          <a:xfrm>
            <a:off x="8700229" y="6283061"/>
            <a:ext cx="2236072" cy="0"/>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3" name="角丸四角形 122"/>
          <p:cNvSpPr/>
          <p:nvPr/>
        </p:nvSpPr>
        <p:spPr>
          <a:xfrm>
            <a:off x="7387451" y="8184133"/>
            <a:ext cx="2215984" cy="914400"/>
          </a:xfrm>
          <a:prstGeom prst="roundRect">
            <a:avLst/>
          </a:prstGeom>
          <a:solidFill>
            <a:schemeClr val="accent3">
              <a:lumMod val="20000"/>
              <a:lumOff val="80000"/>
              <a:alpha val="2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bg1">
                    <a:lumMod val="85000"/>
                  </a:schemeClr>
                </a:solidFill>
              </a:rPr>
              <a:t>&lt;&lt;interface&gt;&gt;</a:t>
            </a:r>
          </a:p>
          <a:p>
            <a:pPr algn="ctr"/>
            <a:r>
              <a:rPr lang="en-US" altLang="ja-JP" dirty="0" smtClean="0">
                <a:solidFill>
                  <a:schemeClr val="bg1">
                    <a:lumMod val="85000"/>
                  </a:schemeClr>
                </a:solidFill>
              </a:rPr>
              <a:t>OAuth2</a:t>
            </a:r>
            <a:r>
              <a:rPr kumimoji="1" lang="en-US" altLang="ja-JP" dirty="0" smtClean="0">
                <a:solidFill>
                  <a:schemeClr val="bg1">
                    <a:lumMod val="85000"/>
                  </a:schemeClr>
                </a:solidFill>
              </a:rPr>
              <a:t>Authorized</a:t>
            </a:r>
          </a:p>
          <a:p>
            <a:pPr algn="ctr"/>
            <a:r>
              <a:rPr lang="en-US" altLang="ja-JP" dirty="0" err="1" smtClean="0">
                <a:solidFill>
                  <a:schemeClr val="bg1">
                    <a:lumMod val="85000"/>
                  </a:schemeClr>
                </a:solidFill>
              </a:rPr>
              <a:t>ClientService</a:t>
            </a:r>
            <a:endParaRPr kumimoji="1" lang="en-US" altLang="ja-JP" dirty="0" smtClean="0">
              <a:solidFill>
                <a:schemeClr val="bg1">
                  <a:lumMod val="85000"/>
                </a:schemeClr>
              </a:solidFill>
            </a:endParaRPr>
          </a:p>
        </p:txBody>
      </p:sp>
      <p:cxnSp>
        <p:nvCxnSpPr>
          <p:cNvPr id="129" name="直線矢印コネクタ 128"/>
          <p:cNvCxnSpPr/>
          <p:nvPr/>
        </p:nvCxnSpPr>
        <p:spPr>
          <a:xfrm flipV="1">
            <a:off x="3567185" y="8927969"/>
            <a:ext cx="2210835" cy="5972"/>
          </a:xfrm>
          <a:prstGeom prst="straightConnector1">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6" name="角丸四角形 135"/>
          <p:cNvSpPr/>
          <p:nvPr/>
        </p:nvSpPr>
        <p:spPr>
          <a:xfrm>
            <a:off x="3965606" y="8556130"/>
            <a:ext cx="1503609" cy="751867"/>
          </a:xfrm>
          <a:prstGeom prst="roundRect">
            <a:avLst/>
          </a:prstGeom>
          <a:solidFill>
            <a:schemeClr val="accent6">
              <a:lumMod val="20000"/>
              <a:lumOff val="8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smtClean="0">
                <a:solidFill>
                  <a:schemeClr val="bg1">
                    <a:lumMod val="85000"/>
                  </a:schemeClr>
                </a:solidFill>
              </a:rPr>
              <a:t>OAuth2</a:t>
            </a:r>
          </a:p>
          <a:p>
            <a:pPr algn="ctr"/>
            <a:r>
              <a:rPr lang="en-US" altLang="ja-JP" sz="1400" dirty="0" smtClean="0">
                <a:solidFill>
                  <a:schemeClr val="bg1">
                    <a:lumMod val="85000"/>
                  </a:schemeClr>
                </a:solidFill>
              </a:rPr>
              <a:t>Authentication</a:t>
            </a:r>
          </a:p>
          <a:p>
            <a:pPr algn="ctr"/>
            <a:r>
              <a:rPr lang="en-US" altLang="ja-JP" sz="1400" dirty="0" smtClean="0">
                <a:solidFill>
                  <a:schemeClr val="bg1">
                    <a:lumMod val="85000"/>
                  </a:schemeClr>
                </a:solidFill>
              </a:rPr>
              <a:t>Token</a:t>
            </a:r>
            <a:endParaRPr kumimoji="1" lang="en-US" altLang="ja-JP" sz="1400" dirty="0" smtClean="0">
              <a:solidFill>
                <a:schemeClr val="bg1">
                  <a:lumMod val="85000"/>
                </a:schemeClr>
              </a:solidFill>
            </a:endParaRPr>
          </a:p>
        </p:txBody>
      </p:sp>
      <p:sp>
        <p:nvSpPr>
          <p:cNvPr id="137" name="テキスト ボックス 136"/>
          <p:cNvSpPr txBox="1"/>
          <p:nvPr/>
        </p:nvSpPr>
        <p:spPr>
          <a:xfrm>
            <a:off x="3634529" y="8235006"/>
            <a:ext cx="1880643" cy="307777"/>
          </a:xfrm>
          <a:prstGeom prst="rect">
            <a:avLst/>
          </a:prstGeom>
          <a:noFill/>
        </p:spPr>
        <p:txBody>
          <a:bodyPr wrap="none" rtlCol="0">
            <a:spAutoFit/>
          </a:bodyPr>
          <a:lstStyle/>
          <a:p>
            <a:r>
              <a:rPr lang="en-US" altLang="ja-JP" sz="1400" dirty="0" err="1" smtClean="0">
                <a:solidFill>
                  <a:schemeClr val="bg1">
                    <a:lumMod val="85000"/>
                  </a:schemeClr>
                </a:solidFill>
              </a:rPr>
              <a:t>setAuthentication</a:t>
            </a:r>
            <a:r>
              <a:rPr kumimoji="1" lang="en-US" altLang="ja-JP" sz="1400" dirty="0" smtClean="0">
                <a:solidFill>
                  <a:schemeClr val="bg1">
                    <a:lumMod val="85000"/>
                  </a:schemeClr>
                </a:solidFill>
              </a:rPr>
              <a:t>(..)</a:t>
            </a:r>
            <a:endParaRPr kumimoji="1" lang="ja-JP" altLang="en-US" sz="1400" dirty="0">
              <a:solidFill>
                <a:schemeClr val="bg1">
                  <a:lumMod val="85000"/>
                </a:schemeClr>
              </a:solidFill>
            </a:endParaRPr>
          </a:p>
        </p:txBody>
      </p:sp>
      <p:cxnSp>
        <p:nvCxnSpPr>
          <p:cNvPr id="138" name="直線コネクタ 137"/>
          <p:cNvCxnSpPr>
            <a:stCxn id="123" idx="2"/>
          </p:cNvCxnSpPr>
          <p:nvPr/>
        </p:nvCxnSpPr>
        <p:spPr>
          <a:xfrm>
            <a:off x="8495443" y="9098533"/>
            <a:ext cx="0" cy="1725986"/>
          </a:xfrm>
          <a:prstGeom prst="line">
            <a:avLst/>
          </a:prstGeom>
          <a:ln>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39" name="正方形/長方形 138"/>
          <p:cNvSpPr/>
          <p:nvPr/>
        </p:nvSpPr>
        <p:spPr>
          <a:xfrm>
            <a:off x="8324446" y="9515240"/>
            <a:ext cx="345990" cy="1086859"/>
          </a:xfrm>
          <a:prstGeom prst="rect">
            <a:avLst/>
          </a:prstGeom>
          <a:solidFill>
            <a:schemeClr val="accent3">
              <a:lumMod val="20000"/>
              <a:lumOff val="80000"/>
              <a:alpha val="2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65000"/>
                  <a:lumOff val="35000"/>
                </a:schemeClr>
              </a:solidFill>
            </a:endParaRPr>
          </a:p>
        </p:txBody>
      </p:sp>
      <p:cxnSp>
        <p:nvCxnSpPr>
          <p:cNvPr id="143" name="直線矢印コネクタ 142"/>
          <p:cNvCxnSpPr/>
          <p:nvPr/>
        </p:nvCxnSpPr>
        <p:spPr>
          <a:xfrm>
            <a:off x="3564353" y="9776612"/>
            <a:ext cx="4745741" cy="0"/>
          </a:xfrm>
          <a:prstGeom prst="straightConnector1">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6" name="角丸四角形 145"/>
          <p:cNvSpPr/>
          <p:nvPr/>
        </p:nvSpPr>
        <p:spPr>
          <a:xfrm>
            <a:off x="6192191" y="9394706"/>
            <a:ext cx="1503609" cy="751867"/>
          </a:xfrm>
          <a:prstGeom prst="roundRect">
            <a:avLst/>
          </a:prstGeom>
          <a:solidFill>
            <a:schemeClr val="accent6">
              <a:lumMod val="20000"/>
              <a:lumOff val="8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smtClean="0">
                <a:solidFill>
                  <a:schemeClr val="bg1">
                    <a:lumMod val="85000"/>
                  </a:schemeClr>
                </a:solidFill>
              </a:rPr>
              <a:t>OAuth2</a:t>
            </a:r>
          </a:p>
          <a:p>
            <a:pPr algn="ctr"/>
            <a:r>
              <a:rPr lang="en-US" altLang="ja-JP" sz="1400" dirty="0" smtClean="0">
                <a:solidFill>
                  <a:schemeClr val="bg1">
                    <a:lumMod val="85000"/>
                  </a:schemeClr>
                </a:solidFill>
              </a:rPr>
              <a:t>Authorized</a:t>
            </a:r>
          </a:p>
          <a:p>
            <a:pPr algn="ctr"/>
            <a:r>
              <a:rPr lang="en-US" altLang="ja-JP" sz="1400" dirty="0" smtClean="0">
                <a:solidFill>
                  <a:schemeClr val="bg1">
                    <a:lumMod val="85000"/>
                  </a:schemeClr>
                </a:solidFill>
              </a:rPr>
              <a:t>Client</a:t>
            </a:r>
            <a:endParaRPr kumimoji="1" lang="en-US" altLang="ja-JP" sz="1400" dirty="0" smtClean="0">
              <a:solidFill>
                <a:schemeClr val="bg1">
                  <a:lumMod val="85000"/>
                </a:schemeClr>
              </a:solidFill>
            </a:endParaRPr>
          </a:p>
        </p:txBody>
      </p:sp>
      <p:sp>
        <p:nvSpPr>
          <p:cNvPr id="147" name="テキスト ボックス 146"/>
          <p:cNvSpPr txBox="1"/>
          <p:nvPr/>
        </p:nvSpPr>
        <p:spPr>
          <a:xfrm>
            <a:off x="3613932" y="9462446"/>
            <a:ext cx="2169184" cy="307777"/>
          </a:xfrm>
          <a:prstGeom prst="rect">
            <a:avLst/>
          </a:prstGeom>
          <a:noFill/>
        </p:spPr>
        <p:txBody>
          <a:bodyPr wrap="none" rtlCol="0">
            <a:spAutoFit/>
          </a:bodyPr>
          <a:lstStyle/>
          <a:p>
            <a:r>
              <a:rPr lang="en-US" altLang="ja-JP" sz="1400" dirty="0" err="1" smtClean="0">
                <a:solidFill>
                  <a:schemeClr val="bg1">
                    <a:lumMod val="85000"/>
                  </a:schemeClr>
                </a:solidFill>
              </a:rPr>
              <a:t>saveAuthorizedClient</a:t>
            </a:r>
            <a:r>
              <a:rPr kumimoji="1" lang="en-US" altLang="ja-JP" sz="1400" dirty="0" smtClean="0">
                <a:solidFill>
                  <a:schemeClr val="bg1">
                    <a:lumMod val="85000"/>
                  </a:schemeClr>
                </a:solidFill>
              </a:rPr>
              <a:t>(..)</a:t>
            </a:r>
            <a:endParaRPr kumimoji="1" lang="ja-JP" altLang="en-US" sz="1400" dirty="0">
              <a:solidFill>
                <a:schemeClr val="bg1">
                  <a:lumMod val="85000"/>
                </a:schemeClr>
              </a:solidFill>
            </a:endParaRPr>
          </a:p>
        </p:txBody>
      </p:sp>
      <p:sp>
        <p:nvSpPr>
          <p:cNvPr id="150" name="円柱 149"/>
          <p:cNvSpPr/>
          <p:nvPr/>
        </p:nvSpPr>
        <p:spPr>
          <a:xfrm>
            <a:off x="9101371" y="9674581"/>
            <a:ext cx="1457665" cy="792884"/>
          </a:xfrm>
          <a:prstGeom prst="can">
            <a:avLst/>
          </a:prstGeom>
          <a:solidFill>
            <a:schemeClr val="accent1">
              <a:lumMod val="60000"/>
              <a:lumOff val="40000"/>
              <a:alpha val="2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ja-JP" altLang="en-US" smtClean="0">
                <a:solidFill>
                  <a:schemeClr val="bg1">
                    <a:lumMod val="85000"/>
                  </a:schemeClr>
                </a:solidFill>
              </a:rPr>
              <a:t>メモリ</a:t>
            </a:r>
          </a:p>
        </p:txBody>
      </p:sp>
      <p:sp>
        <p:nvSpPr>
          <p:cNvPr id="151" name="右矢印 150"/>
          <p:cNvSpPr/>
          <p:nvPr/>
        </p:nvSpPr>
        <p:spPr>
          <a:xfrm>
            <a:off x="8583794" y="9922785"/>
            <a:ext cx="604233" cy="348719"/>
          </a:xfrm>
          <a:prstGeom prst="rightArrow">
            <a:avLst/>
          </a:prstGeom>
          <a:solidFill>
            <a:schemeClr val="accent1">
              <a:lumMod val="60000"/>
              <a:lumOff val="40000"/>
              <a:alpha val="2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65000"/>
                  <a:lumOff val="35000"/>
                </a:schemeClr>
              </a:solidFill>
            </a:endParaRPr>
          </a:p>
        </p:txBody>
      </p:sp>
      <p:cxnSp>
        <p:nvCxnSpPr>
          <p:cNvPr id="153" name="直線矢印コネクタ 152"/>
          <p:cNvCxnSpPr/>
          <p:nvPr/>
        </p:nvCxnSpPr>
        <p:spPr>
          <a:xfrm flipH="1">
            <a:off x="3605540" y="10435641"/>
            <a:ext cx="4745741" cy="0"/>
          </a:xfrm>
          <a:prstGeom prst="straightConnector1">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4" name="直線矢印コネクタ 153"/>
          <p:cNvCxnSpPr/>
          <p:nvPr/>
        </p:nvCxnSpPr>
        <p:spPr>
          <a:xfrm flipH="1">
            <a:off x="1312968" y="10708841"/>
            <a:ext cx="1894426" cy="0"/>
          </a:xfrm>
          <a:prstGeom prst="straightConnector1">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8" name="フローチャート: 書類 157"/>
          <p:cNvSpPr/>
          <p:nvPr/>
        </p:nvSpPr>
        <p:spPr>
          <a:xfrm>
            <a:off x="8989018" y="5350987"/>
            <a:ext cx="959078" cy="695663"/>
          </a:xfrm>
          <a:prstGeom prst="flowChartDocument">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kumimoji="1" lang="en-US" altLang="ja-JP" dirty="0" smtClean="0">
                <a:solidFill>
                  <a:schemeClr val="tx1">
                    <a:lumMod val="65000"/>
                    <a:lumOff val="35000"/>
                  </a:schemeClr>
                </a:solidFill>
              </a:rPr>
              <a:t>Access</a:t>
            </a:r>
          </a:p>
          <a:p>
            <a:pPr algn="ctr"/>
            <a:r>
              <a:rPr kumimoji="1" lang="en-US" altLang="ja-JP" dirty="0" smtClean="0">
                <a:solidFill>
                  <a:schemeClr val="tx1">
                    <a:lumMod val="65000"/>
                    <a:lumOff val="35000"/>
                  </a:schemeClr>
                </a:solidFill>
              </a:rPr>
              <a:t>Token</a:t>
            </a:r>
          </a:p>
        </p:txBody>
      </p:sp>
      <p:sp>
        <p:nvSpPr>
          <p:cNvPr id="165" name="フローチャート: 書類 164"/>
          <p:cNvSpPr/>
          <p:nvPr/>
        </p:nvSpPr>
        <p:spPr>
          <a:xfrm>
            <a:off x="8993135" y="6145941"/>
            <a:ext cx="959078" cy="695663"/>
          </a:xfrm>
          <a:prstGeom prst="flowChartDocument">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kumimoji="1" lang="en-US" altLang="ja-JP" dirty="0" smtClean="0">
                <a:solidFill>
                  <a:schemeClr val="tx1">
                    <a:lumMod val="65000"/>
                    <a:lumOff val="35000"/>
                  </a:schemeClr>
                </a:solidFill>
              </a:rPr>
              <a:t>User</a:t>
            </a:r>
          </a:p>
          <a:p>
            <a:pPr algn="ctr"/>
            <a:r>
              <a:rPr lang="en-US" altLang="ja-JP" dirty="0" smtClean="0">
                <a:solidFill>
                  <a:schemeClr val="tx1">
                    <a:lumMod val="65000"/>
                    <a:lumOff val="35000"/>
                  </a:schemeClr>
                </a:solidFill>
              </a:rPr>
              <a:t>Info</a:t>
            </a:r>
            <a:endParaRPr kumimoji="1" lang="en-US" altLang="ja-JP" dirty="0" smtClean="0">
              <a:solidFill>
                <a:schemeClr val="tx1">
                  <a:lumMod val="65000"/>
                  <a:lumOff val="35000"/>
                </a:schemeClr>
              </a:solidFill>
            </a:endParaRPr>
          </a:p>
        </p:txBody>
      </p:sp>
      <p:sp>
        <p:nvSpPr>
          <p:cNvPr id="166" name="角丸四角形 165"/>
          <p:cNvSpPr/>
          <p:nvPr/>
        </p:nvSpPr>
        <p:spPr>
          <a:xfrm>
            <a:off x="4760445" y="-3080891"/>
            <a:ext cx="2215540" cy="914400"/>
          </a:xfrm>
          <a:prstGeom prst="roundRect">
            <a:avLst/>
          </a:prstGeom>
          <a:solidFill>
            <a:schemeClr val="accent4">
              <a:lumMod val="20000"/>
              <a:lumOff val="80000"/>
              <a:alpha val="2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smtClean="0">
                <a:solidFill>
                  <a:schemeClr val="bg1">
                    <a:lumMod val="85000"/>
                  </a:schemeClr>
                </a:solidFill>
              </a:rPr>
              <a:t>ImMemory</a:t>
            </a:r>
            <a:endParaRPr kumimoji="1" lang="en-US" altLang="ja-JP" dirty="0" smtClean="0">
              <a:solidFill>
                <a:schemeClr val="bg1">
                  <a:lumMod val="85000"/>
                </a:schemeClr>
              </a:solidFill>
            </a:endParaRPr>
          </a:p>
          <a:p>
            <a:pPr algn="ctr"/>
            <a:r>
              <a:rPr lang="en-US" altLang="ja-JP" dirty="0" err="1" smtClean="0">
                <a:solidFill>
                  <a:schemeClr val="bg1">
                    <a:lumMod val="85000"/>
                  </a:schemeClr>
                </a:solidFill>
              </a:rPr>
              <a:t>ClientRegistration</a:t>
            </a:r>
            <a:endParaRPr lang="en-US" altLang="ja-JP" dirty="0" smtClean="0">
              <a:solidFill>
                <a:schemeClr val="bg1">
                  <a:lumMod val="85000"/>
                </a:schemeClr>
              </a:solidFill>
            </a:endParaRPr>
          </a:p>
          <a:p>
            <a:pPr algn="ctr"/>
            <a:r>
              <a:rPr kumimoji="1" lang="en-US" altLang="ja-JP" dirty="0" smtClean="0">
                <a:solidFill>
                  <a:schemeClr val="bg1">
                    <a:lumMod val="85000"/>
                  </a:schemeClr>
                </a:solidFill>
              </a:rPr>
              <a:t>Repository</a:t>
            </a:r>
          </a:p>
        </p:txBody>
      </p:sp>
      <p:sp>
        <p:nvSpPr>
          <p:cNvPr id="167" name="角丸四角形 166"/>
          <p:cNvSpPr/>
          <p:nvPr/>
        </p:nvSpPr>
        <p:spPr>
          <a:xfrm>
            <a:off x="7149422" y="-3064417"/>
            <a:ext cx="2534158" cy="914400"/>
          </a:xfrm>
          <a:prstGeom prst="roundRect">
            <a:avLst/>
          </a:prstGeom>
          <a:solidFill>
            <a:schemeClr val="accent4">
              <a:lumMod val="20000"/>
              <a:lumOff val="80000"/>
              <a:alpha val="2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err="1" smtClean="0">
                <a:solidFill>
                  <a:schemeClr val="bg1">
                    <a:lumMod val="85000"/>
                  </a:schemeClr>
                </a:solidFill>
              </a:rPr>
              <a:t>HttpSession</a:t>
            </a:r>
            <a:endParaRPr lang="en-US" altLang="ja-JP" dirty="0" smtClean="0">
              <a:solidFill>
                <a:schemeClr val="bg1">
                  <a:lumMod val="85000"/>
                </a:schemeClr>
              </a:solidFill>
            </a:endParaRPr>
          </a:p>
          <a:p>
            <a:pPr algn="ctr"/>
            <a:r>
              <a:rPr lang="en-US" altLang="ja-JP" dirty="0" smtClean="0">
                <a:solidFill>
                  <a:schemeClr val="bg1">
                    <a:lumMod val="85000"/>
                  </a:schemeClr>
                </a:solidFill>
              </a:rPr>
              <a:t>OAuth2AuthorizationRequestRepository</a:t>
            </a:r>
            <a:endParaRPr kumimoji="1" lang="en-US" altLang="ja-JP" dirty="0" smtClean="0">
              <a:solidFill>
                <a:schemeClr val="bg1">
                  <a:lumMod val="85000"/>
                </a:schemeClr>
              </a:solidFill>
            </a:endParaRPr>
          </a:p>
        </p:txBody>
      </p:sp>
      <p:sp>
        <p:nvSpPr>
          <p:cNvPr id="169" name="角丸四角形 168"/>
          <p:cNvSpPr/>
          <p:nvPr/>
        </p:nvSpPr>
        <p:spPr>
          <a:xfrm>
            <a:off x="7386552" y="7237695"/>
            <a:ext cx="2215540" cy="914400"/>
          </a:xfrm>
          <a:prstGeom prst="roundRect">
            <a:avLst/>
          </a:prstGeom>
          <a:solidFill>
            <a:schemeClr val="accent4">
              <a:lumMod val="20000"/>
              <a:lumOff val="80000"/>
              <a:alpha val="2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err="1" smtClean="0">
                <a:solidFill>
                  <a:schemeClr val="bg1">
                    <a:lumMod val="85000"/>
                  </a:schemeClr>
                </a:solidFill>
              </a:rPr>
              <a:t>InMemory</a:t>
            </a:r>
            <a:endParaRPr lang="en-US" altLang="ja-JP" dirty="0" smtClean="0">
              <a:solidFill>
                <a:schemeClr val="bg1">
                  <a:lumMod val="85000"/>
                </a:schemeClr>
              </a:solidFill>
            </a:endParaRPr>
          </a:p>
          <a:p>
            <a:pPr algn="ctr"/>
            <a:r>
              <a:rPr lang="en-US" altLang="ja-JP" dirty="0" smtClean="0">
                <a:solidFill>
                  <a:schemeClr val="bg1">
                    <a:lumMod val="85000"/>
                  </a:schemeClr>
                </a:solidFill>
              </a:rPr>
              <a:t>OAuth2AuthorizedClientService</a:t>
            </a:r>
            <a:endParaRPr kumimoji="1" lang="en-US" altLang="ja-JP" dirty="0" smtClean="0">
              <a:solidFill>
                <a:schemeClr val="bg1">
                  <a:lumMod val="85000"/>
                </a:schemeClr>
              </a:solidFill>
            </a:endParaRPr>
          </a:p>
        </p:txBody>
      </p:sp>
      <p:sp>
        <p:nvSpPr>
          <p:cNvPr id="174" name="線吹き出し 2 (枠付き) 173"/>
          <p:cNvSpPr/>
          <p:nvPr/>
        </p:nvSpPr>
        <p:spPr>
          <a:xfrm>
            <a:off x="129634" y="740443"/>
            <a:ext cx="2696027" cy="788295"/>
          </a:xfrm>
          <a:prstGeom prst="borderCallout2">
            <a:avLst>
              <a:gd name="adj1" fmla="val 66438"/>
              <a:gd name="adj2" fmla="val 104271"/>
              <a:gd name="adj3" fmla="val 66437"/>
              <a:gd name="adj4" fmla="val 115376"/>
              <a:gd name="adj5" fmla="val 37692"/>
              <a:gd name="adj6" fmla="val 122473"/>
            </a:avLst>
          </a:prstGeom>
          <a:solidFill>
            <a:schemeClr val="accent6">
              <a:lumMod val="40000"/>
              <a:lumOff val="60000"/>
              <a:alpha val="2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smtClean="0">
                <a:solidFill>
                  <a:schemeClr val="bg1">
                    <a:lumMod val="85000"/>
                  </a:schemeClr>
                </a:solidFill>
              </a:rPr>
              <a:t>認可要求時のリクエスト情報を復元</a:t>
            </a:r>
            <a:endParaRPr kumimoji="1" lang="ja-JP" altLang="en-US" dirty="0">
              <a:solidFill>
                <a:schemeClr val="bg1">
                  <a:lumMod val="85000"/>
                </a:schemeClr>
              </a:solidFill>
            </a:endParaRPr>
          </a:p>
        </p:txBody>
      </p:sp>
      <p:sp>
        <p:nvSpPr>
          <p:cNvPr id="179" name="線吹き出し 2 (枠付き) 178"/>
          <p:cNvSpPr/>
          <p:nvPr/>
        </p:nvSpPr>
        <p:spPr>
          <a:xfrm>
            <a:off x="129634" y="-247289"/>
            <a:ext cx="2704675" cy="699059"/>
          </a:xfrm>
          <a:prstGeom prst="borderCallout2">
            <a:avLst>
              <a:gd name="adj1" fmla="val 66438"/>
              <a:gd name="adj2" fmla="val 104271"/>
              <a:gd name="adj3" fmla="val 66437"/>
              <a:gd name="adj4" fmla="val 115376"/>
              <a:gd name="adj5" fmla="val 26052"/>
              <a:gd name="adj6" fmla="val 122028"/>
            </a:avLst>
          </a:prstGeom>
          <a:solidFill>
            <a:schemeClr val="accent6">
              <a:lumMod val="40000"/>
              <a:lumOff val="60000"/>
              <a:alpha val="2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smtClean="0">
                <a:solidFill>
                  <a:schemeClr val="bg1">
                    <a:lumMod val="85000"/>
                  </a:schemeClr>
                </a:solidFill>
              </a:rPr>
              <a:t>リクエストから認可応答情報を生成</a:t>
            </a:r>
            <a:endParaRPr kumimoji="1" lang="ja-JP" altLang="en-US" dirty="0">
              <a:solidFill>
                <a:schemeClr val="bg1">
                  <a:lumMod val="85000"/>
                </a:schemeClr>
              </a:solidFill>
            </a:endParaRPr>
          </a:p>
        </p:txBody>
      </p:sp>
      <p:sp>
        <p:nvSpPr>
          <p:cNvPr id="180" name="線吹き出し 2 (枠付き) 179"/>
          <p:cNvSpPr/>
          <p:nvPr/>
        </p:nvSpPr>
        <p:spPr>
          <a:xfrm>
            <a:off x="137692" y="3052127"/>
            <a:ext cx="2696027" cy="1443412"/>
          </a:xfrm>
          <a:prstGeom prst="borderCallout2">
            <a:avLst>
              <a:gd name="adj1" fmla="val 66438"/>
              <a:gd name="adj2" fmla="val 104271"/>
              <a:gd name="adj3" fmla="val 66437"/>
              <a:gd name="adj4" fmla="val 115376"/>
              <a:gd name="adj5" fmla="val 89706"/>
              <a:gd name="adj6" fmla="val 122473"/>
            </a:avLst>
          </a:prstGeom>
          <a:solidFill>
            <a:schemeClr val="accent6">
              <a:lumMod val="40000"/>
              <a:lumOff val="6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smtClean="0">
                <a:solidFill>
                  <a:schemeClr val="tx1">
                    <a:lumMod val="65000"/>
                    <a:lumOff val="35000"/>
                  </a:schemeClr>
                </a:solidFill>
              </a:rPr>
              <a:t>認証処理で必要</a:t>
            </a:r>
            <a:r>
              <a:rPr lang="ja-JP" altLang="en-US" dirty="0" smtClean="0">
                <a:solidFill>
                  <a:schemeClr val="tx1">
                    <a:lumMod val="65000"/>
                    <a:lumOff val="35000"/>
                  </a:schemeClr>
                </a:solidFill>
              </a:rPr>
              <a:t>となる</a:t>
            </a:r>
            <a:r>
              <a:rPr kumimoji="1" lang="ja-JP" altLang="en-US" dirty="0" smtClean="0">
                <a:solidFill>
                  <a:schemeClr val="tx1">
                    <a:lumMod val="65000"/>
                    <a:lumOff val="35000"/>
                  </a:schemeClr>
                </a:solidFill>
              </a:rPr>
              <a:t>情報</a:t>
            </a:r>
            <a:r>
              <a:rPr kumimoji="1" lang="en-US" altLang="ja-JP" dirty="0" smtClean="0">
                <a:solidFill>
                  <a:schemeClr val="tx1">
                    <a:lumMod val="65000"/>
                    <a:lumOff val="35000"/>
                  </a:schemeClr>
                </a:solidFill>
              </a:rPr>
              <a:t>(</a:t>
            </a:r>
            <a:r>
              <a:rPr kumimoji="1" lang="ja-JP" altLang="en-US" dirty="0" smtClean="0">
                <a:solidFill>
                  <a:schemeClr val="tx1">
                    <a:lumMod val="65000"/>
                    <a:lumOff val="35000"/>
                  </a:schemeClr>
                </a:solidFill>
              </a:rPr>
              <a:t>認可要求、認可応答、クライアント情報など</a:t>
            </a:r>
            <a:r>
              <a:rPr kumimoji="1" lang="en-US" altLang="ja-JP" dirty="0" smtClean="0">
                <a:solidFill>
                  <a:schemeClr val="tx1">
                    <a:lumMod val="65000"/>
                    <a:lumOff val="35000"/>
                  </a:schemeClr>
                </a:solidFill>
              </a:rPr>
              <a:t>)</a:t>
            </a:r>
            <a:r>
              <a:rPr lang="ja-JP" altLang="en-US" dirty="0" smtClean="0">
                <a:solidFill>
                  <a:schemeClr val="tx1">
                    <a:lumMod val="65000"/>
                    <a:lumOff val="35000"/>
                  </a:schemeClr>
                </a:solidFill>
              </a:rPr>
              <a:t>を引数に渡して</a:t>
            </a:r>
            <a:r>
              <a:rPr kumimoji="1" lang="ja-JP" altLang="en-US" dirty="0" smtClean="0">
                <a:solidFill>
                  <a:schemeClr val="tx1">
                    <a:lumMod val="65000"/>
                    <a:lumOff val="35000"/>
                  </a:schemeClr>
                </a:solidFill>
              </a:rPr>
              <a:t>認可処理を実行</a:t>
            </a:r>
            <a:endParaRPr kumimoji="1" lang="ja-JP" altLang="en-US" dirty="0">
              <a:solidFill>
                <a:schemeClr val="tx1">
                  <a:lumMod val="65000"/>
                  <a:lumOff val="35000"/>
                </a:schemeClr>
              </a:solidFill>
            </a:endParaRPr>
          </a:p>
        </p:txBody>
      </p:sp>
      <p:sp>
        <p:nvSpPr>
          <p:cNvPr id="181" name="線吹き出し 2 (枠付き) 180"/>
          <p:cNvSpPr/>
          <p:nvPr/>
        </p:nvSpPr>
        <p:spPr>
          <a:xfrm>
            <a:off x="9812297" y="3220756"/>
            <a:ext cx="2260254" cy="1505779"/>
          </a:xfrm>
          <a:prstGeom prst="borderCallout2">
            <a:avLst>
              <a:gd name="adj1" fmla="val 105493"/>
              <a:gd name="adj2" fmla="val 1797"/>
              <a:gd name="adj3" fmla="val 119023"/>
              <a:gd name="adj4" fmla="val 1531"/>
              <a:gd name="adj5" fmla="val 142208"/>
              <a:gd name="adj6" fmla="val -58541"/>
            </a:avLst>
          </a:prstGeom>
          <a:solidFill>
            <a:schemeClr val="accent6">
              <a:lumMod val="40000"/>
              <a:lumOff val="6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smtClean="0">
                <a:solidFill>
                  <a:schemeClr val="tx1">
                    <a:lumMod val="65000"/>
                    <a:lumOff val="35000"/>
                  </a:schemeClr>
                </a:solidFill>
              </a:rPr>
              <a:t>トークンエンドポイント・ユーザ情報エンドポイントから取得した情報より認証結果を生成して返却</a:t>
            </a:r>
            <a:endParaRPr kumimoji="1" lang="ja-JP" altLang="en-US" dirty="0">
              <a:solidFill>
                <a:schemeClr val="tx1">
                  <a:lumMod val="65000"/>
                  <a:lumOff val="35000"/>
                </a:schemeClr>
              </a:solidFill>
            </a:endParaRPr>
          </a:p>
        </p:txBody>
      </p:sp>
      <p:sp>
        <p:nvSpPr>
          <p:cNvPr id="182" name="線吹き出し 2 (枠付き) 181"/>
          <p:cNvSpPr/>
          <p:nvPr/>
        </p:nvSpPr>
        <p:spPr>
          <a:xfrm>
            <a:off x="64149" y="6780079"/>
            <a:ext cx="2823522" cy="1214320"/>
          </a:xfrm>
          <a:prstGeom prst="borderCallout2">
            <a:avLst>
              <a:gd name="adj1" fmla="val 66438"/>
              <a:gd name="adj2" fmla="val 104271"/>
              <a:gd name="adj3" fmla="val 66437"/>
              <a:gd name="adj4" fmla="val 112750"/>
              <a:gd name="adj5" fmla="val 92221"/>
              <a:gd name="adj6" fmla="val 119410"/>
            </a:avLst>
          </a:prstGeom>
          <a:solidFill>
            <a:schemeClr val="accent6">
              <a:lumMod val="40000"/>
              <a:lumOff val="60000"/>
              <a:alpha val="2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smtClean="0">
                <a:solidFill>
                  <a:schemeClr val="bg1">
                    <a:lumMod val="85000"/>
                  </a:schemeClr>
                </a:solidFill>
              </a:rPr>
              <a:t>認証結果より「認証情報」</a:t>
            </a:r>
            <a:r>
              <a:rPr lang="ja-JP" altLang="en-US" dirty="0" smtClean="0">
                <a:solidFill>
                  <a:schemeClr val="bg1">
                    <a:lumMod val="85000"/>
                  </a:schemeClr>
                </a:solidFill>
              </a:rPr>
              <a:t>を生成して</a:t>
            </a:r>
            <a:r>
              <a:rPr lang="en-US" altLang="ja-JP" dirty="0" err="1" smtClean="0">
                <a:solidFill>
                  <a:schemeClr val="bg1">
                    <a:lumMod val="85000"/>
                  </a:schemeClr>
                </a:solidFill>
              </a:rPr>
              <a:t>SecurityContext</a:t>
            </a:r>
            <a:r>
              <a:rPr lang="ja-JP" altLang="en-US" dirty="0" smtClean="0">
                <a:solidFill>
                  <a:schemeClr val="bg1">
                    <a:lumMod val="85000"/>
                  </a:schemeClr>
                </a:solidFill>
              </a:rPr>
              <a:t>へ設定</a:t>
            </a:r>
            <a:endParaRPr lang="en-US" altLang="ja-JP" dirty="0" smtClean="0">
              <a:solidFill>
                <a:schemeClr val="bg1">
                  <a:lumMod val="85000"/>
                </a:schemeClr>
              </a:solidFill>
            </a:endParaRPr>
          </a:p>
          <a:p>
            <a:r>
              <a:rPr lang="ja-JP" altLang="en-US" dirty="0" smtClean="0">
                <a:solidFill>
                  <a:schemeClr val="bg1">
                    <a:lumMod val="85000"/>
                  </a:schemeClr>
                </a:solidFill>
              </a:rPr>
              <a:t>→認証済み</a:t>
            </a:r>
            <a:endParaRPr lang="en-US" altLang="ja-JP" dirty="0" smtClean="0">
              <a:solidFill>
                <a:schemeClr val="bg1">
                  <a:lumMod val="85000"/>
                </a:schemeClr>
              </a:solidFill>
            </a:endParaRPr>
          </a:p>
        </p:txBody>
      </p:sp>
      <p:sp>
        <p:nvSpPr>
          <p:cNvPr id="183" name="線吹き出し 2 (枠付き) 182"/>
          <p:cNvSpPr/>
          <p:nvPr/>
        </p:nvSpPr>
        <p:spPr>
          <a:xfrm>
            <a:off x="64149" y="8210202"/>
            <a:ext cx="2823522" cy="1536678"/>
          </a:xfrm>
          <a:prstGeom prst="borderCallout2">
            <a:avLst>
              <a:gd name="adj1" fmla="val 66438"/>
              <a:gd name="adj2" fmla="val 104271"/>
              <a:gd name="adj3" fmla="val 66437"/>
              <a:gd name="adj4" fmla="val 112750"/>
              <a:gd name="adj5" fmla="val 92221"/>
              <a:gd name="adj6" fmla="val 119410"/>
            </a:avLst>
          </a:prstGeom>
          <a:solidFill>
            <a:schemeClr val="accent6">
              <a:lumMod val="40000"/>
              <a:lumOff val="60000"/>
              <a:alpha val="2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smtClean="0">
                <a:solidFill>
                  <a:schemeClr val="bg1">
                    <a:lumMod val="85000"/>
                  </a:schemeClr>
                </a:solidFill>
              </a:rPr>
              <a:t>認証結果より「認可済みクライアント情報</a:t>
            </a:r>
            <a:r>
              <a:rPr kumimoji="1" lang="en-US" altLang="ja-JP" dirty="0" smtClean="0">
                <a:solidFill>
                  <a:schemeClr val="bg1">
                    <a:lumMod val="85000"/>
                  </a:schemeClr>
                </a:solidFill>
              </a:rPr>
              <a:t>(</a:t>
            </a:r>
            <a:r>
              <a:rPr lang="ja-JP" altLang="en-US" dirty="0" smtClean="0">
                <a:solidFill>
                  <a:schemeClr val="bg1">
                    <a:lumMod val="85000"/>
                  </a:schemeClr>
                </a:solidFill>
              </a:rPr>
              <a:t>ユーザ名</a:t>
            </a:r>
            <a:r>
              <a:rPr kumimoji="1" lang="ja-JP" altLang="en-US" dirty="0" smtClean="0">
                <a:solidFill>
                  <a:schemeClr val="bg1">
                    <a:lumMod val="85000"/>
                  </a:schemeClr>
                </a:solidFill>
              </a:rPr>
              <a:t>、アクセストークン、クライアント情報</a:t>
            </a:r>
            <a:r>
              <a:rPr kumimoji="1" lang="en-US" altLang="ja-JP" dirty="0" smtClean="0">
                <a:solidFill>
                  <a:schemeClr val="bg1">
                    <a:lumMod val="85000"/>
                  </a:schemeClr>
                </a:solidFill>
              </a:rPr>
              <a:t>)</a:t>
            </a:r>
            <a:r>
              <a:rPr kumimoji="1" lang="ja-JP" altLang="en-US" dirty="0" smtClean="0">
                <a:solidFill>
                  <a:schemeClr val="bg1">
                    <a:lumMod val="85000"/>
                  </a:schemeClr>
                </a:solidFill>
              </a:rPr>
              <a:t>」</a:t>
            </a:r>
            <a:r>
              <a:rPr lang="ja-JP" altLang="en-US" dirty="0" smtClean="0">
                <a:solidFill>
                  <a:schemeClr val="bg1">
                    <a:lumMod val="85000"/>
                  </a:schemeClr>
                </a:solidFill>
              </a:rPr>
              <a:t>を生成</a:t>
            </a:r>
            <a:endParaRPr lang="en-US" altLang="ja-JP" dirty="0" smtClean="0">
              <a:solidFill>
                <a:schemeClr val="bg1">
                  <a:lumMod val="85000"/>
                </a:schemeClr>
              </a:solidFill>
            </a:endParaRPr>
          </a:p>
        </p:txBody>
      </p:sp>
      <p:sp>
        <p:nvSpPr>
          <p:cNvPr id="186" name="テキスト ボックス 185"/>
          <p:cNvSpPr txBox="1"/>
          <p:nvPr/>
        </p:nvSpPr>
        <p:spPr>
          <a:xfrm>
            <a:off x="-105021" y="-1170586"/>
            <a:ext cx="1776448" cy="338554"/>
          </a:xfrm>
          <a:prstGeom prst="rect">
            <a:avLst/>
          </a:prstGeom>
          <a:noFill/>
        </p:spPr>
        <p:txBody>
          <a:bodyPr wrap="none" rtlCol="0">
            <a:spAutoFit/>
          </a:bodyPr>
          <a:lstStyle/>
          <a:p>
            <a:r>
              <a:rPr lang="en-US" altLang="ja-JP" sz="1600" dirty="0" smtClean="0">
                <a:solidFill>
                  <a:schemeClr val="bg1">
                    <a:lumMod val="85000"/>
                  </a:schemeClr>
                </a:solidFill>
              </a:rPr>
              <a:t>Click “Authorize”</a:t>
            </a:r>
            <a:endParaRPr kumimoji="1" lang="ja-JP" altLang="en-US" sz="1600" dirty="0">
              <a:solidFill>
                <a:schemeClr val="bg1">
                  <a:lumMod val="85000"/>
                </a:schemeClr>
              </a:solidFill>
            </a:endParaRPr>
          </a:p>
        </p:txBody>
      </p:sp>
      <p:sp>
        <p:nvSpPr>
          <p:cNvPr id="187" name="テキスト ボックス 186"/>
          <p:cNvSpPr txBox="1"/>
          <p:nvPr/>
        </p:nvSpPr>
        <p:spPr>
          <a:xfrm>
            <a:off x="1303064" y="-840737"/>
            <a:ext cx="2651688" cy="276999"/>
          </a:xfrm>
          <a:prstGeom prst="rect">
            <a:avLst/>
          </a:prstGeom>
          <a:noFill/>
        </p:spPr>
        <p:txBody>
          <a:bodyPr wrap="none" rtlCol="0">
            <a:spAutoFit/>
          </a:bodyPr>
          <a:lstStyle/>
          <a:p>
            <a:r>
              <a:rPr kumimoji="1" lang="en-US" altLang="ja-JP" sz="1200" dirty="0" smtClean="0">
                <a:solidFill>
                  <a:schemeClr val="bg1">
                    <a:lumMod val="85000"/>
                  </a:schemeClr>
                </a:solidFill>
              </a:rPr>
              <a:t>GET /login/oauth2/code/</a:t>
            </a:r>
            <a:r>
              <a:rPr kumimoji="1" lang="en-US" altLang="ja-JP" sz="1200" dirty="0" err="1" smtClean="0">
                <a:solidFill>
                  <a:schemeClr val="bg1">
                    <a:lumMod val="85000"/>
                  </a:schemeClr>
                </a:solidFill>
              </a:rPr>
              <a:t>github</a:t>
            </a:r>
            <a:r>
              <a:rPr kumimoji="1" lang="en-US" altLang="ja-JP" sz="1200" dirty="0" smtClean="0">
                <a:solidFill>
                  <a:schemeClr val="bg1">
                    <a:lumMod val="85000"/>
                  </a:schemeClr>
                </a:solidFill>
              </a:rPr>
              <a:t>?...</a:t>
            </a:r>
            <a:endParaRPr kumimoji="1" lang="ja-JP" altLang="en-US" sz="1200" dirty="0">
              <a:solidFill>
                <a:schemeClr val="bg1">
                  <a:lumMod val="85000"/>
                </a:schemeClr>
              </a:solidFill>
            </a:endParaRPr>
          </a:p>
        </p:txBody>
      </p:sp>
      <p:sp>
        <p:nvSpPr>
          <p:cNvPr id="189" name="線吹き出し 2 (枠付き) 188"/>
          <p:cNvSpPr/>
          <p:nvPr/>
        </p:nvSpPr>
        <p:spPr>
          <a:xfrm>
            <a:off x="9336151" y="2085838"/>
            <a:ext cx="2805428" cy="908226"/>
          </a:xfrm>
          <a:prstGeom prst="borderCallout2">
            <a:avLst>
              <a:gd name="adj1" fmla="val 63717"/>
              <a:gd name="adj2" fmla="val -5157"/>
              <a:gd name="adj3" fmla="val 63716"/>
              <a:gd name="adj4" fmla="val -16667"/>
              <a:gd name="adj5" fmla="val 146768"/>
              <a:gd name="adj6" fmla="val -31380"/>
            </a:avLst>
          </a:prstGeom>
          <a:solidFill>
            <a:schemeClr val="accent6">
              <a:lumMod val="40000"/>
              <a:lumOff val="6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err="1" smtClean="0">
                <a:solidFill>
                  <a:schemeClr val="tx1">
                    <a:lumMod val="65000"/>
                    <a:lumOff val="35000"/>
                  </a:schemeClr>
                </a:solidFill>
              </a:rPr>
              <a:t>AuthenticationProvider</a:t>
            </a:r>
            <a:r>
              <a:rPr lang="ja-JP" altLang="en-US" dirty="0" smtClean="0">
                <a:solidFill>
                  <a:schemeClr val="tx1">
                    <a:lumMod val="65000"/>
                    <a:lumOff val="35000"/>
                  </a:schemeClr>
                </a:solidFill>
              </a:rPr>
              <a:t>の実装クラス内の処理フローは別途説明</a:t>
            </a:r>
            <a:endParaRPr kumimoji="1" lang="ja-JP" altLang="en-US" dirty="0">
              <a:solidFill>
                <a:schemeClr val="tx1">
                  <a:lumMod val="65000"/>
                  <a:lumOff val="35000"/>
                </a:schemeClr>
              </a:solidFill>
            </a:endParaRPr>
          </a:p>
        </p:txBody>
      </p:sp>
      <p:sp>
        <p:nvSpPr>
          <p:cNvPr id="190" name="線吹き出し 2 (枠付き) 189"/>
          <p:cNvSpPr/>
          <p:nvPr/>
        </p:nvSpPr>
        <p:spPr>
          <a:xfrm>
            <a:off x="3880645" y="10698810"/>
            <a:ext cx="4547852" cy="1013829"/>
          </a:xfrm>
          <a:prstGeom prst="borderCallout2">
            <a:avLst>
              <a:gd name="adj1" fmla="val 31064"/>
              <a:gd name="adj2" fmla="val 104517"/>
              <a:gd name="adj3" fmla="val 31062"/>
              <a:gd name="adj4" fmla="val 117673"/>
              <a:gd name="adj5" fmla="val -26020"/>
              <a:gd name="adj6" fmla="val 130709"/>
            </a:avLst>
          </a:prstGeom>
          <a:solidFill>
            <a:schemeClr val="accent6">
              <a:lumMod val="40000"/>
              <a:lumOff val="60000"/>
              <a:alpha val="2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smtClean="0">
                <a:solidFill>
                  <a:schemeClr val="bg1">
                    <a:lumMod val="85000"/>
                  </a:schemeClr>
                </a:solidFill>
              </a:rPr>
              <a:t>OAuth2AuthorizedClientService</a:t>
            </a:r>
            <a:r>
              <a:rPr lang="ja-JP" altLang="en-US" dirty="0" smtClean="0">
                <a:solidFill>
                  <a:schemeClr val="bg1">
                    <a:lumMod val="85000"/>
                  </a:schemeClr>
                </a:solidFill>
              </a:rPr>
              <a:t>を介して任意のタイミングでアクセストークンにアクセス可能</a:t>
            </a:r>
            <a:endParaRPr kumimoji="1" lang="ja-JP" altLang="en-US" dirty="0">
              <a:solidFill>
                <a:schemeClr val="bg1">
                  <a:lumMod val="85000"/>
                </a:schemeClr>
              </a:solidFill>
            </a:endParaRPr>
          </a:p>
        </p:txBody>
      </p:sp>
      <p:sp>
        <p:nvSpPr>
          <p:cNvPr id="85" name="正方形/長方形 84"/>
          <p:cNvSpPr/>
          <p:nvPr/>
        </p:nvSpPr>
        <p:spPr>
          <a:xfrm>
            <a:off x="-188630" y="1992301"/>
            <a:ext cx="12508316" cy="5213049"/>
          </a:xfrm>
          <a:prstGeom prst="rect">
            <a:avLst/>
          </a:prstGeom>
          <a:noFill/>
          <a:ln w="571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乗算記号 85"/>
          <p:cNvSpPr/>
          <p:nvPr/>
        </p:nvSpPr>
        <p:spPr>
          <a:xfrm>
            <a:off x="8535289" y="1030820"/>
            <a:ext cx="583709" cy="914400"/>
          </a:xfrm>
          <a:prstGeom prst="mathMultiply">
            <a:avLst/>
          </a:prstGeom>
          <a:solidFill>
            <a:srgbClr val="FF0000">
              <a:alpha val="20000"/>
            </a:srgb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65000"/>
                  <a:lumOff val="35000"/>
                </a:schemeClr>
              </a:solidFill>
            </a:endParaRPr>
          </a:p>
        </p:txBody>
      </p:sp>
      <p:sp>
        <p:nvSpPr>
          <p:cNvPr id="87" name="線吹き出し 2 (枠付き) 86"/>
          <p:cNvSpPr/>
          <p:nvPr/>
        </p:nvSpPr>
        <p:spPr>
          <a:xfrm>
            <a:off x="5978410" y="7543991"/>
            <a:ext cx="1945258" cy="908226"/>
          </a:xfrm>
          <a:prstGeom prst="borderCallout2">
            <a:avLst>
              <a:gd name="adj1" fmla="val 63717"/>
              <a:gd name="adj2" fmla="val -5157"/>
              <a:gd name="adj3" fmla="val 63716"/>
              <a:gd name="adj4" fmla="val -16667"/>
              <a:gd name="adj5" fmla="val -65475"/>
              <a:gd name="adj6" fmla="val -45541"/>
            </a:avLst>
          </a:prstGeom>
          <a:solidFill>
            <a:schemeClr val="accent6">
              <a:lumMod val="40000"/>
              <a:lumOff val="6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smtClean="0">
                <a:solidFill>
                  <a:schemeClr val="tx1">
                    <a:lumMod val="65000"/>
                    <a:lumOff val="35000"/>
                  </a:schemeClr>
                </a:solidFill>
              </a:rPr>
              <a:t>説明対象</a:t>
            </a:r>
            <a:endParaRPr kumimoji="1" lang="ja-JP" altLang="en-US" sz="2800" dirty="0">
              <a:solidFill>
                <a:schemeClr val="tx1">
                  <a:lumMod val="65000"/>
                  <a:lumOff val="35000"/>
                </a:schemeClr>
              </a:solidFill>
            </a:endParaRPr>
          </a:p>
        </p:txBody>
      </p:sp>
    </p:spTree>
    <p:extLst>
      <p:ext uri="{BB962C8B-B14F-4D97-AF65-F5344CB8AC3E}">
        <p14:creationId xmlns:p14="http://schemas.microsoft.com/office/powerpoint/2010/main" val="11106741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8" name="直線コネクタ 47"/>
          <p:cNvCxnSpPr>
            <a:stCxn id="36" idx="2"/>
          </p:cNvCxnSpPr>
          <p:nvPr/>
        </p:nvCxnSpPr>
        <p:spPr>
          <a:xfrm>
            <a:off x="1131450" y="-1199767"/>
            <a:ext cx="8525" cy="11925429"/>
          </a:xfrm>
          <a:prstGeom prst="line">
            <a:avLst/>
          </a:prstGeom>
          <a:ln>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39" name="正方形/長方形 38"/>
          <p:cNvSpPr/>
          <p:nvPr/>
        </p:nvSpPr>
        <p:spPr>
          <a:xfrm>
            <a:off x="966980" y="-827903"/>
            <a:ext cx="345990" cy="11825418"/>
          </a:xfrm>
          <a:prstGeom prst="rect">
            <a:avLst/>
          </a:prstGeom>
          <a:solidFill>
            <a:schemeClr val="accent3">
              <a:lumMod val="20000"/>
              <a:lumOff val="8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65000"/>
                  <a:lumOff val="35000"/>
                </a:schemeClr>
              </a:solidFill>
            </a:endParaRPr>
          </a:p>
        </p:txBody>
      </p:sp>
      <p:sp>
        <p:nvSpPr>
          <p:cNvPr id="26" name="角丸四角形 25"/>
          <p:cNvSpPr/>
          <p:nvPr/>
        </p:nvSpPr>
        <p:spPr>
          <a:xfrm>
            <a:off x="2187153" y="-2123582"/>
            <a:ext cx="2411227" cy="914400"/>
          </a:xfrm>
          <a:prstGeom prst="roundRect">
            <a:avLst/>
          </a:prstGeom>
          <a:solidFill>
            <a:schemeClr val="accent3">
              <a:lumMod val="20000"/>
              <a:lumOff val="8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lumMod val="65000"/>
                    <a:lumOff val="35000"/>
                  </a:schemeClr>
                </a:solidFill>
              </a:rPr>
              <a:t>OAuth2Login</a:t>
            </a:r>
          </a:p>
          <a:p>
            <a:pPr algn="ctr"/>
            <a:r>
              <a:rPr lang="en-US" altLang="ja-JP" dirty="0" err="1" smtClean="0">
                <a:solidFill>
                  <a:schemeClr val="tx1">
                    <a:lumMod val="65000"/>
                    <a:lumOff val="35000"/>
                  </a:schemeClr>
                </a:solidFill>
              </a:rPr>
              <a:t>AuthenticationFilter</a:t>
            </a:r>
            <a:endParaRPr kumimoji="1" lang="en-US" altLang="ja-JP" dirty="0" smtClean="0">
              <a:solidFill>
                <a:schemeClr val="tx1">
                  <a:lumMod val="65000"/>
                  <a:lumOff val="35000"/>
                </a:schemeClr>
              </a:solidFill>
            </a:endParaRPr>
          </a:p>
        </p:txBody>
      </p:sp>
      <p:sp>
        <p:nvSpPr>
          <p:cNvPr id="27" name="角丸四角形 26"/>
          <p:cNvSpPr/>
          <p:nvPr/>
        </p:nvSpPr>
        <p:spPr>
          <a:xfrm>
            <a:off x="4753236" y="-2134144"/>
            <a:ext cx="2215540" cy="914400"/>
          </a:xfrm>
          <a:prstGeom prst="roundRect">
            <a:avLst/>
          </a:prstGeom>
          <a:solidFill>
            <a:schemeClr val="accent3">
              <a:lumMod val="20000"/>
              <a:lumOff val="80000"/>
              <a:alpha val="2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bg1">
                    <a:lumMod val="85000"/>
                  </a:schemeClr>
                </a:solidFill>
              </a:rPr>
              <a:t>&lt;&lt;interface&gt;&gt;</a:t>
            </a:r>
          </a:p>
          <a:p>
            <a:pPr algn="ctr"/>
            <a:r>
              <a:rPr kumimoji="1" lang="en-US" altLang="ja-JP" dirty="0" err="1" smtClean="0">
                <a:solidFill>
                  <a:schemeClr val="bg1">
                    <a:lumMod val="85000"/>
                  </a:schemeClr>
                </a:solidFill>
              </a:rPr>
              <a:t>ClientRegistration</a:t>
            </a:r>
            <a:endParaRPr kumimoji="1" lang="en-US" altLang="ja-JP" dirty="0" smtClean="0">
              <a:solidFill>
                <a:schemeClr val="bg1">
                  <a:lumMod val="85000"/>
                </a:schemeClr>
              </a:solidFill>
            </a:endParaRPr>
          </a:p>
          <a:p>
            <a:pPr algn="ctr"/>
            <a:r>
              <a:rPr lang="en-US" altLang="ja-JP" dirty="0" smtClean="0">
                <a:solidFill>
                  <a:schemeClr val="bg1">
                    <a:lumMod val="85000"/>
                  </a:schemeClr>
                </a:solidFill>
              </a:rPr>
              <a:t>Repository</a:t>
            </a:r>
            <a:endParaRPr kumimoji="1" lang="en-US" altLang="ja-JP" dirty="0" smtClean="0">
              <a:solidFill>
                <a:schemeClr val="bg1">
                  <a:lumMod val="85000"/>
                </a:schemeClr>
              </a:solidFill>
            </a:endParaRPr>
          </a:p>
        </p:txBody>
      </p:sp>
      <p:sp>
        <p:nvSpPr>
          <p:cNvPr id="30" name="角丸四角形 29"/>
          <p:cNvSpPr/>
          <p:nvPr/>
        </p:nvSpPr>
        <p:spPr>
          <a:xfrm>
            <a:off x="7158684" y="-2123582"/>
            <a:ext cx="2561968" cy="914400"/>
          </a:xfrm>
          <a:prstGeom prst="roundRect">
            <a:avLst/>
          </a:prstGeom>
          <a:solidFill>
            <a:schemeClr val="accent3">
              <a:lumMod val="20000"/>
              <a:lumOff val="80000"/>
              <a:alpha val="2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bg1">
                    <a:lumMod val="85000"/>
                  </a:schemeClr>
                </a:solidFill>
              </a:rPr>
              <a:t>&lt;&lt;interface&gt;&gt;</a:t>
            </a:r>
          </a:p>
          <a:p>
            <a:pPr algn="ctr"/>
            <a:r>
              <a:rPr lang="en-US" altLang="ja-JP" dirty="0" err="1" smtClean="0">
                <a:solidFill>
                  <a:schemeClr val="bg1">
                    <a:lumMod val="85000"/>
                  </a:schemeClr>
                </a:solidFill>
              </a:rPr>
              <a:t>AuthorizationRequest</a:t>
            </a:r>
            <a:endParaRPr lang="en-US" altLang="ja-JP" dirty="0" smtClean="0">
              <a:solidFill>
                <a:schemeClr val="bg1">
                  <a:lumMod val="85000"/>
                </a:schemeClr>
              </a:solidFill>
            </a:endParaRPr>
          </a:p>
          <a:p>
            <a:pPr algn="ctr"/>
            <a:r>
              <a:rPr lang="en-US" altLang="ja-JP" dirty="0" smtClean="0">
                <a:solidFill>
                  <a:schemeClr val="bg1">
                    <a:lumMod val="85000"/>
                  </a:schemeClr>
                </a:solidFill>
              </a:rPr>
              <a:t>Repository</a:t>
            </a:r>
            <a:endParaRPr kumimoji="1" lang="en-US" altLang="ja-JP" dirty="0" smtClean="0">
              <a:solidFill>
                <a:schemeClr val="bg1">
                  <a:lumMod val="85000"/>
                </a:schemeClr>
              </a:solidFill>
            </a:endParaRPr>
          </a:p>
        </p:txBody>
      </p:sp>
      <p:cxnSp>
        <p:nvCxnSpPr>
          <p:cNvPr id="42" name="直線コネクタ 41"/>
          <p:cNvCxnSpPr>
            <a:stCxn id="26" idx="2"/>
          </p:cNvCxnSpPr>
          <p:nvPr/>
        </p:nvCxnSpPr>
        <p:spPr>
          <a:xfrm flipH="1">
            <a:off x="3380391" y="-1209182"/>
            <a:ext cx="12376" cy="12206696"/>
          </a:xfrm>
          <a:prstGeom prst="line">
            <a:avLst/>
          </a:prstGeom>
          <a:ln>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52" name="直線コネクタ 51"/>
          <p:cNvCxnSpPr>
            <a:stCxn id="27" idx="2"/>
          </p:cNvCxnSpPr>
          <p:nvPr/>
        </p:nvCxnSpPr>
        <p:spPr>
          <a:xfrm flipH="1">
            <a:off x="5858304" y="-1219744"/>
            <a:ext cx="2702" cy="3901153"/>
          </a:xfrm>
          <a:prstGeom prst="line">
            <a:avLst/>
          </a:prstGeom>
          <a:ln>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53" name="直線コネクタ 52"/>
          <p:cNvCxnSpPr>
            <a:stCxn id="30" idx="2"/>
          </p:cNvCxnSpPr>
          <p:nvPr/>
        </p:nvCxnSpPr>
        <p:spPr>
          <a:xfrm>
            <a:off x="8439668" y="-1209182"/>
            <a:ext cx="2872" cy="2783696"/>
          </a:xfrm>
          <a:prstGeom prst="line">
            <a:avLst/>
          </a:prstGeom>
          <a:ln>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57" name="正方形/長方形 56"/>
          <p:cNvSpPr/>
          <p:nvPr/>
        </p:nvSpPr>
        <p:spPr>
          <a:xfrm>
            <a:off x="3207396" y="-543696"/>
            <a:ext cx="345990" cy="11368216"/>
          </a:xfrm>
          <a:prstGeom prst="rect">
            <a:avLst/>
          </a:prstGeom>
          <a:solidFill>
            <a:schemeClr val="accent3">
              <a:lumMod val="20000"/>
              <a:lumOff val="8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65000"/>
                  <a:lumOff val="35000"/>
                </a:schemeClr>
              </a:solidFill>
            </a:endParaRPr>
          </a:p>
        </p:txBody>
      </p:sp>
      <p:sp>
        <p:nvSpPr>
          <p:cNvPr id="58" name="正方形/長方形 57"/>
          <p:cNvSpPr/>
          <p:nvPr/>
        </p:nvSpPr>
        <p:spPr>
          <a:xfrm>
            <a:off x="5695215" y="1835420"/>
            <a:ext cx="345990" cy="1056066"/>
          </a:xfrm>
          <a:prstGeom prst="rect">
            <a:avLst/>
          </a:prstGeom>
          <a:solidFill>
            <a:schemeClr val="accent3">
              <a:lumMod val="20000"/>
              <a:lumOff val="80000"/>
              <a:alpha val="2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65000"/>
                  <a:lumOff val="35000"/>
                </a:schemeClr>
              </a:solidFill>
            </a:endParaRPr>
          </a:p>
        </p:txBody>
      </p:sp>
      <p:cxnSp>
        <p:nvCxnSpPr>
          <p:cNvPr id="59" name="直線矢印コネクタ 58"/>
          <p:cNvCxnSpPr/>
          <p:nvPr/>
        </p:nvCxnSpPr>
        <p:spPr>
          <a:xfrm>
            <a:off x="3553386" y="2150071"/>
            <a:ext cx="2141829" cy="0"/>
          </a:xfrm>
          <a:prstGeom prst="straightConnector1">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2" name="テキスト ボックス 31"/>
          <p:cNvSpPr txBox="1"/>
          <p:nvPr/>
        </p:nvSpPr>
        <p:spPr>
          <a:xfrm>
            <a:off x="3558742" y="1815538"/>
            <a:ext cx="2100255" cy="307777"/>
          </a:xfrm>
          <a:prstGeom prst="rect">
            <a:avLst/>
          </a:prstGeom>
          <a:noFill/>
        </p:spPr>
        <p:txBody>
          <a:bodyPr wrap="none" rtlCol="0">
            <a:spAutoFit/>
          </a:bodyPr>
          <a:lstStyle/>
          <a:p>
            <a:r>
              <a:rPr kumimoji="1" lang="en-US" altLang="ja-JP" sz="1400" dirty="0" err="1" smtClean="0">
                <a:solidFill>
                  <a:schemeClr val="bg1">
                    <a:lumMod val="85000"/>
                  </a:schemeClr>
                </a:solidFill>
              </a:rPr>
              <a:t>findByRegistrationId</a:t>
            </a:r>
            <a:r>
              <a:rPr kumimoji="1" lang="en-US" altLang="ja-JP" sz="1400" dirty="0" smtClean="0">
                <a:solidFill>
                  <a:schemeClr val="bg1">
                    <a:lumMod val="85000"/>
                  </a:schemeClr>
                </a:solidFill>
              </a:rPr>
              <a:t>(..)</a:t>
            </a:r>
            <a:endParaRPr kumimoji="1" lang="ja-JP" altLang="en-US" sz="1400" dirty="0">
              <a:solidFill>
                <a:schemeClr val="bg1">
                  <a:lumMod val="85000"/>
                </a:schemeClr>
              </a:solidFill>
            </a:endParaRPr>
          </a:p>
        </p:txBody>
      </p:sp>
      <p:cxnSp>
        <p:nvCxnSpPr>
          <p:cNvPr id="63" name="直線矢印コネクタ 62"/>
          <p:cNvCxnSpPr/>
          <p:nvPr/>
        </p:nvCxnSpPr>
        <p:spPr>
          <a:xfrm flipH="1">
            <a:off x="3553386" y="2586675"/>
            <a:ext cx="2105611" cy="0"/>
          </a:xfrm>
          <a:prstGeom prst="straightConnector1">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5" name="角丸四角形 64"/>
          <p:cNvSpPr/>
          <p:nvPr/>
        </p:nvSpPr>
        <p:spPr>
          <a:xfrm>
            <a:off x="3967340" y="2354498"/>
            <a:ext cx="1282080" cy="447883"/>
          </a:xfrm>
          <a:prstGeom prst="roundRect">
            <a:avLst/>
          </a:prstGeom>
          <a:solidFill>
            <a:schemeClr val="accent6">
              <a:lumMod val="20000"/>
              <a:lumOff val="80000"/>
              <a:alpha val="2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smtClean="0">
                <a:solidFill>
                  <a:schemeClr val="bg1">
                    <a:lumMod val="85000"/>
                  </a:schemeClr>
                </a:solidFill>
              </a:rPr>
              <a:t>Client</a:t>
            </a:r>
          </a:p>
          <a:p>
            <a:pPr algn="ctr"/>
            <a:r>
              <a:rPr kumimoji="1" lang="en-US" altLang="ja-JP" sz="1400" dirty="0" smtClean="0">
                <a:solidFill>
                  <a:schemeClr val="bg1">
                    <a:lumMod val="85000"/>
                  </a:schemeClr>
                </a:solidFill>
              </a:rPr>
              <a:t>Registration</a:t>
            </a:r>
          </a:p>
        </p:txBody>
      </p:sp>
      <p:sp>
        <p:nvSpPr>
          <p:cNvPr id="66" name="正方形/長方形 65"/>
          <p:cNvSpPr/>
          <p:nvPr/>
        </p:nvSpPr>
        <p:spPr>
          <a:xfrm>
            <a:off x="8269546" y="-14974"/>
            <a:ext cx="345990" cy="916818"/>
          </a:xfrm>
          <a:prstGeom prst="rect">
            <a:avLst/>
          </a:prstGeom>
          <a:solidFill>
            <a:schemeClr val="accent3">
              <a:lumMod val="20000"/>
              <a:lumOff val="80000"/>
              <a:alpha val="2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65000"/>
                  <a:lumOff val="35000"/>
                </a:schemeClr>
              </a:solidFill>
            </a:endParaRPr>
          </a:p>
        </p:txBody>
      </p:sp>
      <p:cxnSp>
        <p:nvCxnSpPr>
          <p:cNvPr id="67" name="直線矢印コネクタ 66"/>
          <p:cNvCxnSpPr/>
          <p:nvPr/>
        </p:nvCxnSpPr>
        <p:spPr>
          <a:xfrm>
            <a:off x="3567185" y="263595"/>
            <a:ext cx="4702361" cy="0"/>
          </a:xfrm>
          <a:prstGeom prst="straightConnector1">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0" name="テキスト ボックス 69"/>
          <p:cNvSpPr txBox="1"/>
          <p:nvPr/>
        </p:nvSpPr>
        <p:spPr>
          <a:xfrm>
            <a:off x="3553390" y="-46372"/>
            <a:ext cx="2552302" cy="307777"/>
          </a:xfrm>
          <a:prstGeom prst="rect">
            <a:avLst/>
          </a:prstGeom>
          <a:noFill/>
        </p:spPr>
        <p:txBody>
          <a:bodyPr wrap="none" rtlCol="0">
            <a:spAutoFit/>
          </a:bodyPr>
          <a:lstStyle/>
          <a:p>
            <a:r>
              <a:rPr kumimoji="1" lang="en-US" altLang="ja-JP" sz="1400" dirty="0" err="1" smtClean="0">
                <a:solidFill>
                  <a:schemeClr val="bg1">
                    <a:lumMod val="85000"/>
                  </a:schemeClr>
                </a:solidFill>
              </a:rPr>
              <a:t>loadAuthorizationRequest</a:t>
            </a:r>
            <a:r>
              <a:rPr kumimoji="1" lang="en-US" altLang="ja-JP" sz="1400" dirty="0" smtClean="0">
                <a:solidFill>
                  <a:schemeClr val="bg1">
                    <a:lumMod val="85000"/>
                  </a:schemeClr>
                </a:solidFill>
              </a:rPr>
              <a:t>(..)</a:t>
            </a:r>
            <a:endParaRPr kumimoji="1" lang="ja-JP" altLang="en-US" sz="1400" dirty="0">
              <a:solidFill>
                <a:schemeClr val="bg1">
                  <a:lumMod val="85000"/>
                </a:schemeClr>
              </a:solidFill>
            </a:endParaRPr>
          </a:p>
        </p:txBody>
      </p:sp>
      <p:sp>
        <p:nvSpPr>
          <p:cNvPr id="10" name="円柱 9"/>
          <p:cNvSpPr/>
          <p:nvPr/>
        </p:nvSpPr>
        <p:spPr>
          <a:xfrm>
            <a:off x="6336922" y="1936130"/>
            <a:ext cx="1457665" cy="792884"/>
          </a:xfrm>
          <a:prstGeom prst="can">
            <a:avLst/>
          </a:prstGeom>
          <a:solidFill>
            <a:schemeClr val="accent1">
              <a:lumMod val="40000"/>
              <a:lumOff val="60000"/>
              <a:alpha val="2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dirty="0" smtClean="0">
                <a:solidFill>
                  <a:schemeClr val="bg1">
                    <a:lumMod val="85000"/>
                  </a:schemeClr>
                </a:solidFill>
              </a:rPr>
              <a:t>メモリ</a:t>
            </a:r>
            <a:endParaRPr lang="en-US" altLang="ja-JP" dirty="0" smtClean="0">
              <a:solidFill>
                <a:schemeClr val="bg1">
                  <a:lumMod val="85000"/>
                </a:schemeClr>
              </a:solidFill>
            </a:endParaRPr>
          </a:p>
          <a:p>
            <a:pPr algn="ctr"/>
            <a:r>
              <a:rPr kumimoji="1" lang="en-US" altLang="ja-JP" sz="1200" dirty="0" smtClean="0">
                <a:solidFill>
                  <a:schemeClr val="bg1">
                    <a:lumMod val="85000"/>
                  </a:schemeClr>
                </a:solidFill>
              </a:rPr>
              <a:t>(</a:t>
            </a:r>
            <a:r>
              <a:rPr lang="en-US" altLang="ja-JP" sz="1200" dirty="0" smtClean="0">
                <a:solidFill>
                  <a:schemeClr val="bg1">
                    <a:lumMod val="85000"/>
                  </a:schemeClr>
                </a:solidFill>
              </a:rPr>
              <a:t>Bean</a:t>
            </a:r>
            <a:r>
              <a:rPr lang="ja-JP" altLang="en-US" sz="1200" dirty="0" smtClean="0">
                <a:solidFill>
                  <a:schemeClr val="bg1">
                    <a:lumMod val="85000"/>
                  </a:schemeClr>
                </a:solidFill>
              </a:rPr>
              <a:t>定義</a:t>
            </a:r>
            <a:r>
              <a:rPr kumimoji="1" lang="en-US" altLang="ja-JP" sz="1200" dirty="0" smtClean="0">
                <a:solidFill>
                  <a:schemeClr val="bg1">
                    <a:lumMod val="85000"/>
                  </a:schemeClr>
                </a:solidFill>
              </a:rPr>
              <a:t>)</a:t>
            </a:r>
            <a:endParaRPr kumimoji="1" lang="ja-JP" altLang="en-US" sz="1200" dirty="0">
              <a:solidFill>
                <a:schemeClr val="bg1">
                  <a:lumMod val="85000"/>
                </a:schemeClr>
              </a:solidFill>
            </a:endParaRPr>
          </a:p>
        </p:txBody>
      </p:sp>
      <p:sp>
        <p:nvSpPr>
          <p:cNvPr id="11" name="左カーブ矢印 10"/>
          <p:cNvSpPr/>
          <p:nvPr/>
        </p:nvSpPr>
        <p:spPr>
          <a:xfrm>
            <a:off x="5860389" y="2110773"/>
            <a:ext cx="731520" cy="574362"/>
          </a:xfrm>
          <a:prstGeom prst="curvedLeftArrow">
            <a:avLst/>
          </a:prstGeom>
          <a:solidFill>
            <a:schemeClr val="accent1">
              <a:lumMod val="60000"/>
              <a:lumOff val="40000"/>
              <a:alpha val="2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65000"/>
                  <a:lumOff val="35000"/>
                </a:schemeClr>
              </a:solidFill>
            </a:endParaRPr>
          </a:p>
        </p:txBody>
      </p:sp>
      <p:sp>
        <p:nvSpPr>
          <p:cNvPr id="33" name="円柱 32"/>
          <p:cNvSpPr/>
          <p:nvPr/>
        </p:nvSpPr>
        <p:spPr>
          <a:xfrm>
            <a:off x="8997565" y="-95021"/>
            <a:ext cx="1457665" cy="2010310"/>
          </a:xfrm>
          <a:prstGeom prst="can">
            <a:avLst/>
          </a:prstGeom>
          <a:solidFill>
            <a:schemeClr val="accent1">
              <a:lumMod val="40000"/>
              <a:lumOff val="60000"/>
              <a:alpha val="2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solidFill>
                  <a:schemeClr val="bg1">
                    <a:lumMod val="85000"/>
                  </a:schemeClr>
                </a:solidFill>
              </a:rPr>
              <a:t>セッション</a:t>
            </a:r>
            <a:endParaRPr kumimoji="1" lang="ja-JP" altLang="en-US" dirty="0">
              <a:solidFill>
                <a:schemeClr val="bg1">
                  <a:lumMod val="85000"/>
                </a:schemeClr>
              </a:solidFill>
            </a:endParaRPr>
          </a:p>
        </p:txBody>
      </p:sp>
      <p:sp>
        <p:nvSpPr>
          <p:cNvPr id="36" name="角丸四角形 35"/>
          <p:cNvSpPr/>
          <p:nvPr/>
        </p:nvSpPr>
        <p:spPr>
          <a:xfrm>
            <a:off x="199326" y="-2114167"/>
            <a:ext cx="1864247" cy="914400"/>
          </a:xfrm>
          <a:prstGeom prst="roundRect">
            <a:avLst/>
          </a:prstGeom>
          <a:solidFill>
            <a:schemeClr val="accent3">
              <a:lumMod val="20000"/>
              <a:lumOff val="8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lumMod val="65000"/>
                    <a:lumOff val="35000"/>
                  </a:schemeClr>
                </a:solidFill>
              </a:rPr>
              <a:t>User Agent</a:t>
            </a:r>
          </a:p>
          <a:p>
            <a:pPr algn="ctr"/>
            <a:r>
              <a:rPr kumimoji="1" lang="en-US" altLang="ja-JP" dirty="0" smtClean="0">
                <a:solidFill>
                  <a:schemeClr val="tx1">
                    <a:lumMod val="65000"/>
                    <a:lumOff val="35000"/>
                  </a:schemeClr>
                </a:solidFill>
              </a:rPr>
              <a:t>(Web Browser)</a:t>
            </a:r>
          </a:p>
        </p:txBody>
      </p:sp>
      <p:sp>
        <p:nvSpPr>
          <p:cNvPr id="37" name="スマイル 36"/>
          <p:cNvSpPr/>
          <p:nvPr/>
        </p:nvSpPr>
        <p:spPr>
          <a:xfrm>
            <a:off x="129634" y="-2266566"/>
            <a:ext cx="333632" cy="345989"/>
          </a:xfrm>
          <a:prstGeom prst="smileyFace">
            <a:avLst/>
          </a:prstGeom>
          <a:solidFill>
            <a:schemeClr val="accent3">
              <a:lumMod val="20000"/>
              <a:lumOff val="8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65000"/>
                  <a:lumOff val="35000"/>
                </a:schemeClr>
              </a:solidFill>
            </a:endParaRPr>
          </a:p>
        </p:txBody>
      </p:sp>
      <p:cxnSp>
        <p:nvCxnSpPr>
          <p:cNvPr id="40" name="直線矢印コネクタ 39"/>
          <p:cNvCxnSpPr/>
          <p:nvPr/>
        </p:nvCxnSpPr>
        <p:spPr>
          <a:xfrm>
            <a:off x="1312970" y="-395427"/>
            <a:ext cx="1894426" cy="0"/>
          </a:xfrm>
          <a:prstGeom prst="straightConnector1">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4" name="左カーブ矢印 33"/>
          <p:cNvSpPr/>
          <p:nvPr/>
        </p:nvSpPr>
        <p:spPr>
          <a:xfrm>
            <a:off x="8523071" y="220742"/>
            <a:ext cx="731520" cy="574362"/>
          </a:xfrm>
          <a:prstGeom prst="curvedLeftArrow">
            <a:avLst/>
          </a:prstGeom>
          <a:solidFill>
            <a:schemeClr val="accent1">
              <a:lumMod val="60000"/>
              <a:lumOff val="40000"/>
              <a:alpha val="2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65000"/>
                  <a:lumOff val="35000"/>
                </a:schemeClr>
              </a:solidFill>
            </a:endParaRPr>
          </a:p>
        </p:txBody>
      </p:sp>
      <p:cxnSp>
        <p:nvCxnSpPr>
          <p:cNvPr id="35" name="直線矢印コネクタ 34"/>
          <p:cNvCxnSpPr/>
          <p:nvPr/>
        </p:nvCxnSpPr>
        <p:spPr>
          <a:xfrm flipH="1">
            <a:off x="3567185" y="790989"/>
            <a:ext cx="4702362" cy="0"/>
          </a:xfrm>
          <a:prstGeom prst="straightConnector1">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8" name="角丸四角形 37"/>
          <p:cNvSpPr/>
          <p:nvPr/>
        </p:nvSpPr>
        <p:spPr>
          <a:xfrm>
            <a:off x="5471357" y="397638"/>
            <a:ext cx="1365425" cy="736953"/>
          </a:xfrm>
          <a:prstGeom prst="roundRect">
            <a:avLst/>
          </a:prstGeom>
          <a:solidFill>
            <a:schemeClr val="accent6">
              <a:lumMod val="20000"/>
              <a:lumOff val="80000"/>
              <a:alpha val="2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smtClean="0">
                <a:solidFill>
                  <a:schemeClr val="bg1">
                    <a:lumMod val="85000"/>
                  </a:schemeClr>
                </a:solidFill>
              </a:rPr>
              <a:t>OAuth2</a:t>
            </a:r>
          </a:p>
          <a:p>
            <a:pPr algn="ctr"/>
            <a:r>
              <a:rPr kumimoji="1" lang="en-US" altLang="ja-JP" sz="1400" dirty="0" smtClean="0">
                <a:solidFill>
                  <a:schemeClr val="bg1">
                    <a:lumMod val="85000"/>
                  </a:schemeClr>
                </a:solidFill>
              </a:rPr>
              <a:t>Authorization</a:t>
            </a:r>
          </a:p>
          <a:p>
            <a:pPr algn="ctr"/>
            <a:r>
              <a:rPr kumimoji="1" lang="en-US" altLang="ja-JP" sz="1400" dirty="0" smtClean="0">
                <a:solidFill>
                  <a:schemeClr val="bg1">
                    <a:lumMod val="85000"/>
                  </a:schemeClr>
                </a:solidFill>
              </a:rPr>
              <a:t>Request</a:t>
            </a:r>
          </a:p>
        </p:txBody>
      </p:sp>
      <p:cxnSp>
        <p:nvCxnSpPr>
          <p:cNvPr id="41" name="直線矢印コネクタ 40"/>
          <p:cNvCxnSpPr/>
          <p:nvPr/>
        </p:nvCxnSpPr>
        <p:spPr>
          <a:xfrm>
            <a:off x="3596015" y="1453959"/>
            <a:ext cx="4702361" cy="0"/>
          </a:xfrm>
          <a:prstGeom prst="straightConnector1">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3" name="テキスト ボックス 42"/>
          <p:cNvSpPr txBox="1"/>
          <p:nvPr/>
        </p:nvSpPr>
        <p:spPr>
          <a:xfrm>
            <a:off x="3582220" y="1143992"/>
            <a:ext cx="2810385" cy="307777"/>
          </a:xfrm>
          <a:prstGeom prst="rect">
            <a:avLst/>
          </a:prstGeom>
          <a:noFill/>
        </p:spPr>
        <p:txBody>
          <a:bodyPr wrap="none" rtlCol="0">
            <a:spAutoFit/>
          </a:bodyPr>
          <a:lstStyle/>
          <a:p>
            <a:r>
              <a:rPr kumimoji="1" lang="en-US" altLang="ja-JP" sz="1400" dirty="0" err="1" smtClean="0">
                <a:solidFill>
                  <a:schemeClr val="bg1">
                    <a:lumMod val="85000"/>
                  </a:schemeClr>
                </a:solidFill>
              </a:rPr>
              <a:t>removeAuthorizationRequest</a:t>
            </a:r>
            <a:r>
              <a:rPr kumimoji="1" lang="en-US" altLang="ja-JP" sz="1400" dirty="0" smtClean="0">
                <a:solidFill>
                  <a:schemeClr val="bg1">
                    <a:lumMod val="85000"/>
                  </a:schemeClr>
                </a:solidFill>
              </a:rPr>
              <a:t>(..)</a:t>
            </a:r>
            <a:endParaRPr kumimoji="1" lang="ja-JP" altLang="en-US" sz="1400" dirty="0">
              <a:solidFill>
                <a:schemeClr val="bg1">
                  <a:lumMod val="85000"/>
                </a:schemeClr>
              </a:solidFill>
            </a:endParaRPr>
          </a:p>
        </p:txBody>
      </p:sp>
      <p:sp>
        <p:nvSpPr>
          <p:cNvPr id="44" name="正方形/長方形 43"/>
          <p:cNvSpPr/>
          <p:nvPr/>
        </p:nvSpPr>
        <p:spPr>
          <a:xfrm>
            <a:off x="8286019" y="1212465"/>
            <a:ext cx="345990" cy="497039"/>
          </a:xfrm>
          <a:prstGeom prst="rect">
            <a:avLst/>
          </a:prstGeom>
          <a:solidFill>
            <a:schemeClr val="accent3">
              <a:lumMod val="20000"/>
              <a:lumOff val="80000"/>
              <a:alpha val="2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65000"/>
                  <a:lumOff val="35000"/>
                </a:schemeClr>
              </a:solidFill>
            </a:endParaRPr>
          </a:p>
        </p:txBody>
      </p:sp>
      <p:sp>
        <p:nvSpPr>
          <p:cNvPr id="45" name="右矢印 44"/>
          <p:cNvSpPr/>
          <p:nvPr/>
        </p:nvSpPr>
        <p:spPr>
          <a:xfrm>
            <a:off x="8594305" y="1306466"/>
            <a:ext cx="604233" cy="348719"/>
          </a:xfrm>
          <a:prstGeom prst="rightArrow">
            <a:avLst/>
          </a:prstGeom>
          <a:solidFill>
            <a:schemeClr val="accent1">
              <a:lumMod val="60000"/>
              <a:lumOff val="40000"/>
              <a:alpha val="2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65000"/>
                  <a:lumOff val="35000"/>
                </a:schemeClr>
              </a:solidFill>
            </a:endParaRPr>
          </a:p>
        </p:txBody>
      </p:sp>
      <p:sp>
        <p:nvSpPr>
          <p:cNvPr id="5" name="乗算記号 4"/>
          <p:cNvSpPr/>
          <p:nvPr/>
        </p:nvSpPr>
        <p:spPr>
          <a:xfrm>
            <a:off x="8535289" y="1030820"/>
            <a:ext cx="583709" cy="914400"/>
          </a:xfrm>
          <a:prstGeom prst="mathMultiply">
            <a:avLst/>
          </a:prstGeom>
          <a:solidFill>
            <a:srgbClr val="FF0000">
              <a:alpha val="20000"/>
            </a:srgb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65000"/>
                  <a:lumOff val="35000"/>
                </a:schemeClr>
              </a:solidFill>
            </a:endParaRPr>
          </a:p>
        </p:txBody>
      </p:sp>
      <p:sp>
        <p:nvSpPr>
          <p:cNvPr id="60" name="角丸四角形 59"/>
          <p:cNvSpPr/>
          <p:nvPr/>
        </p:nvSpPr>
        <p:spPr>
          <a:xfrm>
            <a:off x="4787810" y="3343253"/>
            <a:ext cx="2215540" cy="914400"/>
          </a:xfrm>
          <a:prstGeom prst="roundRect">
            <a:avLst/>
          </a:prstGeom>
          <a:solidFill>
            <a:schemeClr val="accent3">
              <a:lumMod val="20000"/>
              <a:lumOff val="80000"/>
              <a:alpha val="2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bg1">
                    <a:lumMod val="85000"/>
                  </a:schemeClr>
                </a:solidFill>
              </a:rPr>
              <a:t>&lt;&lt;interface&gt;&gt;</a:t>
            </a:r>
            <a:endParaRPr lang="en-US" altLang="ja-JP" dirty="0">
              <a:solidFill>
                <a:schemeClr val="bg1">
                  <a:lumMod val="85000"/>
                </a:schemeClr>
              </a:solidFill>
            </a:endParaRPr>
          </a:p>
          <a:p>
            <a:pPr algn="ctr"/>
            <a:r>
              <a:rPr kumimoji="1" lang="en-US" altLang="ja-JP" dirty="0" smtClean="0">
                <a:solidFill>
                  <a:schemeClr val="bg1">
                    <a:lumMod val="85000"/>
                  </a:schemeClr>
                </a:solidFill>
              </a:rPr>
              <a:t>Authentication</a:t>
            </a:r>
          </a:p>
          <a:p>
            <a:pPr algn="ctr"/>
            <a:r>
              <a:rPr lang="en-US" altLang="ja-JP" dirty="0" smtClean="0">
                <a:solidFill>
                  <a:schemeClr val="bg1">
                    <a:lumMod val="85000"/>
                  </a:schemeClr>
                </a:solidFill>
              </a:rPr>
              <a:t>Manager</a:t>
            </a:r>
            <a:endParaRPr kumimoji="1" lang="en-US" altLang="ja-JP" dirty="0" smtClean="0">
              <a:solidFill>
                <a:schemeClr val="bg1">
                  <a:lumMod val="85000"/>
                </a:schemeClr>
              </a:solidFill>
            </a:endParaRPr>
          </a:p>
        </p:txBody>
      </p:sp>
      <p:sp>
        <p:nvSpPr>
          <p:cNvPr id="61" name="角丸四角形 60"/>
          <p:cNvSpPr/>
          <p:nvPr/>
        </p:nvSpPr>
        <p:spPr>
          <a:xfrm>
            <a:off x="7386552" y="3332705"/>
            <a:ext cx="2215540" cy="914400"/>
          </a:xfrm>
          <a:prstGeom prst="roundRect">
            <a:avLst/>
          </a:prstGeom>
          <a:solidFill>
            <a:schemeClr val="accent3">
              <a:lumMod val="20000"/>
              <a:lumOff val="80000"/>
              <a:alpha val="2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bg1">
                    <a:lumMod val="85000"/>
                  </a:schemeClr>
                </a:solidFill>
              </a:rPr>
              <a:t>&lt;&lt;interface&gt;&gt;</a:t>
            </a:r>
            <a:endParaRPr lang="en-US" altLang="ja-JP" dirty="0">
              <a:solidFill>
                <a:schemeClr val="bg1">
                  <a:lumMod val="85000"/>
                </a:schemeClr>
              </a:solidFill>
            </a:endParaRPr>
          </a:p>
          <a:p>
            <a:pPr algn="ctr"/>
            <a:r>
              <a:rPr kumimoji="1" lang="en-US" altLang="ja-JP" dirty="0" smtClean="0">
                <a:solidFill>
                  <a:schemeClr val="bg1">
                    <a:lumMod val="85000"/>
                  </a:schemeClr>
                </a:solidFill>
              </a:rPr>
              <a:t>Authentication</a:t>
            </a:r>
          </a:p>
          <a:p>
            <a:pPr algn="ctr"/>
            <a:r>
              <a:rPr lang="en-US" altLang="ja-JP" dirty="0" smtClean="0">
                <a:solidFill>
                  <a:schemeClr val="bg1">
                    <a:lumMod val="85000"/>
                  </a:schemeClr>
                </a:solidFill>
              </a:rPr>
              <a:t>Provider</a:t>
            </a:r>
            <a:endParaRPr kumimoji="1" lang="en-US" altLang="ja-JP" dirty="0" smtClean="0">
              <a:solidFill>
                <a:schemeClr val="bg1">
                  <a:lumMod val="85000"/>
                </a:schemeClr>
              </a:solidFill>
            </a:endParaRPr>
          </a:p>
        </p:txBody>
      </p:sp>
      <p:cxnSp>
        <p:nvCxnSpPr>
          <p:cNvPr id="62" name="直線コネクタ 61"/>
          <p:cNvCxnSpPr>
            <a:stCxn id="61" idx="2"/>
          </p:cNvCxnSpPr>
          <p:nvPr/>
        </p:nvCxnSpPr>
        <p:spPr>
          <a:xfrm>
            <a:off x="8494322" y="4247105"/>
            <a:ext cx="10839" cy="2797339"/>
          </a:xfrm>
          <a:prstGeom prst="line">
            <a:avLst/>
          </a:prstGeom>
          <a:ln>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64" name="直線コネクタ 63"/>
          <p:cNvCxnSpPr>
            <a:stCxn id="60" idx="2"/>
          </p:cNvCxnSpPr>
          <p:nvPr/>
        </p:nvCxnSpPr>
        <p:spPr>
          <a:xfrm>
            <a:off x="5895580" y="4257653"/>
            <a:ext cx="27879" cy="2907408"/>
          </a:xfrm>
          <a:prstGeom prst="line">
            <a:avLst/>
          </a:prstGeom>
          <a:ln>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68" name="正方形/長方形 67"/>
          <p:cNvSpPr/>
          <p:nvPr/>
        </p:nvSpPr>
        <p:spPr>
          <a:xfrm>
            <a:off x="5739681" y="4788023"/>
            <a:ext cx="345990" cy="2119402"/>
          </a:xfrm>
          <a:prstGeom prst="rect">
            <a:avLst/>
          </a:prstGeom>
          <a:solidFill>
            <a:schemeClr val="accent3">
              <a:lumMod val="20000"/>
              <a:lumOff val="80000"/>
              <a:alpha val="2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65000"/>
                  <a:lumOff val="35000"/>
                </a:schemeClr>
              </a:solidFill>
            </a:endParaRPr>
          </a:p>
        </p:txBody>
      </p:sp>
      <p:cxnSp>
        <p:nvCxnSpPr>
          <p:cNvPr id="73" name="直線矢印コネクタ 72"/>
          <p:cNvCxnSpPr/>
          <p:nvPr/>
        </p:nvCxnSpPr>
        <p:spPr>
          <a:xfrm>
            <a:off x="3567185" y="4992127"/>
            <a:ext cx="2172496" cy="0"/>
          </a:xfrm>
          <a:prstGeom prst="straightConnector1">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5" name="テキスト ボックス 74"/>
          <p:cNvSpPr txBox="1"/>
          <p:nvPr/>
        </p:nvSpPr>
        <p:spPr>
          <a:xfrm>
            <a:off x="3565266" y="4334899"/>
            <a:ext cx="1459054" cy="307777"/>
          </a:xfrm>
          <a:prstGeom prst="rect">
            <a:avLst/>
          </a:prstGeom>
          <a:noFill/>
        </p:spPr>
        <p:txBody>
          <a:bodyPr wrap="none" rtlCol="0">
            <a:spAutoFit/>
          </a:bodyPr>
          <a:lstStyle/>
          <a:p>
            <a:r>
              <a:rPr lang="en-US" altLang="ja-JP" sz="1400" dirty="0">
                <a:solidFill>
                  <a:schemeClr val="bg1">
                    <a:lumMod val="85000"/>
                  </a:schemeClr>
                </a:solidFill>
              </a:rPr>
              <a:t>a</a:t>
            </a:r>
            <a:r>
              <a:rPr kumimoji="1" lang="en-US" altLang="ja-JP" sz="1400" dirty="0" smtClean="0">
                <a:solidFill>
                  <a:schemeClr val="bg1">
                    <a:lumMod val="85000"/>
                  </a:schemeClr>
                </a:solidFill>
              </a:rPr>
              <a:t>uthenticate(..)</a:t>
            </a:r>
            <a:endParaRPr kumimoji="1" lang="ja-JP" altLang="en-US" sz="1400" dirty="0">
              <a:solidFill>
                <a:schemeClr val="bg1">
                  <a:lumMod val="85000"/>
                </a:schemeClr>
              </a:solidFill>
            </a:endParaRPr>
          </a:p>
        </p:txBody>
      </p:sp>
      <p:sp>
        <p:nvSpPr>
          <p:cNvPr id="76" name="正方形/長方形 75"/>
          <p:cNvSpPr/>
          <p:nvPr/>
        </p:nvSpPr>
        <p:spPr>
          <a:xfrm>
            <a:off x="8310094" y="4990262"/>
            <a:ext cx="345990" cy="1789817"/>
          </a:xfrm>
          <a:prstGeom prst="rect">
            <a:avLst/>
          </a:prstGeom>
          <a:solidFill>
            <a:schemeClr val="accent3">
              <a:lumMod val="20000"/>
              <a:lumOff val="80000"/>
              <a:alpha val="2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65000"/>
                  <a:lumOff val="35000"/>
                </a:schemeClr>
              </a:solidFill>
            </a:endParaRPr>
          </a:p>
        </p:txBody>
      </p:sp>
      <p:cxnSp>
        <p:nvCxnSpPr>
          <p:cNvPr id="77" name="直線矢印コネクタ 76"/>
          <p:cNvCxnSpPr/>
          <p:nvPr/>
        </p:nvCxnSpPr>
        <p:spPr>
          <a:xfrm>
            <a:off x="6084045" y="5218670"/>
            <a:ext cx="2239039" cy="0"/>
          </a:xfrm>
          <a:prstGeom prst="straightConnector1">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8" name="テキスト ボックス 77"/>
          <p:cNvSpPr txBox="1"/>
          <p:nvPr/>
        </p:nvSpPr>
        <p:spPr>
          <a:xfrm>
            <a:off x="6159814" y="4887842"/>
            <a:ext cx="1459054" cy="307777"/>
          </a:xfrm>
          <a:prstGeom prst="rect">
            <a:avLst/>
          </a:prstGeom>
          <a:noFill/>
        </p:spPr>
        <p:txBody>
          <a:bodyPr wrap="none" rtlCol="0">
            <a:spAutoFit/>
          </a:bodyPr>
          <a:lstStyle/>
          <a:p>
            <a:r>
              <a:rPr lang="en-US" altLang="ja-JP" sz="1400" dirty="0">
                <a:solidFill>
                  <a:schemeClr val="bg1">
                    <a:lumMod val="85000"/>
                  </a:schemeClr>
                </a:solidFill>
              </a:rPr>
              <a:t>a</a:t>
            </a:r>
            <a:r>
              <a:rPr kumimoji="1" lang="en-US" altLang="ja-JP" sz="1400" dirty="0" smtClean="0">
                <a:solidFill>
                  <a:schemeClr val="bg1">
                    <a:lumMod val="85000"/>
                  </a:schemeClr>
                </a:solidFill>
              </a:rPr>
              <a:t>uthenticate(..)</a:t>
            </a:r>
            <a:endParaRPr kumimoji="1" lang="ja-JP" altLang="en-US" sz="1400" dirty="0">
              <a:solidFill>
                <a:schemeClr val="bg1">
                  <a:lumMod val="85000"/>
                </a:schemeClr>
              </a:solidFill>
            </a:endParaRPr>
          </a:p>
        </p:txBody>
      </p:sp>
      <p:sp>
        <p:nvSpPr>
          <p:cNvPr id="80" name="角丸四角形 79"/>
          <p:cNvSpPr/>
          <p:nvPr/>
        </p:nvSpPr>
        <p:spPr>
          <a:xfrm>
            <a:off x="4836793" y="7268358"/>
            <a:ext cx="2215984" cy="914400"/>
          </a:xfrm>
          <a:prstGeom prst="roundRect">
            <a:avLst/>
          </a:prstGeom>
          <a:solidFill>
            <a:schemeClr val="accent3">
              <a:lumMod val="20000"/>
              <a:lumOff val="8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err="1" smtClean="0">
                <a:solidFill>
                  <a:schemeClr val="tx1">
                    <a:lumMod val="65000"/>
                    <a:lumOff val="35000"/>
                  </a:schemeClr>
                </a:solidFill>
              </a:rPr>
              <a:t>SecurityContext</a:t>
            </a:r>
            <a:endParaRPr lang="en-US" altLang="ja-JP" dirty="0" smtClean="0">
              <a:solidFill>
                <a:schemeClr val="tx1">
                  <a:lumMod val="65000"/>
                  <a:lumOff val="35000"/>
                </a:schemeClr>
              </a:solidFill>
            </a:endParaRPr>
          </a:p>
        </p:txBody>
      </p:sp>
      <p:cxnSp>
        <p:nvCxnSpPr>
          <p:cNvPr id="81" name="直線コネクタ 80"/>
          <p:cNvCxnSpPr/>
          <p:nvPr/>
        </p:nvCxnSpPr>
        <p:spPr>
          <a:xfrm>
            <a:off x="5939435" y="8142396"/>
            <a:ext cx="0" cy="1149887"/>
          </a:xfrm>
          <a:prstGeom prst="line">
            <a:avLst/>
          </a:prstGeom>
          <a:ln>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82" name="正方形/長方形 81"/>
          <p:cNvSpPr/>
          <p:nvPr/>
        </p:nvSpPr>
        <p:spPr>
          <a:xfrm>
            <a:off x="5778020" y="8734355"/>
            <a:ext cx="345990" cy="411942"/>
          </a:xfrm>
          <a:prstGeom prst="rect">
            <a:avLst/>
          </a:prstGeom>
          <a:solidFill>
            <a:schemeClr val="accent3">
              <a:lumMod val="20000"/>
              <a:lumOff val="8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65000"/>
                  <a:lumOff val="35000"/>
                </a:schemeClr>
              </a:solidFill>
            </a:endParaRPr>
          </a:p>
        </p:txBody>
      </p:sp>
      <p:cxnSp>
        <p:nvCxnSpPr>
          <p:cNvPr id="84" name="直線矢印コネクタ 83"/>
          <p:cNvCxnSpPr/>
          <p:nvPr/>
        </p:nvCxnSpPr>
        <p:spPr>
          <a:xfrm flipH="1">
            <a:off x="6094750" y="6504238"/>
            <a:ext cx="2228335" cy="0"/>
          </a:xfrm>
          <a:prstGeom prst="straightConnector1">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0" name="角丸四角形 89"/>
          <p:cNvSpPr/>
          <p:nvPr/>
        </p:nvSpPr>
        <p:spPr>
          <a:xfrm>
            <a:off x="6478167" y="6112241"/>
            <a:ext cx="1503609" cy="751867"/>
          </a:xfrm>
          <a:prstGeom prst="roundRect">
            <a:avLst/>
          </a:prstGeom>
          <a:solidFill>
            <a:schemeClr val="accent6">
              <a:lumMod val="20000"/>
              <a:lumOff val="80000"/>
              <a:alpha val="2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smtClean="0">
                <a:solidFill>
                  <a:schemeClr val="bg1">
                    <a:lumMod val="85000"/>
                  </a:schemeClr>
                </a:solidFill>
              </a:rPr>
              <a:t>OAuth2Login</a:t>
            </a:r>
          </a:p>
          <a:p>
            <a:pPr algn="ctr"/>
            <a:r>
              <a:rPr lang="en-US" altLang="ja-JP" sz="1400" dirty="0" smtClean="0">
                <a:solidFill>
                  <a:schemeClr val="bg1">
                    <a:lumMod val="85000"/>
                  </a:schemeClr>
                </a:solidFill>
              </a:rPr>
              <a:t>Authentication</a:t>
            </a:r>
          </a:p>
          <a:p>
            <a:pPr algn="ctr"/>
            <a:r>
              <a:rPr lang="en-US" altLang="ja-JP" sz="1400" dirty="0" smtClean="0">
                <a:solidFill>
                  <a:schemeClr val="bg1">
                    <a:lumMod val="85000"/>
                  </a:schemeClr>
                </a:solidFill>
              </a:rPr>
              <a:t>Token</a:t>
            </a:r>
            <a:endParaRPr kumimoji="1" lang="en-US" altLang="ja-JP" sz="1400" dirty="0" smtClean="0">
              <a:solidFill>
                <a:schemeClr val="bg1">
                  <a:lumMod val="85000"/>
                </a:schemeClr>
              </a:solidFill>
            </a:endParaRPr>
          </a:p>
        </p:txBody>
      </p:sp>
      <p:cxnSp>
        <p:nvCxnSpPr>
          <p:cNvPr id="91" name="直線矢印コネクタ 90"/>
          <p:cNvCxnSpPr/>
          <p:nvPr/>
        </p:nvCxnSpPr>
        <p:spPr>
          <a:xfrm flipH="1">
            <a:off x="3567187" y="6762023"/>
            <a:ext cx="2172494" cy="0"/>
          </a:xfrm>
          <a:prstGeom prst="straightConnector1">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5" name="角丸四角形 94"/>
          <p:cNvSpPr/>
          <p:nvPr/>
        </p:nvSpPr>
        <p:spPr>
          <a:xfrm>
            <a:off x="3900237" y="4638149"/>
            <a:ext cx="1503609" cy="751867"/>
          </a:xfrm>
          <a:prstGeom prst="roundRect">
            <a:avLst/>
          </a:prstGeom>
          <a:solidFill>
            <a:schemeClr val="accent6">
              <a:lumMod val="20000"/>
              <a:lumOff val="80000"/>
              <a:alpha val="2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smtClean="0">
                <a:solidFill>
                  <a:schemeClr val="bg1">
                    <a:lumMod val="85000"/>
                  </a:schemeClr>
                </a:solidFill>
              </a:rPr>
              <a:t>OAuth2Login</a:t>
            </a:r>
          </a:p>
          <a:p>
            <a:pPr algn="ctr"/>
            <a:r>
              <a:rPr lang="en-US" altLang="ja-JP" sz="1400" dirty="0" smtClean="0">
                <a:solidFill>
                  <a:schemeClr val="bg1">
                    <a:lumMod val="85000"/>
                  </a:schemeClr>
                </a:solidFill>
              </a:rPr>
              <a:t>Authentication</a:t>
            </a:r>
          </a:p>
          <a:p>
            <a:pPr algn="ctr"/>
            <a:r>
              <a:rPr lang="en-US" altLang="ja-JP" sz="1400" dirty="0" smtClean="0">
                <a:solidFill>
                  <a:schemeClr val="bg1">
                    <a:lumMod val="85000"/>
                  </a:schemeClr>
                </a:solidFill>
              </a:rPr>
              <a:t>Token</a:t>
            </a:r>
            <a:endParaRPr kumimoji="1" lang="en-US" altLang="ja-JP" sz="1400" dirty="0" smtClean="0">
              <a:solidFill>
                <a:schemeClr val="bg1">
                  <a:lumMod val="85000"/>
                </a:schemeClr>
              </a:solidFill>
            </a:endParaRPr>
          </a:p>
        </p:txBody>
      </p:sp>
      <p:sp>
        <p:nvSpPr>
          <p:cNvPr id="107" name="正方形/長方形 106"/>
          <p:cNvSpPr/>
          <p:nvPr/>
        </p:nvSpPr>
        <p:spPr>
          <a:xfrm>
            <a:off x="10157895" y="4975058"/>
            <a:ext cx="1774077" cy="721408"/>
          </a:xfrm>
          <a:prstGeom prst="rect">
            <a:avLst/>
          </a:prstGeom>
          <a:noFill/>
          <a:ln>
            <a:solidFill>
              <a:schemeClr val="bg1">
                <a:lumMod val="8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dirty="0" err="1" smtClean="0">
                <a:solidFill>
                  <a:schemeClr val="bg1">
                    <a:lumMod val="85000"/>
                  </a:schemeClr>
                </a:solidFill>
              </a:rPr>
              <a:t>github.com</a:t>
            </a:r>
            <a:endParaRPr kumimoji="1" lang="ja-JP" altLang="en-US" dirty="0">
              <a:solidFill>
                <a:schemeClr val="bg1">
                  <a:lumMod val="85000"/>
                </a:schemeClr>
              </a:solidFill>
            </a:endParaRPr>
          </a:p>
        </p:txBody>
      </p:sp>
      <p:sp>
        <p:nvSpPr>
          <p:cNvPr id="108" name="正方形/長方形 107"/>
          <p:cNvSpPr/>
          <p:nvPr/>
        </p:nvSpPr>
        <p:spPr>
          <a:xfrm>
            <a:off x="10157895" y="5766768"/>
            <a:ext cx="1786996" cy="759364"/>
          </a:xfrm>
          <a:prstGeom prst="rect">
            <a:avLst/>
          </a:prstGeom>
          <a:noFill/>
          <a:ln>
            <a:solidFill>
              <a:schemeClr val="bg1">
                <a:lumMod val="8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dirty="0" err="1" smtClean="0">
                <a:solidFill>
                  <a:schemeClr val="bg1">
                    <a:lumMod val="85000"/>
                  </a:schemeClr>
                </a:solidFill>
              </a:rPr>
              <a:t>api.github.com</a:t>
            </a:r>
            <a:endParaRPr kumimoji="1" lang="ja-JP" altLang="en-US" dirty="0">
              <a:solidFill>
                <a:schemeClr val="bg1">
                  <a:lumMod val="85000"/>
                </a:schemeClr>
              </a:solidFill>
            </a:endParaRPr>
          </a:p>
        </p:txBody>
      </p:sp>
      <p:sp>
        <p:nvSpPr>
          <p:cNvPr id="110" name="正方形/長方形 109"/>
          <p:cNvSpPr/>
          <p:nvPr/>
        </p:nvSpPr>
        <p:spPr>
          <a:xfrm>
            <a:off x="10917464" y="5330417"/>
            <a:ext cx="345990" cy="305950"/>
          </a:xfrm>
          <a:prstGeom prst="rect">
            <a:avLst/>
          </a:prstGeom>
          <a:solidFill>
            <a:schemeClr val="accent3">
              <a:lumMod val="20000"/>
              <a:lumOff val="80000"/>
              <a:alpha val="2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65000"/>
                  <a:lumOff val="35000"/>
                </a:schemeClr>
              </a:solidFill>
            </a:endParaRPr>
          </a:p>
        </p:txBody>
      </p:sp>
      <p:sp>
        <p:nvSpPr>
          <p:cNvPr id="111" name="正方形/長方形 110"/>
          <p:cNvSpPr/>
          <p:nvPr/>
        </p:nvSpPr>
        <p:spPr>
          <a:xfrm>
            <a:off x="10936301" y="6130086"/>
            <a:ext cx="345990" cy="305950"/>
          </a:xfrm>
          <a:prstGeom prst="rect">
            <a:avLst/>
          </a:prstGeom>
          <a:solidFill>
            <a:schemeClr val="accent3">
              <a:lumMod val="20000"/>
              <a:lumOff val="80000"/>
              <a:alpha val="2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65000"/>
                  <a:lumOff val="35000"/>
                </a:schemeClr>
              </a:solidFill>
            </a:endParaRPr>
          </a:p>
        </p:txBody>
      </p:sp>
      <p:cxnSp>
        <p:nvCxnSpPr>
          <p:cNvPr id="112" name="直線矢印コネクタ 111"/>
          <p:cNvCxnSpPr>
            <a:endCxn id="110" idx="1"/>
          </p:cNvCxnSpPr>
          <p:nvPr/>
        </p:nvCxnSpPr>
        <p:spPr>
          <a:xfrm>
            <a:off x="8674893" y="5483392"/>
            <a:ext cx="2242571" cy="0"/>
          </a:xfrm>
          <a:prstGeom prst="straightConnector1">
            <a:avLst/>
          </a:prstGeom>
          <a:ln>
            <a:solidFill>
              <a:schemeClr val="bg1">
                <a:lumMod val="8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9" name="直線矢印コネクタ 118"/>
          <p:cNvCxnSpPr>
            <a:endCxn id="111" idx="1"/>
          </p:cNvCxnSpPr>
          <p:nvPr/>
        </p:nvCxnSpPr>
        <p:spPr>
          <a:xfrm>
            <a:off x="8700229" y="6283061"/>
            <a:ext cx="2236072" cy="0"/>
          </a:xfrm>
          <a:prstGeom prst="straightConnector1">
            <a:avLst/>
          </a:prstGeom>
          <a:ln>
            <a:solidFill>
              <a:schemeClr val="bg1">
                <a:lumMod val="8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3" name="角丸四角形 122"/>
          <p:cNvSpPr/>
          <p:nvPr/>
        </p:nvSpPr>
        <p:spPr>
          <a:xfrm>
            <a:off x="7387451" y="8184133"/>
            <a:ext cx="2215984" cy="914400"/>
          </a:xfrm>
          <a:prstGeom prst="roundRect">
            <a:avLst/>
          </a:prstGeom>
          <a:solidFill>
            <a:schemeClr val="accent3">
              <a:lumMod val="20000"/>
              <a:lumOff val="8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lumMod val="65000"/>
                    <a:lumOff val="35000"/>
                  </a:schemeClr>
                </a:solidFill>
              </a:rPr>
              <a:t>&lt;&lt;interface&gt;&gt;</a:t>
            </a:r>
          </a:p>
          <a:p>
            <a:pPr algn="ctr"/>
            <a:r>
              <a:rPr lang="en-US" altLang="ja-JP" dirty="0" smtClean="0">
                <a:solidFill>
                  <a:schemeClr val="tx1">
                    <a:lumMod val="65000"/>
                    <a:lumOff val="35000"/>
                  </a:schemeClr>
                </a:solidFill>
              </a:rPr>
              <a:t>OAuth2</a:t>
            </a:r>
            <a:r>
              <a:rPr kumimoji="1" lang="en-US" altLang="ja-JP" dirty="0" smtClean="0">
                <a:solidFill>
                  <a:schemeClr val="tx1">
                    <a:lumMod val="65000"/>
                    <a:lumOff val="35000"/>
                  </a:schemeClr>
                </a:solidFill>
              </a:rPr>
              <a:t>Authorized</a:t>
            </a:r>
          </a:p>
          <a:p>
            <a:pPr algn="ctr"/>
            <a:r>
              <a:rPr lang="en-US" altLang="ja-JP" dirty="0" err="1" smtClean="0">
                <a:solidFill>
                  <a:schemeClr val="tx1">
                    <a:lumMod val="65000"/>
                    <a:lumOff val="35000"/>
                  </a:schemeClr>
                </a:solidFill>
              </a:rPr>
              <a:t>ClientService</a:t>
            </a:r>
            <a:endParaRPr kumimoji="1" lang="en-US" altLang="ja-JP" dirty="0" smtClean="0">
              <a:solidFill>
                <a:schemeClr val="tx1">
                  <a:lumMod val="65000"/>
                  <a:lumOff val="35000"/>
                </a:schemeClr>
              </a:solidFill>
            </a:endParaRPr>
          </a:p>
        </p:txBody>
      </p:sp>
      <p:cxnSp>
        <p:nvCxnSpPr>
          <p:cNvPr id="129" name="直線矢印コネクタ 128"/>
          <p:cNvCxnSpPr/>
          <p:nvPr/>
        </p:nvCxnSpPr>
        <p:spPr>
          <a:xfrm flipV="1">
            <a:off x="3567185" y="8927969"/>
            <a:ext cx="2210835" cy="59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6" name="角丸四角形 135"/>
          <p:cNvSpPr/>
          <p:nvPr/>
        </p:nvSpPr>
        <p:spPr>
          <a:xfrm>
            <a:off x="3965606" y="8556130"/>
            <a:ext cx="1503609" cy="751867"/>
          </a:xfrm>
          <a:prstGeom prst="roundRect">
            <a:avLst/>
          </a:prstGeom>
          <a:solidFill>
            <a:schemeClr val="accent6">
              <a:lumMod val="20000"/>
              <a:lumOff val="8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smtClean="0">
                <a:solidFill>
                  <a:schemeClr val="tx1">
                    <a:lumMod val="65000"/>
                    <a:lumOff val="35000"/>
                  </a:schemeClr>
                </a:solidFill>
              </a:rPr>
              <a:t>OAuth2</a:t>
            </a:r>
          </a:p>
          <a:p>
            <a:pPr algn="ctr"/>
            <a:r>
              <a:rPr lang="en-US" altLang="ja-JP" sz="1400" dirty="0" smtClean="0">
                <a:solidFill>
                  <a:schemeClr val="tx1">
                    <a:lumMod val="65000"/>
                    <a:lumOff val="35000"/>
                  </a:schemeClr>
                </a:solidFill>
              </a:rPr>
              <a:t>Authentication</a:t>
            </a:r>
          </a:p>
          <a:p>
            <a:pPr algn="ctr"/>
            <a:r>
              <a:rPr lang="en-US" altLang="ja-JP" sz="1400" dirty="0" smtClean="0">
                <a:solidFill>
                  <a:schemeClr val="tx1">
                    <a:lumMod val="65000"/>
                    <a:lumOff val="35000"/>
                  </a:schemeClr>
                </a:solidFill>
              </a:rPr>
              <a:t>Token</a:t>
            </a:r>
            <a:endParaRPr kumimoji="1" lang="en-US" altLang="ja-JP" sz="1400" dirty="0" smtClean="0">
              <a:solidFill>
                <a:schemeClr val="tx1">
                  <a:lumMod val="65000"/>
                  <a:lumOff val="35000"/>
                </a:schemeClr>
              </a:solidFill>
            </a:endParaRPr>
          </a:p>
        </p:txBody>
      </p:sp>
      <p:sp>
        <p:nvSpPr>
          <p:cNvPr id="137" name="テキスト ボックス 136"/>
          <p:cNvSpPr txBox="1"/>
          <p:nvPr/>
        </p:nvSpPr>
        <p:spPr>
          <a:xfrm>
            <a:off x="3634529" y="8235006"/>
            <a:ext cx="1880643" cy="307777"/>
          </a:xfrm>
          <a:prstGeom prst="rect">
            <a:avLst/>
          </a:prstGeom>
          <a:noFill/>
        </p:spPr>
        <p:txBody>
          <a:bodyPr wrap="none" rtlCol="0">
            <a:spAutoFit/>
          </a:bodyPr>
          <a:lstStyle/>
          <a:p>
            <a:r>
              <a:rPr lang="en-US" altLang="ja-JP" sz="1400" dirty="0" err="1" smtClean="0">
                <a:solidFill>
                  <a:schemeClr val="tx1">
                    <a:lumMod val="65000"/>
                    <a:lumOff val="35000"/>
                  </a:schemeClr>
                </a:solidFill>
              </a:rPr>
              <a:t>setAuthentication</a:t>
            </a:r>
            <a:r>
              <a:rPr kumimoji="1" lang="en-US" altLang="ja-JP" sz="1400" dirty="0" smtClean="0">
                <a:solidFill>
                  <a:schemeClr val="tx1">
                    <a:lumMod val="65000"/>
                    <a:lumOff val="35000"/>
                  </a:schemeClr>
                </a:solidFill>
              </a:rPr>
              <a:t>(..)</a:t>
            </a:r>
            <a:endParaRPr kumimoji="1" lang="ja-JP" altLang="en-US" sz="1400" dirty="0">
              <a:solidFill>
                <a:schemeClr val="tx1">
                  <a:lumMod val="65000"/>
                  <a:lumOff val="35000"/>
                </a:schemeClr>
              </a:solidFill>
            </a:endParaRPr>
          </a:p>
        </p:txBody>
      </p:sp>
      <p:cxnSp>
        <p:nvCxnSpPr>
          <p:cNvPr id="138" name="直線コネクタ 137"/>
          <p:cNvCxnSpPr>
            <a:stCxn id="123" idx="2"/>
          </p:cNvCxnSpPr>
          <p:nvPr/>
        </p:nvCxnSpPr>
        <p:spPr>
          <a:xfrm>
            <a:off x="8495443" y="9098533"/>
            <a:ext cx="0" cy="1725986"/>
          </a:xfrm>
          <a:prstGeom prst="line">
            <a:avLst/>
          </a:prstGeom>
          <a:ln>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39" name="正方形/長方形 138"/>
          <p:cNvSpPr/>
          <p:nvPr/>
        </p:nvSpPr>
        <p:spPr>
          <a:xfrm>
            <a:off x="8324446" y="9515240"/>
            <a:ext cx="345990" cy="1086859"/>
          </a:xfrm>
          <a:prstGeom prst="rect">
            <a:avLst/>
          </a:prstGeom>
          <a:solidFill>
            <a:schemeClr val="accent3">
              <a:lumMod val="20000"/>
              <a:lumOff val="8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65000"/>
                  <a:lumOff val="35000"/>
                </a:schemeClr>
              </a:solidFill>
            </a:endParaRPr>
          </a:p>
        </p:txBody>
      </p:sp>
      <p:cxnSp>
        <p:nvCxnSpPr>
          <p:cNvPr id="143" name="直線矢印コネクタ 142"/>
          <p:cNvCxnSpPr/>
          <p:nvPr/>
        </p:nvCxnSpPr>
        <p:spPr>
          <a:xfrm>
            <a:off x="3564353" y="9776612"/>
            <a:ext cx="474574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6" name="角丸四角形 145"/>
          <p:cNvSpPr/>
          <p:nvPr/>
        </p:nvSpPr>
        <p:spPr>
          <a:xfrm>
            <a:off x="6192191" y="9394706"/>
            <a:ext cx="1503609" cy="751867"/>
          </a:xfrm>
          <a:prstGeom prst="roundRect">
            <a:avLst/>
          </a:prstGeom>
          <a:solidFill>
            <a:schemeClr val="accent6">
              <a:lumMod val="20000"/>
              <a:lumOff val="8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smtClean="0">
                <a:solidFill>
                  <a:schemeClr val="tx1">
                    <a:lumMod val="65000"/>
                    <a:lumOff val="35000"/>
                  </a:schemeClr>
                </a:solidFill>
              </a:rPr>
              <a:t>OAuth2</a:t>
            </a:r>
          </a:p>
          <a:p>
            <a:pPr algn="ctr"/>
            <a:r>
              <a:rPr lang="en-US" altLang="ja-JP" sz="1400" dirty="0" smtClean="0">
                <a:solidFill>
                  <a:schemeClr val="tx1">
                    <a:lumMod val="65000"/>
                    <a:lumOff val="35000"/>
                  </a:schemeClr>
                </a:solidFill>
              </a:rPr>
              <a:t>Authorized</a:t>
            </a:r>
          </a:p>
          <a:p>
            <a:pPr algn="ctr"/>
            <a:r>
              <a:rPr lang="en-US" altLang="ja-JP" sz="1400" dirty="0" smtClean="0">
                <a:solidFill>
                  <a:schemeClr val="tx1">
                    <a:lumMod val="65000"/>
                    <a:lumOff val="35000"/>
                  </a:schemeClr>
                </a:solidFill>
              </a:rPr>
              <a:t>Client</a:t>
            </a:r>
            <a:endParaRPr kumimoji="1" lang="en-US" altLang="ja-JP" sz="1400" dirty="0" smtClean="0">
              <a:solidFill>
                <a:schemeClr val="tx1">
                  <a:lumMod val="65000"/>
                  <a:lumOff val="35000"/>
                </a:schemeClr>
              </a:solidFill>
            </a:endParaRPr>
          </a:p>
        </p:txBody>
      </p:sp>
      <p:sp>
        <p:nvSpPr>
          <p:cNvPr id="147" name="テキスト ボックス 146"/>
          <p:cNvSpPr txBox="1"/>
          <p:nvPr/>
        </p:nvSpPr>
        <p:spPr>
          <a:xfrm>
            <a:off x="3613932" y="9462446"/>
            <a:ext cx="2169184" cy="307777"/>
          </a:xfrm>
          <a:prstGeom prst="rect">
            <a:avLst/>
          </a:prstGeom>
          <a:noFill/>
        </p:spPr>
        <p:txBody>
          <a:bodyPr wrap="none" rtlCol="0">
            <a:spAutoFit/>
          </a:bodyPr>
          <a:lstStyle/>
          <a:p>
            <a:r>
              <a:rPr lang="en-US" altLang="ja-JP" sz="1400" dirty="0" err="1" smtClean="0">
                <a:solidFill>
                  <a:schemeClr val="tx1">
                    <a:lumMod val="65000"/>
                    <a:lumOff val="35000"/>
                  </a:schemeClr>
                </a:solidFill>
              </a:rPr>
              <a:t>saveAuthorizedClient</a:t>
            </a:r>
            <a:r>
              <a:rPr kumimoji="1" lang="en-US" altLang="ja-JP" sz="1400" dirty="0" smtClean="0">
                <a:solidFill>
                  <a:schemeClr val="tx1">
                    <a:lumMod val="65000"/>
                    <a:lumOff val="35000"/>
                  </a:schemeClr>
                </a:solidFill>
              </a:rPr>
              <a:t>(..)</a:t>
            </a:r>
            <a:endParaRPr kumimoji="1" lang="ja-JP" altLang="en-US" sz="1400" dirty="0">
              <a:solidFill>
                <a:schemeClr val="tx1">
                  <a:lumMod val="65000"/>
                  <a:lumOff val="35000"/>
                </a:schemeClr>
              </a:solidFill>
            </a:endParaRPr>
          </a:p>
        </p:txBody>
      </p:sp>
      <p:sp>
        <p:nvSpPr>
          <p:cNvPr id="150" name="円柱 149"/>
          <p:cNvSpPr/>
          <p:nvPr/>
        </p:nvSpPr>
        <p:spPr>
          <a:xfrm>
            <a:off x="9101371" y="9674581"/>
            <a:ext cx="1457665" cy="792884"/>
          </a:xfrm>
          <a:prstGeom prst="can">
            <a:avLst/>
          </a:prstGeom>
          <a:solidFill>
            <a:schemeClr val="accent1">
              <a:lumMod val="40000"/>
              <a:lumOff val="6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ja-JP" altLang="en-US" smtClean="0">
                <a:solidFill>
                  <a:schemeClr val="tx1">
                    <a:lumMod val="65000"/>
                    <a:lumOff val="35000"/>
                  </a:schemeClr>
                </a:solidFill>
              </a:rPr>
              <a:t>メモリ</a:t>
            </a:r>
          </a:p>
        </p:txBody>
      </p:sp>
      <p:sp>
        <p:nvSpPr>
          <p:cNvPr id="151" name="右矢印 150"/>
          <p:cNvSpPr/>
          <p:nvPr/>
        </p:nvSpPr>
        <p:spPr>
          <a:xfrm>
            <a:off x="8583794" y="9922785"/>
            <a:ext cx="604233" cy="348719"/>
          </a:xfrm>
          <a:prstGeom prst="rightArrow">
            <a:avLst/>
          </a:prstGeom>
          <a:solidFill>
            <a:schemeClr val="accent1">
              <a:lumMod val="60000"/>
              <a:lumOff val="4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65000"/>
                  <a:lumOff val="35000"/>
                </a:schemeClr>
              </a:solidFill>
            </a:endParaRPr>
          </a:p>
        </p:txBody>
      </p:sp>
      <p:cxnSp>
        <p:nvCxnSpPr>
          <p:cNvPr id="153" name="直線矢印コネクタ 152"/>
          <p:cNvCxnSpPr/>
          <p:nvPr/>
        </p:nvCxnSpPr>
        <p:spPr>
          <a:xfrm flipH="1">
            <a:off x="3605540" y="10435641"/>
            <a:ext cx="474574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4" name="直線矢印コネクタ 153"/>
          <p:cNvCxnSpPr/>
          <p:nvPr/>
        </p:nvCxnSpPr>
        <p:spPr>
          <a:xfrm flipH="1">
            <a:off x="1312968" y="10708841"/>
            <a:ext cx="189442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8" name="フローチャート: 書類 157"/>
          <p:cNvSpPr/>
          <p:nvPr/>
        </p:nvSpPr>
        <p:spPr>
          <a:xfrm>
            <a:off x="8989018" y="5350987"/>
            <a:ext cx="959078" cy="695663"/>
          </a:xfrm>
          <a:prstGeom prst="flowChartDocument">
            <a:avLst/>
          </a:prstGeom>
          <a:solidFill>
            <a:schemeClr val="accent6">
              <a:lumMod val="20000"/>
              <a:lumOff val="80000"/>
              <a:alpha val="2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kumimoji="1" lang="en-US" altLang="ja-JP" dirty="0" smtClean="0">
                <a:solidFill>
                  <a:schemeClr val="bg1">
                    <a:lumMod val="85000"/>
                  </a:schemeClr>
                </a:solidFill>
              </a:rPr>
              <a:t>Access</a:t>
            </a:r>
          </a:p>
          <a:p>
            <a:pPr algn="ctr"/>
            <a:r>
              <a:rPr kumimoji="1" lang="en-US" altLang="ja-JP" dirty="0" smtClean="0">
                <a:solidFill>
                  <a:schemeClr val="bg1">
                    <a:lumMod val="85000"/>
                  </a:schemeClr>
                </a:solidFill>
              </a:rPr>
              <a:t>Token</a:t>
            </a:r>
          </a:p>
        </p:txBody>
      </p:sp>
      <p:sp>
        <p:nvSpPr>
          <p:cNvPr id="165" name="フローチャート: 書類 164"/>
          <p:cNvSpPr/>
          <p:nvPr/>
        </p:nvSpPr>
        <p:spPr>
          <a:xfrm>
            <a:off x="8993135" y="6145941"/>
            <a:ext cx="959078" cy="695663"/>
          </a:xfrm>
          <a:prstGeom prst="flowChartDocument">
            <a:avLst/>
          </a:prstGeom>
          <a:solidFill>
            <a:schemeClr val="accent6">
              <a:lumMod val="20000"/>
              <a:lumOff val="80000"/>
              <a:alpha val="2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kumimoji="1" lang="en-US" altLang="ja-JP" dirty="0" smtClean="0">
                <a:solidFill>
                  <a:schemeClr val="bg1">
                    <a:lumMod val="85000"/>
                  </a:schemeClr>
                </a:solidFill>
              </a:rPr>
              <a:t>User</a:t>
            </a:r>
          </a:p>
          <a:p>
            <a:pPr algn="ctr"/>
            <a:r>
              <a:rPr lang="en-US" altLang="ja-JP" dirty="0" smtClean="0">
                <a:solidFill>
                  <a:schemeClr val="bg1">
                    <a:lumMod val="85000"/>
                  </a:schemeClr>
                </a:solidFill>
              </a:rPr>
              <a:t>Info</a:t>
            </a:r>
            <a:endParaRPr kumimoji="1" lang="en-US" altLang="ja-JP" dirty="0" smtClean="0">
              <a:solidFill>
                <a:schemeClr val="bg1">
                  <a:lumMod val="85000"/>
                </a:schemeClr>
              </a:solidFill>
            </a:endParaRPr>
          </a:p>
        </p:txBody>
      </p:sp>
      <p:sp>
        <p:nvSpPr>
          <p:cNvPr id="166" name="角丸四角形 165"/>
          <p:cNvSpPr/>
          <p:nvPr/>
        </p:nvSpPr>
        <p:spPr>
          <a:xfrm>
            <a:off x="4760445" y="-3080891"/>
            <a:ext cx="2215540" cy="914400"/>
          </a:xfrm>
          <a:prstGeom prst="roundRect">
            <a:avLst/>
          </a:prstGeom>
          <a:solidFill>
            <a:schemeClr val="accent4">
              <a:lumMod val="20000"/>
              <a:lumOff val="80000"/>
              <a:alpha val="2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smtClean="0">
                <a:solidFill>
                  <a:schemeClr val="bg1">
                    <a:lumMod val="85000"/>
                  </a:schemeClr>
                </a:solidFill>
              </a:rPr>
              <a:t>ImMemory</a:t>
            </a:r>
            <a:endParaRPr kumimoji="1" lang="en-US" altLang="ja-JP" dirty="0" smtClean="0">
              <a:solidFill>
                <a:schemeClr val="bg1">
                  <a:lumMod val="85000"/>
                </a:schemeClr>
              </a:solidFill>
            </a:endParaRPr>
          </a:p>
          <a:p>
            <a:pPr algn="ctr"/>
            <a:r>
              <a:rPr lang="en-US" altLang="ja-JP" dirty="0" err="1" smtClean="0">
                <a:solidFill>
                  <a:schemeClr val="bg1">
                    <a:lumMod val="85000"/>
                  </a:schemeClr>
                </a:solidFill>
              </a:rPr>
              <a:t>ClientRegistration</a:t>
            </a:r>
            <a:endParaRPr lang="en-US" altLang="ja-JP" dirty="0" smtClean="0">
              <a:solidFill>
                <a:schemeClr val="bg1">
                  <a:lumMod val="85000"/>
                </a:schemeClr>
              </a:solidFill>
            </a:endParaRPr>
          </a:p>
          <a:p>
            <a:pPr algn="ctr"/>
            <a:r>
              <a:rPr kumimoji="1" lang="en-US" altLang="ja-JP" dirty="0" smtClean="0">
                <a:solidFill>
                  <a:schemeClr val="bg1">
                    <a:lumMod val="85000"/>
                  </a:schemeClr>
                </a:solidFill>
              </a:rPr>
              <a:t>Repository</a:t>
            </a:r>
          </a:p>
        </p:txBody>
      </p:sp>
      <p:sp>
        <p:nvSpPr>
          <p:cNvPr id="167" name="角丸四角形 166"/>
          <p:cNvSpPr/>
          <p:nvPr/>
        </p:nvSpPr>
        <p:spPr>
          <a:xfrm>
            <a:off x="7149422" y="-3064417"/>
            <a:ext cx="2534158" cy="914400"/>
          </a:xfrm>
          <a:prstGeom prst="roundRect">
            <a:avLst/>
          </a:prstGeom>
          <a:solidFill>
            <a:schemeClr val="accent4">
              <a:lumMod val="20000"/>
              <a:lumOff val="80000"/>
              <a:alpha val="2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err="1" smtClean="0">
                <a:solidFill>
                  <a:schemeClr val="bg1">
                    <a:lumMod val="85000"/>
                  </a:schemeClr>
                </a:solidFill>
              </a:rPr>
              <a:t>HttpSession</a:t>
            </a:r>
            <a:endParaRPr lang="en-US" altLang="ja-JP" dirty="0" smtClean="0">
              <a:solidFill>
                <a:schemeClr val="bg1">
                  <a:lumMod val="85000"/>
                </a:schemeClr>
              </a:solidFill>
            </a:endParaRPr>
          </a:p>
          <a:p>
            <a:pPr algn="ctr"/>
            <a:r>
              <a:rPr lang="en-US" altLang="ja-JP" dirty="0" smtClean="0">
                <a:solidFill>
                  <a:schemeClr val="bg1">
                    <a:lumMod val="85000"/>
                  </a:schemeClr>
                </a:solidFill>
              </a:rPr>
              <a:t>OAuth2AuthorizationRequestRepository</a:t>
            </a:r>
            <a:endParaRPr kumimoji="1" lang="en-US" altLang="ja-JP" dirty="0" smtClean="0">
              <a:solidFill>
                <a:schemeClr val="bg1">
                  <a:lumMod val="85000"/>
                </a:schemeClr>
              </a:solidFill>
            </a:endParaRPr>
          </a:p>
        </p:txBody>
      </p:sp>
      <p:sp>
        <p:nvSpPr>
          <p:cNvPr id="169" name="角丸四角形 168"/>
          <p:cNvSpPr/>
          <p:nvPr/>
        </p:nvSpPr>
        <p:spPr>
          <a:xfrm>
            <a:off x="7386552" y="7237695"/>
            <a:ext cx="2215540" cy="914400"/>
          </a:xfrm>
          <a:prstGeom prst="roundRect">
            <a:avLst/>
          </a:prstGeom>
          <a:solidFill>
            <a:schemeClr val="accent4">
              <a:lumMod val="20000"/>
              <a:lumOff val="8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err="1" smtClean="0">
                <a:solidFill>
                  <a:schemeClr val="tx1">
                    <a:lumMod val="65000"/>
                    <a:lumOff val="35000"/>
                  </a:schemeClr>
                </a:solidFill>
              </a:rPr>
              <a:t>InMemory</a:t>
            </a:r>
            <a:endParaRPr lang="en-US" altLang="ja-JP" dirty="0" smtClean="0">
              <a:solidFill>
                <a:schemeClr val="tx1">
                  <a:lumMod val="65000"/>
                  <a:lumOff val="35000"/>
                </a:schemeClr>
              </a:solidFill>
            </a:endParaRPr>
          </a:p>
          <a:p>
            <a:pPr algn="ctr"/>
            <a:r>
              <a:rPr lang="en-US" altLang="ja-JP" dirty="0" smtClean="0">
                <a:solidFill>
                  <a:schemeClr val="tx1">
                    <a:lumMod val="65000"/>
                    <a:lumOff val="35000"/>
                  </a:schemeClr>
                </a:solidFill>
              </a:rPr>
              <a:t>OAuth2AuthorizedClientService</a:t>
            </a:r>
            <a:endParaRPr kumimoji="1" lang="en-US" altLang="ja-JP" dirty="0" smtClean="0">
              <a:solidFill>
                <a:schemeClr val="tx1">
                  <a:lumMod val="65000"/>
                  <a:lumOff val="35000"/>
                </a:schemeClr>
              </a:solidFill>
            </a:endParaRPr>
          </a:p>
        </p:txBody>
      </p:sp>
      <p:sp>
        <p:nvSpPr>
          <p:cNvPr id="174" name="線吹き出し 2 (枠付き) 173"/>
          <p:cNvSpPr/>
          <p:nvPr/>
        </p:nvSpPr>
        <p:spPr>
          <a:xfrm>
            <a:off x="129634" y="740443"/>
            <a:ext cx="2696027" cy="788295"/>
          </a:xfrm>
          <a:prstGeom prst="borderCallout2">
            <a:avLst>
              <a:gd name="adj1" fmla="val 66438"/>
              <a:gd name="adj2" fmla="val 104271"/>
              <a:gd name="adj3" fmla="val 66437"/>
              <a:gd name="adj4" fmla="val 115376"/>
              <a:gd name="adj5" fmla="val 37692"/>
              <a:gd name="adj6" fmla="val 122473"/>
            </a:avLst>
          </a:prstGeom>
          <a:solidFill>
            <a:schemeClr val="accent6">
              <a:lumMod val="40000"/>
              <a:lumOff val="60000"/>
              <a:alpha val="2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smtClean="0">
                <a:solidFill>
                  <a:schemeClr val="bg1">
                    <a:lumMod val="85000"/>
                  </a:schemeClr>
                </a:solidFill>
              </a:rPr>
              <a:t>認可要求時のリクエスト情報を復元</a:t>
            </a:r>
            <a:endParaRPr kumimoji="1" lang="ja-JP" altLang="en-US" dirty="0">
              <a:solidFill>
                <a:schemeClr val="bg1">
                  <a:lumMod val="85000"/>
                </a:schemeClr>
              </a:solidFill>
            </a:endParaRPr>
          </a:p>
        </p:txBody>
      </p:sp>
      <p:sp>
        <p:nvSpPr>
          <p:cNvPr id="179" name="線吹き出し 2 (枠付き) 178"/>
          <p:cNvSpPr/>
          <p:nvPr/>
        </p:nvSpPr>
        <p:spPr>
          <a:xfrm>
            <a:off x="129634" y="-247289"/>
            <a:ext cx="2704675" cy="699059"/>
          </a:xfrm>
          <a:prstGeom prst="borderCallout2">
            <a:avLst>
              <a:gd name="adj1" fmla="val 66438"/>
              <a:gd name="adj2" fmla="val 104271"/>
              <a:gd name="adj3" fmla="val 66437"/>
              <a:gd name="adj4" fmla="val 115376"/>
              <a:gd name="adj5" fmla="val 26052"/>
              <a:gd name="adj6" fmla="val 122028"/>
            </a:avLst>
          </a:prstGeom>
          <a:solidFill>
            <a:schemeClr val="accent6">
              <a:lumMod val="40000"/>
              <a:lumOff val="60000"/>
              <a:alpha val="2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smtClean="0">
                <a:solidFill>
                  <a:schemeClr val="bg1">
                    <a:lumMod val="85000"/>
                  </a:schemeClr>
                </a:solidFill>
              </a:rPr>
              <a:t>リクエストから認可応答情報を生成</a:t>
            </a:r>
            <a:endParaRPr kumimoji="1" lang="ja-JP" altLang="en-US" dirty="0">
              <a:solidFill>
                <a:schemeClr val="bg1">
                  <a:lumMod val="85000"/>
                </a:schemeClr>
              </a:solidFill>
            </a:endParaRPr>
          </a:p>
        </p:txBody>
      </p:sp>
      <p:sp>
        <p:nvSpPr>
          <p:cNvPr id="180" name="線吹き出し 2 (枠付き) 179"/>
          <p:cNvSpPr/>
          <p:nvPr/>
        </p:nvSpPr>
        <p:spPr>
          <a:xfrm>
            <a:off x="137692" y="3052127"/>
            <a:ext cx="2696027" cy="1443412"/>
          </a:xfrm>
          <a:prstGeom prst="borderCallout2">
            <a:avLst>
              <a:gd name="adj1" fmla="val 66438"/>
              <a:gd name="adj2" fmla="val 104271"/>
              <a:gd name="adj3" fmla="val 66437"/>
              <a:gd name="adj4" fmla="val 115376"/>
              <a:gd name="adj5" fmla="val 89706"/>
              <a:gd name="adj6" fmla="val 122473"/>
            </a:avLst>
          </a:prstGeom>
          <a:solidFill>
            <a:schemeClr val="accent6">
              <a:lumMod val="40000"/>
              <a:lumOff val="60000"/>
              <a:alpha val="2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smtClean="0">
                <a:solidFill>
                  <a:schemeClr val="bg1">
                    <a:lumMod val="85000"/>
                  </a:schemeClr>
                </a:solidFill>
              </a:rPr>
              <a:t>認証処理で必要</a:t>
            </a:r>
            <a:r>
              <a:rPr lang="ja-JP" altLang="en-US" dirty="0" smtClean="0">
                <a:solidFill>
                  <a:schemeClr val="bg1">
                    <a:lumMod val="85000"/>
                  </a:schemeClr>
                </a:solidFill>
              </a:rPr>
              <a:t>となる</a:t>
            </a:r>
            <a:r>
              <a:rPr kumimoji="1" lang="ja-JP" altLang="en-US" dirty="0" smtClean="0">
                <a:solidFill>
                  <a:schemeClr val="bg1">
                    <a:lumMod val="85000"/>
                  </a:schemeClr>
                </a:solidFill>
              </a:rPr>
              <a:t>情報</a:t>
            </a:r>
            <a:r>
              <a:rPr kumimoji="1" lang="en-US" altLang="ja-JP" dirty="0" smtClean="0">
                <a:solidFill>
                  <a:schemeClr val="bg1">
                    <a:lumMod val="85000"/>
                  </a:schemeClr>
                </a:solidFill>
              </a:rPr>
              <a:t>(</a:t>
            </a:r>
            <a:r>
              <a:rPr kumimoji="1" lang="ja-JP" altLang="en-US" dirty="0" smtClean="0">
                <a:solidFill>
                  <a:schemeClr val="bg1">
                    <a:lumMod val="85000"/>
                  </a:schemeClr>
                </a:solidFill>
              </a:rPr>
              <a:t>認可要求、認可応答、クライアント情報など</a:t>
            </a:r>
            <a:r>
              <a:rPr kumimoji="1" lang="en-US" altLang="ja-JP" dirty="0" smtClean="0">
                <a:solidFill>
                  <a:schemeClr val="bg1">
                    <a:lumMod val="85000"/>
                  </a:schemeClr>
                </a:solidFill>
              </a:rPr>
              <a:t>)</a:t>
            </a:r>
            <a:r>
              <a:rPr lang="ja-JP" altLang="en-US" dirty="0" smtClean="0">
                <a:solidFill>
                  <a:schemeClr val="bg1">
                    <a:lumMod val="85000"/>
                  </a:schemeClr>
                </a:solidFill>
              </a:rPr>
              <a:t>を引数に渡して</a:t>
            </a:r>
            <a:r>
              <a:rPr kumimoji="1" lang="ja-JP" altLang="en-US" dirty="0" smtClean="0">
                <a:solidFill>
                  <a:schemeClr val="bg1">
                    <a:lumMod val="85000"/>
                  </a:schemeClr>
                </a:solidFill>
              </a:rPr>
              <a:t>認可処理を実行</a:t>
            </a:r>
            <a:endParaRPr kumimoji="1" lang="ja-JP" altLang="en-US" dirty="0">
              <a:solidFill>
                <a:schemeClr val="bg1">
                  <a:lumMod val="85000"/>
                </a:schemeClr>
              </a:solidFill>
            </a:endParaRPr>
          </a:p>
        </p:txBody>
      </p:sp>
      <p:sp>
        <p:nvSpPr>
          <p:cNvPr id="181" name="線吹き出し 2 (枠付き) 180"/>
          <p:cNvSpPr/>
          <p:nvPr/>
        </p:nvSpPr>
        <p:spPr>
          <a:xfrm>
            <a:off x="9812297" y="3220756"/>
            <a:ext cx="2260254" cy="1505779"/>
          </a:xfrm>
          <a:prstGeom prst="borderCallout2">
            <a:avLst>
              <a:gd name="adj1" fmla="val 105493"/>
              <a:gd name="adj2" fmla="val 1797"/>
              <a:gd name="adj3" fmla="val 119023"/>
              <a:gd name="adj4" fmla="val 1531"/>
              <a:gd name="adj5" fmla="val 142208"/>
              <a:gd name="adj6" fmla="val -58541"/>
            </a:avLst>
          </a:prstGeom>
          <a:solidFill>
            <a:schemeClr val="accent6">
              <a:lumMod val="40000"/>
              <a:lumOff val="60000"/>
              <a:alpha val="2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smtClean="0">
                <a:solidFill>
                  <a:schemeClr val="bg1">
                    <a:lumMod val="85000"/>
                  </a:schemeClr>
                </a:solidFill>
              </a:rPr>
              <a:t>トークンエンドポイント・ユーザ情報エンドポイントから取得した情報より認証結果を生成して返却</a:t>
            </a:r>
            <a:endParaRPr kumimoji="1" lang="ja-JP" altLang="en-US" dirty="0">
              <a:solidFill>
                <a:schemeClr val="bg1">
                  <a:lumMod val="85000"/>
                </a:schemeClr>
              </a:solidFill>
            </a:endParaRPr>
          </a:p>
        </p:txBody>
      </p:sp>
      <p:sp>
        <p:nvSpPr>
          <p:cNvPr id="182" name="線吹き出し 2 (枠付き) 181"/>
          <p:cNvSpPr/>
          <p:nvPr/>
        </p:nvSpPr>
        <p:spPr>
          <a:xfrm>
            <a:off x="64149" y="6780079"/>
            <a:ext cx="2823522" cy="1214320"/>
          </a:xfrm>
          <a:prstGeom prst="borderCallout2">
            <a:avLst>
              <a:gd name="adj1" fmla="val 66438"/>
              <a:gd name="adj2" fmla="val 104271"/>
              <a:gd name="adj3" fmla="val 66437"/>
              <a:gd name="adj4" fmla="val 112750"/>
              <a:gd name="adj5" fmla="val 92221"/>
              <a:gd name="adj6" fmla="val 119410"/>
            </a:avLst>
          </a:prstGeom>
          <a:solidFill>
            <a:schemeClr val="accent6">
              <a:lumMod val="40000"/>
              <a:lumOff val="6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smtClean="0">
                <a:solidFill>
                  <a:schemeClr val="tx1">
                    <a:lumMod val="65000"/>
                    <a:lumOff val="35000"/>
                  </a:schemeClr>
                </a:solidFill>
              </a:rPr>
              <a:t>認証結果より「認証情報」</a:t>
            </a:r>
            <a:r>
              <a:rPr lang="ja-JP" altLang="en-US" dirty="0" smtClean="0">
                <a:solidFill>
                  <a:schemeClr val="tx1">
                    <a:lumMod val="65000"/>
                    <a:lumOff val="35000"/>
                  </a:schemeClr>
                </a:solidFill>
              </a:rPr>
              <a:t>を生成して</a:t>
            </a:r>
            <a:r>
              <a:rPr lang="en-US" altLang="ja-JP" dirty="0" err="1" smtClean="0">
                <a:solidFill>
                  <a:schemeClr val="tx1">
                    <a:lumMod val="65000"/>
                    <a:lumOff val="35000"/>
                  </a:schemeClr>
                </a:solidFill>
              </a:rPr>
              <a:t>SecurityContext</a:t>
            </a:r>
            <a:r>
              <a:rPr lang="ja-JP" altLang="en-US" dirty="0" smtClean="0">
                <a:solidFill>
                  <a:schemeClr val="tx1">
                    <a:lumMod val="65000"/>
                    <a:lumOff val="35000"/>
                  </a:schemeClr>
                </a:solidFill>
              </a:rPr>
              <a:t>へ設定</a:t>
            </a:r>
            <a:endParaRPr lang="en-US" altLang="ja-JP" dirty="0" smtClean="0">
              <a:solidFill>
                <a:schemeClr val="tx1">
                  <a:lumMod val="65000"/>
                  <a:lumOff val="35000"/>
                </a:schemeClr>
              </a:solidFill>
            </a:endParaRPr>
          </a:p>
          <a:p>
            <a:r>
              <a:rPr lang="ja-JP" altLang="en-US" dirty="0" smtClean="0">
                <a:solidFill>
                  <a:schemeClr val="tx1">
                    <a:lumMod val="65000"/>
                    <a:lumOff val="35000"/>
                  </a:schemeClr>
                </a:solidFill>
              </a:rPr>
              <a:t>→認証済み</a:t>
            </a:r>
            <a:endParaRPr lang="en-US" altLang="ja-JP" dirty="0" smtClean="0">
              <a:solidFill>
                <a:schemeClr val="tx1">
                  <a:lumMod val="65000"/>
                  <a:lumOff val="35000"/>
                </a:schemeClr>
              </a:solidFill>
            </a:endParaRPr>
          </a:p>
        </p:txBody>
      </p:sp>
      <p:sp>
        <p:nvSpPr>
          <p:cNvPr id="183" name="線吹き出し 2 (枠付き) 182"/>
          <p:cNvSpPr/>
          <p:nvPr/>
        </p:nvSpPr>
        <p:spPr>
          <a:xfrm>
            <a:off x="64149" y="8210202"/>
            <a:ext cx="2823522" cy="1536678"/>
          </a:xfrm>
          <a:prstGeom prst="borderCallout2">
            <a:avLst>
              <a:gd name="adj1" fmla="val 66438"/>
              <a:gd name="adj2" fmla="val 104271"/>
              <a:gd name="adj3" fmla="val 66437"/>
              <a:gd name="adj4" fmla="val 112750"/>
              <a:gd name="adj5" fmla="val 92221"/>
              <a:gd name="adj6" fmla="val 119410"/>
            </a:avLst>
          </a:prstGeom>
          <a:solidFill>
            <a:schemeClr val="accent6">
              <a:lumMod val="40000"/>
              <a:lumOff val="6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smtClean="0">
                <a:solidFill>
                  <a:schemeClr val="tx1">
                    <a:lumMod val="65000"/>
                    <a:lumOff val="35000"/>
                  </a:schemeClr>
                </a:solidFill>
              </a:rPr>
              <a:t>認証結果より「認可済みクライアント情報</a:t>
            </a:r>
            <a:r>
              <a:rPr kumimoji="1" lang="en-US" altLang="ja-JP" dirty="0" smtClean="0">
                <a:solidFill>
                  <a:schemeClr val="tx1">
                    <a:lumMod val="65000"/>
                    <a:lumOff val="35000"/>
                  </a:schemeClr>
                </a:solidFill>
              </a:rPr>
              <a:t>(</a:t>
            </a:r>
            <a:r>
              <a:rPr lang="ja-JP" altLang="en-US" dirty="0" smtClean="0">
                <a:solidFill>
                  <a:schemeClr val="tx1">
                    <a:lumMod val="65000"/>
                    <a:lumOff val="35000"/>
                  </a:schemeClr>
                </a:solidFill>
              </a:rPr>
              <a:t>ユーザ名</a:t>
            </a:r>
            <a:r>
              <a:rPr kumimoji="1" lang="ja-JP" altLang="en-US" dirty="0" smtClean="0">
                <a:solidFill>
                  <a:schemeClr val="tx1">
                    <a:lumMod val="65000"/>
                    <a:lumOff val="35000"/>
                  </a:schemeClr>
                </a:solidFill>
              </a:rPr>
              <a:t>、アクセストークン、クライアント情報</a:t>
            </a:r>
            <a:r>
              <a:rPr kumimoji="1" lang="en-US" altLang="ja-JP" dirty="0" smtClean="0">
                <a:solidFill>
                  <a:schemeClr val="tx1">
                    <a:lumMod val="65000"/>
                    <a:lumOff val="35000"/>
                  </a:schemeClr>
                </a:solidFill>
              </a:rPr>
              <a:t>)</a:t>
            </a:r>
            <a:r>
              <a:rPr kumimoji="1" lang="ja-JP" altLang="en-US" dirty="0" smtClean="0">
                <a:solidFill>
                  <a:schemeClr val="tx1">
                    <a:lumMod val="65000"/>
                    <a:lumOff val="35000"/>
                  </a:schemeClr>
                </a:solidFill>
              </a:rPr>
              <a:t>」</a:t>
            </a:r>
            <a:r>
              <a:rPr lang="ja-JP" altLang="en-US" dirty="0" smtClean="0">
                <a:solidFill>
                  <a:schemeClr val="tx1">
                    <a:lumMod val="65000"/>
                    <a:lumOff val="35000"/>
                  </a:schemeClr>
                </a:solidFill>
              </a:rPr>
              <a:t>を生成</a:t>
            </a:r>
            <a:endParaRPr lang="en-US" altLang="ja-JP" dirty="0" smtClean="0">
              <a:solidFill>
                <a:schemeClr val="tx1">
                  <a:lumMod val="65000"/>
                  <a:lumOff val="35000"/>
                </a:schemeClr>
              </a:solidFill>
            </a:endParaRPr>
          </a:p>
        </p:txBody>
      </p:sp>
      <p:sp>
        <p:nvSpPr>
          <p:cNvPr id="186" name="テキスト ボックス 185"/>
          <p:cNvSpPr txBox="1"/>
          <p:nvPr/>
        </p:nvSpPr>
        <p:spPr>
          <a:xfrm>
            <a:off x="-105021" y="-1170586"/>
            <a:ext cx="1776448" cy="338554"/>
          </a:xfrm>
          <a:prstGeom prst="rect">
            <a:avLst/>
          </a:prstGeom>
          <a:noFill/>
        </p:spPr>
        <p:txBody>
          <a:bodyPr wrap="none" rtlCol="0">
            <a:spAutoFit/>
          </a:bodyPr>
          <a:lstStyle/>
          <a:p>
            <a:r>
              <a:rPr lang="en-US" altLang="ja-JP" sz="1600" dirty="0" smtClean="0">
                <a:solidFill>
                  <a:schemeClr val="bg1">
                    <a:lumMod val="85000"/>
                  </a:schemeClr>
                </a:solidFill>
              </a:rPr>
              <a:t>Click “Authorize”</a:t>
            </a:r>
            <a:endParaRPr kumimoji="1" lang="ja-JP" altLang="en-US" sz="1600" dirty="0">
              <a:solidFill>
                <a:schemeClr val="bg1">
                  <a:lumMod val="85000"/>
                </a:schemeClr>
              </a:solidFill>
            </a:endParaRPr>
          </a:p>
        </p:txBody>
      </p:sp>
      <p:sp>
        <p:nvSpPr>
          <p:cNvPr id="187" name="テキスト ボックス 186"/>
          <p:cNvSpPr txBox="1"/>
          <p:nvPr/>
        </p:nvSpPr>
        <p:spPr>
          <a:xfrm>
            <a:off x="1303064" y="-840737"/>
            <a:ext cx="2651688" cy="276999"/>
          </a:xfrm>
          <a:prstGeom prst="rect">
            <a:avLst/>
          </a:prstGeom>
          <a:noFill/>
        </p:spPr>
        <p:txBody>
          <a:bodyPr wrap="none" rtlCol="0">
            <a:spAutoFit/>
          </a:bodyPr>
          <a:lstStyle/>
          <a:p>
            <a:r>
              <a:rPr kumimoji="1" lang="en-US" altLang="ja-JP" sz="1200" dirty="0" smtClean="0">
                <a:solidFill>
                  <a:schemeClr val="bg1">
                    <a:lumMod val="85000"/>
                  </a:schemeClr>
                </a:solidFill>
              </a:rPr>
              <a:t>GET /login/oauth2/code/</a:t>
            </a:r>
            <a:r>
              <a:rPr kumimoji="1" lang="en-US" altLang="ja-JP" sz="1200" dirty="0" err="1" smtClean="0">
                <a:solidFill>
                  <a:schemeClr val="bg1">
                    <a:lumMod val="85000"/>
                  </a:schemeClr>
                </a:solidFill>
              </a:rPr>
              <a:t>github</a:t>
            </a:r>
            <a:r>
              <a:rPr kumimoji="1" lang="en-US" altLang="ja-JP" sz="1200" dirty="0" smtClean="0">
                <a:solidFill>
                  <a:schemeClr val="bg1">
                    <a:lumMod val="85000"/>
                  </a:schemeClr>
                </a:solidFill>
              </a:rPr>
              <a:t>?...</a:t>
            </a:r>
            <a:endParaRPr kumimoji="1" lang="ja-JP" altLang="en-US" sz="1200" dirty="0">
              <a:solidFill>
                <a:schemeClr val="bg1">
                  <a:lumMod val="85000"/>
                </a:schemeClr>
              </a:solidFill>
            </a:endParaRPr>
          </a:p>
        </p:txBody>
      </p:sp>
      <p:sp>
        <p:nvSpPr>
          <p:cNvPr id="189" name="線吹き出し 2 (枠付き) 188"/>
          <p:cNvSpPr/>
          <p:nvPr/>
        </p:nvSpPr>
        <p:spPr>
          <a:xfrm>
            <a:off x="9336151" y="2085838"/>
            <a:ext cx="2805428" cy="908226"/>
          </a:xfrm>
          <a:prstGeom prst="borderCallout2">
            <a:avLst>
              <a:gd name="adj1" fmla="val 63717"/>
              <a:gd name="adj2" fmla="val -5157"/>
              <a:gd name="adj3" fmla="val 63716"/>
              <a:gd name="adj4" fmla="val -16667"/>
              <a:gd name="adj5" fmla="val 146768"/>
              <a:gd name="adj6" fmla="val -31380"/>
            </a:avLst>
          </a:prstGeom>
          <a:solidFill>
            <a:schemeClr val="accent6">
              <a:lumMod val="40000"/>
              <a:lumOff val="60000"/>
              <a:alpha val="2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err="1" smtClean="0">
                <a:solidFill>
                  <a:schemeClr val="bg1">
                    <a:lumMod val="85000"/>
                  </a:schemeClr>
                </a:solidFill>
              </a:rPr>
              <a:t>AuthenticationProvider</a:t>
            </a:r>
            <a:r>
              <a:rPr lang="ja-JP" altLang="en-US" dirty="0" smtClean="0">
                <a:solidFill>
                  <a:schemeClr val="bg1">
                    <a:lumMod val="85000"/>
                  </a:schemeClr>
                </a:solidFill>
              </a:rPr>
              <a:t>の実装クラス内の処理フローは別途説明</a:t>
            </a:r>
            <a:endParaRPr kumimoji="1" lang="ja-JP" altLang="en-US" dirty="0">
              <a:solidFill>
                <a:schemeClr val="bg1">
                  <a:lumMod val="85000"/>
                </a:schemeClr>
              </a:solidFill>
            </a:endParaRPr>
          </a:p>
        </p:txBody>
      </p:sp>
      <p:sp>
        <p:nvSpPr>
          <p:cNvPr id="190" name="線吹き出し 2 (枠付き) 189"/>
          <p:cNvSpPr/>
          <p:nvPr/>
        </p:nvSpPr>
        <p:spPr>
          <a:xfrm>
            <a:off x="3880645" y="10698810"/>
            <a:ext cx="4547852" cy="1013829"/>
          </a:xfrm>
          <a:prstGeom prst="borderCallout2">
            <a:avLst>
              <a:gd name="adj1" fmla="val 31064"/>
              <a:gd name="adj2" fmla="val 104517"/>
              <a:gd name="adj3" fmla="val 31062"/>
              <a:gd name="adj4" fmla="val 117673"/>
              <a:gd name="adj5" fmla="val -26020"/>
              <a:gd name="adj6" fmla="val 130709"/>
            </a:avLst>
          </a:prstGeom>
          <a:solidFill>
            <a:schemeClr val="accent6">
              <a:lumMod val="40000"/>
              <a:lumOff val="6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smtClean="0">
                <a:solidFill>
                  <a:schemeClr val="tx1">
                    <a:lumMod val="65000"/>
                    <a:lumOff val="35000"/>
                  </a:schemeClr>
                </a:solidFill>
              </a:rPr>
              <a:t>OAuth2AuthorizedClientService</a:t>
            </a:r>
            <a:r>
              <a:rPr lang="ja-JP" altLang="en-US" dirty="0" smtClean="0">
                <a:solidFill>
                  <a:schemeClr val="tx1">
                    <a:lumMod val="65000"/>
                    <a:lumOff val="35000"/>
                  </a:schemeClr>
                </a:solidFill>
              </a:rPr>
              <a:t>を介して任意のタイミングでアクセストークンにアクセス可能</a:t>
            </a:r>
            <a:endParaRPr kumimoji="1" lang="ja-JP" altLang="en-US" dirty="0">
              <a:solidFill>
                <a:schemeClr val="tx1">
                  <a:lumMod val="65000"/>
                  <a:lumOff val="35000"/>
                </a:schemeClr>
              </a:solidFill>
            </a:endParaRPr>
          </a:p>
        </p:txBody>
      </p:sp>
      <p:sp>
        <p:nvSpPr>
          <p:cNvPr id="85" name="正方形/長方形 84"/>
          <p:cNvSpPr/>
          <p:nvPr/>
        </p:nvSpPr>
        <p:spPr>
          <a:xfrm>
            <a:off x="-188630" y="6749668"/>
            <a:ext cx="12508316" cy="5213049"/>
          </a:xfrm>
          <a:prstGeom prst="rect">
            <a:avLst/>
          </a:prstGeom>
          <a:noFill/>
          <a:ln w="571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線吹き出し 2 (枠付き) 85"/>
          <p:cNvSpPr/>
          <p:nvPr/>
        </p:nvSpPr>
        <p:spPr>
          <a:xfrm>
            <a:off x="5978410" y="12301358"/>
            <a:ext cx="1945258" cy="908226"/>
          </a:xfrm>
          <a:prstGeom prst="borderCallout2">
            <a:avLst>
              <a:gd name="adj1" fmla="val 63717"/>
              <a:gd name="adj2" fmla="val -5157"/>
              <a:gd name="adj3" fmla="val 63716"/>
              <a:gd name="adj4" fmla="val -16667"/>
              <a:gd name="adj5" fmla="val -65475"/>
              <a:gd name="adj6" fmla="val -45541"/>
            </a:avLst>
          </a:prstGeom>
          <a:solidFill>
            <a:schemeClr val="accent6">
              <a:lumMod val="40000"/>
              <a:lumOff val="6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smtClean="0">
                <a:solidFill>
                  <a:schemeClr val="tx1">
                    <a:lumMod val="65000"/>
                    <a:lumOff val="35000"/>
                  </a:schemeClr>
                </a:solidFill>
              </a:rPr>
              <a:t>説明対象</a:t>
            </a:r>
            <a:endParaRPr kumimoji="1" lang="ja-JP" altLang="en-US" sz="2800" dirty="0">
              <a:solidFill>
                <a:schemeClr val="tx1">
                  <a:lumMod val="65000"/>
                  <a:lumOff val="35000"/>
                </a:schemeClr>
              </a:solidFill>
            </a:endParaRPr>
          </a:p>
        </p:txBody>
      </p:sp>
    </p:spTree>
    <p:extLst>
      <p:ext uri="{BB962C8B-B14F-4D97-AF65-F5344CB8AC3E}">
        <p14:creationId xmlns:p14="http://schemas.microsoft.com/office/powerpoint/2010/main" val="13314165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角丸四角形 25"/>
          <p:cNvSpPr/>
          <p:nvPr/>
        </p:nvSpPr>
        <p:spPr>
          <a:xfrm>
            <a:off x="681533" y="743202"/>
            <a:ext cx="2127624" cy="914400"/>
          </a:xfrm>
          <a:prstGeom prst="roundRect">
            <a:avLst/>
          </a:prstGeom>
          <a:solidFill>
            <a:schemeClr val="accent3">
              <a:lumMod val="20000"/>
              <a:lumOff val="8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lumMod val="65000"/>
                    <a:lumOff val="35000"/>
                  </a:schemeClr>
                </a:solidFill>
              </a:rPr>
              <a:t>OAuth2Login</a:t>
            </a:r>
          </a:p>
          <a:p>
            <a:pPr algn="ctr"/>
            <a:r>
              <a:rPr lang="en-US" altLang="ja-JP" dirty="0" smtClean="0">
                <a:solidFill>
                  <a:schemeClr val="tx1">
                    <a:lumMod val="65000"/>
                    <a:lumOff val="35000"/>
                  </a:schemeClr>
                </a:solidFill>
              </a:rPr>
              <a:t>Authentication</a:t>
            </a:r>
          </a:p>
          <a:p>
            <a:pPr algn="ctr"/>
            <a:r>
              <a:rPr lang="en-US" altLang="ja-JP" dirty="0" smtClean="0">
                <a:solidFill>
                  <a:schemeClr val="tx1">
                    <a:lumMod val="65000"/>
                    <a:lumOff val="35000"/>
                  </a:schemeClr>
                </a:solidFill>
              </a:rPr>
              <a:t>Provider</a:t>
            </a:r>
            <a:endParaRPr kumimoji="1" lang="en-US" altLang="ja-JP" dirty="0" smtClean="0">
              <a:solidFill>
                <a:schemeClr val="tx1">
                  <a:lumMod val="65000"/>
                  <a:lumOff val="35000"/>
                </a:schemeClr>
              </a:solidFill>
            </a:endParaRPr>
          </a:p>
        </p:txBody>
      </p:sp>
      <p:sp>
        <p:nvSpPr>
          <p:cNvPr id="27" name="角丸四角形 26"/>
          <p:cNvSpPr/>
          <p:nvPr/>
        </p:nvSpPr>
        <p:spPr>
          <a:xfrm>
            <a:off x="3109790" y="732640"/>
            <a:ext cx="2700761" cy="914400"/>
          </a:xfrm>
          <a:prstGeom prst="roundRect">
            <a:avLst/>
          </a:prstGeom>
          <a:solidFill>
            <a:schemeClr val="accent3">
              <a:lumMod val="20000"/>
              <a:lumOff val="8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lumMod val="65000"/>
                    <a:lumOff val="35000"/>
                  </a:schemeClr>
                </a:solidFill>
              </a:rPr>
              <a:t>&lt;&lt;interface&gt;&gt;</a:t>
            </a:r>
          </a:p>
          <a:p>
            <a:pPr algn="ctr"/>
            <a:r>
              <a:rPr lang="en-US" altLang="ja-JP" dirty="0" smtClean="0">
                <a:solidFill>
                  <a:schemeClr val="tx1">
                    <a:lumMod val="65000"/>
                    <a:lumOff val="35000"/>
                  </a:schemeClr>
                </a:solidFill>
              </a:rPr>
              <a:t>OAuth2AccessToken</a:t>
            </a:r>
          </a:p>
          <a:p>
            <a:pPr algn="ctr"/>
            <a:r>
              <a:rPr lang="en-US" altLang="ja-JP" dirty="0" err="1" smtClean="0">
                <a:solidFill>
                  <a:schemeClr val="tx1">
                    <a:lumMod val="65000"/>
                    <a:lumOff val="35000"/>
                  </a:schemeClr>
                </a:solidFill>
              </a:rPr>
              <a:t>ResponseClient</a:t>
            </a:r>
            <a:endParaRPr kumimoji="1" lang="en-US" altLang="ja-JP" dirty="0" smtClean="0">
              <a:solidFill>
                <a:schemeClr val="tx1">
                  <a:lumMod val="65000"/>
                  <a:lumOff val="35000"/>
                </a:schemeClr>
              </a:solidFill>
            </a:endParaRPr>
          </a:p>
        </p:txBody>
      </p:sp>
      <p:sp>
        <p:nvSpPr>
          <p:cNvPr id="30" name="角丸四角形 29"/>
          <p:cNvSpPr/>
          <p:nvPr/>
        </p:nvSpPr>
        <p:spPr>
          <a:xfrm>
            <a:off x="6116593" y="743202"/>
            <a:ext cx="2203675" cy="914400"/>
          </a:xfrm>
          <a:prstGeom prst="roundRect">
            <a:avLst/>
          </a:prstGeom>
          <a:solidFill>
            <a:schemeClr val="accent3">
              <a:lumMod val="20000"/>
              <a:lumOff val="8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mtClean="0">
                <a:solidFill>
                  <a:schemeClr val="tx1">
                    <a:lumMod val="65000"/>
                    <a:lumOff val="35000"/>
                  </a:schemeClr>
                </a:solidFill>
              </a:rPr>
              <a:t>&lt;&lt;interface&gt;&gt;</a:t>
            </a:r>
          </a:p>
          <a:p>
            <a:pPr algn="ctr"/>
            <a:r>
              <a:rPr lang="en-US" altLang="ja-JP" dirty="0" smtClean="0">
                <a:solidFill>
                  <a:schemeClr val="tx1">
                    <a:lumMod val="65000"/>
                    <a:lumOff val="35000"/>
                  </a:schemeClr>
                </a:solidFill>
              </a:rPr>
              <a:t>OAuth2</a:t>
            </a:r>
          </a:p>
          <a:p>
            <a:pPr algn="ctr"/>
            <a:r>
              <a:rPr lang="en-US" altLang="ja-JP" dirty="0" err="1" smtClean="0">
                <a:solidFill>
                  <a:schemeClr val="tx1">
                    <a:lumMod val="65000"/>
                    <a:lumOff val="35000"/>
                  </a:schemeClr>
                </a:solidFill>
              </a:rPr>
              <a:t>UserService</a:t>
            </a:r>
            <a:endParaRPr kumimoji="1" lang="en-US" altLang="ja-JP" dirty="0" smtClean="0">
              <a:solidFill>
                <a:schemeClr val="tx1">
                  <a:lumMod val="65000"/>
                  <a:lumOff val="35000"/>
                </a:schemeClr>
              </a:solidFill>
            </a:endParaRPr>
          </a:p>
        </p:txBody>
      </p:sp>
      <p:cxnSp>
        <p:nvCxnSpPr>
          <p:cNvPr id="42" name="直線コネクタ 41"/>
          <p:cNvCxnSpPr/>
          <p:nvPr/>
        </p:nvCxnSpPr>
        <p:spPr>
          <a:xfrm>
            <a:off x="1736946" y="1657602"/>
            <a:ext cx="0" cy="5435181"/>
          </a:xfrm>
          <a:prstGeom prst="line">
            <a:avLst/>
          </a:prstGeom>
          <a:ln>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52" name="直線コネクタ 51"/>
          <p:cNvCxnSpPr/>
          <p:nvPr/>
        </p:nvCxnSpPr>
        <p:spPr>
          <a:xfrm>
            <a:off x="4434836" y="1657602"/>
            <a:ext cx="6922" cy="2915298"/>
          </a:xfrm>
          <a:prstGeom prst="line">
            <a:avLst/>
          </a:prstGeom>
          <a:ln>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53" name="直線コネクタ 52"/>
          <p:cNvCxnSpPr/>
          <p:nvPr/>
        </p:nvCxnSpPr>
        <p:spPr>
          <a:xfrm>
            <a:off x="7281009" y="1657602"/>
            <a:ext cx="0" cy="5435181"/>
          </a:xfrm>
          <a:prstGeom prst="line">
            <a:avLst/>
          </a:prstGeom>
          <a:ln>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57" name="正方形/長方形 56"/>
          <p:cNvSpPr/>
          <p:nvPr/>
        </p:nvSpPr>
        <p:spPr>
          <a:xfrm>
            <a:off x="1563951" y="1889690"/>
            <a:ext cx="345990" cy="4993028"/>
          </a:xfrm>
          <a:prstGeom prst="rect">
            <a:avLst/>
          </a:prstGeom>
          <a:solidFill>
            <a:schemeClr val="accent3">
              <a:lumMod val="20000"/>
              <a:lumOff val="8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正方形/長方形 57"/>
          <p:cNvSpPr/>
          <p:nvPr/>
        </p:nvSpPr>
        <p:spPr>
          <a:xfrm>
            <a:off x="4286549" y="2507899"/>
            <a:ext cx="345990" cy="1854041"/>
          </a:xfrm>
          <a:prstGeom prst="rect">
            <a:avLst/>
          </a:prstGeom>
          <a:solidFill>
            <a:schemeClr val="accent3">
              <a:lumMod val="20000"/>
              <a:lumOff val="8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9" name="直線矢印コネクタ 58"/>
          <p:cNvCxnSpPr/>
          <p:nvPr/>
        </p:nvCxnSpPr>
        <p:spPr>
          <a:xfrm>
            <a:off x="1909941" y="2693783"/>
            <a:ext cx="23766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テキスト ボックス 31"/>
          <p:cNvSpPr txBox="1"/>
          <p:nvPr/>
        </p:nvSpPr>
        <p:spPr>
          <a:xfrm>
            <a:off x="1952368" y="1988544"/>
            <a:ext cx="2004075" cy="307777"/>
          </a:xfrm>
          <a:prstGeom prst="rect">
            <a:avLst/>
          </a:prstGeom>
          <a:noFill/>
        </p:spPr>
        <p:txBody>
          <a:bodyPr wrap="none" rtlCol="0">
            <a:spAutoFit/>
          </a:bodyPr>
          <a:lstStyle/>
          <a:p>
            <a:r>
              <a:rPr kumimoji="1" lang="en-US" altLang="ja-JP" sz="1400" dirty="0" err="1" smtClean="0"/>
              <a:t>getTokenResponse</a:t>
            </a:r>
            <a:r>
              <a:rPr kumimoji="1" lang="en-US" altLang="ja-JP" sz="1400" dirty="0" smtClean="0"/>
              <a:t>(..)</a:t>
            </a:r>
            <a:endParaRPr kumimoji="1" lang="ja-JP" altLang="en-US" sz="1400" dirty="0"/>
          </a:p>
        </p:txBody>
      </p:sp>
      <p:cxnSp>
        <p:nvCxnSpPr>
          <p:cNvPr id="63" name="直線矢印コネクタ 62"/>
          <p:cNvCxnSpPr/>
          <p:nvPr/>
        </p:nvCxnSpPr>
        <p:spPr>
          <a:xfrm flipH="1">
            <a:off x="1909942" y="4180718"/>
            <a:ext cx="23766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角丸四角形 68"/>
          <p:cNvSpPr/>
          <p:nvPr/>
        </p:nvSpPr>
        <p:spPr>
          <a:xfrm>
            <a:off x="2474773" y="3796479"/>
            <a:ext cx="1365425" cy="736953"/>
          </a:xfrm>
          <a:prstGeom prst="roundRect">
            <a:avLst/>
          </a:prstGeom>
          <a:solidFill>
            <a:schemeClr val="accent6">
              <a:lumMod val="20000"/>
              <a:lumOff val="8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smtClean="0">
                <a:solidFill>
                  <a:schemeClr val="tx1">
                    <a:lumMod val="65000"/>
                    <a:lumOff val="35000"/>
                  </a:schemeClr>
                </a:solidFill>
              </a:rPr>
              <a:t>OAuth2</a:t>
            </a:r>
          </a:p>
          <a:p>
            <a:pPr algn="ctr"/>
            <a:r>
              <a:rPr kumimoji="1" lang="en-US" altLang="ja-JP" sz="1400" dirty="0" err="1" smtClean="0">
                <a:solidFill>
                  <a:schemeClr val="tx1">
                    <a:lumMod val="65000"/>
                    <a:lumOff val="35000"/>
                  </a:schemeClr>
                </a:solidFill>
              </a:rPr>
              <a:t>AccessToken</a:t>
            </a:r>
            <a:endParaRPr kumimoji="1" lang="en-US" altLang="ja-JP" sz="1400" dirty="0" smtClean="0">
              <a:solidFill>
                <a:schemeClr val="tx1">
                  <a:lumMod val="65000"/>
                  <a:lumOff val="35000"/>
                </a:schemeClr>
              </a:solidFill>
            </a:endParaRPr>
          </a:p>
          <a:p>
            <a:pPr algn="ctr"/>
            <a:r>
              <a:rPr kumimoji="1" lang="en-US" altLang="ja-JP" sz="1400" dirty="0" smtClean="0">
                <a:solidFill>
                  <a:schemeClr val="tx1">
                    <a:lumMod val="65000"/>
                    <a:lumOff val="35000"/>
                  </a:schemeClr>
                </a:solidFill>
              </a:rPr>
              <a:t>Response</a:t>
            </a:r>
          </a:p>
        </p:txBody>
      </p:sp>
      <p:sp>
        <p:nvSpPr>
          <p:cNvPr id="71" name="正方形/長方形 70"/>
          <p:cNvSpPr/>
          <p:nvPr/>
        </p:nvSpPr>
        <p:spPr>
          <a:xfrm>
            <a:off x="7108014" y="4919523"/>
            <a:ext cx="345990" cy="1480370"/>
          </a:xfrm>
          <a:prstGeom prst="rect">
            <a:avLst/>
          </a:prstGeom>
          <a:solidFill>
            <a:schemeClr val="accent3">
              <a:lumMod val="20000"/>
              <a:lumOff val="8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2" name="直線矢印コネクタ 71"/>
          <p:cNvCxnSpPr/>
          <p:nvPr/>
        </p:nvCxnSpPr>
        <p:spPr>
          <a:xfrm>
            <a:off x="1923740" y="5148657"/>
            <a:ext cx="51842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直線矢印コネクタ 39"/>
          <p:cNvCxnSpPr/>
          <p:nvPr/>
        </p:nvCxnSpPr>
        <p:spPr>
          <a:xfrm>
            <a:off x="-568411" y="2421929"/>
            <a:ext cx="213236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正方形/長方形 37"/>
          <p:cNvSpPr/>
          <p:nvPr/>
        </p:nvSpPr>
        <p:spPr>
          <a:xfrm>
            <a:off x="10446564" y="185351"/>
            <a:ext cx="1965593" cy="6907432"/>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dirty="0" smtClean="0">
                <a:solidFill>
                  <a:schemeClr val="tx1"/>
                </a:solidFill>
              </a:rPr>
              <a:t>GitHub</a:t>
            </a:r>
            <a:endParaRPr kumimoji="1" lang="ja-JP" altLang="en-US" dirty="0">
              <a:solidFill>
                <a:schemeClr val="tx1"/>
              </a:solidFill>
            </a:endParaRPr>
          </a:p>
        </p:txBody>
      </p:sp>
      <p:sp>
        <p:nvSpPr>
          <p:cNvPr id="46" name="角丸四角形 45"/>
          <p:cNvSpPr/>
          <p:nvPr/>
        </p:nvSpPr>
        <p:spPr>
          <a:xfrm>
            <a:off x="3091378" y="-211583"/>
            <a:ext cx="2700761" cy="914400"/>
          </a:xfrm>
          <a:prstGeom prst="roundRect">
            <a:avLst/>
          </a:prstGeom>
          <a:solidFill>
            <a:schemeClr val="accent4">
              <a:lumMod val="20000"/>
              <a:lumOff val="8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lumMod val="65000"/>
                    <a:lumOff val="35000"/>
                  </a:schemeClr>
                </a:solidFill>
              </a:rPr>
              <a:t>Nimbus</a:t>
            </a:r>
          </a:p>
          <a:p>
            <a:pPr algn="ctr"/>
            <a:r>
              <a:rPr lang="en-US" altLang="ja-JP" dirty="0" err="1" smtClean="0">
                <a:solidFill>
                  <a:schemeClr val="tx1">
                    <a:lumMod val="65000"/>
                    <a:lumOff val="35000"/>
                  </a:schemeClr>
                </a:solidFill>
              </a:rPr>
              <a:t>AuthorizationCode</a:t>
            </a:r>
            <a:endParaRPr lang="en-US" altLang="ja-JP" dirty="0" smtClean="0">
              <a:solidFill>
                <a:schemeClr val="tx1">
                  <a:lumMod val="65000"/>
                  <a:lumOff val="35000"/>
                </a:schemeClr>
              </a:solidFill>
            </a:endParaRPr>
          </a:p>
          <a:p>
            <a:pPr algn="ctr"/>
            <a:r>
              <a:rPr lang="en-US" altLang="ja-JP" dirty="0" err="1" smtClean="0">
                <a:solidFill>
                  <a:schemeClr val="tx1">
                    <a:lumMod val="65000"/>
                    <a:lumOff val="35000"/>
                  </a:schemeClr>
                </a:solidFill>
              </a:rPr>
              <a:t>TokenResponseClient</a:t>
            </a:r>
            <a:endParaRPr kumimoji="1" lang="en-US" altLang="ja-JP" dirty="0" smtClean="0">
              <a:solidFill>
                <a:schemeClr val="tx1">
                  <a:lumMod val="65000"/>
                  <a:lumOff val="35000"/>
                </a:schemeClr>
              </a:solidFill>
            </a:endParaRPr>
          </a:p>
        </p:txBody>
      </p:sp>
      <p:sp>
        <p:nvSpPr>
          <p:cNvPr id="47" name="角丸四角形 46"/>
          <p:cNvSpPr/>
          <p:nvPr/>
        </p:nvSpPr>
        <p:spPr>
          <a:xfrm>
            <a:off x="6116593" y="-194117"/>
            <a:ext cx="2203675" cy="914400"/>
          </a:xfrm>
          <a:prstGeom prst="roundRect">
            <a:avLst/>
          </a:prstGeom>
          <a:solidFill>
            <a:schemeClr val="accent4">
              <a:lumMod val="20000"/>
              <a:lumOff val="8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mtClean="0">
                <a:solidFill>
                  <a:schemeClr val="tx1">
                    <a:lumMod val="65000"/>
                    <a:lumOff val="35000"/>
                  </a:schemeClr>
                </a:solidFill>
              </a:rPr>
              <a:t>DefaultOAuth2</a:t>
            </a:r>
          </a:p>
          <a:p>
            <a:pPr algn="ctr"/>
            <a:r>
              <a:rPr lang="en-US" altLang="ja-JP" dirty="0" err="1" smtClean="0">
                <a:solidFill>
                  <a:schemeClr val="tx1">
                    <a:lumMod val="65000"/>
                    <a:lumOff val="35000"/>
                  </a:schemeClr>
                </a:solidFill>
              </a:rPr>
              <a:t>UserService</a:t>
            </a:r>
            <a:endParaRPr kumimoji="1" lang="en-US" altLang="ja-JP" dirty="0" smtClean="0">
              <a:solidFill>
                <a:schemeClr val="tx1">
                  <a:lumMod val="65000"/>
                  <a:lumOff val="35000"/>
                </a:schemeClr>
              </a:solidFill>
            </a:endParaRPr>
          </a:p>
        </p:txBody>
      </p:sp>
      <p:sp>
        <p:nvSpPr>
          <p:cNvPr id="51" name="角丸四角形 50"/>
          <p:cNvSpPr/>
          <p:nvPr/>
        </p:nvSpPr>
        <p:spPr>
          <a:xfrm>
            <a:off x="8655535" y="743202"/>
            <a:ext cx="1491007" cy="914400"/>
          </a:xfrm>
          <a:prstGeom prst="roundRect">
            <a:avLst/>
          </a:prstGeom>
          <a:solidFill>
            <a:schemeClr val="accent3">
              <a:lumMod val="20000"/>
              <a:lumOff val="8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lumMod val="65000"/>
                    <a:lumOff val="35000"/>
                  </a:schemeClr>
                </a:solidFill>
              </a:rPr>
              <a:t>Nimbus </a:t>
            </a:r>
            <a:endParaRPr lang="en-US" altLang="ja-JP" dirty="0" smtClean="0">
              <a:solidFill>
                <a:schemeClr val="tx1">
                  <a:lumMod val="65000"/>
                  <a:lumOff val="35000"/>
                </a:schemeClr>
              </a:solidFill>
            </a:endParaRPr>
          </a:p>
          <a:p>
            <a:pPr algn="ctr"/>
            <a:r>
              <a:rPr lang="en-US" altLang="ja-JP" dirty="0" smtClean="0">
                <a:solidFill>
                  <a:schemeClr val="tx1">
                    <a:lumMod val="65000"/>
                    <a:lumOff val="35000"/>
                  </a:schemeClr>
                </a:solidFill>
              </a:rPr>
              <a:t>OAuth 2.0</a:t>
            </a:r>
          </a:p>
          <a:p>
            <a:pPr algn="ctr"/>
            <a:r>
              <a:rPr lang="en-US" altLang="ja-JP" dirty="0" smtClean="0">
                <a:solidFill>
                  <a:schemeClr val="tx1">
                    <a:lumMod val="65000"/>
                    <a:lumOff val="35000"/>
                  </a:schemeClr>
                </a:solidFill>
              </a:rPr>
              <a:t>SDK</a:t>
            </a:r>
            <a:endParaRPr lang="en-US" altLang="ja-JP" dirty="0">
              <a:solidFill>
                <a:schemeClr val="tx1">
                  <a:lumMod val="65000"/>
                  <a:lumOff val="35000"/>
                </a:schemeClr>
              </a:solidFill>
            </a:endParaRPr>
          </a:p>
        </p:txBody>
      </p:sp>
      <p:cxnSp>
        <p:nvCxnSpPr>
          <p:cNvPr id="56" name="直線コネクタ 55"/>
          <p:cNvCxnSpPr/>
          <p:nvPr/>
        </p:nvCxnSpPr>
        <p:spPr>
          <a:xfrm>
            <a:off x="9413395" y="1672195"/>
            <a:ext cx="0" cy="5420588"/>
          </a:xfrm>
          <a:prstGeom prst="line">
            <a:avLst/>
          </a:prstGeom>
          <a:ln>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60" name="角丸四角形 59"/>
          <p:cNvSpPr/>
          <p:nvPr/>
        </p:nvSpPr>
        <p:spPr>
          <a:xfrm>
            <a:off x="10605379" y="739888"/>
            <a:ext cx="1652333" cy="914400"/>
          </a:xfrm>
          <a:prstGeom prst="roundRect">
            <a:avLst/>
          </a:prstGeom>
          <a:solidFill>
            <a:schemeClr val="accent3">
              <a:lumMod val="20000"/>
              <a:lumOff val="8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lumMod val="65000"/>
                    <a:lumOff val="35000"/>
                  </a:schemeClr>
                </a:solidFill>
              </a:rPr>
              <a:t>OAuth 2.0</a:t>
            </a:r>
          </a:p>
          <a:p>
            <a:pPr algn="ctr"/>
            <a:r>
              <a:rPr lang="en-US" altLang="ja-JP" dirty="0" smtClean="0">
                <a:solidFill>
                  <a:schemeClr val="tx1">
                    <a:lumMod val="65000"/>
                    <a:lumOff val="35000"/>
                  </a:schemeClr>
                </a:solidFill>
              </a:rPr>
              <a:t>Provider</a:t>
            </a:r>
          </a:p>
        </p:txBody>
      </p:sp>
      <p:cxnSp>
        <p:nvCxnSpPr>
          <p:cNvPr id="61" name="直線コネクタ 60"/>
          <p:cNvCxnSpPr/>
          <p:nvPr/>
        </p:nvCxnSpPr>
        <p:spPr>
          <a:xfrm>
            <a:off x="11468735" y="1672195"/>
            <a:ext cx="0" cy="5210523"/>
          </a:xfrm>
          <a:prstGeom prst="line">
            <a:avLst/>
          </a:prstGeom>
          <a:ln>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62" name="テキスト ボックス 61"/>
          <p:cNvSpPr txBox="1"/>
          <p:nvPr/>
        </p:nvSpPr>
        <p:spPr>
          <a:xfrm>
            <a:off x="-555168" y="1699949"/>
            <a:ext cx="1459054" cy="307777"/>
          </a:xfrm>
          <a:prstGeom prst="rect">
            <a:avLst/>
          </a:prstGeom>
          <a:noFill/>
        </p:spPr>
        <p:txBody>
          <a:bodyPr wrap="none" rtlCol="0">
            <a:spAutoFit/>
          </a:bodyPr>
          <a:lstStyle/>
          <a:p>
            <a:r>
              <a:rPr lang="en-US" altLang="ja-JP" sz="1400"/>
              <a:t>a</a:t>
            </a:r>
            <a:r>
              <a:rPr kumimoji="1" lang="en-US" altLang="ja-JP" sz="1400" smtClean="0"/>
              <a:t>uthenticate(..)</a:t>
            </a:r>
            <a:endParaRPr kumimoji="1" lang="ja-JP" altLang="en-US" sz="1400" dirty="0"/>
          </a:p>
        </p:txBody>
      </p:sp>
      <p:sp>
        <p:nvSpPr>
          <p:cNvPr id="64" name="正方形/長方形 63"/>
          <p:cNvSpPr/>
          <p:nvPr/>
        </p:nvSpPr>
        <p:spPr>
          <a:xfrm>
            <a:off x="9250643" y="2607280"/>
            <a:ext cx="345990" cy="1926151"/>
          </a:xfrm>
          <a:prstGeom prst="rect">
            <a:avLst/>
          </a:prstGeom>
          <a:solidFill>
            <a:schemeClr val="accent3">
              <a:lumMod val="20000"/>
              <a:lumOff val="8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8" name="直線矢印コネクタ 67"/>
          <p:cNvCxnSpPr/>
          <p:nvPr/>
        </p:nvCxnSpPr>
        <p:spPr>
          <a:xfrm>
            <a:off x="4632539" y="3037177"/>
            <a:ext cx="66679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3" name="正方形/長方形 72"/>
          <p:cNvSpPr/>
          <p:nvPr/>
        </p:nvSpPr>
        <p:spPr>
          <a:xfrm>
            <a:off x="11300607" y="2693470"/>
            <a:ext cx="345990" cy="1507832"/>
          </a:xfrm>
          <a:prstGeom prst="rect">
            <a:avLst/>
          </a:prstGeom>
          <a:solidFill>
            <a:schemeClr val="accent3">
              <a:lumMod val="20000"/>
              <a:lumOff val="8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角丸四角形 74"/>
          <p:cNvSpPr/>
          <p:nvPr/>
        </p:nvSpPr>
        <p:spPr>
          <a:xfrm>
            <a:off x="2178565" y="2340997"/>
            <a:ext cx="1791583" cy="736953"/>
          </a:xfrm>
          <a:prstGeom prst="roundRect">
            <a:avLst/>
          </a:prstGeom>
          <a:solidFill>
            <a:schemeClr val="accent6">
              <a:lumMod val="20000"/>
              <a:lumOff val="8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dirty="0" smtClean="0">
                <a:solidFill>
                  <a:schemeClr val="tx1">
                    <a:lumMod val="65000"/>
                    <a:lumOff val="35000"/>
                  </a:schemeClr>
                </a:solidFill>
              </a:rPr>
              <a:t>OAuth2</a:t>
            </a:r>
          </a:p>
          <a:p>
            <a:pPr algn="ctr"/>
            <a:r>
              <a:rPr lang="en-US" altLang="ja-JP" sz="1400" dirty="0" err="1" smtClean="0">
                <a:solidFill>
                  <a:schemeClr val="tx1">
                    <a:lumMod val="65000"/>
                    <a:lumOff val="35000"/>
                  </a:schemeClr>
                </a:solidFill>
              </a:rPr>
              <a:t>AuthorizationCode</a:t>
            </a:r>
            <a:endParaRPr lang="en-US" altLang="ja-JP" sz="1400" dirty="0" smtClean="0">
              <a:solidFill>
                <a:schemeClr val="tx1">
                  <a:lumMod val="65000"/>
                  <a:lumOff val="35000"/>
                </a:schemeClr>
              </a:solidFill>
            </a:endParaRPr>
          </a:p>
          <a:p>
            <a:pPr algn="ctr"/>
            <a:r>
              <a:rPr lang="en-US" altLang="ja-JP" sz="1400" dirty="0" err="1" smtClean="0">
                <a:solidFill>
                  <a:schemeClr val="tx1">
                    <a:lumMod val="65000"/>
                    <a:lumOff val="35000"/>
                  </a:schemeClr>
                </a:solidFill>
              </a:rPr>
              <a:t>GrantRequest</a:t>
            </a:r>
            <a:endParaRPr kumimoji="1" lang="en-US" altLang="ja-JP" sz="1400" dirty="0" smtClean="0">
              <a:solidFill>
                <a:schemeClr val="tx1">
                  <a:lumMod val="65000"/>
                  <a:lumOff val="35000"/>
                </a:schemeClr>
              </a:solidFill>
            </a:endParaRPr>
          </a:p>
        </p:txBody>
      </p:sp>
      <p:cxnSp>
        <p:nvCxnSpPr>
          <p:cNvPr id="82" name="直線矢印コネクタ 81"/>
          <p:cNvCxnSpPr/>
          <p:nvPr/>
        </p:nvCxnSpPr>
        <p:spPr>
          <a:xfrm flipH="1">
            <a:off x="4632540" y="3980407"/>
            <a:ext cx="666792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8" name="フローチャート: 書類 87"/>
          <p:cNvSpPr/>
          <p:nvPr/>
        </p:nvSpPr>
        <p:spPr>
          <a:xfrm>
            <a:off x="8124151" y="2823152"/>
            <a:ext cx="2493489" cy="693044"/>
          </a:xfrm>
          <a:prstGeom prst="flowChartDocument">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kumimoji="1" lang="en-US" altLang="ja-JP" sz="1400" dirty="0" smtClean="0">
                <a:solidFill>
                  <a:schemeClr val="tx1">
                    <a:lumMod val="65000"/>
                    <a:lumOff val="35000"/>
                  </a:schemeClr>
                </a:solidFill>
              </a:rPr>
              <a:t>Token </a:t>
            </a:r>
            <a:r>
              <a:rPr lang="en-US" altLang="ja-JP" sz="1400" dirty="0" smtClean="0">
                <a:solidFill>
                  <a:schemeClr val="tx1">
                    <a:lumMod val="65000"/>
                    <a:lumOff val="35000"/>
                  </a:schemeClr>
                </a:solidFill>
              </a:rPr>
              <a:t>Request</a:t>
            </a:r>
          </a:p>
          <a:p>
            <a:pPr algn="ctr"/>
            <a:r>
              <a:rPr kumimoji="1" lang="en-US" altLang="ja-JP" sz="1400" dirty="0" smtClean="0">
                <a:solidFill>
                  <a:schemeClr val="tx1">
                    <a:lumMod val="65000"/>
                    <a:lumOff val="35000"/>
                  </a:schemeClr>
                </a:solidFill>
              </a:rPr>
              <a:t>(</a:t>
            </a:r>
            <a:r>
              <a:rPr lang="en-US" altLang="ja-JP" sz="1400" dirty="0" smtClean="0">
                <a:solidFill>
                  <a:schemeClr val="tx1">
                    <a:lumMod val="65000"/>
                    <a:lumOff val="35000"/>
                  </a:schemeClr>
                </a:solidFill>
              </a:rPr>
              <a:t>x-www-form-</a:t>
            </a:r>
            <a:r>
              <a:rPr lang="en-US" altLang="ja-JP" sz="1400" dirty="0" err="1" smtClean="0">
                <a:solidFill>
                  <a:schemeClr val="tx1">
                    <a:lumMod val="65000"/>
                    <a:lumOff val="35000"/>
                  </a:schemeClr>
                </a:solidFill>
              </a:rPr>
              <a:t>urlencoded</a:t>
            </a:r>
            <a:r>
              <a:rPr lang="en-US" altLang="ja-JP" sz="1400" dirty="0" smtClean="0">
                <a:solidFill>
                  <a:schemeClr val="tx1">
                    <a:lumMod val="65000"/>
                    <a:lumOff val="35000"/>
                  </a:schemeClr>
                </a:solidFill>
              </a:rPr>
              <a:t>)</a:t>
            </a:r>
            <a:endParaRPr kumimoji="1" lang="en-US" altLang="ja-JP" sz="1400" dirty="0" smtClean="0">
              <a:solidFill>
                <a:schemeClr val="tx1">
                  <a:lumMod val="65000"/>
                  <a:lumOff val="35000"/>
                </a:schemeClr>
              </a:solidFill>
            </a:endParaRPr>
          </a:p>
        </p:txBody>
      </p:sp>
      <p:sp>
        <p:nvSpPr>
          <p:cNvPr id="89" name="テキスト ボックス 88"/>
          <p:cNvSpPr txBox="1"/>
          <p:nvPr/>
        </p:nvSpPr>
        <p:spPr>
          <a:xfrm>
            <a:off x="4637720" y="2680782"/>
            <a:ext cx="2962671" cy="307777"/>
          </a:xfrm>
          <a:prstGeom prst="rect">
            <a:avLst/>
          </a:prstGeom>
          <a:noFill/>
        </p:spPr>
        <p:txBody>
          <a:bodyPr wrap="none" rtlCol="0">
            <a:spAutoFit/>
          </a:bodyPr>
          <a:lstStyle/>
          <a:p>
            <a:r>
              <a:rPr lang="en-US" altLang="ja-JP" sz="1400" dirty="0" smtClean="0"/>
              <a:t>POST /login/</a:t>
            </a:r>
            <a:r>
              <a:rPr lang="en-US" altLang="ja-JP" sz="1400" dirty="0" err="1" smtClean="0"/>
              <a:t>oauth</a:t>
            </a:r>
            <a:r>
              <a:rPr lang="en-US" altLang="ja-JP" sz="1400" dirty="0" smtClean="0"/>
              <a:t>/</a:t>
            </a:r>
            <a:r>
              <a:rPr lang="en-US" altLang="ja-JP" sz="1400" dirty="0" err="1" smtClean="0"/>
              <a:t>access_token</a:t>
            </a:r>
            <a:endParaRPr kumimoji="1" lang="ja-JP" altLang="en-US" sz="1400" dirty="0"/>
          </a:p>
        </p:txBody>
      </p:sp>
      <p:sp>
        <p:nvSpPr>
          <p:cNvPr id="90" name="フローチャート: 書類 89"/>
          <p:cNvSpPr/>
          <p:nvPr/>
        </p:nvSpPr>
        <p:spPr>
          <a:xfrm>
            <a:off x="8480756" y="3658566"/>
            <a:ext cx="1805321" cy="693044"/>
          </a:xfrm>
          <a:prstGeom prst="flowChartDocument">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kumimoji="1" lang="en-US" altLang="ja-JP" sz="1400" dirty="0" smtClean="0">
                <a:solidFill>
                  <a:schemeClr val="tx1">
                    <a:lumMod val="65000"/>
                    <a:lumOff val="35000"/>
                  </a:schemeClr>
                </a:solidFill>
              </a:rPr>
              <a:t>Token </a:t>
            </a:r>
            <a:r>
              <a:rPr lang="en-US" altLang="ja-JP" sz="1400" dirty="0" smtClean="0">
                <a:solidFill>
                  <a:schemeClr val="tx1">
                    <a:lumMod val="65000"/>
                    <a:lumOff val="35000"/>
                  </a:schemeClr>
                </a:solidFill>
              </a:rPr>
              <a:t>Response</a:t>
            </a:r>
          </a:p>
          <a:p>
            <a:pPr algn="ctr"/>
            <a:r>
              <a:rPr kumimoji="1" lang="en-US" altLang="ja-JP" sz="1400" dirty="0" smtClean="0">
                <a:solidFill>
                  <a:schemeClr val="tx1">
                    <a:lumMod val="65000"/>
                    <a:lumOff val="35000"/>
                  </a:schemeClr>
                </a:solidFill>
              </a:rPr>
              <a:t>(</a:t>
            </a:r>
            <a:r>
              <a:rPr lang="en-US" altLang="ja-JP" sz="1400" dirty="0" err="1" smtClean="0">
                <a:solidFill>
                  <a:schemeClr val="tx1">
                    <a:lumMod val="65000"/>
                    <a:lumOff val="35000"/>
                  </a:schemeClr>
                </a:solidFill>
              </a:rPr>
              <a:t>json</a:t>
            </a:r>
            <a:r>
              <a:rPr lang="en-US" altLang="ja-JP" sz="1400" dirty="0" smtClean="0">
                <a:solidFill>
                  <a:schemeClr val="tx1">
                    <a:lumMod val="65000"/>
                    <a:lumOff val="35000"/>
                  </a:schemeClr>
                </a:solidFill>
              </a:rPr>
              <a:t>)</a:t>
            </a:r>
            <a:endParaRPr kumimoji="1" lang="en-US" altLang="ja-JP" sz="1400" dirty="0" smtClean="0">
              <a:solidFill>
                <a:schemeClr val="tx1">
                  <a:lumMod val="65000"/>
                  <a:lumOff val="35000"/>
                </a:schemeClr>
              </a:solidFill>
            </a:endParaRPr>
          </a:p>
        </p:txBody>
      </p:sp>
      <p:grpSp>
        <p:nvGrpSpPr>
          <p:cNvPr id="95" name="グループ化 1139"/>
          <p:cNvGrpSpPr/>
          <p:nvPr/>
        </p:nvGrpSpPr>
        <p:grpSpPr>
          <a:xfrm>
            <a:off x="11116776" y="2489253"/>
            <a:ext cx="359643" cy="412303"/>
            <a:chOff x="6611880" y="872716"/>
            <a:chExt cx="1800200" cy="1980220"/>
          </a:xfrm>
        </p:grpSpPr>
        <p:sp>
          <p:nvSpPr>
            <p:cNvPr id="96" name="アーチ 95"/>
            <p:cNvSpPr/>
            <p:nvPr/>
          </p:nvSpPr>
          <p:spPr>
            <a:xfrm>
              <a:off x="6792840" y="872716"/>
              <a:ext cx="1440160" cy="1440160"/>
            </a:xfrm>
            <a:prstGeom prst="blockArc">
              <a:avLst>
                <a:gd name="adj1" fmla="val 7130301"/>
                <a:gd name="adj2" fmla="val 2030907"/>
                <a:gd name="adj3" fmla="val 12762"/>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black"/>
                </a:solidFill>
              </a:endParaRPr>
            </a:p>
          </p:txBody>
        </p:sp>
        <p:sp>
          <p:nvSpPr>
            <p:cNvPr id="97" name="台形 17"/>
            <p:cNvSpPr/>
            <p:nvPr/>
          </p:nvSpPr>
          <p:spPr>
            <a:xfrm>
              <a:off x="6611880" y="1556792"/>
              <a:ext cx="1800200" cy="1296144"/>
            </a:xfrm>
            <a:custGeom>
              <a:avLst/>
              <a:gdLst/>
              <a:ahLst/>
              <a:cxnLst/>
              <a:rect l="l" t="t" r="r" b="b"/>
              <a:pathLst>
                <a:path w="1800200" h="1296144">
                  <a:moveTo>
                    <a:pt x="901040" y="232241"/>
                  </a:moveTo>
                  <a:cubicBezTo>
                    <a:pt x="774894" y="232241"/>
                    <a:pt x="672632" y="334503"/>
                    <a:pt x="672632" y="460649"/>
                  </a:cubicBezTo>
                  <a:cubicBezTo>
                    <a:pt x="672632" y="548065"/>
                    <a:pt x="721740" y="624012"/>
                    <a:pt x="794373" y="661467"/>
                  </a:cubicBezTo>
                  <a:lnTo>
                    <a:pt x="718529" y="1008181"/>
                  </a:lnTo>
                  <a:lnTo>
                    <a:pt x="1083551" y="1008181"/>
                  </a:lnTo>
                  <a:lnTo>
                    <a:pt x="1007707" y="661467"/>
                  </a:lnTo>
                  <a:cubicBezTo>
                    <a:pt x="1080340" y="624012"/>
                    <a:pt x="1129448" y="548065"/>
                    <a:pt x="1129448" y="460649"/>
                  </a:cubicBezTo>
                  <a:cubicBezTo>
                    <a:pt x="1129448" y="334503"/>
                    <a:pt x="1027186" y="232241"/>
                    <a:pt x="901040" y="232241"/>
                  </a:cubicBezTo>
                  <a:close/>
                  <a:moveTo>
                    <a:pt x="0" y="0"/>
                  </a:moveTo>
                  <a:lnTo>
                    <a:pt x="1800200" y="0"/>
                  </a:lnTo>
                  <a:lnTo>
                    <a:pt x="1800200" y="1296144"/>
                  </a:lnTo>
                  <a:lnTo>
                    <a:pt x="0" y="1296144"/>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grpSp>
      <p:sp>
        <p:nvSpPr>
          <p:cNvPr id="108" name="正方形/長方形 107"/>
          <p:cNvSpPr/>
          <p:nvPr/>
        </p:nvSpPr>
        <p:spPr>
          <a:xfrm>
            <a:off x="9240400" y="4899309"/>
            <a:ext cx="345990" cy="1500584"/>
          </a:xfrm>
          <a:prstGeom prst="rect">
            <a:avLst/>
          </a:prstGeom>
          <a:solidFill>
            <a:schemeClr val="accent3">
              <a:lumMod val="20000"/>
              <a:lumOff val="8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9" name="正方形/長方形 108"/>
          <p:cNvSpPr/>
          <p:nvPr/>
        </p:nvSpPr>
        <p:spPr>
          <a:xfrm>
            <a:off x="11295740" y="4929131"/>
            <a:ext cx="345990" cy="1425776"/>
          </a:xfrm>
          <a:prstGeom prst="rect">
            <a:avLst/>
          </a:prstGeom>
          <a:solidFill>
            <a:schemeClr val="accent3">
              <a:lumMod val="20000"/>
              <a:lumOff val="8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10" name="グループ化 1139"/>
          <p:cNvGrpSpPr/>
          <p:nvPr/>
        </p:nvGrpSpPr>
        <p:grpSpPr>
          <a:xfrm>
            <a:off x="11111909" y="4724914"/>
            <a:ext cx="359643" cy="412303"/>
            <a:chOff x="6611880" y="872716"/>
            <a:chExt cx="1800200" cy="1980220"/>
          </a:xfrm>
        </p:grpSpPr>
        <p:sp>
          <p:nvSpPr>
            <p:cNvPr id="111" name="アーチ 110"/>
            <p:cNvSpPr/>
            <p:nvPr/>
          </p:nvSpPr>
          <p:spPr>
            <a:xfrm>
              <a:off x="6792840" y="872716"/>
              <a:ext cx="1440160" cy="1440160"/>
            </a:xfrm>
            <a:prstGeom prst="blockArc">
              <a:avLst>
                <a:gd name="adj1" fmla="val 7130301"/>
                <a:gd name="adj2" fmla="val 2030907"/>
                <a:gd name="adj3" fmla="val 12762"/>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black"/>
                </a:solidFill>
              </a:endParaRPr>
            </a:p>
          </p:txBody>
        </p:sp>
        <p:sp>
          <p:nvSpPr>
            <p:cNvPr id="112" name="台形 17"/>
            <p:cNvSpPr/>
            <p:nvPr/>
          </p:nvSpPr>
          <p:spPr>
            <a:xfrm>
              <a:off x="6611880" y="1556792"/>
              <a:ext cx="1800200" cy="1296144"/>
            </a:xfrm>
            <a:custGeom>
              <a:avLst/>
              <a:gdLst/>
              <a:ahLst/>
              <a:cxnLst/>
              <a:rect l="l" t="t" r="r" b="b"/>
              <a:pathLst>
                <a:path w="1800200" h="1296144">
                  <a:moveTo>
                    <a:pt x="901040" y="232241"/>
                  </a:moveTo>
                  <a:cubicBezTo>
                    <a:pt x="774894" y="232241"/>
                    <a:pt x="672632" y="334503"/>
                    <a:pt x="672632" y="460649"/>
                  </a:cubicBezTo>
                  <a:cubicBezTo>
                    <a:pt x="672632" y="548065"/>
                    <a:pt x="721740" y="624012"/>
                    <a:pt x="794373" y="661467"/>
                  </a:cubicBezTo>
                  <a:lnTo>
                    <a:pt x="718529" y="1008181"/>
                  </a:lnTo>
                  <a:lnTo>
                    <a:pt x="1083551" y="1008181"/>
                  </a:lnTo>
                  <a:lnTo>
                    <a:pt x="1007707" y="661467"/>
                  </a:lnTo>
                  <a:cubicBezTo>
                    <a:pt x="1080340" y="624012"/>
                    <a:pt x="1129448" y="548065"/>
                    <a:pt x="1129448" y="460649"/>
                  </a:cubicBezTo>
                  <a:cubicBezTo>
                    <a:pt x="1129448" y="334503"/>
                    <a:pt x="1027186" y="232241"/>
                    <a:pt x="901040" y="232241"/>
                  </a:cubicBezTo>
                  <a:close/>
                  <a:moveTo>
                    <a:pt x="0" y="0"/>
                  </a:moveTo>
                  <a:lnTo>
                    <a:pt x="1800200" y="0"/>
                  </a:lnTo>
                  <a:lnTo>
                    <a:pt x="1800200" y="1296144"/>
                  </a:lnTo>
                  <a:lnTo>
                    <a:pt x="0" y="1296144"/>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grpSp>
      <p:sp>
        <p:nvSpPr>
          <p:cNvPr id="113" name="角丸四角形 112"/>
          <p:cNvSpPr/>
          <p:nvPr/>
        </p:nvSpPr>
        <p:spPr>
          <a:xfrm>
            <a:off x="4022563" y="4899284"/>
            <a:ext cx="1480943" cy="498563"/>
          </a:xfrm>
          <a:prstGeom prst="roundRect">
            <a:avLst/>
          </a:prstGeom>
          <a:solidFill>
            <a:schemeClr val="accent6">
              <a:lumMod val="20000"/>
              <a:lumOff val="8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smtClean="0">
                <a:solidFill>
                  <a:schemeClr val="tx1">
                    <a:lumMod val="65000"/>
                    <a:lumOff val="35000"/>
                  </a:schemeClr>
                </a:solidFill>
              </a:rPr>
              <a:t>OAuth2</a:t>
            </a:r>
          </a:p>
          <a:p>
            <a:pPr algn="ctr"/>
            <a:r>
              <a:rPr lang="en-US" altLang="ja-JP" sz="1400" dirty="0" err="1" smtClean="0">
                <a:solidFill>
                  <a:schemeClr val="tx1">
                    <a:lumMod val="65000"/>
                    <a:lumOff val="35000"/>
                  </a:schemeClr>
                </a:solidFill>
              </a:rPr>
              <a:t>UserRequest</a:t>
            </a:r>
            <a:endParaRPr kumimoji="1" lang="en-US" altLang="ja-JP" sz="1400" dirty="0" smtClean="0">
              <a:solidFill>
                <a:schemeClr val="tx1">
                  <a:lumMod val="65000"/>
                  <a:lumOff val="35000"/>
                </a:schemeClr>
              </a:solidFill>
            </a:endParaRPr>
          </a:p>
        </p:txBody>
      </p:sp>
      <p:sp>
        <p:nvSpPr>
          <p:cNvPr id="114" name="テキスト ボックス 113"/>
          <p:cNvSpPr txBox="1"/>
          <p:nvPr/>
        </p:nvSpPr>
        <p:spPr>
          <a:xfrm>
            <a:off x="2023524" y="4820294"/>
            <a:ext cx="1159292" cy="307777"/>
          </a:xfrm>
          <a:prstGeom prst="rect">
            <a:avLst/>
          </a:prstGeom>
          <a:noFill/>
        </p:spPr>
        <p:txBody>
          <a:bodyPr wrap="none" rtlCol="0">
            <a:spAutoFit/>
          </a:bodyPr>
          <a:lstStyle/>
          <a:p>
            <a:r>
              <a:rPr kumimoji="1" lang="en-US" altLang="ja-JP" sz="1400" dirty="0" err="1" smtClean="0"/>
              <a:t>loadUser</a:t>
            </a:r>
            <a:r>
              <a:rPr kumimoji="1" lang="en-US" altLang="ja-JP" sz="1400" dirty="0" smtClean="0"/>
              <a:t>(..)</a:t>
            </a:r>
            <a:endParaRPr kumimoji="1" lang="ja-JP" altLang="en-US" sz="1400" dirty="0"/>
          </a:p>
        </p:txBody>
      </p:sp>
      <p:cxnSp>
        <p:nvCxnSpPr>
          <p:cNvPr id="117" name="直線矢印コネクタ 116"/>
          <p:cNvCxnSpPr/>
          <p:nvPr/>
        </p:nvCxnSpPr>
        <p:spPr>
          <a:xfrm>
            <a:off x="7454004" y="5431548"/>
            <a:ext cx="38464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2" name="テキスト ボックス 121"/>
          <p:cNvSpPr txBox="1"/>
          <p:nvPr/>
        </p:nvSpPr>
        <p:spPr>
          <a:xfrm>
            <a:off x="7484061" y="5099057"/>
            <a:ext cx="1037463" cy="307777"/>
          </a:xfrm>
          <a:prstGeom prst="rect">
            <a:avLst/>
          </a:prstGeom>
          <a:noFill/>
        </p:spPr>
        <p:txBody>
          <a:bodyPr wrap="none" rtlCol="0">
            <a:spAutoFit/>
          </a:bodyPr>
          <a:lstStyle/>
          <a:p>
            <a:r>
              <a:rPr lang="en-US" altLang="ja-JP" sz="1400" smtClean="0"/>
              <a:t>GET /user</a:t>
            </a:r>
            <a:endParaRPr kumimoji="1" lang="ja-JP" altLang="en-US" sz="1400" dirty="0"/>
          </a:p>
        </p:txBody>
      </p:sp>
      <p:cxnSp>
        <p:nvCxnSpPr>
          <p:cNvPr id="123" name="直線矢印コネクタ 122"/>
          <p:cNvCxnSpPr/>
          <p:nvPr/>
        </p:nvCxnSpPr>
        <p:spPr>
          <a:xfrm flipH="1">
            <a:off x="7445272" y="5967005"/>
            <a:ext cx="38464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4" name="フローチャート: 書類 123"/>
          <p:cNvSpPr/>
          <p:nvPr/>
        </p:nvSpPr>
        <p:spPr>
          <a:xfrm>
            <a:off x="8364890" y="5661863"/>
            <a:ext cx="2024685" cy="693044"/>
          </a:xfrm>
          <a:prstGeom prst="flowChartDocument">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kumimoji="1" lang="en-US" altLang="ja-JP" sz="1400" dirty="0" err="1" smtClean="0">
                <a:solidFill>
                  <a:schemeClr val="tx1">
                    <a:lumMod val="65000"/>
                    <a:lumOff val="35000"/>
                  </a:schemeClr>
                </a:solidFill>
              </a:rPr>
              <a:t>UserInfo</a:t>
            </a:r>
            <a:r>
              <a:rPr kumimoji="1" lang="en-US" altLang="ja-JP" sz="1400" dirty="0" smtClean="0">
                <a:solidFill>
                  <a:schemeClr val="tx1">
                    <a:lumMod val="65000"/>
                    <a:lumOff val="35000"/>
                  </a:schemeClr>
                </a:solidFill>
              </a:rPr>
              <a:t> </a:t>
            </a:r>
            <a:r>
              <a:rPr lang="en-US" altLang="ja-JP" sz="1400" dirty="0" smtClean="0">
                <a:solidFill>
                  <a:schemeClr val="tx1">
                    <a:lumMod val="65000"/>
                    <a:lumOff val="35000"/>
                  </a:schemeClr>
                </a:solidFill>
              </a:rPr>
              <a:t>Response</a:t>
            </a:r>
          </a:p>
          <a:p>
            <a:pPr algn="ctr"/>
            <a:r>
              <a:rPr kumimoji="1" lang="en-US" altLang="ja-JP" sz="1400" dirty="0" smtClean="0">
                <a:solidFill>
                  <a:schemeClr val="tx1">
                    <a:lumMod val="65000"/>
                    <a:lumOff val="35000"/>
                  </a:schemeClr>
                </a:solidFill>
              </a:rPr>
              <a:t>(</a:t>
            </a:r>
            <a:r>
              <a:rPr lang="en-US" altLang="ja-JP" sz="1400" dirty="0" err="1" smtClean="0">
                <a:solidFill>
                  <a:schemeClr val="tx1">
                    <a:lumMod val="65000"/>
                    <a:lumOff val="35000"/>
                  </a:schemeClr>
                </a:solidFill>
              </a:rPr>
              <a:t>json</a:t>
            </a:r>
            <a:r>
              <a:rPr lang="en-US" altLang="ja-JP" sz="1400" dirty="0" smtClean="0">
                <a:solidFill>
                  <a:schemeClr val="tx1">
                    <a:lumMod val="65000"/>
                    <a:lumOff val="35000"/>
                  </a:schemeClr>
                </a:solidFill>
              </a:rPr>
              <a:t>)</a:t>
            </a:r>
            <a:endParaRPr kumimoji="1" lang="en-US" altLang="ja-JP" sz="1400" dirty="0" smtClean="0">
              <a:solidFill>
                <a:schemeClr val="tx1">
                  <a:lumMod val="65000"/>
                  <a:lumOff val="35000"/>
                </a:schemeClr>
              </a:solidFill>
            </a:endParaRPr>
          </a:p>
        </p:txBody>
      </p:sp>
      <p:cxnSp>
        <p:nvCxnSpPr>
          <p:cNvPr id="125" name="直線矢印コネクタ 124"/>
          <p:cNvCxnSpPr/>
          <p:nvPr/>
        </p:nvCxnSpPr>
        <p:spPr>
          <a:xfrm flipH="1">
            <a:off x="1909941" y="6178386"/>
            <a:ext cx="51842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6" name="角丸四角形 125"/>
          <p:cNvSpPr/>
          <p:nvPr/>
        </p:nvSpPr>
        <p:spPr>
          <a:xfrm>
            <a:off x="4049536" y="5929104"/>
            <a:ext cx="1480943" cy="498563"/>
          </a:xfrm>
          <a:prstGeom prst="roundRect">
            <a:avLst/>
          </a:prstGeom>
          <a:solidFill>
            <a:schemeClr val="accent6">
              <a:lumMod val="20000"/>
              <a:lumOff val="8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dirty="0" smtClean="0">
                <a:solidFill>
                  <a:schemeClr val="tx1">
                    <a:lumMod val="65000"/>
                    <a:lumOff val="35000"/>
                  </a:schemeClr>
                </a:solidFill>
              </a:rPr>
              <a:t>OAuth2User</a:t>
            </a:r>
            <a:endParaRPr kumimoji="1" lang="en-US" altLang="ja-JP" sz="1400" dirty="0" smtClean="0">
              <a:solidFill>
                <a:schemeClr val="tx1">
                  <a:lumMod val="65000"/>
                  <a:lumOff val="35000"/>
                </a:schemeClr>
              </a:solidFill>
            </a:endParaRPr>
          </a:p>
        </p:txBody>
      </p:sp>
      <p:cxnSp>
        <p:nvCxnSpPr>
          <p:cNvPr id="127" name="直線矢印コネクタ 126"/>
          <p:cNvCxnSpPr/>
          <p:nvPr/>
        </p:nvCxnSpPr>
        <p:spPr>
          <a:xfrm flipH="1">
            <a:off x="-568411" y="6386299"/>
            <a:ext cx="21245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1" name="角丸四角形 130"/>
          <p:cNvSpPr/>
          <p:nvPr/>
        </p:nvSpPr>
        <p:spPr>
          <a:xfrm>
            <a:off x="-194790" y="6010365"/>
            <a:ext cx="1503609" cy="751867"/>
          </a:xfrm>
          <a:prstGeom prst="roundRect">
            <a:avLst/>
          </a:prstGeom>
          <a:solidFill>
            <a:schemeClr val="accent6">
              <a:lumMod val="20000"/>
              <a:lumOff val="8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smtClean="0">
                <a:solidFill>
                  <a:schemeClr val="tx1">
                    <a:lumMod val="65000"/>
                    <a:lumOff val="35000"/>
                  </a:schemeClr>
                </a:solidFill>
              </a:rPr>
              <a:t>OAuth2Login</a:t>
            </a:r>
          </a:p>
          <a:p>
            <a:pPr algn="ctr"/>
            <a:r>
              <a:rPr lang="en-US" altLang="ja-JP" sz="1400" dirty="0" smtClean="0">
                <a:solidFill>
                  <a:schemeClr val="tx1">
                    <a:lumMod val="65000"/>
                    <a:lumOff val="35000"/>
                  </a:schemeClr>
                </a:solidFill>
              </a:rPr>
              <a:t>Authentication</a:t>
            </a:r>
          </a:p>
          <a:p>
            <a:pPr algn="ctr"/>
            <a:r>
              <a:rPr lang="en-US" altLang="ja-JP" sz="1400" dirty="0" smtClean="0">
                <a:solidFill>
                  <a:schemeClr val="tx1">
                    <a:lumMod val="65000"/>
                    <a:lumOff val="35000"/>
                  </a:schemeClr>
                </a:solidFill>
              </a:rPr>
              <a:t>Token</a:t>
            </a:r>
            <a:endParaRPr kumimoji="1" lang="en-US" altLang="ja-JP" sz="1400" dirty="0" smtClean="0">
              <a:solidFill>
                <a:schemeClr val="tx1">
                  <a:lumMod val="65000"/>
                  <a:lumOff val="35000"/>
                </a:schemeClr>
              </a:solidFill>
            </a:endParaRPr>
          </a:p>
        </p:txBody>
      </p:sp>
      <p:sp>
        <p:nvSpPr>
          <p:cNvPr id="135" name="角丸四角形 134"/>
          <p:cNvSpPr/>
          <p:nvPr/>
        </p:nvSpPr>
        <p:spPr>
          <a:xfrm>
            <a:off x="-265737" y="2048040"/>
            <a:ext cx="1503609" cy="751867"/>
          </a:xfrm>
          <a:prstGeom prst="roundRect">
            <a:avLst/>
          </a:prstGeom>
          <a:solidFill>
            <a:schemeClr val="accent6">
              <a:lumMod val="20000"/>
              <a:lumOff val="8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smtClean="0">
                <a:solidFill>
                  <a:schemeClr val="tx1">
                    <a:lumMod val="65000"/>
                    <a:lumOff val="35000"/>
                  </a:schemeClr>
                </a:solidFill>
              </a:rPr>
              <a:t>OAuth2Login</a:t>
            </a:r>
          </a:p>
          <a:p>
            <a:pPr algn="ctr"/>
            <a:r>
              <a:rPr lang="en-US" altLang="ja-JP" sz="1400" dirty="0" smtClean="0">
                <a:solidFill>
                  <a:schemeClr val="tx1">
                    <a:lumMod val="65000"/>
                    <a:lumOff val="35000"/>
                  </a:schemeClr>
                </a:solidFill>
              </a:rPr>
              <a:t>Authentication</a:t>
            </a:r>
          </a:p>
          <a:p>
            <a:pPr algn="ctr"/>
            <a:r>
              <a:rPr lang="en-US" altLang="ja-JP" sz="1400" dirty="0" smtClean="0">
                <a:solidFill>
                  <a:schemeClr val="tx1">
                    <a:lumMod val="65000"/>
                    <a:lumOff val="35000"/>
                  </a:schemeClr>
                </a:solidFill>
              </a:rPr>
              <a:t>Token</a:t>
            </a:r>
            <a:endParaRPr kumimoji="1" lang="en-US" altLang="ja-JP" sz="1400" dirty="0" smtClean="0">
              <a:solidFill>
                <a:schemeClr val="tx1">
                  <a:lumMod val="65000"/>
                  <a:lumOff val="35000"/>
                </a:schemeClr>
              </a:solidFill>
            </a:endParaRPr>
          </a:p>
        </p:txBody>
      </p:sp>
      <p:sp>
        <p:nvSpPr>
          <p:cNvPr id="140" name="線吹き出し 2 (枠付き) 139"/>
          <p:cNvSpPr/>
          <p:nvPr/>
        </p:nvSpPr>
        <p:spPr>
          <a:xfrm>
            <a:off x="9909610" y="2196297"/>
            <a:ext cx="1040797" cy="388225"/>
          </a:xfrm>
          <a:prstGeom prst="borderCallout2">
            <a:avLst>
              <a:gd name="adj1" fmla="val 66438"/>
              <a:gd name="adj2" fmla="val 104271"/>
              <a:gd name="adj3" fmla="val 66437"/>
              <a:gd name="adj4" fmla="val 115376"/>
              <a:gd name="adj5" fmla="val 96694"/>
              <a:gd name="adj6" fmla="val 126140"/>
            </a:avLst>
          </a:prstGeom>
          <a:solidFill>
            <a:schemeClr val="accent6">
              <a:lumMod val="40000"/>
              <a:lumOff val="6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mtClean="0">
                <a:solidFill>
                  <a:schemeClr val="tx1">
                    <a:lumMod val="65000"/>
                    <a:lumOff val="35000"/>
                  </a:schemeClr>
                </a:solidFill>
              </a:rPr>
              <a:t>Basic</a:t>
            </a:r>
            <a:endParaRPr kumimoji="1" lang="ja-JP" altLang="en-US" dirty="0">
              <a:solidFill>
                <a:schemeClr val="tx1">
                  <a:lumMod val="65000"/>
                  <a:lumOff val="35000"/>
                </a:schemeClr>
              </a:solidFill>
            </a:endParaRPr>
          </a:p>
        </p:txBody>
      </p:sp>
      <p:sp>
        <p:nvSpPr>
          <p:cNvPr id="141" name="線吹き出し 2 (枠付き) 140"/>
          <p:cNvSpPr/>
          <p:nvPr/>
        </p:nvSpPr>
        <p:spPr>
          <a:xfrm>
            <a:off x="9896655" y="4287097"/>
            <a:ext cx="1075866" cy="565314"/>
          </a:xfrm>
          <a:prstGeom prst="borderCallout2">
            <a:avLst>
              <a:gd name="adj1" fmla="val 66438"/>
              <a:gd name="adj2" fmla="val 104271"/>
              <a:gd name="adj3" fmla="val 66437"/>
              <a:gd name="adj4" fmla="val 115376"/>
              <a:gd name="adj5" fmla="val 96694"/>
              <a:gd name="adj6" fmla="val 126140"/>
            </a:avLst>
          </a:prstGeom>
          <a:solidFill>
            <a:schemeClr val="accent6">
              <a:lumMod val="40000"/>
              <a:lumOff val="6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lumMod val="65000"/>
                    <a:lumOff val="35000"/>
                  </a:schemeClr>
                </a:solidFill>
              </a:rPr>
              <a:t>Bearer Token</a:t>
            </a:r>
            <a:endParaRPr kumimoji="1" lang="ja-JP" altLang="en-US" dirty="0">
              <a:solidFill>
                <a:schemeClr val="tx1">
                  <a:lumMod val="65000"/>
                  <a:lumOff val="35000"/>
                </a:schemeClr>
              </a:solidFill>
            </a:endParaRPr>
          </a:p>
        </p:txBody>
      </p:sp>
      <p:sp>
        <p:nvSpPr>
          <p:cNvPr id="143" name="線吹き出し 2 (枠付き) 142"/>
          <p:cNvSpPr/>
          <p:nvPr/>
        </p:nvSpPr>
        <p:spPr>
          <a:xfrm>
            <a:off x="-409503" y="2998387"/>
            <a:ext cx="1391246" cy="1029794"/>
          </a:xfrm>
          <a:prstGeom prst="borderCallout2">
            <a:avLst>
              <a:gd name="adj1" fmla="val 17002"/>
              <a:gd name="adj2" fmla="val 106416"/>
              <a:gd name="adj3" fmla="val 17001"/>
              <a:gd name="adj4" fmla="val 129387"/>
              <a:gd name="adj5" fmla="val 44733"/>
              <a:gd name="adj6" fmla="val 159219"/>
            </a:avLst>
          </a:prstGeom>
          <a:solidFill>
            <a:schemeClr val="accent6">
              <a:lumMod val="40000"/>
              <a:lumOff val="6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mtClean="0">
                <a:solidFill>
                  <a:schemeClr val="tx1">
                    <a:lumMod val="65000"/>
                    <a:lumOff val="35000"/>
                  </a:schemeClr>
                </a:solidFill>
              </a:rPr>
              <a:t>アクセストークン</a:t>
            </a:r>
            <a:r>
              <a:rPr lang="ja-JP" altLang="en-US" smtClean="0">
                <a:solidFill>
                  <a:schemeClr val="tx1">
                    <a:lumMod val="65000"/>
                    <a:lumOff val="35000"/>
                  </a:schemeClr>
                </a:solidFill>
              </a:rPr>
              <a:t>を</a:t>
            </a:r>
            <a:r>
              <a:rPr lang="ja-JP" altLang="en-US" dirty="0" smtClean="0">
                <a:solidFill>
                  <a:schemeClr val="tx1">
                    <a:lumMod val="65000"/>
                    <a:lumOff val="35000"/>
                  </a:schemeClr>
                </a:solidFill>
              </a:rPr>
              <a:t>取得する</a:t>
            </a:r>
            <a:endParaRPr kumimoji="1" lang="ja-JP" altLang="en-US" dirty="0">
              <a:solidFill>
                <a:schemeClr val="tx1">
                  <a:lumMod val="65000"/>
                  <a:lumOff val="35000"/>
                </a:schemeClr>
              </a:solidFill>
            </a:endParaRPr>
          </a:p>
        </p:txBody>
      </p:sp>
      <p:sp>
        <p:nvSpPr>
          <p:cNvPr id="148" name="線吹き出し 2 (枠付き) 147"/>
          <p:cNvSpPr/>
          <p:nvPr/>
        </p:nvSpPr>
        <p:spPr>
          <a:xfrm>
            <a:off x="2731323" y="6573572"/>
            <a:ext cx="4615802" cy="1235701"/>
          </a:xfrm>
          <a:prstGeom prst="borderCallout2">
            <a:avLst>
              <a:gd name="adj1" fmla="val 14002"/>
              <a:gd name="adj2" fmla="val -3343"/>
              <a:gd name="adj3" fmla="val 13801"/>
              <a:gd name="adj4" fmla="val -10891"/>
              <a:gd name="adj5" fmla="val -77062"/>
              <a:gd name="adj6" fmla="val -20302"/>
            </a:avLst>
          </a:prstGeom>
          <a:solidFill>
            <a:schemeClr val="accent6">
              <a:lumMod val="40000"/>
              <a:lumOff val="6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a:solidFill>
                  <a:schemeClr val="tx1">
                    <a:lumMod val="65000"/>
                    <a:lumOff val="35000"/>
                  </a:schemeClr>
                </a:solidFill>
              </a:rPr>
              <a:t>アクセストークン（認可時にアクセスを許可したスコープ）に対応</a:t>
            </a:r>
            <a:r>
              <a:rPr lang="ja-JP" altLang="en-US" smtClean="0">
                <a:solidFill>
                  <a:schemeClr val="tx1">
                    <a:lumMod val="65000"/>
                    <a:lumOff val="35000"/>
                  </a:schemeClr>
                </a:solidFill>
              </a:rPr>
              <a:t>する</a:t>
            </a:r>
            <a:r>
              <a:rPr lang="ja-JP" altLang="en-US" smtClean="0">
                <a:solidFill>
                  <a:schemeClr val="tx1">
                    <a:lumMod val="65000"/>
                    <a:lumOff val="35000"/>
                  </a:schemeClr>
                </a:solidFill>
              </a:rPr>
              <a:t>ユーザ情報（</a:t>
            </a:r>
            <a:r>
              <a:rPr lang="ja-JP" altLang="en-US" dirty="0" smtClean="0">
                <a:solidFill>
                  <a:schemeClr val="tx1">
                    <a:lumMod val="65000"/>
                    <a:lumOff val="35000"/>
                  </a:schemeClr>
                </a:solidFill>
              </a:rPr>
              <a:t>リソースオーナのプロフィール情報など）を取得する</a:t>
            </a:r>
            <a:endParaRPr lang="ja-JP" altLang="en-US" dirty="0">
              <a:solidFill>
                <a:schemeClr val="tx1">
                  <a:lumMod val="65000"/>
                  <a:lumOff val="35000"/>
                </a:schemeClr>
              </a:solidFill>
            </a:endParaRPr>
          </a:p>
        </p:txBody>
      </p:sp>
    </p:spTree>
    <p:extLst>
      <p:ext uri="{BB962C8B-B14F-4D97-AF65-F5344CB8AC3E}">
        <p14:creationId xmlns:p14="http://schemas.microsoft.com/office/powerpoint/2010/main" val="13886697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正方形/長方形 9"/>
          <p:cNvSpPr/>
          <p:nvPr/>
        </p:nvSpPr>
        <p:spPr>
          <a:xfrm>
            <a:off x="1308818" y="4617577"/>
            <a:ext cx="10714305" cy="3275652"/>
          </a:xfrm>
          <a:prstGeom prst="rect">
            <a:avLst/>
          </a:prstGeom>
          <a:solidFill>
            <a:schemeClr val="accent1">
              <a:lumMod val="20000"/>
              <a:lumOff val="80000"/>
              <a:alpha val="30000"/>
            </a:schemeClr>
          </a:solidFill>
          <a:ln>
            <a:solidFill>
              <a:schemeClr val="accent1">
                <a:lumMod val="20000"/>
                <a:lumOff val="8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角丸四角形 25"/>
          <p:cNvSpPr/>
          <p:nvPr/>
        </p:nvSpPr>
        <p:spPr>
          <a:xfrm>
            <a:off x="593127" y="743202"/>
            <a:ext cx="2364314" cy="914400"/>
          </a:xfrm>
          <a:prstGeom prst="roundRect">
            <a:avLst/>
          </a:prstGeom>
          <a:solidFill>
            <a:schemeClr val="accent3">
              <a:lumMod val="20000"/>
              <a:lumOff val="8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err="1" smtClean="0">
                <a:solidFill>
                  <a:schemeClr val="tx1">
                    <a:lumMod val="65000"/>
                    <a:lumOff val="35000"/>
                  </a:schemeClr>
                </a:solidFill>
              </a:rPr>
              <a:t>OidcAuthorization</a:t>
            </a:r>
            <a:endParaRPr lang="en-US" altLang="ja-JP" dirty="0" smtClean="0">
              <a:solidFill>
                <a:schemeClr val="tx1">
                  <a:lumMod val="65000"/>
                  <a:lumOff val="35000"/>
                </a:schemeClr>
              </a:solidFill>
            </a:endParaRPr>
          </a:p>
          <a:p>
            <a:pPr algn="ctr"/>
            <a:r>
              <a:rPr lang="en-US" altLang="ja-JP" dirty="0" err="1" smtClean="0">
                <a:solidFill>
                  <a:schemeClr val="tx1">
                    <a:lumMod val="65000"/>
                    <a:lumOff val="35000"/>
                  </a:schemeClr>
                </a:solidFill>
              </a:rPr>
              <a:t>CodeAuthenticationProvider</a:t>
            </a:r>
            <a:endParaRPr kumimoji="1" lang="en-US" altLang="ja-JP" dirty="0" smtClean="0">
              <a:solidFill>
                <a:schemeClr val="tx1">
                  <a:lumMod val="65000"/>
                  <a:lumOff val="35000"/>
                </a:schemeClr>
              </a:solidFill>
            </a:endParaRPr>
          </a:p>
        </p:txBody>
      </p:sp>
      <p:sp>
        <p:nvSpPr>
          <p:cNvPr id="27" name="角丸四角形 26"/>
          <p:cNvSpPr/>
          <p:nvPr/>
        </p:nvSpPr>
        <p:spPr>
          <a:xfrm>
            <a:off x="3109790" y="732640"/>
            <a:ext cx="2700761" cy="914400"/>
          </a:xfrm>
          <a:prstGeom prst="roundRect">
            <a:avLst/>
          </a:prstGeom>
          <a:solidFill>
            <a:schemeClr val="accent3">
              <a:lumMod val="20000"/>
              <a:lumOff val="8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lumMod val="65000"/>
                    <a:lumOff val="35000"/>
                  </a:schemeClr>
                </a:solidFill>
              </a:rPr>
              <a:t>&lt;&lt;interface&gt;&gt;</a:t>
            </a:r>
          </a:p>
          <a:p>
            <a:pPr algn="ctr"/>
            <a:r>
              <a:rPr lang="en-US" altLang="ja-JP" dirty="0" smtClean="0">
                <a:solidFill>
                  <a:schemeClr val="tx1">
                    <a:lumMod val="65000"/>
                    <a:lumOff val="35000"/>
                  </a:schemeClr>
                </a:solidFill>
              </a:rPr>
              <a:t>OAuth2AccessToken</a:t>
            </a:r>
          </a:p>
          <a:p>
            <a:pPr algn="ctr"/>
            <a:r>
              <a:rPr lang="en-US" altLang="ja-JP" dirty="0" err="1" smtClean="0">
                <a:solidFill>
                  <a:schemeClr val="tx1">
                    <a:lumMod val="65000"/>
                    <a:lumOff val="35000"/>
                  </a:schemeClr>
                </a:solidFill>
              </a:rPr>
              <a:t>ResponseClient</a:t>
            </a:r>
            <a:endParaRPr kumimoji="1" lang="en-US" altLang="ja-JP" dirty="0" smtClean="0">
              <a:solidFill>
                <a:schemeClr val="tx1">
                  <a:lumMod val="65000"/>
                  <a:lumOff val="35000"/>
                </a:schemeClr>
              </a:solidFill>
            </a:endParaRPr>
          </a:p>
        </p:txBody>
      </p:sp>
      <p:sp>
        <p:nvSpPr>
          <p:cNvPr id="30" name="角丸四角形 29"/>
          <p:cNvSpPr/>
          <p:nvPr/>
        </p:nvSpPr>
        <p:spPr>
          <a:xfrm>
            <a:off x="6116593" y="743202"/>
            <a:ext cx="2203675" cy="914400"/>
          </a:xfrm>
          <a:prstGeom prst="roundRect">
            <a:avLst/>
          </a:prstGeom>
          <a:solidFill>
            <a:schemeClr val="accent3">
              <a:lumMod val="20000"/>
              <a:lumOff val="8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lumMod val="65000"/>
                    <a:lumOff val="35000"/>
                  </a:schemeClr>
                </a:solidFill>
              </a:rPr>
              <a:t>&lt;&lt;interface&gt;&gt;</a:t>
            </a:r>
          </a:p>
          <a:p>
            <a:pPr algn="ctr"/>
            <a:r>
              <a:rPr lang="en-US" altLang="ja-JP" dirty="0" smtClean="0">
                <a:solidFill>
                  <a:schemeClr val="tx1">
                    <a:lumMod val="65000"/>
                    <a:lumOff val="35000"/>
                  </a:schemeClr>
                </a:solidFill>
              </a:rPr>
              <a:t>OAuth2</a:t>
            </a:r>
          </a:p>
          <a:p>
            <a:pPr algn="ctr"/>
            <a:r>
              <a:rPr lang="en-US" altLang="ja-JP" dirty="0" err="1" smtClean="0">
                <a:solidFill>
                  <a:schemeClr val="tx1">
                    <a:lumMod val="65000"/>
                    <a:lumOff val="35000"/>
                  </a:schemeClr>
                </a:solidFill>
              </a:rPr>
              <a:t>UserService</a:t>
            </a:r>
            <a:endParaRPr kumimoji="1" lang="en-US" altLang="ja-JP" dirty="0" smtClean="0">
              <a:solidFill>
                <a:schemeClr val="tx1">
                  <a:lumMod val="65000"/>
                  <a:lumOff val="35000"/>
                </a:schemeClr>
              </a:solidFill>
            </a:endParaRPr>
          </a:p>
        </p:txBody>
      </p:sp>
      <p:cxnSp>
        <p:nvCxnSpPr>
          <p:cNvPr id="42" name="直線コネクタ 41"/>
          <p:cNvCxnSpPr/>
          <p:nvPr/>
        </p:nvCxnSpPr>
        <p:spPr>
          <a:xfrm>
            <a:off x="1736946" y="1657602"/>
            <a:ext cx="0" cy="8907425"/>
          </a:xfrm>
          <a:prstGeom prst="line">
            <a:avLst/>
          </a:prstGeom>
          <a:ln>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52" name="直線コネクタ 51"/>
          <p:cNvCxnSpPr/>
          <p:nvPr/>
        </p:nvCxnSpPr>
        <p:spPr>
          <a:xfrm>
            <a:off x="4434836" y="1657602"/>
            <a:ext cx="6922" cy="2915298"/>
          </a:xfrm>
          <a:prstGeom prst="line">
            <a:avLst/>
          </a:prstGeom>
          <a:ln>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53" name="直線コネクタ 52"/>
          <p:cNvCxnSpPr/>
          <p:nvPr/>
        </p:nvCxnSpPr>
        <p:spPr>
          <a:xfrm>
            <a:off x="7281009" y="1657602"/>
            <a:ext cx="0" cy="7375187"/>
          </a:xfrm>
          <a:prstGeom prst="line">
            <a:avLst/>
          </a:prstGeom>
          <a:ln>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57" name="正方形/長方形 56"/>
          <p:cNvSpPr/>
          <p:nvPr/>
        </p:nvSpPr>
        <p:spPr>
          <a:xfrm>
            <a:off x="1563951" y="1889688"/>
            <a:ext cx="345990" cy="8517801"/>
          </a:xfrm>
          <a:prstGeom prst="rect">
            <a:avLst/>
          </a:prstGeom>
          <a:solidFill>
            <a:schemeClr val="accent3">
              <a:lumMod val="20000"/>
              <a:lumOff val="8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正方形/長方形 57"/>
          <p:cNvSpPr/>
          <p:nvPr/>
        </p:nvSpPr>
        <p:spPr>
          <a:xfrm>
            <a:off x="4286549" y="2507899"/>
            <a:ext cx="345990" cy="1854041"/>
          </a:xfrm>
          <a:prstGeom prst="rect">
            <a:avLst/>
          </a:prstGeom>
          <a:solidFill>
            <a:schemeClr val="accent3">
              <a:lumMod val="20000"/>
              <a:lumOff val="8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9" name="直線矢印コネクタ 58"/>
          <p:cNvCxnSpPr/>
          <p:nvPr/>
        </p:nvCxnSpPr>
        <p:spPr>
          <a:xfrm>
            <a:off x="1909941" y="2693783"/>
            <a:ext cx="23766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テキスト ボックス 31"/>
          <p:cNvSpPr txBox="1"/>
          <p:nvPr/>
        </p:nvSpPr>
        <p:spPr>
          <a:xfrm>
            <a:off x="1952368" y="1988544"/>
            <a:ext cx="2004075" cy="307777"/>
          </a:xfrm>
          <a:prstGeom prst="rect">
            <a:avLst/>
          </a:prstGeom>
          <a:noFill/>
        </p:spPr>
        <p:txBody>
          <a:bodyPr wrap="none" rtlCol="0">
            <a:spAutoFit/>
          </a:bodyPr>
          <a:lstStyle/>
          <a:p>
            <a:r>
              <a:rPr kumimoji="1" lang="en-US" altLang="ja-JP" sz="1400" dirty="0" err="1" smtClean="0"/>
              <a:t>getTokenResponse</a:t>
            </a:r>
            <a:r>
              <a:rPr kumimoji="1" lang="en-US" altLang="ja-JP" sz="1400" dirty="0" smtClean="0"/>
              <a:t>(..)</a:t>
            </a:r>
            <a:endParaRPr kumimoji="1" lang="ja-JP" altLang="en-US" sz="1400" dirty="0"/>
          </a:p>
        </p:txBody>
      </p:sp>
      <p:cxnSp>
        <p:nvCxnSpPr>
          <p:cNvPr id="63" name="直線矢印コネクタ 62"/>
          <p:cNvCxnSpPr/>
          <p:nvPr/>
        </p:nvCxnSpPr>
        <p:spPr>
          <a:xfrm flipH="1">
            <a:off x="1909942" y="4180720"/>
            <a:ext cx="23766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角丸四角形 68"/>
          <p:cNvSpPr/>
          <p:nvPr/>
        </p:nvSpPr>
        <p:spPr>
          <a:xfrm>
            <a:off x="2437702" y="3796479"/>
            <a:ext cx="1365425" cy="736953"/>
          </a:xfrm>
          <a:prstGeom prst="roundRect">
            <a:avLst/>
          </a:prstGeom>
          <a:solidFill>
            <a:schemeClr val="accent6">
              <a:lumMod val="20000"/>
              <a:lumOff val="8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smtClean="0">
                <a:solidFill>
                  <a:schemeClr val="tx1">
                    <a:lumMod val="65000"/>
                    <a:lumOff val="35000"/>
                  </a:schemeClr>
                </a:solidFill>
              </a:rPr>
              <a:t>OAuth2</a:t>
            </a:r>
          </a:p>
          <a:p>
            <a:pPr algn="ctr"/>
            <a:r>
              <a:rPr kumimoji="1" lang="en-US" altLang="ja-JP" sz="1400" dirty="0" err="1" smtClean="0">
                <a:solidFill>
                  <a:schemeClr val="tx1">
                    <a:lumMod val="65000"/>
                    <a:lumOff val="35000"/>
                  </a:schemeClr>
                </a:solidFill>
              </a:rPr>
              <a:t>AccessToken</a:t>
            </a:r>
            <a:endParaRPr kumimoji="1" lang="en-US" altLang="ja-JP" sz="1400" dirty="0" smtClean="0">
              <a:solidFill>
                <a:schemeClr val="tx1">
                  <a:lumMod val="65000"/>
                  <a:lumOff val="35000"/>
                </a:schemeClr>
              </a:solidFill>
            </a:endParaRPr>
          </a:p>
          <a:p>
            <a:pPr algn="ctr"/>
            <a:r>
              <a:rPr kumimoji="1" lang="en-US" altLang="ja-JP" sz="1400" dirty="0" smtClean="0">
                <a:solidFill>
                  <a:schemeClr val="tx1">
                    <a:lumMod val="65000"/>
                    <a:lumOff val="35000"/>
                  </a:schemeClr>
                </a:solidFill>
              </a:rPr>
              <a:t>Response</a:t>
            </a:r>
          </a:p>
        </p:txBody>
      </p:sp>
      <p:sp>
        <p:nvSpPr>
          <p:cNvPr id="71" name="正方形/長方形 70"/>
          <p:cNvSpPr/>
          <p:nvPr/>
        </p:nvSpPr>
        <p:spPr>
          <a:xfrm>
            <a:off x="7108014" y="8502990"/>
            <a:ext cx="345990" cy="1480370"/>
          </a:xfrm>
          <a:prstGeom prst="rect">
            <a:avLst/>
          </a:prstGeom>
          <a:solidFill>
            <a:schemeClr val="accent3">
              <a:lumMod val="20000"/>
              <a:lumOff val="8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2" name="直線矢印コネクタ 71"/>
          <p:cNvCxnSpPr/>
          <p:nvPr/>
        </p:nvCxnSpPr>
        <p:spPr>
          <a:xfrm>
            <a:off x="1923740" y="8732124"/>
            <a:ext cx="51842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直線矢印コネクタ 39"/>
          <p:cNvCxnSpPr/>
          <p:nvPr/>
        </p:nvCxnSpPr>
        <p:spPr>
          <a:xfrm>
            <a:off x="-568411" y="2421929"/>
            <a:ext cx="213236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正方形/長方形 37"/>
          <p:cNvSpPr/>
          <p:nvPr/>
        </p:nvSpPr>
        <p:spPr>
          <a:xfrm>
            <a:off x="10446564" y="185351"/>
            <a:ext cx="1965593" cy="9480728"/>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dirty="0" smtClean="0">
                <a:solidFill>
                  <a:schemeClr val="tx1"/>
                </a:solidFill>
              </a:rPr>
              <a:t>Google</a:t>
            </a:r>
            <a:endParaRPr kumimoji="1" lang="ja-JP" altLang="en-US" dirty="0">
              <a:solidFill>
                <a:schemeClr val="tx1"/>
              </a:solidFill>
            </a:endParaRPr>
          </a:p>
        </p:txBody>
      </p:sp>
      <p:sp>
        <p:nvSpPr>
          <p:cNvPr id="46" name="角丸四角形 45"/>
          <p:cNvSpPr/>
          <p:nvPr/>
        </p:nvSpPr>
        <p:spPr>
          <a:xfrm>
            <a:off x="3091378" y="-211583"/>
            <a:ext cx="2700761" cy="914400"/>
          </a:xfrm>
          <a:prstGeom prst="roundRect">
            <a:avLst/>
          </a:prstGeom>
          <a:solidFill>
            <a:schemeClr val="accent4">
              <a:lumMod val="20000"/>
              <a:lumOff val="8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lumMod val="65000"/>
                    <a:lumOff val="35000"/>
                  </a:schemeClr>
                </a:solidFill>
              </a:rPr>
              <a:t>Nimbus</a:t>
            </a:r>
          </a:p>
          <a:p>
            <a:pPr algn="ctr"/>
            <a:r>
              <a:rPr lang="en-US" altLang="ja-JP" dirty="0" err="1" smtClean="0">
                <a:solidFill>
                  <a:schemeClr val="tx1">
                    <a:lumMod val="65000"/>
                    <a:lumOff val="35000"/>
                  </a:schemeClr>
                </a:solidFill>
              </a:rPr>
              <a:t>AuthorizationCode</a:t>
            </a:r>
            <a:endParaRPr lang="en-US" altLang="ja-JP" dirty="0" smtClean="0">
              <a:solidFill>
                <a:schemeClr val="tx1">
                  <a:lumMod val="65000"/>
                  <a:lumOff val="35000"/>
                </a:schemeClr>
              </a:solidFill>
            </a:endParaRPr>
          </a:p>
          <a:p>
            <a:pPr algn="ctr"/>
            <a:r>
              <a:rPr lang="en-US" altLang="ja-JP" dirty="0" err="1" smtClean="0">
                <a:solidFill>
                  <a:schemeClr val="tx1">
                    <a:lumMod val="65000"/>
                    <a:lumOff val="35000"/>
                  </a:schemeClr>
                </a:solidFill>
              </a:rPr>
              <a:t>TokenResponseClient</a:t>
            </a:r>
            <a:endParaRPr kumimoji="1" lang="en-US" altLang="ja-JP" dirty="0" smtClean="0">
              <a:solidFill>
                <a:schemeClr val="tx1">
                  <a:lumMod val="65000"/>
                  <a:lumOff val="35000"/>
                </a:schemeClr>
              </a:solidFill>
            </a:endParaRPr>
          </a:p>
        </p:txBody>
      </p:sp>
      <p:sp>
        <p:nvSpPr>
          <p:cNvPr id="47" name="角丸四角形 46"/>
          <p:cNvSpPr/>
          <p:nvPr/>
        </p:nvSpPr>
        <p:spPr>
          <a:xfrm>
            <a:off x="6116593" y="-194117"/>
            <a:ext cx="2203675" cy="914400"/>
          </a:xfrm>
          <a:prstGeom prst="roundRect">
            <a:avLst/>
          </a:prstGeom>
          <a:solidFill>
            <a:schemeClr val="accent4">
              <a:lumMod val="20000"/>
              <a:lumOff val="8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err="1" smtClean="0">
                <a:solidFill>
                  <a:schemeClr val="tx1">
                    <a:lumMod val="65000"/>
                    <a:lumOff val="35000"/>
                  </a:schemeClr>
                </a:solidFill>
              </a:rPr>
              <a:t>OidcUserService</a:t>
            </a:r>
            <a:endParaRPr kumimoji="1" lang="en-US" altLang="ja-JP" dirty="0" smtClean="0">
              <a:solidFill>
                <a:schemeClr val="tx1">
                  <a:lumMod val="65000"/>
                  <a:lumOff val="35000"/>
                </a:schemeClr>
              </a:solidFill>
            </a:endParaRPr>
          </a:p>
        </p:txBody>
      </p:sp>
      <p:sp>
        <p:nvSpPr>
          <p:cNvPr id="51" name="角丸四角形 50"/>
          <p:cNvSpPr/>
          <p:nvPr/>
        </p:nvSpPr>
        <p:spPr>
          <a:xfrm>
            <a:off x="8655535" y="743202"/>
            <a:ext cx="1491007" cy="914400"/>
          </a:xfrm>
          <a:prstGeom prst="roundRect">
            <a:avLst/>
          </a:prstGeom>
          <a:solidFill>
            <a:schemeClr val="accent3">
              <a:lumMod val="20000"/>
              <a:lumOff val="8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lumMod val="65000"/>
                    <a:lumOff val="35000"/>
                  </a:schemeClr>
                </a:solidFill>
              </a:rPr>
              <a:t>Nimbus </a:t>
            </a:r>
            <a:endParaRPr lang="en-US" altLang="ja-JP" dirty="0" smtClean="0">
              <a:solidFill>
                <a:schemeClr val="tx1">
                  <a:lumMod val="65000"/>
                  <a:lumOff val="35000"/>
                </a:schemeClr>
              </a:solidFill>
            </a:endParaRPr>
          </a:p>
          <a:p>
            <a:pPr algn="ctr"/>
            <a:r>
              <a:rPr lang="en-US" altLang="ja-JP" dirty="0" smtClean="0">
                <a:solidFill>
                  <a:schemeClr val="tx1">
                    <a:lumMod val="65000"/>
                    <a:lumOff val="35000"/>
                  </a:schemeClr>
                </a:solidFill>
              </a:rPr>
              <a:t>OAuth 2.0</a:t>
            </a:r>
          </a:p>
          <a:p>
            <a:pPr algn="ctr"/>
            <a:r>
              <a:rPr lang="en-US" altLang="ja-JP" dirty="0" smtClean="0">
                <a:solidFill>
                  <a:schemeClr val="tx1">
                    <a:lumMod val="65000"/>
                    <a:lumOff val="35000"/>
                  </a:schemeClr>
                </a:solidFill>
              </a:rPr>
              <a:t>SDK</a:t>
            </a:r>
            <a:endParaRPr lang="en-US" altLang="ja-JP" dirty="0">
              <a:solidFill>
                <a:schemeClr val="tx1">
                  <a:lumMod val="65000"/>
                  <a:lumOff val="35000"/>
                </a:schemeClr>
              </a:solidFill>
            </a:endParaRPr>
          </a:p>
        </p:txBody>
      </p:sp>
      <p:cxnSp>
        <p:nvCxnSpPr>
          <p:cNvPr id="56" name="直線コネクタ 55"/>
          <p:cNvCxnSpPr/>
          <p:nvPr/>
        </p:nvCxnSpPr>
        <p:spPr>
          <a:xfrm>
            <a:off x="9413395" y="1672195"/>
            <a:ext cx="0" cy="7751592"/>
          </a:xfrm>
          <a:prstGeom prst="line">
            <a:avLst/>
          </a:prstGeom>
          <a:ln>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60" name="角丸四角形 59"/>
          <p:cNvSpPr/>
          <p:nvPr/>
        </p:nvSpPr>
        <p:spPr>
          <a:xfrm>
            <a:off x="10605379" y="739888"/>
            <a:ext cx="1652333" cy="914400"/>
          </a:xfrm>
          <a:prstGeom prst="roundRect">
            <a:avLst/>
          </a:prstGeom>
          <a:solidFill>
            <a:schemeClr val="accent3">
              <a:lumMod val="20000"/>
              <a:lumOff val="8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lumMod val="65000"/>
                    <a:lumOff val="35000"/>
                  </a:schemeClr>
                </a:solidFill>
              </a:rPr>
              <a:t>OIDC 1.0</a:t>
            </a:r>
          </a:p>
          <a:p>
            <a:pPr algn="ctr"/>
            <a:r>
              <a:rPr lang="en-US" altLang="ja-JP" dirty="0" smtClean="0">
                <a:solidFill>
                  <a:schemeClr val="tx1">
                    <a:lumMod val="65000"/>
                    <a:lumOff val="35000"/>
                  </a:schemeClr>
                </a:solidFill>
              </a:rPr>
              <a:t>Provider</a:t>
            </a:r>
          </a:p>
        </p:txBody>
      </p:sp>
      <p:cxnSp>
        <p:nvCxnSpPr>
          <p:cNvPr id="61" name="直線コネクタ 60"/>
          <p:cNvCxnSpPr/>
          <p:nvPr/>
        </p:nvCxnSpPr>
        <p:spPr>
          <a:xfrm>
            <a:off x="11468735" y="1944048"/>
            <a:ext cx="0" cy="7570655"/>
          </a:xfrm>
          <a:prstGeom prst="line">
            <a:avLst/>
          </a:prstGeom>
          <a:ln>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62" name="テキスト ボックス 61"/>
          <p:cNvSpPr txBox="1"/>
          <p:nvPr/>
        </p:nvSpPr>
        <p:spPr>
          <a:xfrm>
            <a:off x="-555168" y="1699949"/>
            <a:ext cx="1459054" cy="307777"/>
          </a:xfrm>
          <a:prstGeom prst="rect">
            <a:avLst/>
          </a:prstGeom>
          <a:noFill/>
        </p:spPr>
        <p:txBody>
          <a:bodyPr wrap="none" rtlCol="0">
            <a:spAutoFit/>
          </a:bodyPr>
          <a:lstStyle/>
          <a:p>
            <a:r>
              <a:rPr lang="en-US" altLang="ja-JP" sz="1400"/>
              <a:t>a</a:t>
            </a:r>
            <a:r>
              <a:rPr kumimoji="1" lang="en-US" altLang="ja-JP" sz="1400" smtClean="0"/>
              <a:t>uthenticate(..)</a:t>
            </a:r>
            <a:endParaRPr kumimoji="1" lang="ja-JP" altLang="en-US" sz="1400" dirty="0"/>
          </a:p>
        </p:txBody>
      </p:sp>
      <p:sp>
        <p:nvSpPr>
          <p:cNvPr id="64" name="正方形/長方形 63"/>
          <p:cNvSpPr/>
          <p:nvPr/>
        </p:nvSpPr>
        <p:spPr>
          <a:xfrm>
            <a:off x="9250643" y="2607280"/>
            <a:ext cx="345990" cy="1926151"/>
          </a:xfrm>
          <a:prstGeom prst="rect">
            <a:avLst/>
          </a:prstGeom>
          <a:solidFill>
            <a:schemeClr val="accent3">
              <a:lumMod val="20000"/>
              <a:lumOff val="8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8" name="直線矢印コネクタ 67"/>
          <p:cNvCxnSpPr/>
          <p:nvPr/>
        </p:nvCxnSpPr>
        <p:spPr>
          <a:xfrm>
            <a:off x="4632539" y="3037177"/>
            <a:ext cx="66679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3" name="正方形/長方形 72"/>
          <p:cNvSpPr/>
          <p:nvPr/>
        </p:nvSpPr>
        <p:spPr>
          <a:xfrm>
            <a:off x="11300607" y="2693470"/>
            <a:ext cx="345990" cy="1507832"/>
          </a:xfrm>
          <a:prstGeom prst="rect">
            <a:avLst/>
          </a:prstGeom>
          <a:solidFill>
            <a:schemeClr val="accent3">
              <a:lumMod val="20000"/>
              <a:lumOff val="8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角丸四角形 74"/>
          <p:cNvSpPr/>
          <p:nvPr/>
        </p:nvSpPr>
        <p:spPr>
          <a:xfrm>
            <a:off x="2178565" y="2340997"/>
            <a:ext cx="1791583" cy="736953"/>
          </a:xfrm>
          <a:prstGeom prst="roundRect">
            <a:avLst/>
          </a:prstGeom>
          <a:solidFill>
            <a:schemeClr val="accent6">
              <a:lumMod val="20000"/>
              <a:lumOff val="8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dirty="0" smtClean="0">
                <a:solidFill>
                  <a:schemeClr val="tx1">
                    <a:lumMod val="65000"/>
                    <a:lumOff val="35000"/>
                  </a:schemeClr>
                </a:solidFill>
              </a:rPr>
              <a:t>OAuth2</a:t>
            </a:r>
          </a:p>
          <a:p>
            <a:pPr algn="ctr"/>
            <a:r>
              <a:rPr lang="en-US" altLang="ja-JP" sz="1400" dirty="0" err="1" smtClean="0">
                <a:solidFill>
                  <a:schemeClr val="tx1">
                    <a:lumMod val="65000"/>
                    <a:lumOff val="35000"/>
                  </a:schemeClr>
                </a:solidFill>
              </a:rPr>
              <a:t>AuthorizationCode</a:t>
            </a:r>
            <a:endParaRPr lang="en-US" altLang="ja-JP" sz="1400" dirty="0" smtClean="0">
              <a:solidFill>
                <a:schemeClr val="tx1">
                  <a:lumMod val="65000"/>
                  <a:lumOff val="35000"/>
                </a:schemeClr>
              </a:solidFill>
            </a:endParaRPr>
          </a:p>
          <a:p>
            <a:pPr algn="ctr"/>
            <a:r>
              <a:rPr lang="en-US" altLang="ja-JP" sz="1400" dirty="0" err="1" smtClean="0">
                <a:solidFill>
                  <a:schemeClr val="tx1">
                    <a:lumMod val="65000"/>
                    <a:lumOff val="35000"/>
                  </a:schemeClr>
                </a:solidFill>
              </a:rPr>
              <a:t>GrantRequest</a:t>
            </a:r>
            <a:endParaRPr kumimoji="1" lang="en-US" altLang="ja-JP" sz="1400" dirty="0" smtClean="0">
              <a:solidFill>
                <a:schemeClr val="tx1">
                  <a:lumMod val="65000"/>
                  <a:lumOff val="35000"/>
                </a:schemeClr>
              </a:solidFill>
            </a:endParaRPr>
          </a:p>
        </p:txBody>
      </p:sp>
      <p:cxnSp>
        <p:nvCxnSpPr>
          <p:cNvPr id="82" name="直線矢印コネクタ 81"/>
          <p:cNvCxnSpPr/>
          <p:nvPr/>
        </p:nvCxnSpPr>
        <p:spPr>
          <a:xfrm flipH="1">
            <a:off x="4632540" y="3980407"/>
            <a:ext cx="666792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8" name="フローチャート: 書類 87"/>
          <p:cNvSpPr/>
          <p:nvPr/>
        </p:nvSpPr>
        <p:spPr>
          <a:xfrm>
            <a:off x="8124151" y="2823152"/>
            <a:ext cx="2493489" cy="693044"/>
          </a:xfrm>
          <a:prstGeom prst="flowChartDocument">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kumimoji="1" lang="en-US" altLang="ja-JP" sz="1400" dirty="0" smtClean="0">
                <a:solidFill>
                  <a:schemeClr val="tx1">
                    <a:lumMod val="65000"/>
                    <a:lumOff val="35000"/>
                  </a:schemeClr>
                </a:solidFill>
              </a:rPr>
              <a:t>Token </a:t>
            </a:r>
            <a:r>
              <a:rPr lang="en-US" altLang="ja-JP" sz="1400" dirty="0" smtClean="0">
                <a:solidFill>
                  <a:schemeClr val="tx1">
                    <a:lumMod val="65000"/>
                    <a:lumOff val="35000"/>
                  </a:schemeClr>
                </a:solidFill>
              </a:rPr>
              <a:t>Request</a:t>
            </a:r>
          </a:p>
          <a:p>
            <a:pPr algn="ctr"/>
            <a:r>
              <a:rPr kumimoji="1" lang="en-US" altLang="ja-JP" sz="1400" dirty="0" smtClean="0">
                <a:solidFill>
                  <a:schemeClr val="tx1">
                    <a:lumMod val="65000"/>
                    <a:lumOff val="35000"/>
                  </a:schemeClr>
                </a:solidFill>
              </a:rPr>
              <a:t>(</a:t>
            </a:r>
            <a:r>
              <a:rPr lang="en-US" altLang="ja-JP" sz="1400" dirty="0" smtClean="0">
                <a:solidFill>
                  <a:schemeClr val="tx1">
                    <a:lumMod val="65000"/>
                    <a:lumOff val="35000"/>
                  </a:schemeClr>
                </a:solidFill>
              </a:rPr>
              <a:t>x-www-form-</a:t>
            </a:r>
            <a:r>
              <a:rPr lang="en-US" altLang="ja-JP" sz="1400" dirty="0" err="1" smtClean="0">
                <a:solidFill>
                  <a:schemeClr val="tx1">
                    <a:lumMod val="65000"/>
                    <a:lumOff val="35000"/>
                  </a:schemeClr>
                </a:solidFill>
              </a:rPr>
              <a:t>urlencoded</a:t>
            </a:r>
            <a:r>
              <a:rPr lang="en-US" altLang="ja-JP" sz="1400" dirty="0" smtClean="0">
                <a:solidFill>
                  <a:schemeClr val="tx1">
                    <a:lumMod val="65000"/>
                    <a:lumOff val="35000"/>
                  </a:schemeClr>
                </a:solidFill>
              </a:rPr>
              <a:t>)</a:t>
            </a:r>
            <a:endParaRPr kumimoji="1" lang="en-US" altLang="ja-JP" sz="1400" dirty="0" smtClean="0">
              <a:solidFill>
                <a:schemeClr val="tx1">
                  <a:lumMod val="65000"/>
                  <a:lumOff val="35000"/>
                </a:schemeClr>
              </a:solidFill>
            </a:endParaRPr>
          </a:p>
        </p:txBody>
      </p:sp>
      <p:sp>
        <p:nvSpPr>
          <p:cNvPr id="89" name="テキスト ボックス 88"/>
          <p:cNvSpPr txBox="1"/>
          <p:nvPr/>
        </p:nvSpPr>
        <p:spPr>
          <a:xfrm>
            <a:off x="4637720" y="2680782"/>
            <a:ext cx="2193229" cy="307777"/>
          </a:xfrm>
          <a:prstGeom prst="rect">
            <a:avLst/>
          </a:prstGeom>
          <a:noFill/>
        </p:spPr>
        <p:txBody>
          <a:bodyPr wrap="none" rtlCol="0">
            <a:spAutoFit/>
          </a:bodyPr>
          <a:lstStyle/>
          <a:p>
            <a:r>
              <a:rPr lang="en-US" altLang="ja-JP" sz="1400" dirty="0" smtClean="0"/>
              <a:t>POST /oauth2/v4/token</a:t>
            </a:r>
            <a:endParaRPr kumimoji="1" lang="ja-JP" altLang="en-US" sz="1400" dirty="0"/>
          </a:p>
        </p:txBody>
      </p:sp>
      <p:sp>
        <p:nvSpPr>
          <p:cNvPr id="90" name="フローチャート: 書類 89"/>
          <p:cNvSpPr/>
          <p:nvPr/>
        </p:nvSpPr>
        <p:spPr>
          <a:xfrm>
            <a:off x="8480756" y="3658566"/>
            <a:ext cx="1805321" cy="693044"/>
          </a:xfrm>
          <a:prstGeom prst="flowChartDocument">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kumimoji="1" lang="en-US" altLang="ja-JP" sz="1400" dirty="0" smtClean="0">
                <a:solidFill>
                  <a:schemeClr val="tx1">
                    <a:lumMod val="65000"/>
                    <a:lumOff val="35000"/>
                  </a:schemeClr>
                </a:solidFill>
              </a:rPr>
              <a:t>Token </a:t>
            </a:r>
            <a:r>
              <a:rPr lang="en-US" altLang="ja-JP" sz="1400" dirty="0" smtClean="0">
                <a:solidFill>
                  <a:schemeClr val="tx1">
                    <a:lumMod val="65000"/>
                    <a:lumOff val="35000"/>
                  </a:schemeClr>
                </a:solidFill>
              </a:rPr>
              <a:t>Response</a:t>
            </a:r>
          </a:p>
          <a:p>
            <a:pPr algn="ctr"/>
            <a:r>
              <a:rPr kumimoji="1" lang="en-US" altLang="ja-JP" sz="1400" dirty="0" smtClean="0">
                <a:solidFill>
                  <a:schemeClr val="tx1">
                    <a:lumMod val="65000"/>
                    <a:lumOff val="35000"/>
                  </a:schemeClr>
                </a:solidFill>
              </a:rPr>
              <a:t>(</a:t>
            </a:r>
            <a:r>
              <a:rPr lang="en-US" altLang="ja-JP" sz="1400" dirty="0" err="1" smtClean="0">
                <a:solidFill>
                  <a:schemeClr val="tx1">
                    <a:lumMod val="65000"/>
                    <a:lumOff val="35000"/>
                  </a:schemeClr>
                </a:solidFill>
              </a:rPr>
              <a:t>json</a:t>
            </a:r>
            <a:r>
              <a:rPr lang="en-US" altLang="ja-JP" sz="1400" dirty="0" smtClean="0">
                <a:solidFill>
                  <a:schemeClr val="tx1">
                    <a:lumMod val="65000"/>
                    <a:lumOff val="35000"/>
                  </a:schemeClr>
                </a:solidFill>
              </a:rPr>
              <a:t>)</a:t>
            </a:r>
            <a:endParaRPr kumimoji="1" lang="en-US" altLang="ja-JP" sz="1400" dirty="0" smtClean="0">
              <a:solidFill>
                <a:schemeClr val="tx1">
                  <a:lumMod val="65000"/>
                  <a:lumOff val="35000"/>
                </a:schemeClr>
              </a:solidFill>
            </a:endParaRPr>
          </a:p>
        </p:txBody>
      </p:sp>
      <p:grpSp>
        <p:nvGrpSpPr>
          <p:cNvPr id="95" name="グループ化 1139"/>
          <p:cNvGrpSpPr/>
          <p:nvPr/>
        </p:nvGrpSpPr>
        <p:grpSpPr>
          <a:xfrm>
            <a:off x="11116776" y="2489253"/>
            <a:ext cx="359643" cy="412303"/>
            <a:chOff x="6611880" y="872716"/>
            <a:chExt cx="1800200" cy="1980220"/>
          </a:xfrm>
        </p:grpSpPr>
        <p:sp>
          <p:nvSpPr>
            <p:cNvPr id="96" name="アーチ 95"/>
            <p:cNvSpPr/>
            <p:nvPr/>
          </p:nvSpPr>
          <p:spPr>
            <a:xfrm>
              <a:off x="6792840" y="872716"/>
              <a:ext cx="1440160" cy="1440160"/>
            </a:xfrm>
            <a:prstGeom prst="blockArc">
              <a:avLst>
                <a:gd name="adj1" fmla="val 7130301"/>
                <a:gd name="adj2" fmla="val 2030907"/>
                <a:gd name="adj3" fmla="val 12762"/>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black"/>
                </a:solidFill>
              </a:endParaRPr>
            </a:p>
          </p:txBody>
        </p:sp>
        <p:sp>
          <p:nvSpPr>
            <p:cNvPr id="97" name="台形 17"/>
            <p:cNvSpPr/>
            <p:nvPr/>
          </p:nvSpPr>
          <p:spPr>
            <a:xfrm>
              <a:off x="6611880" y="1556792"/>
              <a:ext cx="1800200" cy="1296144"/>
            </a:xfrm>
            <a:custGeom>
              <a:avLst/>
              <a:gdLst/>
              <a:ahLst/>
              <a:cxnLst/>
              <a:rect l="l" t="t" r="r" b="b"/>
              <a:pathLst>
                <a:path w="1800200" h="1296144">
                  <a:moveTo>
                    <a:pt x="901040" y="232241"/>
                  </a:moveTo>
                  <a:cubicBezTo>
                    <a:pt x="774894" y="232241"/>
                    <a:pt x="672632" y="334503"/>
                    <a:pt x="672632" y="460649"/>
                  </a:cubicBezTo>
                  <a:cubicBezTo>
                    <a:pt x="672632" y="548065"/>
                    <a:pt x="721740" y="624012"/>
                    <a:pt x="794373" y="661467"/>
                  </a:cubicBezTo>
                  <a:lnTo>
                    <a:pt x="718529" y="1008181"/>
                  </a:lnTo>
                  <a:lnTo>
                    <a:pt x="1083551" y="1008181"/>
                  </a:lnTo>
                  <a:lnTo>
                    <a:pt x="1007707" y="661467"/>
                  </a:lnTo>
                  <a:cubicBezTo>
                    <a:pt x="1080340" y="624012"/>
                    <a:pt x="1129448" y="548065"/>
                    <a:pt x="1129448" y="460649"/>
                  </a:cubicBezTo>
                  <a:cubicBezTo>
                    <a:pt x="1129448" y="334503"/>
                    <a:pt x="1027186" y="232241"/>
                    <a:pt x="901040" y="232241"/>
                  </a:cubicBezTo>
                  <a:close/>
                  <a:moveTo>
                    <a:pt x="0" y="0"/>
                  </a:moveTo>
                  <a:lnTo>
                    <a:pt x="1800200" y="0"/>
                  </a:lnTo>
                  <a:lnTo>
                    <a:pt x="1800200" y="1296144"/>
                  </a:lnTo>
                  <a:lnTo>
                    <a:pt x="0" y="1296144"/>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grpSp>
      <p:sp>
        <p:nvSpPr>
          <p:cNvPr id="108" name="正方形/長方形 107"/>
          <p:cNvSpPr/>
          <p:nvPr/>
        </p:nvSpPr>
        <p:spPr>
          <a:xfrm>
            <a:off x="9240400" y="8482776"/>
            <a:ext cx="345990" cy="1500584"/>
          </a:xfrm>
          <a:prstGeom prst="rect">
            <a:avLst/>
          </a:prstGeom>
          <a:solidFill>
            <a:schemeClr val="accent3">
              <a:lumMod val="20000"/>
              <a:lumOff val="8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9" name="正方形/長方形 108"/>
          <p:cNvSpPr/>
          <p:nvPr/>
        </p:nvSpPr>
        <p:spPr>
          <a:xfrm>
            <a:off x="11295740" y="8697955"/>
            <a:ext cx="345990" cy="1155957"/>
          </a:xfrm>
          <a:prstGeom prst="rect">
            <a:avLst/>
          </a:prstGeom>
          <a:solidFill>
            <a:schemeClr val="accent3">
              <a:lumMod val="20000"/>
              <a:lumOff val="8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10" name="グループ化 1139"/>
          <p:cNvGrpSpPr/>
          <p:nvPr/>
        </p:nvGrpSpPr>
        <p:grpSpPr>
          <a:xfrm>
            <a:off x="11111909" y="8431954"/>
            <a:ext cx="359643" cy="412303"/>
            <a:chOff x="6611880" y="872716"/>
            <a:chExt cx="1800200" cy="1980220"/>
          </a:xfrm>
        </p:grpSpPr>
        <p:sp>
          <p:nvSpPr>
            <p:cNvPr id="111" name="アーチ 110"/>
            <p:cNvSpPr/>
            <p:nvPr/>
          </p:nvSpPr>
          <p:spPr>
            <a:xfrm>
              <a:off x="6792840" y="872716"/>
              <a:ext cx="1440160" cy="1440160"/>
            </a:xfrm>
            <a:prstGeom prst="blockArc">
              <a:avLst>
                <a:gd name="adj1" fmla="val 7130301"/>
                <a:gd name="adj2" fmla="val 2030907"/>
                <a:gd name="adj3" fmla="val 12762"/>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black"/>
                </a:solidFill>
              </a:endParaRPr>
            </a:p>
          </p:txBody>
        </p:sp>
        <p:sp>
          <p:nvSpPr>
            <p:cNvPr id="112" name="台形 17"/>
            <p:cNvSpPr/>
            <p:nvPr/>
          </p:nvSpPr>
          <p:spPr>
            <a:xfrm>
              <a:off x="6611880" y="1556792"/>
              <a:ext cx="1800200" cy="1296144"/>
            </a:xfrm>
            <a:custGeom>
              <a:avLst/>
              <a:gdLst/>
              <a:ahLst/>
              <a:cxnLst/>
              <a:rect l="l" t="t" r="r" b="b"/>
              <a:pathLst>
                <a:path w="1800200" h="1296144">
                  <a:moveTo>
                    <a:pt x="901040" y="232241"/>
                  </a:moveTo>
                  <a:cubicBezTo>
                    <a:pt x="774894" y="232241"/>
                    <a:pt x="672632" y="334503"/>
                    <a:pt x="672632" y="460649"/>
                  </a:cubicBezTo>
                  <a:cubicBezTo>
                    <a:pt x="672632" y="548065"/>
                    <a:pt x="721740" y="624012"/>
                    <a:pt x="794373" y="661467"/>
                  </a:cubicBezTo>
                  <a:lnTo>
                    <a:pt x="718529" y="1008181"/>
                  </a:lnTo>
                  <a:lnTo>
                    <a:pt x="1083551" y="1008181"/>
                  </a:lnTo>
                  <a:lnTo>
                    <a:pt x="1007707" y="661467"/>
                  </a:lnTo>
                  <a:cubicBezTo>
                    <a:pt x="1080340" y="624012"/>
                    <a:pt x="1129448" y="548065"/>
                    <a:pt x="1129448" y="460649"/>
                  </a:cubicBezTo>
                  <a:cubicBezTo>
                    <a:pt x="1129448" y="334503"/>
                    <a:pt x="1027186" y="232241"/>
                    <a:pt x="901040" y="232241"/>
                  </a:cubicBezTo>
                  <a:close/>
                  <a:moveTo>
                    <a:pt x="0" y="0"/>
                  </a:moveTo>
                  <a:lnTo>
                    <a:pt x="1800200" y="0"/>
                  </a:lnTo>
                  <a:lnTo>
                    <a:pt x="1800200" y="1296144"/>
                  </a:lnTo>
                  <a:lnTo>
                    <a:pt x="0" y="1296144"/>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ja-JP" altLang="en-US">
                <a:solidFill>
                  <a:prstClr val="white"/>
                </a:solidFill>
              </a:endParaRPr>
            </a:p>
          </p:txBody>
        </p:sp>
      </p:grpSp>
      <p:sp>
        <p:nvSpPr>
          <p:cNvPr id="113" name="角丸四角形 112"/>
          <p:cNvSpPr/>
          <p:nvPr/>
        </p:nvSpPr>
        <p:spPr>
          <a:xfrm>
            <a:off x="4022563" y="8482751"/>
            <a:ext cx="1480943" cy="498563"/>
          </a:xfrm>
          <a:prstGeom prst="roundRect">
            <a:avLst/>
          </a:prstGeom>
          <a:solidFill>
            <a:schemeClr val="accent6">
              <a:lumMod val="20000"/>
              <a:lumOff val="8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dirty="0" err="1" smtClean="0">
                <a:solidFill>
                  <a:schemeClr val="tx1">
                    <a:lumMod val="65000"/>
                    <a:lumOff val="35000"/>
                  </a:schemeClr>
                </a:solidFill>
              </a:rPr>
              <a:t>Oidc</a:t>
            </a:r>
            <a:endParaRPr lang="en-US" altLang="ja-JP" sz="1400" dirty="0" smtClean="0">
              <a:solidFill>
                <a:schemeClr val="tx1">
                  <a:lumMod val="65000"/>
                  <a:lumOff val="35000"/>
                </a:schemeClr>
              </a:solidFill>
            </a:endParaRPr>
          </a:p>
          <a:p>
            <a:pPr algn="ctr"/>
            <a:r>
              <a:rPr lang="en-US" altLang="ja-JP" sz="1400" dirty="0" err="1" smtClean="0">
                <a:solidFill>
                  <a:schemeClr val="tx1">
                    <a:lumMod val="65000"/>
                    <a:lumOff val="35000"/>
                  </a:schemeClr>
                </a:solidFill>
              </a:rPr>
              <a:t>UserRequest</a:t>
            </a:r>
            <a:endParaRPr kumimoji="1" lang="en-US" altLang="ja-JP" sz="1400" dirty="0" smtClean="0">
              <a:solidFill>
                <a:schemeClr val="tx1">
                  <a:lumMod val="65000"/>
                  <a:lumOff val="35000"/>
                </a:schemeClr>
              </a:solidFill>
            </a:endParaRPr>
          </a:p>
        </p:txBody>
      </p:sp>
      <p:sp>
        <p:nvSpPr>
          <p:cNvPr id="114" name="テキスト ボックス 113"/>
          <p:cNvSpPr txBox="1"/>
          <p:nvPr/>
        </p:nvSpPr>
        <p:spPr>
          <a:xfrm>
            <a:off x="2023524" y="8403761"/>
            <a:ext cx="1159292" cy="307777"/>
          </a:xfrm>
          <a:prstGeom prst="rect">
            <a:avLst/>
          </a:prstGeom>
          <a:noFill/>
        </p:spPr>
        <p:txBody>
          <a:bodyPr wrap="none" rtlCol="0">
            <a:spAutoFit/>
          </a:bodyPr>
          <a:lstStyle/>
          <a:p>
            <a:r>
              <a:rPr kumimoji="1" lang="en-US" altLang="ja-JP" sz="1400" dirty="0" err="1" smtClean="0"/>
              <a:t>loadUser</a:t>
            </a:r>
            <a:r>
              <a:rPr kumimoji="1" lang="en-US" altLang="ja-JP" sz="1400" dirty="0" smtClean="0"/>
              <a:t>(..)</a:t>
            </a:r>
            <a:endParaRPr kumimoji="1" lang="ja-JP" altLang="en-US" sz="1400" dirty="0"/>
          </a:p>
        </p:txBody>
      </p:sp>
      <p:cxnSp>
        <p:nvCxnSpPr>
          <p:cNvPr id="117" name="直線矢印コネクタ 116"/>
          <p:cNvCxnSpPr/>
          <p:nvPr/>
        </p:nvCxnSpPr>
        <p:spPr>
          <a:xfrm>
            <a:off x="7454004" y="9015015"/>
            <a:ext cx="38464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2" name="テキスト ボックス 121"/>
          <p:cNvSpPr txBox="1"/>
          <p:nvPr/>
        </p:nvSpPr>
        <p:spPr>
          <a:xfrm>
            <a:off x="7484061" y="8682524"/>
            <a:ext cx="2284600" cy="307777"/>
          </a:xfrm>
          <a:prstGeom prst="rect">
            <a:avLst/>
          </a:prstGeom>
          <a:noFill/>
        </p:spPr>
        <p:txBody>
          <a:bodyPr wrap="none" rtlCol="0">
            <a:spAutoFit/>
          </a:bodyPr>
          <a:lstStyle/>
          <a:p>
            <a:r>
              <a:rPr lang="en-US" altLang="ja-JP" sz="1400" dirty="0" smtClean="0"/>
              <a:t>GET /oauth2/v3/</a:t>
            </a:r>
            <a:r>
              <a:rPr lang="en-US" altLang="ja-JP" sz="1400" dirty="0" err="1" smtClean="0"/>
              <a:t>userinfo</a:t>
            </a:r>
            <a:endParaRPr kumimoji="1" lang="ja-JP" altLang="en-US" sz="1400" dirty="0"/>
          </a:p>
        </p:txBody>
      </p:sp>
      <p:cxnSp>
        <p:nvCxnSpPr>
          <p:cNvPr id="123" name="直線矢印コネクタ 122"/>
          <p:cNvCxnSpPr/>
          <p:nvPr/>
        </p:nvCxnSpPr>
        <p:spPr>
          <a:xfrm flipH="1">
            <a:off x="7445272" y="9550472"/>
            <a:ext cx="38464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4" name="フローチャート: 書類 123"/>
          <p:cNvSpPr/>
          <p:nvPr/>
        </p:nvSpPr>
        <p:spPr>
          <a:xfrm>
            <a:off x="8364890" y="9245330"/>
            <a:ext cx="2024685" cy="693044"/>
          </a:xfrm>
          <a:prstGeom prst="flowChartDocument">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kumimoji="1" lang="en-US" altLang="ja-JP" sz="1400" dirty="0" err="1" smtClean="0">
                <a:solidFill>
                  <a:schemeClr val="tx1">
                    <a:lumMod val="65000"/>
                    <a:lumOff val="35000"/>
                  </a:schemeClr>
                </a:solidFill>
              </a:rPr>
              <a:t>UserInfo</a:t>
            </a:r>
            <a:r>
              <a:rPr kumimoji="1" lang="en-US" altLang="ja-JP" sz="1400" dirty="0" smtClean="0">
                <a:solidFill>
                  <a:schemeClr val="tx1">
                    <a:lumMod val="65000"/>
                    <a:lumOff val="35000"/>
                  </a:schemeClr>
                </a:solidFill>
              </a:rPr>
              <a:t> </a:t>
            </a:r>
            <a:r>
              <a:rPr lang="en-US" altLang="ja-JP" sz="1400" dirty="0" smtClean="0">
                <a:solidFill>
                  <a:schemeClr val="tx1">
                    <a:lumMod val="65000"/>
                    <a:lumOff val="35000"/>
                  </a:schemeClr>
                </a:solidFill>
              </a:rPr>
              <a:t>Response</a:t>
            </a:r>
          </a:p>
          <a:p>
            <a:pPr algn="ctr"/>
            <a:r>
              <a:rPr kumimoji="1" lang="en-US" altLang="ja-JP" sz="1400" dirty="0" smtClean="0">
                <a:solidFill>
                  <a:schemeClr val="tx1">
                    <a:lumMod val="65000"/>
                    <a:lumOff val="35000"/>
                  </a:schemeClr>
                </a:solidFill>
              </a:rPr>
              <a:t>(</a:t>
            </a:r>
            <a:r>
              <a:rPr lang="en-US" altLang="ja-JP" sz="1400" dirty="0" err="1" smtClean="0">
                <a:solidFill>
                  <a:schemeClr val="tx1">
                    <a:lumMod val="65000"/>
                    <a:lumOff val="35000"/>
                  </a:schemeClr>
                </a:solidFill>
              </a:rPr>
              <a:t>json</a:t>
            </a:r>
            <a:r>
              <a:rPr lang="en-US" altLang="ja-JP" sz="1400" dirty="0" smtClean="0">
                <a:solidFill>
                  <a:schemeClr val="tx1">
                    <a:lumMod val="65000"/>
                    <a:lumOff val="35000"/>
                  </a:schemeClr>
                </a:solidFill>
              </a:rPr>
              <a:t>)</a:t>
            </a:r>
            <a:endParaRPr kumimoji="1" lang="en-US" altLang="ja-JP" sz="1400" dirty="0" smtClean="0">
              <a:solidFill>
                <a:schemeClr val="tx1">
                  <a:lumMod val="65000"/>
                  <a:lumOff val="35000"/>
                </a:schemeClr>
              </a:solidFill>
            </a:endParaRPr>
          </a:p>
        </p:txBody>
      </p:sp>
      <p:cxnSp>
        <p:nvCxnSpPr>
          <p:cNvPr id="125" name="直線矢印コネクタ 124"/>
          <p:cNvCxnSpPr/>
          <p:nvPr/>
        </p:nvCxnSpPr>
        <p:spPr>
          <a:xfrm flipH="1">
            <a:off x="1909941" y="9761853"/>
            <a:ext cx="51842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6" name="角丸四角形 125"/>
          <p:cNvSpPr/>
          <p:nvPr/>
        </p:nvSpPr>
        <p:spPr>
          <a:xfrm>
            <a:off x="4049536" y="9512571"/>
            <a:ext cx="1480943" cy="498563"/>
          </a:xfrm>
          <a:prstGeom prst="roundRect">
            <a:avLst/>
          </a:prstGeom>
          <a:solidFill>
            <a:schemeClr val="accent6">
              <a:lumMod val="20000"/>
              <a:lumOff val="8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dirty="0" err="1" smtClean="0">
                <a:solidFill>
                  <a:schemeClr val="tx1">
                    <a:lumMod val="65000"/>
                    <a:lumOff val="35000"/>
                  </a:schemeClr>
                </a:solidFill>
              </a:rPr>
              <a:t>OidcUser</a:t>
            </a:r>
            <a:endParaRPr kumimoji="1" lang="en-US" altLang="ja-JP" sz="1400" dirty="0" smtClean="0">
              <a:solidFill>
                <a:schemeClr val="tx1">
                  <a:lumMod val="65000"/>
                  <a:lumOff val="35000"/>
                </a:schemeClr>
              </a:solidFill>
            </a:endParaRPr>
          </a:p>
        </p:txBody>
      </p:sp>
      <p:cxnSp>
        <p:nvCxnSpPr>
          <p:cNvPr id="127" name="直線矢印コネクタ 126"/>
          <p:cNvCxnSpPr/>
          <p:nvPr/>
        </p:nvCxnSpPr>
        <p:spPr>
          <a:xfrm flipH="1">
            <a:off x="-568411" y="10155122"/>
            <a:ext cx="21245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1" name="角丸四角形 130"/>
          <p:cNvSpPr/>
          <p:nvPr/>
        </p:nvSpPr>
        <p:spPr>
          <a:xfrm>
            <a:off x="-194790" y="9655622"/>
            <a:ext cx="1503609" cy="751867"/>
          </a:xfrm>
          <a:prstGeom prst="roundRect">
            <a:avLst/>
          </a:prstGeom>
          <a:solidFill>
            <a:schemeClr val="accent6">
              <a:lumMod val="20000"/>
              <a:lumOff val="8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smtClean="0">
                <a:solidFill>
                  <a:schemeClr val="tx1">
                    <a:lumMod val="65000"/>
                    <a:lumOff val="35000"/>
                  </a:schemeClr>
                </a:solidFill>
              </a:rPr>
              <a:t>OAuth2Login</a:t>
            </a:r>
          </a:p>
          <a:p>
            <a:pPr algn="ctr"/>
            <a:r>
              <a:rPr lang="en-US" altLang="ja-JP" sz="1400" dirty="0" smtClean="0">
                <a:solidFill>
                  <a:schemeClr val="tx1">
                    <a:lumMod val="65000"/>
                    <a:lumOff val="35000"/>
                  </a:schemeClr>
                </a:solidFill>
              </a:rPr>
              <a:t>Authentication</a:t>
            </a:r>
          </a:p>
          <a:p>
            <a:pPr algn="ctr"/>
            <a:r>
              <a:rPr lang="en-US" altLang="ja-JP" sz="1400" dirty="0" smtClean="0">
                <a:solidFill>
                  <a:schemeClr val="tx1">
                    <a:lumMod val="65000"/>
                    <a:lumOff val="35000"/>
                  </a:schemeClr>
                </a:solidFill>
              </a:rPr>
              <a:t>Token</a:t>
            </a:r>
            <a:endParaRPr kumimoji="1" lang="en-US" altLang="ja-JP" sz="1400" dirty="0" smtClean="0">
              <a:solidFill>
                <a:schemeClr val="tx1">
                  <a:lumMod val="65000"/>
                  <a:lumOff val="35000"/>
                </a:schemeClr>
              </a:solidFill>
            </a:endParaRPr>
          </a:p>
        </p:txBody>
      </p:sp>
      <p:sp>
        <p:nvSpPr>
          <p:cNvPr id="135" name="角丸四角形 134"/>
          <p:cNvSpPr/>
          <p:nvPr/>
        </p:nvSpPr>
        <p:spPr>
          <a:xfrm>
            <a:off x="-265737" y="2048040"/>
            <a:ext cx="1503609" cy="751867"/>
          </a:xfrm>
          <a:prstGeom prst="roundRect">
            <a:avLst/>
          </a:prstGeom>
          <a:solidFill>
            <a:schemeClr val="accent6">
              <a:lumMod val="20000"/>
              <a:lumOff val="8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smtClean="0">
                <a:solidFill>
                  <a:schemeClr val="tx1">
                    <a:lumMod val="65000"/>
                    <a:lumOff val="35000"/>
                  </a:schemeClr>
                </a:solidFill>
              </a:rPr>
              <a:t>OAuth2Login</a:t>
            </a:r>
          </a:p>
          <a:p>
            <a:pPr algn="ctr"/>
            <a:r>
              <a:rPr lang="en-US" altLang="ja-JP" sz="1400" dirty="0" smtClean="0">
                <a:solidFill>
                  <a:schemeClr val="tx1">
                    <a:lumMod val="65000"/>
                    <a:lumOff val="35000"/>
                  </a:schemeClr>
                </a:solidFill>
              </a:rPr>
              <a:t>Authentication</a:t>
            </a:r>
          </a:p>
          <a:p>
            <a:pPr algn="ctr"/>
            <a:r>
              <a:rPr lang="en-US" altLang="ja-JP" sz="1400" dirty="0" smtClean="0">
                <a:solidFill>
                  <a:schemeClr val="tx1">
                    <a:lumMod val="65000"/>
                    <a:lumOff val="35000"/>
                  </a:schemeClr>
                </a:solidFill>
              </a:rPr>
              <a:t>Token</a:t>
            </a:r>
            <a:endParaRPr kumimoji="1" lang="en-US" altLang="ja-JP" sz="1400" dirty="0" smtClean="0">
              <a:solidFill>
                <a:schemeClr val="tx1">
                  <a:lumMod val="65000"/>
                  <a:lumOff val="35000"/>
                </a:schemeClr>
              </a:solidFill>
            </a:endParaRPr>
          </a:p>
        </p:txBody>
      </p:sp>
      <p:sp>
        <p:nvSpPr>
          <p:cNvPr id="140" name="線吹き出し 2 (枠付き) 139"/>
          <p:cNvSpPr/>
          <p:nvPr/>
        </p:nvSpPr>
        <p:spPr>
          <a:xfrm>
            <a:off x="9896655" y="2196297"/>
            <a:ext cx="1053752" cy="388225"/>
          </a:xfrm>
          <a:prstGeom prst="borderCallout2">
            <a:avLst>
              <a:gd name="adj1" fmla="val 66438"/>
              <a:gd name="adj2" fmla="val 104271"/>
              <a:gd name="adj3" fmla="val 66437"/>
              <a:gd name="adj4" fmla="val 115376"/>
              <a:gd name="adj5" fmla="val 96694"/>
              <a:gd name="adj6" fmla="val 126140"/>
            </a:avLst>
          </a:prstGeom>
          <a:solidFill>
            <a:schemeClr val="accent6">
              <a:lumMod val="40000"/>
              <a:lumOff val="6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lumMod val="65000"/>
                    <a:lumOff val="35000"/>
                  </a:schemeClr>
                </a:solidFill>
              </a:rPr>
              <a:t>Basic</a:t>
            </a:r>
            <a:endParaRPr kumimoji="1" lang="ja-JP" altLang="en-US" dirty="0">
              <a:solidFill>
                <a:schemeClr val="tx1">
                  <a:lumMod val="65000"/>
                  <a:lumOff val="35000"/>
                </a:schemeClr>
              </a:solidFill>
            </a:endParaRPr>
          </a:p>
        </p:txBody>
      </p:sp>
      <p:sp>
        <p:nvSpPr>
          <p:cNvPr id="141" name="線吹き出し 2 (枠付き) 140"/>
          <p:cNvSpPr/>
          <p:nvPr/>
        </p:nvSpPr>
        <p:spPr>
          <a:xfrm>
            <a:off x="9896655" y="7944706"/>
            <a:ext cx="1075866" cy="565314"/>
          </a:xfrm>
          <a:prstGeom prst="borderCallout2">
            <a:avLst>
              <a:gd name="adj1" fmla="val 66438"/>
              <a:gd name="adj2" fmla="val 104271"/>
              <a:gd name="adj3" fmla="val 66437"/>
              <a:gd name="adj4" fmla="val 115376"/>
              <a:gd name="adj5" fmla="val 96694"/>
              <a:gd name="adj6" fmla="val 126140"/>
            </a:avLst>
          </a:prstGeom>
          <a:solidFill>
            <a:schemeClr val="accent6">
              <a:lumMod val="40000"/>
              <a:lumOff val="6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lumMod val="65000"/>
                    <a:lumOff val="35000"/>
                  </a:schemeClr>
                </a:solidFill>
              </a:rPr>
              <a:t>Bearer Token</a:t>
            </a:r>
            <a:endParaRPr kumimoji="1" lang="ja-JP" altLang="en-US" dirty="0">
              <a:solidFill>
                <a:schemeClr val="tx1">
                  <a:lumMod val="65000"/>
                  <a:lumOff val="35000"/>
                </a:schemeClr>
              </a:solidFill>
            </a:endParaRPr>
          </a:p>
        </p:txBody>
      </p:sp>
      <p:sp>
        <p:nvSpPr>
          <p:cNvPr id="54" name="角丸四角形 53"/>
          <p:cNvSpPr/>
          <p:nvPr/>
        </p:nvSpPr>
        <p:spPr>
          <a:xfrm>
            <a:off x="3117322" y="5458111"/>
            <a:ext cx="2700761" cy="716166"/>
          </a:xfrm>
          <a:prstGeom prst="roundRect">
            <a:avLst/>
          </a:prstGeom>
          <a:solidFill>
            <a:schemeClr val="accent3">
              <a:lumMod val="20000"/>
              <a:lumOff val="8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lumMod val="65000"/>
                    <a:lumOff val="35000"/>
                  </a:schemeClr>
                </a:solidFill>
              </a:rPr>
              <a:t>&lt;&lt;interface&gt;&gt;</a:t>
            </a:r>
          </a:p>
          <a:p>
            <a:pPr algn="ctr"/>
            <a:r>
              <a:rPr lang="en-US" altLang="ja-JP" dirty="0" err="1" smtClean="0">
                <a:solidFill>
                  <a:schemeClr val="tx1">
                    <a:lumMod val="65000"/>
                    <a:lumOff val="35000"/>
                  </a:schemeClr>
                </a:solidFill>
              </a:rPr>
              <a:t>JwtDecoder</a:t>
            </a:r>
            <a:endParaRPr lang="en-US" altLang="ja-JP" dirty="0">
              <a:solidFill>
                <a:schemeClr val="tx1">
                  <a:lumMod val="65000"/>
                  <a:lumOff val="35000"/>
                </a:schemeClr>
              </a:solidFill>
            </a:endParaRPr>
          </a:p>
        </p:txBody>
      </p:sp>
      <p:cxnSp>
        <p:nvCxnSpPr>
          <p:cNvPr id="65" name="直線コネクタ 64"/>
          <p:cNvCxnSpPr/>
          <p:nvPr/>
        </p:nvCxnSpPr>
        <p:spPr>
          <a:xfrm>
            <a:off x="4464241" y="6183469"/>
            <a:ext cx="0" cy="1882097"/>
          </a:xfrm>
          <a:prstGeom prst="line">
            <a:avLst/>
          </a:prstGeom>
          <a:ln>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66" name="正方形/長方形 65"/>
          <p:cNvSpPr/>
          <p:nvPr/>
        </p:nvSpPr>
        <p:spPr>
          <a:xfrm>
            <a:off x="4293477" y="6392593"/>
            <a:ext cx="345990" cy="1419770"/>
          </a:xfrm>
          <a:prstGeom prst="rect">
            <a:avLst/>
          </a:prstGeom>
          <a:solidFill>
            <a:schemeClr val="accent3">
              <a:lumMod val="20000"/>
              <a:lumOff val="8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7" name="直線矢印コネクタ 66"/>
          <p:cNvCxnSpPr/>
          <p:nvPr/>
        </p:nvCxnSpPr>
        <p:spPr>
          <a:xfrm>
            <a:off x="1903074" y="6553215"/>
            <a:ext cx="23766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正方形/長方形 69"/>
          <p:cNvSpPr/>
          <p:nvPr/>
        </p:nvSpPr>
        <p:spPr>
          <a:xfrm>
            <a:off x="9252757" y="6499658"/>
            <a:ext cx="345990" cy="1312705"/>
          </a:xfrm>
          <a:prstGeom prst="rect">
            <a:avLst/>
          </a:prstGeom>
          <a:solidFill>
            <a:schemeClr val="accent3">
              <a:lumMod val="20000"/>
              <a:lumOff val="8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正方形/長方形 73"/>
          <p:cNvSpPr/>
          <p:nvPr/>
        </p:nvSpPr>
        <p:spPr>
          <a:xfrm>
            <a:off x="11303424" y="6524372"/>
            <a:ext cx="345990" cy="1185276"/>
          </a:xfrm>
          <a:prstGeom prst="rect">
            <a:avLst/>
          </a:prstGeom>
          <a:solidFill>
            <a:schemeClr val="accent3">
              <a:lumMod val="20000"/>
              <a:lumOff val="8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テキスト ボックス 75"/>
          <p:cNvSpPr txBox="1"/>
          <p:nvPr/>
        </p:nvSpPr>
        <p:spPr>
          <a:xfrm>
            <a:off x="2021842" y="6228449"/>
            <a:ext cx="1019831" cy="307777"/>
          </a:xfrm>
          <a:prstGeom prst="rect">
            <a:avLst/>
          </a:prstGeom>
          <a:noFill/>
        </p:spPr>
        <p:txBody>
          <a:bodyPr wrap="none" rtlCol="0">
            <a:spAutoFit/>
          </a:bodyPr>
          <a:lstStyle/>
          <a:p>
            <a:r>
              <a:rPr kumimoji="1" lang="en-US" altLang="ja-JP" sz="1400" dirty="0" smtClean="0"/>
              <a:t>decode(..)</a:t>
            </a:r>
            <a:endParaRPr kumimoji="1" lang="ja-JP" altLang="en-US" sz="1400" dirty="0"/>
          </a:p>
        </p:txBody>
      </p:sp>
      <p:cxnSp>
        <p:nvCxnSpPr>
          <p:cNvPr id="77" name="直線矢印コネクタ 76"/>
          <p:cNvCxnSpPr/>
          <p:nvPr/>
        </p:nvCxnSpPr>
        <p:spPr>
          <a:xfrm>
            <a:off x="4636474" y="6806851"/>
            <a:ext cx="66679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直線矢印コネクタ 77"/>
          <p:cNvCxnSpPr/>
          <p:nvPr/>
        </p:nvCxnSpPr>
        <p:spPr>
          <a:xfrm flipH="1">
            <a:off x="4636475" y="7441160"/>
            <a:ext cx="666792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0" name="フローチャート: 書類 79"/>
          <p:cNvSpPr/>
          <p:nvPr/>
        </p:nvSpPr>
        <p:spPr>
          <a:xfrm>
            <a:off x="8484691" y="7119319"/>
            <a:ext cx="1805321" cy="693044"/>
          </a:xfrm>
          <a:prstGeom prst="flowChartDocument">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kumimoji="1" lang="en-US" altLang="ja-JP" sz="1400" dirty="0" smtClean="0">
                <a:solidFill>
                  <a:schemeClr val="tx1">
                    <a:lumMod val="65000"/>
                    <a:lumOff val="35000"/>
                  </a:schemeClr>
                </a:solidFill>
              </a:rPr>
              <a:t>JWKs Response</a:t>
            </a:r>
            <a:endParaRPr lang="en-US" altLang="ja-JP" sz="1400" dirty="0" smtClean="0">
              <a:solidFill>
                <a:schemeClr val="tx1">
                  <a:lumMod val="65000"/>
                  <a:lumOff val="35000"/>
                </a:schemeClr>
              </a:solidFill>
            </a:endParaRPr>
          </a:p>
          <a:p>
            <a:pPr algn="ctr"/>
            <a:r>
              <a:rPr kumimoji="1" lang="en-US" altLang="ja-JP" sz="1400" dirty="0" smtClean="0">
                <a:solidFill>
                  <a:schemeClr val="tx1">
                    <a:lumMod val="65000"/>
                    <a:lumOff val="35000"/>
                  </a:schemeClr>
                </a:solidFill>
              </a:rPr>
              <a:t>(</a:t>
            </a:r>
            <a:r>
              <a:rPr lang="en-US" altLang="ja-JP" sz="1400" dirty="0" err="1" smtClean="0">
                <a:solidFill>
                  <a:schemeClr val="tx1">
                    <a:lumMod val="65000"/>
                    <a:lumOff val="35000"/>
                  </a:schemeClr>
                </a:solidFill>
              </a:rPr>
              <a:t>json</a:t>
            </a:r>
            <a:r>
              <a:rPr lang="en-US" altLang="ja-JP" sz="1400" dirty="0" smtClean="0">
                <a:solidFill>
                  <a:schemeClr val="tx1">
                    <a:lumMod val="65000"/>
                    <a:lumOff val="35000"/>
                  </a:schemeClr>
                </a:solidFill>
              </a:rPr>
              <a:t>)</a:t>
            </a:r>
            <a:endParaRPr kumimoji="1" lang="en-US" altLang="ja-JP" sz="1400" dirty="0" smtClean="0">
              <a:solidFill>
                <a:schemeClr val="tx1">
                  <a:lumMod val="65000"/>
                  <a:lumOff val="35000"/>
                </a:schemeClr>
              </a:solidFill>
            </a:endParaRPr>
          </a:p>
        </p:txBody>
      </p:sp>
      <p:sp>
        <p:nvSpPr>
          <p:cNvPr id="81" name="テキスト ボックス 80"/>
          <p:cNvSpPr txBox="1"/>
          <p:nvPr/>
        </p:nvSpPr>
        <p:spPr>
          <a:xfrm>
            <a:off x="4727857" y="6443998"/>
            <a:ext cx="2021707" cy="307777"/>
          </a:xfrm>
          <a:prstGeom prst="rect">
            <a:avLst/>
          </a:prstGeom>
          <a:noFill/>
        </p:spPr>
        <p:txBody>
          <a:bodyPr wrap="none" rtlCol="0">
            <a:spAutoFit/>
          </a:bodyPr>
          <a:lstStyle/>
          <a:p>
            <a:r>
              <a:rPr lang="en-US" altLang="ja-JP" sz="1400" dirty="0" smtClean="0"/>
              <a:t>GET /oauth2/v3/certs</a:t>
            </a:r>
            <a:endParaRPr kumimoji="1" lang="ja-JP" altLang="en-US" sz="1400" dirty="0"/>
          </a:p>
        </p:txBody>
      </p:sp>
      <p:cxnSp>
        <p:nvCxnSpPr>
          <p:cNvPr id="83" name="直線矢印コネクタ 82"/>
          <p:cNvCxnSpPr/>
          <p:nvPr/>
        </p:nvCxnSpPr>
        <p:spPr>
          <a:xfrm flipH="1">
            <a:off x="1903074" y="7640538"/>
            <a:ext cx="23766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4" name="角丸四角形 83"/>
          <p:cNvSpPr/>
          <p:nvPr/>
        </p:nvSpPr>
        <p:spPr>
          <a:xfrm>
            <a:off x="2690364" y="7409258"/>
            <a:ext cx="806928" cy="397053"/>
          </a:xfrm>
          <a:prstGeom prst="roundRect">
            <a:avLst/>
          </a:prstGeom>
          <a:solidFill>
            <a:schemeClr val="accent6">
              <a:lumMod val="20000"/>
              <a:lumOff val="8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smtClean="0">
                <a:solidFill>
                  <a:schemeClr val="tx1">
                    <a:lumMod val="65000"/>
                    <a:lumOff val="35000"/>
                  </a:schemeClr>
                </a:solidFill>
              </a:rPr>
              <a:t>Jwt</a:t>
            </a:r>
            <a:endParaRPr kumimoji="1" lang="en-US" altLang="ja-JP" sz="1400" dirty="0" smtClean="0">
              <a:solidFill>
                <a:schemeClr val="tx1">
                  <a:lumMod val="65000"/>
                  <a:lumOff val="35000"/>
                </a:schemeClr>
              </a:solidFill>
            </a:endParaRPr>
          </a:p>
        </p:txBody>
      </p:sp>
      <p:sp>
        <p:nvSpPr>
          <p:cNvPr id="85" name="角丸四角形 84"/>
          <p:cNvSpPr/>
          <p:nvPr/>
        </p:nvSpPr>
        <p:spPr>
          <a:xfrm>
            <a:off x="3116092" y="4727818"/>
            <a:ext cx="2676048" cy="710637"/>
          </a:xfrm>
          <a:prstGeom prst="roundRect">
            <a:avLst/>
          </a:prstGeom>
          <a:solidFill>
            <a:schemeClr val="accent4">
              <a:lumMod val="20000"/>
              <a:lumOff val="8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err="1" smtClean="0">
                <a:solidFill>
                  <a:schemeClr val="tx1">
                    <a:lumMod val="65000"/>
                    <a:lumOff val="35000"/>
                  </a:schemeClr>
                </a:solidFill>
              </a:rPr>
              <a:t>NimbusJwtDecoder</a:t>
            </a:r>
            <a:endParaRPr lang="en-US" altLang="ja-JP" dirty="0" smtClean="0">
              <a:solidFill>
                <a:schemeClr val="tx1">
                  <a:lumMod val="65000"/>
                  <a:lumOff val="35000"/>
                </a:schemeClr>
              </a:solidFill>
            </a:endParaRPr>
          </a:p>
          <a:p>
            <a:pPr algn="ctr"/>
            <a:r>
              <a:rPr lang="en-US" altLang="ja-JP" dirty="0" err="1" smtClean="0">
                <a:solidFill>
                  <a:schemeClr val="tx1">
                    <a:lumMod val="65000"/>
                    <a:lumOff val="35000"/>
                  </a:schemeClr>
                </a:solidFill>
              </a:rPr>
              <a:t>JwkSupport</a:t>
            </a:r>
            <a:endParaRPr kumimoji="1" lang="en-US" altLang="ja-JP" dirty="0" smtClean="0">
              <a:solidFill>
                <a:schemeClr val="tx1">
                  <a:lumMod val="65000"/>
                  <a:lumOff val="35000"/>
                </a:schemeClr>
              </a:solidFill>
            </a:endParaRPr>
          </a:p>
        </p:txBody>
      </p:sp>
      <p:sp>
        <p:nvSpPr>
          <p:cNvPr id="86" name="線吹き出し 2 (枠付き) 85"/>
          <p:cNvSpPr/>
          <p:nvPr/>
        </p:nvSpPr>
        <p:spPr>
          <a:xfrm>
            <a:off x="6771513" y="4078852"/>
            <a:ext cx="1450079" cy="689248"/>
          </a:xfrm>
          <a:prstGeom prst="borderCallout2">
            <a:avLst>
              <a:gd name="adj1" fmla="val 66438"/>
              <a:gd name="adj2" fmla="val 104271"/>
              <a:gd name="adj3" fmla="val 66437"/>
              <a:gd name="adj4" fmla="val 115376"/>
              <a:gd name="adj5" fmla="val 16773"/>
              <a:gd name="adj6" fmla="val 132699"/>
            </a:avLst>
          </a:prstGeom>
          <a:solidFill>
            <a:schemeClr val="accent6">
              <a:lumMod val="40000"/>
              <a:lumOff val="6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dirty="0" smtClean="0">
                <a:solidFill>
                  <a:schemeClr val="tx1">
                    <a:lumMod val="65000"/>
                    <a:lumOff val="35000"/>
                  </a:schemeClr>
                </a:solidFill>
              </a:rPr>
              <a:t>ID</a:t>
            </a:r>
            <a:r>
              <a:rPr kumimoji="1" lang="ja-JP" altLang="en-US" dirty="0" smtClean="0">
                <a:solidFill>
                  <a:schemeClr val="tx1">
                    <a:lumMod val="65000"/>
                    <a:lumOff val="35000"/>
                  </a:schemeClr>
                </a:solidFill>
              </a:rPr>
              <a:t>トークンが含まれる</a:t>
            </a:r>
            <a:endParaRPr kumimoji="1" lang="ja-JP" altLang="en-US" dirty="0">
              <a:solidFill>
                <a:schemeClr val="tx1">
                  <a:lumMod val="65000"/>
                  <a:lumOff val="35000"/>
                </a:schemeClr>
              </a:solidFill>
            </a:endParaRPr>
          </a:p>
        </p:txBody>
      </p:sp>
      <p:sp>
        <p:nvSpPr>
          <p:cNvPr id="87" name="線吹き出し 2 (枠付き) 86"/>
          <p:cNvSpPr/>
          <p:nvPr/>
        </p:nvSpPr>
        <p:spPr>
          <a:xfrm>
            <a:off x="6894211" y="4948523"/>
            <a:ext cx="4541563" cy="1059966"/>
          </a:xfrm>
          <a:prstGeom prst="borderCallout2">
            <a:avLst>
              <a:gd name="adj1" fmla="val 74598"/>
              <a:gd name="adj2" fmla="val -7271"/>
              <a:gd name="adj3" fmla="val 74597"/>
              <a:gd name="adj4" fmla="val -15386"/>
              <a:gd name="adj5" fmla="val 154818"/>
              <a:gd name="adj6" fmla="val -52549"/>
            </a:avLst>
          </a:prstGeom>
          <a:solidFill>
            <a:schemeClr val="accent6">
              <a:lumMod val="40000"/>
              <a:lumOff val="6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dirty="0" smtClean="0">
                <a:solidFill>
                  <a:schemeClr val="tx1">
                    <a:lumMod val="65000"/>
                    <a:lumOff val="35000"/>
                  </a:schemeClr>
                </a:solidFill>
              </a:rPr>
              <a:t>ID</a:t>
            </a:r>
            <a:r>
              <a:rPr kumimoji="1" lang="ja-JP" altLang="en-US" dirty="0" smtClean="0">
                <a:solidFill>
                  <a:schemeClr val="tx1">
                    <a:lumMod val="65000"/>
                    <a:lumOff val="35000"/>
                  </a:schemeClr>
                </a:solidFill>
              </a:rPr>
              <a:t>トークンから</a:t>
            </a:r>
            <a:r>
              <a:rPr lang="ja-JP" altLang="en-US" dirty="0" smtClean="0">
                <a:solidFill>
                  <a:schemeClr val="tx1">
                    <a:lumMod val="65000"/>
                    <a:lumOff val="35000"/>
                  </a:schemeClr>
                </a:solidFill>
              </a:rPr>
              <a:t>クレーム（リソースオーナの識別子や認証情報など）を取得する</a:t>
            </a:r>
            <a:endParaRPr lang="en-US" altLang="ja-JP" dirty="0" smtClean="0">
              <a:solidFill>
                <a:schemeClr val="tx1">
                  <a:lumMod val="65000"/>
                  <a:lumOff val="35000"/>
                </a:schemeClr>
              </a:solidFill>
            </a:endParaRPr>
          </a:p>
          <a:p>
            <a:r>
              <a:rPr kumimoji="1" lang="en-US" altLang="ja-JP" dirty="0" smtClean="0">
                <a:solidFill>
                  <a:schemeClr val="tx1">
                    <a:lumMod val="65000"/>
                    <a:lumOff val="35000"/>
                  </a:schemeClr>
                </a:solidFill>
              </a:rPr>
              <a:t>※OIDC 1.0</a:t>
            </a:r>
            <a:r>
              <a:rPr kumimoji="1" lang="ja-JP" altLang="en-US" dirty="0" smtClean="0">
                <a:solidFill>
                  <a:schemeClr val="tx1">
                    <a:lumMod val="65000"/>
                    <a:lumOff val="35000"/>
                  </a:schemeClr>
                </a:solidFill>
              </a:rPr>
              <a:t>固有の処理フロー</a:t>
            </a:r>
            <a:endParaRPr kumimoji="1" lang="ja-JP" altLang="en-US" dirty="0">
              <a:solidFill>
                <a:schemeClr val="tx1">
                  <a:lumMod val="65000"/>
                  <a:lumOff val="35000"/>
                </a:schemeClr>
              </a:solidFill>
            </a:endParaRPr>
          </a:p>
        </p:txBody>
      </p:sp>
      <p:sp>
        <p:nvSpPr>
          <p:cNvPr id="91" name="線吹き出し 2 (枠付き) 90"/>
          <p:cNvSpPr/>
          <p:nvPr/>
        </p:nvSpPr>
        <p:spPr>
          <a:xfrm>
            <a:off x="2416570" y="10160319"/>
            <a:ext cx="4285154" cy="1262521"/>
          </a:xfrm>
          <a:prstGeom prst="borderCallout2">
            <a:avLst>
              <a:gd name="adj1" fmla="val 20973"/>
              <a:gd name="adj2" fmla="val 104883"/>
              <a:gd name="adj3" fmla="val 20972"/>
              <a:gd name="adj4" fmla="val 111438"/>
              <a:gd name="adj5" fmla="val -69266"/>
              <a:gd name="adj6" fmla="val 114582"/>
            </a:avLst>
          </a:prstGeom>
          <a:solidFill>
            <a:schemeClr val="accent6">
              <a:lumMod val="40000"/>
              <a:lumOff val="6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smtClean="0">
                <a:solidFill>
                  <a:schemeClr val="tx1">
                    <a:lumMod val="65000"/>
                    <a:lumOff val="35000"/>
                  </a:schemeClr>
                </a:solidFill>
              </a:rPr>
              <a:t>アクセストークン（認可時にアクセスを許可したスコープ）に対応する</a:t>
            </a:r>
            <a:r>
              <a:rPr lang="ja-JP" altLang="en-US" dirty="0" smtClean="0">
                <a:solidFill>
                  <a:schemeClr val="tx1">
                    <a:lumMod val="65000"/>
                    <a:lumOff val="35000"/>
                  </a:schemeClr>
                </a:solidFill>
              </a:rPr>
              <a:t>クレーム（リソースオーナのプロフィール情報など）を取得する</a:t>
            </a:r>
            <a:endParaRPr kumimoji="1" lang="ja-JP" altLang="en-US" dirty="0">
              <a:solidFill>
                <a:schemeClr val="tx1">
                  <a:lumMod val="65000"/>
                  <a:lumOff val="35000"/>
                </a:schemeClr>
              </a:solidFill>
            </a:endParaRPr>
          </a:p>
        </p:txBody>
      </p:sp>
    </p:spTree>
    <p:extLst>
      <p:ext uri="{BB962C8B-B14F-4D97-AF65-F5344CB8AC3E}">
        <p14:creationId xmlns:p14="http://schemas.microsoft.com/office/powerpoint/2010/main" val="10583004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角丸四角形 25"/>
          <p:cNvSpPr/>
          <p:nvPr/>
        </p:nvSpPr>
        <p:spPr>
          <a:xfrm>
            <a:off x="111221" y="150072"/>
            <a:ext cx="6289577" cy="2086498"/>
          </a:xfrm>
          <a:prstGeom prst="roundRect">
            <a:avLst/>
          </a:prstGeom>
          <a:solidFill>
            <a:schemeClr val="accent6">
              <a:lumMod val="20000"/>
              <a:lumOff val="80000"/>
            </a:schemeClr>
          </a:solidFill>
          <a:ln w="12700">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b="1" dirty="0" smtClean="0">
                <a:solidFill>
                  <a:schemeClr val="tx1">
                    <a:lumMod val="65000"/>
                    <a:lumOff val="35000"/>
                  </a:schemeClr>
                </a:solidFill>
              </a:rPr>
              <a:t>OAuth2LoginAuthenticationToken</a:t>
            </a:r>
            <a:endParaRPr lang="en-US" altLang="ja-JP" b="1" dirty="0">
              <a:solidFill>
                <a:schemeClr val="tx1">
                  <a:lumMod val="65000"/>
                  <a:lumOff val="35000"/>
                </a:schemeClr>
              </a:solidFill>
            </a:endParaRPr>
          </a:p>
          <a:p>
            <a:pPr algn="ctr"/>
            <a:endParaRPr lang="en-US" altLang="ja-JP" dirty="0">
              <a:solidFill>
                <a:schemeClr val="tx1">
                  <a:lumMod val="65000"/>
                  <a:lumOff val="35000"/>
                </a:schemeClr>
              </a:solidFill>
            </a:endParaRPr>
          </a:p>
          <a:p>
            <a:r>
              <a:rPr lang="en-US" altLang="ja-JP" dirty="0" smtClean="0">
                <a:solidFill>
                  <a:schemeClr val="tx1">
                    <a:lumMod val="65000"/>
                    <a:lumOff val="35000"/>
                  </a:schemeClr>
                </a:solidFill>
              </a:rPr>
              <a:t>OAuth2User </a:t>
            </a:r>
            <a:r>
              <a:rPr lang="en-US" altLang="ja-JP" dirty="0">
                <a:solidFill>
                  <a:schemeClr val="tx1">
                    <a:lumMod val="65000"/>
                    <a:lumOff val="35000"/>
                  </a:schemeClr>
                </a:solidFill>
              </a:rPr>
              <a:t>principal</a:t>
            </a:r>
            <a:r>
              <a:rPr lang="en-US" altLang="ja-JP" dirty="0" smtClean="0">
                <a:solidFill>
                  <a:schemeClr val="tx1">
                    <a:lumMod val="65000"/>
                    <a:lumOff val="35000"/>
                  </a:schemeClr>
                </a:solidFill>
              </a:rPr>
              <a:t>;</a:t>
            </a:r>
            <a:br>
              <a:rPr lang="en-US" altLang="ja-JP" dirty="0" smtClean="0">
                <a:solidFill>
                  <a:schemeClr val="tx1">
                    <a:lumMod val="65000"/>
                    <a:lumOff val="35000"/>
                  </a:schemeClr>
                </a:solidFill>
              </a:rPr>
            </a:br>
            <a:r>
              <a:rPr lang="en-US" altLang="ja-JP" dirty="0" err="1" smtClean="0">
                <a:solidFill>
                  <a:schemeClr val="tx1">
                    <a:lumMod val="65000"/>
                    <a:lumOff val="35000"/>
                  </a:schemeClr>
                </a:solidFill>
              </a:rPr>
              <a:t>ClientRegistration</a:t>
            </a:r>
            <a:r>
              <a:rPr lang="en-US" altLang="ja-JP" dirty="0" smtClean="0">
                <a:solidFill>
                  <a:schemeClr val="tx1">
                    <a:lumMod val="65000"/>
                    <a:lumOff val="35000"/>
                  </a:schemeClr>
                </a:solidFill>
              </a:rPr>
              <a:t> </a:t>
            </a:r>
            <a:r>
              <a:rPr lang="en-US" altLang="ja-JP" dirty="0" err="1">
                <a:solidFill>
                  <a:schemeClr val="tx1">
                    <a:lumMod val="65000"/>
                    <a:lumOff val="35000"/>
                  </a:schemeClr>
                </a:solidFill>
              </a:rPr>
              <a:t>clientRegistration</a:t>
            </a:r>
            <a:r>
              <a:rPr lang="en-US" altLang="ja-JP" dirty="0" smtClean="0">
                <a:solidFill>
                  <a:schemeClr val="tx1">
                    <a:lumMod val="65000"/>
                    <a:lumOff val="35000"/>
                  </a:schemeClr>
                </a:solidFill>
              </a:rPr>
              <a:t>;</a:t>
            </a:r>
            <a:br>
              <a:rPr lang="en-US" altLang="ja-JP" dirty="0" smtClean="0">
                <a:solidFill>
                  <a:schemeClr val="tx1">
                    <a:lumMod val="65000"/>
                    <a:lumOff val="35000"/>
                  </a:schemeClr>
                </a:solidFill>
              </a:rPr>
            </a:br>
            <a:r>
              <a:rPr lang="en-US" altLang="ja-JP" dirty="0" smtClean="0">
                <a:solidFill>
                  <a:schemeClr val="tx1">
                    <a:lumMod val="65000"/>
                    <a:lumOff val="35000"/>
                  </a:schemeClr>
                </a:solidFill>
              </a:rPr>
              <a:t>OAuth2AuthorizationExchange </a:t>
            </a:r>
            <a:r>
              <a:rPr lang="en-US" altLang="ja-JP" dirty="0" err="1">
                <a:solidFill>
                  <a:schemeClr val="tx1">
                    <a:lumMod val="65000"/>
                    <a:lumOff val="35000"/>
                  </a:schemeClr>
                </a:solidFill>
              </a:rPr>
              <a:t>authorizationExchange</a:t>
            </a:r>
            <a:r>
              <a:rPr lang="en-US" altLang="ja-JP" dirty="0" smtClean="0">
                <a:solidFill>
                  <a:schemeClr val="tx1">
                    <a:lumMod val="65000"/>
                    <a:lumOff val="35000"/>
                  </a:schemeClr>
                </a:solidFill>
              </a:rPr>
              <a:t>;</a:t>
            </a:r>
            <a:br>
              <a:rPr lang="en-US" altLang="ja-JP" dirty="0" smtClean="0">
                <a:solidFill>
                  <a:schemeClr val="tx1">
                    <a:lumMod val="65000"/>
                    <a:lumOff val="35000"/>
                  </a:schemeClr>
                </a:solidFill>
              </a:rPr>
            </a:br>
            <a:r>
              <a:rPr lang="en-US" altLang="ja-JP" dirty="0" smtClean="0">
                <a:solidFill>
                  <a:schemeClr val="tx1">
                    <a:lumMod val="65000"/>
                    <a:lumOff val="35000"/>
                  </a:schemeClr>
                </a:solidFill>
              </a:rPr>
              <a:t>OAuth2AccessToken </a:t>
            </a:r>
            <a:r>
              <a:rPr lang="en-US" altLang="ja-JP" dirty="0" err="1">
                <a:solidFill>
                  <a:schemeClr val="tx1">
                    <a:lumMod val="65000"/>
                    <a:lumOff val="35000"/>
                  </a:schemeClr>
                </a:solidFill>
              </a:rPr>
              <a:t>accessToken</a:t>
            </a:r>
            <a:r>
              <a:rPr lang="en-US" altLang="ja-JP" dirty="0" smtClean="0">
                <a:solidFill>
                  <a:schemeClr val="tx1">
                    <a:lumMod val="65000"/>
                    <a:lumOff val="35000"/>
                  </a:schemeClr>
                </a:solidFill>
              </a:rPr>
              <a:t>;</a:t>
            </a:r>
          </a:p>
        </p:txBody>
      </p:sp>
      <p:sp>
        <p:nvSpPr>
          <p:cNvPr id="12" name="角丸四角形 11"/>
          <p:cNvSpPr/>
          <p:nvPr/>
        </p:nvSpPr>
        <p:spPr>
          <a:xfrm>
            <a:off x="8576279" y="839327"/>
            <a:ext cx="4160098" cy="696364"/>
          </a:xfrm>
          <a:prstGeom prst="roundRect">
            <a:avLst/>
          </a:prstGeom>
          <a:solidFill>
            <a:schemeClr val="accent6">
              <a:lumMod val="20000"/>
              <a:lumOff val="8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kumimoji="1" lang="en-US" altLang="ja-JP" dirty="0" smtClean="0">
                <a:solidFill>
                  <a:schemeClr val="tx1">
                    <a:lumMod val="65000"/>
                    <a:lumOff val="35000"/>
                  </a:schemeClr>
                </a:solidFill>
              </a:rPr>
              <a:t>&lt;&lt;interface&gt;&gt;</a:t>
            </a:r>
          </a:p>
          <a:p>
            <a:pPr algn="ctr"/>
            <a:r>
              <a:rPr kumimoji="1" lang="en-US" altLang="ja-JP" b="1" dirty="0" smtClean="0">
                <a:solidFill>
                  <a:schemeClr val="tx1">
                    <a:lumMod val="65000"/>
                    <a:lumOff val="35000"/>
                  </a:schemeClr>
                </a:solidFill>
              </a:rPr>
              <a:t>OAuth2User</a:t>
            </a:r>
            <a:endParaRPr lang="en-US" altLang="ja-JP" dirty="0" smtClean="0">
              <a:solidFill>
                <a:schemeClr val="tx1">
                  <a:lumMod val="50000"/>
                  <a:lumOff val="50000"/>
                </a:schemeClr>
              </a:solidFill>
            </a:endParaRPr>
          </a:p>
        </p:txBody>
      </p:sp>
      <p:sp>
        <p:nvSpPr>
          <p:cNvPr id="13" name="角丸四角形 12"/>
          <p:cNvSpPr/>
          <p:nvPr/>
        </p:nvSpPr>
        <p:spPr>
          <a:xfrm>
            <a:off x="8576279" y="2092898"/>
            <a:ext cx="4160098" cy="1727180"/>
          </a:xfrm>
          <a:prstGeom prst="roundRect">
            <a:avLst/>
          </a:prstGeom>
          <a:solidFill>
            <a:schemeClr val="accent6">
              <a:lumMod val="20000"/>
              <a:lumOff val="8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b="1" dirty="0" smtClean="0">
                <a:solidFill>
                  <a:schemeClr val="tx1">
                    <a:lumMod val="65000"/>
                    <a:lumOff val="35000"/>
                  </a:schemeClr>
                </a:solidFill>
              </a:rPr>
              <a:t>DefaultOAuth2User</a:t>
            </a:r>
          </a:p>
          <a:p>
            <a:endParaRPr lang="en-US" altLang="ja-JP" dirty="0">
              <a:solidFill>
                <a:schemeClr val="tx1">
                  <a:lumMod val="65000"/>
                  <a:lumOff val="35000"/>
                </a:schemeClr>
              </a:solidFill>
            </a:endParaRPr>
          </a:p>
          <a:p>
            <a:r>
              <a:rPr lang="en-US" altLang="ja-JP" dirty="0" smtClean="0">
                <a:solidFill>
                  <a:schemeClr val="tx1">
                    <a:lumMod val="65000"/>
                    <a:lumOff val="35000"/>
                  </a:schemeClr>
                </a:solidFill>
              </a:rPr>
              <a:t>Set&lt;</a:t>
            </a:r>
            <a:r>
              <a:rPr lang="en-US" altLang="ja-JP" dirty="0" err="1" smtClean="0">
                <a:solidFill>
                  <a:schemeClr val="tx1">
                    <a:lumMod val="65000"/>
                    <a:lumOff val="35000"/>
                  </a:schemeClr>
                </a:solidFill>
              </a:rPr>
              <a:t>GrantedAuthority</a:t>
            </a:r>
            <a:r>
              <a:rPr lang="en-US" altLang="ja-JP" dirty="0" smtClean="0">
                <a:solidFill>
                  <a:schemeClr val="tx1">
                    <a:lumMod val="65000"/>
                    <a:lumOff val="35000"/>
                  </a:schemeClr>
                </a:solidFill>
              </a:rPr>
              <a:t>&gt; </a:t>
            </a:r>
            <a:r>
              <a:rPr lang="en-US" altLang="ja-JP" dirty="0">
                <a:solidFill>
                  <a:schemeClr val="tx1">
                    <a:lumMod val="65000"/>
                    <a:lumOff val="35000"/>
                  </a:schemeClr>
                </a:solidFill>
              </a:rPr>
              <a:t>authorities</a:t>
            </a:r>
            <a:r>
              <a:rPr lang="en-US" altLang="ja-JP" dirty="0" smtClean="0">
                <a:solidFill>
                  <a:schemeClr val="tx1">
                    <a:lumMod val="65000"/>
                    <a:lumOff val="35000"/>
                  </a:schemeClr>
                </a:solidFill>
              </a:rPr>
              <a:t>;</a:t>
            </a:r>
            <a:br>
              <a:rPr lang="en-US" altLang="ja-JP" dirty="0" smtClean="0">
                <a:solidFill>
                  <a:schemeClr val="tx1">
                    <a:lumMod val="65000"/>
                    <a:lumOff val="35000"/>
                  </a:schemeClr>
                </a:solidFill>
              </a:rPr>
            </a:br>
            <a:r>
              <a:rPr lang="en-US" altLang="ja-JP" dirty="0" smtClean="0">
                <a:solidFill>
                  <a:schemeClr val="tx1">
                    <a:lumMod val="65000"/>
                    <a:lumOff val="35000"/>
                  </a:schemeClr>
                </a:solidFill>
              </a:rPr>
              <a:t>Map&lt;String, Object&gt; </a:t>
            </a:r>
            <a:r>
              <a:rPr lang="en-US" altLang="ja-JP" dirty="0">
                <a:solidFill>
                  <a:schemeClr val="tx1">
                    <a:lumMod val="65000"/>
                    <a:lumOff val="35000"/>
                  </a:schemeClr>
                </a:solidFill>
              </a:rPr>
              <a:t>attributes</a:t>
            </a:r>
            <a:r>
              <a:rPr lang="en-US" altLang="ja-JP" dirty="0" smtClean="0">
                <a:solidFill>
                  <a:schemeClr val="tx1">
                    <a:lumMod val="65000"/>
                    <a:lumOff val="35000"/>
                  </a:schemeClr>
                </a:solidFill>
              </a:rPr>
              <a:t>;</a:t>
            </a:r>
            <a:br>
              <a:rPr lang="en-US" altLang="ja-JP" dirty="0" smtClean="0">
                <a:solidFill>
                  <a:schemeClr val="tx1">
                    <a:lumMod val="65000"/>
                    <a:lumOff val="35000"/>
                  </a:schemeClr>
                </a:solidFill>
              </a:rPr>
            </a:br>
            <a:r>
              <a:rPr lang="en-US" altLang="ja-JP" dirty="0" smtClean="0">
                <a:solidFill>
                  <a:schemeClr val="tx1">
                    <a:lumMod val="65000"/>
                    <a:lumOff val="35000"/>
                  </a:schemeClr>
                </a:solidFill>
              </a:rPr>
              <a:t>String </a:t>
            </a:r>
            <a:r>
              <a:rPr lang="en-US" altLang="ja-JP" dirty="0" err="1">
                <a:solidFill>
                  <a:schemeClr val="tx1">
                    <a:lumMod val="65000"/>
                    <a:lumOff val="35000"/>
                  </a:schemeClr>
                </a:solidFill>
              </a:rPr>
              <a:t>nameAttributeKey</a:t>
            </a:r>
            <a:r>
              <a:rPr lang="en-US" altLang="ja-JP" dirty="0" smtClean="0">
                <a:solidFill>
                  <a:schemeClr val="tx1">
                    <a:lumMod val="65000"/>
                    <a:lumOff val="35000"/>
                  </a:schemeClr>
                </a:solidFill>
              </a:rPr>
              <a:t>;</a:t>
            </a:r>
            <a:br>
              <a:rPr lang="en-US" altLang="ja-JP" dirty="0" smtClean="0">
                <a:solidFill>
                  <a:schemeClr val="tx1">
                    <a:lumMod val="65000"/>
                    <a:lumOff val="35000"/>
                  </a:schemeClr>
                </a:solidFill>
              </a:rPr>
            </a:br>
            <a:endParaRPr lang="en-US" altLang="ja-JP" dirty="0" smtClean="0">
              <a:solidFill>
                <a:schemeClr val="tx1">
                  <a:lumMod val="65000"/>
                  <a:lumOff val="35000"/>
                </a:schemeClr>
              </a:solidFill>
            </a:endParaRPr>
          </a:p>
        </p:txBody>
      </p:sp>
      <p:sp>
        <p:nvSpPr>
          <p:cNvPr id="16" name="角丸四角形 15"/>
          <p:cNvSpPr/>
          <p:nvPr/>
        </p:nvSpPr>
        <p:spPr>
          <a:xfrm>
            <a:off x="11513902" y="4493177"/>
            <a:ext cx="3794522" cy="696364"/>
          </a:xfrm>
          <a:prstGeom prst="roundRect">
            <a:avLst/>
          </a:prstGeom>
          <a:solidFill>
            <a:schemeClr val="accent4">
              <a:lumMod val="20000"/>
              <a:lumOff val="8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kumimoji="1" lang="en-US" altLang="ja-JP" dirty="0" smtClean="0">
                <a:solidFill>
                  <a:schemeClr val="tx1">
                    <a:lumMod val="65000"/>
                    <a:lumOff val="35000"/>
                  </a:schemeClr>
                </a:solidFill>
              </a:rPr>
              <a:t>&lt;&lt;interface&gt;&gt;</a:t>
            </a:r>
          </a:p>
          <a:p>
            <a:pPr algn="ctr"/>
            <a:r>
              <a:rPr lang="en-US" altLang="ja-JP" b="1" dirty="0" err="1" smtClean="0">
                <a:solidFill>
                  <a:schemeClr val="tx1">
                    <a:lumMod val="65000"/>
                    <a:lumOff val="35000"/>
                  </a:schemeClr>
                </a:solidFill>
              </a:rPr>
              <a:t>GrantedAuthority</a:t>
            </a:r>
            <a:endParaRPr lang="en-US" altLang="ja-JP" b="1" dirty="0" smtClean="0">
              <a:solidFill>
                <a:schemeClr val="tx1">
                  <a:lumMod val="65000"/>
                  <a:lumOff val="35000"/>
                </a:schemeClr>
              </a:solidFill>
            </a:endParaRPr>
          </a:p>
        </p:txBody>
      </p:sp>
      <p:sp>
        <p:nvSpPr>
          <p:cNvPr id="17" name="角丸四角形 16"/>
          <p:cNvSpPr/>
          <p:nvPr/>
        </p:nvSpPr>
        <p:spPr>
          <a:xfrm>
            <a:off x="11527154" y="5740438"/>
            <a:ext cx="3794522" cy="1300659"/>
          </a:xfrm>
          <a:prstGeom prst="roundRect">
            <a:avLst/>
          </a:prstGeom>
          <a:solidFill>
            <a:schemeClr val="accent6">
              <a:lumMod val="20000"/>
              <a:lumOff val="8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b="1" dirty="0" smtClean="0">
                <a:solidFill>
                  <a:schemeClr val="tx1">
                    <a:lumMod val="65000"/>
                    <a:lumOff val="35000"/>
                  </a:schemeClr>
                </a:solidFill>
              </a:rPr>
              <a:t>OAuth2UserAuthority</a:t>
            </a:r>
          </a:p>
          <a:p>
            <a:endParaRPr lang="en-US" altLang="ja-JP" dirty="0" smtClean="0">
              <a:solidFill>
                <a:schemeClr val="tx1">
                  <a:lumMod val="65000"/>
                  <a:lumOff val="35000"/>
                </a:schemeClr>
              </a:solidFill>
            </a:endParaRPr>
          </a:p>
          <a:p>
            <a:r>
              <a:rPr lang="en-US" altLang="ja-JP" dirty="0" smtClean="0">
                <a:solidFill>
                  <a:schemeClr val="tx1">
                    <a:lumMod val="65000"/>
                    <a:lumOff val="35000"/>
                  </a:schemeClr>
                </a:solidFill>
              </a:rPr>
              <a:t>String authority;</a:t>
            </a:r>
            <a:endParaRPr lang="en-US" altLang="ja-JP" dirty="0">
              <a:solidFill>
                <a:schemeClr val="tx1">
                  <a:lumMod val="65000"/>
                  <a:lumOff val="35000"/>
                </a:schemeClr>
              </a:solidFill>
            </a:endParaRPr>
          </a:p>
          <a:p>
            <a:r>
              <a:rPr lang="en-US" altLang="ja-JP" dirty="0" smtClean="0">
                <a:solidFill>
                  <a:schemeClr val="tx1">
                    <a:lumMod val="65000"/>
                    <a:lumOff val="35000"/>
                  </a:schemeClr>
                </a:solidFill>
              </a:rPr>
              <a:t>Map&lt;String, Object&gt; </a:t>
            </a:r>
            <a:r>
              <a:rPr lang="en-US" altLang="ja-JP" dirty="0">
                <a:solidFill>
                  <a:schemeClr val="tx1">
                    <a:lumMod val="65000"/>
                    <a:lumOff val="35000"/>
                  </a:schemeClr>
                </a:solidFill>
              </a:rPr>
              <a:t>attributes</a:t>
            </a:r>
            <a:r>
              <a:rPr lang="en-US" altLang="ja-JP" dirty="0" smtClean="0">
                <a:solidFill>
                  <a:schemeClr val="tx1">
                    <a:lumMod val="65000"/>
                    <a:lumOff val="35000"/>
                  </a:schemeClr>
                </a:solidFill>
              </a:rPr>
              <a:t>;</a:t>
            </a:r>
          </a:p>
        </p:txBody>
      </p:sp>
      <p:sp>
        <p:nvSpPr>
          <p:cNvPr id="19" name="角丸四角形 18"/>
          <p:cNvSpPr/>
          <p:nvPr/>
        </p:nvSpPr>
        <p:spPr>
          <a:xfrm>
            <a:off x="1219733" y="2518784"/>
            <a:ext cx="6227804" cy="1490175"/>
          </a:xfrm>
          <a:prstGeom prst="roundRect">
            <a:avLst/>
          </a:prstGeom>
          <a:solidFill>
            <a:schemeClr val="accent6">
              <a:lumMod val="20000"/>
              <a:lumOff val="8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b="1" dirty="0" smtClean="0">
                <a:solidFill>
                  <a:schemeClr val="tx1">
                    <a:lumMod val="65000"/>
                    <a:lumOff val="35000"/>
                  </a:schemeClr>
                </a:solidFill>
              </a:rPr>
              <a:t>OAuth2AuthorizationExchange</a:t>
            </a:r>
            <a:endParaRPr lang="en-US" altLang="ja-JP" b="1" dirty="0">
              <a:solidFill>
                <a:schemeClr val="tx1">
                  <a:lumMod val="65000"/>
                  <a:lumOff val="35000"/>
                </a:schemeClr>
              </a:solidFill>
            </a:endParaRPr>
          </a:p>
          <a:p>
            <a:pPr algn="ctr"/>
            <a:endParaRPr lang="en-US" altLang="ja-JP" dirty="0" smtClean="0">
              <a:solidFill>
                <a:schemeClr val="tx1">
                  <a:lumMod val="50000"/>
                  <a:lumOff val="50000"/>
                </a:schemeClr>
              </a:solidFill>
            </a:endParaRPr>
          </a:p>
          <a:p>
            <a:r>
              <a:rPr lang="en-US" altLang="ja-JP" dirty="0" smtClean="0">
                <a:solidFill>
                  <a:schemeClr val="tx1">
                    <a:lumMod val="65000"/>
                    <a:lumOff val="35000"/>
                  </a:schemeClr>
                </a:solidFill>
              </a:rPr>
              <a:t>OAuth2AuthorizationRequest </a:t>
            </a:r>
            <a:r>
              <a:rPr lang="en-US" altLang="ja-JP" dirty="0" err="1">
                <a:solidFill>
                  <a:schemeClr val="tx1">
                    <a:lumMod val="65000"/>
                    <a:lumOff val="35000"/>
                  </a:schemeClr>
                </a:solidFill>
              </a:rPr>
              <a:t>authorizationRequest</a:t>
            </a:r>
            <a:r>
              <a:rPr lang="en-US" altLang="ja-JP" dirty="0" smtClean="0">
                <a:solidFill>
                  <a:schemeClr val="tx1">
                    <a:lumMod val="65000"/>
                    <a:lumOff val="35000"/>
                  </a:schemeClr>
                </a:solidFill>
              </a:rPr>
              <a:t>;</a:t>
            </a:r>
            <a:br>
              <a:rPr lang="en-US" altLang="ja-JP" dirty="0" smtClean="0">
                <a:solidFill>
                  <a:schemeClr val="tx1">
                    <a:lumMod val="65000"/>
                    <a:lumOff val="35000"/>
                  </a:schemeClr>
                </a:solidFill>
              </a:rPr>
            </a:br>
            <a:r>
              <a:rPr lang="en-US" altLang="ja-JP" dirty="0" smtClean="0">
                <a:solidFill>
                  <a:schemeClr val="tx1">
                    <a:lumMod val="65000"/>
                    <a:lumOff val="35000"/>
                  </a:schemeClr>
                </a:solidFill>
              </a:rPr>
              <a:t>OAuth2AuthorizationResponse </a:t>
            </a:r>
            <a:r>
              <a:rPr lang="en-US" altLang="ja-JP" dirty="0" err="1">
                <a:solidFill>
                  <a:schemeClr val="tx1">
                    <a:lumMod val="65000"/>
                    <a:lumOff val="35000"/>
                  </a:schemeClr>
                </a:solidFill>
              </a:rPr>
              <a:t>authorizationResponse</a:t>
            </a:r>
            <a:r>
              <a:rPr lang="en-US" altLang="ja-JP" dirty="0" smtClean="0">
                <a:solidFill>
                  <a:schemeClr val="tx1">
                    <a:lumMod val="65000"/>
                    <a:lumOff val="35000"/>
                  </a:schemeClr>
                </a:solidFill>
              </a:rPr>
              <a:t>;</a:t>
            </a:r>
            <a:br>
              <a:rPr lang="en-US" altLang="ja-JP" dirty="0" smtClean="0">
                <a:solidFill>
                  <a:schemeClr val="tx1">
                    <a:lumMod val="65000"/>
                    <a:lumOff val="35000"/>
                  </a:schemeClr>
                </a:solidFill>
              </a:rPr>
            </a:br>
            <a:endParaRPr lang="en-US" altLang="ja-JP" dirty="0">
              <a:solidFill>
                <a:schemeClr val="tx1">
                  <a:lumMod val="65000"/>
                  <a:lumOff val="35000"/>
                </a:schemeClr>
              </a:solidFill>
            </a:endParaRPr>
          </a:p>
        </p:txBody>
      </p:sp>
      <p:sp>
        <p:nvSpPr>
          <p:cNvPr id="21" name="角丸四角形 20"/>
          <p:cNvSpPr/>
          <p:nvPr/>
        </p:nvSpPr>
        <p:spPr>
          <a:xfrm>
            <a:off x="2447907" y="7858120"/>
            <a:ext cx="5966914" cy="1950195"/>
          </a:xfrm>
          <a:prstGeom prst="roundRect">
            <a:avLst/>
          </a:prstGeom>
          <a:solidFill>
            <a:schemeClr val="accent6">
              <a:lumMod val="20000"/>
              <a:lumOff val="8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b="1" dirty="0" smtClean="0">
                <a:solidFill>
                  <a:schemeClr val="tx1">
                    <a:lumMod val="65000"/>
                    <a:lumOff val="35000"/>
                  </a:schemeClr>
                </a:solidFill>
              </a:rPr>
              <a:t>OAuth2AuthorizationResponse</a:t>
            </a:r>
            <a:endParaRPr lang="en-US" altLang="ja-JP" b="1" dirty="0">
              <a:solidFill>
                <a:schemeClr val="tx1">
                  <a:lumMod val="65000"/>
                  <a:lumOff val="35000"/>
                </a:schemeClr>
              </a:solidFill>
            </a:endParaRPr>
          </a:p>
          <a:p>
            <a:pPr algn="ctr"/>
            <a:endParaRPr lang="en-US" altLang="ja-JP" dirty="0" smtClean="0">
              <a:solidFill>
                <a:schemeClr val="tx1">
                  <a:lumMod val="50000"/>
                  <a:lumOff val="50000"/>
                </a:schemeClr>
              </a:solidFill>
            </a:endParaRPr>
          </a:p>
          <a:p>
            <a:r>
              <a:rPr lang="en-US" altLang="ja-JP" dirty="0" smtClean="0">
                <a:solidFill>
                  <a:schemeClr val="tx1">
                    <a:lumMod val="65000"/>
                    <a:lumOff val="35000"/>
                  </a:schemeClr>
                </a:solidFill>
              </a:rPr>
              <a:t>String </a:t>
            </a:r>
            <a:r>
              <a:rPr lang="en-US" altLang="ja-JP" dirty="0" err="1">
                <a:solidFill>
                  <a:schemeClr val="tx1">
                    <a:lumMod val="65000"/>
                    <a:lumOff val="35000"/>
                  </a:schemeClr>
                </a:solidFill>
              </a:rPr>
              <a:t>redirectUri</a:t>
            </a:r>
            <a:r>
              <a:rPr lang="en-US" altLang="ja-JP" dirty="0" smtClean="0">
                <a:solidFill>
                  <a:schemeClr val="tx1">
                    <a:lumMod val="65000"/>
                    <a:lumOff val="35000"/>
                  </a:schemeClr>
                </a:solidFill>
              </a:rPr>
              <a:t>;</a:t>
            </a:r>
            <a:br>
              <a:rPr lang="en-US" altLang="ja-JP" dirty="0" smtClean="0">
                <a:solidFill>
                  <a:schemeClr val="tx1">
                    <a:lumMod val="65000"/>
                    <a:lumOff val="35000"/>
                  </a:schemeClr>
                </a:solidFill>
              </a:rPr>
            </a:br>
            <a:r>
              <a:rPr lang="en-US" altLang="ja-JP" dirty="0" smtClean="0">
                <a:solidFill>
                  <a:schemeClr val="tx1">
                    <a:lumMod val="65000"/>
                    <a:lumOff val="35000"/>
                  </a:schemeClr>
                </a:solidFill>
              </a:rPr>
              <a:t>String </a:t>
            </a:r>
            <a:r>
              <a:rPr lang="en-US" altLang="ja-JP" dirty="0">
                <a:solidFill>
                  <a:schemeClr val="tx1">
                    <a:lumMod val="65000"/>
                    <a:lumOff val="35000"/>
                  </a:schemeClr>
                </a:solidFill>
              </a:rPr>
              <a:t>state</a:t>
            </a:r>
            <a:r>
              <a:rPr lang="en-US" altLang="ja-JP" dirty="0" smtClean="0">
                <a:solidFill>
                  <a:schemeClr val="tx1">
                    <a:lumMod val="65000"/>
                    <a:lumOff val="35000"/>
                  </a:schemeClr>
                </a:solidFill>
              </a:rPr>
              <a:t>;</a:t>
            </a:r>
            <a:br>
              <a:rPr lang="en-US" altLang="ja-JP" dirty="0" smtClean="0">
                <a:solidFill>
                  <a:schemeClr val="tx1">
                    <a:lumMod val="65000"/>
                    <a:lumOff val="35000"/>
                  </a:schemeClr>
                </a:solidFill>
              </a:rPr>
            </a:br>
            <a:r>
              <a:rPr lang="en-US" altLang="ja-JP" dirty="0" smtClean="0">
                <a:solidFill>
                  <a:schemeClr val="tx1">
                    <a:lumMod val="65000"/>
                    <a:lumOff val="35000"/>
                  </a:schemeClr>
                </a:solidFill>
              </a:rPr>
              <a:t>String </a:t>
            </a:r>
            <a:r>
              <a:rPr lang="en-US" altLang="ja-JP" dirty="0">
                <a:solidFill>
                  <a:schemeClr val="tx1">
                    <a:lumMod val="65000"/>
                    <a:lumOff val="35000"/>
                  </a:schemeClr>
                </a:solidFill>
              </a:rPr>
              <a:t>code</a:t>
            </a:r>
            <a:r>
              <a:rPr lang="en-US" altLang="ja-JP" dirty="0" smtClean="0">
                <a:solidFill>
                  <a:schemeClr val="tx1">
                    <a:lumMod val="65000"/>
                    <a:lumOff val="35000"/>
                  </a:schemeClr>
                </a:solidFill>
              </a:rPr>
              <a:t>;</a:t>
            </a:r>
            <a:br>
              <a:rPr lang="en-US" altLang="ja-JP" dirty="0" smtClean="0">
                <a:solidFill>
                  <a:schemeClr val="tx1">
                    <a:lumMod val="65000"/>
                    <a:lumOff val="35000"/>
                  </a:schemeClr>
                </a:solidFill>
              </a:rPr>
            </a:br>
            <a:r>
              <a:rPr lang="en-US" altLang="ja-JP" dirty="0" smtClean="0">
                <a:solidFill>
                  <a:schemeClr val="tx1">
                    <a:lumMod val="65000"/>
                    <a:lumOff val="35000"/>
                  </a:schemeClr>
                </a:solidFill>
              </a:rPr>
              <a:t>OAuth2Error </a:t>
            </a:r>
            <a:r>
              <a:rPr lang="en-US" altLang="ja-JP" dirty="0">
                <a:solidFill>
                  <a:schemeClr val="tx1">
                    <a:lumMod val="65000"/>
                    <a:lumOff val="35000"/>
                  </a:schemeClr>
                </a:solidFill>
              </a:rPr>
              <a:t>error</a:t>
            </a:r>
            <a:r>
              <a:rPr lang="en-US" altLang="ja-JP" dirty="0" smtClean="0">
                <a:solidFill>
                  <a:schemeClr val="tx1">
                    <a:lumMod val="65000"/>
                    <a:lumOff val="35000"/>
                  </a:schemeClr>
                </a:solidFill>
              </a:rPr>
              <a:t>;</a:t>
            </a:r>
          </a:p>
        </p:txBody>
      </p:sp>
      <p:sp>
        <p:nvSpPr>
          <p:cNvPr id="22" name="角丸四角形 21"/>
          <p:cNvSpPr/>
          <p:nvPr/>
        </p:nvSpPr>
        <p:spPr>
          <a:xfrm>
            <a:off x="6044127" y="10088502"/>
            <a:ext cx="2410575" cy="1668064"/>
          </a:xfrm>
          <a:prstGeom prst="roundRect">
            <a:avLst/>
          </a:prstGeom>
          <a:solidFill>
            <a:schemeClr val="accent6">
              <a:lumMod val="20000"/>
              <a:lumOff val="8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b="1" dirty="0" smtClean="0">
                <a:solidFill>
                  <a:schemeClr val="tx1">
                    <a:lumMod val="65000"/>
                    <a:lumOff val="35000"/>
                  </a:schemeClr>
                </a:solidFill>
              </a:rPr>
              <a:t>OAuth2Error</a:t>
            </a:r>
            <a:endParaRPr lang="en-US" altLang="ja-JP" b="1" dirty="0">
              <a:solidFill>
                <a:schemeClr val="tx1">
                  <a:lumMod val="65000"/>
                  <a:lumOff val="35000"/>
                </a:schemeClr>
              </a:solidFill>
            </a:endParaRPr>
          </a:p>
          <a:p>
            <a:pPr algn="ctr"/>
            <a:endParaRPr lang="en-US" altLang="ja-JP" dirty="0" smtClean="0">
              <a:solidFill>
                <a:schemeClr val="tx1">
                  <a:lumMod val="50000"/>
                  <a:lumOff val="50000"/>
                </a:schemeClr>
              </a:solidFill>
            </a:endParaRPr>
          </a:p>
          <a:p>
            <a:r>
              <a:rPr lang="en-US" altLang="ja-JP" dirty="0" smtClean="0">
                <a:solidFill>
                  <a:schemeClr val="tx1">
                    <a:lumMod val="65000"/>
                    <a:lumOff val="35000"/>
                  </a:schemeClr>
                </a:solidFill>
              </a:rPr>
              <a:t>String </a:t>
            </a:r>
            <a:r>
              <a:rPr lang="en-US" altLang="ja-JP" dirty="0" err="1">
                <a:solidFill>
                  <a:schemeClr val="tx1">
                    <a:lumMod val="65000"/>
                    <a:lumOff val="35000"/>
                  </a:schemeClr>
                </a:solidFill>
              </a:rPr>
              <a:t>errorCode</a:t>
            </a:r>
            <a:r>
              <a:rPr lang="en-US" altLang="ja-JP" dirty="0" smtClean="0">
                <a:solidFill>
                  <a:schemeClr val="tx1">
                    <a:lumMod val="65000"/>
                    <a:lumOff val="35000"/>
                  </a:schemeClr>
                </a:solidFill>
              </a:rPr>
              <a:t>;</a:t>
            </a:r>
            <a:br>
              <a:rPr lang="en-US" altLang="ja-JP" dirty="0" smtClean="0">
                <a:solidFill>
                  <a:schemeClr val="tx1">
                    <a:lumMod val="65000"/>
                    <a:lumOff val="35000"/>
                  </a:schemeClr>
                </a:solidFill>
              </a:rPr>
            </a:br>
            <a:r>
              <a:rPr lang="en-US" altLang="ja-JP" dirty="0" smtClean="0">
                <a:solidFill>
                  <a:schemeClr val="tx1">
                    <a:lumMod val="65000"/>
                    <a:lumOff val="35000"/>
                  </a:schemeClr>
                </a:solidFill>
              </a:rPr>
              <a:t>String </a:t>
            </a:r>
            <a:r>
              <a:rPr lang="en-US" altLang="ja-JP" dirty="0">
                <a:solidFill>
                  <a:schemeClr val="tx1">
                    <a:lumMod val="65000"/>
                    <a:lumOff val="35000"/>
                  </a:schemeClr>
                </a:solidFill>
              </a:rPr>
              <a:t>description</a:t>
            </a:r>
            <a:r>
              <a:rPr lang="en-US" altLang="ja-JP" dirty="0" smtClean="0">
                <a:solidFill>
                  <a:schemeClr val="tx1">
                    <a:lumMod val="65000"/>
                    <a:lumOff val="35000"/>
                  </a:schemeClr>
                </a:solidFill>
              </a:rPr>
              <a:t>;</a:t>
            </a:r>
            <a:br>
              <a:rPr lang="en-US" altLang="ja-JP" dirty="0" smtClean="0">
                <a:solidFill>
                  <a:schemeClr val="tx1">
                    <a:lumMod val="65000"/>
                    <a:lumOff val="35000"/>
                  </a:schemeClr>
                </a:solidFill>
              </a:rPr>
            </a:br>
            <a:r>
              <a:rPr lang="en-US" altLang="ja-JP" dirty="0" smtClean="0">
                <a:solidFill>
                  <a:schemeClr val="tx1">
                    <a:lumMod val="65000"/>
                    <a:lumOff val="35000"/>
                  </a:schemeClr>
                </a:solidFill>
              </a:rPr>
              <a:t>String </a:t>
            </a:r>
            <a:r>
              <a:rPr lang="en-US" altLang="ja-JP" dirty="0" err="1">
                <a:solidFill>
                  <a:schemeClr val="tx1">
                    <a:lumMod val="65000"/>
                    <a:lumOff val="35000"/>
                  </a:schemeClr>
                </a:solidFill>
              </a:rPr>
              <a:t>uri</a:t>
            </a:r>
            <a:r>
              <a:rPr lang="en-US" altLang="ja-JP" dirty="0" smtClean="0">
                <a:solidFill>
                  <a:schemeClr val="tx1">
                    <a:lumMod val="65000"/>
                    <a:lumOff val="35000"/>
                  </a:schemeClr>
                </a:solidFill>
              </a:rPr>
              <a:t>;</a:t>
            </a:r>
          </a:p>
        </p:txBody>
      </p:sp>
      <p:cxnSp>
        <p:nvCxnSpPr>
          <p:cNvPr id="28" name="カギ線コネクタ 27"/>
          <p:cNvCxnSpPr>
            <a:endCxn id="21" idx="1"/>
          </p:cNvCxnSpPr>
          <p:nvPr/>
        </p:nvCxnSpPr>
        <p:spPr>
          <a:xfrm rot="16200000" flipH="1">
            <a:off x="-366981" y="6018330"/>
            <a:ext cx="4824932" cy="804844"/>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31" name="カギ線コネクタ 30"/>
          <p:cNvCxnSpPr>
            <a:stCxn id="21" idx="2"/>
            <a:endCxn id="22" idx="1"/>
          </p:cNvCxnSpPr>
          <p:nvPr/>
        </p:nvCxnSpPr>
        <p:spPr>
          <a:xfrm rot="16200000" flipH="1">
            <a:off x="5180636" y="10059042"/>
            <a:ext cx="1114219" cy="612763"/>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39" name="カギ線コネクタ 38"/>
          <p:cNvCxnSpPr>
            <a:endCxn id="131" idx="1"/>
          </p:cNvCxnSpPr>
          <p:nvPr/>
        </p:nvCxnSpPr>
        <p:spPr>
          <a:xfrm rot="16200000" flipH="1">
            <a:off x="1163939" y="4757251"/>
            <a:ext cx="2018158" cy="521578"/>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48" name="カギ線コネクタ 47"/>
          <p:cNvCxnSpPr/>
          <p:nvPr/>
        </p:nvCxnSpPr>
        <p:spPr>
          <a:xfrm rot="5400000" flipH="1" flipV="1">
            <a:off x="5191744" y="-1353822"/>
            <a:ext cx="1911941" cy="1094801"/>
          </a:xfrm>
          <a:prstGeom prst="bentConnector3">
            <a:avLst>
              <a:gd name="adj1" fmla="val 99765"/>
            </a:avLst>
          </a:prstGeom>
        </p:spPr>
        <p:style>
          <a:lnRef idx="1">
            <a:schemeClr val="accent1"/>
          </a:lnRef>
          <a:fillRef idx="0">
            <a:schemeClr val="accent1"/>
          </a:fillRef>
          <a:effectRef idx="0">
            <a:schemeClr val="accent1"/>
          </a:effectRef>
          <a:fontRef idx="minor">
            <a:schemeClr val="tx1"/>
          </a:fontRef>
        </p:style>
      </p:cxnSp>
      <p:cxnSp>
        <p:nvCxnSpPr>
          <p:cNvPr id="51" name="カギ線コネクタ 50"/>
          <p:cNvCxnSpPr>
            <a:endCxn id="19" idx="1"/>
          </p:cNvCxnSpPr>
          <p:nvPr/>
        </p:nvCxnSpPr>
        <p:spPr>
          <a:xfrm rot="16200000" flipH="1">
            <a:off x="451966" y="2496105"/>
            <a:ext cx="1027300" cy="508233"/>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63" name="直線矢印コネクタ 62"/>
          <p:cNvCxnSpPr>
            <a:stCxn id="13" idx="0"/>
            <a:endCxn id="12" idx="2"/>
          </p:cNvCxnSpPr>
          <p:nvPr/>
        </p:nvCxnSpPr>
        <p:spPr>
          <a:xfrm flipV="1">
            <a:off x="10656328" y="1535691"/>
            <a:ext cx="0" cy="557207"/>
          </a:xfrm>
          <a:prstGeom prst="straightConnector1">
            <a:avLst/>
          </a:prstGeom>
          <a:ln w="57150">
            <a:solidFill>
              <a:schemeClr val="bg2">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64" name="直線コネクタ 63"/>
          <p:cNvCxnSpPr>
            <a:stCxn id="26" idx="3"/>
            <a:endCxn id="12" idx="1"/>
          </p:cNvCxnSpPr>
          <p:nvPr/>
        </p:nvCxnSpPr>
        <p:spPr>
          <a:xfrm flipV="1">
            <a:off x="6400798" y="1187509"/>
            <a:ext cx="2175481" cy="5812"/>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直線矢印コネクタ 66"/>
          <p:cNvCxnSpPr>
            <a:stCxn id="17" idx="0"/>
            <a:endCxn id="16" idx="2"/>
          </p:cNvCxnSpPr>
          <p:nvPr/>
        </p:nvCxnSpPr>
        <p:spPr>
          <a:xfrm flipH="1" flipV="1">
            <a:off x="13411163" y="5189541"/>
            <a:ext cx="13252" cy="550897"/>
          </a:xfrm>
          <a:prstGeom prst="straightConnector1">
            <a:avLst/>
          </a:prstGeom>
          <a:ln w="57150">
            <a:solidFill>
              <a:schemeClr val="bg2">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0" name="カギ線コネクタ 69"/>
          <p:cNvCxnSpPr>
            <a:stCxn id="13" idx="2"/>
            <a:endCxn id="16" idx="1"/>
          </p:cNvCxnSpPr>
          <p:nvPr/>
        </p:nvCxnSpPr>
        <p:spPr>
          <a:xfrm rot="16200000" flipH="1">
            <a:off x="10574475" y="3901931"/>
            <a:ext cx="1021281" cy="857574"/>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75" name="テキスト ボックス 74"/>
          <p:cNvSpPr txBox="1"/>
          <p:nvPr/>
        </p:nvSpPr>
        <p:spPr>
          <a:xfrm>
            <a:off x="804272" y="3315346"/>
            <a:ext cx="312906" cy="369332"/>
          </a:xfrm>
          <a:prstGeom prst="rect">
            <a:avLst/>
          </a:prstGeom>
          <a:noFill/>
        </p:spPr>
        <p:txBody>
          <a:bodyPr wrap="none" rtlCol="0">
            <a:spAutoFit/>
          </a:bodyPr>
          <a:lstStyle/>
          <a:p>
            <a:r>
              <a:rPr kumimoji="1" lang="en-US" altLang="ja-JP" smtClean="0"/>
              <a:t>1</a:t>
            </a:r>
            <a:endParaRPr kumimoji="1" lang="ja-JP" altLang="en-US" dirty="0"/>
          </a:p>
        </p:txBody>
      </p:sp>
      <p:sp>
        <p:nvSpPr>
          <p:cNvPr id="77" name="テキスト ボックス 76"/>
          <p:cNvSpPr txBox="1"/>
          <p:nvPr/>
        </p:nvSpPr>
        <p:spPr>
          <a:xfrm>
            <a:off x="2727691" y="-539067"/>
            <a:ext cx="559769" cy="369332"/>
          </a:xfrm>
          <a:prstGeom prst="rect">
            <a:avLst/>
          </a:prstGeom>
          <a:noFill/>
        </p:spPr>
        <p:txBody>
          <a:bodyPr wrap="none" rtlCol="0">
            <a:spAutoFit/>
          </a:bodyPr>
          <a:lstStyle/>
          <a:p>
            <a:r>
              <a:rPr kumimoji="1" lang="en-US" altLang="ja-JP" smtClean="0"/>
              <a:t>0..1</a:t>
            </a:r>
            <a:endParaRPr kumimoji="1" lang="ja-JP" altLang="en-US" dirty="0"/>
          </a:p>
        </p:txBody>
      </p:sp>
      <p:sp>
        <p:nvSpPr>
          <p:cNvPr id="84" name="テキスト ボックス 83"/>
          <p:cNvSpPr txBox="1"/>
          <p:nvPr/>
        </p:nvSpPr>
        <p:spPr>
          <a:xfrm>
            <a:off x="2028767" y="6056876"/>
            <a:ext cx="312906" cy="369332"/>
          </a:xfrm>
          <a:prstGeom prst="rect">
            <a:avLst/>
          </a:prstGeom>
          <a:noFill/>
        </p:spPr>
        <p:txBody>
          <a:bodyPr wrap="none" rtlCol="0">
            <a:spAutoFit/>
          </a:bodyPr>
          <a:lstStyle/>
          <a:p>
            <a:r>
              <a:rPr kumimoji="1" lang="en-US" altLang="ja-JP" smtClean="0"/>
              <a:t>1</a:t>
            </a:r>
            <a:endParaRPr kumimoji="1" lang="ja-JP" altLang="en-US" dirty="0"/>
          </a:p>
        </p:txBody>
      </p:sp>
      <p:sp>
        <p:nvSpPr>
          <p:cNvPr id="85" name="テキスト ボックス 84"/>
          <p:cNvSpPr txBox="1"/>
          <p:nvPr/>
        </p:nvSpPr>
        <p:spPr>
          <a:xfrm>
            <a:off x="2045484" y="8911678"/>
            <a:ext cx="312906" cy="369332"/>
          </a:xfrm>
          <a:prstGeom prst="rect">
            <a:avLst/>
          </a:prstGeom>
          <a:noFill/>
        </p:spPr>
        <p:txBody>
          <a:bodyPr wrap="none" rtlCol="0">
            <a:spAutoFit/>
          </a:bodyPr>
          <a:lstStyle/>
          <a:p>
            <a:r>
              <a:rPr kumimoji="1" lang="en-US" altLang="ja-JP" smtClean="0"/>
              <a:t>1</a:t>
            </a:r>
            <a:endParaRPr kumimoji="1" lang="ja-JP" altLang="en-US" dirty="0"/>
          </a:p>
        </p:txBody>
      </p:sp>
      <p:sp>
        <p:nvSpPr>
          <p:cNvPr id="87" name="テキスト ボックス 86"/>
          <p:cNvSpPr txBox="1"/>
          <p:nvPr/>
        </p:nvSpPr>
        <p:spPr>
          <a:xfrm>
            <a:off x="5384552" y="10991550"/>
            <a:ext cx="559769" cy="369332"/>
          </a:xfrm>
          <a:prstGeom prst="rect">
            <a:avLst/>
          </a:prstGeom>
          <a:noFill/>
        </p:spPr>
        <p:txBody>
          <a:bodyPr wrap="none" rtlCol="0">
            <a:spAutoFit/>
          </a:bodyPr>
          <a:lstStyle/>
          <a:p>
            <a:r>
              <a:rPr lang="en-US" altLang="ja-JP" dirty="0" smtClean="0"/>
              <a:t>0..</a:t>
            </a:r>
            <a:r>
              <a:rPr kumimoji="1" lang="en-US" altLang="ja-JP" dirty="0" smtClean="0"/>
              <a:t>1</a:t>
            </a:r>
            <a:endParaRPr kumimoji="1" lang="ja-JP" altLang="en-US" dirty="0"/>
          </a:p>
        </p:txBody>
      </p:sp>
      <p:sp>
        <p:nvSpPr>
          <p:cNvPr id="89" name="テキスト ボックス 88"/>
          <p:cNvSpPr txBox="1"/>
          <p:nvPr/>
        </p:nvSpPr>
        <p:spPr>
          <a:xfrm>
            <a:off x="7949885" y="1217374"/>
            <a:ext cx="559769" cy="369332"/>
          </a:xfrm>
          <a:prstGeom prst="rect">
            <a:avLst/>
          </a:prstGeom>
          <a:noFill/>
        </p:spPr>
        <p:txBody>
          <a:bodyPr wrap="none" rtlCol="0">
            <a:spAutoFit/>
          </a:bodyPr>
          <a:lstStyle/>
          <a:p>
            <a:r>
              <a:rPr kumimoji="1" lang="en-US" altLang="ja-JP" smtClean="0"/>
              <a:t>0..1</a:t>
            </a:r>
            <a:endParaRPr kumimoji="1" lang="ja-JP" altLang="en-US" dirty="0"/>
          </a:p>
        </p:txBody>
      </p:sp>
      <p:sp>
        <p:nvSpPr>
          <p:cNvPr id="91" name="テキスト ボックス 90"/>
          <p:cNvSpPr txBox="1"/>
          <p:nvPr/>
        </p:nvSpPr>
        <p:spPr>
          <a:xfrm>
            <a:off x="10622525" y="4865850"/>
            <a:ext cx="915635" cy="369332"/>
          </a:xfrm>
          <a:prstGeom prst="rect">
            <a:avLst/>
          </a:prstGeom>
          <a:noFill/>
        </p:spPr>
        <p:txBody>
          <a:bodyPr wrap="none" rtlCol="0">
            <a:spAutoFit/>
          </a:bodyPr>
          <a:lstStyle/>
          <a:p>
            <a:r>
              <a:rPr kumimoji="1" lang="en-US" altLang="ja-JP" smtClean="0"/>
              <a:t>0..* (1)</a:t>
            </a:r>
            <a:endParaRPr kumimoji="1" lang="ja-JP" altLang="en-US" dirty="0"/>
          </a:p>
        </p:txBody>
      </p:sp>
      <p:sp>
        <p:nvSpPr>
          <p:cNvPr id="92" name="角丸四角形 91"/>
          <p:cNvSpPr/>
          <p:nvPr/>
        </p:nvSpPr>
        <p:spPr>
          <a:xfrm>
            <a:off x="13729027" y="342419"/>
            <a:ext cx="4819846" cy="1688835"/>
          </a:xfrm>
          <a:prstGeom prst="roundRect">
            <a:avLst/>
          </a:prstGeom>
          <a:solidFill>
            <a:schemeClr val="accent6">
              <a:lumMod val="20000"/>
              <a:lumOff val="8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b="1" dirty="0" smtClean="0">
                <a:solidFill>
                  <a:schemeClr val="tx1">
                    <a:lumMod val="65000"/>
                    <a:lumOff val="35000"/>
                  </a:schemeClr>
                </a:solidFill>
              </a:rPr>
              <a:t>OAuth2AuthenticationToken</a:t>
            </a:r>
            <a:endParaRPr lang="en-US" altLang="ja-JP" b="1" dirty="0">
              <a:solidFill>
                <a:schemeClr val="tx1">
                  <a:lumMod val="65000"/>
                  <a:lumOff val="35000"/>
                </a:schemeClr>
              </a:solidFill>
            </a:endParaRPr>
          </a:p>
          <a:p>
            <a:pPr algn="ctr"/>
            <a:endParaRPr lang="en-US" altLang="ja-JP" dirty="0">
              <a:solidFill>
                <a:schemeClr val="tx1">
                  <a:lumMod val="65000"/>
                  <a:lumOff val="35000"/>
                </a:schemeClr>
              </a:solidFill>
            </a:endParaRPr>
          </a:p>
          <a:p>
            <a:r>
              <a:rPr lang="en-US" altLang="ja-JP" dirty="0" smtClean="0">
                <a:solidFill>
                  <a:schemeClr val="tx1">
                    <a:lumMod val="65000"/>
                    <a:lumOff val="35000"/>
                  </a:schemeClr>
                </a:solidFill>
              </a:rPr>
              <a:t>Collection&lt;</a:t>
            </a:r>
            <a:r>
              <a:rPr lang="en-US" altLang="ja-JP" dirty="0" err="1" smtClean="0">
                <a:solidFill>
                  <a:schemeClr val="tx1">
                    <a:lumMod val="65000"/>
                    <a:lumOff val="35000"/>
                  </a:schemeClr>
                </a:solidFill>
              </a:rPr>
              <a:t>GrantedAuthority</a:t>
            </a:r>
            <a:r>
              <a:rPr lang="en-US" altLang="ja-JP" dirty="0" smtClean="0">
                <a:solidFill>
                  <a:schemeClr val="tx1">
                    <a:lumMod val="65000"/>
                    <a:lumOff val="35000"/>
                  </a:schemeClr>
                </a:solidFill>
              </a:rPr>
              <a:t>&gt; authorities;</a:t>
            </a:r>
          </a:p>
          <a:p>
            <a:r>
              <a:rPr lang="en-US" altLang="ja-JP" dirty="0" smtClean="0">
                <a:solidFill>
                  <a:schemeClr val="tx1">
                    <a:lumMod val="65000"/>
                    <a:lumOff val="35000"/>
                  </a:schemeClr>
                </a:solidFill>
              </a:rPr>
              <a:t>OAuth2User </a:t>
            </a:r>
            <a:r>
              <a:rPr lang="en-US" altLang="ja-JP" dirty="0">
                <a:solidFill>
                  <a:schemeClr val="tx1">
                    <a:lumMod val="65000"/>
                    <a:lumOff val="35000"/>
                  </a:schemeClr>
                </a:solidFill>
              </a:rPr>
              <a:t>principal</a:t>
            </a:r>
            <a:r>
              <a:rPr lang="en-US" altLang="ja-JP" dirty="0" smtClean="0">
                <a:solidFill>
                  <a:schemeClr val="tx1">
                    <a:lumMod val="65000"/>
                    <a:lumOff val="35000"/>
                  </a:schemeClr>
                </a:solidFill>
              </a:rPr>
              <a:t>;</a:t>
            </a:r>
            <a:br>
              <a:rPr lang="en-US" altLang="ja-JP" dirty="0" smtClean="0">
                <a:solidFill>
                  <a:schemeClr val="tx1">
                    <a:lumMod val="65000"/>
                    <a:lumOff val="35000"/>
                  </a:schemeClr>
                </a:solidFill>
              </a:rPr>
            </a:br>
            <a:r>
              <a:rPr lang="en-US" altLang="ja-JP" dirty="0" smtClean="0">
                <a:solidFill>
                  <a:schemeClr val="tx1">
                    <a:lumMod val="65000"/>
                    <a:lumOff val="35000"/>
                  </a:schemeClr>
                </a:solidFill>
              </a:rPr>
              <a:t>String </a:t>
            </a:r>
            <a:r>
              <a:rPr lang="en-US" altLang="ja-JP" dirty="0" err="1" smtClean="0">
                <a:solidFill>
                  <a:schemeClr val="tx1">
                    <a:lumMod val="65000"/>
                    <a:lumOff val="35000"/>
                  </a:schemeClr>
                </a:solidFill>
              </a:rPr>
              <a:t>authorizedClientRegistrationId</a:t>
            </a:r>
            <a:r>
              <a:rPr lang="en-US" altLang="ja-JP" dirty="0" smtClean="0">
                <a:solidFill>
                  <a:schemeClr val="tx1">
                    <a:lumMod val="65000"/>
                    <a:lumOff val="35000"/>
                  </a:schemeClr>
                </a:solidFill>
              </a:rPr>
              <a:t>;</a:t>
            </a:r>
          </a:p>
        </p:txBody>
      </p:sp>
      <p:cxnSp>
        <p:nvCxnSpPr>
          <p:cNvPr id="93" name="直線コネクタ 92"/>
          <p:cNvCxnSpPr>
            <a:stCxn id="12" idx="3"/>
            <a:endCxn id="92" idx="1"/>
          </p:cNvCxnSpPr>
          <p:nvPr/>
        </p:nvCxnSpPr>
        <p:spPr>
          <a:xfrm flipV="1">
            <a:off x="12736377" y="1186837"/>
            <a:ext cx="992650" cy="672"/>
          </a:xfrm>
          <a:prstGeom prst="line">
            <a:avLst/>
          </a:prstGeom>
        </p:spPr>
        <p:style>
          <a:lnRef idx="1">
            <a:schemeClr val="accent1"/>
          </a:lnRef>
          <a:fillRef idx="0">
            <a:schemeClr val="accent1"/>
          </a:fillRef>
          <a:effectRef idx="0">
            <a:schemeClr val="accent1"/>
          </a:effectRef>
          <a:fontRef idx="minor">
            <a:schemeClr val="tx1"/>
          </a:fontRef>
        </p:style>
      </p:cxnSp>
      <p:sp>
        <p:nvSpPr>
          <p:cNvPr id="96" name="テキスト ボックス 95"/>
          <p:cNvSpPr txBox="1"/>
          <p:nvPr/>
        </p:nvSpPr>
        <p:spPr>
          <a:xfrm>
            <a:off x="12761551" y="1175720"/>
            <a:ext cx="312906" cy="369332"/>
          </a:xfrm>
          <a:prstGeom prst="rect">
            <a:avLst/>
          </a:prstGeom>
          <a:noFill/>
        </p:spPr>
        <p:txBody>
          <a:bodyPr wrap="none" rtlCol="0">
            <a:spAutoFit/>
          </a:bodyPr>
          <a:lstStyle/>
          <a:p>
            <a:r>
              <a:rPr kumimoji="1" lang="en-US" altLang="ja-JP" smtClean="0"/>
              <a:t>1</a:t>
            </a:r>
            <a:endParaRPr kumimoji="1" lang="ja-JP" altLang="en-US" dirty="0"/>
          </a:p>
        </p:txBody>
      </p:sp>
      <p:cxnSp>
        <p:nvCxnSpPr>
          <p:cNvPr id="98" name="直線コネクタ 97"/>
          <p:cNvCxnSpPr>
            <a:stCxn id="16" idx="3"/>
            <a:endCxn id="92" idx="2"/>
          </p:cNvCxnSpPr>
          <p:nvPr/>
        </p:nvCxnSpPr>
        <p:spPr>
          <a:xfrm flipV="1">
            <a:off x="15308424" y="2031254"/>
            <a:ext cx="830526" cy="2810105"/>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105" name="テキスト ボックス 104"/>
          <p:cNvSpPr txBox="1"/>
          <p:nvPr/>
        </p:nvSpPr>
        <p:spPr>
          <a:xfrm>
            <a:off x="15296795" y="4845254"/>
            <a:ext cx="915635" cy="369332"/>
          </a:xfrm>
          <a:prstGeom prst="rect">
            <a:avLst/>
          </a:prstGeom>
          <a:noFill/>
        </p:spPr>
        <p:txBody>
          <a:bodyPr wrap="none" rtlCol="0">
            <a:spAutoFit/>
          </a:bodyPr>
          <a:lstStyle/>
          <a:p>
            <a:r>
              <a:rPr kumimoji="1" lang="en-US" altLang="ja-JP" smtClean="0"/>
              <a:t>0..* (1)</a:t>
            </a:r>
            <a:endParaRPr kumimoji="1" lang="ja-JP" altLang="en-US" dirty="0"/>
          </a:p>
        </p:txBody>
      </p:sp>
      <p:sp>
        <p:nvSpPr>
          <p:cNvPr id="106" name="角丸四角形 105"/>
          <p:cNvSpPr/>
          <p:nvPr/>
        </p:nvSpPr>
        <p:spPr>
          <a:xfrm>
            <a:off x="111221" y="-4797581"/>
            <a:ext cx="4277569" cy="1617340"/>
          </a:xfrm>
          <a:prstGeom prst="roundRect">
            <a:avLst/>
          </a:prstGeom>
          <a:solidFill>
            <a:schemeClr val="accent6">
              <a:lumMod val="20000"/>
              <a:lumOff val="80000"/>
            </a:schemeClr>
          </a:solidFill>
          <a:ln w="12700">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b="1" dirty="0" smtClean="0">
                <a:solidFill>
                  <a:schemeClr val="tx1">
                    <a:lumMod val="65000"/>
                    <a:lumOff val="35000"/>
                  </a:schemeClr>
                </a:solidFill>
              </a:rPr>
              <a:t>OAuth2AuthorizedClient</a:t>
            </a:r>
            <a:endParaRPr lang="en-US" altLang="ja-JP" b="1" dirty="0">
              <a:solidFill>
                <a:schemeClr val="tx1">
                  <a:lumMod val="65000"/>
                  <a:lumOff val="35000"/>
                </a:schemeClr>
              </a:solidFill>
            </a:endParaRPr>
          </a:p>
          <a:p>
            <a:pPr algn="ctr"/>
            <a:endParaRPr lang="en-US" altLang="ja-JP" dirty="0">
              <a:solidFill>
                <a:schemeClr val="tx1">
                  <a:lumMod val="65000"/>
                  <a:lumOff val="35000"/>
                </a:schemeClr>
              </a:solidFill>
            </a:endParaRPr>
          </a:p>
          <a:p>
            <a:r>
              <a:rPr lang="en-US" altLang="ja-JP" dirty="0" err="1" smtClean="0">
                <a:solidFill>
                  <a:schemeClr val="tx1">
                    <a:lumMod val="65000"/>
                    <a:lumOff val="35000"/>
                  </a:schemeClr>
                </a:solidFill>
              </a:rPr>
              <a:t>ClientRegistration</a:t>
            </a:r>
            <a:r>
              <a:rPr lang="en-US" altLang="ja-JP" dirty="0" smtClean="0">
                <a:solidFill>
                  <a:schemeClr val="tx1">
                    <a:lumMod val="65000"/>
                    <a:lumOff val="35000"/>
                  </a:schemeClr>
                </a:solidFill>
              </a:rPr>
              <a:t> </a:t>
            </a:r>
            <a:r>
              <a:rPr lang="en-US" altLang="ja-JP" dirty="0" err="1">
                <a:solidFill>
                  <a:schemeClr val="tx1">
                    <a:lumMod val="65000"/>
                    <a:lumOff val="35000"/>
                  </a:schemeClr>
                </a:solidFill>
              </a:rPr>
              <a:t>clientRegistration</a:t>
            </a:r>
            <a:r>
              <a:rPr lang="en-US" altLang="ja-JP" dirty="0" smtClean="0">
                <a:solidFill>
                  <a:schemeClr val="tx1">
                    <a:lumMod val="65000"/>
                    <a:lumOff val="35000"/>
                  </a:schemeClr>
                </a:solidFill>
              </a:rPr>
              <a:t>;</a:t>
            </a:r>
            <a:br>
              <a:rPr lang="en-US" altLang="ja-JP" dirty="0" smtClean="0">
                <a:solidFill>
                  <a:schemeClr val="tx1">
                    <a:lumMod val="65000"/>
                    <a:lumOff val="35000"/>
                  </a:schemeClr>
                </a:solidFill>
              </a:rPr>
            </a:br>
            <a:r>
              <a:rPr lang="en-US" altLang="ja-JP" dirty="0" smtClean="0">
                <a:solidFill>
                  <a:schemeClr val="tx1">
                    <a:lumMod val="65000"/>
                    <a:lumOff val="35000"/>
                  </a:schemeClr>
                </a:solidFill>
              </a:rPr>
              <a:t>String </a:t>
            </a:r>
            <a:r>
              <a:rPr lang="en-US" altLang="ja-JP" dirty="0" err="1">
                <a:solidFill>
                  <a:schemeClr val="tx1">
                    <a:lumMod val="65000"/>
                    <a:lumOff val="35000"/>
                  </a:schemeClr>
                </a:solidFill>
              </a:rPr>
              <a:t>principalName</a:t>
            </a:r>
            <a:r>
              <a:rPr lang="en-US" altLang="ja-JP" dirty="0" smtClean="0">
                <a:solidFill>
                  <a:schemeClr val="tx1">
                    <a:lumMod val="65000"/>
                    <a:lumOff val="35000"/>
                  </a:schemeClr>
                </a:solidFill>
              </a:rPr>
              <a:t>;</a:t>
            </a:r>
            <a:br>
              <a:rPr lang="en-US" altLang="ja-JP" dirty="0" smtClean="0">
                <a:solidFill>
                  <a:schemeClr val="tx1">
                    <a:lumMod val="65000"/>
                    <a:lumOff val="35000"/>
                  </a:schemeClr>
                </a:solidFill>
              </a:rPr>
            </a:br>
            <a:r>
              <a:rPr lang="en-US" altLang="ja-JP" dirty="0" smtClean="0">
                <a:solidFill>
                  <a:schemeClr val="tx1">
                    <a:lumMod val="65000"/>
                    <a:lumOff val="35000"/>
                  </a:schemeClr>
                </a:solidFill>
              </a:rPr>
              <a:t>OAuth2AccessToken </a:t>
            </a:r>
            <a:r>
              <a:rPr lang="en-US" altLang="ja-JP" dirty="0" err="1">
                <a:solidFill>
                  <a:schemeClr val="tx1">
                    <a:lumMod val="65000"/>
                    <a:lumOff val="35000"/>
                  </a:schemeClr>
                </a:solidFill>
              </a:rPr>
              <a:t>accessToken</a:t>
            </a:r>
            <a:r>
              <a:rPr lang="en-US" altLang="ja-JP" dirty="0" smtClean="0">
                <a:solidFill>
                  <a:schemeClr val="tx1">
                    <a:lumMod val="65000"/>
                    <a:lumOff val="35000"/>
                  </a:schemeClr>
                </a:solidFill>
              </a:rPr>
              <a:t>;</a:t>
            </a:r>
          </a:p>
        </p:txBody>
      </p:sp>
      <p:sp>
        <p:nvSpPr>
          <p:cNvPr id="111" name="角丸四角形 110"/>
          <p:cNvSpPr/>
          <p:nvPr/>
        </p:nvSpPr>
        <p:spPr>
          <a:xfrm>
            <a:off x="1776705" y="-2947741"/>
            <a:ext cx="2959747" cy="2371226"/>
          </a:xfrm>
          <a:prstGeom prst="roundRect">
            <a:avLst/>
          </a:prstGeom>
          <a:solidFill>
            <a:schemeClr val="accent6">
              <a:lumMod val="20000"/>
              <a:lumOff val="8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b="1" dirty="0" smtClean="0">
                <a:solidFill>
                  <a:schemeClr val="tx1">
                    <a:lumMod val="65000"/>
                    <a:lumOff val="35000"/>
                  </a:schemeClr>
                </a:solidFill>
              </a:rPr>
              <a:t>OAuth2AccessToken</a:t>
            </a:r>
            <a:endParaRPr lang="en-US" altLang="ja-JP" b="1" dirty="0">
              <a:solidFill>
                <a:schemeClr val="tx1">
                  <a:lumMod val="65000"/>
                  <a:lumOff val="35000"/>
                </a:schemeClr>
              </a:solidFill>
            </a:endParaRPr>
          </a:p>
          <a:p>
            <a:pPr algn="ctr"/>
            <a:endParaRPr lang="en-US" altLang="ja-JP" dirty="0">
              <a:solidFill>
                <a:schemeClr val="tx1">
                  <a:lumMod val="65000"/>
                  <a:lumOff val="35000"/>
                </a:schemeClr>
              </a:solidFill>
            </a:endParaRPr>
          </a:p>
          <a:p>
            <a:r>
              <a:rPr lang="en-US" altLang="ja-JP" dirty="0" smtClean="0">
                <a:solidFill>
                  <a:schemeClr val="tx1">
                    <a:lumMod val="65000"/>
                    <a:lumOff val="35000"/>
                  </a:schemeClr>
                </a:solidFill>
              </a:rPr>
              <a:t>String </a:t>
            </a:r>
            <a:r>
              <a:rPr lang="en-US" altLang="ja-JP" dirty="0" err="1">
                <a:solidFill>
                  <a:schemeClr val="tx1">
                    <a:lumMod val="65000"/>
                    <a:lumOff val="35000"/>
                  </a:schemeClr>
                </a:solidFill>
              </a:rPr>
              <a:t>tokenValue</a:t>
            </a:r>
            <a:r>
              <a:rPr lang="en-US" altLang="ja-JP" dirty="0" smtClean="0">
                <a:solidFill>
                  <a:schemeClr val="tx1">
                    <a:lumMod val="65000"/>
                    <a:lumOff val="35000"/>
                  </a:schemeClr>
                </a:solidFill>
              </a:rPr>
              <a:t>;</a:t>
            </a:r>
            <a:br>
              <a:rPr lang="en-US" altLang="ja-JP" dirty="0" smtClean="0">
                <a:solidFill>
                  <a:schemeClr val="tx1">
                    <a:lumMod val="65000"/>
                    <a:lumOff val="35000"/>
                  </a:schemeClr>
                </a:solidFill>
              </a:rPr>
            </a:br>
            <a:r>
              <a:rPr lang="en-US" altLang="ja-JP" dirty="0" smtClean="0">
                <a:solidFill>
                  <a:schemeClr val="tx1">
                    <a:lumMod val="65000"/>
                    <a:lumOff val="35000"/>
                  </a:schemeClr>
                </a:solidFill>
              </a:rPr>
              <a:t>Instant </a:t>
            </a:r>
            <a:r>
              <a:rPr lang="en-US" altLang="ja-JP" dirty="0" err="1">
                <a:solidFill>
                  <a:schemeClr val="tx1">
                    <a:lumMod val="65000"/>
                    <a:lumOff val="35000"/>
                  </a:schemeClr>
                </a:solidFill>
              </a:rPr>
              <a:t>issuedAt</a:t>
            </a:r>
            <a:r>
              <a:rPr lang="en-US" altLang="ja-JP" dirty="0" smtClean="0">
                <a:solidFill>
                  <a:schemeClr val="tx1">
                    <a:lumMod val="65000"/>
                    <a:lumOff val="35000"/>
                  </a:schemeClr>
                </a:solidFill>
              </a:rPr>
              <a:t>;</a:t>
            </a:r>
            <a:br>
              <a:rPr lang="en-US" altLang="ja-JP" dirty="0" smtClean="0">
                <a:solidFill>
                  <a:schemeClr val="tx1">
                    <a:lumMod val="65000"/>
                    <a:lumOff val="35000"/>
                  </a:schemeClr>
                </a:solidFill>
              </a:rPr>
            </a:br>
            <a:r>
              <a:rPr lang="en-US" altLang="ja-JP" dirty="0" smtClean="0">
                <a:solidFill>
                  <a:schemeClr val="tx1">
                    <a:lumMod val="65000"/>
                    <a:lumOff val="35000"/>
                  </a:schemeClr>
                </a:solidFill>
              </a:rPr>
              <a:t>Instant </a:t>
            </a:r>
            <a:r>
              <a:rPr lang="en-US" altLang="ja-JP" dirty="0" err="1">
                <a:solidFill>
                  <a:schemeClr val="tx1">
                    <a:lumMod val="65000"/>
                    <a:lumOff val="35000"/>
                  </a:schemeClr>
                </a:solidFill>
              </a:rPr>
              <a:t>expiresAt</a:t>
            </a:r>
            <a:r>
              <a:rPr lang="en-US" altLang="ja-JP" dirty="0" smtClean="0">
                <a:solidFill>
                  <a:schemeClr val="tx1">
                    <a:lumMod val="65000"/>
                    <a:lumOff val="35000"/>
                  </a:schemeClr>
                </a:solidFill>
              </a:rPr>
              <a:t>;</a:t>
            </a:r>
            <a:br>
              <a:rPr lang="en-US" altLang="ja-JP" dirty="0" smtClean="0">
                <a:solidFill>
                  <a:schemeClr val="tx1">
                    <a:lumMod val="65000"/>
                    <a:lumOff val="35000"/>
                  </a:schemeClr>
                </a:solidFill>
              </a:rPr>
            </a:br>
            <a:r>
              <a:rPr lang="en-US" altLang="ja-JP" dirty="0" err="1" smtClean="0">
                <a:solidFill>
                  <a:schemeClr val="tx1">
                    <a:lumMod val="65000"/>
                    <a:lumOff val="35000"/>
                  </a:schemeClr>
                </a:solidFill>
              </a:rPr>
              <a:t>TokenType</a:t>
            </a:r>
            <a:r>
              <a:rPr lang="en-US" altLang="ja-JP" dirty="0" smtClean="0">
                <a:solidFill>
                  <a:schemeClr val="tx1">
                    <a:lumMod val="65000"/>
                    <a:lumOff val="35000"/>
                  </a:schemeClr>
                </a:solidFill>
              </a:rPr>
              <a:t> </a:t>
            </a:r>
            <a:r>
              <a:rPr lang="en-US" altLang="ja-JP" dirty="0" err="1">
                <a:solidFill>
                  <a:schemeClr val="tx1">
                    <a:lumMod val="65000"/>
                    <a:lumOff val="35000"/>
                  </a:schemeClr>
                </a:solidFill>
              </a:rPr>
              <a:t>tokenType</a:t>
            </a:r>
            <a:r>
              <a:rPr lang="en-US" altLang="ja-JP" dirty="0" smtClean="0">
                <a:solidFill>
                  <a:schemeClr val="tx1">
                    <a:lumMod val="65000"/>
                    <a:lumOff val="35000"/>
                  </a:schemeClr>
                </a:solidFill>
              </a:rPr>
              <a:t>;</a:t>
            </a:r>
            <a:br>
              <a:rPr lang="en-US" altLang="ja-JP" dirty="0" smtClean="0">
                <a:solidFill>
                  <a:schemeClr val="tx1">
                    <a:lumMod val="65000"/>
                    <a:lumOff val="35000"/>
                  </a:schemeClr>
                </a:solidFill>
              </a:rPr>
            </a:br>
            <a:r>
              <a:rPr lang="en-US" altLang="ja-JP" dirty="0" smtClean="0">
                <a:solidFill>
                  <a:schemeClr val="tx1">
                    <a:lumMod val="65000"/>
                    <a:lumOff val="35000"/>
                  </a:schemeClr>
                </a:solidFill>
              </a:rPr>
              <a:t>Set&lt;String&gt; </a:t>
            </a:r>
            <a:r>
              <a:rPr lang="en-US" altLang="ja-JP" dirty="0">
                <a:solidFill>
                  <a:schemeClr val="tx1">
                    <a:lumMod val="65000"/>
                    <a:lumOff val="35000"/>
                  </a:schemeClr>
                </a:solidFill>
              </a:rPr>
              <a:t>scopes</a:t>
            </a:r>
            <a:r>
              <a:rPr lang="en-US" altLang="ja-JP" dirty="0" smtClean="0">
                <a:solidFill>
                  <a:schemeClr val="tx1">
                    <a:lumMod val="65000"/>
                    <a:lumOff val="35000"/>
                  </a:schemeClr>
                </a:solidFill>
              </a:rPr>
              <a:t>;</a:t>
            </a:r>
          </a:p>
        </p:txBody>
      </p:sp>
      <p:cxnSp>
        <p:nvCxnSpPr>
          <p:cNvPr id="112" name="直線コネクタ 111"/>
          <p:cNvCxnSpPr>
            <a:endCxn id="111" idx="1"/>
          </p:cNvCxnSpPr>
          <p:nvPr/>
        </p:nvCxnSpPr>
        <p:spPr>
          <a:xfrm rot="16200000" flipH="1">
            <a:off x="635594" y="-2903240"/>
            <a:ext cx="1418361" cy="863862"/>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116" name="直線コネクタ 115"/>
          <p:cNvCxnSpPr>
            <a:stCxn id="159" idx="1"/>
            <a:endCxn id="106" idx="3"/>
          </p:cNvCxnSpPr>
          <p:nvPr/>
        </p:nvCxnSpPr>
        <p:spPr>
          <a:xfrm rot="10800000">
            <a:off x="4388790" y="-3988910"/>
            <a:ext cx="2306326" cy="1378417"/>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129" name="テキスト ボックス 128"/>
          <p:cNvSpPr txBox="1"/>
          <p:nvPr/>
        </p:nvSpPr>
        <p:spPr>
          <a:xfrm>
            <a:off x="1183622" y="-1706746"/>
            <a:ext cx="366249" cy="369332"/>
          </a:xfrm>
          <a:prstGeom prst="rect">
            <a:avLst/>
          </a:prstGeom>
          <a:noFill/>
        </p:spPr>
        <p:txBody>
          <a:bodyPr wrap="square" rtlCol="0">
            <a:spAutoFit/>
          </a:bodyPr>
          <a:lstStyle/>
          <a:p>
            <a:r>
              <a:rPr kumimoji="1" lang="en-US" altLang="ja-JP" dirty="0" smtClean="0"/>
              <a:t>1</a:t>
            </a:r>
            <a:endParaRPr kumimoji="1" lang="ja-JP" altLang="en-US" dirty="0"/>
          </a:p>
        </p:txBody>
      </p:sp>
      <p:sp>
        <p:nvSpPr>
          <p:cNvPr id="130" name="テキスト ボックス 129"/>
          <p:cNvSpPr txBox="1"/>
          <p:nvPr/>
        </p:nvSpPr>
        <p:spPr>
          <a:xfrm>
            <a:off x="10584744" y="-1799462"/>
            <a:ext cx="312906" cy="369332"/>
          </a:xfrm>
          <a:prstGeom prst="rect">
            <a:avLst/>
          </a:prstGeom>
          <a:noFill/>
        </p:spPr>
        <p:txBody>
          <a:bodyPr wrap="none" rtlCol="0">
            <a:spAutoFit/>
          </a:bodyPr>
          <a:lstStyle/>
          <a:p>
            <a:r>
              <a:rPr kumimoji="1" lang="en-US" altLang="ja-JP" dirty="0" smtClean="0"/>
              <a:t>1</a:t>
            </a:r>
            <a:endParaRPr kumimoji="1" lang="ja-JP" altLang="en-US" dirty="0"/>
          </a:p>
        </p:txBody>
      </p:sp>
      <p:sp>
        <p:nvSpPr>
          <p:cNvPr id="131" name="角丸四角形 130"/>
          <p:cNvSpPr/>
          <p:nvPr/>
        </p:nvSpPr>
        <p:spPr>
          <a:xfrm>
            <a:off x="2433807" y="4438381"/>
            <a:ext cx="5981014" cy="3177476"/>
          </a:xfrm>
          <a:prstGeom prst="roundRect">
            <a:avLst/>
          </a:prstGeom>
          <a:solidFill>
            <a:schemeClr val="accent6">
              <a:lumMod val="20000"/>
              <a:lumOff val="8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b="1" dirty="0" smtClean="0">
                <a:solidFill>
                  <a:schemeClr val="tx1">
                    <a:lumMod val="65000"/>
                    <a:lumOff val="35000"/>
                  </a:schemeClr>
                </a:solidFill>
              </a:rPr>
              <a:t>OAuth2AuthorizationRequest</a:t>
            </a:r>
            <a:endParaRPr lang="en-US" altLang="ja-JP" b="1" dirty="0">
              <a:solidFill>
                <a:schemeClr val="tx1">
                  <a:lumMod val="65000"/>
                  <a:lumOff val="35000"/>
                </a:schemeClr>
              </a:solidFill>
            </a:endParaRPr>
          </a:p>
          <a:p>
            <a:pPr algn="ctr"/>
            <a:endParaRPr lang="en-US" altLang="ja-JP" dirty="0">
              <a:solidFill>
                <a:schemeClr val="tx1">
                  <a:lumMod val="65000"/>
                  <a:lumOff val="35000"/>
                </a:schemeClr>
              </a:solidFill>
            </a:endParaRPr>
          </a:p>
          <a:p>
            <a:r>
              <a:rPr lang="en-US" altLang="ja-JP" dirty="0" smtClean="0">
                <a:solidFill>
                  <a:schemeClr val="tx1">
                    <a:lumMod val="65000"/>
                    <a:lumOff val="35000"/>
                  </a:schemeClr>
                </a:solidFill>
              </a:rPr>
              <a:t>String </a:t>
            </a:r>
            <a:r>
              <a:rPr lang="en-US" altLang="ja-JP" dirty="0" err="1">
                <a:solidFill>
                  <a:schemeClr val="tx1">
                    <a:lumMod val="65000"/>
                    <a:lumOff val="35000"/>
                  </a:schemeClr>
                </a:solidFill>
              </a:rPr>
              <a:t>authorizationUri</a:t>
            </a:r>
            <a:r>
              <a:rPr lang="en-US" altLang="ja-JP" dirty="0" smtClean="0">
                <a:solidFill>
                  <a:schemeClr val="tx1">
                    <a:lumMod val="65000"/>
                    <a:lumOff val="35000"/>
                  </a:schemeClr>
                </a:solidFill>
              </a:rPr>
              <a:t>;</a:t>
            </a:r>
            <a:br>
              <a:rPr lang="en-US" altLang="ja-JP" dirty="0" smtClean="0">
                <a:solidFill>
                  <a:schemeClr val="tx1">
                    <a:lumMod val="65000"/>
                    <a:lumOff val="35000"/>
                  </a:schemeClr>
                </a:solidFill>
              </a:rPr>
            </a:br>
            <a:r>
              <a:rPr lang="en-US" altLang="ja-JP" dirty="0" err="1" smtClean="0">
                <a:solidFill>
                  <a:schemeClr val="tx1">
                    <a:lumMod val="65000"/>
                    <a:lumOff val="35000"/>
                  </a:schemeClr>
                </a:solidFill>
              </a:rPr>
              <a:t>AuthorizationGrantType</a:t>
            </a:r>
            <a:r>
              <a:rPr lang="en-US" altLang="ja-JP" dirty="0" smtClean="0">
                <a:solidFill>
                  <a:schemeClr val="tx1">
                    <a:lumMod val="65000"/>
                    <a:lumOff val="35000"/>
                  </a:schemeClr>
                </a:solidFill>
              </a:rPr>
              <a:t> </a:t>
            </a:r>
            <a:r>
              <a:rPr lang="en-US" altLang="ja-JP" dirty="0" err="1">
                <a:solidFill>
                  <a:schemeClr val="tx1">
                    <a:lumMod val="65000"/>
                    <a:lumOff val="35000"/>
                  </a:schemeClr>
                </a:solidFill>
              </a:rPr>
              <a:t>authorizationGrantType</a:t>
            </a:r>
            <a:r>
              <a:rPr lang="en-US" altLang="ja-JP" dirty="0" smtClean="0">
                <a:solidFill>
                  <a:schemeClr val="tx1">
                    <a:lumMod val="65000"/>
                    <a:lumOff val="35000"/>
                  </a:schemeClr>
                </a:solidFill>
              </a:rPr>
              <a:t>;</a:t>
            </a:r>
            <a:br>
              <a:rPr lang="en-US" altLang="ja-JP" dirty="0" smtClean="0">
                <a:solidFill>
                  <a:schemeClr val="tx1">
                    <a:lumMod val="65000"/>
                    <a:lumOff val="35000"/>
                  </a:schemeClr>
                </a:solidFill>
              </a:rPr>
            </a:br>
            <a:r>
              <a:rPr lang="en-US" altLang="ja-JP" dirty="0" smtClean="0">
                <a:solidFill>
                  <a:schemeClr val="tx1">
                    <a:lumMod val="65000"/>
                    <a:lumOff val="35000"/>
                  </a:schemeClr>
                </a:solidFill>
              </a:rPr>
              <a:t>OAuth2AuthorizationResponseType </a:t>
            </a:r>
            <a:r>
              <a:rPr lang="en-US" altLang="ja-JP" dirty="0" err="1">
                <a:solidFill>
                  <a:schemeClr val="tx1">
                    <a:lumMod val="65000"/>
                    <a:lumOff val="35000"/>
                  </a:schemeClr>
                </a:solidFill>
              </a:rPr>
              <a:t>responseType</a:t>
            </a:r>
            <a:r>
              <a:rPr lang="en-US" altLang="ja-JP" dirty="0" smtClean="0">
                <a:solidFill>
                  <a:schemeClr val="tx1">
                    <a:lumMod val="65000"/>
                    <a:lumOff val="35000"/>
                  </a:schemeClr>
                </a:solidFill>
              </a:rPr>
              <a:t>;</a:t>
            </a:r>
            <a:br>
              <a:rPr lang="en-US" altLang="ja-JP" dirty="0" smtClean="0">
                <a:solidFill>
                  <a:schemeClr val="tx1">
                    <a:lumMod val="65000"/>
                    <a:lumOff val="35000"/>
                  </a:schemeClr>
                </a:solidFill>
              </a:rPr>
            </a:br>
            <a:r>
              <a:rPr lang="en-US" altLang="ja-JP" dirty="0" smtClean="0">
                <a:solidFill>
                  <a:schemeClr val="tx1">
                    <a:lumMod val="65000"/>
                    <a:lumOff val="35000"/>
                  </a:schemeClr>
                </a:solidFill>
              </a:rPr>
              <a:t>String </a:t>
            </a:r>
            <a:r>
              <a:rPr lang="en-US" altLang="ja-JP" dirty="0" err="1">
                <a:solidFill>
                  <a:schemeClr val="tx1">
                    <a:lumMod val="65000"/>
                    <a:lumOff val="35000"/>
                  </a:schemeClr>
                </a:solidFill>
              </a:rPr>
              <a:t>clientId</a:t>
            </a:r>
            <a:r>
              <a:rPr lang="en-US" altLang="ja-JP" dirty="0" smtClean="0">
                <a:solidFill>
                  <a:schemeClr val="tx1">
                    <a:lumMod val="65000"/>
                    <a:lumOff val="35000"/>
                  </a:schemeClr>
                </a:solidFill>
              </a:rPr>
              <a:t>;</a:t>
            </a:r>
            <a:br>
              <a:rPr lang="en-US" altLang="ja-JP" dirty="0" smtClean="0">
                <a:solidFill>
                  <a:schemeClr val="tx1">
                    <a:lumMod val="65000"/>
                    <a:lumOff val="35000"/>
                  </a:schemeClr>
                </a:solidFill>
              </a:rPr>
            </a:br>
            <a:r>
              <a:rPr lang="en-US" altLang="ja-JP" dirty="0" smtClean="0">
                <a:solidFill>
                  <a:schemeClr val="tx1">
                    <a:lumMod val="65000"/>
                    <a:lumOff val="35000"/>
                  </a:schemeClr>
                </a:solidFill>
              </a:rPr>
              <a:t>String </a:t>
            </a:r>
            <a:r>
              <a:rPr lang="en-US" altLang="ja-JP" dirty="0" err="1">
                <a:solidFill>
                  <a:schemeClr val="tx1">
                    <a:lumMod val="65000"/>
                    <a:lumOff val="35000"/>
                  </a:schemeClr>
                </a:solidFill>
              </a:rPr>
              <a:t>redirectUri</a:t>
            </a:r>
            <a:r>
              <a:rPr lang="en-US" altLang="ja-JP" dirty="0" smtClean="0">
                <a:solidFill>
                  <a:schemeClr val="tx1">
                    <a:lumMod val="65000"/>
                    <a:lumOff val="35000"/>
                  </a:schemeClr>
                </a:solidFill>
              </a:rPr>
              <a:t>;</a:t>
            </a:r>
            <a:br>
              <a:rPr lang="en-US" altLang="ja-JP" dirty="0" smtClean="0">
                <a:solidFill>
                  <a:schemeClr val="tx1">
                    <a:lumMod val="65000"/>
                    <a:lumOff val="35000"/>
                  </a:schemeClr>
                </a:solidFill>
              </a:rPr>
            </a:br>
            <a:r>
              <a:rPr lang="en-US" altLang="ja-JP" dirty="0" smtClean="0">
                <a:solidFill>
                  <a:schemeClr val="tx1">
                    <a:lumMod val="65000"/>
                    <a:lumOff val="35000"/>
                  </a:schemeClr>
                </a:solidFill>
              </a:rPr>
              <a:t>Set&lt;String&gt; </a:t>
            </a:r>
            <a:r>
              <a:rPr lang="en-US" altLang="ja-JP" dirty="0">
                <a:solidFill>
                  <a:schemeClr val="tx1">
                    <a:lumMod val="65000"/>
                    <a:lumOff val="35000"/>
                  </a:schemeClr>
                </a:solidFill>
              </a:rPr>
              <a:t>scopes</a:t>
            </a:r>
            <a:r>
              <a:rPr lang="en-US" altLang="ja-JP" dirty="0" smtClean="0">
                <a:solidFill>
                  <a:schemeClr val="tx1">
                    <a:lumMod val="65000"/>
                    <a:lumOff val="35000"/>
                  </a:schemeClr>
                </a:solidFill>
              </a:rPr>
              <a:t>;</a:t>
            </a:r>
            <a:br>
              <a:rPr lang="en-US" altLang="ja-JP" dirty="0" smtClean="0">
                <a:solidFill>
                  <a:schemeClr val="tx1">
                    <a:lumMod val="65000"/>
                    <a:lumOff val="35000"/>
                  </a:schemeClr>
                </a:solidFill>
              </a:rPr>
            </a:br>
            <a:r>
              <a:rPr lang="en-US" altLang="ja-JP" dirty="0" smtClean="0">
                <a:solidFill>
                  <a:schemeClr val="tx1">
                    <a:lumMod val="65000"/>
                    <a:lumOff val="35000"/>
                  </a:schemeClr>
                </a:solidFill>
              </a:rPr>
              <a:t>String </a:t>
            </a:r>
            <a:r>
              <a:rPr lang="en-US" altLang="ja-JP" dirty="0">
                <a:solidFill>
                  <a:schemeClr val="tx1">
                    <a:lumMod val="65000"/>
                    <a:lumOff val="35000"/>
                  </a:schemeClr>
                </a:solidFill>
              </a:rPr>
              <a:t>state</a:t>
            </a:r>
            <a:r>
              <a:rPr lang="en-US" altLang="ja-JP" dirty="0" smtClean="0">
                <a:solidFill>
                  <a:schemeClr val="tx1">
                    <a:lumMod val="65000"/>
                    <a:lumOff val="35000"/>
                  </a:schemeClr>
                </a:solidFill>
              </a:rPr>
              <a:t>;</a:t>
            </a:r>
            <a:br>
              <a:rPr lang="en-US" altLang="ja-JP" dirty="0" smtClean="0">
                <a:solidFill>
                  <a:schemeClr val="tx1">
                    <a:lumMod val="65000"/>
                    <a:lumOff val="35000"/>
                  </a:schemeClr>
                </a:solidFill>
              </a:rPr>
            </a:br>
            <a:r>
              <a:rPr lang="en-US" altLang="ja-JP" dirty="0" smtClean="0">
                <a:solidFill>
                  <a:schemeClr val="tx1">
                    <a:lumMod val="65000"/>
                    <a:lumOff val="35000"/>
                  </a:schemeClr>
                </a:solidFill>
              </a:rPr>
              <a:t>Map&lt;</a:t>
            </a:r>
            <a:r>
              <a:rPr lang="en-US" altLang="ja-JP" dirty="0" err="1" smtClean="0">
                <a:solidFill>
                  <a:schemeClr val="tx1">
                    <a:lumMod val="65000"/>
                    <a:lumOff val="35000"/>
                  </a:schemeClr>
                </a:solidFill>
              </a:rPr>
              <a:t>String,Object</a:t>
            </a:r>
            <a:r>
              <a:rPr lang="en-US" altLang="ja-JP" dirty="0" smtClean="0">
                <a:solidFill>
                  <a:schemeClr val="tx1">
                    <a:lumMod val="65000"/>
                    <a:lumOff val="35000"/>
                  </a:schemeClr>
                </a:solidFill>
              </a:rPr>
              <a:t>&gt; </a:t>
            </a:r>
            <a:r>
              <a:rPr lang="en-US" altLang="ja-JP" dirty="0" err="1">
                <a:solidFill>
                  <a:schemeClr val="tx1">
                    <a:lumMod val="65000"/>
                    <a:lumOff val="35000"/>
                  </a:schemeClr>
                </a:solidFill>
              </a:rPr>
              <a:t>additionalParameters</a:t>
            </a:r>
            <a:r>
              <a:rPr lang="en-US" altLang="ja-JP" dirty="0" smtClean="0">
                <a:solidFill>
                  <a:schemeClr val="tx1">
                    <a:lumMod val="65000"/>
                    <a:lumOff val="35000"/>
                  </a:schemeClr>
                </a:solidFill>
              </a:rPr>
              <a:t>;</a:t>
            </a:r>
            <a:br>
              <a:rPr lang="en-US" altLang="ja-JP" dirty="0" smtClean="0">
                <a:solidFill>
                  <a:schemeClr val="tx1">
                    <a:lumMod val="65000"/>
                    <a:lumOff val="35000"/>
                  </a:schemeClr>
                </a:solidFill>
              </a:rPr>
            </a:br>
            <a:endParaRPr lang="en-US" altLang="ja-JP" dirty="0" smtClean="0">
              <a:solidFill>
                <a:schemeClr val="tx1">
                  <a:lumMod val="65000"/>
                  <a:lumOff val="35000"/>
                </a:schemeClr>
              </a:solidFill>
            </a:endParaRPr>
          </a:p>
        </p:txBody>
      </p:sp>
      <p:sp>
        <p:nvSpPr>
          <p:cNvPr id="159" name="角丸四角形 158"/>
          <p:cNvSpPr/>
          <p:nvPr/>
        </p:nvSpPr>
        <p:spPr>
          <a:xfrm>
            <a:off x="6695116" y="-4335558"/>
            <a:ext cx="6598497" cy="3450128"/>
          </a:xfrm>
          <a:prstGeom prst="roundRect">
            <a:avLst/>
          </a:prstGeom>
          <a:solidFill>
            <a:schemeClr val="accent6">
              <a:lumMod val="20000"/>
              <a:lumOff val="80000"/>
            </a:schemeClr>
          </a:solidFill>
          <a:ln w="12700">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kumimoji="1" lang="en-US" altLang="ja-JP" b="1" dirty="0" err="1" smtClean="0">
                <a:solidFill>
                  <a:schemeClr val="tx1">
                    <a:lumMod val="65000"/>
                    <a:lumOff val="35000"/>
                  </a:schemeClr>
                </a:solidFill>
              </a:rPr>
              <a:t>ClientRegistration</a:t>
            </a:r>
            <a:endParaRPr lang="en-US" altLang="ja-JP" b="1" dirty="0">
              <a:solidFill>
                <a:schemeClr val="tx1">
                  <a:lumMod val="65000"/>
                  <a:lumOff val="35000"/>
                </a:schemeClr>
              </a:solidFill>
            </a:endParaRPr>
          </a:p>
          <a:p>
            <a:pPr algn="ctr"/>
            <a:endParaRPr lang="en-US" altLang="ja-JP" dirty="0">
              <a:solidFill>
                <a:schemeClr val="tx1">
                  <a:lumMod val="50000"/>
                  <a:lumOff val="50000"/>
                </a:schemeClr>
              </a:solidFill>
            </a:endParaRPr>
          </a:p>
          <a:p>
            <a:r>
              <a:rPr lang="en-US" altLang="ja-JP" dirty="0" smtClean="0">
                <a:solidFill>
                  <a:schemeClr val="tx1">
                    <a:lumMod val="65000"/>
                    <a:lumOff val="35000"/>
                  </a:schemeClr>
                </a:solidFill>
              </a:rPr>
              <a:t>String </a:t>
            </a:r>
            <a:r>
              <a:rPr lang="en-US" altLang="ja-JP" dirty="0" err="1">
                <a:solidFill>
                  <a:schemeClr val="tx1">
                    <a:lumMod val="65000"/>
                    <a:lumOff val="35000"/>
                  </a:schemeClr>
                </a:solidFill>
              </a:rPr>
              <a:t>registrationId</a:t>
            </a:r>
            <a:r>
              <a:rPr lang="en-US" altLang="ja-JP" dirty="0" smtClean="0">
                <a:solidFill>
                  <a:schemeClr val="tx1">
                    <a:lumMod val="65000"/>
                    <a:lumOff val="35000"/>
                  </a:schemeClr>
                </a:solidFill>
              </a:rPr>
              <a:t>;</a:t>
            </a:r>
            <a:br>
              <a:rPr lang="en-US" altLang="ja-JP" dirty="0" smtClean="0">
                <a:solidFill>
                  <a:schemeClr val="tx1">
                    <a:lumMod val="65000"/>
                    <a:lumOff val="35000"/>
                  </a:schemeClr>
                </a:solidFill>
              </a:rPr>
            </a:br>
            <a:r>
              <a:rPr lang="en-US" altLang="ja-JP" dirty="0" smtClean="0">
                <a:solidFill>
                  <a:schemeClr val="tx1">
                    <a:lumMod val="65000"/>
                    <a:lumOff val="35000"/>
                  </a:schemeClr>
                </a:solidFill>
              </a:rPr>
              <a:t>String </a:t>
            </a:r>
            <a:r>
              <a:rPr lang="en-US" altLang="ja-JP" dirty="0" err="1">
                <a:solidFill>
                  <a:schemeClr val="tx1">
                    <a:lumMod val="65000"/>
                    <a:lumOff val="35000"/>
                  </a:schemeClr>
                </a:solidFill>
              </a:rPr>
              <a:t>clientId</a:t>
            </a:r>
            <a:r>
              <a:rPr lang="en-US" altLang="ja-JP" dirty="0" smtClean="0">
                <a:solidFill>
                  <a:schemeClr val="tx1">
                    <a:lumMod val="65000"/>
                    <a:lumOff val="35000"/>
                  </a:schemeClr>
                </a:solidFill>
              </a:rPr>
              <a:t>;</a:t>
            </a:r>
            <a:br>
              <a:rPr lang="en-US" altLang="ja-JP" dirty="0" smtClean="0">
                <a:solidFill>
                  <a:schemeClr val="tx1">
                    <a:lumMod val="65000"/>
                    <a:lumOff val="35000"/>
                  </a:schemeClr>
                </a:solidFill>
              </a:rPr>
            </a:br>
            <a:r>
              <a:rPr lang="en-US" altLang="ja-JP" dirty="0" smtClean="0">
                <a:solidFill>
                  <a:schemeClr val="tx1">
                    <a:lumMod val="65000"/>
                    <a:lumOff val="35000"/>
                  </a:schemeClr>
                </a:solidFill>
              </a:rPr>
              <a:t>String </a:t>
            </a:r>
            <a:r>
              <a:rPr lang="en-US" altLang="ja-JP" dirty="0" err="1">
                <a:solidFill>
                  <a:schemeClr val="tx1">
                    <a:lumMod val="65000"/>
                    <a:lumOff val="35000"/>
                  </a:schemeClr>
                </a:solidFill>
              </a:rPr>
              <a:t>clientSecret</a:t>
            </a:r>
            <a:r>
              <a:rPr lang="en-US" altLang="ja-JP" dirty="0" smtClean="0">
                <a:solidFill>
                  <a:schemeClr val="tx1">
                    <a:lumMod val="65000"/>
                    <a:lumOff val="35000"/>
                  </a:schemeClr>
                </a:solidFill>
              </a:rPr>
              <a:t>;</a:t>
            </a:r>
            <a:br>
              <a:rPr lang="en-US" altLang="ja-JP" dirty="0" smtClean="0">
                <a:solidFill>
                  <a:schemeClr val="tx1">
                    <a:lumMod val="65000"/>
                    <a:lumOff val="35000"/>
                  </a:schemeClr>
                </a:solidFill>
              </a:rPr>
            </a:br>
            <a:r>
              <a:rPr lang="en-US" altLang="ja-JP" dirty="0" err="1" smtClean="0">
                <a:solidFill>
                  <a:schemeClr val="tx1">
                    <a:lumMod val="65000"/>
                    <a:lumOff val="35000"/>
                  </a:schemeClr>
                </a:solidFill>
              </a:rPr>
              <a:t>ClientAuthenticationMethod</a:t>
            </a:r>
            <a:r>
              <a:rPr lang="en-US" altLang="ja-JP" dirty="0" smtClean="0">
                <a:solidFill>
                  <a:schemeClr val="tx1">
                    <a:lumMod val="65000"/>
                    <a:lumOff val="35000"/>
                  </a:schemeClr>
                </a:solidFill>
              </a:rPr>
              <a:t> </a:t>
            </a:r>
            <a:r>
              <a:rPr lang="en-US" altLang="ja-JP" dirty="0" err="1" smtClean="0">
                <a:solidFill>
                  <a:schemeClr val="tx1">
                    <a:lumMod val="65000"/>
                    <a:lumOff val="35000"/>
                  </a:schemeClr>
                </a:solidFill>
              </a:rPr>
              <a:t>clientAuthenticationMethod</a:t>
            </a:r>
            <a:r>
              <a:rPr lang="en-US" altLang="ja-JP" dirty="0" smtClean="0">
                <a:solidFill>
                  <a:schemeClr val="tx1">
                    <a:lumMod val="65000"/>
                    <a:lumOff val="35000"/>
                  </a:schemeClr>
                </a:solidFill>
              </a:rPr>
              <a:t>; </a:t>
            </a:r>
            <a:r>
              <a:rPr lang="en-US" altLang="ja-JP" dirty="0" err="1" smtClean="0">
                <a:solidFill>
                  <a:schemeClr val="tx1">
                    <a:lumMod val="65000"/>
                    <a:lumOff val="35000"/>
                  </a:schemeClr>
                </a:solidFill>
              </a:rPr>
              <a:t>AuthorizationGrantType</a:t>
            </a:r>
            <a:r>
              <a:rPr lang="en-US" altLang="ja-JP" dirty="0" smtClean="0">
                <a:solidFill>
                  <a:schemeClr val="tx1">
                    <a:lumMod val="65000"/>
                    <a:lumOff val="35000"/>
                  </a:schemeClr>
                </a:solidFill>
              </a:rPr>
              <a:t> </a:t>
            </a:r>
            <a:r>
              <a:rPr lang="en-US" altLang="ja-JP" dirty="0" err="1">
                <a:solidFill>
                  <a:schemeClr val="tx1">
                    <a:lumMod val="65000"/>
                    <a:lumOff val="35000"/>
                  </a:schemeClr>
                </a:solidFill>
              </a:rPr>
              <a:t>authorizationGrantType</a:t>
            </a:r>
            <a:r>
              <a:rPr lang="en-US" altLang="ja-JP" dirty="0" smtClean="0">
                <a:solidFill>
                  <a:schemeClr val="tx1">
                    <a:lumMod val="65000"/>
                    <a:lumOff val="35000"/>
                  </a:schemeClr>
                </a:solidFill>
              </a:rPr>
              <a:t>;</a:t>
            </a:r>
            <a:br>
              <a:rPr lang="en-US" altLang="ja-JP" dirty="0" smtClean="0">
                <a:solidFill>
                  <a:schemeClr val="tx1">
                    <a:lumMod val="65000"/>
                    <a:lumOff val="35000"/>
                  </a:schemeClr>
                </a:solidFill>
              </a:rPr>
            </a:br>
            <a:r>
              <a:rPr lang="en-US" altLang="ja-JP" dirty="0" smtClean="0">
                <a:solidFill>
                  <a:schemeClr val="tx1">
                    <a:lumMod val="65000"/>
                    <a:lumOff val="35000"/>
                  </a:schemeClr>
                </a:solidFill>
              </a:rPr>
              <a:t>String </a:t>
            </a:r>
            <a:r>
              <a:rPr lang="en-US" altLang="ja-JP" dirty="0" err="1" smtClean="0">
                <a:solidFill>
                  <a:schemeClr val="tx1">
                    <a:lumMod val="65000"/>
                    <a:lumOff val="35000"/>
                  </a:schemeClr>
                </a:solidFill>
              </a:rPr>
              <a:t>redirectUriTemplate</a:t>
            </a:r>
            <a:r>
              <a:rPr lang="en-US" altLang="ja-JP" dirty="0" smtClean="0">
                <a:solidFill>
                  <a:schemeClr val="tx1">
                    <a:lumMod val="65000"/>
                    <a:lumOff val="35000"/>
                  </a:schemeClr>
                </a:solidFill>
              </a:rPr>
              <a:t>;</a:t>
            </a:r>
            <a:br>
              <a:rPr lang="en-US" altLang="ja-JP" dirty="0" smtClean="0">
                <a:solidFill>
                  <a:schemeClr val="tx1">
                    <a:lumMod val="65000"/>
                    <a:lumOff val="35000"/>
                  </a:schemeClr>
                </a:solidFill>
              </a:rPr>
            </a:br>
            <a:r>
              <a:rPr lang="en-US" altLang="ja-JP" dirty="0" smtClean="0">
                <a:solidFill>
                  <a:schemeClr val="tx1">
                    <a:lumMod val="65000"/>
                    <a:lumOff val="35000"/>
                  </a:schemeClr>
                </a:solidFill>
              </a:rPr>
              <a:t>Set&lt;String&gt; scopes;</a:t>
            </a:r>
            <a:br>
              <a:rPr lang="en-US" altLang="ja-JP" dirty="0" smtClean="0">
                <a:solidFill>
                  <a:schemeClr val="tx1">
                    <a:lumMod val="65000"/>
                    <a:lumOff val="35000"/>
                  </a:schemeClr>
                </a:solidFill>
              </a:rPr>
            </a:br>
            <a:r>
              <a:rPr lang="en-US" altLang="ja-JP" dirty="0" err="1" smtClean="0">
                <a:solidFill>
                  <a:schemeClr val="tx1">
                    <a:lumMod val="65000"/>
                    <a:lumOff val="35000"/>
                  </a:schemeClr>
                </a:solidFill>
              </a:rPr>
              <a:t>ProviderDetails</a:t>
            </a:r>
            <a:r>
              <a:rPr lang="en-US" altLang="ja-JP" dirty="0" smtClean="0">
                <a:solidFill>
                  <a:schemeClr val="tx1">
                    <a:lumMod val="65000"/>
                    <a:lumOff val="35000"/>
                  </a:schemeClr>
                </a:solidFill>
              </a:rPr>
              <a:t> </a:t>
            </a:r>
            <a:r>
              <a:rPr lang="en-US" altLang="ja-JP" dirty="0" err="1" smtClean="0">
                <a:solidFill>
                  <a:schemeClr val="tx1">
                    <a:lumMod val="65000"/>
                    <a:lumOff val="35000"/>
                  </a:schemeClr>
                </a:solidFill>
              </a:rPr>
              <a:t>providerDetails</a:t>
            </a:r>
            <a:r>
              <a:rPr lang="en-US" altLang="ja-JP" dirty="0" smtClean="0">
                <a:solidFill>
                  <a:schemeClr val="tx1">
                    <a:lumMod val="65000"/>
                    <a:lumOff val="35000"/>
                  </a:schemeClr>
                </a:solidFill>
              </a:rPr>
              <a:t>;</a:t>
            </a:r>
            <a:br>
              <a:rPr lang="en-US" altLang="ja-JP" dirty="0" smtClean="0">
                <a:solidFill>
                  <a:schemeClr val="tx1">
                    <a:lumMod val="65000"/>
                    <a:lumOff val="35000"/>
                  </a:schemeClr>
                </a:solidFill>
              </a:rPr>
            </a:br>
            <a:r>
              <a:rPr lang="en-US" altLang="ja-JP" dirty="0" smtClean="0">
                <a:solidFill>
                  <a:schemeClr val="tx1">
                    <a:lumMod val="65000"/>
                    <a:lumOff val="35000"/>
                  </a:schemeClr>
                </a:solidFill>
              </a:rPr>
              <a:t>String </a:t>
            </a:r>
            <a:r>
              <a:rPr lang="en-US" altLang="ja-JP" dirty="0" err="1" smtClean="0">
                <a:solidFill>
                  <a:schemeClr val="tx1">
                    <a:lumMod val="65000"/>
                    <a:lumOff val="35000"/>
                  </a:schemeClr>
                </a:solidFill>
              </a:rPr>
              <a:t>clientName</a:t>
            </a:r>
            <a:r>
              <a:rPr lang="en-US" altLang="ja-JP" dirty="0" smtClean="0">
                <a:solidFill>
                  <a:schemeClr val="tx1">
                    <a:lumMod val="65000"/>
                    <a:lumOff val="35000"/>
                  </a:schemeClr>
                </a:solidFill>
              </a:rPr>
              <a:t>;</a:t>
            </a:r>
          </a:p>
        </p:txBody>
      </p:sp>
      <p:sp>
        <p:nvSpPr>
          <p:cNvPr id="160" name="角丸四角形 159"/>
          <p:cNvSpPr/>
          <p:nvPr/>
        </p:nvSpPr>
        <p:spPr>
          <a:xfrm>
            <a:off x="14102311" y="-4258185"/>
            <a:ext cx="4370162" cy="2057666"/>
          </a:xfrm>
          <a:prstGeom prst="roundRect">
            <a:avLst/>
          </a:prstGeom>
          <a:solidFill>
            <a:schemeClr val="accent6">
              <a:lumMod val="20000"/>
              <a:lumOff val="8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b="1" dirty="0" err="1" smtClean="0">
                <a:solidFill>
                  <a:schemeClr val="tx1">
                    <a:lumMod val="65000"/>
                    <a:lumOff val="35000"/>
                  </a:schemeClr>
                </a:solidFill>
              </a:rPr>
              <a:t>ProviderDetails</a:t>
            </a:r>
            <a:endParaRPr lang="en-US" altLang="ja-JP" b="1" dirty="0">
              <a:solidFill>
                <a:schemeClr val="tx1">
                  <a:lumMod val="65000"/>
                  <a:lumOff val="35000"/>
                </a:schemeClr>
              </a:solidFill>
            </a:endParaRPr>
          </a:p>
          <a:p>
            <a:pPr algn="ctr"/>
            <a:endParaRPr lang="en-US" altLang="ja-JP" dirty="0">
              <a:solidFill>
                <a:schemeClr val="tx1">
                  <a:lumMod val="65000"/>
                  <a:lumOff val="35000"/>
                </a:schemeClr>
              </a:solidFill>
            </a:endParaRPr>
          </a:p>
          <a:p>
            <a:r>
              <a:rPr lang="en-US" altLang="ja-JP" dirty="0" smtClean="0">
                <a:solidFill>
                  <a:schemeClr val="tx1">
                    <a:lumMod val="65000"/>
                    <a:lumOff val="35000"/>
                  </a:schemeClr>
                </a:solidFill>
              </a:rPr>
              <a:t>String </a:t>
            </a:r>
            <a:r>
              <a:rPr lang="en-US" altLang="ja-JP" dirty="0" err="1">
                <a:solidFill>
                  <a:schemeClr val="tx1">
                    <a:lumMod val="65000"/>
                    <a:lumOff val="35000"/>
                  </a:schemeClr>
                </a:solidFill>
              </a:rPr>
              <a:t>authorizationUri</a:t>
            </a:r>
            <a:r>
              <a:rPr lang="en-US" altLang="ja-JP" dirty="0" smtClean="0">
                <a:solidFill>
                  <a:schemeClr val="tx1">
                    <a:lumMod val="65000"/>
                    <a:lumOff val="35000"/>
                  </a:schemeClr>
                </a:solidFill>
              </a:rPr>
              <a:t>;</a:t>
            </a:r>
            <a:br>
              <a:rPr lang="en-US" altLang="ja-JP" dirty="0" smtClean="0">
                <a:solidFill>
                  <a:schemeClr val="tx1">
                    <a:lumMod val="65000"/>
                    <a:lumOff val="35000"/>
                  </a:schemeClr>
                </a:solidFill>
              </a:rPr>
            </a:br>
            <a:r>
              <a:rPr lang="en-US" altLang="ja-JP" dirty="0" smtClean="0">
                <a:solidFill>
                  <a:schemeClr val="tx1">
                    <a:lumMod val="65000"/>
                    <a:lumOff val="35000"/>
                  </a:schemeClr>
                </a:solidFill>
              </a:rPr>
              <a:t>String </a:t>
            </a:r>
            <a:r>
              <a:rPr lang="en-US" altLang="ja-JP" dirty="0" err="1">
                <a:solidFill>
                  <a:schemeClr val="tx1">
                    <a:lumMod val="65000"/>
                    <a:lumOff val="35000"/>
                  </a:schemeClr>
                </a:solidFill>
              </a:rPr>
              <a:t>tokenUri</a:t>
            </a:r>
            <a:r>
              <a:rPr lang="en-US" altLang="ja-JP" dirty="0" smtClean="0">
                <a:solidFill>
                  <a:schemeClr val="tx1">
                    <a:lumMod val="65000"/>
                    <a:lumOff val="35000"/>
                  </a:schemeClr>
                </a:solidFill>
              </a:rPr>
              <a:t>;</a:t>
            </a:r>
            <a:br>
              <a:rPr lang="en-US" altLang="ja-JP" dirty="0" smtClean="0">
                <a:solidFill>
                  <a:schemeClr val="tx1">
                    <a:lumMod val="65000"/>
                    <a:lumOff val="35000"/>
                  </a:schemeClr>
                </a:solidFill>
              </a:rPr>
            </a:br>
            <a:r>
              <a:rPr lang="en-US" altLang="ja-JP" dirty="0" err="1" smtClean="0">
                <a:solidFill>
                  <a:schemeClr val="tx1">
                    <a:lumMod val="65000"/>
                    <a:lumOff val="35000"/>
                  </a:schemeClr>
                </a:solidFill>
              </a:rPr>
              <a:t>UserInfoEndpoint</a:t>
            </a:r>
            <a:r>
              <a:rPr lang="en-US" altLang="ja-JP" dirty="0" smtClean="0">
                <a:solidFill>
                  <a:schemeClr val="tx1">
                    <a:lumMod val="65000"/>
                    <a:lumOff val="35000"/>
                  </a:schemeClr>
                </a:solidFill>
              </a:rPr>
              <a:t> </a:t>
            </a:r>
            <a:r>
              <a:rPr lang="en-US" altLang="ja-JP" dirty="0" err="1" smtClean="0">
                <a:solidFill>
                  <a:schemeClr val="tx1">
                    <a:lumMod val="65000"/>
                    <a:lumOff val="35000"/>
                  </a:schemeClr>
                </a:solidFill>
              </a:rPr>
              <a:t>userInfoEndpoint</a:t>
            </a:r>
            <a:r>
              <a:rPr lang="en-US" altLang="ja-JP" dirty="0" smtClean="0">
                <a:solidFill>
                  <a:schemeClr val="tx1">
                    <a:lumMod val="65000"/>
                    <a:lumOff val="35000"/>
                  </a:schemeClr>
                </a:solidFill>
              </a:rPr>
              <a:t>;</a:t>
            </a:r>
            <a:br>
              <a:rPr lang="en-US" altLang="ja-JP" dirty="0" smtClean="0">
                <a:solidFill>
                  <a:schemeClr val="tx1">
                    <a:lumMod val="65000"/>
                    <a:lumOff val="35000"/>
                  </a:schemeClr>
                </a:solidFill>
              </a:rPr>
            </a:br>
            <a:r>
              <a:rPr lang="en-US" altLang="ja-JP" dirty="0" smtClean="0">
                <a:solidFill>
                  <a:schemeClr val="tx1">
                    <a:lumMod val="65000"/>
                    <a:lumOff val="35000"/>
                  </a:schemeClr>
                </a:solidFill>
              </a:rPr>
              <a:t>String </a:t>
            </a:r>
            <a:r>
              <a:rPr lang="en-US" altLang="ja-JP" dirty="0" err="1">
                <a:solidFill>
                  <a:schemeClr val="tx1">
                    <a:lumMod val="65000"/>
                    <a:lumOff val="35000"/>
                  </a:schemeClr>
                </a:solidFill>
              </a:rPr>
              <a:t>jwkSetUri</a:t>
            </a:r>
            <a:r>
              <a:rPr lang="en-US" altLang="ja-JP" dirty="0" smtClean="0">
                <a:solidFill>
                  <a:schemeClr val="tx1">
                    <a:lumMod val="65000"/>
                    <a:lumOff val="35000"/>
                  </a:schemeClr>
                </a:solidFill>
              </a:rPr>
              <a:t>;</a:t>
            </a:r>
            <a:br>
              <a:rPr lang="en-US" altLang="ja-JP" dirty="0" smtClean="0">
                <a:solidFill>
                  <a:schemeClr val="tx1">
                    <a:lumMod val="65000"/>
                    <a:lumOff val="35000"/>
                  </a:schemeClr>
                </a:solidFill>
              </a:rPr>
            </a:br>
            <a:endParaRPr lang="en-US" altLang="ja-JP" dirty="0" smtClean="0">
              <a:solidFill>
                <a:schemeClr val="tx1">
                  <a:lumMod val="65000"/>
                  <a:lumOff val="35000"/>
                </a:schemeClr>
              </a:solidFill>
            </a:endParaRPr>
          </a:p>
        </p:txBody>
      </p:sp>
      <p:sp>
        <p:nvSpPr>
          <p:cNvPr id="161" name="角丸四角形 160"/>
          <p:cNvSpPr/>
          <p:nvPr/>
        </p:nvSpPr>
        <p:spPr>
          <a:xfrm>
            <a:off x="14110927" y="-1564091"/>
            <a:ext cx="4370162" cy="1436605"/>
          </a:xfrm>
          <a:prstGeom prst="roundRect">
            <a:avLst/>
          </a:prstGeom>
          <a:solidFill>
            <a:schemeClr val="accent6">
              <a:lumMod val="20000"/>
              <a:lumOff val="8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b="1" dirty="0" err="1" smtClean="0">
                <a:solidFill>
                  <a:schemeClr val="tx1">
                    <a:lumMod val="65000"/>
                    <a:lumOff val="35000"/>
                  </a:schemeClr>
                </a:solidFill>
              </a:rPr>
              <a:t>UserInfoEndpoint</a:t>
            </a:r>
            <a:endParaRPr lang="en-US" altLang="ja-JP" b="1" dirty="0">
              <a:solidFill>
                <a:schemeClr val="tx1">
                  <a:lumMod val="65000"/>
                  <a:lumOff val="35000"/>
                </a:schemeClr>
              </a:solidFill>
            </a:endParaRPr>
          </a:p>
          <a:p>
            <a:pPr algn="ctr"/>
            <a:endParaRPr lang="en-US" altLang="ja-JP" dirty="0">
              <a:solidFill>
                <a:schemeClr val="tx1">
                  <a:lumMod val="65000"/>
                  <a:lumOff val="35000"/>
                </a:schemeClr>
              </a:solidFill>
            </a:endParaRPr>
          </a:p>
          <a:p>
            <a:r>
              <a:rPr lang="en-US" altLang="ja-JP" dirty="0" smtClean="0">
                <a:solidFill>
                  <a:schemeClr val="tx1">
                    <a:lumMod val="65000"/>
                    <a:lumOff val="35000"/>
                  </a:schemeClr>
                </a:solidFill>
              </a:rPr>
              <a:t>String </a:t>
            </a:r>
            <a:r>
              <a:rPr lang="en-US" altLang="ja-JP" dirty="0" err="1">
                <a:solidFill>
                  <a:schemeClr val="tx1">
                    <a:lumMod val="65000"/>
                    <a:lumOff val="35000"/>
                  </a:schemeClr>
                </a:solidFill>
              </a:rPr>
              <a:t>uri</a:t>
            </a:r>
            <a:r>
              <a:rPr lang="en-US" altLang="ja-JP" dirty="0" smtClean="0">
                <a:solidFill>
                  <a:schemeClr val="tx1">
                    <a:lumMod val="65000"/>
                    <a:lumOff val="35000"/>
                  </a:schemeClr>
                </a:solidFill>
              </a:rPr>
              <a:t>;</a:t>
            </a:r>
            <a:br>
              <a:rPr lang="en-US" altLang="ja-JP" dirty="0" smtClean="0">
                <a:solidFill>
                  <a:schemeClr val="tx1">
                    <a:lumMod val="65000"/>
                    <a:lumOff val="35000"/>
                  </a:schemeClr>
                </a:solidFill>
              </a:rPr>
            </a:br>
            <a:r>
              <a:rPr lang="en-US" altLang="ja-JP" dirty="0" smtClean="0">
                <a:solidFill>
                  <a:schemeClr val="tx1">
                    <a:lumMod val="65000"/>
                    <a:lumOff val="35000"/>
                  </a:schemeClr>
                </a:solidFill>
              </a:rPr>
              <a:t>String </a:t>
            </a:r>
            <a:r>
              <a:rPr lang="en-US" altLang="ja-JP" dirty="0" err="1">
                <a:solidFill>
                  <a:schemeClr val="tx1">
                    <a:lumMod val="65000"/>
                    <a:lumOff val="35000"/>
                  </a:schemeClr>
                </a:solidFill>
              </a:rPr>
              <a:t>userNameAttributeName</a:t>
            </a:r>
            <a:r>
              <a:rPr lang="en-US" altLang="ja-JP" dirty="0" smtClean="0">
                <a:solidFill>
                  <a:schemeClr val="tx1">
                    <a:lumMod val="65000"/>
                    <a:lumOff val="35000"/>
                  </a:schemeClr>
                </a:solidFill>
              </a:rPr>
              <a:t>;</a:t>
            </a:r>
          </a:p>
        </p:txBody>
      </p:sp>
      <p:cxnSp>
        <p:nvCxnSpPr>
          <p:cNvPr id="162" name="直線矢印コネクタ 161"/>
          <p:cNvCxnSpPr>
            <a:stCxn id="160" idx="2"/>
            <a:endCxn id="161" idx="0"/>
          </p:cNvCxnSpPr>
          <p:nvPr/>
        </p:nvCxnSpPr>
        <p:spPr>
          <a:xfrm>
            <a:off x="16287392" y="-2200519"/>
            <a:ext cx="8616" cy="636428"/>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63" name="テキスト ボックス 162"/>
          <p:cNvSpPr txBox="1"/>
          <p:nvPr/>
        </p:nvSpPr>
        <p:spPr>
          <a:xfrm>
            <a:off x="13782305" y="-3180489"/>
            <a:ext cx="312906" cy="369332"/>
          </a:xfrm>
          <a:prstGeom prst="rect">
            <a:avLst/>
          </a:prstGeom>
          <a:noFill/>
        </p:spPr>
        <p:txBody>
          <a:bodyPr wrap="none" rtlCol="0">
            <a:spAutoFit/>
          </a:bodyPr>
          <a:lstStyle/>
          <a:p>
            <a:r>
              <a:rPr kumimoji="1" lang="en-US" altLang="ja-JP" dirty="0" smtClean="0"/>
              <a:t>1</a:t>
            </a:r>
            <a:endParaRPr kumimoji="1" lang="ja-JP" altLang="en-US" dirty="0"/>
          </a:p>
        </p:txBody>
      </p:sp>
      <p:sp>
        <p:nvSpPr>
          <p:cNvPr id="164" name="テキスト ボックス 163"/>
          <p:cNvSpPr txBox="1"/>
          <p:nvPr/>
        </p:nvSpPr>
        <p:spPr>
          <a:xfrm>
            <a:off x="15959333" y="-1914875"/>
            <a:ext cx="312906" cy="369332"/>
          </a:xfrm>
          <a:prstGeom prst="rect">
            <a:avLst/>
          </a:prstGeom>
          <a:noFill/>
        </p:spPr>
        <p:txBody>
          <a:bodyPr wrap="none" rtlCol="0">
            <a:spAutoFit/>
          </a:bodyPr>
          <a:lstStyle/>
          <a:p>
            <a:r>
              <a:rPr kumimoji="1" lang="en-US" altLang="ja-JP" dirty="0" smtClean="0"/>
              <a:t>1</a:t>
            </a:r>
            <a:endParaRPr kumimoji="1" lang="ja-JP" altLang="en-US" dirty="0"/>
          </a:p>
        </p:txBody>
      </p:sp>
      <p:sp>
        <p:nvSpPr>
          <p:cNvPr id="172" name="テキスト ボックス 171"/>
          <p:cNvSpPr txBox="1"/>
          <p:nvPr/>
        </p:nvSpPr>
        <p:spPr>
          <a:xfrm>
            <a:off x="6004650" y="-2590497"/>
            <a:ext cx="312906" cy="369332"/>
          </a:xfrm>
          <a:prstGeom prst="rect">
            <a:avLst/>
          </a:prstGeom>
          <a:noFill/>
        </p:spPr>
        <p:txBody>
          <a:bodyPr wrap="none" rtlCol="0">
            <a:spAutoFit/>
          </a:bodyPr>
          <a:lstStyle/>
          <a:p>
            <a:r>
              <a:rPr kumimoji="1" lang="en-US" altLang="ja-JP" dirty="0" smtClean="0"/>
              <a:t>1</a:t>
            </a:r>
            <a:endParaRPr kumimoji="1" lang="ja-JP" altLang="en-US" dirty="0"/>
          </a:p>
        </p:txBody>
      </p:sp>
      <p:cxnSp>
        <p:nvCxnSpPr>
          <p:cNvPr id="176" name="直線コネクタ 175"/>
          <p:cNvCxnSpPr>
            <a:stCxn id="159" idx="3"/>
            <a:endCxn id="160" idx="1"/>
          </p:cNvCxnSpPr>
          <p:nvPr/>
        </p:nvCxnSpPr>
        <p:spPr>
          <a:xfrm flipV="1">
            <a:off x="13293613" y="-3229352"/>
            <a:ext cx="808698" cy="618858"/>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202" name="テキスト ボックス 201"/>
          <p:cNvSpPr txBox="1"/>
          <p:nvPr/>
        </p:nvSpPr>
        <p:spPr>
          <a:xfrm>
            <a:off x="6021124" y="-1696688"/>
            <a:ext cx="312906" cy="369332"/>
          </a:xfrm>
          <a:prstGeom prst="rect">
            <a:avLst/>
          </a:prstGeom>
          <a:noFill/>
        </p:spPr>
        <p:txBody>
          <a:bodyPr wrap="none" rtlCol="0">
            <a:spAutoFit/>
          </a:bodyPr>
          <a:lstStyle/>
          <a:p>
            <a:r>
              <a:rPr kumimoji="1" lang="en-US" altLang="ja-JP" dirty="0" smtClean="0"/>
              <a:t>1</a:t>
            </a:r>
            <a:endParaRPr kumimoji="1" lang="ja-JP" altLang="en-US" dirty="0"/>
          </a:p>
        </p:txBody>
      </p:sp>
      <p:cxnSp>
        <p:nvCxnSpPr>
          <p:cNvPr id="203" name="カギ線コネクタ 202"/>
          <p:cNvCxnSpPr>
            <a:stCxn id="26" idx="0"/>
            <a:endCxn id="111" idx="2"/>
          </p:cNvCxnSpPr>
          <p:nvPr/>
        </p:nvCxnSpPr>
        <p:spPr>
          <a:xfrm rot="5400000" flipH="1" flipV="1">
            <a:off x="2893001" y="-213505"/>
            <a:ext cx="726587" cy="569"/>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95120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角丸四角形 25"/>
          <p:cNvSpPr/>
          <p:nvPr/>
        </p:nvSpPr>
        <p:spPr>
          <a:xfrm>
            <a:off x="111221" y="150072"/>
            <a:ext cx="6289577" cy="2086498"/>
          </a:xfrm>
          <a:prstGeom prst="roundRect">
            <a:avLst/>
          </a:prstGeom>
          <a:solidFill>
            <a:schemeClr val="accent6">
              <a:lumMod val="20000"/>
              <a:lumOff val="80000"/>
              <a:alpha val="20000"/>
            </a:schemeClr>
          </a:solidFill>
          <a:ln w="12700">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b="1" dirty="0" smtClean="0">
                <a:solidFill>
                  <a:schemeClr val="bg1">
                    <a:lumMod val="85000"/>
                  </a:schemeClr>
                </a:solidFill>
              </a:rPr>
              <a:t>OAuth2LoginAuthenticationToken</a:t>
            </a:r>
            <a:endParaRPr lang="en-US" altLang="ja-JP" b="1" dirty="0">
              <a:solidFill>
                <a:schemeClr val="bg1">
                  <a:lumMod val="85000"/>
                </a:schemeClr>
              </a:solidFill>
            </a:endParaRPr>
          </a:p>
          <a:p>
            <a:pPr algn="ctr"/>
            <a:endParaRPr lang="en-US" altLang="ja-JP" dirty="0">
              <a:solidFill>
                <a:schemeClr val="bg1">
                  <a:lumMod val="85000"/>
                </a:schemeClr>
              </a:solidFill>
            </a:endParaRPr>
          </a:p>
          <a:p>
            <a:r>
              <a:rPr lang="en-US" altLang="ja-JP" dirty="0" smtClean="0">
                <a:solidFill>
                  <a:schemeClr val="bg1">
                    <a:lumMod val="85000"/>
                  </a:schemeClr>
                </a:solidFill>
              </a:rPr>
              <a:t>OAuth2User </a:t>
            </a:r>
            <a:r>
              <a:rPr lang="en-US" altLang="ja-JP" dirty="0">
                <a:solidFill>
                  <a:schemeClr val="bg1">
                    <a:lumMod val="85000"/>
                  </a:schemeClr>
                </a:solidFill>
              </a:rPr>
              <a:t>principal</a:t>
            </a:r>
            <a:r>
              <a:rPr lang="en-US" altLang="ja-JP" dirty="0" smtClean="0">
                <a:solidFill>
                  <a:schemeClr val="bg1">
                    <a:lumMod val="85000"/>
                  </a:schemeClr>
                </a:solidFill>
              </a:rPr>
              <a:t>;</a:t>
            </a:r>
            <a:br>
              <a:rPr lang="en-US" altLang="ja-JP" dirty="0" smtClean="0">
                <a:solidFill>
                  <a:schemeClr val="bg1">
                    <a:lumMod val="85000"/>
                  </a:schemeClr>
                </a:solidFill>
              </a:rPr>
            </a:br>
            <a:r>
              <a:rPr lang="en-US" altLang="ja-JP" dirty="0" err="1" smtClean="0">
                <a:solidFill>
                  <a:schemeClr val="bg1">
                    <a:lumMod val="85000"/>
                  </a:schemeClr>
                </a:solidFill>
              </a:rPr>
              <a:t>ClientRegistration</a:t>
            </a:r>
            <a:r>
              <a:rPr lang="en-US" altLang="ja-JP" dirty="0" smtClean="0">
                <a:solidFill>
                  <a:schemeClr val="bg1">
                    <a:lumMod val="85000"/>
                  </a:schemeClr>
                </a:solidFill>
              </a:rPr>
              <a:t> </a:t>
            </a:r>
            <a:r>
              <a:rPr lang="en-US" altLang="ja-JP" dirty="0" err="1">
                <a:solidFill>
                  <a:schemeClr val="bg1">
                    <a:lumMod val="85000"/>
                  </a:schemeClr>
                </a:solidFill>
              </a:rPr>
              <a:t>clientRegistration</a:t>
            </a:r>
            <a:r>
              <a:rPr lang="en-US" altLang="ja-JP" dirty="0" smtClean="0">
                <a:solidFill>
                  <a:schemeClr val="bg1">
                    <a:lumMod val="85000"/>
                  </a:schemeClr>
                </a:solidFill>
              </a:rPr>
              <a:t>;</a:t>
            </a:r>
            <a:br>
              <a:rPr lang="en-US" altLang="ja-JP" dirty="0" smtClean="0">
                <a:solidFill>
                  <a:schemeClr val="bg1">
                    <a:lumMod val="85000"/>
                  </a:schemeClr>
                </a:solidFill>
              </a:rPr>
            </a:br>
            <a:r>
              <a:rPr lang="en-US" altLang="ja-JP" dirty="0" smtClean="0">
                <a:solidFill>
                  <a:schemeClr val="bg1">
                    <a:lumMod val="85000"/>
                  </a:schemeClr>
                </a:solidFill>
              </a:rPr>
              <a:t>OAuth2AuthorizationExchange </a:t>
            </a:r>
            <a:r>
              <a:rPr lang="en-US" altLang="ja-JP" dirty="0" err="1">
                <a:solidFill>
                  <a:schemeClr val="bg1">
                    <a:lumMod val="85000"/>
                  </a:schemeClr>
                </a:solidFill>
              </a:rPr>
              <a:t>authorizationExchange</a:t>
            </a:r>
            <a:r>
              <a:rPr lang="en-US" altLang="ja-JP" dirty="0" smtClean="0">
                <a:solidFill>
                  <a:schemeClr val="bg1">
                    <a:lumMod val="85000"/>
                  </a:schemeClr>
                </a:solidFill>
              </a:rPr>
              <a:t>;</a:t>
            </a:r>
            <a:br>
              <a:rPr lang="en-US" altLang="ja-JP" dirty="0" smtClean="0">
                <a:solidFill>
                  <a:schemeClr val="bg1">
                    <a:lumMod val="85000"/>
                  </a:schemeClr>
                </a:solidFill>
              </a:rPr>
            </a:br>
            <a:r>
              <a:rPr lang="en-US" altLang="ja-JP" dirty="0" smtClean="0">
                <a:solidFill>
                  <a:schemeClr val="bg1">
                    <a:lumMod val="85000"/>
                  </a:schemeClr>
                </a:solidFill>
              </a:rPr>
              <a:t>OAuth2AccessToken </a:t>
            </a:r>
            <a:r>
              <a:rPr lang="en-US" altLang="ja-JP" dirty="0" err="1">
                <a:solidFill>
                  <a:schemeClr val="bg1">
                    <a:lumMod val="85000"/>
                  </a:schemeClr>
                </a:solidFill>
              </a:rPr>
              <a:t>accessToken</a:t>
            </a:r>
            <a:r>
              <a:rPr lang="en-US" altLang="ja-JP" dirty="0" smtClean="0">
                <a:solidFill>
                  <a:schemeClr val="bg1">
                    <a:lumMod val="85000"/>
                  </a:schemeClr>
                </a:solidFill>
              </a:rPr>
              <a:t>;</a:t>
            </a:r>
          </a:p>
        </p:txBody>
      </p:sp>
      <p:sp>
        <p:nvSpPr>
          <p:cNvPr id="12" name="角丸四角形 11"/>
          <p:cNvSpPr/>
          <p:nvPr/>
        </p:nvSpPr>
        <p:spPr>
          <a:xfrm>
            <a:off x="8576279" y="839327"/>
            <a:ext cx="4160098" cy="696364"/>
          </a:xfrm>
          <a:prstGeom prst="roundRect">
            <a:avLst/>
          </a:prstGeom>
          <a:solidFill>
            <a:schemeClr val="accent6">
              <a:lumMod val="20000"/>
              <a:lumOff val="80000"/>
              <a:alpha val="2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kumimoji="1" lang="en-US" altLang="ja-JP" dirty="0" smtClean="0">
                <a:solidFill>
                  <a:schemeClr val="bg1">
                    <a:lumMod val="85000"/>
                  </a:schemeClr>
                </a:solidFill>
              </a:rPr>
              <a:t>&lt;&lt;interface&gt;&gt;</a:t>
            </a:r>
          </a:p>
          <a:p>
            <a:pPr algn="ctr"/>
            <a:r>
              <a:rPr kumimoji="1" lang="en-US" altLang="ja-JP" b="1" dirty="0" smtClean="0">
                <a:solidFill>
                  <a:schemeClr val="bg1">
                    <a:lumMod val="85000"/>
                  </a:schemeClr>
                </a:solidFill>
              </a:rPr>
              <a:t>OAuth2User</a:t>
            </a:r>
            <a:endParaRPr lang="en-US" altLang="ja-JP" dirty="0" smtClean="0">
              <a:solidFill>
                <a:schemeClr val="bg1">
                  <a:lumMod val="85000"/>
                </a:schemeClr>
              </a:solidFill>
            </a:endParaRPr>
          </a:p>
        </p:txBody>
      </p:sp>
      <p:sp>
        <p:nvSpPr>
          <p:cNvPr id="13" name="角丸四角形 12"/>
          <p:cNvSpPr/>
          <p:nvPr/>
        </p:nvSpPr>
        <p:spPr>
          <a:xfrm>
            <a:off x="8576279" y="2092898"/>
            <a:ext cx="4160098" cy="1727180"/>
          </a:xfrm>
          <a:prstGeom prst="roundRect">
            <a:avLst/>
          </a:prstGeom>
          <a:solidFill>
            <a:schemeClr val="accent6">
              <a:lumMod val="20000"/>
              <a:lumOff val="80000"/>
              <a:alpha val="2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b="1" dirty="0" smtClean="0">
                <a:solidFill>
                  <a:schemeClr val="bg1">
                    <a:lumMod val="85000"/>
                  </a:schemeClr>
                </a:solidFill>
              </a:rPr>
              <a:t>DefaultOAuth2User</a:t>
            </a:r>
          </a:p>
          <a:p>
            <a:endParaRPr lang="en-US" altLang="ja-JP" dirty="0">
              <a:solidFill>
                <a:schemeClr val="bg1">
                  <a:lumMod val="85000"/>
                </a:schemeClr>
              </a:solidFill>
            </a:endParaRPr>
          </a:p>
          <a:p>
            <a:r>
              <a:rPr lang="en-US" altLang="ja-JP" dirty="0" smtClean="0">
                <a:solidFill>
                  <a:schemeClr val="bg1">
                    <a:lumMod val="85000"/>
                  </a:schemeClr>
                </a:solidFill>
              </a:rPr>
              <a:t>Set&lt;</a:t>
            </a:r>
            <a:r>
              <a:rPr lang="en-US" altLang="ja-JP" dirty="0" err="1" smtClean="0">
                <a:solidFill>
                  <a:schemeClr val="bg1">
                    <a:lumMod val="85000"/>
                  </a:schemeClr>
                </a:solidFill>
              </a:rPr>
              <a:t>GrantedAuthority</a:t>
            </a:r>
            <a:r>
              <a:rPr lang="en-US" altLang="ja-JP" dirty="0" smtClean="0">
                <a:solidFill>
                  <a:schemeClr val="bg1">
                    <a:lumMod val="85000"/>
                  </a:schemeClr>
                </a:solidFill>
              </a:rPr>
              <a:t>&gt; </a:t>
            </a:r>
            <a:r>
              <a:rPr lang="en-US" altLang="ja-JP" dirty="0">
                <a:solidFill>
                  <a:schemeClr val="bg1">
                    <a:lumMod val="85000"/>
                  </a:schemeClr>
                </a:solidFill>
              </a:rPr>
              <a:t>authorities</a:t>
            </a:r>
            <a:r>
              <a:rPr lang="en-US" altLang="ja-JP" dirty="0" smtClean="0">
                <a:solidFill>
                  <a:schemeClr val="bg1">
                    <a:lumMod val="85000"/>
                  </a:schemeClr>
                </a:solidFill>
              </a:rPr>
              <a:t>;</a:t>
            </a:r>
            <a:br>
              <a:rPr lang="en-US" altLang="ja-JP" dirty="0" smtClean="0">
                <a:solidFill>
                  <a:schemeClr val="bg1">
                    <a:lumMod val="85000"/>
                  </a:schemeClr>
                </a:solidFill>
              </a:rPr>
            </a:br>
            <a:r>
              <a:rPr lang="en-US" altLang="ja-JP" dirty="0" smtClean="0">
                <a:solidFill>
                  <a:schemeClr val="bg1">
                    <a:lumMod val="85000"/>
                  </a:schemeClr>
                </a:solidFill>
              </a:rPr>
              <a:t>Map&lt;String, Object&gt; </a:t>
            </a:r>
            <a:r>
              <a:rPr lang="en-US" altLang="ja-JP" dirty="0">
                <a:solidFill>
                  <a:schemeClr val="bg1">
                    <a:lumMod val="85000"/>
                  </a:schemeClr>
                </a:solidFill>
              </a:rPr>
              <a:t>attributes</a:t>
            </a:r>
            <a:r>
              <a:rPr lang="en-US" altLang="ja-JP" dirty="0" smtClean="0">
                <a:solidFill>
                  <a:schemeClr val="bg1">
                    <a:lumMod val="85000"/>
                  </a:schemeClr>
                </a:solidFill>
              </a:rPr>
              <a:t>;</a:t>
            </a:r>
            <a:br>
              <a:rPr lang="en-US" altLang="ja-JP" dirty="0" smtClean="0">
                <a:solidFill>
                  <a:schemeClr val="bg1">
                    <a:lumMod val="85000"/>
                  </a:schemeClr>
                </a:solidFill>
              </a:rPr>
            </a:br>
            <a:r>
              <a:rPr lang="en-US" altLang="ja-JP" dirty="0" smtClean="0">
                <a:solidFill>
                  <a:schemeClr val="bg1">
                    <a:lumMod val="85000"/>
                  </a:schemeClr>
                </a:solidFill>
              </a:rPr>
              <a:t>String </a:t>
            </a:r>
            <a:r>
              <a:rPr lang="en-US" altLang="ja-JP" dirty="0" err="1">
                <a:solidFill>
                  <a:schemeClr val="bg1">
                    <a:lumMod val="85000"/>
                  </a:schemeClr>
                </a:solidFill>
              </a:rPr>
              <a:t>nameAttributeKey</a:t>
            </a:r>
            <a:r>
              <a:rPr lang="en-US" altLang="ja-JP" dirty="0" smtClean="0">
                <a:solidFill>
                  <a:schemeClr val="bg1">
                    <a:lumMod val="85000"/>
                  </a:schemeClr>
                </a:solidFill>
              </a:rPr>
              <a:t>;</a:t>
            </a:r>
            <a:br>
              <a:rPr lang="en-US" altLang="ja-JP" dirty="0" smtClean="0">
                <a:solidFill>
                  <a:schemeClr val="bg1">
                    <a:lumMod val="85000"/>
                  </a:schemeClr>
                </a:solidFill>
              </a:rPr>
            </a:br>
            <a:endParaRPr lang="en-US" altLang="ja-JP" dirty="0" smtClean="0">
              <a:solidFill>
                <a:schemeClr val="bg1">
                  <a:lumMod val="85000"/>
                </a:schemeClr>
              </a:solidFill>
            </a:endParaRPr>
          </a:p>
        </p:txBody>
      </p:sp>
      <p:sp>
        <p:nvSpPr>
          <p:cNvPr id="16" name="角丸四角形 15"/>
          <p:cNvSpPr/>
          <p:nvPr/>
        </p:nvSpPr>
        <p:spPr>
          <a:xfrm>
            <a:off x="11513902" y="4493177"/>
            <a:ext cx="3794522" cy="696364"/>
          </a:xfrm>
          <a:prstGeom prst="roundRect">
            <a:avLst/>
          </a:prstGeom>
          <a:solidFill>
            <a:schemeClr val="accent4">
              <a:lumMod val="20000"/>
              <a:lumOff val="80000"/>
              <a:alpha val="2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kumimoji="1" lang="en-US" altLang="ja-JP" dirty="0" smtClean="0">
                <a:solidFill>
                  <a:schemeClr val="bg1">
                    <a:lumMod val="85000"/>
                  </a:schemeClr>
                </a:solidFill>
              </a:rPr>
              <a:t>&lt;&lt;interface&gt;&gt;</a:t>
            </a:r>
          </a:p>
          <a:p>
            <a:pPr algn="ctr"/>
            <a:r>
              <a:rPr lang="en-US" altLang="ja-JP" b="1" dirty="0" err="1" smtClean="0">
                <a:solidFill>
                  <a:schemeClr val="bg1">
                    <a:lumMod val="85000"/>
                  </a:schemeClr>
                </a:solidFill>
              </a:rPr>
              <a:t>GrantedAuthority</a:t>
            </a:r>
            <a:endParaRPr lang="en-US" altLang="ja-JP" b="1" dirty="0" smtClean="0">
              <a:solidFill>
                <a:schemeClr val="bg1">
                  <a:lumMod val="85000"/>
                </a:schemeClr>
              </a:solidFill>
            </a:endParaRPr>
          </a:p>
        </p:txBody>
      </p:sp>
      <p:sp>
        <p:nvSpPr>
          <p:cNvPr id="17" name="角丸四角形 16"/>
          <p:cNvSpPr/>
          <p:nvPr/>
        </p:nvSpPr>
        <p:spPr>
          <a:xfrm>
            <a:off x="11527154" y="5740438"/>
            <a:ext cx="3794522" cy="1300659"/>
          </a:xfrm>
          <a:prstGeom prst="roundRect">
            <a:avLst/>
          </a:prstGeom>
          <a:solidFill>
            <a:schemeClr val="accent6">
              <a:lumMod val="20000"/>
              <a:lumOff val="80000"/>
              <a:alpha val="2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b="1" dirty="0" smtClean="0">
                <a:solidFill>
                  <a:schemeClr val="bg1">
                    <a:lumMod val="85000"/>
                  </a:schemeClr>
                </a:solidFill>
              </a:rPr>
              <a:t>OAuth2UserAuthority</a:t>
            </a:r>
          </a:p>
          <a:p>
            <a:endParaRPr lang="en-US" altLang="ja-JP" dirty="0" smtClean="0">
              <a:solidFill>
                <a:schemeClr val="bg1">
                  <a:lumMod val="85000"/>
                </a:schemeClr>
              </a:solidFill>
            </a:endParaRPr>
          </a:p>
          <a:p>
            <a:r>
              <a:rPr lang="en-US" altLang="ja-JP" dirty="0" smtClean="0">
                <a:solidFill>
                  <a:schemeClr val="bg1">
                    <a:lumMod val="85000"/>
                  </a:schemeClr>
                </a:solidFill>
              </a:rPr>
              <a:t>String authority;</a:t>
            </a:r>
            <a:endParaRPr lang="en-US" altLang="ja-JP" dirty="0">
              <a:solidFill>
                <a:schemeClr val="bg1">
                  <a:lumMod val="85000"/>
                </a:schemeClr>
              </a:solidFill>
            </a:endParaRPr>
          </a:p>
          <a:p>
            <a:r>
              <a:rPr lang="en-US" altLang="ja-JP" dirty="0" smtClean="0">
                <a:solidFill>
                  <a:schemeClr val="bg1">
                    <a:lumMod val="85000"/>
                  </a:schemeClr>
                </a:solidFill>
              </a:rPr>
              <a:t>Map&lt;String, Object&gt; </a:t>
            </a:r>
            <a:r>
              <a:rPr lang="en-US" altLang="ja-JP" dirty="0">
                <a:solidFill>
                  <a:schemeClr val="bg1">
                    <a:lumMod val="85000"/>
                  </a:schemeClr>
                </a:solidFill>
              </a:rPr>
              <a:t>attributes</a:t>
            </a:r>
            <a:r>
              <a:rPr lang="en-US" altLang="ja-JP" dirty="0" smtClean="0">
                <a:solidFill>
                  <a:schemeClr val="bg1">
                    <a:lumMod val="85000"/>
                  </a:schemeClr>
                </a:solidFill>
              </a:rPr>
              <a:t>;</a:t>
            </a:r>
          </a:p>
        </p:txBody>
      </p:sp>
      <p:sp>
        <p:nvSpPr>
          <p:cNvPr id="19" name="角丸四角形 18"/>
          <p:cNvSpPr/>
          <p:nvPr/>
        </p:nvSpPr>
        <p:spPr>
          <a:xfrm>
            <a:off x="1219733" y="2518784"/>
            <a:ext cx="6227804" cy="1490175"/>
          </a:xfrm>
          <a:prstGeom prst="roundRect">
            <a:avLst/>
          </a:prstGeom>
          <a:solidFill>
            <a:schemeClr val="accent6">
              <a:lumMod val="20000"/>
              <a:lumOff val="80000"/>
              <a:alpha val="2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b="1" dirty="0" smtClean="0">
                <a:solidFill>
                  <a:schemeClr val="bg1">
                    <a:lumMod val="85000"/>
                  </a:schemeClr>
                </a:solidFill>
              </a:rPr>
              <a:t>OAuth2AuthorizationExchange</a:t>
            </a:r>
            <a:endParaRPr lang="en-US" altLang="ja-JP" b="1" dirty="0">
              <a:solidFill>
                <a:schemeClr val="bg1">
                  <a:lumMod val="85000"/>
                </a:schemeClr>
              </a:solidFill>
            </a:endParaRPr>
          </a:p>
          <a:p>
            <a:pPr algn="ctr"/>
            <a:endParaRPr lang="en-US" altLang="ja-JP" dirty="0" smtClean="0">
              <a:solidFill>
                <a:schemeClr val="bg1">
                  <a:lumMod val="85000"/>
                </a:schemeClr>
              </a:solidFill>
            </a:endParaRPr>
          </a:p>
          <a:p>
            <a:r>
              <a:rPr lang="en-US" altLang="ja-JP" dirty="0" smtClean="0">
                <a:solidFill>
                  <a:schemeClr val="bg1">
                    <a:lumMod val="85000"/>
                  </a:schemeClr>
                </a:solidFill>
              </a:rPr>
              <a:t>OAuth2AuthorizationRequest </a:t>
            </a:r>
            <a:r>
              <a:rPr lang="en-US" altLang="ja-JP" dirty="0" err="1">
                <a:solidFill>
                  <a:schemeClr val="bg1">
                    <a:lumMod val="85000"/>
                  </a:schemeClr>
                </a:solidFill>
              </a:rPr>
              <a:t>authorizationRequest</a:t>
            </a:r>
            <a:r>
              <a:rPr lang="en-US" altLang="ja-JP" dirty="0" smtClean="0">
                <a:solidFill>
                  <a:schemeClr val="bg1">
                    <a:lumMod val="85000"/>
                  </a:schemeClr>
                </a:solidFill>
              </a:rPr>
              <a:t>;</a:t>
            </a:r>
            <a:br>
              <a:rPr lang="en-US" altLang="ja-JP" dirty="0" smtClean="0">
                <a:solidFill>
                  <a:schemeClr val="bg1">
                    <a:lumMod val="85000"/>
                  </a:schemeClr>
                </a:solidFill>
              </a:rPr>
            </a:br>
            <a:r>
              <a:rPr lang="en-US" altLang="ja-JP" dirty="0" smtClean="0">
                <a:solidFill>
                  <a:schemeClr val="bg1">
                    <a:lumMod val="85000"/>
                  </a:schemeClr>
                </a:solidFill>
              </a:rPr>
              <a:t>OAuth2AuthorizationResponse </a:t>
            </a:r>
            <a:r>
              <a:rPr lang="en-US" altLang="ja-JP" dirty="0" err="1">
                <a:solidFill>
                  <a:schemeClr val="bg1">
                    <a:lumMod val="85000"/>
                  </a:schemeClr>
                </a:solidFill>
              </a:rPr>
              <a:t>authorizationResponse</a:t>
            </a:r>
            <a:r>
              <a:rPr lang="en-US" altLang="ja-JP" dirty="0" smtClean="0">
                <a:solidFill>
                  <a:schemeClr val="bg1">
                    <a:lumMod val="85000"/>
                  </a:schemeClr>
                </a:solidFill>
              </a:rPr>
              <a:t>;</a:t>
            </a:r>
            <a:br>
              <a:rPr lang="en-US" altLang="ja-JP" dirty="0" smtClean="0">
                <a:solidFill>
                  <a:schemeClr val="bg1">
                    <a:lumMod val="85000"/>
                  </a:schemeClr>
                </a:solidFill>
              </a:rPr>
            </a:br>
            <a:endParaRPr lang="en-US" altLang="ja-JP" dirty="0">
              <a:solidFill>
                <a:schemeClr val="bg1">
                  <a:lumMod val="85000"/>
                </a:schemeClr>
              </a:solidFill>
            </a:endParaRPr>
          </a:p>
        </p:txBody>
      </p:sp>
      <p:sp>
        <p:nvSpPr>
          <p:cNvPr id="21" name="角丸四角形 20"/>
          <p:cNvSpPr/>
          <p:nvPr/>
        </p:nvSpPr>
        <p:spPr>
          <a:xfrm>
            <a:off x="2447907" y="7858120"/>
            <a:ext cx="5966914" cy="1950195"/>
          </a:xfrm>
          <a:prstGeom prst="roundRect">
            <a:avLst/>
          </a:prstGeom>
          <a:solidFill>
            <a:schemeClr val="accent6">
              <a:lumMod val="20000"/>
              <a:lumOff val="80000"/>
              <a:alpha val="2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b="1" dirty="0" smtClean="0">
                <a:solidFill>
                  <a:schemeClr val="bg1">
                    <a:lumMod val="85000"/>
                  </a:schemeClr>
                </a:solidFill>
              </a:rPr>
              <a:t>OAuth2AuthorizationResponse</a:t>
            </a:r>
            <a:endParaRPr lang="en-US" altLang="ja-JP" b="1" dirty="0">
              <a:solidFill>
                <a:schemeClr val="bg1">
                  <a:lumMod val="85000"/>
                </a:schemeClr>
              </a:solidFill>
            </a:endParaRPr>
          </a:p>
          <a:p>
            <a:pPr algn="ctr"/>
            <a:endParaRPr lang="en-US" altLang="ja-JP" dirty="0" smtClean="0">
              <a:solidFill>
                <a:schemeClr val="bg1">
                  <a:lumMod val="85000"/>
                </a:schemeClr>
              </a:solidFill>
            </a:endParaRPr>
          </a:p>
          <a:p>
            <a:r>
              <a:rPr lang="en-US" altLang="ja-JP" dirty="0" smtClean="0">
                <a:solidFill>
                  <a:schemeClr val="bg1">
                    <a:lumMod val="85000"/>
                  </a:schemeClr>
                </a:solidFill>
              </a:rPr>
              <a:t>String </a:t>
            </a:r>
            <a:r>
              <a:rPr lang="en-US" altLang="ja-JP" dirty="0" err="1">
                <a:solidFill>
                  <a:schemeClr val="bg1">
                    <a:lumMod val="85000"/>
                  </a:schemeClr>
                </a:solidFill>
              </a:rPr>
              <a:t>redirectUri</a:t>
            </a:r>
            <a:r>
              <a:rPr lang="en-US" altLang="ja-JP" dirty="0" smtClean="0">
                <a:solidFill>
                  <a:schemeClr val="bg1">
                    <a:lumMod val="85000"/>
                  </a:schemeClr>
                </a:solidFill>
              </a:rPr>
              <a:t>;</a:t>
            </a:r>
            <a:br>
              <a:rPr lang="en-US" altLang="ja-JP" dirty="0" smtClean="0">
                <a:solidFill>
                  <a:schemeClr val="bg1">
                    <a:lumMod val="85000"/>
                  </a:schemeClr>
                </a:solidFill>
              </a:rPr>
            </a:br>
            <a:r>
              <a:rPr lang="en-US" altLang="ja-JP" dirty="0" smtClean="0">
                <a:solidFill>
                  <a:schemeClr val="bg1">
                    <a:lumMod val="85000"/>
                  </a:schemeClr>
                </a:solidFill>
              </a:rPr>
              <a:t>String </a:t>
            </a:r>
            <a:r>
              <a:rPr lang="en-US" altLang="ja-JP" dirty="0">
                <a:solidFill>
                  <a:schemeClr val="bg1">
                    <a:lumMod val="85000"/>
                  </a:schemeClr>
                </a:solidFill>
              </a:rPr>
              <a:t>state</a:t>
            </a:r>
            <a:r>
              <a:rPr lang="en-US" altLang="ja-JP" dirty="0" smtClean="0">
                <a:solidFill>
                  <a:schemeClr val="bg1">
                    <a:lumMod val="85000"/>
                  </a:schemeClr>
                </a:solidFill>
              </a:rPr>
              <a:t>;</a:t>
            </a:r>
            <a:br>
              <a:rPr lang="en-US" altLang="ja-JP" dirty="0" smtClean="0">
                <a:solidFill>
                  <a:schemeClr val="bg1">
                    <a:lumMod val="85000"/>
                  </a:schemeClr>
                </a:solidFill>
              </a:rPr>
            </a:br>
            <a:r>
              <a:rPr lang="en-US" altLang="ja-JP" dirty="0" smtClean="0">
                <a:solidFill>
                  <a:schemeClr val="bg1">
                    <a:lumMod val="85000"/>
                  </a:schemeClr>
                </a:solidFill>
              </a:rPr>
              <a:t>String </a:t>
            </a:r>
            <a:r>
              <a:rPr lang="en-US" altLang="ja-JP" dirty="0">
                <a:solidFill>
                  <a:schemeClr val="bg1">
                    <a:lumMod val="85000"/>
                  </a:schemeClr>
                </a:solidFill>
              </a:rPr>
              <a:t>code</a:t>
            </a:r>
            <a:r>
              <a:rPr lang="en-US" altLang="ja-JP" dirty="0" smtClean="0">
                <a:solidFill>
                  <a:schemeClr val="bg1">
                    <a:lumMod val="85000"/>
                  </a:schemeClr>
                </a:solidFill>
              </a:rPr>
              <a:t>;</a:t>
            </a:r>
            <a:br>
              <a:rPr lang="en-US" altLang="ja-JP" dirty="0" smtClean="0">
                <a:solidFill>
                  <a:schemeClr val="bg1">
                    <a:lumMod val="85000"/>
                  </a:schemeClr>
                </a:solidFill>
              </a:rPr>
            </a:br>
            <a:r>
              <a:rPr lang="en-US" altLang="ja-JP" dirty="0" smtClean="0">
                <a:solidFill>
                  <a:schemeClr val="bg1">
                    <a:lumMod val="85000"/>
                  </a:schemeClr>
                </a:solidFill>
              </a:rPr>
              <a:t>OAuth2Error </a:t>
            </a:r>
            <a:r>
              <a:rPr lang="en-US" altLang="ja-JP" dirty="0">
                <a:solidFill>
                  <a:schemeClr val="bg1">
                    <a:lumMod val="85000"/>
                  </a:schemeClr>
                </a:solidFill>
              </a:rPr>
              <a:t>error</a:t>
            </a:r>
            <a:r>
              <a:rPr lang="en-US" altLang="ja-JP" dirty="0" smtClean="0">
                <a:solidFill>
                  <a:schemeClr val="bg1">
                    <a:lumMod val="85000"/>
                  </a:schemeClr>
                </a:solidFill>
              </a:rPr>
              <a:t>;</a:t>
            </a:r>
          </a:p>
        </p:txBody>
      </p:sp>
      <p:sp>
        <p:nvSpPr>
          <p:cNvPr id="22" name="角丸四角形 21"/>
          <p:cNvSpPr/>
          <p:nvPr/>
        </p:nvSpPr>
        <p:spPr>
          <a:xfrm>
            <a:off x="6044127" y="10088502"/>
            <a:ext cx="2410575" cy="1668064"/>
          </a:xfrm>
          <a:prstGeom prst="roundRect">
            <a:avLst/>
          </a:prstGeom>
          <a:solidFill>
            <a:schemeClr val="accent6">
              <a:lumMod val="20000"/>
              <a:lumOff val="80000"/>
              <a:alpha val="2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b="1" dirty="0" smtClean="0">
                <a:solidFill>
                  <a:schemeClr val="bg1">
                    <a:lumMod val="85000"/>
                  </a:schemeClr>
                </a:solidFill>
              </a:rPr>
              <a:t>OAuth2Error</a:t>
            </a:r>
            <a:endParaRPr lang="en-US" altLang="ja-JP" b="1" dirty="0">
              <a:solidFill>
                <a:schemeClr val="bg1">
                  <a:lumMod val="85000"/>
                </a:schemeClr>
              </a:solidFill>
            </a:endParaRPr>
          </a:p>
          <a:p>
            <a:pPr algn="ctr"/>
            <a:endParaRPr lang="en-US" altLang="ja-JP" dirty="0" smtClean="0">
              <a:solidFill>
                <a:schemeClr val="bg1">
                  <a:lumMod val="85000"/>
                </a:schemeClr>
              </a:solidFill>
            </a:endParaRPr>
          </a:p>
          <a:p>
            <a:r>
              <a:rPr lang="en-US" altLang="ja-JP" dirty="0" smtClean="0">
                <a:solidFill>
                  <a:schemeClr val="bg1">
                    <a:lumMod val="85000"/>
                  </a:schemeClr>
                </a:solidFill>
              </a:rPr>
              <a:t>String </a:t>
            </a:r>
            <a:r>
              <a:rPr lang="en-US" altLang="ja-JP" dirty="0" err="1">
                <a:solidFill>
                  <a:schemeClr val="bg1">
                    <a:lumMod val="85000"/>
                  </a:schemeClr>
                </a:solidFill>
              </a:rPr>
              <a:t>errorCode</a:t>
            </a:r>
            <a:r>
              <a:rPr lang="en-US" altLang="ja-JP" dirty="0" smtClean="0">
                <a:solidFill>
                  <a:schemeClr val="bg1">
                    <a:lumMod val="85000"/>
                  </a:schemeClr>
                </a:solidFill>
              </a:rPr>
              <a:t>;</a:t>
            </a:r>
            <a:br>
              <a:rPr lang="en-US" altLang="ja-JP" dirty="0" smtClean="0">
                <a:solidFill>
                  <a:schemeClr val="bg1">
                    <a:lumMod val="85000"/>
                  </a:schemeClr>
                </a:solidFill>
              </a:rPr>
            </a:br>
            <a:r>
              <a:rPr lang="en-US" altLang="ja-JP" dirty="0" smtClean="0">
                <a:solidFill>
                  <a:schemeClr val="bg1">
                    <a:lumMod val="85000"/>
                  </a:schemeClr>
                </a:solidFill>
              </a:rPr>
              <a:t>String </a:t>
            </a:r>
            <a:r>
              <a:rPr lang="en-US" altLang="ja-JP" dirty="0">
                <a:solidFill>
                  <a:schemeClr val="bg1">
                    <a:lumMod val="85000"/>
                  </a:schemeClr>
                </a:solidFill>
              </a:rPr>
              <a:t>description</a:t>
            </a:r>
            <a:r>
              <a:rPr lang="en-US" altLang="ja-JP" dirty="0" smtClean="0">
                <a:solidFill>
                  <a:schemeClr val="bg1">
                    <a:lumMod val="85000"/>
                  </a:schemeClr>
                </a:solidFill>
              </a:rPr>
              <a:t>;</a:t>
            </a:r>
            <a:br>
              <a:rPr lang="en-US" altLang="ja-JP" dirty="0" smtClean="0">
                <a:solidFill>
                  <a:schemeClr val="bg1">
                    <a:lumMod val="85000"/>
                  </a:schemeClr>
                </a:solidFill>
              </a:rPr>
            </a:br>
            <a:r>
              <a:rPr lang="en-US" altLang="ja-JP" dirty="0" smtClean="0">
                <a:solidFill>
                  <a:schemeClr val="bg1">
                    <a:lumMod val="85000"/>
                  </a:schemeClr>
                </a:solidFill>
              </a:rPr>
              <a:t>String </a:t>
            </a:r>
            <a:r>
              <a:rPr lang="en-US" altLang="ja-JP" dirty="0" err="1">
                <a:solidFill>
                  <a:schemeClr val="bg1">
                    <a:lumMod val="85000"/>
                  </a:schemeClr>
                </a:solidFill>
              </a:rPr>
              <a:t>uri</a:t>
            </a:r>
            <a:r>
              <a:rPr lang="en-US" altLang="ja-JP" dirty="0" smtClean="0">
                <a:solidFill>
                  <a:schemeClr val="bg1">
                    <a:lumMod val="85000"/>
                  </a:schemeClr>
                </a:solidFill>
              </a:rPr>
              <a:t>;</a:t>
            </a:r>
          </a:p>
        </p:txBody>
      </p:sp>
      <p:cxnSp>
        <p:nvCxnSpPr>
          <p:cNvPr id="28" name="カギ線コネクタ 27"/>
          <p:cNvCxnSpPr>
            <a:endCxn id="21" idx="1"/>
          </p:cNvCxnSpPr>
          <p:nvPr/>
        </p:nvCxnSpPr>
        <p:spPr>
          <a:xfrm rot="16200000" flipH="1">
            <a:off x="-366981" y="6018330"/>
            <a:ext cx="4824932" cy="804844"/>
          </a:xfrm>
          <a:prstGeom prst="bentConnector2">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1" name="カギ線コネクタ 30"/>
          <p:cNvCxnSpPr>
            <a:stCxn id="21" idx="2"/>
            <a:endCxn id="22" idx="1"/>
          </p:cNvCxnSpPr>
          <p:nvPr/>
        </p:nvCxnSpPr>
        <p:spPr>
          <a:xfrm rot="16200000" flipH="1">
            <a:off x="5180636" y="10059042"/>
            <a:ext cx="1114219" cy="612763"/>
          </a:xfrm>
          <a:prstGeom prst="bentConnector2">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9" name="カギ線コネクタ 38"/>
          <p:cNvCxnSpPr>
            <a:endCxn id="131" idx="1"/>
          </p:cNvCxnSpPr>
          <p:nvPr/>
        </p:nvCxnSpPr>
        <p:spPr>
          <a:xfrm rot="16200000" flipH="1">
            <a:off x="1163939" y="4757251"/>
            <a:ext cx="2018158" cy="521578"/>
          </a:xfrm>
          <a:prstGeom prst="bentConnector2">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8" name="カギ線コネクタ 47"/>
          <p:cNvCxnSpPr/>
          <p:nvPr/>
        </p:nvCxnSpPr>
        <p:spPr>
          <a:xfrm rot="5400000" flipH="1" flipV="1">
            <a:off x="5191744" y="-1353822"/>
            <a:ext cx="1911941" cy="1094801"/>
          </a:xfrm>
          <a:prstGeom prst="bentConnector3">
            <a:avLst>
              <a:gd name="adj1" fmla="val 99765"/>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1" name="カギ線コネクタ 50"/>
          <p:cNvCxnSpPr>
            <a:endCxn id="19" idx="1"/>
          </p:cNvCxnSpPr>
          <p:nvPr/>
        </p:nvCxnSpPr>
        <p:spPr>
          <a:xfrm rot="16200000" flipH="1">
            <a:off x="451966" y="2496105"/>
            <a:ext cx="1027300" cy="508233"/>
          </a:xfrm>
          <a:prstGeom prst="bentConnector2">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3" name="直線矢印コネクタ 62"/>
          <p:cNvCxnSpPr>
            <a:stCxn id="13" idx="0"/>
            <a:endCxn id="12" idx="2"/>
          </p:cNvCxnSpPr>
          <p:nvPr/>
        </p:nvCxnSpPr>
        <p:spPr>
          <a:xfrm flipV="1">
            <a:off x="10656328" y="1535691"/>
            <a:ext cx="0" cy="557207"/>
          </a:xfrm>
          <a:prstGeom prst="straightConnector1">
            <a:avLst/>
          </a:prstGeom>
          <a:ln w="57150">
            <a:solidFill>
              <a:schemeClr val="bg1">
                <a:lumMod val="8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64" name="直線コネクタ 63"/>
          <p:cNvCxnSpPr>
            <a:stCxn id="26" idx="3"/>
            <a:endCxn id="12" idx="1"/>
          </p:cNvCxnSpPr>
          <p:nvPr/>
        </p:nvCxnSpPr>
        <p:spPr>
          <a:xfrm flipV="1">
            <a:off x="6400798" y="1187509"/>
            <a:ext cx="2175481" cy="5812"/>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7" name="直線矢印コネクタ 66"/>
          <p:cNvCxnSpPr>
            <a:stCxn id="17" idx="0"/>
            <a:endCxn id="16" idx="2"/>
          </p:cNvCxnSpPr>
          <p:nvPr/>
        </p:nvCxnSpPr>
        <p:spPr>
          <a:xfrm flipH="1" flipV="1">
            <a:off x="13411163" y="5189541"/>
            <a:ext cx="13252" cy="550897"/>
          </a:xfrm>
          <a:prstGeom prst="straightConnector1">
            <a:avLst/>
          </a:prstGeom>
          <a:ln w="57150">
            <a:solidFill>
              <a:schemeClr val="bg1">
                <a:lumMod val="8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0" name="カギ線コネクタ 69"/>
          <p:cNvCxnSpPr>
            <a:stCxn id="13" idx="2"/>
            <a:endCxn id="16" idx="1"/>
          </p:cNvCxnSpPr>
          <p:nvPr/>
        </p:nvCxnSpPr>
        <p:spPr>
          <a:xfrm rot="16200000" flipH="1">
            <a:off x="10574475" y="3901931"/>
            <a:ext cx="1021281" cy="857574"/>
          </a:xfrm>
          <a:prstGeom prst="bentConnector2">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5" name="テキスト ボックス 74"/>
          <p:cNvSpPr txBox="1"/>
          <p:nvPr/>
        </p:nvSpPr>
        <p:spPr>
          <a:xfrm>
            <a:off x="804272" y="3315346"/>
            <a:ext cx="312906" cy="369332"/>
          </a:xfrm>
          <a:prstGeom prst="rect">
            <a:avLst/>
          </a:prstGeom>
          <a:noFill/>
          <a:ln>
            <a:noFill/>
          </a:ln>
        </p:spPr>
        <p:txBody>
          <a:bodyPr wrap="none" rtlCol="0">
            <a:spAutoFit/>
          </a:bodyPr>
          <a:lstStyle/>
          <a:p>
            <a:r>
              <a:rPr kumimoji="1" lang="en-US" altLang="ja-JP" smtClean="0">
                <a:solidFill>
                  <a:schemeClr val="bg1">
                    <a:lumMod val="85000"/>
                  </a:schemeClr>
                </a:solidFill>
              </a:rPr>
              <a:t>1</a:t>
            </a:r>
            <a:endParaRPr kumimoji="1" lang="ja-JP" altLang="en-US" dirty="0">
              <a:solidFill>
                <a:schemeClr val="bg1">
                  <a:lumMod val="85000"/>
                </a:schemeClr>
              </a:solidFill>
            </a:endParaRPr>
          </a:p>
        </p:txBody>
      </p:sp>
      <p:sp>
        <p:nvSpPr>
          <p:cNvPr id="77" name="テキスト ボックス 76"/>
          <p:cNvSpPr txBox="1"/>
          <p:nvPr/>
        </p:nvSpPr>
        <p:spPr>
          <a:xfrm>
            <a:off x="2727691" y="-539067"/>
            <a:ext cx="559769" cy="369332"/>
          </a:xfrm>
          <a:prstGeom prst="rect">
            <a:avLst/>
          </a:prstGeom>
          <a:noFill/>
          <a:ln>
            <a:noFill/>
          </a:ln>
        </p:spPr>
        <p:txBody>
          <a:bodyPr wrap="none" rtlCol="0">
            <a:spAutoFit/>
          </a:bodyPr>
          <a:lstStyle/>
          <a:p>
            <a:r>
              <a:rPr kumimoji="1" lang="en-US" altLang="ja-JP" smtClean="0">
                <a:solidFill>
                  <a:schemeClr val="bg1">
                    <a:lumMod val="85000"/>
                  </a:schemeClr>
                </a:solidFill>
              </a:rPr>
              <a:t>0..1</a:t>
            </a:r>
            <a:endParaRPr kumimoji="1" lang="ja-JP" altLang="en-US" dirty="0">
              <a:solidFill>
                <a:schemeClr val="bg1">
                  <a:lumMod val="85000"/>
                </a:schemeClr>
              </a:solidFill>
            </a:endParaRPr>
          </a:p>
        </p:txBody>
      </p:sp>
      <p:sp>
        <p:nvSpPr>
          <p:cNvPr id="84" name="テキスト ボックス 83"/>
          <p:cNvSpPr txBox="1"/>
          <p:nvPr/>
        </p:nvSpPr>
        <p:spPr>
          <a:xfrm>
            <a:off x="2028767" y="6056876"/>
            <a:ext cx="312906" cy="369332"/>
          </a:xfrm>
          <a:prstGeom prst="rect">
            <a:avLst/>
          </a:prstGeom>
          <a:noFill/>
          <a:ln>
            <a:noFill/>
          </a:ln>
        </p:spPr>
        <p:txBody>
          <a:bodyPr wrap="none" rtlCol="0">
            <a:spAutoFit/>
          </a:bodyPr>
          <a:lstStyle/>
          <a:p>
            <a:r>
              <a:rPr kumimoji="1" lang="en-US" altLang="ja-JP" smtClean="0">
                <a:solidFill>
                  <a:schemeClr val="bg1">
                    <a:lumMod val="85000"/>
                  </a:schemeClr>
                </a:solidFill>
              </a:rPr>
              <a:t>1</a:t>
            </a:r>
            <a:endParaRPr kumimoji="1" lang="ja-JP" altLang="en-US" dirty="0">
              <a:solidFill>
                <a:schemeClr val="bg1">
                  <a:lumMod val="85000"/>
                </a:schemeClr>
              </a:solidFill>
            </a:endParaRPr>
          </a:p>
        </p:txBody>
      </p:sp>
      <p:sp>
        <p:nvSpPr>
          <p:cNvPr id="85" name="テキスト ボックス 84"/>
          <p:cNvSpPr txBox="1"/>
          <p:nvPr/>
        </p:nvSpPr>
        <p:spPr>
          <a:xfrm>
            <a:off x="2045484" y="8911678"/>
            <a:ext cx="312906" cy="369332"/>
          </a:xfrm>
          <a:prstGeom prst="rect">
            <a:avLst/>
          </a:prstGeom>
          <a:noFill/>
          <a:ln>
            <a:noFill/>
          </a:ln>
        </p:spPr>
        <p:txBody>
          <a:bodyPr wrap="none" rtlCol="0">
            <a:spAutoFit/>
          </a:bodyPr>
          <a:lstStyle/>
          <a:p>
            <a:r>
              <a:rPr kumimoji="1" lang="en-US" altLang="ja-JP" smtClean="0">
                <a:solidFill>
                  <a:schemeClr val="bg1">
                    <a:lumMod val="85000"/>
                  </a:schemeClr>
                </a:solidFill>
              </a:rPr>
              <a:t>1</a:t>
            </a:r>
            <a:endParaRPr kumimoji="1" lang="ja-JP" altLang="en-US" dirty="0">
              <a:solidFill>
                <a:schemeClr val="bg1">
                  <a:lumMod val="85000"/>
                </a:schemeClr>
              </a:solidFill>
            </a:endParaRPr>
          </a:p>
        </p:txBody>
      </p:sp>
      <p:sp>
        <p:nvSpPr>
          <p:cNvPr id="87" name="テキスト ボックス 86"/>
          <p:cNvSpPr txBox="1"/>
          <p:nvPr/>
        </p:nvSpPr>
        <p:spPr>
          <a:xfrm>
            <a:off x="5384552" y="10991550"/>
            <a:ext cx="559769" cy="369332"/>
          </a:xfrm>
          <a:prstGeom prst="rect">
            <a:avLst/>
          </a:prstGeom>
          <a:noFill/>
          <a:ln>
            <a:noFill/>
          </a:ln>
        </p:spPr>
        <p:txBody>
          <a:bodyPr wrap="none" rtlCol="0">
            <a:spAutoFit/>
          </a:bodyPr>
          <a:lstStyle/>
          <a:p>
            <a:r>
              <a:rPr lang="en-US" altLang="ja-JP" dirty="0" smtClean="0">
                <a:solidFill>
                  <a:schemeClr val="bg1">
                    <a:lumMod val="85000"/>
                  </a:schemeClr>
                </a:solidFill>
              </a:rPr>
              <a:t>0..</a:t>
            </a:r>
            <a:r>
              <a:rPr kumimoji="1" lang="en-US" altLang="ja-JP" dirty="0" smtClean="0">
                <a:solidFill>
                  <a:schemeClr val="bg1">
                    <a:lumMod val="85000"/>
                  </a:schemeClr>
                </a:solidFill>
              </a:rPr>
              <a:t>1</a:t>
            </a:r>
            <a:endParaRPr kumimoji="1" lang="ja-JP" altLang="en-US" dirty="0">
              <a:solidFill>
                <a:schemeClr val="bg1">
                  <a:lumMod val="85000"/>
                </a:schemeClr>
              </a:solidFill>
            </a:endParaRPr>
          </a:p>
        </p:txBody>
      </p:sp>
      <p:sp>
        <p:nvSpPr>
          <p:cNvPr id="89" name="テキスト ボックス 88"/>
          <p:cNvSpPr txBox="1"/>
          <p:nvPr/>
        </p:nvSpPr>
        <p:spPr>
          <a:xfrm>
            <a:off x="7949885" y="1217374"/>
            <a:ext cx="559769" cy="369332"/>
          </a:xfrm>
          <a:prstGeom prst="rect">
            <a:avLst/>
          </a:prstGeom>
          <a:noFill/>
          <a:ln>
            <a:noFill/>
          </a:ln>
        </p:spPr>
        <p:txBody>
          <a:bodyPr wrap="none" rtlCol="0">
            <a:spAutoFit/>
          </a:bodyPr>
          <a:lstStyle/>
          <a:p>
            <a:r>
              <a:rPr kumimoji="1" lang="en-US" altLang="ja-JP" smtClean="0">
                <a:solidFill>
                  <a:schemeClr val="bg1">
                    <a:lumMod val="85000"/>
                  </a:schemeClr>
                </a:solidFill>
              </a:rPr>
              <a:t>0..1</a:t>
            </a:r>
            <a:endParaRPr kumimoji="1" lang="ja-JP" altLang="en-US" dirty="0">
              <a:solidFill>
                <a:schemeClr val="bg1">
                  <a:lumMod val="85000"/>
                </a:schemeClr>
              </a:solidFill>
            </a:endParaRPr>
          </a:p>
        </p:txBody>
      </p:sp>
      <p:sp>
        <p:nvSpPr>
          <p:cNvPr id="91" name="テキスト ボックス 90"/>
          <p:cNvSpPr txBox="1"/>
          <p:nvPr/>
        </p:nvSpPr>
        <p:spPr>
          <a:xfrm>
            <a:off x="10622524" y="4865850"/>
            <a:ext cx="915635" cy="369332"/>
          </a:xfrm>
          <a:prstGeom prst="rect">
            <a:avLst/>
          </a:prstGeom>
          <a:noFill/>
          <a:ln>
            <a:noFill/>
          </a:ln>
        </p:spPr>
        <p:txBody>
          <a:bodyPr wrap="none" rtlCol="0">
            <a:spAutoFit/>
          </a:bodyPr>
          <a:lstStyle/>
          <a:p>
            <a:r>
              <a:rPr kumimoji="1" lang="en-US" altLang="ja-JP" smtClean="0">
                <a:solidFill>
                  <a:schemeClr val="bg1">
                    <a:lumMod val="85000"/>
                  </a:schemeClr>
                </a:solidFill>
              </a:rPr>
              <a:t>0..* (1)</a:t>
            </a:r>
            <a:endParaRPr kumimoji="1" lang="ja-JP" altLang="en-US" dirty="0">
              <a:solidFill>
                <a:schemeClr val="bg1">
                  <a:lumMod val="85000"/>
                </a:schemeClr>
              </a:solidFill>
            </a:endParaRPr>
          </a:p>
        </p:txBody>
      </p:sp>
      <p:sp>
        <p:nvSpPr>
          <p:cNvPr id="92" name="角丸四角形 91"/>
          <p:cNvSpPr/>
          <p:nvPr/>
        </p:nvSpPr>
        <p:spPr>
          <a:xfrm>
            <a:off x="13729027" y="342419"/>
            <a:ext cx="4819846" cy="1688835"/>
          </a:xfrm>
          <a:prstGeom prst="roundRect">
            <a:avLst/>
          </a:prstGeom>
          <a:solidFill>
            <a:schemeClr val="accent6">
              <a:lumMod val="20000"/>
              <a:lumOff val="80000"/>
              <a:alpha val="2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b="1" dirty="0" smtClean="0">
                <a:solidFill>
                  <a:schemeClr val="bg1">
                    <a:lumMod val="85000"/>
                  </a:schemeClr>
                </a:solidFill>
              </a:rPr>
              <a:t>OAuth2AuthenticationToken</a:t>
            </a:r>
            <a:endParaRPr lang="en-US" altLang="ja-JP" b="1" dirty="0">
              <a:solidFill>
                <a:schemeClr val="bg1">
                  <a:lumMod val="85000"/>
                </a:schemeClr>
              </a:solidFill>
            </a:endParaRPr>
          </a:p>
          <a:p>
            <a:pPr algn="ctr"/>
            <a:endParaRPr lang="en-US" altLang="ja-JP" dirty="0">
              <a:solidFill>
                <a:schemeClr val="bg1">
                  <a:lumMod val="85000"/>
                </a:schemeClr>
              </a:solidFill>
            </a:endParaRPr>
          </a:p>
          <a:p>
            <a:r>
              <a:rPr lang="en-US" altLang="ja-JP" dirty="0" smtClean="0">
                <a:solidFill>
                  <a:schemeClr val="bg1">
                    <a:lumMod val="85000"/>
                  </a:schemeClr>
                </a:solidFill>
              </a:rPr>
              <a:t>Collection&lt;</a:t>
            </a:r>
            <a:r>
              <a:rPr lang="en-US" altLang="ja-JP" dirty="0" err="1" smtClean="0">
                <a:solidFill>
                  <a:schemeClr val="bg1">
                    <a:lumMod val="85000"/>
                  </a:schemeClr>
                </a:solidFill>
              </a:rPr>
              <a:t>GrantedAuthority</a:t>
            </a:r>
            <a:r>
              <a:rPr lang="en-US" altLang="ja-JP" dirty="0" smtClean="0">
                <a:solidFill>
                  <a:schemeClr val="bg1">
                    <a:lumMod val="85000"/>
                  </a:schemeClr>
                </a:solidFill>
              </a:rPr>
              <a:t>&gt; authorities;</a:t>
            </a:r>
          </a:p>
          <a:p>
            <a:r>
              <a:rPr lang="en-US" altLang="ja-JP" dirty="0" smtClean="0">
                <a:solidFill>
                  <a:schemeClr val="bg1">
                    <a:lumMod val="85000"/>
                  </a:schemeClr>
                </a:solidFill>
              </a:rPr>
              <a:t>OAuth2User </a:t>
            </a:r>
            <a:r>
              <a:rPr lang="en-US" altLang="ja-JP" dirty="0">
                <a:solidFill>
                  <a:schemeClr val="bg1">
                    <a:lumMod val="85000"/>
                  </a:schemeClr>
                </a:solidFill>
              </a:rPr>
              <a:t>principal</a:t>
            </a:r>
            <a:r>
              <a:rPr lang="en-US" altLang="ja-JP" dirty="0" smtClean="0">
                <a:solidFill>
                  <a:schemeClr val="bg1">
                    <a:lumMod val="85000"/>
                  </a:schemeClr>
                </a:solidFill>
              </a:rPr>
              <a:t>;</a:t>
            </a:r>
            <a:br>
              <a:rPr lang="en-US" altLang="ja-JP" dirty="0" smtClean="0">
                <a:solidFill>
                  <a:schemeClr val="bg1">
                    <a:lumMod val="85000"/>
                  </a:schemeClr>
                </a:solidFill>
              </a:rPr>
            </a:br>
            <a:r>
              <a:rPr lang="en-US" altLang="ja-JP" dirty="0" smtClean="0">
                <a:solidFill>
                  <a:schemeClr val="bg1">
                    <a:lumMod val="85000"/>
                  </a:schemeClr>
                </a:solidFill>
              </a:rPr>
              <a:t>String </a:t>
            </a:r>
            <a:r>
              <a:rPr lang="en-US" altLang="ja-JP" dirty="0" err="1" smtClean="0">
                <a:solidFill>
                  <a:schemeClr val="bg1">
                    <a:lumMod val="85000"/>
                  </a:schemeClr>
                </a:solidFill>
              </a:rPr>
              <a:t>authorizedClientRegistrationId</a:t>
            </a:r>
            <a:r>
              <a:rPr lang="en-US" altLang="ja-JP" dirty="0" smtClean="0">
                <a:solidFill>
                  <a:schemeClr val="bg1">
                    <a:lumMod val="85000"/>
                  </a:schemeClr>
                </a:solidFill>
              </a:rPr>
              <a:t>;</a:t>
            </a:r>
          </a:p>
        </p:txBody>
      </p:sp>
      <p:cxnSp>
        <p:nvCxnSpPr>
          <p:cNvPr id="93" name="直線コネクタ 92"/>
          <p:cNvCxnSpPr>
            <a:stCxn id="12" idx="3"/>
            <a:endCxn id="92" idx="1"/>
          </p:cNvCxnSpPr>
          <p:nvPr/>
        </p:nvCxnSpPr>
        <p:spPr>
          <a:xfrm flipV="1">
            <a:off x="12736377" y="1186837"/>
            <a:ext cx="992650" cy="672"/>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96" name="テキスト ボックス 95"/>
          <p:cNvSpPr txBox="1"/>
          <p:nvPr/>
        </p:nvSpPr>
        <p:spPr>
          <a:xfrm>
            <a:off x="12761551" y="1175720"/>
            <a:ext cx="312906" cy="369332"/>
          </a:xfrm>
          <a:prstGeom prst="rect">
            <a:avLst/>
          </a:prstGeom>
          <a:noFill/>
          <a:ln>
            <a:noFill/>
          </a:ln>
        </p:spPr>
        <p:txBody>
          <a:bodyPr wrap="none" rtlCol="0">
            <a:spAutoFit/>
          </a:bodyPr>
          <a:lstStyle/>
          <a:p>
            <a:r>
              <a:rPr kumimoji="1" lang="en-US" altLang="ja-JP" smtClean="0">
                <a:solidFill>
                  <a:schemeClr val="bg1">
                    <a:lumMod val="85000"/>
                  </a:schemeClr>
                </a:solidFill>
              </a:rPr>
              <a:t>1</a:t>
            </a:r>
            <a:endParaRPr kumimoji="1" lang="ja-JP" altLang="en-US" dirty="0">
              <a:solidFill>
                <a:schemeClr val="bg1">
                  <a:lumMod val="85000"/>
                </a:schemeClr>
              </a:solidFill>
            </a:endParaRPr>
          </a:p>
        </p:txBody>
      </p:sp>
      <p:cxnSp>
        <p:nvCxnSpPr>
          <p:cNvPr id="98" name="直線コネクタ 97"/>
          <p:cNvCxnSpPr>
            <a:stCxn id="16" idx="3"/>
            <a:endCxn id="92" idx="2"/>
          </p:cNvCxnSpPr>
          <p:nvPr/>
        </p:nvCxnSpPr>
        <p:spPr>
          <a:xfrm flipV="1">
            <a:off x="15308424" y="2031254"/>
            <a:ext cx="830526" cy="2810105"/>
          </a:xfrm>
          <a:prstGeom prst="bentConnector2">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05" name="テキスト ボックス 104"/>
          <p:cNvSpPr txBox="1"/>
          <p:nvPr/>
        </p:nvSpPr>
        <p:spPr>
          <a:xfrm>
            <a:off x="15309151" y="4845254"/>
            <a:ext cx="915635" cy="369332"/>
          </a:xfrm>
          <a:prstGeom prst="rect">
            <a:avLst/>
          </a:prstGeom>
          <a:noFill/>
          <a:ln>
            <a:noFill/>
          </a:ln>
        </p:spPr>
        <p:txBody>
          <a:bodyPr wrap="none" rtlCol="0">
            <a:spAutoFit/>
          </a:bodyPr>
          <a:lstStyle/>
          <a:p>
            <a:r>
              <a:rPr kumimoji="1" lang="en-US" altLang="ja-JP" smtClean="0">
                <a:solidFill>
                  <a:schemeClr val="bg1">
                    <a:lumMod val="85000"/>
                  </a:schemeClr>
                </a:solidFill>
              </a:rPr>
              <a:t>0..* (1)</a:t>
            </a:r>
            <a:endParaRPr kumimoji="1" lang="ja-JP" altLang="en-US" dirty="0">
              <a:solidFill>
                <a:schemeClr val="bg1">
                  <a:lumMod val="85000"/>
                </a:schemeClr>
              </a:solidFill>
            </a:endParaRPr>
          </a:p>
        </p:txBody>
      </p:sp>
      <p:sp>
        <p:nvSpPr>
          <p:cNvPr id="106" name="角丸四角形 105"/>
          <p:cNvSpPr/>
          <p:nvPr/>
        </p:nvSpPr>
        <p:spPr>
          <a:xfrm>
            <a:off x="111221" y="-4797581"/>
            <a:ext cx="4277569" cy="1617340"/>
          </a:xfrm>
          <a:prstGeom prst="roundRect">
            <a:avLst/>
          </a:prstGeom>
          <a:solidFill>
            <a:schemeClr val="accent6">
              <a:lumMod val="20000"/>
              <a:lumOff val="80000"/>
              <a:alpha val="20000"/>
            </a:schemeClr>
          </a:solidFill>
          <a:ln w="12700">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b="1" dirty="0" smtClean="0">
                <a:solidFill>
                  <a:schemeClr val="bg1">
                    <a:lumMod val="85000"/>
                  </a:schemeClr>
                </a:solidFill>
              </a:rPr>
              <a:t>OAuth2AuthorizedClient</a:t>
            </a:r>
            <a:endParaRPr lang="en-US" altLang="ja-JP" b="1" dirty="0">
              <a:solidFill>
                <a:schemeClr val="bg1">
                  <a:lumMod val="85000"/>
                </a:schemeClr>
              </a:solidFill>
            </a:endParaRPr>
          </a:p>
          <a:p>
            <a:pPr algn="ctr"/>
            <a:endParaRPr lang="en-US" altLang="ja-JP" dirty="0">
              <a:solidFill>
                <a:schemeClr val="bg1">
                  <a:lumMod val="85000"/>
                </a:schemeClr>
              </a:solidFill>
            </a:endParaRPr>
          </a:p>
          <a:p>
            <a:r>
              <a:rPr lang="en-US" altLang="ja-JP" dirty="0" err="1" smtClean="0">
                <a:solidFill>
                  <a:schemeClr val="bg1">
                    <a:lumMod val="85000"/>
                  </a:schemeClr>
                </a:solidFill>
              </a:rPr>
              <a:t>ClientRegistration</a:t>
            </a:r>
            <a:r>
              <a:rPr lang="en-US" altLang="ja-JP" dirty="0" smtClean="0">
                <a:solidFill>
                  <a:schemeClr val="bg1">
                    <a:lumMod val="85000"/>
                  </a:schemeClr>
                </a:solidFill>
              </a:rPr>
              <a:t> </a:t>
            </a:r>
            <a:r>
              <a:rPr lang="en-US" altLang="ja-JP" dirty="0" err="1">
                <a:solidFill>
                  <a:schemeClr val="bg1">
                    <a:lumMod val="85000"/>
                  </a:schemeClr>
                </a:solidFill>
              </a:rPr>
              <a:t>clientRegistration</a:t>
            </a:r>
            <a:r>
              <a:rPr lang="en-US" altLang="ja-JP" dirty="0" smtClean="0">
                <a:solidFill>
                  <a:schemeClr val="bg1">
                    <a:lumMod val="85000"/>
                  </a:schemeClr>
                </a:solidFill>
              </a:rPr>
              <a:t>;</a:t>
            </a:r>
            <a:br>
              <a:rPr lang="en-US" altLang="ja-JP" dirty="0" smtClean="0">
                <a:solidFill>
                  <a:schemeClr val="bg1">
                    <a:lumMod val="85000"/>
                  </a:schemeClr>
                </a:solidFill>
              </a:rPr>
            </a:br>
            <a:r>
              <a:rPr lang="en-US" altLang="ja-JP" dirty="0" smtClean="0">
                <a:solidFill>
                  <a:schemeClr val="bg1">
                    <a:lumMod val="85000"/>
                  </a:schemeClr>
                </a:solidFill>
              </a:rPr>
              <a:t>String </a:t>
            </a:r>
            <a:r>
              <a:rPr lang="en-US" altLang="ja-JP" dirty="0" err="1">
                <a:solidFill>
                  <a:schemeClr val="bg1">
                    <a:lumMod val="85000"/>
                  </a:schemeClr>
                </a:solidFill>
              </a:rPr>
              <a:t>principalName</a:t>
            </a:r>
            <a:r>
              <a:rPr lang="en-US" altLang="ja-JP" dirty="0" smtClean="0">
                <a:solidFill>
                  <a:schemeClr val="bg1">
                    <a:lumMod val="85000"/>
                  </a:schemeClr>
                </a:solidFill>
              </a:rPr>
              <a:t>;</a:t>
            </a:r>
            <a:br>
              <a:rPr lang="en-US" altLang="ja-JP" dirty="0" smtClean="0">
                <a:solidFill>
                  <a:schemeClr val="bg1">
                    <a:lumMod val="85000"/>
                  </a:schemeClr>
                </a:solidFill>
              </a:rPr>
            </a:br>
            <a:r>
              <a:rPr lang="en-US" altLang="ja-JP" dirty="0" smtClean="0">
                <a:solidFill>
                  <a:schemeClr val="bg1">
                    <a:lumMod val="85000"/>
                  </a:schemeClr>
                </a:solidFill>
              </a:rPr>
              <a:t>OAuth2AccessToken </a:t>
            </a:r>
            <a:r>
              <a:rPr lang="en-US" altLang="ja-JP" dirty="0" err="1">
                <a:solidFill>
                  <a:schemeClr val="bg1">
                    <a:lumMod val="85000"/>
                  </a:schemeClr>
                </a:solidFill>
              </a:rPr>
              <a:t>accessToken</a:t>
            </a:r>
            <a:r>
              <a:rPr lang="en-US" altLang="ja-JP" dirty="0" smtClean="0">
                <a:solidFill>
                  <a:schemeClr val="bg1">
                    <a:lumMod val="85000"/>
                  </a:schemeClr>
                </a:solidFill>
              </a:rPr>
              <a:t>;</a:t>
            </a:r>
          </a:p>
        </p:txBody>
      </p:sp>
      <p:sp>
        <p:nvSpPr>
          <p:cNvPr id="111" name="角丸四角形 110"/>
          <p:cNvSpPr/>
          <p:nvPr/>
        </p:nvSpPr>
        <p:spPr>
          <a:xfrm>
            <a:off x="1776705" y="-2947741"/>
            <a:ext cx="2959747" cy="2371226"/>
          </a:xfrm>
          <a:prstGeom prst="roundRect">
            <a:avLst/>
          </a:prstGeom>
          <a:solidFill>
            <a:schemeClr val="accent6">
              <a:lumMod val="20000"/>
              <a:lumOff val="80000"/>
              <a:alpha val="2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b="1" dirty="0" smtClean="0">
                <a:solidFill>
                  <a:schemeClr val="bg1">
                    <a:lumMod val="85000"/>
                  </a:schemeClr>
                </a:solidFill>
              </a:rPr>
              <a:t>OAuth2AccessToken</a:t>
            </a:r>
            <a:endParaRPr lang="en-US" altLang="ja-JP" b="1" dirty="0">
              <a:solidFill>
                <a:schemeClr val="bg1">
                  <a:lumMod val="85000"/>
                </a:schemeClr>
              </a:solidFill>
            </a:endParaRPr>
          </a:p>
          <a:p>
            <a:pPr algn="ctr"/>
            <a:endParaRPr lang="en-US" altLang="ja-JP" dirty="0">
              <a:solidFill>
                <a:schemeClr val="bg1">
                  <a:lumMod val="85000"/>
                </a:schemeClr>
              </a:solidFill>
            </a:endParaRPr>
          </a:p>
          <a:p>
            <a:r>
              <a:rPr lang="en-US" altLang="ja-JP" dirty="0" smtClean="0">
                <a:solidFill>
                  <a:schemeClr val="bg1">
                    <a:lumMod val="85000"/>
                  </a:schemeClr>
                </a:solidFill>
              </a:rPr>
              <a:t>String </a:t>
            </a:r>
            <a:r>
              <a:rPr lang="en-US" altLang="ja-JP" dirty="0" err="1">
                <a:solidFill>
                  <a:schemeClr val="bg1">
                    <a:lumMod val="85000"/>
                  </a:schemeClr>
                </a:solidFill>
              </a:rPr>
              <a:t>tokenValue</a:t>
            </a:r>
            <a:r>
              <a:rPr lang="en-US" altLang="ja-JP" dirty="0" smtClean="0">
                <a:solidFill>
                  <a:schemeClr val="bg1">
                    <a:lumMod val="85000"/>
                  </a:schemeClr>
                </a:solidFill>
              </a:rPr>
              <a:t>;</a:t>
            </a:r>
            <a:br>
              <a:rPr lang="en-US" altLang="ja-JP" dirty="0" smtClean="0">
                <a:solidFill>
                  <a:schemeClr val="bg1">
                    <a:lumMod val="85000"/>
                  </a:schemeClr>
                </a:solidFill>
              </a:rPr>
            </a:br>
            <a:r>
              <a:rPr lang="en-US" altLang="ja-JP" dirty="0" smtClean="0">
                <a:solidFill>
                  <a:schemeClr val="bg1">
                    <a:lumMod val="85000"/>
                  </a:schemeClr>
                </a:solidFill>
              </a:rPr>
              <a:t>Instant </a:t>
            </a:r>
            <a:r>
              <a:rPr lang="en-US" altLang="ja-JP" dirty="0" err="1">
                <a:solidFill>
                  <a:schemeClr val="bg1">
                    <a:lumMod val="85000"/>
                  </a:schemeClr>
                </a:solidFill>
              </a:rPr>
              <a:t>issuedAt</a:t>
            </a:r>
            <a:r>
              <a:rPr lang="en-US" altLang="ja-JP" dirty="0" smtClean="0">
                <a:solidFill>
                  <a:schemeClr val="bg1">
                    <a:lumMod val="85000"/>
                  </a:schemeClr>
                </a:solidFill>
              </a:rPr>
              <a:t>;</a:t>
            </a:r>
            <a:br>
              <a:rPr lang="en-US" altLang="ja-JP" dirty="0" smtClean="0">
                <a:solidFill>
                  <a:schemeClr val="bg1">
                    <a:lumMod val="85000"/>
                  </a:schemeClr>
                </a:solidFill>
              </a:rPr>
            </a:br>
            <a:r>
              <a:rPr lang="en-US" altLang="ja-JP" dirty="0" smtClean="0">
                <a:solidFill>
                  <a:schemeClr val="bg1">
                    <a:lumMod val="85000"/>
                  </a:schemeClr>
                </a:solidFill>
              </a:rPr>
              <a:t>Instant </a:t>
            </a:r>
            <a:r>
              <a:rPr lang="en-US" altLang="ja-JP" dirty="0" err="1">
                <a:solidFill>
                  <a:schemeClr val="bg1">
                    <a:lumMod val="85000"/>
                  </a:schemeClr>
                </a:solidFill>
              </a:rPr>
              <a:t>expiresAt</a:t>
            </a:r>
            <a:r>
              <a:rPr lang="en-US" altLang="ja-JP" dirty="0" smtClean="0">
                <a:solidFill>
                  <a:schemeClr val="bg1">
                    <a:lumMod val="85000"/>
                  </a:schemeClr>
                </a:solidFill>
              </a:rPr>
              <a:t>;</a:t>
            </a:r>
            <a:br>
              <a:rPr lang="en-US" altLang="ja-JP" dirty="0" smtClean="0">
                <a:solidFill>
                  <a:schemeClr val="bg1">
                    <a:lumMod val="85000"/>
                  </a:schemeClr>
                </a:solidFill>
              </a:rPr>
            </a:br>
            <a:r>
              <a:rPr lang="en-US" altLang="ja-JP" dirty="0" err="1" smtClean="0">
                <a:solidFill>
                  <a:schemeClr val="bg1">
                    <a:lumMod val="85000"/>
                  </a:schemeClr>
                </a:solidFill>
              </a:rPr>
              <a:t>TokenType</a:t>
            </a:r>
            <a:r>
              <a:rPr lang="en-US" altLang="ja-JP" dirty="0" smtClean="0">
                <a:solidFill>
                  <a:schemeClr val="bg1">
                    <a:lumMod val="85000"/>
                  </a:schemeClr>
                </a:solidFill>
              </a:rPr>
              <a:t> </a:t>
            </a:r>
            <a:r>
              <a:rPr lang="en-US" altLang="ja-JP" dirty="0" err="1">
                <a:solidFill>
                  <a:schemeClr val="bg1">
                    <a:lumMod val="85000"/>
                  </a:schemeClr>
                </a:solidFill>
              </a:rPr>
              <a:t>tokenType</a:t>
            </a:r>
            <a:r>
              <a:rPr lang="en-US" altLang="ja-JP" dirty="0" smtClean="0">
                <a:solidFill>
                  <a:schemeClr val="bg1">
                    <a:lumMod val="85000"/>
                  </a:schemeClr>
                </a:solidFill>
              </a:rPr>
              <a:t>;</a:t>
            </a:r>
            <a:br>
              <a:rPr lang="en-US" altLang="ja-JP" dirty="0" smtClean="0">
                <a:solidFill>
                  <a:schemeClr val="bg1">
                    <a:lumMod val="85000"/>
                  </a:schemeClr>
                </a:solidFill>
              </a:rPr>
            </a:br>
            <a:r>
              <a:rPr lang="en-US" altLang="ja-JP" dirty="0" smtClean="0">
                <a:solidFill>
                  <a:schemeClr val="bg1">
                    <a:lumMod val="85000"/>
                  </a:schemeClr>
                </a:solidFill>
              </a:rPr>
              <a:t>Set&lt;String&gt; </a:t>
            </a:r>
            <a:r>
              <a:rPr lang="en-US" altLang="ja-JP" dirty="0">
                <a:solidFill>
                  <a:schemeClr val="bg1">
                    <a:lumMod val="85000"/>
                  </a:schemeClr>
                </a:solidFill>
              </a:rPr>
              <a:t>scopes</a:t>
            </a:r>
            <a:r>
              <a:rPr lang="en-US" altLang="ja-JP" dirty="0" smtClean="0">
                <a:solidFill>
                  <a:schemeClr val="bg1">
                    <a:lumMod val="85000"/>
                  </a:schemeClr>
                </a:solidFill>
              </a:rPr>
              <a:t>;</a:t>
            </a:r>
          </a:p>
        </p:txBody>
      </p:sp>
      <p:cxnSp>
        <p:nvCxnSpPr>
          <p:cNvPr id="112" name="直線コネクタ 111"/>
          <p:cNvCxnSpPr>
            <a:endCxn id="111" idx="1"/>
          </p:cNvCxnSpPr>
          <p:nvPr/>
        </p:nvCxnSpPr>
        <p:spPr>
          <a:xfrm rot="16200000" flipH="1">
            <a:off x="635594" y="-2903240"/>
            <a:ext cx="1418361" cy="863862"/>
          </a:xfrm>
          <a:prstGeom prst="bentConnector2">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6" name="直線コネクタ 115"/>
          <p:cNvCxnSpPr>
            <a:stCxn id="159" idx="1"/>
            <a:endCxn id="106" idx="3"/>
          </p:cNvCxnSpPr>
          <p:nvPr/>
        </p:nvCxnSpPr>
        <p:spPr>
          <a:xfrm rot="10800000">
            <a:off x="4388790" y="-3988910"/>
            <a:ext cx="2306326" cy="1378417"/>
          </a:xfrm>
          <a:prstGeom prst="bentConnector3">
            <a:avLst>
              <a:gd name="adj1" fmla="val 50000"/>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9" name="テキスト ボックス 128"/>
          <p:cNvSpPr txBox="1"/>
          <p:nvPr/>
        </p:nvSpPr>
        <p:spPr>
          <a:xfrm>
            <a:off x="1183622" y="-1706746"/>
            <a:ext cx="366249" cy="369332"/>
          </a:xfrm>
          <a:prstGeom prst="rect">
            <a:avLst/>
          </a:prstGeom>
          <a:noFill/>
          <a:ln>
            <a:noFill/>
          </a:ln>
        </p:spPr>
        <p:txBody>
          <a:bodyPr wrap="square" rtlCol="0">
            <a:spAutoFit/>
          </a:bodyPr>
          <a:lstStyle/>
          <a:p>
            <a:r>
              <a:rPr kumimoji="1" lang="en-US" altLang="ja-JP" dirty="0" smtClean="0">
                <a:solidFill>
                  <a:schemeClr val="bg1">
                    <a:lumMod val="85000"/>
                  </a:schemeClr>
                </a:solidFill>
              </a:rPr>
              <a:t>1</a:t>
            </a:r>
            <a:endParaRPr kumimoji="1" lang="ja-JP" altLang="en-US" dirty="0">
              <a:solidFill>
                <a:schemeClr val="bg1">
                  <a:lumMod val="85000"/>
                </a:schemeClr>
              </a:solidFill>
            </a:endParaRPr>
          </a:p>
        </p:txBody>
      </p:sp>
      <p:sp>
        <p:nvSpPr>
          <p:cNvPr id="130" name="テキスト ボックス 129"/>
          <p:cNvSpPr txBox="1"/>
          <p:nvPr/>
        </p:nvSpPr>
        <p:spPr>
          <a:xfrm>
            <a:off x="10584744" y="-1799462"/>
            <a:ext cx="312906" cy="369332"/>
          </a:xfrm>
          <a:prstGeom prst="rect">
            <a:avLst/>
          </a:prstGeom>
          <a:noFill/>
        </p:spPr>
        <p:txBody>
          <a:bodyPr wrap="none" rtlCol="0">
            <a:spAutoFit/>
          </a:bodyPr>
          <a:lstStyle/>
          <a:p>
            <a:r>
              <a:rPr kumimoji="1" lang="en-US" altLang="ja-JP" dirty="0" smtClean="0"/>
              <a:t>1</a:t>
            </a:r>
            <a:endParaRPr kumimoji="1" lang="ja-JP" altLang="en-US" dirty="0"/>
          </a:p>
        </p:txBody>
      </p:sp>
      <p:sp>
        <p:nvSpPr>
          <p:cNvPr id="131" name="角丸四角形 130"/>
          <p:cNvSpPr/>
          <p:nvPr/>
        </p:nvSpPr>
        <p:spPr>
          <a:xfrm>
            <a:off x="2433807" y="4438381"/>
            <a:ext cx="5981014" cy="3177476"/>
          </a:xfrm>
          <a:prstGeom prst="roundRect">
            <a:avLst/>
          </a:prstGeom>
          <a:solidFill>
            <a:schemeClr val="accent6">
              <a:lumMod val="20000"/>
              <a:lumOff val="80000"/>
              <a:alpha val="2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b="1" dirty="0" smtClean="0">
                <a:solidFill>
                  <a:schemeClr val="bg1">
                    <a:lumMod val="85000"/>
                  </a:schemeClr>
                </a:solidFill>
              </a:rPr>
              <a:t>OAuth2AuthorizationRequest</a:t>
            </a:r>
            <a:endParaRPr lang="en-US" altLang="ja-JP" b="1" dirty="0">
              <a:solidFill>
                <a:schemeClr val="bg1">
                  <a:lumMod val="85000"/>
                </a:schemeClr>
              </a:solidFill>
            </a:endParaRPr>
          </a:p>
          <a:p>
            <a:pPr algn="ctr"/>
            <a:endParaRPr lang="en-US" altLang="ja-JP" dirty="0">
              <a:solidFill>
                <a:schemeClr val="bg1">
                  <a:lumMod val="85000"/>
                </a:schemeClr>
              </a:solidFill>
            </a:endParaRPr>
          </a:p>
          <a:p>
            <a:r>
              <a:rPr lang="en-US" altLang="ja-JP" dirty="0" smtClean="0">
                <a:solidFill>
                  <a:schemeClr val="bg1">
                    <a:lumMod val="85000"/>
                  </a:schemeClr>
                </a:solidFill>
              </a:rPr>
              <a:t>String </a:t>
            </a:r>
            <a:r>
              <a:rPr lang="en-US" altLang="ja-JP" dirty="0" err="1">
                <a:solidFill>
                  <a:schemeClr val="bg1">
                    <a:lumMod val="85000"/>
                  </a:schemeClr>
                </a:solidFill>
              </a:rPr>
              <a:t>authorizationUri</a:t>
            </a:r>
            <a:r>
              <a:rPr lang="en-US" altLang="ja-JP" dirty="0" smtClean="0">
                <a:solidFill>
                  <a:schemeClr val="bg1">
                    <a:lumMod val="85000"/>
                  </a:schemeClr>
                </a:solidFill>
              </a:rPr>
              <a:t>;</a:t>
            </a:r>
            <a:br>
              <a:rPr lang="en-US" altLang="ja-JP" dirty="0" smtClean="0">
                <a:solidFill>
                  <a:schemeClr val="bg1">
                    <a:lumMod val="85000"/>
                  </a:schemeClr>
                </a:solidFill>
              </a:rPr>
            </a:br>
            <a:r>
              <a:rPr lang="en-US" altLang="ja-JP" dirty="0" err="1" smtClean="0">
                <a:solidFill>
                  <a:schemeClr val="bg1">
                    <a:lumMod val="85000"/>
                  </a:schemeClr>
                </a:solidFill>
              </a:rPr>
              <a:t>AuthorizationGrantType</a:t>
            </a:r>
            <a:r>
              <a:rPr lang="en-US" altLang="ja-JP" dirty="0" smtClean="0">
                <a:solidFill>
                  <a:schemeClr val="bg1">
                    <a:lumMod val="85000"/>
                  </a:schemeClr>
                </a:solidFill>
              </a:rPr>
              <a:t> </a:t>
            </a:r>
            <a:r>
              <a:rPr lang="en-US" altLang="ja-JP" dirty="0" err="1">
                <a:solidFill>
                  <a:schemeClr val="bg1">
                    <a:lumMod val="85000"/>
                  </a:schemeClr>
                </a:solidFill>
              </a:rPr>
              <a:t>authorizationGrantType</a:t>
            </a:r>
            <a:r>
              <a:rPr lang="en-US" altLang="ja-JP" dirty="0" smtClean="0">
                <a:solidFill>
                  <a:schemeClr val="bg1">
                    <a:lumMod val="85000"/>
                  </a:schemeClr>
                </a:solidFill>
              </a:rPr>
              <a:t>;</a:t>
            </a:r>
            <a:br>
              <a:rPr lang="en-US" altLang="ja-JP" dirty="0" smtClean="0">
                <a:solidFill>
                  <a:schemeClr val="bg1">
                    <a:lumMod val="85000"/>
                  </a:schemeClr>
                </a:solidFill>
              </a:rPr>
            </a:br>
            <a:r>
              <a:rPr lang="en-US" altLang="ja-JP" dirty="0" smtClean="0">
                <a:solidFill>
                  <a:schemeClr val="bg1">
                    <a:lumMod val="85000"/>
                  </a:schemeClr>
                </a:solidFill>
              </a:rPr>
              <a:t>OAuth2AuthorizationResponseType </a:t>
            </a:r>
            <a:r>
              <a:rPr lang="en-US" altLang="ja-JP" dirty="0" err="1">
                <a:solidFill>
                  <a:schemeClr val="bg1">
                    <a:lumMod val="85000"/>
                  </a:schemeClr>
                </a:solidFill>
              </a:rPr>
              <a:t>responseType</a:t>
            </a:r>
            <a:r>
              <a:rPr lang="en-US" altLang="ja-JP" dirty="0" smtClean="0">
                <a:solidFill>
                  <a:schemeClr val="bg1">
                    <a:lumMod val="85000"/>
                  </a:schemeClr>
                </a:solidFill>
              </a:rPr>
              <a:t>;</a:t>
            </a:r>
            <a:br>
              <a:rPr lang="en-US" altLang="ja-JP" dirty="0" smtClean="0">
                <a:solidFill>
                  <a:schemeClr val="bg1">
                    <a:lumMod val="85000"/>
                  </a:schemeClr>
                </a:solidFill>
              </a:rPr>
            </a:br>
            <a:r>
              <a:rPr lang="en-US" altLang="ja-JP" dirty="0" smtClean="0">
                <a:solidFill>
                  <a:schemeClr val="bg1">
                    <a:lumMod val="85000"/>
                  </a:schemeClr>
                </a:solidFill>
              </a:rPr>
              <a:t>String </a:t>
            </a:r>
            <a:r>
              <a:rPr lang="en-US" altLang="ja-JP" dirty="0" err="1">
                <a:solidFill>
                  <a:schemeClr val="bg1">
                    <a:lumMod val="85000"/>
                  </a:schemeClr>
                </a:solidFill>
              </a:rPr>
              <a:t>clientId</a:t>
            </a:r>
            <a:r>
              <a:rPr lang="en-US" altLang="ja-JP" dirty="0" smtClean="0">
                <a:solidFill>
                  <a:schemeClr val="bg1">
                    <a:lumMod val="85000"/>
                  </a:schemeClr>
                </a:solidFill>
              </a:rPr>
              <a:t>;</a:t>
            </a:r>
            <a:br>
              <a:rPr lang="en-US" altLang="ja-JP" dirty="0" smtClean="0">
                <a:solidFill>
                  <a:schemeClr val="bg1">
                    <a:lumMod val="85000"/>
                  </a:schemeClr>
                </a:solidFill>
              </a:rPr>
            </a:br>
            <a:r>
              <a:rPr lang="en-US" altLang="ja-JP" dirty="0" smtClean="0">
                <a:solidFill>
                  <a:schemeClr val="bg1">
                    <a:lumMod val="85000"/>
                  </a:schemeClr>
                </a:solidFill>
              </a:rPr>
              <a:t>String </a:t>
            </a:r>
            <a:r>
              <a:rPr lang="en-US" altLang="ja-JP" dirty="0" err="1">
                <a:solidFill>
                  <a:schemeClr val="bg1">
                    <a:lumMod val="85000"/>
                  </a:schemeClr>
                </a:solidFill>
              </a:rPr>
              <a:t>redirectUri</a:t>
            </a:r>
            <a:r>
              <a:rPr lang="en-US" altLang="ja-JP" dirty="0" smtClean="0">
                <a:solidFill>
                  <a:schemeClr val="bg1">
                    <a:lumMod val="85000"/>
                  </a:schemeClr>
                </a:solidFill>
              </a:rPr>
              <a:t>;</a:t>
            </a:r>
            <a:br>
              <a:rPr lang="en-US" altLang="ja-JP" dirty="0" smtClean="0">
                <a:solidFill>
                  <a:schemeClr val="bg1">
                    <a:lumMod val="85000"/>
                  </a:schemeClr>
                </a:solidFill>
              </a:rPr>
            </a:br>
            <a:r>
              <a:rPr lang="en-US" altLang="ja-JP" dirty="0" smtClean="0">
                <a:solidFill>
                  <a:schemeClr val="bg1">
                    <a:lumMod val="85000"/>
                  </a:schemeClr>
                </a:solidFill>
              </a:rPr>
              <a:t>Set&lt;String&gt; </a:t>
            </a:r>
            <a:r>
              <a:rPr lang="en-US" altLang="ja-JP" dirty="0">
                <a:solidFill>
                  <a:schemeClr val="bg1">
                    <a:lumMod val="85000"/>
                  </a:schemeClr>
                </a:solidFill>
              </a:rPr>
              <a:t>scopes</a:t>
            </a:r>
            <a:r>
              <a:rPr lang="en-US" altLang="ja-JP" dirty="0" smtClean="0">
                <a:solidFill>
                  <a:schemeClr val="bg1">
                    <a:lumMod val="85000"/>
                  </a:schemeClr>
                </a:solidFill>
              </a:rPr>
              <a:t>;</a:t>
            </a:r>
            <a:br>
              <a:rPr lang="en-US" altLang="ja-JP" dirty="0" smtClean="0">
                <a:solidFill>
                  <a:schemeClr val="bg1">
                    <a:lumMod val="85000"/>
                  </a:schemeClr>
                </a:solidFill>
              </a:rPr>
            </a:br>
            <a:r>
              <a:rPr lang="en-US" altLang="ja-JP" dirty="0" smtClean="0">
                <a:solidFill>
                  <a:schemeClr val="bg1">
                    <a:lumMod val="85000"/>
                  </a:schemeClr>
                </a:solidFill>
              </a:rPr>
              <a:t>String </a:t>
            </a:r>
            <a:r>
              <a:rPr lang="en-US" altLang="ja-JP" dirty="0">
                <a:solidFill>
                  <a:schemeClr val="bg1">
                    <a:lumMod val="85000"/>
                  </a:schemeClr>
                </a:solidFill>
              </a:rPr>
              <a:t>state</a:t>
            </a:r>
            <a:r>
              <a:rPr lang="en-US" altLang="ja-JP" dirty="0" smtClean="0">
                <a:solidFill>
                  <a:schemeClr val="bg1">
                    <a:lumMod val="85000"/>
                  </a:schemeClr>
                </a:solidFill>
              </a:rPr>
              <a:t>;</a:t>
            </a:r>
            <a:br>
              <a:rPr lang="en-US" altLang="ja-JP" dirty="0" smtClean="0">
                <a:solidFill>
                  <a:schemeClr val="bg1">
                    <a:lumMod val="85000"/>
                  </a:schemeClr>
                </a:solidFill>
              </a:rPr>
            </a:br>
            <a:r>
              <a:rPr lang="en-US" altLang="ja-JP" dirty="0" smtClean="0">
                <a:solidFill>
                  <a:schemeClr val="bg1">
                    <a:lumMod val="85000"/>
                  </a:schemeClr>
                </a:solidFill>
              </a:rPr>
              <a:t>Map&lt;</a:t>
            </a:r>
            <a:r>
              <a:rPr lang="en-US" altLang="ja-JP" dirty="0" err="1" smtClean="0">
                <a:solidFill>
                  <a:schemeClr val="bg1">
                    <a:lumMod val="85000"/>
                  </a:schemeClr>
                </a:solidFill>
              </a:rPr>
              <a:t>String,Object</a:t>
            </a:r>
            <a:r>
              <a:rPr lang="en-US" altLang="ja-JP" dirty="0" smtClean="0">
                <a:solidFill>
                  <a:schemeClr val="bg1">
                    <a:lumMod val="85000"/>
                  </a:schemeClr>
                </a:solidFill>
              </a:rPr>
              <a:t>&gt; </a:t>
            </a:r>
            <a:r>
              <a:rPr lang="en-US" altLang="ja-JP" dirty="0" err="1">
                <a:solidFill>
                  <a:schemeClr val="bg1">
                    <a:lumMod val="85000"/>
                  </a:schemeClr>
                </a:solidFill>
              </a:rPr>
              <a:t>additionalParameters</a:t>
            </a:r>
            <a:r>
              <a:rPr lang="en-US" altLang="ja-JP" dirty="0" smtClean="0">
                <a:solidFill>
                  <a:schemeClr val="bg1">
                    <a:lumMod val="85000"/>
                  </a:schemeClr>
                </a:solidFill>
              </a:rPr>
              <a:t>;</a:t>
            </a:r>
            <a:br>
              <a:rPr lang="en-US" altLang="ja-JP" dirty="0" smtClean="0">
                <a:solidFill>
                  <a:schemeClr val="bg1">
                    <a:lumMod val="85000"/>
                  </a:schemeClr>
                </a:solidFill>
              </a:rPr>
            </a:br>
            <a:endParaRPr lang="en-US" altLang="ja-JP" dirty="0" smtClean="0">
              <a:solidFill>
                <a:schemeClr val="bg1">
                  <a:lumMod val="85000"/>
                </a:schemeClr>
              </a:solidFill>
            </a:endParaRPr>
          </a:p>
        </p:txBody>
      </p:sp>
      <p:sp>
        <p:nvSpPr>
          <p:cNvPr id="159" name="角丸四角形 158"/>
          <p:cNvSpPr/>
          <p:nvPr/>
        </p:nvSpPr>
        <p:spPr>
          <a:xfrm>
            <a:off x="6695116" y="-4335558"/>
            <a:ext cx="6598497" cy="3450128"/>
          </a:xfrm>
          <a:prstGeom prst="roundRect">
            <a:avLst/>
          </a:prstGeom>
          <a:solidFill>
            <a:schemeClr val="accent6">
              <a:lumMod val="20000"/>
              <a:lumOff val="80000"/>
            </a:schemeClr>
          </a:solidFill>
          <a:ln w="12700">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kumimoji="1" lang="en-US" altLang="ja-JP" b="1" dirty="0" err="1" smtClean="0">
                <a:solidFill>
                  <a:schemeClr val="tx1">
                    <a:lumMod val="65000"/>
                    <a:lumOff val="35000"/>
                  </a:schemeClr>
                </a:solidFill>
              </a:rPr>
              <a:t>ClientRegistration</a:t>
            </a:r>
            <a:endParaRPr lang="en-US" altLang="ja-JP" b="1" dirty="0">
              <a:solidFill>
                <a:schemeClr val="tx1">
                  <a:lumMod val="65000"/>
                  <a:lumOff val="35000"/>
                </a:schemeClr>
              </a:solidFill>
            </a:endParaRPr>
          </a:p>
          <a:p>
            <a:pPr algn="ctr"/>
            <a:endParaRPr lang="en-US" altLang="ja-JP" dirty="0">
              <a:solidFill>
                <a:schemeClr val="tx1">
                  <a:lumMod val="50000"/>
                  <a:lumOff val="50000"/>
                </a:schemeClr>
              </a:solidFill>
            </a:endParaRPr>
          </a:p>
          <a:p>
            <a:r>
              <a:rPr lang="en-US" altLang="ja-JP" dirty="0" smtClean="0">
                <a:solidFill>
                  <a:schemeClr val="tx1">
                    <a:lumMod val="65000"/>
                    <a:lumOff val="35000"/>
                  </a:schemeClr>
                </a:solidFill>
              </a:rPr>
              <a:t>String </a:t>
            </a:r>
            <a:r>
              <a:rPr lang="en-US" altLang="ja-JP" dirty="0" err="1">
                <a:solidFill>
                  <a:schemeClr val="tx1">
                    <a:lumMod val="65000"/>
                    <a:lumOff val="35000"/>
                  </a:schemeClr>
                </a:solidFill>
              </a:rPr>
              <a:t>registrationId</a:t>
            </a:r>
            <a:r>
              <a:rPr lang="en-US" altLang="ja-JP" dirty="0" smtClean="0">
                <a:solidFill>
                  <a:schemeClr val="tx1">
                    <a:lumMod val="65000"/>
                    <a:lumOff val="35000"/>
                  </a:schemeClr>
                </a:solidFill>
              </a:rPr>
              <a:t>;</a:t>
            </a:r>
            <a:br>
              <a:rPr lang="en-US" altLang="ja-JP" dirty="0" smtClean="0">
                <a:solidFill>
                  <a:schemeClr val="tx1">
                    <a:lumMod val="65000"/>
                    <a:lumOff val="35000"/>
                  </a:schemeClr>
                </a:solidFill>
              </a:rPr>
            </a:br>
            <a:r>
              <a:rPr lang="en-US" altLang="ja-JP" dirty="0" smtClean="0">
                <a:solidFill>
                  <a:schemeClr val="tx1">
                    <a:lumMod val="65000"/>
                    <a:lumOff val="35000"/>
                  </a:schemeClr>
                </a:solidFill>
              </a:rPr>
              <a:t>String </a:t>
            </a:r>
            <a:r>
              <a:rPr lang="en-US" altLang="ja-JP" dirty="0" err="1">
                <a:solidFill>
                  <a:schemeClr val="tx1">
                    <a:lumMod val="65000"/>
                    <a:lumOff val="35000"/>
                  </a:schemeClr>
                </a:solidFill>
              </a:rPr>
              <a:t>clientId</a:t>
            </a:r>
            <a:r>
              <a:rPr lang="en-US" altLang="ja-JP" dirty="0" smtClean="0">
                <a:solidFill>
                  <a:schemeClr val="tx1">
                    <a:lumMod val="65000"/>
                    <a:lumOff val="35000"/>
                  </a:schemeClr>
                </a:solidFill>
              </a:rPr>
              <a:t>;</a:t>
            </a:r>
            <a:br>
              <a:rPr lang="en-US" altLang="ja-JP" dirty="0" smtClean="0">
                <a:solidFill>
                  <a:schemeClr val="tx1">
                    <a:lumMod val="65000"/>
                    <a:lumOff val="35000"/>
                  </a:schemeClr>
                </a:solidFill>
              </a:rPr>
            </a:br>
            <a:r>
              <a:rPr lang="en-US" altLang="ja-JP" dirty="0" smtClean="0">
                <a:solidFill>
                  <a:schemeClr val="tx1">
                    <a:lumMod val="65000"/>
                    <a:lumOff val="35000"/>
                  </a:schemeClr>
                </a:solidFill>
              </a:rPr>
              <a:t>String </a:t>
            </a:r>
            <a:r>
              <a:rPr lang="en-US" altLang="ja-JP" dirty="0" err="1">
                <a:solidFill>
                  <a:schemeClr val="tx1">
                    <a:lumMod val="65000"/>
                    <a:lumOff val="35000"/>
                  </a:schemeClr>
                </a:solidFill>
              </a:rPr>
              <a:t>clientSecret</a:t>
            </a:r>
            <a:r>
              <a:rPr lang="en-US" altLang="ja-JP" dirty="0" smtClean="0">
                <a:solidFill>
                  <a:schemeClr val="tx1">
                    <a:lumMod val="65000"/>
                    <a:lumOff val="35000"/>
                  </a:schemeClr>
                </a:solidFill>
              </a:rPr>
              <a:t>;</a:t>
            </a:r>
            <a:br>
              <a:rPr lang="en-US" altLang="ja-JP" dirty="0" smtClean="0">
                <a:solidFill>
                  <a:schemeClr val="tx1">
                    <a:lumMod val="65000"/>
                    <a:lumOff val="35000"/>
                  </a:schemeClr>
                </a:solidFill>
              </a:rPr>
            </a:br>
            <a:r>
              <a:rPr lang="en-US" altLang="ja-JP" dirty="0" err="1" smtClean="0">
                <a:solidFill>
                  <a:schemeClr val="tx1">
                    <a:lumMod val="65000"/>
                    <a:lumOff val="35000"/>
                  </a:schemeClr>
                </a:solidFill>
              </a:rPr>
              <a:t>ClientAuthenticationMethod</a:t>
            </a:r>
            <a:r>
              <a:rPr lang="en-US" altLang="ja-JP" dirty="0" smtClean="0">
                <a:solidFill>
                  <a:schemeClr val="tx1">
                    <a:lumMod val="65000"/>
                    <a:lumOff val="35000"/>
                  </a:schemeClr>
                </a:solidFill>
              </a:rPr>
              <a:t> </a:t>
            </a:r>
            <a:r>
              <a:rPr lang="en-US" altLang="ja-JP" dirty="0" err="1" smtClean="0">
                <a:solidFill>
                  <a:schemeClr val="tx1">
                    <a:lumMod val="65000"/>
                    <a:lumOff val="35000"/>
                  </a:schemeClr>
                </a:solidFill>
              </a:rPr>
              <a:t>clientAuthenticationMethod</a:t>
            </a:r>
            <a:r>
              <a:rPr lang="en-US" altLang="ja-JP" dirty="0" smtClean="0">
                <a:solidFill>
                  <a:schemeClr val="tx1">
                    <a:lumMod val="65000"/>
                    <a:lumOff val="35000"/>
                  </a:schemeClr>
                </a:solidFill>
              </a:rPr>
              <a:t>; </a:t>
            </a:r>
            <a:r>
              <a:rPr lang="en-US" altLang="ja-JP" dirty="0" err="1" smtClean="0">
                <a:solidFill>
                  <a:schemeClr val="tx1">
                    <a:lumMod val="65000"/>
                    <a:lumOff val="35000"/>
                  </a:schemeClr>
                </a:solidFill>
              </a:rPr>
              <a:t>AuthorizationGrantType</a:t>
            </a:r>
            <a:r>
              <a:rPr lang="en-US" altLang="ja-JP" dirty="0" smtClean="0">
                <a:solidFill>
                  <a:schemeClr val="tx1">
                    <a:lumMod val="65000"/>
                    <a:lumOff val="35000"/>
                  </a:schemeClr>
                </a:solidFill>
              </a:rPr>
              <a:t> </a:t>
            </a:r>
            <a:r>
              <a:rPr lang="en-US" altLang="ja-JP" dirty="0" err="1">
                <a:solidFill>
                  <a:schemeClr val="tx1">
                    <a:lumMod val="65000"/>
                    <a:lumOff val="35000"/>
                  </a:schemeClr>
                </a:solidFill>
              </a:rPr>
              <a:t>authorizationGrantType</a:t>
            </a:r>
            <a:r>
              <a:rPr lang="en-US" altLang="ja-JP" dirty="0" smtClean="0">
                <a:solidFill>
                  <a:schemeClr val="tx1">
                    <a:lumMod val="65000"/>
                    <a:lumOff val="35000"/>
                  </a:schemeClr>
                </a:solidFill>
              </a:rPr>
              <a:t>;</a:t>
            </a:r>
            <a:br>
              <a:rPr lang="en-US" altLang="ja-JP" dirty="0" smtClean="0">
                <a:solidFill>
                  <a:schemeClr val="tx1">
                    <a:lumMod val="65000"/>
                    <a:lumOff val="35000"/>
                  </a:schemeClr>
                </a:solidFill>
              </a:rPr>
            </a:br>
            <a:r>
              <a:rPr lang="en-US" altLang="ja-JP" dirty="0" smtClean="0">
                <a:solidFill>
                  <a:schemeClr val="tx1">
                    <a:lumMod val="65000"/>
                    <a:lumOff val="35000"/>
                  </a:schemeClr>
                </a:solidFill>
              </a:rPr>
              <a:t>String </a:t>
            </a:r>
            <a:r>
              <a:rPr lang="en-US" altLang="ja-JP" dirty="0" err="1" smtClean="0">
                <a:solidFill>
                  <a:schemeClr val="tx1">
                    <a:lumMod val="65000"/>
                    <a:lumOff val="35000"/>
                  </a:schemeClr>
                </a:solidFill>
              </a:rPr>
              <a:t>redirectUriTemplate</a:t>
            </a:r>
            <a:r>
              <a:rPr lang="en-US" altLang="ja-JP" dirty="0" smtClean="0">
                <a:solidFill>
                  <a:schemeClr val="tx1">
                    <a:lumMod val="65000"/>
                    <a:lumOff val="35000"/>
                  </a:schemeClr>
                </a:solidFill>
              </a:rPr>
              <a:t>;</a:t>
            </a:r>
            <a:br>
              <a:rPr lang="en-US" altLang="ja-JP" dirty="0" smtClean="0">
                <a:solidFill>
                  <a:schemeClr val="tx1">
                    <a:lumMod val="65000"/>
                    <a:lumOff val="35000"/>
                  </a:schemeClr>
                </a:solidFill>
              </a:rPr>
            </a:br>
            <a:r>
              <a:rPr lang="en-US" altLang="ja-JP" dirty="0" smtClean="0">
                <a:solidFill>
                  <a:schemeClr val="tx1">
                    <a:lumMod val="65000"/>
                    <a:lumOff val="35000"/>
                  </a:schemeClr>
                </a:solidFill>
              </a:rPr>
              <a:t>Set&lt;String&gt; scopes;</a:t>
            </a:r>
            <a:br>
              <a:rPr lang="en-US" altLang="ja-JP" dirty="0" smtClean="0">
                <a:solidFill>
                  <a:schemeClr val="tx1">
                    <a:lumMod val="65000"/>
                    <a:lumOff val="35000"/>
                  </a:schemeClr>
                </a:solidFill>
              </a:rPr>
            </a:br>
            <a:r>
              <a:rPr lang="en-US" altLang="ja-JP" dirty="0" err="1" smtClean="0">
                <a:solidFill>
                  <a:schemeClr val="tx1">
                    <a:lumMod val="65000"/>
                    <a:lumOff val="35000"/>
                  </a:schemeClr>
                </a:solidFill>
              </a:rPr>
              <a:t>ProviderDetails</a:t>
            </a:r>
            <a:r>
              <a:rPr lang="en-US" altLang="ja-JP" dirty="0" smtClean="0">
                <a:solidFill>
                  <a:schemeClr val="tx1">
                    <a:lumMod val="65000"/>
                    <a:lumOff val="35000"/>
                  </a:schemeClr>
                </a:solidFill>
              </a:rPr>
              <a:t> </a:t>
            </a:r>
            <a:r>
              <a:rPr lang="en-US" altLang="ja-JP" dirty="0" err="1" smtClean="0">
                <a:solidFill>
                  <a:schemeClr val="tx1">
                    <a:lumMod val="65000"/>
                    <a:lumOff val="35000"/>
                  </a:schemeClr>
                </a:solidFill>
              </a:rPr>
              <a:t>providerDetails</a:t>
            </a:r>
            <a:r>
              <a:rPr lang="en-US" altLang="ja-JP" dirty="0" smtClean="0">
                <a:solidFill>
                  <a:schemeClr val="tx1">
                    <a:lumMod val="65000"/>
                    <a:lumOff val="35000"/>
                  </a:schemeClr>
                </a:solidFill>
              </a:rPr>
              <a:t>;</a:t>
            </a:r>
            <a:br>
              <a:rPr lang="en-US" altLang="ja-JP" dirty="0" smtClean="0">
                <a:solidFill>
                  <a:schemeClr val="tx1">
                    <a:lumMod val="65000"/>
                    <a:lumOff val="35000"/>
                  </a:schemeClr>
                </a:solidFill>
              </a:rPr>
            </a:br>
            <a:r>
              <a:rPr lang="en-US" altLang="ja-JP" dirty="0" smtClean="0">
                <a:solidFill>
                  <a:schemeClr val="tx1">
                    <a:lumMod val="65000"/>
                    <a:lumOff val="35000"/>
                  </a:schemeClr>
                </a:solidFill>
              </a:rPr>
              <a:t>String </a:t>
            </a:r>
            <a:r>
              <a:rPr lang="en-US" altLang="ja-JP" dirty="0" err="1" smtClean="0">
                <a:solidFill>
                  <a:schemeClr val="tx1">
                    <a:lumMod val="65000"/>
                    <a:lumOff val="35000"/>
                  </a:schemeClr>
                </a:solidFill>
              </a:rPr>
              <a:t>clientName</a:t>
            </a:r>
            <a:r>
              <a:rPr lang="en-US" altLang="ja-JP" dirty="0" smtClean="0">
                <a:solidFill>
                  <a:schemeClr val="tx1">
                    <a:lumMod val="65000"/>
                    <a:lumOff val="35000"/>
                  </a:schemeClr>
                </a:solidFill>
              </a:rPr>
              <a:t>;</a:t>
            </a:r>
          </a:p>
        </p:txBody>
      </p:sp>
      <p:sp>
        <p:nvSpPr>
          <p:cNvPr id="160" name="角丸四角形 159"/>
          <p:cNvSpPr/>
          <p:nvPr/>
        </p:nvSpPr>
        <p:spPr>
          <a:xfrm>
            <a:off x="14102311" y="-4258185"/>
            <a:ext cx="4370162" cy="2057666"/>
          </a:xfrm>
          <a:prstGeom prst="roundRect">
            <a:avLst/>
          </a:prstGeom>
          <a:solidFill>
            <a:schemeClr val="accent6">
              <a:lumMod val="20000"/>
              <a:lumOff val="8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b="1" dirty="0" err="1" smtClean="0">
                <a:solidFill>
                  <a:schemeClr val="tx1">
                    <a:lumMod val="65000"/>
                    <a:lumOff val="35000"/>
                  </a:schemeClr>
                </a:solidFill>
              </a:rPr>
              <a:t>ProviderDetails</a:t>
            </a:r>
            <a:endParaRPr lang="en-US" altLang="ja-JP" b="1" dirty="0">
              <a:solidFill>
                <a:schemeClr val="tx1">
                  <a:lumMod val="65000"/>
                  <a:lumOff val="35000"/>
                </a:schemeClr>
              </a:solidFill>
            </a:endParaRPr>
          </a:p>
          <a:p>
            <a:pPr algn="ctr"/>
            <a:endParaRPr lang="en-US" altLang="ja-JP" dirty="0">
              <a:solidFill>
                <a:schemeClr val="tx1">
                  <a:lumMod val="65000"/>
                  <a:lumOff val="35000"/>
                </a:schemeClr>
              </a:solidFill>
            </a:endParaRPr>
          </a:p>
          <a:p>
            <a:r>
              <a:rPr lang="en-US" altLang="ja-JP" dirty="0" smtClean="0">
                <a:solidFill>
                  <a:schemeClr val="tx1">
                    <a:lumMod val="65000"/>
                    <a:lumOff val="35000"/>
                  </a:schemeClr>
                </a:solidFill>
              </a:rPr>
              <a:t>String </a:t>
            </a:r>
            <a:r>
              <a:rPr lang="en-US" altLang="ja-JP" dirty="0" err="1">
                <a:solidFill>
                  <a:schemeClr val="tx1">
                    <a:lumMod val="65000"/>
                    <a:lumOff val="35000"/>
                  </a:schemeClr>
                </a:solidFill>
              </a:rPr>
              <a:t>authorizationUri</a:t>
            </a:r>
            <a:r>
              <a:rPr lang="en-US" altLang="ja-JP" dirty="0" smtClean="0">
                <a:solidFill>
                  <a:schemeClr val="tx1">
                    <a:lumMod val="65000"/>
                    <a:lumOff val="35000"/>
                  </a:schemeClr>
                </a:solidFill>
              </a:rPr>
              <a:t>;</a:t>
            </a:r>
            <a:br>
              <a:rPr lang="en-US" altLang="ja-JP" dirty="0" smtClean="0">
                <a:solidFill>
                  <a:schemeClr val="tx1">
                    <a:lumMod val="65000"/>
                    <a:lumOff val="35000"/>
                  </a:schemeClr>
                </a:solidFill>
              </a:rPr>
            </a:br>
            <a:r>
              <a:rPr lang="en-US" altLang="ja-JP" dirty="0" smtClean="0">
                <a:solidFill>
                  <a:schemeClr val="tx1">
                    <a:lumMod val="65000"/>
                    <a:lumOff val="35000"/>
                  </a:schemeClr>
                </a:solidFill>
              </a:rPr>
              <a:t>String </a:t>
            </a:r>
            <a:r>
              <a:rPr lang="en-US" altLang="ja-JP" dirty="0" err="1">
                <a:solidFill>
                  <a:schemeClr val="tx1">
                    <a:lumMod val="65000"/>
                    <a:lumOff val="35000"/>
                  </a:schemeClr>
                </a:solidFill>
              </a:rPr>
              <a:t>tokenUri</a:t>
            </a:r>
            <a:r>
              <a:rPr lang="en-US" altLang="ja-JP" dirty="0" smtClean="0">
                <a:solidFill>
                  <a:schemeClr val="tx1">
                    <a:lumMod val="65000"/>
                    <a:lumOff val="35000"/>
                  </a:schemeClr>
                </a:solidFill>
              </a:rPr>
              <a:t>;</a:t>
            </a:r>
            <a:br>
              <a:rPr lang="en-US" altLang="ja-JP" dirty="0" smtClean="0">
                <a:solidFill>
                  <a:schemeClr val="tx1">
                    <a:lumMod val="65000"/>
                    <a:lumOff val="35000"/>
                  </a:schemeClr>
                </a:solidFill>
              </a:rPr>
            </a:br>
            <a:r>
              <a:rPr lang="en-US" altLang="ja-JP" dirty="0" err="1" smtClean="0">
                <a:solidFill>
                  <a:schemeClr val="tx1">
                    <a:lumMod val="65000"/>
                    <a:lumOff val="35000"/>
                  </a:schemeClr>
                </a:solidFill>
              </a:rPr>
              <a:t>UserInfoEndpoint</a:t>
            </a:r>
            <a:r>
              <a:rPr lang="en-US" altLang="ja-JP" dirty="0" smtClean="0">
                <a:solidFill>
                  <a:schemeClr val="tx1">
                    <a:lumMod val="65000"/>
                    <a:lumOff val="35000"/>
                  </a:schemeClr>
                </a:solidFill>
              </a:rPr>
              <a:t> </a:t>
            </a:r>
            <a:r>
              <a:rPr lang="en-US" altLang="ja-JP" dirty="0" err="1" smtClean="0">
                <a:solidFill>
                  <a:schemeClr val="tx1">
                    <a:lumMod val="65000"/>
                    <a:lumOff val="35000"/>
                  </a:schemeClr>
                </a:solidFill>
              </a:rPr>
              <a:t>userInfoEndpoint</a:t>
            </a:r>
            <a:r>
              <a:rPr lang="en-US" altLang="ja-JP" dirty="0" smtClean="0">
                <a:solidFill>
                  <a:schemeClr val="tx1">
                    <a:lumMod val="65000"/>
                    <a:lumOff val="35000"/>
                  </a:schemeClr>
                </a:solidFill>
              </a:rPr>
              <a:t>;</a:t>
            </a:r>
            <a:br>
              <a:rPr lang="en-US" altLang="ja-JP" dirty="0" smtClean="0">
                <a:solidFill>
                  <a:schemeClr val="tx1">
                    <a:lumMod val="65000"/>
                    <a:lumOff val="35000"/>
                  </a:schemeClr>
                </a:solidFill>
              </a:rPr>
            </a:br>
            <a:r>
              <a:rPr lang="en-US" altLang="ja-JP" dirty="0" smtClean="0">
                <a:solidFill>
                  <a:schemeClr val="tx1">
                    <a:lumMod val="65000"/>
                    <a:lumOff val="35000"/>
                  </a:schemeClr>
                </a:solidFill>
              </a:rPr>
              <a:t>String </a:t>
            </a:r>
            <a:r>
              <a:rPr lang="en-US" altLang="ja-JP" dirty="0" err="1">
                <a:solidFill>
                  <a:schemeClr val="tx1">
                    <a:lumMod val="65000"/>
                    <a:lumOff val="35000"/>
                  </a:schemeClr>
                </a:solidFill>
              </a:rPr>
              <a:t>jwkSetUri</a:t>
            </a:r>
            <a:r>
              <a:rPr lang="en-US" altLang="ja-JP" dirty="0" smtClean="0">
                <a:solidFill>
                  <a:schemeClr val="tx1">
                    <a:lumMod val="65000"/>
                    <a:lumOff val="35000"/>
                  </a:schemeClr>
                </a:solidFill>
              </a:rPr>
              <a:t>;</a:t>
            </a:r>
            <a:br>
              <a:rPr lang="en-US" altLang="ja-JP" dirty="0" smtClean="0">
                <a:solidFill>
                  <a:schemeClr val="tx1">
                    <a:lumMod val="65000"/>
                    <a:lumOff val="35000"/>
                  </a:schemeClr>
                </a:solidFill>
              </a:rPr>
            </a:br>
            <a:endParaRPr lang="en-US" altLang="ja-JP" dirty="0" smtClean="0">
              <a:solidFill>
                <a:schemeClr val="tx1">
                  <a:lumMod val="65000"/>
                  <a:lumOff val="35000"/>
                </a:schemeClr>
              </a:solidFill>
            </a:endParaRPr>
          </a:p>
        </p:txBody>
      </p:sp>
      <p:sp>
        <p:nvSpPr>
          <p:cNvPr id="161" name="角丸四角形 160"/>
          <p:cNvSpPr/>
          <p:nvPr/>
        </p:nvSpPr>
        <p:spPr>
          <a:xfrm>
            <a:off x="14110927" y="-1564091"/>
            <a:ext cx="4370162" cy="1436605"/>
          </a:xfrm>
          <a:prstGeom prst="roundRect">
            <a:avLst/>
          </a:prstGeom>
          <a:solidFill>
            <a:schemeClr val="accent6">
              <a:lumMod val="20000"/>
              <a:lumOff val="8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b="1" dirty="0" err="1" smtClean="0">
                <a:solidFill>
                  <a:schemeClr val="tx1">
                    <a:lumMod val="65000"/>
                    <a:lumOff val="35000"/>
                  </a:schemeClr>
                </a:solidFill>
              </a:rPr>
              <a:t>UserInfoEndpoint</a:t>
            </a:r>
            <a:endParaRPr lang="en-US" altLang="ja-JP" b="1" dirty="0">
              <a:solidFill>
                <a:schemeClr val="tx1">
                  <a:lumMod val="65000"/>
                  <a:lumOff val="35000"/>
                </a:schemeClr>
              </a:solidFill>
            </a:endParaRPr>
          </a:p>
          <a:p>
            <a:pPr algn="ctr"/>
            <a:endParaRPr lang="en-US" altLang="ja-JP" dirty="0">
              <a:solidFill>
                <a:schemeClr val="tx1">
                  <a:lumMod val="65000"/>
                  <a:lumOff val="35000"/>
                </a:schemeClr>
              </a:solidFill>
            </a:endParaRPr>
          </a:p>
          <a:p>
            <a:r>
              <a:rPr lang="en-US" altLang="ja-JP" dirty="0" smtClean="0">
                <a:solidFill>
                  <a:schemeClr val="tx1">
                    <a:lumMod val="65000"/>
                    <a:lumOff val="35000"/>
                  </a:schemeClr>
                </a:solidFill>
              </a:rPr>
              <a:t>String </a:t>
            </a:r>
            <a:r>
              <a:rPr lang="en-US" altLang="ja-JP" dirty="0" err="1">
                <a:solidFill>
                  <a:schemeClr val="tx1">
                    <a:lumMod val="65000"/>
                    <a:lumOff val="35000"/>
                  </a:schemeClr>
                </a:solidFill>
              </a:rPr>
              <a:t>uri</a:t>
            </a:r>
            <a:r>
              <a:rPr lang="en-US" altLang="ja-JP" dirty="0" smtClean="0">
                <a:solidFill>
                  <a:schemeClr val="tx1">
                    <a:lumMod val="65000"/>
                    <a:lumOff val="35000"/>
                  </a:schemeClr>
                </a:solidFill>
              </a:rPr>
              <a:t>;</a:t>
            </a:r>
            <a:br>
              <a:rPr lang="en-US" altLang="ja-JP" dirty="0" smtClean="0">
                <a:solidFill>
                  <a:schemeClr val="tx1">
                    <a:lumMod val="65000"/>
                    <a:lumOff val="35000"/>
                  </a:schemeClr>
                </a:solidFill>
              </a:rPr>
            </a:br>
            <a:r>
              <a:rPr lang="en-US" altLang="ja-JP" dirty="0" smtClean="0">
                <a:solidFill>
                  <a:schemeClr val="tx1">
                    <a:lumMod val="65000"/>
                    <a:lumOff val="35000"/>
                  </a:schemeClr>
                </a:solidFill>
              </a:rPr>
              <a:t>String </a:t>
            </a:r>
            <a:r>
              <a:rPr lang="en-US" altLang="ja-JP" dirty="0" err="1">
                <a:solidFill>
                  <a:schemeClr val="tx1">
                    <a:lumMod val="65000"/>
                    <a:lumOff val="35000"/>
                  </a:schemeClr>
                </a:solidFill>
              </a:rPr>
              <a:t>userNameAttributeName</a:t>
            </a:r>
            <a:r>
              <a:rPr lang="en-US" altLang="ja-JP" dirty="0" smtClean="0">
                <a:solidFill>
                  <a:schemeClr val="tx1">
                    <a:lumMod val="65000"/>
                    <a:lumOff val="35000"/>
                  </a:schemeClr>
                </a:solidFill>
              </a:rPr>
              <a:t>;</a:t>
            </a:r>
          </a:p>
        </p:txBody>
      </p:sp>
      <p:cxnSp>
        <p:nvCxnSpPr>
          <p:cNvPr id="162" name="直線矢印コネクタ 161"/>
          <p:cNvCxnSpPr>
            <a:stCxn id="160" idx="2"/>
            <a:endCxn id="161" idx="0"/>
          </p:cNvCxnSpPr>
          <p:nvPr/>
        </p:nvCxnSpPr>
        <p:spPr>
          <a:xfrm>
            <a:off x="16287392" y="-2200519"/>
            <a:ext cx="8616" cy="636428"/>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63" name="テキスト ボックス 162"/>
          <p:cNvSpPr txBox="1"/>
          <p:nvPr/>
        </p:nvSpPr>
        <p:spPr>
          <a:xfrm>
            <a:off x="13782305" y="-3180489"/>
            <a:ext cx="312906" cy="369332"/>
          </a:xfrm>
          <a:prstGeom prst="rect">
            <a:avLst/>
          </a:prstGeom>
          <a:noFill/>
        </p:spPr>
        <p:txBody>
          <a:bodyPr wrap="none" rtlCol="0">
            <a:spAutoFit/>
          </a:bodyPr>
          <a:lstStyle/>
          <a:p>
            <a:r>
              <a:rPr kumimoji="1" lang="en-US" altLang="ja-JP" dirty="0" smtClean="0"/>
              <a:t>1</a:t>
            </a:r>
            <a:endParaRPr kumimoji="1" lang="ja-JP" altLang="en-US" dirty="0"/>
          </a:p>
        </p:txBody>
      </p:sp>
      <p:sp>
        <p:nvSpPr>
          <p:cNvPr id="164" name="テキスト ボックス 163"/>
          <p:cNvSpPr txBox="1"/>
          <p:nvPr/>
        </p:nvSpPr>
        <p:spPr>
          <a:xfrm>
            <a:off x="15959333" y="-1914875"/>
            <a:ext cx="312906" cy="369332"/>
          </a:xfrm>
          <a:prstGeom prst="rect">
            <a:avLst/>
          </a:prstGeom>
          <a:noFill/>
        </p:spPr>
        <p:txBody>
          <a:bodyPr wrap="none" rtlCol="0">
            <a:spAutoFit/>
          </a:bodyPr>
          <a:lstStyle/>
          <a:p>
            <a:r>
              <a:rPr kumimoji="1" lang="en-US" altLang="ja-JP" dirty="0" smtClean="0"/>
              <a:t>1</a:t>
            </a:r>
            <a:endParaRPr kumimoji="1" lang="ja-JP" altLang="en-US" dirty="0"/>
          </a:p>
        </p:txBody>
      </p:sp>
      <p:sp>
        <p:nvSpPr>
          <p:cNvPr id="172" name="テキスト ボックス 171"/>
          <p:cNvSpPr txBox="1"/>
          <p:nvPr/>
        </p:nvSpPr>
        <p:spPr>
          <a:xfrm>
            <a:off x="6004650" y="-2590497"/>
            <a:ext cx="312906" cy="369332"/>
          </a:xfrm>
          <a:prstGeom prst="rect">
            <a:avLst/>
          </a:prstGeom>
          <a:noFill/>
          <a:ln>
            <a:noFill/>
          </a:ln>
        </p:spPr>
        <p:txBody>
          <a:bodyPr wrap="none" rtlCol="0">
            <a:spAutoFit/>
          </a:bodyPr>
          <a:lstStyle/>
          <a:p>
            <a:r>
              <a:rPr kumimoji="1" lang="en-US" altLang="ja-JP" dirty="0" smtClean="0">
                <a:solidFill>
                  <a:schemeClr val="bg1">
                    <a:lumMod val="85000"/>
                  </a:schemeClr>
                </a:solidFill>
              </a:rPr>
              <a:t>1</a:t>
            </a:r>
            <a:endParaRPr kumimoji="1" lang="ja-JP" altLang="en-US" dirty="0">
              <a:solidFill>
                <a:schemeClr val="bg1">
                  <a:lumMod val="85000"/>
                </a:schemeClr>
              </a:solidFill>
            </a:endParaRPr>
          </a:p>
        </p:txBody>
      </p:sp>
      <p:cxnSp>
        <p:nvCxnSpPr>
          <p:cNvPr id="176" name="直線コネクタ 175"/>
          <p:cNvCxnSpPr>
            <a:stCxn id="159" idx="3"/>
            <a:endCxn id="160" idx="1"/>
          </p:cNvCxnSpPr>
          <p:nvPr/>
        </p:nvCxnSpPr>
        <p:spPr>
          <a:xfrm flipV="1">
            <a:off x="13293613" y="-3229352"/>
            <a:ext cx="808698" cy="618858"/>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202" name="テキスト ボックス 201"/>
          <p:cNvSpPr txBox="1"/>
          <p:nvPr/>
        </p:nvSpPr>
        <p:spPr>
          <a:xfrm>
            <a:off x="6021124" y="-1696688"/>
            <a:ext cx="312906" cy="369332"/>
          </a:xfrm>
          <a:prstGeom prst="rect">
            <a:avLst/>
          </a:prstGeom>
          <a:noFill/>
          <a:ln>
            <a:noFill/>
          </a:ln>
        </p:spPr>
        <p:txBody>
          <a:bodyPr wrap="none" rtlCol="0">
            <a:spAutoFit/>
          </a:bodyPr>
          <a:lstStyle/>
          <a:p>
            <a:r>
              <a:rPr kumimoji="1" lang="en-US" altLang="ja-JP" dirty="0" smtClean="0">
                <a:solidFill>
                  <a:schemeClr val="bg1">
                    <a:lumMod val="85000"/>
                  </a:schemeClr>
                </a:solidFill>
              </a:rPr>
              <a:t>1</a:t>
            </a:r>
            <a:endParaRPr kumimoji="1" lang="ja-JP" altLang="en-US" dirty="0">
              <a:solidFill>
                <a:schemeClr val="bg1">
                  <a:lumMod val="85000"/>
                </a:schemeClr>
              </a:solidFill>
            </a:endParaRPr>
          </a:p>
        </p:txBody>
      </p:sp>
      <p:cxnSp>
        <p:nvCxnSpPr>
          <p:cNvPr id="203" name="カギ線コネクタ 202"/>
          <p:cNvCxnSpPr>
            <a:stCxn id="26" idx="0"/>
            <a:endCxn id="111" idx="2"/>
          </p:cNvCxnSpPr>
          <p:nvPr/>
        </p:nvCxnSpPr>
        <p:spPr>
          <a:xfrm rot="5400000" flipH="1" flipV="1">
            <a:off x="2893001" y="-213505"/>
            <a:ext cx="726587" cy="569"/>
          </a:xfrm>
          <a:prstGeom prst="bentConnector3">
            <a:avLst>
              <a:gd name="adj1" fmla="val 50000"/>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10" name="正方形/長方形 209"/>
          <p:cNvSpPr/>
          <p:nvPr/>
        </p:nvSpPr>
        <p:spPr>
          <a:xfrm>
            <a:off x="6366853" y="-4576521"/>
            <a:ext cx="12365990" cy="4772613"/>
          </a:xfrm>
          <a:prstGeom prst="rect">
            <a:avLst/>
          </a:prstGeom>
          <a:noFill/>
          <a:ln w="571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3" name="線吹き出し 2 (枠付き) 212"/>
          <p:cNvSpPr/>
          <p:nvPr/>
        </p:nvSpPr>
        <p:spPr>
          <a:xfrm>
            <a:off x="11129199" y="661786"/>
            <a:ext cx="1945258" cy="908226"/>
          </a:xfrm>
          <a:prstGeom prst="borderCallout2">
            <a:avLst>
              <a:gd name="adj1" fmla="val 63717"/>
              <a:gd name="adj2" fmla="val -5157"/>
              <a:gd name="adj3" fmla="val 63716"/>
              <a:gd name="adj4" fmla="val -16667"/>
              <a:gd name="adj5" fmla="val -65475"/>
              <a:gd name="adj6" fmla="val -45541"/>
            </a:avLst>
          </a:prstGeom>
          <a:solidFill>
            <a:schemeClr val="accent6">
              <a:lumMod val="40000"/>
              <a:lumOff val="6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smtClean="0">
                <a:solidFill>
                  <a:schemeClr val="tx1">
                    <a:lumMod val="65000"/>
                    <a:lumOff val="35000"/>
                  </a:schemeClr>
                </a:solidFill>
              </a:rPr>
              <a:t>説明対象</a:t>
            </a:r>
            <a:endParaRPr kumimoji="1" lang="ja-JP" altLang="en-US" sz="2800" dirty="0">
              <a:solidFill>
                <a:schemeClr val="tx1">
                  <a:lumMod val="65000"/>
                  <a:lumOff val="35000"/>
                </a:schemeClr>
              </a:solidFill>
            </a:endParaRPr>
          </a:p>
        </p:txBody>
      </p:sp>
    </p:spTree>
    <p:extLst>
      <p:ext uri="{BB962C8B-B14F-4D97-AF65-F5344CB8AC3E}">
        <p14:creationId xmlns:p14="http://schemas.microsoft.com/office/powerpoint/2010/main" val="166162742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角丸四角形 25"/>
          <p:cNvSpPr/>
          <p:nvPr/>
        </p:nvSpPr>
        <p:spPr>
          <a:xfrm>
            <a:off x="111221" y="150072"/>
            <a:ext cx="6289577" cy="2086498"/>
          </a:xfrm>
          <a:prstGeom prst="roundRect">
            <a:avLst/>
          </a:prstGeom>
          <a:solidFill>
            <a:schemeClr val="accent6">
              <a:lumMod val="20000"/>
              <a:lumOff val="80000"/>
            </a:schemeClr>
          </a:solidFill>
          <a:ln w="12700">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b="1" dirty="0" smtClean="0">
                <a:solidFill>
                  <a:schemeClr val="tx1">
                    <a:lumMod val="65000"/>
                    <a:lumOff val="35000"/>
                  </a:schemeClr>
                </a:solidFill>
              </a:rPr>
              <a:t>OAuth2LoginAuthenticationToken</a:t>
            </a:r>
            <a:endParaRPr lang="en-US" altLang="ja-JP" b="1" dirty="0">
              <a:solidFill>
                <a:schemeClr val="tx1">
                  <a:lumMod val="65000"/>
                  <a:lumOff val="35000"/>
                </a:schemeClr>
              </a:solidFill>
            </a:endParaRPr>
          </a:p>
          <a:p>
            <a:pPr algn="ctr"/>
            <a:endParaRPr lang="en-US" altLang="ja-JP" dirty="0">
              <a:solidFill>
                <a:schemeClr val="tx1">
                  <a:lumMod val="65000"/>
                  <a:lumOff val="35000"/>
                </a:schemeClr>
              </a:solidFill>
            </a:endParaRPr>
          </a:p>
          <a:p>
            <a:r>
              <a:rPr lang="en-US" altLang="ja-JP" dirty="0" smtClean="0">
                <a:solidFill>
                  <a:schemeClr val="tx1">
                    <a:lumMod val="65000"/>
                    <a:lumOff val="35000"/>
                  </a:schemeClr>
                </a:solidFill>
              </a:rPr>
              <a:t>OAuth2User </a:t>
            </a:r>
            <a:r>
              <a:rPr lang="en-US" altLang="ja-JP" dirty="0">
                <a:solidFill>
                  <a:schemeClr val="tx1">
                    <a:lumMod val="65000"/>
                    <a:lumOff val="35000"/>
                  </a:schemeClr>
                </a:solidFill>
              </a:rPr>
              <a:t>principal</a:t>
            </a:r>
            <a:r>
              <a:rPr lang="en-US" altLang="ja-JP" dirty="0" smtClean="0">
                <a:solidFill>
                  <a:schemeClr val="tx1">
                    <a:lumMod val="65000"/>
                    <a:lumOff val="35000"/>
                  </a:schemeClr>
                </a:solidFill>
              </a:rPr>
              <a:t>;</a:t>
            </a:r>
            <a:br>
              <a:rPr lang="en-US" altLang="ja-JP" dirty="0" smtClean="0">
                <a:solidFill>
                  <a:schemeClr val="tx1">
                    <a:lumMod val="65000"/>
                    <a:lumOff val="35000"/>
                  </a:schemeClr>
                </a:solidFill>
              </a:rPr>
            </a:br>
            <a:r>
              <a:rPr lang="en-US" altLang="ja-JP" dirty="0" err="1" smtClean="0">
                <a:solidFill>
                  <a:schemeClr val="tx1">
                    <a:lumMod val="65000"/>
                    <a:lumOff val="35000"/>
                  </a:schemeClr>
                </a:solidFill>
              </a:rPr>
              <a:t>ClientRegistration</a:t>
            </a:r>
            <a:r>
              <a:rPr lang="en-US" altLang="ja-JP" dirty="0" smtClean="0">
                <a:solidFill>
                  <a:schemeClr val="tx1">
                    <a:lumMod val="65000"/>
                    <a:lumOff val="35000"/>
                  </a:schemeClr>
                </a:solidFill>
              </a:rPr>
              <a:t> </a:t>
            </a:r>
            <a:r>
              <a:rPr lang="en-US" altLang="ja-JP" dirty="0" err="1">
                <a:solidFill>
                  <a:schemeClr val="tx1">
                    <a:lumMod val="65000"/>
                    <a:lumOff val="35000"/>
                  </a:schemeClr>
                </a:solidFill>
              </a:rPr>
              <a:t>clientRegistration</a:t>
            </a:r>
            <a:r>
              <a:rPr lang="en-US" altLang="ja-JP" dirty="0" smtClean="0">
                <a:solidFill>
                  <a:schemeClr val="tx1">
                    <a:lumMod val="65000"/>
                    <a:lumOff val="35000"/>
                  </a:schemeClr>
                </a:solidFill>
              </a:rPr>
              <a:t>;</a:t>
            </a:r>
            <a:br>
              <a:rPr lang="en-US" altLang="ja-JP" dirty="0" smtClean="0">
                <a:solidFill>
                  <a:schemeClr val="tx1">
                    <a:lumMod val="65000"/>
                    <a:lumOff val="35000"/>
                  </a:schemeClr>
                </a:solidFill>
              </a:rPr>
            </a:br>
            <a:r>
              <a:rPr lang="en-US" altLang="ja-JP" dirty="0" smtClean="0">
                <a:solidFill>
                  <a:schemeClr val="tx1">
                    <a:lumMod val="65000"/>
                    <a:lumOff val="35000"/>
                  </a:schemeClr>
                </a:solidFill>
              </a:rPr>
              <a:t>OAuth2AuthorizationExchange </a:t>
            </a:r>
            <a:r>
              <a:rPr lang="en-US" altLang="ja-JP" dirty="0" err="1">
                <a:solidFill>
                  <a:schemeClr val="tx1">
                    <a:lumMod val="65000"/>
                    <a:lumOff val="35000"/>
                  </a:schemeClr>
                </a:solidFill>
              </a:rPr>
              <a:t>authorizationExchange</a:t>
            </a:r>
            <a:r>
              <a:rPr lang="en-US" altLang="ja-JP" dirty="0" smtClean="0">
                <a:solidFill>
                  <a:schemeClr val="tx1">
                    <a:lumMod val="65000"/>
                    <a:lumOff val="35000"/>
                  </a:schemeClr>
                </a:solidFill>
              </a:rPr>
              <a:t>;</a:t>
            </a:r>
            <a:br>
              <a:rPr lang="en-US" altLang="ja-JP" dirty="0" smtClean="0">
                <a:solidFill>
                  <a:schemeClr val="tx1">
                    <a:lumMod val="65000"/>
                    <a:lumOff val="35000"/>
                  </a:schemeClr>
                </a:solidFill>
              </a:rPr>
            </a:br>
            <a:r>
              <a:rPr lang="en-US" altLang="ja-JP" dirty="0" smtClean="0">
                <a:solidFill>
                  <a:schemeClr val="tx1">
                    <a:lumMod val="65000"/>
                    <a:lumOff val="35000"/>
                  </a:schemeClr>
                </a:solidFill>
              </a:rPr>
              <a:t>OAuth2AccessToken </a:t>
            </a:r>
            <a:r>
              <a:rPr lang="en-US" altLang="ja-JP" dirty="0" err="1">
                <a:solidFill>
                  <a:schemeClr val="tx1">
                    <a:lumMod val="65000"/>
                    <a:lumOff val="35000"/>
                  </a:schemeClr>
                </a:solidFill>
              </a:rPr>
              <a:t>accessToken</a:t>
            </a:r>
            <a:r>
              <a:rPr lang="en-US" altLang="ja-JP" dirty="0" smtClean="0">
                <a:solidFill>
                  <a:schemeClr val="tx1">
                    <a:lumMod val="65000"/>
                    <a:lumOff val="35000"/>
                  </a:schemeClr>
                </a:solidFill>
              </a:rPr>
              <a:t>;</a:t>
            </a:r>
          </a:p>
        </p:txBody>
      </p:sp>
      <p:sp>
        <p:nvSpPr>
          <p:cNvPr id="12" name="角丸四角形 11"/>
          <p:cNvSpPr/>
          <p:nvPr/>
        </p:nvSpPr>
        <p:spPr>
          <a:xfrm>
            <a:off x="8576279" y="839327"/>
            <a:ext cx="4160098" cy="696364"/>
          </a:xfrm>
          <a:prstGeom prst="roundRect">
            <a:avLst/>
          </a:prstGeom>
          <a:solidFill>
            <a:schemeClr val="accent6">
              <a:lumMod val="20000"/>
              <a:lumOff val="80000"/>
              <a:alpha val="2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kumimoji="1" lang="en-US" altLang="ja-JP" dirty="0" smtClean="0">
                <a:solidFill>
                  <a:schemeClr val="bg1">
                    <a:lumMod val="85000"/>
                  </a:schemeClr>
                </a:solidFill>
              </a:rPr>
              <a:t>&lt;&lt;interface&gt;&gt;</a:t>
            </a:r>
          </a:p>
          <a:p>
            <a:pPr algn="ctr"/>
            <a:r>
              <a:rPr kumimoji="1" lang="en-US" altLang="ja-JP" b="1" dirty="0" smtClean="0">
                <a:solidFill>
                  <a:schemeClr val="bg1">
                    <a:lumMod val="85000"/>
                  </a:schemeClr>
                </a:solidFill>
              </a:rPr>
              <a:t>OAuth2User</a:t>
            </a:r>
            <a:endParaRPr lang="en-US" altLang="ja-JP" dirty="0" smtClean="0">
              <a:solidFill>
                <a:schemeClr val="bg1">
                  <a:lumMod val="85000"/>
                </a:schemeClr>
              </a:solidFill>
            </a:endParaRPr>
          </a:p>
        </p:txBody>
      </p:sp>
      <p:sp>
        <p:nvSpPr>
          <p:cNvPr id="13" name="角丸四角形 12"/>
          <p:cNvSpPr/>
          <p:nvPr/>
        </p:nvSpPr>
        <p:spPr>
          <a:xfrm>
            <a:off x="8576279" y="2092898"/>
            <a:ext cx="4160098" cy="1727180"/>
          </a:xfrm>
          <a:prstGeom prst="roundRect">
            <a:avLst/>
          </a:prstGeom>
          <a:solidFill>
            <a:schemeClr val="accent6">
              <a:lumMod val="20000"/>
              <a:lumOff val="80000"/>
              <a:alpha val="2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b="1" dirty="0" smtClean="0">
                <a:solidFill>
                  <a:schemeClr val="bg1">
                    <a:lumMod val="85000"/>
                  </a:schemeClr>
                </a:solidFill>
              </a:rPr>
              <a:t>DefaultOAuth2User</a:t>
            </a:r>
          </a:p>
          <a:p>
            <a:endParaRPr lang="en-US" altLang="ja-JP" dirty="0">
              <a:solidFill>
                <a:schemeClr val="bg1">
                  <a:lumMod val="85000"/>
                </a:schemeClr>
              </a:solidFill>
            </a:endParaRPr>
          </a:p>
          <a:p>
            <a:r>
              <a:rPr lang="en-US" altLang="ja-JP" dirty="0" smtClean="0">
                <a:solidFill>
                  <a:schemeClr val="bg1">
                    <a:lumMod val="85000"/>
                  </a:schemeClr>
                </a:solidFill>
              </a:rPr>
              <a:t>Set&lt;</a:t>
            </a:r>
            <a:r>
              <a:rPr lang="en-US" altLang="ja-JP" dirty="0" err="1" smtClean="0">
                <a:solidFill>
                  <a:schemeClr val="bg1">
                    <a:lumMod val="85000"/>
                  </a:schemeClr>
                </a:solidFill>
              </a:rPr>
              <a:t>GrantedAuthority</a:t>
            </a:r>
            <a:r>
              <a:rPr lang="en-US" altLang="ja-JP" dirty="0" smtClean="0">
                <a:solidFill>
                  <a:schemeClr val="bg1">
                    <a:lumMod val="85000"/>
                  </a:schemeClr>
                </a:solidFill>
              </a:rPr>
              <a:t>&gt; </a:t>
            </a:r>
            <a:r>
              <a:rPr lang="en-US" altLang="ja-JP" dirty="0">
                <a:solidFill>
                  <a:schemeClr val="bg1">
                    <a:lumMod val="85000"/>
                  </a:schemeClr>
                </a:solidFill>
              </a:rPr>
              <a:t>authorities</a:t>
            </a:r>
            <a:r>
              <a:rPr lang="en-US" altLang="ja-JP" dirty="0" smtClean="0">
                <a:solidFill>
                  <a:schemeClr val="bg1">
                    <a:lumMod val="85000"/>
                  </a:schemeClr>
                </a:solidFill>
              </a:rPr>
              <a:t>;</a:t>
            </a:r>
            <a:br>
              <a:rPr lang="en-US" altLang="ja-JP" dirty="0" smtClean="0">
                <a:solidFill>
                  <a:schemeClr val="bg1">
                    <a:lumMod val="85000"/>
                  </a:schemeClr>
                </a:solidFill>
              </a:rPr>
            </a:br>
            <a:r>
              <a:rPr lang="en-US" altLang="ja-JP" dirty="0" smtClean="0">
                <a:solidFill>
                  <a:schemeClr val="bg1">
                    <a:lumMod val="85000"/>
                  </a:schemeClr>
                </a:solidFill>
              </a:rPr>
              <a:t>Map&lt;String, Object&gt; </a:t>
            </a:r>
            <a:r>
              <a:rPr lang="en-US" altLang="ja-JP" dirty="0">
                <a:solidFill>
                  <a:schemeClr val="bg1">
                    <a:lumMod val="85000"/>
                  </a:schemeClr>
                </a:solidFill>
              </a:rPr>
              <a:t>attributes</a:t>
            </a:r>
            <a:r>
              <a:rPr lang="en-US" altLang="ja-JP" dirty="0" smtClean="0">
                <a:solidFill>
                  <a:schemeClr val="bg1">
                    <a:lumMod val="85000"/>
                  </a:schemeClr>
                </a:solidFill>
              </a:rPr>
              <a:t>;</a:t>
            </a:r>
            <a:br>
              <a:rPr lang="en-US" altLang="ja-JP" dirty="0" smtClean="0">
                <a:solidFill>
                  <a:schemeClr val="bg1">
                    <a:lumMod val="85000"/>
                  </a:schemeClr>
                </a:solidFill>
              </a:rPr>
            </a:br>
            <a:r>
              <a:rPr lang="en-US" altLang="ja-JP" dirty="0" smtClean="0">
                <a:solidFill>
                  <a:schemeClr val="bg1">
                    <a:lumMod val="85000"/>
                  </a:schemeClr>
                </a:solidFill>
              </a:rPr>
              <a:t>String </a:t>
            </a:r>
            <a:r>
              <a:rPr lang="en-US" altLang="ja-JP" dirty="0" err="1">
                <a:solidFill>
                  <a:schemeClr val="bg1">
                    <a:lumMod val="85000"/>
                  </a:schemeClr>
                </a:solidFill>
              </a:rPr>
              <a:t>nameAttributeKey</a:t>
            </a:r>
            <a:r>
              <a:rPr lang="en-US" altLang="ja-JP" dirty="0" smtClean="0">
                <a:solidFill>
                  <a:schemeClr val="bg1">
                    <a:lumMod val="85000"/>
                  </a:schemeClr>
                </a:solidFill>
              </a:rPr>
              <a:t>;</a:t>
            </a:r>
            <a:br>
              <a:rPr lang="en-US" altLang="ja-JP" dirty="0" smtClean="0">
                <a:solidFill>
                  <a:schemeClr val="bg1">
                    <a:lumMod val="85000"/>
                  </a:schemeClr>
                </a:solidFill>
              </a:rPr>
            </a:br>
            <a:endParaRPr lang="en-US" altLang="ja-JP" dirty="0" smtClean="0">
              <a:solidFill>
                <a:schemeClr val="bg1">
                  <a:lumMod val="85000"/>
                </a:schemeClr>
              </a:solidFill>
            </a:endParaRPr>
          </a:p>
        </p:txBody>
      </p:sp>
      <p:sp>
        <p:nvSpPr>
          <p:cNvPr id="16" name="角丸四角形 15"/>
          <p:cNvSpPr/>
          <p:nvPr/>
        </p:nvSpPr>
        <p:spPr>
          <a:xfrm>
            <a:off x="11513902" y="4493177"/>
            <a:ext cx="3794522" cy="696364"/>
          </a:xfrm>
          <a:prstGeom prst="roundRect">
            <a:avLst/>
          </a:prstGeom>
          <a:solidFill>
            <a:schemeClr val="accent6">
              <a:lumMod val="20000"/>
              <a:lumOff val="80000"/>
              <a:alpha val="2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kumimoji="1" lang="en-US" altLang="ja-JP" dirty="0" smtClean="0">
                <a:solidFill>
                  <a:schemeClr val="bg1">
                    <a:lumMod val="85000"/>
                  </a:schemeClr>
                </a:solidFill>
              </a:rPr>
              <a:t>&lt;&lt;interface&gt;&gt;</a:t>
            </a:r>
          </a:p>
          <a:p>
            <a:pPr algn="ctr"/>
            <a:r>
              <a:rPr lang="en-US" altLang="ja-JP" b="1" dirty="0" err="1" smtClean="0">
                <a:solidFill>
                  <a:schemeClr val="bg1">
                    <a:lumMod val="85000"/>
                  </a:schemeClr>
                </a:solidFill>
              </a:rPr>
              <a:t>GrantedAuthority</a:t>
            </a:r>
            <a:endParaRPr lang="en-US" altLang="ja-JP" b="1" dirty="0" smtClean="0">
              <a:solidFill>
                <a:schemeClr val="bg1">
                  <a:lumMod val="85000"/>
                </a:schemeClr>
              </a:solidFill>
            </a:endParaRPr>
          </a:p>
        </p:txBody>
      </p:sp>
      <p:sp>
        <p:nvSpPr>
          <p:cNvPr id="17" name="角丸四角形 16"/>
          <p:cNvSpPr/>
          <p:nvPr/>
        </p:nvSpPr>
        <p:spPr>
          <a:xfrm>
            <a:off x="11527154" y="5740438"/>
            <a:ext cx="3794522" cy="1300659"/>
          </a:xfrm>
          <a:prstGeom prst="roundRect">
            <a:avLst/>
          </a:prstGeom>
          <a:solidFill>
            <a:schemeClr val="accent6">
              <a:lumMod val="20000"/>
              <a:lumOff val="80000"/>
              <a:alpha val="2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b="1" dirty="0" smtClean="0">
                <a:solidFill>
                  <a:schemeClr val="bg1">
                    <a:lumMod val="85000"/>
                  </a:schemeClr>
                </a:solidFill>
              </a:rPr>
              <a:t>OAuth2UserAuthority</a:t>
            </a:r>
          </a:p>
          <a:p>
            <a:endParaRPr lang="en-US" altLang="ja-JP" dirty="0" smtClean="0">
              <a:solidFill>
                <a:schemeClr val="bg1">
                  <a:lumMod val="85000"/>
                </a:schemeClr>
              </a:solidFill>
            </a:endParaRPr>
          </a:p>
          <a:p>
            <a:r>
              <a:rPr lang="en-US" altLang="ja-JP" dirty="0" smtClean="0">
                <a:solidFill>
                  <a:schemeClr val="bg1">
                    <a:lumMod val="85000"/>
                  </a:schemeClr>
                </a:solidFill>
              </a:rPr>
              <a:t>String authority;</a:t>
            </a:r>
            <a:endParaRPr lang="en-US" altLang="ja-JP" dirty="0">
              <a:solidFill>
                <a:schemeClr val="bg1">
                  <a:lumMod val="85000"/>
                </a:schemeClr>
              </a:solidFill>
            </a:endParaRPr>
          </a:p>
          <a:p>
            <a:r>
              <a:rPr lang="en-US" altLang="ja-JP" dirty="0" smtClean="0">
                <a:solidFill>
                  <a:schemeClr val="bg1">
                    <a:lumMod val="85000"/>
                  </a:schemeClr>
                </a:solidFill>
              </a:rPr>
              <a:t>Map&lt;String, Object&gt; </a:t>
            </a:r>
            <a:r>
              <a:rPr lang="en-US" altLang="ja-JP" dirty="0">
                <a:solidFill>
                  <a:schemeClr val="bg1">
                    <a:lumMod val="85000"/>
                  </a:schemeClr>
                </a:solidFill>
              </a:rPr>
              <a:t>attributes</a:t>
            </a:r>
            <a:r>
              <a:rPr lang="en-US" altLang="ja-JP" dirty="0" smtClean="0">
                <a:solidFill>
                  <a:schemeClr val="bg1">
                    <a:lumMod val="85000"/>
                  </a:schemeClr>
                </a:solidFill>
              </a:rPr>
              <a:t>;</a:t>
            </a:r>
          </a:p>
        </p:txBody>
      </p:sp>
      <p:sp>
        <p:nvSpPr>
          <p:cNvPr id="19" name="角丸四角形 18"/>
          <p:cNvSpPr/>
          <p:nvPr/>
        </p:nvSpPr>
        <p:spPr>
          <a:xfrm>
            <a:off x="1219733" y="2518784"/>
            <a:ext cx="6227804" cy="1490175"/>
          </a:xfrm>
          <a:prstGeom prst="roundRect">
            <a:avLst/>
          </a:prstGeom>
          <a:solidFill>
            <a:schemeClr val="accent6">
              <a:lumMod val="20000"/>
              <a:lumOff val="8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b="1" dirty="0" smtClean="0">
                <a:solidFill>
                  <a:schemeClr val="tx1">
                    <a:lumMod val="65000"/>
                    <a:lumOff val="35000"/>
                  </a:schemeClr>
                </a:solidFill>
              </a:rPr>
              <a:t>OAuth2AuthorizationExchange</a:t>
            </a:r>
            <a:endParaRPr lang="en-US" altLang="ja-JP" b="1" dirty="0">
              <a:solidFill>
                <a:schemeClr val="tx1">
                  <a:lumMod val="65000"/>
                  <a:lumOff val="35000"/>
                </a:schemeClr>
              </a:solidFill>
            </a:endParaRPr>
          </a:p>
          <a:p>
            <a:pPr algn="ctr"/>
            <a:endParaRPr lang="en-US" altLang="ja-JP" dirty="0" smtClean="0">
              <a:solidFill>
                <a:schemeClr val="tx1">
                  <a:lumMod val="50000"/>
                  <a:lumOff val="50000"/>
                </a:schemeClr>
              </a:solidFill>
            </a:endParaRPr>
          </a:p>
          <a:p>
            <a:r>
              <a:rPr lang="en-US" altLang="ja-JP" dirty="0" smtClean="0">
                <a:solidFill>
                  <a:schemeClr val="tx1">
                    <a:lumMod val="65000"/>
                    <a:lumOff val="35000"/>
                  </a:schemeClr>
                </a:solidFill>
              </a:rPr>
              <a:t>OAuth2AuthorizationRequest </a:t>
            </a:r>
            <a:r>
              <a:rPr lang="en-US" altLang="ja-JP" dirty="0" err="1">
                <a:solidFill>
                  <a:schemeClr val="tx1">
                    <a:lumMod val="65000"/>
                    <a:lumOff val="35000"/>
                  </a:schemeClr>
                </a:solidFill>
              </a:rPr>
              <a:t>authorizationRequest</a:t>
            </a:r>
            <a:r>
              <a:rPr lang="en-US" altLang="ja-JP" dirty="0" smtClean="0">
                <a:solidFill>
                  <a:schemeClr val="tx1">
                    <a:lumMod val="65000"/>
                    <a:lumOff val="35000"/>
                  </a:schemeClr>
                </a:solidFill>
              </a:rPr>
              <a:t>;</a:t>
            </a:r>
            <a:br>
              <a:rPr lang="en-US" altLang="ja-JP" dirty="0" smtClean="0">
                <a:solidFill>
                  <a:schemeClr val="tx1">
                    <a:lumMod val="65000"/>
                    <a:lumOff val="35000"/>
                  </a:schemeClr>
                </a:solidFill>
              </a:rPr>
            </a:br>
            <a:r>
              <a:rPr lang="en-US" altLang="ja-JP" dirty="0" smtClean="0">
                <a:solidFill>
                  <a:schemeClr val="tx1">
                    <a:lumMod val="65000"/>
                    <a:lumOff val="35000"/>
                  </a:schemeClr>
                </a:solidFill>
              </a:rPr>
              <a:t>OAuth2AuthorizationResponse </a:t>
            </a:r>
            <a:r>
              <a:rPr lang="en-US" altLang="ja-JP" dirty="0" err="1">
                <a:solidFill>
                  <a:schemeClr val="tx1">
                    <a:lumMod val="65000"/>
                    <a:lumOff val="35000"/>
                  </a:schemeClr>
                </a:solidFill>
              </a:rPr>
              <a:t>authorizationResponse</a:t>
            </a:r>
            <a:r>
              <a:rPr lang="en-US" altLang="ja-JP" dirty="0" smtClean="0">
                <a:solidFill>
                  <a:schemeClr val="tx1">
                    <a:lumMod val="65000"/>
                    <a:lumOff val="35000"/>
                  </a:schemeClr>
                </a:solidFill>
              </a:rPr>
              <a:t>;</a:t>
            </a:r>
            <a:br>
              <a:rPr lang="en-US" altLang="ja-JP" dirty="0" smtClean="0">
                <a:solidFill>
                  <a:schemeClr val="tx1">
                    <a:lumMod val="65000"/>
                    <a:lumOff val="35000"/>
                  </a:schemeClr>
                </a:solidFill>
              </a:rPr>
            </a:br>
            <a:endParaRPr lang="en-US" altLang="ja-JP" dirty="0">
              <a:solidFill>
                <a:schemeClr val="tx1">
                  <a:lumMod val="65000"/>
                  <a:lumOff val="35000"/>
                </a:schemeClr>
              </a:solidFill>
            </a:endParaRPr>
          </a:p>
        </p:txBody>
      </p:sp>
      <p:sp>
        <p:nvSpPr>
          <p:cNvPr id="21" name="角丸四角形 20"/>
          <p:cNvSpPr/>
          <p:nvPr/>
        </p:nvSpPr>
        <p:spPr>
          <a:xfrm>
            <a:off x="2447907" y="7858120"/>
            <a:ext cx="5966914" cy="1950195"/>
          </a:xfrm>
          <a:prstGeom prst="roundRect">
            <a:avLst/>
          </a:prstGeom>
          <a:solidFill>
            <a:schemeClr val="accent6">
              <a:lumMod val="20000"/>
              <a:lumOff val="8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b="1" dirty="0" smtClean="0">
                <a:solidFill>
                  <a:schemeClr val="tx1">
                    <a:lumMod val="65000"/>
                    <a:lumOff val="35000"/>
                  </a:schemeClr>
                </a:solidFill>
              </a:rPr>
              <a:t>OAuth2AuthorizationResponse</a:t>
            </a:r>
            <a:endParaRPr lang="en-US" altLang="ja-JP" b="1" dirty="0">
              <a:solidFill>
                <a:schemeClr val="tx1">
                  <a:lumMod val="65000"/>
                  <a:lumOff val="35000"/>
                </a:schemeClr>
              </a:solidFill>
            </a:endParaRPr>
          </a:p>
          <a:p>
            <a:pPr algn="ctr"/>
            <a:endParaRPr lang="en-US" altLang="ja-JP" dirty="0" smtClean="0">
              <a:solidFill>
                <a:schemeClr val="tx1">
                  <a:lumMod val="50000"/>
                  <a:lumOff val="50000"/>
                </a:schemeClr>
              </a:solidFill>
            </a:endParaRPr>
          </a:p>
          <a:p>
            <a:r>
              <a:rPr lang="en-US" altLang="ja-JP" dirty="0" smtClean="0">
                <a:solidFill>
                  <a:schemeClr val="tx1">
                    <a:lumMod val="65000"/>
                    <a:lumOff val="35000"/>
                  </a:schemeClr>
                </a:solidFill>
              </a:rPr>
              <a:t>String </a:t>
            </a:r>
            <a:r>
              <a:rPr lang="en-US" altLang="ja-JP" dirty="0" err="1">
                <a:solidFill>
                  <a:schemeClr val="tx1">
                    <a:lumMod val="65000"/>
                    <a:lumOff val="35000"/>
                  </a:schemeClr>
                </a:solidFill>
              </a:rPr>
              <a:t>redirectUri</a:t>
            </a:r>
            <a:r>
              <a:rPr lang="en-US" altLang="ja-JP" dirty="0" smtClean="0">
                <a:solidFill>
                  <a:schemeClr val="tx1">
                    <a:lumMod val="65000"/>
                    <a:lumOff val="35000"/>
                  </a:schemeClr>
                </a:solidFill>
              </a:rPr>
              <a:t>;</a:t>
            </a:r>
            <a:br>
              <a:rPr lang="en-US" altLang="ja-JP" dirty="0" smtClean="0">
                <a:solidFill>
                  <a:schemeClr val="tx1">
                    <a:lumMod val="65000"/>
                    <a:lumOff val="35000"/>
                  </a:schemeClr>
                </a:solidFill>
              </a:rPr>
            </a:br>
            <a:r>
              <a:rPr lang="en-US" altLang="ja-JP" dirty="0" smtClean="0">
                <a:solidFill>
                  <a:schemeClr val="tx1">
                    <a:lumMod val="65000"/>
                    <a:lumOff val="35000"/>
                  </a:schemeClr>
                </a:solidFill>
              </a:rPr>
              <a:t>String </a:t>
            </a:r>
            <a:r>
              <a:rPr lang="en-US" altLang="ja-JP" dirty="0">
                <a:solidFill>
                  <a:schemeClr val="tx1">
                    <a:lumMod val="65000"/>
                    <a:lumOff val="35000"/>
                  </a:schemeClr>
                </a:solidFill>
              </a:rPr>
              <a:t>state</a:t>
            </a:r>
            <a:r>
              <a:rPr lang="en-US" altLang="ja-JP" dirty="0" smtClean="0">
                <a:solidFill>
                  <a:schemeClr val="tx1">
                    <a:lumMod val="65000"/>
                    <a:lumOff val="35000"/>
                  </a:schemeClr>
                </a:solidFill>
              </a:rPr>
              <a:t>;</a:t>
            </a:r>
            <a:br>
              <a:rPr lang="en-US" altLang="ja-JP" dirty="0" smtClean="0">
                <a:solidFill>
                  <a:schemeClr val="tx1">
                    <a:lumMod val="65000"/>
                    <a:lumOff val="35000"/>
                  </a:schemeClr>
                </a:solidFill>
              </a:rPr>
            </a:br>
            <a:r>
              <a:rPr lang="en-US" altLang="ja-JP" dirty="0" smtClean="0">
                <a:solidFill>
                  <a:schemeClr val="tx1">
                    <a:lumMod val="65000"/>
                    <a:lumOff val="35000"/>
                  </a:schemeClr>
                </a:solidFill>
              </a:rPr>
              <a:t>String </a:t>
            </a:r>
            <a:r>
              <a:rPr lang="en-US" altLang="ja-JP" dirty="0">
                <a:solidFill>
                  <a:schemeClr val="tx1">
                    <a:lumMod val="65000"/>
                    <a:lumOff val="35000"/>
                  </a:schemeClr>
                </a:solidFill>
              </a:rPr>
              <a:t>code</a:t>
            </a:r>
            <a:r>
              <a:rPr lang="en-US" altLang="ja-JP" dirty="0" smtClean="0">
                <a:solidFill>
                  <a:schemeClr val="tx1">
                    <a:lumMod val="65000"/>
                    <a:lumOff val="35000"/>
                  </a:schemeClr>
                </a:solidFill>
              </a:rPr>
              <a:t>;</a:t>
            </a:r>
            <a:br>
              <a:rPr lang="en-US" altLang="ja-JP" dirty="0" smtClean="0">
                <a:solidFill>
                  <a:schemeClr val="tx1">
                    <a:lumMod val="65000"/>
                    <a:lumOff val="35000"/>
                  </a:schemeClr>
                </a:solidFill>
              </a:rPr>
            </a:br>
            <a:r>
              <a:rPr lang="en-US" altLang="ja-JP" dirty="0" smtClean="0">
                <a:solidFill>
                  <a:schemeClr val="tx1">
                    <a:lumMod val="65000"/>
                    <a:lumOff val="35000"/>
                  </a:schemeClr>
                </a:solidFill>
              </a:rPr>
              <a:t>OAuth2Error </a:t>
            </a:r>
            <a:r>
              <a:rPr lang="en-US" altLang="ja-JP" dirty="0">
                <a:solidFill>
                  <a:schemeClr val="tx1">
                    <a:lumMod val="65000"/>
                    <a:lumOff val="35000"/>
                  </a:schemeClr>
                </a:solidFill>
              </a:rPr>
              <a:t>error</a:t>
            </a:r>
            <a:r>
              <a:rPr lang="en-US" altLang="ja-JP" dirty="0" smtClean="0">
                <a:solidFill>
                  <a:schemeClr val="tx1">
                    <a:lumMod val="65000"/>
                    <a:lumOff val="35000"/>
                  </a:schemeClr>
                </a:solidFill>
              </a:rPr>
              <a:t>;</a:t>
            </a:r>
          </a:p>
        </p:txBody>
      </p:sp>
      <p:sp>
        <p:nvSpPr>
          <p:cNvPr id="22" name="角丸四角形 21"/>
          <p:cNvSpPr/>
          <p:nvPr/>
        </p:nvSpPr>
        <p:spPr>
          <a:xfrm>
            <a:off x="6044127" y="10088502"/>
            <a:ext cx="2410575" cy="1668064"/>
          </a:xfrm>
          <a:prstGeom prst="roundRect">
            <a:avLst/>
          </a:prstGeom>
          <a:solidFill>
            <a:schemeClr val="accent6">
              <a:lumMod val="20000"/>
              <a:lumOff val="8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b="1" dirty="0" smtClean="0">
                <a:solidFill>
                  <a:schemeClr val="tx1">
                    <a:lumMod val="65000"/>
                    <a:lumOff val="35000"/>
                  </a:schemeClr>
                </a:solidFill>
              </a:rPr>
              <a:t>OAuth2Error</a:t>
            </a:r>
            <a:endParaRPr lang="en-US" altLang="ja-JP" b="1" dirty="0">
              <a:solidFill>
                <a:schemeClr val="tx1">
                  <a:lumMod val="65000"/>
                  <a:lumOff val="35000"/>
                </a:schemeClr>
              </a:solidFill>
            </a:endParaRPr>
          </a:p>
          <a:p>
            <a:pPr algn="ctr"/>
            <a:endParaRPr lang="en-US" altLang="ja-JP" dirty="0" smtClean="0">
              <a:solidFill>
                <a:schemeClr val="tx1">
                  <a:lumMod val="50000"/>
                  <a:lumOff val="50000"/>
                </a:schemeClr>
              </a:solidFill>
            </a:endParaRPr>
          </a:p>
          <a:p>
            <a:r>
              <a:rPr lang="en-US" altLang="ja-JP" dirty="0" smtClean="0">
                <a:solidFill>
                  <a:schemeClr val="tx1">
                    <a:lumMod val="65000"/>
                    <a:lumOff val="35000"/>
                  </a:schemeClr>
                </a:solidFill>
              </a:rPr>
              <a:t>String </a:t>
            </a:r>
            <a:r>
              <a:rPr lang="en-US" altLang="ja-JP" dirty="0" err="1">
                <a:solidFill>
                  <a:schemeClr val="tx1">
                    <a:lumMod val="65000"/>
                    <a:lumOff val="35000"/>
                  </a:schemeClr>
                </a:solidFill>
              </a:rPr>
              <a:t>errorCode</a:t>
            </a:r>
            <a:r>
              <a:rPr lang="en-US" altLang="ja-JP" dirty="0" smtClean="0">
                <a:solidFill>
                  <a:schemeClr val="tx1">
                    <a:lumMod val="65000"/>
                    <a:lumOff val="35000"/>
                  </a:schemeClr>
                </a:solidFill>
              </a:rPr>
              <a:t>;</a:t>
            </a:r>
            <a:br>
              <a:rPr lang="en-US" altLang="ja-JP" dirty="0" smtClean="0">
                <a:solidFill>
                  <a:schemeClr val="tx1">
                    <a:lumMod val="65000"/>
                    <a:lumOff val="35000"/>
                  </a:schemeClr>
                </a:solidFill>
              </a:rPr>
            </a:br>
            <a:r>
              <a:rPr lang="en-US" altLang="ja-JP" dirty="0" smtClean="0">
                <a:solidFill>
                  <a:schemeClr val="tx1">
                    <a:lumMod val="65000"/>
                    <a:lumOff val="35000"/>
                  </a:schemeClr>
                </a:solidFill>
              </a:rPr>
              <a:t>String </a:t>
            </a:r>
            <a:r>
              <a:rPr lang="en-US" altLang="ja-JP" dirty="0">
                <a:solidFill>
                  <a:schemeClr val="tx1">
                    <a:lumMod val="65000"/>
                    <a:lumOff val="35000"/>
                  </a:schemeClr>
                </a:solidFill>
              </a:rPr>
              <a:t>description</a:t>
            </a:r>
            <a:r>
              <a:rPr lang="en-US" altLang="ja-JP" dirty="0" smtClean="0">
                <a:solidFill>
                  <a:schemeClr val="tx1">
                    <a:lumMod val="65000"/>
                    <a:lumOff val="35000"/>
                  </a:schemeClr>
                </a:solidFill>
              </a:rPr>
              <a:t>;</a:t>
            </a:r>
            <a:br>
              <a:rPr lang="en-US" altLang="ja-JP" dirty="0" smtClean="0">
                <a:solidFill>
                  <a:schemeClr val="tx1">
                    <a:lumMod val="65000"/>
                    <a:lumOff val="35000"/>
                  </a:schemeClr>
                </a:solidFill>
              </a:rPr>
            </a:br>
            <a:r>
              <a:rPr lang="en-US" altLang="ja-JP" dirty="0" smtClean="0">
                <a:solidFill>
                  <a:schemeClr val="tx1">
                    <a:lumMod val="65000"/>
                    <a:lumOff val="35000"/>
                  </a:schemeClr>
                </a:solidFill>
              </a:rPr>
              <a:t>String </a:t>
            </a:r>
            <a:r>
              <a:rPr lang="en-US" altLang="ja-JP" dirty="0" err="1">
                <a:solidFill>
                  <a:schemeClr val="tx1">
                    <a:lumMod val="65000"/>
                    <a:lumOff val="35000"/>
                  </a:schemeClr>
                </a:solidFill>
              </a:rPr>
              <a:t>uri</a:t>
            </a:r>
            <a:r>
              <a:rPr lang="en-US" altLang="ja-JP" dirty="0" smtClean="0">
                <a:solidFill>
                  <a:schemeClr val="tx1">
                    <a:lumMod val="65000"/>
                    <a:lumOff val="35000"/>
                  </a:schemeClr>
                </a:solidFill>
              </a:rPr>
              <a:t>;</a:t>
            </a:r>
          </a:p>
        </p:txBody>
      </p:sp>
      <p:cxnSp>
        <p:nvCxnSpPr>
          <p:cNvPr id="28" name="カギ線コネクタ 27"/>
          <p:cNvCxnSpPr>
            <a:endCxn id="21" idx="1"/>
          </p:cNvCxnSpPr>
          <p:nvPr/>
        </p:nvCxnSpPr>
        <p:spPr>
          <a:xfrm rot="16200000" flipH="1">
            <a:off x="-366981" y="6018330"/>
            <a:ext cx="4824932" cy="804844"/>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31" name="カギ線コネクタ 30"/>
          <p:cNvCxnSpPr>
            <a:stCxn id="21" idx="2"/>
            <a:endCxn id="22" idx="1"/>
          </p:cNvCxnSpPr>
          <p:nvPr/>
        </p:nvCxnSpPr>
        <p:spPr>
          <a:xfrm rot="16200000" flipH="1">
            <a:off x="5180636" y="10059042"/>
            <a:ext cx="1114219" cy="612763"/>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39" name="カギ線コネクタ 38"/>
          <p:cNvCxnSpPr>
            <a:endCxn id="131" idx="1"/>
          </p:cNvCxnSpPr>
          <p:nvPr/>
        </p:nvCxnSpPr>
        <p:spPr>
          <a:xfrm rot="16200000" flipH="1">
            <a:off x="1163939" y="4757251"/>
            <a:ext cx="2018158" cy="521578"/>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48" name="カギ線コネクタ 47"/>
          <p:cNvCxnSpPr/>
          <p:nvPr/>
        </p:nvCxnSpPr>
        <p:spPr>
          <a:xfrm rot="5400000" flipH="1" flipV="1">
            <a:off x="5191744" y="-1353822"/>
            <a:ext cx="1911941" cy="1094801"/>
          </a:xfrm>
          <a:prstGeom prst="bentConnector3">
            <a:avLst>
              <a:gd name="adj1" fmla="val 99765"/>
            </a:avLst>
          </a:prstGeom>
        </p:spPr>
        <p:style>
          <a:lnRef idx="1">
            <a:schemeClr val="accent1"/>
          </a:lnRef>
          <a:fillRef idx="0">
            <a:schemeClr val="accent1"/>
          </a:fillRef>
          <a:effectRef idx="0">
            <a:schemeClr val="accent1"/>
          </a:effectRef>
          <a:fontRef idx="minor">
            <a:schemeClr val="tx1"/>
          </a:fontRef>
        </p:style>
      </p:cxnSp>
      <p:cxnSp>
        <p:nvCxnSpPr>
          <p:cNvPr id="51" name="カギ線コネクタ 50"/>
          <p:cNvCxnSpPr>
            <a:endCxn id="19" idx="1"/>
          </p:cNvCxnSpPr>
          <p:nvPr/>
        </p:nvCxnSpPr>
        <p:spPr>
          <a:xfrm rot="16200000" flipH="1">
            <a:off x="451966" y="2496105"/>
            <a:ext cx="1027300" cy="508233"/>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63" name="直線矢印コネクタ 62"/>
          <p:cNvCxnSpPr>
            <a:stCxn id="13" idx="0"/>
            <a:endCxn id="12" idx="2"/>
          </p:cNvCxnSpPr>
          <p:nvPr/>
        </p:nvCxnSpPr>
        <p:spPr>
          <a:xfrm flipV="1">
            <a:off x="10656328" y="1535691"/>
            <a:ext cx="0" cy="557207"/>
          </a:xfrm>
          <a:prstGeom prst="straightConnector1">
            <a:avLst/>
          </a:prstGeom>
          <a:ln w="57150">
            <a:solidFill>
              <a:schemeClr val="bg1">
                <a:lumMod val="8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64" name="直線コネクタ 63"/>
          <p:cNvCxnSpPr>
            <a:stCxn id="26" idx="3"/>
            <a:endCxn id="12" idx="1"/>
          </p:cNvCxnSpPr>
          <p:nvPr/>
        </p:nvCxnSpPr>
        <p:spPr>
          <a:xfrm flipV="1">
            <a:off x="6400798" y="1187509"/>
            <a:ext cx="2175481" cy="5812"/>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7" name="直線矢印コネクタ 66"/>
          <p:cNvCxnSpPr>
            <a:stCxn id="17" idx="0"/>
            <a:endCxn id="16" idx="2"/>
          </p:cNvCxnSpPr>
          <p:nvPr/>
        </p:nvCxnSpPr>
        <p:spPr>
          <a:xfrm flipH="1" flipV="1">
            <a:off x="13411163" y="5189541"/>
            <a:ext cx="13252" cy="550897"/>
          </a:xfrm>
          <a:prstGeom prst="straightConnector1">
            <a:avLst/>
          </a:prstGeom>
          <a:ln w="57150">
            <a:solidFill>
              <a:schemeClr val="bg1">
                <a:lumMod val="8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0" name="カギ線コネクタ 69"/>
          <p:cNvCxnSpPr>
            <a:stCxn id="13" idx="2"/>
            <a:endCxn id="16" idx="1"/>
          </p:cNvCxnSpPr>
          <p:nvPr/>
        </p:nvCxnSpPr>
        <p:spPr>
          <a:xfrm rot="16200000" flipH="1">
            <a:off x="10574475" y="3901931"/>
            <a:ext cx="1021281" cy="857574"/>
          </a:xfrm>
          <a:prstGeom prst="bentConnector2">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5" name="テキスト ボックス 74"/>
          <p:cNvSpPr txBox="1"/>
          <p:nvPr/>
        </p:nvSpPr>
        <p:spPr>
          <a:xfrm>
            <a:off x="804272" y="3315346"/>
            <a:ext cx="312906" cy="369332"/>
          </a:xfrm>
          <a:prstGeom prst="rect">
            <a:avLst/>
          </a:prstGeom>
          <a:noFill/>
        </p:spPr>
        <p:txBody>
          <a:bodyPr wrap="none" rtlCol="0">
            <a:spAutoFit/>
          </a:bodyPr>
          <a:lstStyle/>
          <a:p>
            <a:r>
              <a:rPr kumimoji="1" lang="en-US" altLang="ja-JP" smtClean="0"/>
              <a:t>1</a:t>
            </a:r>
            <a:endParaRPr kumimoji="1" lang="ja-JP" altLang="en-US" dirty="0"/>
          </a:p>
        </p:txBody>
      </p:sp>
      <p:sp>
        <p:nvSpPr>
          <p:cNvPr id="77" name="テキスト ボックス 76"/>
          <p:cNvSpPr txBox="1"/>
          <p:nvPr/>
        </p:nvSpPr>
        <p:spPr>
          <a:xfrm>
            <a:off x="2690621" y="-539067"/>
            <a:ext cx="559769" cy="369332"/>
          </a:xfrm>
          <a:prstGeom prst="rect">
            <a:avLst/>
          </a:prstGeom>
          <a:noFill/>
        </p:spPr>
        <p:txBody>
          <a:bodyPr wrap="none" rtlCol="0">
            <a:spAutoFit/>
          </a:bodyPr>
          <a:lstStyle/>
          <a:p>
            <a:r>
              <a:rPr kumimoji="1" lang="en-US" altLang="ja-JP" smtClean="0">
                <a:solidFill>
                  <a:schemeClr val="bg1">
                    <a:lumMod val="85000"/>
                  </a:schemeClr>
                </a:solidFill>
              </a:rPr>
              <a:t>0..1</a:t>
            </a:r>
            <a:endParaRPr kumimoji="1" lang="ja-JP" altLang="en-US" dirty="0">
              <a:solidFill>
                <a:schemeClr val="bg1">
                  <a:lumMod val="85000"/>
                </a:schemeClr>
              </a:solidFill>
            </a:endParaRPr>
          </a:p>
        </p:txBody>
      </p:sp>
      <p:sp>
        <p:nvSpPr>
          <p:cNvPr id="84" name="テキスト ボックス 83"/>
          <p:cNvSpPr txBox="1"/>
          <p:nvPr/>
        </p:nvSpPr>
        <p:spPr>
          <a:xfrm>
            <a:off x="2028767" y="6056876"/>
            <a:ext cx="312906" cy="369332"/>
          </a:xfrm>
          <a:prstGeom prst="rect">
            <a:avLst/>
          </a:prstGeom>
          <a:noFill/>
        </p:spPr>
        <p:txBody>
          <a:bodyPr wrap="none" rtlCol="0">
            <a:spAutoFit/>
          </a:bodyPr>
          <a:lstStyle/>
          <a:p>
            <a:r>
              <a:rPr kumimoji="1" lang="en-US" altLang="ja-JP" smtClean="0"/>
              <a:t>1</a:t>
            </a:r>
            <a:endParaRPr kumimoji="1" lang="ja-JP" altLang="en-US" dirty="0"/>
          </a:p>
        </p:txBody>
      </p:sp>
      <p:sp>
        <p:nvSpPr>
          <p:cNvPr id="85" name="テキスト ボックス 84"/>
          <p:cNvSpPr txBox="1"/>
          <p:nvPr/>
        </p:nvSpPr>
        <p:spPr>
          <a:xfrm>
            <a:off x="2045484" y="8911678"/>
            <a:ext cx="312906" cy="369332"/>
          </a:xfrm>
          <a:prstGeom prst="rect">
            <a:avLst/>
          </a:prstGeom>
          <a:noFill/>
        </p:spPr>
        <p:txBody>
          <a:bodyPr wrap="none" rtlCol="0">
            <a:spAutoFit/>
          </a:bodyPr>
          <a:lstStyle/>
          <a:p>
            <a:r>
              <a:rPr kumimoji="1" lang="en-US" altLang="ja-JP" smtClean="0"/>
              <a:t>1</a:t>
            </a:r>
            <a:endParaRPr kumimoji="1" lang="ja-JP" altLang="en-US" dirty="0"/>
          </a:p>
        </p:txBody>
      </p:sp>
      <p:sp>
        <p:nvSpPr>
          <p:cNvPr id="87" name="テキスト ボックス 86"/>
          <p:cNvSpPr txBox="1"/>
          <p:nvPr/>
        </p:nvSpPr>
        <p:spPr>
          <a:xfrm>
            <a:off x="5384552" y="10991550"/>
            <a:ext cx="559769" cy="369332"/>
          </a:xfrm>
          <a:prstGeom prst="rect">
            <a:avLst/>
          </a:prstGeom>
          <a:noFill/>
        </p:spPr>
        <p:txBody>
          <a:bodyPr wrap="none" rtlCol="0">
            <a:spAutoFit/>
          </a:bodyPr>
          <a:lstStyle/>
          <a:p>
            <a:r>
              <a:rPr lang="en-US" altLang="ja-JP" dirty="0" smtClean="0"/>
              <a:t>0..</a:t>
            </a:r>
            <a:r>
              <a:rPr kumimoji="1" lang="en-US" altLang="ja-JP" dirty="0" smtClean="0"/>
              <a:t>1</a:t>
            </a:r>
            <a:endParaRPr kumimoji="1" lang="ja-JP" altLang="en-US" dirty="0"/>
          </a:p>
        </p:txBody>
      </p:sp>
      <p:sp>
        <p:nvSpPr>
          <p:cNvPr id="89" name="テキスト ボックス 88"/>
          <p:cNvSpPr txBox="1"/>
          <p:nvPr/>
        </p:nvSpPr>
        <p:spPr>
          <a:xfrm>
            <a:off x="7949885" y="1217374"/>
            <a:ext cx="559769" cy="369332"/>
          </a:xfrm>
          <a:prstGeom prst="rect">
            <a:avLst/>
          </a:prstGeom>
          <a:noFill/>
        </p:spPr>
        <p:txBody>
          <a:bodyPr wrap="none" rtlCol="0">
            <a:spAutoFit/>
          </a:bodyPr>
          <a:lstStyle/>
          <a:p>
            <a:r>
              <a:rPr kumimoji="1" lang="en-US" altLang="ja-JP" dirty="0" smtClean="0">
                <a:solidFill>
                  <a:schemeClr val="bg1">
                    <a:lumMod val="85000"/>
                  </a:schemeClr>
                </a:solidFill>
              </a:rPr>
              <a:t>0..1</a:t>
            </a:r>
            <a:endParaRPr kumimoji="1" lang="ja-JP" altLang="en-US" dirty="0">
              <a:solidFill>
                <a:schemeClr val="bg1">
                  <a:lumMod val="85000"/>
                </a:schemeClr>
              </a:solidFill>
            </a:endParaRPr>
          </a:p>
        </p:txBody>
      </p:sp>
      <p:sp>
        <p:nvSpPr>
          <p:cNvPr id="91" name="テキスト ボックス 90"/>
          <p:cNvSpPr txBox="1"/>
          <p:nvPr/>
        </p:nvSpPr>
        <p:spPr>
          <a:xfrm>
            <a:off x="10634880" y="4865850"/>
            <a:ext cx="915635" cy="369332"/>
          </a:xfrm>
          <a:prstGeom prst="rect">
            <a:avLst/>
          </a:prstGeom>
          <a:noFill/>
        </p:spPr>
        <p:txBody>
          <a:bodyPr wrap="none" rtlCol="0">
            <a:spAutoFit/>
          </a:bodyPr>
          <a:lstStyle/>
          <a:p>
            <a:r>
              <a:rPr kumimoji="1" lang="en-US" altLang="ja-JP" smtClean="0">
                <a:solidFill>
                  <a:schemeClr val="bg1">
                    <a:lumMod val="85000"/>
                  </a:schemeClr>
                </a:solidFill>
              </a:rPr>
              <a:t>0..* (1)</a:t>
            </a:r>
            <a:endParaRPr kumimoji="1" lang="ja-JP" altLang="en-US" dirty="0">
              <a:solidFill>
                <a:schemeClr val="bg1">
                  <a:lumMod val="85000"/>
                </a:schemeClr>
              </a:solidFill>
            </a:endParaRPr>
          </a:p>
        </p:txBody>
      </p:sp>
      <p:sp>
        <p:nvSpPr>
          <p:cNvPr id="92" name="角丸四角形 91"/>
          <p:cNvSpPr/>
          <p:nvPr/>
        </p:nvSpPr>
        <p:spPr>
          <a:xfrm>
            <a:off x="13729027" y="342419"/>
            <a:ext cx="4819846" cy="1688835"/>
          </a:xfrm>
          <a:prstGeom prst="roundRect">
            <a:avLst/>
          </a:prstGeom>
          <a:solidFill>
            <a:schemeClr val="accent6">
              <a:lumMod val="20000"/>
              <a:lumOff val="80000"/>
              <a:alpha val="2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b="1" dirty="0" smtClean="0">
                <a:solidFill>
                  <a:schemeClr val="bg1">
                    <a:lumMod val="85000"/>
                  </a:schemeClr>
                </a:solidFill>
              </a:rPr>
              <a:t>OAuth2AuthenticationToken</a:t>
            </a:r>
            <a:endParaRPr lang="en-US" altLang="ja-JP" b="1" dirty="0">
              <a:solidFill>
                <a:schemeClr val="bg1">
                  <a:lumMod val="85000"/>
                </a:schemeClr>
              </a:solidFill>
            </a:endParaRPr>
          </a:p>
          <a:p>
            <a:pPr algn="ctr"/>
            <a:endParaRPr lang="en-US" altLang="ja-JP" dirty="0">
              <a:solidFill>
                <a:schemeClr val="bg1">
                  <a:lumMod val="85000"/>
                </a:schemeClr>
              </a:solidFill>
            </a:endParaRPr>
          </a:p>
          <a:p>
            <a:r>
              <a:rPr lang="en-US" altLang="ja-JP" dirty="0" smtClean="0">
                <a:solidFill>
                  <a:schemeClr val="bg1">
                    <a:lumMod val="85000"/>
                  </a:schemeClr>
                </a:solidFill>
              </a:rPr>
              <a:t>Collection&lt;</a:t>
            </a:r>
            <a:r>
              <a:rPr lang="en-US" altLang="ja-JP" dirty="0" err="1" smtClean="0">
                <a:solidFill>
                  <a:schemeClr val="bg1">
                    <a:lumMod val="85000"/>
                  </a:schemeClr>
                </a:solidFill>
              </a:rPr>
              <a:t>GrantedAuthority</a:t>
            </a:r>
            <a:r>
              <a:rPr lang="en-US" altLang="ja-JP" dirty="0" smtClean="0">
                <a:solidFill>
                  <a:schemeClr val="bg1">
                    <a:lumMod val="85000"/>
                  </a:schemeClr>
                </a:solidFill>
              </a:rPr>
              <a:t>&gt; authorities;</a:t>
            </a:r>
          </a:p>
          <a:p>
            <a:r>
              <a:rPr lang="en-US" altLang="ja-JP" dirty="0" smtClean="0">
                <a:solidFill>
                  <a:schemeClr val="bg1">
                    <a:lumMod val="85000"/>
                  </a:schemeClr>
                </a:solidFill>
              </a:rPr>
              <a:t>OAuth2User </a:t>
            </a:r>
            <a:r>
              <a:rPr lang="en-US" altLang="ja-JP" dirty="0">
                <a:solidFill>
                  <a:schemeClr val="bg1">
                    <a:lumMod val="85000"/>
                  </a:schemeClr>
                </a:solidFill>
              </a:rPr>
              <a:t>principal</a:t>
            </a:r>
            <a:r>
              <a:rPr lang="en-US" altLang="ja-JP" dirty="0" smtClean="0">
                <a:solidFill>
                  <a:schemeClr val="bg1">
                    <a:lumMod val="85000"/>
                  </a:schemeClr>
                </a:solidFill>
              </a:rPr>
              <a:t>;</a:t>
            </a:r>
            <a:br>
              <a:rPr lang="en-US" altLang="ja-JP" dirty="0" smtClean="0">
                <a:solidFill>
                  <a:schemeClr val="bg1">
                    <a:lumMod val="85000"/>
                  </a:schemeClr>
                </a:solidFill>
              </a:rPr>
            </a:br>
            <a:r>
              <a:rPr lang="en-US" altLang="ja-JP" dirty="0" smtClean="0">
                <a:solidFill>
                  <a:schemeClr val="bg1">
                    <a:lumMod val="85000"/>
                  </a:schemeClr>
                </a:solidFill>
              </a:rPr>
              <a:t>String </a:t>
            </a:r>
            <a:r>
              <a:rPr lang="en-US" altLang="ja-JP" dirty="0" err="1" smtClean="0">
                <a:solidFill>
                  <a:schemeClr val="bg1">
                    <a:lumMod val="85000"/>
                  </a:schemeClr>
                </a:solidFill>
              </a:rPr>
              <a:t>authorizedClientRegistrationId</a:t>
            </a:r>
            <a:r>
              <a:rPr lang="en-US" altLang="ja-JP" dirty="0" smtClean="0">
                <a:solidFill>
                  <a:schemeClr val="bg1">
                    <a:lumMod val="85000"/>
                  </a:schemeClr>
                </a:solidFill>
              </a:rPr>
              <a:t>;</a:t>
            </a:r>
          </a:p>
        </p:txBody>
      </p:sp>
      <p:cxnSp>
        <p:nvCxnSpPr>
          <p:cNvPr id="93" name="直線コネクタ 92"/>
          <p:cNvCxnSpPr>
            <a:stCxn id="12" idx="3"/>
            <a:endCxn id="92" idx="1"/>
          </p:cNvCxnSpPr>
          <p:nvPr/>
        </p:nvCxnSpPr>
        <p:spPr>
          <a:xfrm flipV="1">
            <a:off x="12736377" y="1186837"/>
            <a:ext cx="992650" cy="672"/>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96" name="テキスト ボックス 95"/>
          <p:cNvSpPr txBox="1"/>
          <p:nvPr/>
        </p:nvSpPr>
        <p:spPr>
          <a:xfrm>
            <a:off x="12761551" y="1175720"/>
            <a:ext cx="312906" cy="369332"/>
          </a:xfrm>
          <a:prstGeom prst="rect">
            <a:avLst/>
          </a:prstGeom>
          <a:noFill/>
        </p:spPr>
        <p:txBody>
          <a:bodyPr wrap="none" rtlCol="0">
            <a:spAutoFit/>
          </a:bodyPr>
          <a:lstStyle/>
          <a:p>
            <a:r>
              <a:rPr kumimoji="1" lang="en-US" altLang="ja-JP" smtClean="0">
                <a:solidFill>
                  <a:schemeClr val="bg1">
                    <a:lumMod val="85000"/>
                  </a:schemeClr>
                </a:solidFill>
              </a:rPr>
              <a:t>1</a:t>
            </a:r>
            <a:endParaRPr kumimoji="1" lang="ja-JP" altLang="en-US" dirty="0">
              <a:solidFill>
                <a:schemeClr val="bg1">
                  <a:lumMod val="85000"/>
                </a:schemeClr>
              </a:solidFill>
            </a:endParaRPr>
          </a:p>
        </p:txBody>
      </p:sp>
      <p:cxnSp>
        <p:nvCxnSpPr>
          <p:cNvPr id="98" name="直線コネクタ 97"/>
          <p:cNvCxnSpPr>
            <a:stCxn id="16" idx="3"/>
            <a:endCxn id="92" idx="2"/>
          </p:cNvCxnSpPr>
          <p:nvPr/>
        </p:nvCxnSpPr>
        <p:spPr>
          <a:xfrm flipV="1">
            <a:off x="15308424" y="2031254"/>
            <a:ext cx="830526" cy="2810105"/>
          </a:xfrm>
          <a:prstGeom prst="bentConnector2">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05" name="テキスト ボックス 104"/>
          <p:cNvSpPr txBox="1"/>
          <p:nvPr/>
        </p:nvSpPr>
        <p:spPr>
          <a:xfrm>
            <a:off x="15333864" y="4845254"/>
            <a:ext cx="915635" cy="369332"/>
          </a:xfrm>
          <a:prstGeom prst="rect">
            <a:avLst/>
          </a:prstGeom>
          <a:noFill/>
        </p:spPr>
        <p:txBody>
          <a:bodyPr wrap="none" rtlCol="0">
            <a:spAutoFit/>
          </a:bodyPr>
          <a:lstStyle/>
          <a:p>
            <a:r>
              <a:rPr kumimoji="1" lang="en-US" altLang="ja-JP" smtClean="0">
                <a:solidFill>
                  <a:schemeClr val="bg1">
                    <a:lumMod val="85000"/>
                  </a:schemeClr>
                </a:solidFill>
              </a:rPr>
              <a:t>0..* (1)</a:t>
            </a:r>
            <a:endParaRPr kumimoji="1" lang="ja-JP" altLang="en-US" dirty="0">
              <a:solidFill>
                <a:schemeClr val="bg1">
                  <a:lumMod val="85000"/>
                </a:schemeClr>
              </a:solidFill>
            </a:endParaRPr>
          </a:p>
        </p:txBody>
      </p:sp>
      <p:sp>
        <p:nvSpPr>
          <p:cNvPr id="106" name="角丸四角形 105"/>
          <p:cNvSpPr/>
          <p:nvPr/>
        </p:nvSpPr>
        <p:spPr>
          <a:xfrm>
            <a:off x="111221" y="-4797581"/>
            <a:ext cx="4277569" cy="1617340"/>
          </a:xfrm>
          <a:prstGeom prst="roundRect">
            <a:avLst/>
          </a:prstGeom>
          <a:solidFill>
            <a:schemeClr val="accent6">
              <a:lumMod val="20000"/>
              <a:lumOff val="80000"/>
              <a:alpha val="20000"/>
            </a:schemeClr>
          </a:solidFill>
          <a:ln w="12700">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b="1" dirty="0" smtClean="0">
                <a:solidFill>
                  <a:schemeClr val="bg1">
                    <a:lumMod val="85000"/>
                  </a:schemeClr>
                </a:solidFill>
              </a:rPr>
              <a:t>OAuth2AuthorizedClient</a:t>
            </a:r>
            <a:endParaRPr lang="en-US" altLang="ja-JP" b="1" dirty="0">
              <a:solidFill>
                <a:schemeClr val="bg1">
                  <a:lumMod val="85000"/>
                </a:schemeClr>
              </a:solidFill>
            </a:endParaRPr>
          </a:p>
          <a:p>
            <a:pPr algn="ctr"/>
            <a:endParaRPr lang="en-US" altLang="ja-JP" dirty="0">
              <a:solidFill>
                <a:schemeClr val="bg1">
                  <a:lumMod val="85000"/>
                </a:schemeClr>
              </a:solidFill>
            </a:endParaRPr>
          </a:p>
          <a:p>
            <a:r>
              <a:rPr lang="en-US" altLang="ja-JP" dirty="0" err="1" smtClean="0">
                <a:solidFill>
                  <a:schemeClr val="bg1">
                    <a:lumMod val="85000"/>
                  </a:schemeClr>
                </a:solidFill>
              </a:rPr>
              <a:t>ClientRegistration</a:t>
            </a:r>
            <a:r>
              <a:rPr lang="en-US" altLang="ja-JP" dirty="0" smtClean="0">
                <a:solidFill>
                  <a:schemeClr val="bg1">
                    <a:lumMod val="85000"/>
                  </a:schemeClr>
                </a:solidFill>
              </a:rPr>
              <a:t> </a:t>
            </a:r>
            <a:r>
              <a:rPr lang="en-US" altLang="ja-JP" dirty="0" err="1">
                <a:solidFill>
                  <a:schemeClr val="bg1">
                    <a:lumMod val="85000"/>
                  </a:schemeClr>
                </a:solidFill>
              </a:rPr>
              <a:t>clientRegistration</a:t>
            </a:r>
            <a:r>
              <a:rPr lang="en-US" altLang="ja-JP" dirty="0" smtClean="0">
                <a:solidFill>
                  <a:schemeClr val="bg1">
                    <a:lumMod val="85000"/>
                  </a:schemeClr>
                </a:solidFill>
              </a:rPr>
              <a:t>;</a:t>
            </a:r>
            <a:br>
              <a:rPr lang="en-US" altLang="ja-JP" dirty="0" smtClean="0">
                <a:solidFill>
                  <a:schemeClr val="bg1">
                    <a:lumMod val="85000"/>
                  </a:schemeClr>
                </a:solidFill>
              </a:rPr>
            </a:br>
            <a:r>
              <a:rPr lang="en-US" altLang="ja-JP" dirty="0" smtClean="0">
                <a:solidFill>
                  <a:schemeClr val="bg1">
                    <a:lumMod val="85000"/>
                  </a:schemeClr>
                </a:solidFill>
              </a:rPr>
              <a:t>String </a:t>
            </a:r>
            <a:r>
              <a:rPr lang="en-US" altLang="ja-JP" dirty="0" err="1">
                <a:solidFill>
                  <a:schemeClr val="bg1">
                    <a:lumMod val="85000"/>
                  </a:schemeClr>
                </a:solidFill>
              </a:rPr>
              <a:t>principalName</a:t>
            </a:r>
            <a:r>
              <a:rPr lang="en-US" altLang="ja-JP" dirty="0" smtClean="0">
                <a:solidFill>
                  <a:schemeClr val="bg1">
                    <a:lumMod val="85000"/>
                  </a:schemeClr>
                </a:solidFill>
              </a:rPr>
              <a:t>;</a:t>
            </a:r>
            <a:br>
              <a:rPr lang="en-US" altLang="ja-JP" dirty="0" smtClean="0">
                <a:solidFill>
                  <a:schemeClr val="bg1">
                    <a:lumMod val="85000"/>
                  </a:schemeClr>
                </a:solidFill>
              </a:rPr>
            </a:br>
            <a:r>
              <a:rPr lang="en-US" altLang="ja-JP" dirty="0" smtClean="0">
                <a:solidFill>
                  <a:schemeClr val="bg1">
                    <a:lumMod val="85000"/>
                  </a:schemeClr>
                </a:solidFill>
              </a:rPr>
              <a:t>OAuth2AccessToken </a:t>
            </a:r>
            <a:r>
              <a:rPr lang="en-US" altLang="ja-JP" dirty="0" err="1">
                <a:solidFill>
                  <a:schemeClr val="bg1">
                    <a:lumMod val="85000"/>
                  </a:schemeClr>
                </a:solidFill>
              </a:rPr>
              <a:t>accessToken</a:t>
            </a:r>
            <a:r>
              <a:rPr lang="en-US" altLang="ja-JP" dirty="0" smtClean="0">
                <a:solidFill>
                  <a:schemeClr val="bg1">
                    <a:lumMod val="85000"/>
                  </a:schemeClr>
                </a:solidFill>
              </a:rPr>
              <a:t>;</a:t>
            </a:r>
          </a:p>
        </p:txBody>
      </p:sp>
      <p:sp>
        <p:nvSpPr>
          <p:cNvPr id="111" name="角丸四角形 110"/>
          <p:cNvSpPr/>
          <p:nvPr/>
        </p:nvSpPr>
        <p:spPr>
          <a:xfrm>
            <a:off x="1776705" y="-2947741"/>
            <a:ext cx="2959747" cy="2371226"/>
          </a:xfrm>
          <a:prstGeom prst="roundRect">
            <a:avLst/>
          </a:prstGeom>
          <a:solidFill>
            <a:schemeClr val="accent6">
              <a:lumMod val="20000"/>
              <a:lumOff val="80000"/>
              <a:alpha val="2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b="1" dirty="0" smtClean="0">
                <a:solidFill>
                  <a:schemeClr val="bg1">
                    <a:lumMod val="85000"/>
                  </a:schemeClr>
                </a:solidFill>
              </a:rPr>
              <a:t>OAuth2AccessToken</a:t>
            </a:r>
            <a:endParaRPr lang="en-US" altLang="ja-JP" b="1" dirty="0">
              <a:solidFill>
                <a:schemeClr val="bg1">
                  <a:lumMod val="85000"/>
                </a:schemeClr>
              </a:solidFill>
            </a:endParaRPr>
          </a:p>
          <a:p>
            <a:pPr algn="ctr"/>
            <a:endParaRPr lang="en-US" altLang="ja-JP" dirty="0">
              <a:solidFill>
                <a:schemeClr val="bg1">
                  <a:lumMod val="85000"/>
                </a:schemeClr>
              </a:solidFill>
            </a:endParaRPr>
          </a:p>
          <a:p>
            <a:r>
              <a:rPr lang="en-US" altLang="ja-JP" dirty="0" smtClean="0">
                <a:solidFill>
                  <a:schemeClr val="bg1">
                    <a:lumMod val="85000"/>
                  </a:schemeClr>
                </a:solidFill>
              </a:rPr>
              <a:t>String </a:t>
            </a:r>
            <a:r>
              <a:rPr lang="en-US" altLang="ja-JP" dirty="0" err="1">
                <a:solidFill>
                  <a:schemeClr val="bg1">
                    <a:lumMod val="85000"/>
                  </a:schemeClr>
                </a:solidFill>
              </a:rPr>
              <a:t>tokenValue</a:t>
            </a:r>
            <a:r>
              <a:rPr lang="en-US" altLang="ja-JP" dirty="0" smtClean="0">
                <a:solidFill>
                  <a:schemeClr val="bg1">
                    <a:lumMod val="85000"/>
                  </a:schemeClr>
                </a:solidFill>
              </a:rPr>
              <a:t>;</a:t>
            </a:r>
            <a:br>
              <a:rPr lang="en-US" altLang="ja-JP" dirty="0" smtClean="0">
                <a:solidFill>
                  <a:schemeClr val="bg1">
                    <a:lumMod val="85000"/>
                  </a:schemeClr>
                </a:solidFill>
              </a:rPr>
            </a:br>
            <a:r>
              <a:rPr lang="en-US" altLang="ja-JP" dirty="0" smtClean="0">
                <a:solidFill>
                  <a:schemeClr val="bg1">
                    <a:lumMod val="85000"/>
                  </a:schemeClr>
                </a:solidFill>
              </a:rPr>
              <a:t>Instant </a:t>
            </a:r>
            <a:r>
              <a:rPr lang="en-US" altLang="ja-JP" dirty="0" err="1">
                <a:solidFill>
                  <a:schemeClr val="bg1">
                    <a:lumMod val="85000"/>
                  </a:schemeClr>
                </a:solidFill>
              </a:rPr>
              <a:t>issuedAt</a:t>
            </a:r>
            <a:r>
              <a:rPr lang="en-US" altLang="ja-JP" dirty="0" smtClean="0">
                <a:solidFill>
                  <a:schemeClr val="bg1">
                    <a:lumMod val="85000"/>
                  </a:schemeClr>
                </a:solidFill>
              </a:rPr>
              <a:t>;</a:t>
            </a:r>
            <a:br>
              <a:rPr lang="en-US" altLang="ja-JP" dirty="0" smtClean="0">
                <a:solidFill>
                  <a:schemeClr val="bg1">
                    <a:lumMod val="85000"/>
                  </a:schemeClr>
                </a:solidFill>
              </a:rPr>
            </a:br>
            <a:r>
              <a:rPr lang="en-US" altLang="ja-JP" dirty="0" smtClean="0">
                <a:solidFill>
                  <a:schemeClr val="bg1">
                    <a:lumMod val="85000"/>
                  </a:schemeClr>
                </a:solidFill>
              </a:rPr>
              <a:t>Instant </a:t>
            </a:r>
            <a:r>
              <a:rPr lang="en-US" altLang="ja-JP" dirty="0" err="1">
                <a:solidFill>
                  <a:schemeClr val="bg1">
                    <a:lumMod val="85000"/>
                  </a:schemeClr>
                </a:solidFill>
              </a:rPr>
              <a:t>expiresAt</a:t>
            </a:r>
            <a:r>
              <a:rPr lang="en-US" altLang="ja-JP" dirty="0" smtClean="0">
                <a:solidFill>
                  <a:schemeClr val="bg1">
                    <a:lumMod val="85000"/>
                  </a:schemeClr>
                </a:solidFill>
              </a:rPr>
              <a:t>;</a:t>
            </a:r>
            <a:br>
              <a:rPr lang="en-US" altLang="ja-JP" dirty="0" smtClean="0">
                <a:solidFill>
                  <a:schemeClr val="bg1">
                    <a:lumMod val="85000"/>
                  </a:schemeClr>
                </a:solidFill>
              </a:rPr>
            </a:br>
            <a:r>
              <a:rPr lang="en-US" altLang="ja-JP" dirty="0" err="1" smtClean="0">
                <a:solidFill>
                  <a:schemeClr val="bg1">
                    <a:lumMod val="85000"/>
                  </a:schemeClr>
                </a:solidFill>
              </a:rPr>
              <a:t>TokenType</a:t>
            </a:r>
            <a:r>
              <a:rPr lang="en-US" altLang="ja-JP" dirty="0" smtClean="0">
                <a:solidFill>
                  <a:schemeClr val="bg1">
                    <a:lumMod val="85000"/>
                  </a:schemeClr>
                </a:solidFill>
              </a:rPr>
              <a:t> </a:t>
            </a:r>
            <a:r>
              <a:rPr lang="en-US" altLang="ja-JP" dirty="0" err="1">
                <a:solidFill>
                  <a:schemeClr val="bg1">
                    <a:lumMod val="85000"/>
                  </a:schemeClr>
                </a:solidFill>
              </a:rPr>
              <a:t>tokenType</a:t>
            </a:r>
            <a:r>
              <a:rPr lang="en-US" altLang="ja-JP" dirty="0" smtClean="0">
                <a:solidFill>
                  <a:schemeClr val="bg1">
                    <a:lumMod val="85000"/>
                  </a:schemeClr>
                </a:solidFill>
              </a:rPr>
              <a:t>;</a:t>
            </a:r>
            <a:br>
              <a:rPr lang="en-US" altLang="ja-JP" dirty="0" smtClean="0">
                <a:solidFill>
                  <a:schemeClr val="bg1">
                    <a:lumMod val="85000"/>
                  </a:schemeClr>
                </a:solidFill>
              </a:rPr>
            </a:br>
            <a:r>
              <a:rPr lang="en-US" altLang="ja-JP" dirty="0" smtClean="0">
                <a:solidFill>
                  <a:schemeClr val="bg1">
                    <a:lumMod val="85000"/>
                  </a:schemeClr>
                </a:solidFill>
              </a:rPr>
              <a:t>Set&lt;String&gt; </a:t>
            </a:r>
            <a:r>
              <a:rPr lang="en-US" altLang="ja-JP" dirty="0">
                <a:solidFill>
                  <a:schemeClr val="bg1">
                    <a:lumMod val="85000"/>
                  </a:schemeClr>
                </a:solidFill>
              </a:rPr>
              <a:t>scopes</a:t>
            </a:r>
            <a:r>
              <a:rPr lang="en-US" altLang="ja-JP" dirty="0" smtClean="0">
                <a:solidFill>
                  <a:schemeClr val="bg1">
                    <a:lumMod val="85000"/>
                  </a:schemeClr>
                </a:solidFill>
              </a:rPr>
              <a:t>;</a:t>
            </a:r>
          </a:p>
        </p:txBody>
      </p:sp>
      <p:cxnSp>
        <p:nvCxnSpPr>
          <p:cNvPr id="112" name="直線コネクタ 111"/>
          <p:cNvCxnSpPr>
            <a:endCxn id="111" idx="1"/>
          </p:cNvCxnSpPr>
          <p:nvPr/>
        </p:nvCxnSpPr>
        <p:spPr>
          <a:xfrm rot="16200000" flipH="1">
            <a:off x="635594" y="-2903240"/>
            <a:ext cx="1418361" cy="863862"/>
          </a:xfrm>
          <a:prstGeom prst="bentConnector2">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6" name="直線コネクタ 115"/>
          <p:cNvCxnSpPr>
            <a:stCxn id="159" idx="1"/>
            <a:endCxn id="106" idx="3"/>
          </p:cNvCxnSpPr>
          <p:nvPr/>
        </p:nvCxnSpPr>
        <p:spPr>
          <a:xfrm rot="10800000">
            <a:off x="4388790" y="-3988910"/>
            <a:ext cx="2306326" cy="1378417"/>
          </a:xfrm>
          <a:prstGeom prst="bentConnector3">
            <a:avLst>
              <a:gd name="adj1" fmla="val 50000"/>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9" name="テキスト ボックス 128"/>
          <p:cNvSpPr txBox="1"/>
          <p:nvPr/>
        </p:nvSpPr>
        <p:spPr>
          <a:xfrm>
            <a:off x="1183622" y="-1706746"/>
            <a:ext cx="366249" cy="369332"/>
          </a:xfrm>
          <a:prstGeom prst="rect">
            <a:avLst/>
          </a:prstGeom>
          <a:noFill/>
        </p:spPr>
        <p:txBody>
          <a:bodyPr wrap="square" rtlCol="0">
            <a:spAutoFit/>
          </a:bodyPr>
          <a:lstStyle/>
          <a:p>
            <a:r>
              <a:rPr kumimoji="1" lang="en-US" altLang="ja-JP" dirty="0" smtClean="0">
                <a:solidFill>
                  <a:schemeClr val="bg1">
                    <a:lumMod val="85000"/>
                  </a:schemeClr>
                </a:solidFill>
              </a:rPr>
              <a:t>1</a:t>
            </a:r>
            <a:endParaRPr kumimoji="1" lang="ja-JP" altLang="en-US" dirty="0">
              <a:solidFill>
                <a:schemeClr val="bg1">
                  <a:lumMod val="85000"/>
                </a:schemeClr>
              </a:solidFill>
            </a:endParaRPr>
          </a:p>
        </p:txBody>
      </p:sp>
      <p:sp>
        <p:nvSpPr>
          <p:cNvPr id="130" name="テキスト ボックス 129"/>
          <p:cNvSpPr txBox="1"/>
          <p:nvPr/>
        </p:nvSpPr>
        <p:spPr>
          <a:xfrm>
            <a:off x="10584744" y="-1799462"/>
            <a:ext cx="312906" cy="369332"/>
          </a:xfrm>
          <a:prstGeom prst="rect">
            <a:avLst/>
          </a:prstGeom>
          <a:noFill/>
        </p:spPr>
        <p:txBody>
          <a:bodyPr wrap="none" rtlCol="0">
            <a:spAutoFit/>
          </a:bodyPr>
          <a:lstStyle/>
          <a:p>
            <a:r>
              <a:rPr kumimoji="1" lang="en-US" altLang="ja-JP" dirty="0" smtClean="0"/>
              <a:t>1</a:t>
            </a:r>
            <a:endParaRPr kumimoji="1" lang="ja-JP" altLang="en-US" dirty="0"/>
          </a:p>
        </p:txBody>
      </p:sp>
      <p:sp>
        <p:nvSpPr>
          <p:cNvPr id="131" name="角丸四角形 130"/>
          <p:cNvSpPr/>
          <p:nvPr/>
        </p:nvSpPr>
        <p:spPr>
          <a:xfrm>
            <a:off x="2433807" y="4438381"/>
            <a:ext cx="5981014" cy="3177476"/>
          </a:xfrm>
          <a:prstGeom prst="roundRect">
            <a:avLst/>
          </a:prstGeom>
          <a:solidFill>
            <a:schemeClr val="accent6">
              <a:lumMod val="20000"/>
              <a:lumOff val="8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b="1" dirty="0" smtClean="0">
                <a:solidFill>
                  <a:schemeClr val="tx1">
                    <a:lumMod val="65000"/>
                    <a:lumOff val="35000"/>
                  </a:schemeClr>
                </a:solidFill>
              </a:rPr>
              <a:t>OAuth2AuthorizationRequest</a:t>
            </a:r>
            <a:endParaRPr lang="en-US" altLang="ja-JP" b="1" dirty="0">
              <a:solidFill>
                <a:schemeClr val="tx1">
                  <a:lumMod val="65000"/>
                  <a:lumOff val="35000"/>
                </a:schemeClr>
              </a:solidFill>
            </a:endParaRPr>
          </a:p>
          <a:p>
            <a:pPr algn="ctr"/>
            <a:endParaRPr lang="en-US" altLang="ja-JP" dirty="0">
              <a:solidFill>
                <a:schemeClr val="tx1">
                  <a:lumMod val="65000"/>
                  <a:lumOff val="35000"/>
                </a:schemeClr>
              </a:solidFill>
            </a:endParaRPr>
          </a:p>
          <a:p>
            <a:r>
              <a:rPr lang="en-US" altLang="ja-JP" dirty="0" smtClean="0">
                <a:solidFill>
                  <a:schemeClr val="tx1">
                    <a:lumMod val="65000"/>
                    <a:lumOff val="35000"/>
                  </a:schemeClr>
                </a:solidFill>
              </a:rPr>
              <a:t>String </a:t>
            </a:r>
            <a:r>
              <a:rPr lang="en-US" altLang="ja-JP" dirty="0" err="1">
                <a:solidFill>
                  <a:schemeClr val="tx1">
                    <a:lumMod val="65000"/>
                    <a:lumOff val="35000"/>
                  </a:schemeClr>
                </a:solidFill>
              </a:rPr>
              <a:t>authorizationUri</a:t>
            </a:r>
            <a:r>
              <a:rPr lang="en-US" altLang="ja-JP" dirty="0" smtClean="0">
                <a:solidFill>
                  <a:schemeClr val="tx1">
                    <a:lumMod val="65000"/>
                    <a:lumOff val="35000"/>
                  </a:schemeClr>
                </a:solidFill>
              </a:rPr>
              <a:t>;</a:t>
            </a:r>
            <a:br>
              <a:rPr lang="en-US" altLang="ja-JP" dirty="0" smtClean="0">
                <a:solidFill>
                  <a:schemeClr val="tx1">
                    <a:lumMod val="65000"/>
                    <a:lumOff val="35000"/>
                  </a:schemeClr>
                </a:solidFill>
              </a:rPr>
            </a:br>
            <a:r>
              <a:rPr lang="en-US" altLang="ja-JP" dirty="0" err="1" smtClean="0">
                <a:solidFill>
                  <a:schemeClr val="tx1">
                    <a:lumMod val="65000"/>
                    <a:lumOff val="35000"/>
                  </a:schemeClr>
                </a:solidFill>
              </a:rPr>
              <a:t>AuthorizationGrantType</a:t>
            </a:r>
            <a:r>
              <a:rPr lang="en-US" altLang="ja-JP" dirty="0" smtClean="0">
                <a:solidFill>
                  <a:schemeClr val="tx1">
                    <a:lumMod val="65000"/>
                    <a:lumOff val="35000"/>
                  </a:schemeClr>
                </a:solidFill>
              </a:rPr>
              <a:t> </a:t>
            </a:r>
            <a:r>
              <a:rPr lang="en-US" altLang="ja-JP" dirty="0" err="1">
                <a:solidFill>
                  <a:schemeClr val="tx1">
                    <a:lumMod val="65000"/>
                    <a:lumOff val="35000"/>
                  </a:schemeClr>
                </a:solidFill>
              </a:rPr>
              <a:t>authorizationGrantType</a:t>
            </a:r>
            <a:r>
              <a:rPr lang="en-US" altLang="ja-JP" dirty="0" smtClean="0">
                <a:solidFill>
                  <a:schemeClr val="tx1">
                    <a:lumMod val="65000"/>
                    <a:lumOff val="35000"/>
                  </a:schemeClr>
                </a:solidFill>
              </a:rPr>
              <a:t>;</a:t>
            </a:r>
            <a:br>
              <a:rPr lang="en-US" altLang="ja-JP" dirty="0" smtClean="0">
                <a:solidFill>
                  <a:schemeClr val="tx1">
                    <a:lumMod val="65000"/>
                    <a:lumOff val="35000"/>
                  </a:schemeClr>
                </a:solidFill>
              </a:rPr>
            </a:br>
            <a:r>
              <a:rPr lang="en-US" altLang="ja-JP" dirty="0" smtClean="0">
                <a:solidFill>
                  <a:schemeClr val="tx1">
                    <a:lumMod val="65000"/>
                    <a:lumOff val="35000"/>
                  </a:schemeClr>
                </a:solidFill>
              </a:rPr>
              <a:t>OAuth2AuthorizationResponseType </a:t>
            </a:r>
            <a:r>
              <a:rPr lang="en-US" altLang="ja-JP" dirty="0" err="1">
                <a:solidFill>
                  <a:schemeClr val="tx1">
                    <a:lumMod val="65000"/>
                    <a:lumOff val="35000"/>
                  </a:schemeClr>
                </a:solidFill>
              </a:rPr>
              <a:t>responseType</a:t>
            </a:r>
            <a:r>
              <a:rPr lang="en-US" altLang="ja-JP" dirty="0" smtClean="0">
                <a:solidFill>
                  <a:schemeClr val="tx1">
                    <a:lumMod val="65000"/>
                    <a:lumOff val="35000"/>
                  </a:schemeClr>
                </a:solidFill>
              </a:rPr>
              <a:t>;</a:t>
            </a:r>
            <a:br>
              <a:rPr lang="en-US" altLang="ja-JP" dirty="0" smtClean="0">
                <a:solidFill>
                  <a:schemeClr val="tx1">
                    <a:lumMod val="65000"/>
                    <a:lumOff val="35000"/>
                  </a:schemeClr>
                </a:solidFill>
              </a:rPr>
            </a:br>
            <a:r>
              <a:rPr lang="en-US" altLang="ja-JP" dirty="0" smtClean="0">
                <a:solidFill>
                  <a:schemeClr val="tx1">
                    <a:lumMod val="65000"/>
                    <a:lumOff val="35000"/>
                  </a:schemeClr>
                </a:solidFill>
              </a:rPr>
              <a:t>String </a:t>
            </a:r>
            <a:r>
              <a:rPr lang="en-US" altLang="ja-JP" dirty="0" err="1">
                <a:solidFill>
                  <a:schemeClr val="tx1">
                    <a:lumMod val="65000"/>
                    <a:lumOff val="35000"/>
                  </a:schemeClr>
                </a:solidFill>
              </a:rPr>
              <a:t>clientId</a:t>
            </a:r>
            <a:r>
              <a:rPr lang="en-US" altLang="ja-JP" dirty="0" smtClean="0">
                <a:solidFill>
                  <a:schemeClr val="tx1">
                    <a:lumMod val="65000"/>
                    <a:lumOff val="35000"/>
                  </a:schemeClr>
                </a:solidFill>
              </a:rPr>
              <a:t>;</a:t>
            </a:r>
            <a:br>
              <a:rPr lang="en-US" altLang="ja-JP" dirty="0" smtClean="0">
                <a:solidFill>
                  <a:schemeClr val="tx1">
                    <a:lumMod val="65000"/>
                    <a:lumOff val="35000"/>
                  </a:schemeClr>
                </a:solidFill>
              </a:rPr>
            </a:br>
            <a:r>
              <a:rPr lang="en-US" altLang="ja-JP" dirty="0" smtClean="0">
                <a:solidFill>
                  <a:schemeClr val="tx1">
                    <a:lumMod val="65000"/>
                    <a:lumOff val="35000"/>
                  </a:schemeClr>
                </a:solidFill>
              </a:rPr>
              <a:t>String </a:t>
            </a:r>
            <a:r>
              <a:rPr lang="en-US" altLang="ja-JP" dirty="0" err="1">
                <a:solidFill>
                  <a:schemeClr val="tx1">
                    <a:lumMod val="65000"/>
                    <a:lumOff val="35000"/>
                  </a:schemeClr>
                </a:solidFill>
              </a:rPr>
              <a:t>redirectUri</a:t>
            </a:r>
            <a:r>
              <a:rPr lang="en-US" altLang="ja-JP" dirty="0" smtClean="0">
                <a:solidFill>
                  <a:schemeClr val="tx1">
                    <a:lumMod val="65000"/>
                    <a:lumOff val="35000"/>
                  </a:schemeClr>
                </a:solidFill>
              </a:rPr>
              <a:t>;</a:t>
            </a:r>
            <a:br>
              <a:rPr lang="en-US" altLang="ja-JP" dirty="0" smtClean="0">
                <a:solidFill>
                  <a:schemeClr val="tx1">
                    <a:lumMod val="65000"/>
                    <a:lumOff val="35000"/>
                  </a:schemeClr>
                </a:solidFill>
              </a:rPr>
            </a:br>
            <a:r>
              <a:rPr lang="en-US" altLang="ja-JP" dirty="0" smtClean="0">
                <a:solidFill>
                  <a:schemeClr val="tx1">
                    <a:lumMod val="65000"/>
                    <a:lumOff val="35000"/>
                  </a:schemeClr>
                </a:solidFill>
              </a:rPr>
              <a:t>Set&lt;String&gt; </a:t>
            </a:r>
            <a:r>
              <a:rPr lang="en-US" altLang="ja-JP" dirty="0">
                <a:solidFill>
                  <a:schemeClr val="tx1">
                    <a:lumMod val="65000"/>
                    <a:lumOff val="35000"/>
                  </a:schemeClr>
                </a:solidFill>
              </a:rPr>
              <a:t>scopes</a:t>
            </a:r>
            <a:r>
              <a:rPr lang="en-US" altLang="ja-JP" dirty="0" smtClean="0">
                <a:solidFill>
                  <a:schemeClr val="tx1">
                    <a:lumMod val="65000"/>
                    <a:lumOff val="35000"/>
                  </a:schemeClr>
                </a:solidFill>
              </a:rPr>
              <a:t>;</a:t>
            </a:r>
            <a:br>
              <a:rPr lang="en-US" altLang="ja-JP" dirty="0" smtClean="0">
                <a:solidFill>
                  <a:schemeClr val="tx1">
                    <a:lumMod val="65000"/>
                    <a:lumOff val="35000"/>
                  </a:schemeClr>
                </a:solidFill>
              </a:rPr>
            </a:br>
            <a:r>
              <a:rPr lang="en-US" altLang="ja-JP" dirty="0" smtClean="0">
                <a:solidFill>
                  <a:schemeClr val="tx1">
                    <a:lumMod val="65000"/>
                    <a:lumOff val="35000"/>
                  </a:schemeClr>
                </a:solidFill>
              </a:rPr>
              <a:t>String </a:t>
            </a:r>
            <a:r>
              <a:rPr lang="en-US" altLang="ja-JP" dirty="0">
                <a:solidFill>
                  <a:schemeClr val="tx1">
                    <a:lumMod val="65000"/>
                    <a:lumOff val="35000"/>
                  </a:schemeClr>
                </a:solidFill>
              </a:rPr>
              <a:t>state</a:t>
            </a:r>
            <a:r>
              <a:rPr lang="en-US" altLang="ja-JP" dirty="0" smtClean="0">
                <a:solidFill>
                  <a:schemeClr val="tx1">
                    <a:lumMod val="65000"/>
                    <a:lumOff val="35000"/>
                  </a:schemeClr>
                </a:solidFill>
              </a:rPr>
              <a:t>;</a:t>
            </a:r>
            <a:br>
              <a:rPr lang="en-US" altLang="ja-JP" dirty="0" smtClean="0">
                <a:solidFill>
                  <a:schemeClr val="tx1">
                    <a:lumMod val="65000"/>
                    <a:lumOff val="35000"/>
                  </a:schemeClr>
                </a:solidFill>
              </a:rPr>
            </a:br>
            <a:r>
              <a:rPr lang="en-US" altLang="ja-JP" dirty="0" smtClean="0">
                <a:solidFill>
                  <a:schemeClr val="tx1">
                    <a:lumMod val="65000"/>
                    <a:lumOff val="35000"/>
                  </a:schemeClr>
                </a:solidFill>
              </a:rPr>
              <a:t>Map&lt;</a:t>
            </a:r>
            <a:r>
              <a:rPr lang="en-US" altLang="ja-JP" dirty="0" err="1" smtClean="0">
                <a:solidFill>
                  <a:schemeClr val="tx1">
                    <a:lumMod val="65000"/>
                    <a:lumOff val="35000"/>
                  </a:schemeClr>
                </a:solidFill>
              </a:rPr>
              <a:t>String,Object</a:t>
            </a:r>
            <a:r>
              <a:rPr lang="en-US" altLang="ja-JP" dirty="0" smtClean="0">
                <a:solidFill>
                  <a:schemeClr val="tx1">
                    <a:lumMod val="65000"/>
                    <a:lumOff val="35000"/>
                  </a:schemeClr>
                </a:solidFill>
              </a:rPr>
              <a:t>&gt; </a:t>
            </a:r>
            <a:r>
              <a:rPr lang="en-US" altLang="ja-JP" dirty="0" err="1">
                <a:solidFill>
                  <a:schemeClr val="tx1">
                    <a:lumMod val="65000"/>
                    <a:lumOff val="35000"/>
                  </a:schemeClr>
                </a:solidFill>
              </a:rPr>
              <a:t>additionalParameters</a:t>
            </a:r>
            <a:r>
              <a:rPr lang="en-US" altLang="ja-JP" dirty="0" smtClean="0">
                <a:solidFill>
                  <a:schemeClr val="tx1">
                    <a:lumMod val="65000"/>
                    <a:lumOff val="35000"/>
                  </a:schemeClr>
                </a:solidFill>
              </a:rPr>
              <a:t>;</a:t>
            </a:r>
            <a:br>
              <a:rPr lang="en-US" altLang="ja-JP" dirty="0" smtClean="0">
                <a:solidFill>
                  <a:schemeClr val="tx1">
                    <a:lumMod val="65000"/>
                    <a:lumOff val="35000"/>
                  </a:schemeClr>
                </a:solidFill>
              </a:rPr>
            </a:br>
            <a:endParaRPr lang="en-US" altLang="ja-JP" dirty="0" smtClean="0">
              <a:solidFill>
                <a:schemeClr val="tx1">
                  <a:lumMod val="65000"/>
                  <a:lumOff val="35000"/>
                </a:schemeClr>
              </a:solidFill>
            </a:endParaRPr>
          </a:p>
        </p:txBody>
      </p:sp>
      <p:sp>
        <p:nvSpPr>
          <p:cNvPr id="159" name="角丸四角形 158"/>
          <p:cNvSpPr/>
          <p:nvPr/>
        </p:nvSpPr>
        <p:spPr>
          <a:xfrm>
            <a:off x="6695116" y="-4335558"/>
            <a:ext cx="6598497" cy="3450128"/>
          </a:xfrm>
          <a:prstGeom prst="roundRect">
            <a:avLst/>
          </a:prstGeom>
          <a:solidFill>
            <a:schemeClr val="accent6">
              <a:lumMod val="20000"/>
              <a:lumOff val="80000"/>
            </a:schemeClr>
          </a:solidFill>
          <a:ln w="12700">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kumimoji="1" lang="en-US" altLang="ja-JP" b="1" dirty="0" err="1" smtClean="0">
                <a:solidFill>
                  <a:schemeClr val="tx1">
                    <a:lumMod val="65000"/>
                    <a:lumOff val="35000"/>
                  </a:schemeClr>
                </a:solidFill>
              </a:rPr>
              <a:t>ClientRegistration</a:t>
            </a:r>
            <a:endParaRPr lang="en-US" altLang="ja-JP" b="1" dirty="0">
              <a:solidFill>
                <a:schemeClr val="tx1">
                  <a:lumMod val="65000"/>
                  <a:lumOff val="35000"/>
                </a:schemeClr>
              </a:solidFill>
            </a:endParaRPr>
          </a:p>
          <a:p>
            <a:pPr algn="ctr"/>
            <a:endParaRPr lang="en-US" altLang="ja-JP" dirty="0">
              <a:solidFill>
                <a:schemeClr val="tx1">
                  <a:lumMod val="50000"/>
                  <a:lumOff val="50000"/>
                </a:schemeClr>
              </a:solidFill>
            </a:endParaRPr>
          </a:p>
          <a:p>
            <a:r>
              <a:rPr lang="en-US" altLang="ja-JP" dirty="0" smtClean="0">
                <a:solidFill>
                  <a:schemeClr val="tx1">
                    <a:lumMod val="65000"/>
                    <a:lumOff val="35000"/>
                  </a:schemeClr>
                </a:solidFill>
              </a:rPr>
              <a:t>String </a:t>
            </a:r>
            <a:r>
              <a:rPr lang="en-US" altLang="ja-JP" dirty="0" err="1">
                <a:solidFill>
                  <a:schemeClr val="tx1">
                    <a:lumMod val="65000"/>
                    <a:lumOff val="35000"/>
                  </a:schemeClr>
                </a:solidFill>
              </a:rPr>
              <a:t>registrationId</a:t>
            </a:r>
            <a:r>
              <a:rPr lang="en-US" altLang="ja-JP" dirty="0" smtClean="0">
                <a:solidFill>
                  <a:schemeClr val="tx1">
                    <a:lumMod val="65000"/>
                    <a:lumOff val="35000"/>
                  </a:schemeClr>
                </a:solidFill>
              </a:rPr>
              <a:t>;</a:t>
            </a:r>
            <a:br>
              <a:rPr lang="en-US" altLang="ja-JP" dirty="0" smtClean="0">
                <a:solidFill>
                  <a:schemeClr val="tx1">
                    <a:lumMod val="65000"/>
                    <a:lumOff val="35000"/>
                  </a:schemeClr>
                </a:solidFill>
              </a:rPr>
            </a:br>
            <a:r>
              <a:rPr lang="en-US" altLang="ja-JP" dirty="0" smtClean="0">
                <a:solidFill>
                  <a:schemeClr val="tx1">
                    <a:lumMod val="65000"/>
                    <a:lumOff val="35000"/>
                  </a:schemeClr>
                </a:solidFill>
              </a:rPr>
              <a:t>String </a:t>
            </a:r>
            <a:r>
              <a:rPr lang="en-US" altLang="ja-JP" dirty="0" err="1">
                <a:solidFill>
                  <a:schemeClr val="tx1">
                    <a:lumMod val="65000"/>
                    <a:lumOff val="35000"/>
                  </a:schemeClr>
                </a:solidFill>
              </a:rPr>
              <a:t>clientId</a:t>
            </a:r>
            <a:r>
              <a:rPr lang="en-US" altLang="ja-JP" dirty="0" smtClean="0">
                <a:solidFill>
                  <a:schemeClr val="tx1">
                    <a:lumMod val="65000"/>
                    <a:lumOff val="35000"/>
                  </a:schemeClr>
                </a:solidFill>
              </a:rPr>
              <a:t>;</a:t>
            </a:r>
            <a:br>
              <a:rPr lang="en-US" altLang="ja-JP" dirty="0" smtClean="0">
                <a:solidFill>
                  <a:schemeClr val="tx1">
                    <a:lumMod val="65000"/>
                    <a:lumOff val="35000"/>
                  </a:schemeClr>
                </a:solidFill>
              </a:rPr>
            </a:br>
            <a:r>
              <a:rPr lang="en-US" altLang="ja-JP" dirty="0" smtClean="0">
                <a:solidFill>
                  <a:schemeClr val="tx1">
                    <a:lumMod val="65000"/>
                    <a:lumOff val="35000"/>
                  </a:schemeClr>
                </a:solidFill>
              </a:rPr>
              <a:t>String </a:t>
            </a:r>
            <a:r>
              <a:rPr lang="en-US" altLang="ja-JP" dirty="0" err="1">
                <a:solidFill>
                  <a:schemeClr val="tx1">
                    <a:lumMod val="65000"/>
                    <a:lumOff val="35000"/>
                  </a:schemeClr>
                </a:solidFill>
              </a:rPr>
              <a:t>clientSecret</a:t>
            </a:r>
            <a:r>
              <a:rPr lang="en-US" altLang="ja-JP" dirty="0" smtClean="0">
                <a:solidFill>
                  <a:schemeClr val="tx1">
                    <a:lumMod val="65000"/>
                    <a:lumOff val="35000"/>
                  </a:schemeClr>
                </a:solidFill>
              </a:rPr>
              <a:t>;</a:t>
            </a:r>
            <a:br>
              <a:rPr lang="en-US" altLang="ja-JP" dirty="0" smtClean="0">
                <a:solidFill>
                  <a:schemeClr val="tx1">
                    <a:lumMod val="65000"/>
                    <a:lumOff val="35000"/>
                  </a:schemeClr>
                </a:solidFill>
              </a:rPr>
            </a:br>
            <a:r>
              <a:rPr lang="en-US" altLang="ja-JP" dirty="0" err="1" smtClean="0">
                <a:solidFill>
                  <a:schemeClr val="tx1">
                    <a:lumMod val="65000"/>
                    <a:lumOff val="35000"/>
                  </a:schemeClr>
                </a:solidFill>
              </a:rPr>
              <a:t>ClientAuthenticationMethod</a:t>
            </a:r>
            <a:r>
              <a:rPr lang="en-US" altLang="ja-JP" dirty="0" smtClean="0">
                <a:solidFill>
                  <a:schemeClr val="tx1">
                    <a:lumMod val="65000"/>
                    <a:lumOff val="35000"/>
                  </a:schemeClr>
                </a:solidFill>
              </a:rPr>
              <a:t> </a:t>
            </a:r>
            <a:r>
              <a:rPr lang="en-US" altLang="ja-JP" dirty="0" err="1" smtClean="0">
                <a:solidFill>
                  <a:schemeClr val="tx1">
                    <a:lumMod val="65000"/>
                    <a:lumOff val="35000"/>
                  </a:schemeClr>
                </a:solidFill>
              </a:rPr>
              <a:t>clientAuthenticationMethod</a:t>
            </a:r>
            <a:r>
              <a:rPr lang="en-US" altLang="ja-JP" dirty="0" smtClean="0">
                <a:solidFill>
                  <a:schemeClr val="tx1">
                    <a:lumMod val="65000"/>
                    <a:lumOff val="35000"/>
                  </a:schemeClr>
                </a:solidFill>
              </a:rPr>
              <a:t>; </a:t>
            </a:r>
            <a:r>
              <a:rPr lang="en-US" altLang="ja-JP" dirty="0" err="1" smtClean="0">
                <a:solidFill>
                  <a:schemeClr val="tx1">
                    <a:lumMod val="65000"/>
                    <a:lumOff val="35000"/>
                  </a:schemeClr>
                </a:solidFill>
              </a:rPr>
              <a:t>AuthorizationGrantType</a:t>
            </a:r>
            <a:r>
              <a:rPr lang="en-US" altLang="ja-JP" dirty="0" smtClean="0">
                <a:solidFill>
                  <a:schemeClr val="tx1">
                    <a:lumMod val="65000"/>
                    <a:lumOff val="35000"/>
                  </a:schemeClr>
                </a:solidFill>
              </a:rPr>
              <a:t> </a:t>
            </a:r>
            <a:r>
              <a:rPr lang="en-US" altLang="ja-JP" dirty="0" err="1">
                <a:solidFill>
                  <a:schemeClr val="tx1">
                    <a:lumMod val="65000"/>
                    <a:lumOff val="35000"/>
                  </a:schemeClr>
                </a:solidFill>
              </a:rPr>
              <a:t>authorizationGrantType</a:t>
            </a:r>
            <a:r>
              <a:rPr lang="en-US" altLang="ja-JP" dirty="0" smtClean="0">
                <a:solidFill>
                  <a:schemeClr val="tx1">
                    <a:lumMod val="65000"/>
                    <a:lumOff val="35000"/>
                  </a:schemeClr>
                </a:solidFill>
              </a:rPr>
              <a:t>;</a:t>
            </a:r>
            <a:br>
              <a:rPr lang="en-US" altLang="ja-JP" dirty="0" smtClean="0">
                <a:solidFill>
                  <a:schemeClr val="tx1">
                    <a:lumMod val="65000"/>
                    <a:lumOff val="35000"/>
                  </a:schemeClr>
                </a:solidFill>
              </a:rPr>
            </a:br>
            <a:r>
              <a:rPr lang="en-US" altLang="ja-JP" dirty="0" smtClean="0">
                <a:solidFill>
                  <a:schemeClr val="tx1">
                    <a:lumMod val="65000"/>
                    <a:lumOff val="35000"/>
                  </a:schemeClr>
                </a:solidFill>
              </a:rPr>
              <a:t>String </a:t>
            </a:r>
            <a:r>
              <a:rPr lang="en-US" altLang="ja-JP" dirty="0" err="1" smtClean="0">
                <a:solidFill>
                  <a:schemeClr val="tx1">
                    <a:lumMod val="65000"/>
                    <a:lumOff val="35000"/>
                  </a:schemeClr>
                </a:solidFill>
              </a:rPr>
              <a:t>redirectUriTemplate</a:t>
            </a:r>
            <a:r>
              <a:rPr lang="en-US" altLang="ja-JP" dirty="0" smtClean="0">
                <a:solidFill>
                  <a:schemeClr val="tx1">
                    <a:lumMod val="65000"/>
                    <a:lumOff val="35000"/>
                  </a:schemeClr>
                </a:solidFill>
              </a:rPr>
              <a:t>;</a:t>
            </a:r>
            <a:br>
              <a:rPr lang="en-US" altLang="ja-JP" dirty="0" smtClean="0">
                <a:solidFill>
                  <a:schemeClr val="tx1">
                    <a:lumMod val="65000"/>
                    <a:lumOff val="35000"/>
                  </a:schemeClr>
                </a:solidFill>
              </a:rPr>
            </a:br>
            <a:r>
              <a:rPr lang="en-US" altLang="ja-JP" dirty="0" smtClean="0">
                <a:solidFill>
                  <a:schemeClr val="tx1">
                    <a:lumMod val="65000"/>
                    <a:lumOff val="35000"/>
                  </a:schemeClr>
                </a:solidFill>
              </a:rPr>
              <a:t>Set&lt;String&gt; scopes;</a:t>
            </a:r>
            <a:br>
              <a:rPr lang="en-US" altLang="ja-JP" dirty="0" smtClean="0">
                <a:solidFill>
                  <a:schemeClr val="tx1">
                    <a:lumMod val="65000"/>
                    <a:lumOff val="35000"/>
                  </a:schemeClr>
                </a:solidFill>
              </a:rPr>
            </a:br>
            <a:r>
              <a:rPr lang="en-US" altLang="ja-JP" dirty="0" err="1" smtClean="0">
                <a:solidFill>
                  <a:schemeClr val="tx1">
                    <a:lumMod val="65000"/>
                    <a:lumOff val="35000"/>
                  </a:schemeClr>
                </a:solidFill>
              </a:rPr>
              <a:t>ProviderDetails</a:t>
            </a:r>
            <a:r>
              <a:rPr lang="en-US" altLang="ja-JP" dirty="0" smtClean="0">
                <a:solidFill>
                  <a:schemeClr val="tx1">
                    <a:lumMod val="65000"/>
                    <a:lumOff val="35000"/>
                  </a:schemeClr>
                </a:solidFill>
              </a:rPr>
              <a:t> </a:t>
            </a:r>
            <a:r>
              <a:rPr lang="en-US" altLang="ja-JP" dirty="0" err="1" smtClean="0">
                <a:solidFill>
                  <a:schemeClr val="tx1">
                    <a:lumMod val="65000"/>
                    <a:lumOff val="35000"/>
                  </a:schemeClr>
                </a:solidFill>
              </a:rPr>
              <a:t>providerDetails</a:t>
            </a:r>
            <a:r>
              <a:rPr lang="en-US" altLang="ja-JP" dirty="0" smtClean="0">
                <a:solidFill>
                  <a:schemeClr val="tx1">
                    <a:lumMod val="65000"/>
                    <a:lumOff val="35000"/>
                  </a:schemeClr>
                </a:solidFill>
              </a:rPr>
              <a:t>;</a:t>
            </a:r>
            <a:br>
              <a:rPr lang="en-US" altLang="ja-JP" dirty="0" smtClean="0">
                <a:solidFill>
                  <a:schemeClr val="tx1">
                    <a:lumMod val="65000"/>
                    <a:lumOff val="35000"/>
                  </a:schemeClr>
                </a:solidFill>
              </a:rPr>
            </a:br>
            <a:r>
              <a:rPr lang="en-US" altLang="ja-JP" dirty="0" smtClean="0">
                <a:solidFill>
                  <a:schemeClr val="tx1">
                    <a:lumMod val="65000"/>
                    <a:lumOff val="35000"/>
                  </a:schemeClr>
                </a:solidFill>
              </a:rPr>
              <a:t>String </a:t>
            </a:r>
            <a:r>
              <a:rPr lang="en-US" altLang="ja-JP" dirty="0" err="1" smtClean="0">
                <a:solidFill>
                  <a:schemeClr val="tx1">
                    <a:lumMod val="65000"/>
                    <a:lumOff val="35000"/>
                  </a:schemeClr>
                </a:solidFill>
              </a:rPr>
              <a:t>clientName</a:t>
            </a:r>
            <a:r>
              <a:rPr lang="en-US" altLang="ja-JP" dirty="0" smtClean="0">
                <a:solidFill>
                  <a:schemeClr val="tx1">
                    <a:lumMod val="65000"/>
                    <a:lumOff val="35000"/>
                  </a:schemeClr>
                </a:solidFill>
              </a:rPr>
              <a:t>;</a:t>
            </a:r>
          </a:p>
        </p:txBody>
      </p:sp>
      <p:sp>
        <p:nvSpPr>
          <p:cNvPr id="160" name="角丸四角形 159"/>
          <p:cNvSpPr/>
          <p:nvPr/>
        </p:nvSpPr>
        <p:spPr>
          <a:xfrm>
            <a:off x="14102311" y="-4258185"/>
            <a:ext cx="4370162" cy="2057666"/>
          </a:xfrm>
          <a:prstGeom prst="roundRect">
            <a:avLst/>
          </a:prstGeom>
          <a:solidFill>
            <a:schemeClr val="accent6">
              <a:lumMod val="20000"/>
              <a:lumOff val="8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b="1" dirty="0" err="1" smtClean="0">
                <a:solidFill>
                  <a:schemeClr val="tx1">
                    <a:lumMod val="65000"/>
                    <a:lumOff val="35000"/>
                  </a:schemeClr>
                </a:solidFill>
              </a:rPr>
              <a:t>ProviderDetails</a:t>
            </a:r>
            <a:endParaRPr lang="en-US" altLang="ja-JP" b="1" dirty="0">
              <a:solidFill>
                <a:schemeClr val="tx1">
                  <a:lumMod val="65000"/>
                  <a:lumOff val="35000"/>
                </a:schemeClr>
              </a:solidFill>
            </a:endParaRPr>
          </a:p>
          <a:p>
            <a:pPr algn="ctr"/>
            <a:endParaRPr lang="en-US" altLang="ja-JP" dirty="0">
              <a:solidFill>
                <a:schemeClr val="tx1">
                  <a:lumMod val="65000"/>
                  <a:lumOff val="35000"/>
                </a:schemeClr>
              </a:solidFill>
            </a:endParaRPr>
          </a:p>
          <a:p>
            <a:r>
              <a:rPr lang="en-US" altLang="ja-JP" dirty="0" smtClean="0">
                <a:solidFill>
                  <a:schemeClr val="tx1">
                    <a:lumMod val="65000"/>
                    <a:lumOff val="35000"/>
                  </a:schemeClr>
                </a:solidFill>
              </a:rPr>
              <a:t>String </a:t>
            </a:r>
            <a:r>
              <a:rPr lang="en-US" altLang="ja-JP" dirty="0" err="1">
                <a:solidFill>
                  <a:schemeClr val="tx1">
                    <a:lumMod val="65000"/>
                    <a:lumOff val="35000"/>
                  </a:schemeClr>
                </a:solidFill>
              </a:rPr>
              <a:t>authorizationUri</a:t>
            </a:r>
            <a:r>
              <a:rPr lang="en-US" altLang="ja-JP" dirty="0" smtClean="0">
                <a:solidFill>
                  <a:schemeClr val="tx1">
                    <a:lumMod val="65000"/>
                    <a:lumOff val="35000"/>
                  </a:schemeClr>
                </a:solidFill>
              </a:rPr>
              <a:t>;</a:t>
            </a:r>
            <a:br>
              <a:rPr lang="en-US" altLang="ja-JP" dirty="0" smtClean="0">
                <a:solidFill>
                  <a:schemeClr val="tx1">
                    <a:lumMod val="65000"/>
                    <a:lumOff val="35000"/>
                  </a:schemeClr>
                </a:solidFill>
              </a:rPr>
            </a:br>
            <a:r>
              <a:rPr lang="en-US" altLang="ja-JP" dirty="0" smtClean="0">
                <a:solidFill>
                  <a:schemeClr val="tx1">
                    <a:lumMod val="65000"/>
                    <a:lumOff val="35000"/>
                  </a:schemeClr>
                </a:solidFill>
              </a:rPr>
              <a:t>String </a:t>
            </a:r>
            <a:r>
              <a:rPr lang="en-US" altLang="ja-JP" dirty="0" err="1">
                <a:solidFill>
                  <a:schemeClr val="tx1">
                    <a:lumMod val="65000"/>
                    <a:lumOff val="35000"/>
                  </a:schemeClr>
                </a:solidFill>
              </a:rPr>
              <a:t>tokenUri</a:t>
            </a:r>
            <a:r>
              <a:rPr lang="en-US" altLang="ja-JP" dirty="0" smtClean="0">
                <a:solidFill>
                  <a:schemeClr val="tx1">
                    <a:lumMod val="65000"/>
                    <a:lumOff val="35000"/>
                  </a:schemeClr>
                </a:solidFill>
              </a:rPr>
              <a:t>;</a:t>
            </a:r>
            <a:br>
              <a:rPr lang="en-US" altLang="ja-JP" dirty="0" smtClean="0">
                <a:solidFill>
                  <a:schemeClr val="tx1">
                    <a:lumMod val="65000"/>
                    <a:lumOff val="35000"/>
                  </a:schemeClr>
                </a:solidFill>
              </a:rPr>
            </a:br>
            <a:r>
              <a:rPr lang="en-US" altLang="ja-JP" dirty="0" err="1" smtClean="0">
                <a:solidFill>
                  <a:schemeClr val="tx1">
                    <a:lumMod val="65000"/>
                    <a:lumOff val="35000"/>
                  </a:schemeClr>
                </a:solidFill>
              </a:rPr>
              <a:t>UserInfoEndpoint</a:t>
            </a:r>
            <a:r>
              <a:rPr lang="en-US" altLang="ja-JP" dirty="0" smtClean="0">
                <a:solidFill>
                  <a:schemeClr val="tx1">
                    <a:lumMod val="65000"/>
                    <a:lumOff val="35000"/>
                  </a:schemeClr>
                </a:solidFill>
              </a:rPr>
              <a:t> </a:t>
            </a:r>
            <a:r>
              <a:rPr lang="en-US" altLang="ja-JP" dirty="0" err="1" smtClean="0">
                <a:solidFill>
                  <a:schemeClr val="tx1">
                    <a:lumMod val="65000"/>
                    <a:lumOff val="35000"/>
                  </a:schemeClr>
                </a:solidFill>
              </a:rPr>
              <a:t>userInfoEndpoint</a:t>
            </a:r>
            <a:r>
              <a:rPr lang="en-US" altLang="ja-JP" dirty="0" smtClean="0">
                <a:solidFill>
                  <a:schemeClr val="tx1">
                    <a:lumMod val="65000"/>
                    <a:lumOff val="35000"/>
                  </a:schemeClr>
                </a:solidFill>
              </a:rPr>
              <a:t>;</a:t>
            </a:r>
            <a:br>
              <a:rPr lang="en-US" altLang="ja-JP" dirty="0" smtClean="0">
                <a:solidFill>
                  <a:schemeClr val="tx1">
                    <a:lumMod val="65000"/>
                    <a:lumOff val="35000"/>
                  </a:schemeClr>
                </a:solidFill>
              </a:rPr>
            </a:br>
            <a:r>
              <a:rPr lang="en-US" altLang="ja-JP" dirty="0" smtClean="0">
                <a:solidFill>
                  <a:schemeClr val="tx1">
                    <a:lumMod val="65000"/>
                    <a:lumOff val="35000"/>
                  </a:schemeClr>
                </a:solidFill>
              </a:rPr>
              <a:t>String </a:t>
            </a:r>
            <a:r>
              <a:rPr lang="en-US" altLang="ja-JP" dirty="0" err="1">
                <a:solidFill>
                  <a:schemeClr val="tx1">
                    <a:lumMod val="65000"/>
                    <a:lumOff val="35000"/>
                  </a:schemeClr>
                </a:solidFill>
              </a:rPr>
              <a:t>jwkSetUri</a:t>
            </a:r>
            <a:r>
              <a:rPr lang="en-US" altLang="ja-JP" dirty="0" smtClean="0">
                <a:solidFill>
                  <a:schemeClr val="tx1">
                    <a:lumMod val="65000"/>
                    <a:lumOff val="35000"/>
                  </a:schemeClr>
                </a:solidFill>
              </a:rPr>
              <a:t>;</a:t>
            </a:r>
            <a:br>
              <a:rPr lang="en-US" altLang="ja-JP" dirty="0" smtClean="0">
                <a:solidFill>
                  <a:schemeClr val="tx1">
                    <a:lumMod val="65000"/>
                    <a:lumOff val="35000"/>
                  </a:schemeClr>
                </a:solidFill>
              </a:rPr>
            </a:br>
            <a:endParaRPr lang="en-US" altLang="ja-JP" dirty="0" smtClean="0">
              <a:solidFill>
                <a:schemeClr val="tx1">
                  <a:lumMod val="65000"/>
                  <a:lumOff val="35000"/>
                </a:schemeClr>
              </a:solidFill>
            </a:endParaRPr>
          </a:p>
        </p:txBody>
      </p:sp>
      <p:sp>
        <p:nvSpPr>
          <p:cNvPr id="161" name="角丸四角形 160"/>
          <p:cNvSpPr/>
          <p:nvPr/>
        </p:nvSpPr>
        <p:spPr>
          <a:xfrm>
            <a:off x="14110927" y="-1564091"/>
            <a:ext cx="4370162" cy="1436605"/>
          </a:xfrm>
          <a:prstGeom prst="roundRect">
            <a:avLst/>
          </a:prstGeom>
          <a:solidFill>
            <a:schemeClr val="accent6">
              <a:lumMod val="20000"/>
              <a:lumOff val="8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b="1" dirty="0" err="1" smtClean="0">
                <a:solidFill>
                  <a:schemeClr val="tx1">
                    <a:lumMod val="65000"/>
                    <a:lumOff val="35000"/>
                  </a:schemeClr>
                </a:solidFill>
              </a:rPr>
              <a:t>UserInfoEndpoint</a:t>
            </a:r>
            <a:endParaRPr lang="en-US" altLang="ja-JP" b="1" dirty="0">
              <a:solidFill>
                <a:schemeClr val="tx1">
                  <a:lumMod val="65000"/>
                  <a:lumOff val="35000"/>
                </a:schemeClr>
              </a:solidFill>
            </a:endParaRPr>
          </a:p>
          <a:p>
            <a:pPr algn="ctr"/>
            <a:endParaRPr lang="en-US" altLang="ja-JP" dirty="0">
              <a:solidFill>
                <a:schemeClr val="tx1">
                  <a:lumMod val="65000"/>
                  <a:lumOff val="35000"/>
                </a:schemeClr>
              </a:solidFill>
            </a:endParaRPr>
          </a:p>
          <a:p>
            <a:r>
              <a:rPr lang="en-US" altLang="ja-JP" dirty="0" smtClean="0">
                <a:solidFill>
                  <a:schemeClr val="tx1">
                    <a:lumMod val="65000"/>
                    <a:lumOff val="35000"/>
                  </a:schemeClr>
                </a:solidFill>
              </a:rPr>
              <a:t>String </a:t>
            </a:r>
            <a:r>
              <a:rPr lang="en-US" altLang="ja-JP" dirty="0" err="1">
                <a:solidFill>
                  <a:schemeClr val="tx1">
                    <a:lumMod val="65000"/>
                    <a:lumOff val="35000"/>
                  </a:schemeClr>
                </a:solidFill>
              </a:rPr>
              <a:t>uri</a:t>
            </a:r>
            <a:r>
              <a:rPr lang="en-US" altLang="ja-JP" dirty="0" smtClean="0">
                <a:solidFill>
                  <a:schemeClr val="tx1">
                    <a:lumMod val="65000"/>
                    <a:lumOff val="35000"/>
                  </a:schemeClr>
                </a:solidFill>
              </a:rPr>
              <a:t>;</a:t>
            </a:r>
            <a:br>
              <a:rPr lang="en-US" altLang="ja-JP" dirty="0" smtClean="0">
                <a:solidFill>
                  <a:schemeClr val="tx1">
                    <a:lumMod val="65000"/>
                    <a:lumOff val="35000"/>
                  </a:schemeClr>
                </a:solidFill>
              </a:rPr>
            </a:br>
            <a:r>
              <a:rPr lang="en-US" altLang="ja-JP" dirty="0" smtClean="0">
                <a:solidFill>
                  <a:schemeClr val="tx1">
                    <a:lumMod val="65000"/>
                    <a:lumOff val="35000"/>
                  </a:schemeClr>
                </a:solidFill>
              </a:rPr>
              <a:t>String </a:t>
            </a:r>
            <a:r>
              <a:rPr lang="en-US" altLang="ja-JP" dirty="0" err="1">
                <a:solidFill>
                  <a:schemeClr val="tx1">
                    <a:lumMod val="65000"/>
                    <a:lumOff val="35000"/>
                  </a:schemeClr>
                </a:solidFill>
              </a:rPr>
              <a:t>userNameAttributeName</a:t>
            </a:r>
            <a:r>
              <a:rPr lang="en-US" altLang="ja-JP" dirty="0" smtClean="0">
                <a:solidFill>
                  <a:schemeClr val="tx1">
                    <a:lumMod val="65000"/>
                    <a:lumOff val="35000"/>
                  </a:schemeClr>
                </a:solidFill>
              </a:rPr>
              <a:t>;</a:t>
            </a:r>
          </a:p>
        </p:txBody>
      </p:sp>
      <p:cxnSp>
        <p:nvCxnSpPr>
          <p:cNvPr id="162" name="直線矢印コネクタ 161"/>
          <p:cNvCxnSpPr>
            <a:stCxn id="160" idx="2"/>
            <a:endCxn id="161" idx="0"/>
          </p:cNvCxnSpPr>
          <p:nvPr/>
        </p:nvCxnSpPr>
        <p:spPr>
          <a:xfrm>
            <a:off x="16287392" y="-2200519"/>
            <a:ext cx="8616" cy="636428"/>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63" name="テキスト ボックス 162"/>
          <p:cNvSpPr txBox="1"/>
          <p:nvPr/>
        </p:nvSpPr>
        <p:spPr>
          <a:xfrm>
            <a:off x="13782305" y="-3180489"/>
            <a:ext cx="312906" cy="369332"/>
          </a:xfrm>
          <a:prstGeom prst="rect">
            <a:avLst/>
          </a:prstGeom>
          <a:noFill/>
        </p:spPr>
        <p:txBody>
          <a:bodyPr wrap="none" rtlCol="0">
            <a:spAutoFit/>
          </a:bodyPr>
          <a:lstStyle/>
          <a:p>
            <a:r>
              <a:rPr kumimoji="1" lang="en-US" altLang="ja-JP" dirty="0" smtClean="0"/>
              <a:t>1</a:t>
            </a:r>
            <a:endParaRPr kumimoji="1" lang="ja-JP" altLang="en-US" dirty="0"/>
          </a:p>
        </p:txBody>
      </p:sp>
      <p:sp>
        <p:nvSpPr>
          <p:cNvPr id="164" name="テキスト ボックス 163"/>
          <p:cNvSpPr txBox="1"/>
          <p:nvPr/>
        </p:nvSpPr>
        <p:spPr>
          <a:xfrm>
            <a:off x="15959333" y="-1914875"/>
            <a:ext cx="312906" cy="369332"/>
          </a:xfrm>
          <a:prstGeom prst="rect">
            <a:avLst/>
          </a:prstGeom>
          <a:noFill/>
        </p:spPr>
        <p:txBody>
          <a:bodyPr wrap="none" rtlCol="0">
            <a:spAutoFit/>
          </a:bodyPr>
          <a:lstStyle/>
          <a:p>
            <a:r>
              <a:rPr kumimoji="1" lang="en-US" altLang="ja-JP" dirty="0" smtClean="0"/>
              <a:t>1</a:t>
            </a:r>
            <a:endParaRPr kumimoji="1" lang="ja-JP" altLang="en-US" dirty="0"/>
          </a:p>
        </p:txBody>
      </p:sp>
      <p:sp>
        <p:nvSpPr>
          <p:cNvPr id="172" name="テキスト ボックス 171"/>
          <p:cNvSpPr txBox="1"/>
          <p:nvPr/>
        </p:nvSpPr>
        <p:spPr>
          <a:xfrm>
            <a:off x="6004650" y="-2590497"/>
            <a:ext cx="312906" cy="369332"/>
          </a:xfrm>
          <a:prstGeom prst="rect">
            <a:avLst/>
          </a:prstGeom>
          <a:noFill/>
        </p:spPr>
        <p:txBody>
          <a:bodyPr wrap="none" rtlCol="0">
            <a:spAutoFit/>
          </a:bodyPr>
          <a:lstStyle/>
          <a:p>
            <a:r>
              <a:rPr kumimoji="1" lang="en-US" altLang="ja-JP" dirty="0" smtClean="0">
                <a:solidFill>
                  <a:schemeClr val="bg1">
                    <a:lumMod val="85000"/>
                  </a:schemeClr>
                </a:solidFill>
              </a:rPr>
              <a:t>1</a:t>
            </a:r>
            <a:endParaRPr kumimoji="1" lang="ja-JP" altLang="en-US" dirty="0">
              <a:solidFill>
                <a:schemeClr val="bg1">
                  <a:lumMod val="85000"/>
                </a:schemeClr>
              </a:solidFill>
            </a:endParaRPr>
          </a:p>
        </p:txBody>
      </p:sp>
      <p:cxnSp>
        <p:nvCxnSpPr>
          <p:cNvPr id="176" name="直線コネクタ 175"/>
          <p:cNvCxnSpPr>
            <a:stCxn id="159" idx="3"/>
            <a:endCxn id="160" idx="1"/>
          </p:cNvCxnSpPr>
          <p:nvPr/>
        </p:nvCxnSpPr>
        <p:spPr>
          <a:xfrm flipV="1">
            <a:off x="13293613" y="-3229352"/>
            <a:ext cx="808698" cy="618858"/>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202" name="テキスト ボックス 201"/>
          <p:cNvSpPr txBox="1"/>
          <p:nvPr/>
        </p:nvSpPr>
        <p:spPr>
          <a:xfrm>
            <a:off x="6021124" y="-1696688"/>
            <a:ext cx="312906" cy="369332"/>
          </a:xfrm>
          <a:prstGeom prst="rect">
            <a:avLst/>
          </a:prstGeom>
          <a:noFill/>
        </p:spPr>
        <p:txBody>
          <a:bodyPr wrap="none" rtlCol="0">
            <a:spAutoFit/>
          </a:bodyPr>
          <a:lstStyle/>
          <a:p>
            <a:r>
              <a:rPr kumimoji="1" lang="en-US" altLang="ja-JP" dirty="0" smtClean="0"/>
              <a:t>1</a:t>
            </a:r>
            <a:endParaRPr kumimoji="1" lang="ja-JP" altLang="en-US" dirty="0"/>
          </a:p>
        </p:txBody>
      </p:sp>
      <p:cxnSp>
        <p:nvCxnSpPr>
          <p:cNvPr id="203" name="カギ線コネクタ 202"/>
          <p:cNvCxnSpPr>
            <a:stCxn id="26" idx="0"/>
            <a:endCxn id="111" idx="2"/>
          </p:cNvCxnSpPr>
          <p:nvPr/>
        </p:nvCxnSpPr>
        <p:spPr>
          <a:xfrm rot="5400000" flipH="1" flipV="1">
            <a:off x="2893001" y="-213505"/>
            <a:ext cx="726587" cy="569"/>
          </a:xfrm>
          <a:prstGeom prst="bentConnector3">
            <a:avLst>
              <a:gd name="adj1" fmla="val 50000"/>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9" name="正方形/長方形 48"/>
          <p:cNvSpPr/>
          <p:nvPr/>
        </p:nvSpPr>
        <p:spPr>
          <a:xfrm>
            <a:off x="-193129" y="-127854"/>
            <a:ext cx="9435983" cy="12076837"/>
          </a:xfrm>
          <a:prstGeom prst="rect">
            <a:avLst/>
          </a:prstGeom>
          <a:noFill/>
          <a:ln w="571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線吹き出し 2 (枠付き) 49"/>
          <p:cNvSpPr/>
          <p:nvPr/>
        </p:nvSpPr>
        <p:spPr>
          <a:xfrm>
            <a:off x="9925021" y="7912724"/>
            <a:ext cx="1945258" cy="908226"/>
          </a:xfrm>
          <a:prstGeom prst="borderCallout2">
            <a:avLst>
              <a:gd name="adj1" fmla="val 63717"/>
              <a:gd name="adj2" fmla="val -5157"/>
              <a:gd name="adj3" fmla="val 63716"/>
              <a:gd name="adj4" fmla="val -16667"/>
              <a:gd name="adj5" fmla="val -65475"/>
              <a:gd name="adj6" fmla="val -45541"/>
            </a:avLst>
          </a:prstGeom>
          <a:solidFill>
            <a:schemeClr val="accent6">
              <a:lumMod val="40000"/>
              <a:lumOff val="6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smtClean="0">
                <a:solidFill>
                  <a:schemeClr val="tx1">
                    <a:lumMod val="65000"/>
                    <a:lumOff val="35000"/>
                  </a:schemeClr>
                </a:solidFill>
              </a:rPr>
              <a:t>説明対象</a:t>
            </a:r>
            <a:endParaRPr kumimoji="1" lang="ja-JP" altLang="en-US" sz="2800" dirty="0">
              <a:solidFill>
                <a:schemeClr val="tx1">
                  <a:lumMod val="65000"/>
                  <a:lumOff val="35000"/>
                </a:schemeClr>
              </a:solidFill>
            </a:endParaRPr>
          </a:p>
        </p:txBody>
      </p:sp>
    </p:spTree>
    <p:extLst>
      <p:ext uri="{BB962C8B-B14F-4D97-AF65-F5344CB8AC3E}">
        <p14:creationId xmlns:p14="http://schemas.microsoft.com/office/powerpoint/2010/main" val="210399448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角丸四角形 25"/>
          <p:cNvSpPr/>
          <p:nvPr/>
        </p:nvSpPr>
        <p:spPr>
          <a:xfrm>
            <a:off x="111221" y="150072"/>
            <a:ext cx="6289577" cy="2086498"/>
          </a:xfrm>
          <a:prstGeom prst="roundRect">
            <a:avLst/>
          </a:prstGeom>
          <a:solidFill>
            <a:schemeClr val="accent6">
              <a:lumMod val="20000"/>
              <a:lumOff val="80000"/>
            </a:schemeClr>
          </a:solidFill>
          <a:ln w="12700">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b="1" dirty="0" smtClean="0">
                <a:solidFill>
                  <a:schemeClr val="tx1">
                    <a:lumMod val="65000"/>
                    <a:lumOff val="35000"/>
                  </a:schemeClr>
                </a:solidFill>
              </a:rPr>
              <a:t>OAuth2LoginAuthenticationToken</a:t>
            </a:r>
            <a:endParaRPr lang="en-US" altLang="ja-JP" b="1" dirty="0">
              <a:solidFill>
                <a:schemeClr val="tx1">
                  <a:lumMod val="65000"/>
                  <a:lumOff val="35000"/>
                </a:schemeClr>
              </a:solidFill>
            </a:endParaRPr>
          </a:p>
          <a:p>
            <a:pPr algn="ctr"/>
            <a:endParaRPr lang="en-US" altLang="ja-JP" dirty="0">
              <a:solidFill>
                <a:schemeClr val="tx1">
                  <a:lumMod val="65000"/>
                  <a:lumOff val="35000"/>
                </a:schemeClr>
              </a:solidFill>
            </a:endParaRPr>
          </a:p>
          <a:p>
            <a:r>
              <a:rPr lang="en-US" altLang="ja-JP" dirty="0" smtClean="0">
                <a:solidFill>
                  <a:schemeClr val="tx1">
                    <a:lumMod val="65000"/>
                    <a:lumOff val="35000"/>
                  </a:schemeClr>
                </a:solidFill>
              </a:rPr>
              <a:t>OAuth2User </a:t>
            </a:r>
            <a:r>
              <a:rPr lang="en-US" altLang="ja-JP" dirty="0">
                <a:solidFill>
                  <a:schemeClr val="tx1">
                    <a:lumMod val="65000"/>
                    <a:lumOff val="35000"/>
                  </a:schemeClr>
                </a:solidFill>
              </a:rPr>
              <a:t>principal</a:t>
            </a:r>
            <a:r>
              <a:rPr lang="en-US" altLang="ja-JP" dirty="0" smtClean="0">
                <a:solidFill>
                  <a:schemeClr val="tx1">
                    <a:lumMod val="65000"/>
                    <a:lumOff val="35000"/>
                  </a:schemeClr>
                </a:solidFill>
              </a:rPr>
              <a:t>;</a:t>
            </a:r>
            <a:br>
              <a:rPr lang="en-US" altLang="ja-JP" dirty="0" smtClean="0">
                <a:solidFill>
                  <a:schemeClr val="tx1">
                    <a:lumMod val="65000"/>
                    <a:lumOff val="35000"/>
                  </a:schemeClr>
                </a:solidFill>
              </a:rPr>
            </a:br>
            <a:r>
              <a:rPr lang="en-US" altLang="ja-JP" dirty="0" err="1" smtClean="0">
                <a:solidFill>
                  <a:schemeClr val="tx1">
                    <a:lumMod val="65000"/>
                    <a:lumOff val="35000"/>
                  </a:schemeClr>
                </a:solidFill>
              </a:rPr>
              <a:t>ClientRegistration</a:t>
            </a:r>
            <a:r>
              <a:rPr lang="en-US" altLang="ja-JP" dirty="0" smtClean="0">
                <a:solidFill>
                  <a:schemeClr val="tx1">
                    <a:lumMod val="65000"/>
                    <a:lumOff val="35000"/>
                  </a:schemeClr>
                </a:solidFill>
              </a:rPr>
              <a:t> </a:t>
            </a:r>
            <a:r>
              <a:rPr lang="en-US" altLang="ja-JP" dirty="0" err="1">
                <a:solidFill>
                  <a:schemeClr val="tx1">
                    <a:lumMod val="65000"/>
                    <a:lumOff val="35000"/>
                  </a:schemeClr>
                </a:solidFill>
              </a:rPr>
              <a:t>clientRegistration</a:t>
            </a:r>
            <a:r>
              <a:rPr lang="en-US" altLang="ja-JP" dirty="0" smtClean="0">
                <a:solidFill>
                  <a:schemeClr val="tx1">
                    <a:lumMod val="65000"/>
                    <a:lumOff val="35000"/>
                  </a:schemeClr>
                </a:solidFill>
              </a:rPr>
              <a:t>;</a:t>
            </a:r>
            <a:br>
              <a:rPr lang="en-US" altLang="ja-JP" dirty="0" smtClean="0">
                <a:solidFill>
                  <a:schemeClr val="tx1">
                    <a:lumMod val="65000"/>
                    <a:lumOff val="35000"/>
                  </a:schemeClr>
                </a:solidFill>
              </a:rPr>
            </a:br>
            <a:r>
              <a:rPr lang="en-US" altLang="ja-JP" dirty="0" smtClean="0">
                <a:solidFill>
                  <a:schemeClr val="tx1">
                    <a:lumMod val="65000"/>
                    <a:lumOff val="35000"/>
                  </a:schemeClr>
                </a:solidFill>
              </a:rPr>
              <a:t>OAuth2AuthorizationExchange </a:t>
            </a:r>
            <a:r>
              <a:rPr lang="en-US" altLang="ja-JP" dirty="0" err="1">
                <a:solidFill>
                  <a:schemeClr val="tx1">
                    <a:lumMod val="65000"/>
                    <a:lumOff val="35000"/>
                  </a:schemeClr>
                </a:solidFill>
              </a:rPr>
              <a:t>authorizationExchange</a:t>
            </a:r>
            <a:r>
              <a:rPr lang="en-US" altLang="ja-JP" dirty="0" smtClean="0">
                <a:solidFill>
                  <a:schemeClr val="tx1">
                    <a:lumMod val="65000"/>
                    <a:lumOff val="35000"/>
                  </a:schemeClr>
                </a:solidFill>
              </a:rPr>
              <a:t>;</a:t>
            </a:r>
            <a:br>
              <a:rPr lang="en-US" altLang="ja-JP" dirty="0" smtClean="0">
                <a:solidFill>
                  <a:schemeClr val="tx1">
                    <a:lumMod val="65000"/>
                    <a:lumOff val="35000"/>
                  </a:schemeClr>
                </a:solidFill>
              </a:rPr>
            </a:br>
            <a:r>
              <a:rPr lang="en-US" altLang="ja-JP" dirty="0" smtClean="0">
                <a:solidFill>
                  <a:schemeClr val="tx1">
                    <a:lumMod val="65000"/>
                    <a:lumOff val="35000"/>
                  </a:schemeClr>
                </a:solidFill>
              </a:rPr>
              <a:t>OAuth2AccessToken </a:t>
            </a:r>
            <a:r>
              <a:rPr lang="en-US" altLang="ja-JP" dirty="0" err="1">
                <a:solidFill>
                  <a:schemeClr val="tx1">
                    <a:lumMod val="65000"/>
                    <a:lumOff val="35000"/>
                  </a:schemeClr>
                </a:solidFill>
              </a:rPr>
              <a:t>accessToken</a:t>
            </a:r>
            <a:r>
              <a:rPr lang="en-US" altLang="ja-JP" dirty="0" smtClean="0">
                <a:solidFill>
                  <a:schemeClr val="tx1">
                    <a:lumMod val="65000"/>
                    <a:lumOff val="35000"/>
                  </a:schemeClr>
                </a:solidFill>
              </a:rPr>
              <a:t>;</a:t>
            </a:r>
          </a:p>
        </p:txBody>
      </p:sp>
      <p:sp>
        <p:nvSpPr>
          <p:cNvPr id="12" name="角丸四角形 11"/>
          <p:cNvSpPr/>
          <p:nvPr/>
        </p:nvSpPr>
        <p:spPr>
          <a:xfrm>
            <a:off x="8576279" y="839327"/>
            <a:ext cx="4160098" cy="696364"/>
          </a:xfrm>
          <a:prstGeom prst="roundRect">
            <a:avLst/>
          </a:prstGeom>
          <a:solidFill>
            <a:schemeClr val="accent6">
              <a:lumMod val="20000"/>
              <a:lumOff val="8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kumimoji="1" lang="en-US" altLang="ja-JP" dirty="0" smtClean="0">
                <a:solidFill>
                  <a:schemeClr val="tx1">
                    <a:lumMod val="65000"/>
                    <a:lumOff val="35000"/>
                  </a:schemeClr>
                </a:solidFill>
              </a:rPr>
              <a:t>&lt;&lt;interface&gt;&gt;</a:t>
            </a:r>
          </a:p>
          <a:p>
            <a:pPr algn="ctr"/>
            <a:r>
              <a:rPr kumimoji="1" lang="en-US" altLang="ja-JP" b="1" dirty="0" smtClean="0">
                <a:solidFill>
                  <a:schemeClr val="tx1">
                    <a:lumMod val="65000"/>
                    <a:lumOff val="35000"/>
                  </a:schemeClr>
                </a:solidFill>
              </a:rPr>
              <a:t>OAuth2User</a:t>
            </a:r>
            <a:endParaRPr lang="en-US" altLang="ja-JP" dirty="0" smtClean="0">
              <a:solidFill>
                <a:schemeClr val="tx1">
                  <a:lumMod val="50000"/>
                  <a:lumOff val="50000"/>
                </a:schemeClr>
              </a:solidFill>
            </a:endParaRPr>
          </a:p>
        </p:txBody>
      </p:sp>
      <p:sp>
        <p:nvSpPr>
          <p:cNvPr id="13" name="角丸四角形 12"/>
          <p:cNvSpPr/>
          <p:nvPr/>
        </p:nvSpPr>
        <p:spPr>
          <a:xfrm>
            <a:off x="8576279" y="2092898"/>
            <a:ext cx="4160098" cy="1727180"/>
          </a:xfrm>
          <a:prstGeom prst="roundRect">
            <a:avLst/>
          </a:prstGeom>
          <a:solidFill>
            <a:schemeClr val="accent6">
              <a:lumMod val="20000"/>
              <a:lumOff val="8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b="1" dirty="0" smtClean="0">
                <a:solidFill>
                  <a:schemeClr val="tx1">
                    <a:lumMod val="65000"/>
                    <a:lumOff val="35000"/>
                  </a:schemeClr>
                </a:solidFill>
              </a:rPr>
              <a:t>DefaultOAuth2User</a:t>
            </a:r>
          </a:p>
          <a:p>
            <a:endParaRPr lang="en-US" altLang="ja-JP" dirty="0">
              <a:solidFill>
                <a:schemeClr val="tx1">
                  <a:lumMod val="65000"/>
                  <a:lumOff val="35000"/>
                </a:schemeClr>
              </a:solidFill>
            </a:endParaRPr>
          </a:p>
          <a:p>
            <a:r>
              <a:rPr lang="en-US" altLang="ja-JP" dirty="0" smtClean="0">
                <a:solidFill>
                  <a:schemeClr val="tx1">
                    <a:lumMod val="65000"/>
                    <a:lumOff val="35000"/>
                  </a:schemeClr>
                </a:solidFill>
              </a:rPr>
              <a:t>Set&lt;</a:t>
            </a:r>
            <a:r>
              <a:rPr lang="en-US" altLang="ja-JP" dirty="0" err="1" smtClean="0">
                <a:solidFill>
                  <a:schemeClr val="tx1">
                    <a:lumMod val="65000"/>
                    <a:lumOff val="35000"/>
                  </a:schemeClr>
                </a:solidFill>
              </a:rPr>
              <a:t>GrantedAuthority</a:t>
            </a:r>
            <a:r>
              <a:rPr lang="en-US" altLang="ja-JP" dirty="0" smtClean="0">
                <a:solidFill>
                  <a:schemeClr val="tx1">
                    <a:lumMod val="65000"/>
                    <a:lumOff val="35000"/>
                  </a:schemeClr>
                </a:solidFill>
              </a:rPr>
              <a:t>&gt; </a:t>
            </a:r>
            <a:r>
              <a:rPr lang="en-US" altLang="ja-JP" dirty="0">
                <a:solidFill>
                  <a:schemeClr val="tx1">
                    <a:lumMod val="65000"/>
                    <a:lumOff val="35000"/>
                  </a:schemeClr>
                </a:solidFill>
              </a:rPr>
              <a:t>authorities</a:t>
            </a:r>
            <a:r>
              <a:rPr lang="en-US" altLang="ja-JP" dirty="0" smtClean="0">
                <a:solidFill>
                  <a:schemeClr val="tx1">
                    <a:lumMod val="65000"/>
                    <a:lumOff val="35000"/>
                  </a:schemeClr>
                </a:solidFill>
              </a:rPr>
              <a:t>;</a:t>
            </a:r>
            <a:br>
              <a:rPr lang="en-US" altLang="ja-JP" dirty="0" smtClean="0">
                <a:solidFill>
                  <a:schemeClr val="tx1">
                    <a:lumMod val="65000"/>
                    <a:lumOff val="35000"/>
                  </a:schemeClr>
                </a:solidFill>
              </a:rPr>
            </a:br>
            <a:r>
              <a:rPr lang="en-US" altLang="ja-JP" dirty="0" smtClean="0">
                <a:solidFill>
                  <a:schemeClr val="tx1">
                    <a:lumMod val="65000"/>
                    <a:lumOff val="35000"/>
                  </a:schemeClr>
                </a:solidFill>
              </a:rPr>
              <a:t>Map&lt;String, Object&gt; </a:t>
            </a:r>
            <a:r>
              <a:rPr lang="en-US" altLang="ja-JP" dirty="0">
                <a:solidFill>
                  <a:schemeClr val="tx1">
                    <a:lumMod val="65000"/>
                    <a:lumOff val="35000"/>
                  </a:schemeClr>
                </a:solidFill>
              </a:rPr>
              <a:t>attributes</a:t>
            </a:r>
            <a:r>
              <a:rPr lang="en-US" altLang="ja-JP" dirty="0" smtClean="0">
                <a:solidFill>
                  <a:schemeClr val="tx1">
                    <a:lumMod val="65000"/>
                    <a:lumOff val="35000"/>
                  </a:schemeClr>
                </a:solidFill>
              </a:rPr>
              <a:t>;</a:t>
            </a:r>
            <a:br>
              <a:rPr lang="en-US" altLang="ja-JP" dirty="0" smtClean="0">
                <a:solidFill>
                  <a:schemeClr val="tx1">
                    <a:lumMod val="65000"/>
                    <a:lumOff val="35000"/>
                  </a:schemeClr>
                </a:solidFill>
              </a:rPr>
            </a:br>
            <a:r>
              <a:rPr lang="en-US" altLang="ja-JP" dirty="0" smtClean="0">
                <a:solidFill>
                  <a:schemeClr val="tx1">
                    <a:lumMod val="65000"/>
                    <a:lumOff val="35000"/>
                  </a:schemeClr>
                </a:solidFill>
              </a:rPr>
              <a:t>String </a:t>
            </a:r>
            <a:r>
              <a:rPr lang="en-US" altLang="ja-JP" dirty="0" err="1">
                <a:solidFill>
                  <a:schemeClr val="tx1">
                    <a:lumMod val="65000"/>
                    <a:lumOff val="35000"/>
                  </a:schemeClr>
                </a:solidFill>
              </a:rPr>
              <a:t>nameAttributeKey</a:t>
            </a:r>
            <a:r>
              <a:rPr lang="en-US" altLang="ja-JP" dirty="0" smtClean="0">
                <a:solidFill>
                  <a:schemeClr val="tx1">
                    <a:lumMod val="65000"/>
                    <a:lumOff val="35000"/>
                  </a:schemeClr>
                </a:solidFill>
              </a:rPr>
              <a:t>;</a:t>
            </a:r>
            <a:br>
              <a:rPr lang="en-US" altLang="ja-JP" dirty="0" smtClean="0">
                <a:solidFill>
                  <a:schemeClr val="tx1">
                    <a:lumMod val="65000"/>
                    <a:lumOff val="35000"/>
                  </a:schemeClr>
                </a:solidFill>
              </a:rPr>
            </a:br>
            <a:endParaRPr lang="en-US" altLang="ja-JP" dirty="0" smtClean="0">
              <a:solidFill>
                <a:schemeClr val="tx1">
                  <a:lumMod val="65000"/>
                  <a:lumOff val="35000"/>
                </a:schemeClr>
              </a:solidFill>
            </a:endParaRPr>
          </a:p>
        </p:txBody>
      </p:sp>
      <p:sp>
        <p:nvSpPr>
          <p:cNvPr id="16" name="角丸四角形 15"/>
          <p:cNvSpPr/>
          <p:nvPr/>
        </p:nvSpPr>
        <p:spPr>
          <a:xfrm>
            <a:off x="11513902" y="4493177"/>
            <a:ext cx="3794522" cy="696364"/>
          </a:xfrm>
          <a:prstGeom prst="roundRect">
            <a:avLst/>
          </a:prstGeom>
          <a:solidFill>
            <a:schemeClr val="accent4">
              <a:lumMod val="20000"/>
              <a:lumOff val="8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kumimoji="1" lang="en-US" altLang="ja-JP" dirty="0" smtClean="0">
                <a:solidFill>
                  <a:schemeClr val="tx1">
                    <a:lumMod val="65000"/>
                    <a:lumOff val="35000"/>
                  </a:schemeClr>
                </a:solidFill>
              </a:rPr>
              <a:t>&lt;&lt;interface&gt;&gt;</a:t>
            </a:r>
          </a:p>
          <a:p>
            <a:pPr algn="ctr"/>
            <a:r>
              <a:rPr lang="en-US" altLang="ja-JP" b="1" dirty="0" err="1" smtClean="0">
                <a:solidFill>
                  <a:schemeClr val="tx1">
                    <a:lumMod val="65000"/>
                    <a:lumOff val="35000"/>
                  </a:schemeClr>
                </a:solidFill>
              </a:rPr>
              <a:t>GrantedAuthority</a:t>
            </a:r>
            <a:endParaRPr lang="en-US" altLang="ja-JP" b="1" dirty="0" smtClean="0">
              <a:solidFill>
                <a:schemeClr val="tx1">
                  <a:lumMod val="65000"/>
                  <a:lumOff val="35000"/>
                </a:schemeClr>
              </a:solidFill>
            </a:endParaRPr>
          </a:p>
        </p:txBody>
      </p:sp>
      <p:sp>
        <p:nvSpPr>
          <p:cNvPr id="17" name="角丸四角形 16"/>
          <p:cNvSpPr/>
          <p:nvPr/>
        </p:nvSpPr>
        <p:spPr>
          <a:xfrm>
            <a:off x="11527154" y="5740438"/>
            <a:ext cx="3794522" cy="1300659"/>
          </a:xfrm>
          <a:prstGeom prst="roundRect">
            <a:avLst/>
          </a:prstGeom>
          <a:solidFill>
            <a:schemeClr val="accent6">
              <a:lumMod val="20000"/>
              <a:lumOff val="8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b="1" dirty="0" smtClean="0">
                <a:solidFill>
                  <a:schemeClr val="tx1">
                    <a:lumMod val="65000"/>
                    <a:lumOff val="35000"/>
                  </a:schemeClr>
                </a:solidFill>
              </a:rPr>
              <a:t>OAuth2UserAuthority</a:t>
            </a:r>
          </a:p>
          <a:p>
            <a:endParaRPr lang="en-US" altLang="ja-JP" dirty="0" smtClean="0">
              <a:solidFill>
                <a:schemeClr val="tx1">
                  <a:lumMod val="65000"/>
                  <a:lumOff val="35000"/>
                </a:schemeClr>
              </a:solidFill>
            </a:endParaRPr>
          </a:p>
          <a:p>
            <a:r>
              <a:rPr lang="en-US" altLang="ja-JP" dirty="0" smtClean="0">
                <a:solidFill>
                  <a:schemeClr val="tx1">
                    <a:lumMod val="65000"/>
                    <a:lumOff val="35000"/>
                  </a:schemeClr>
                </a:solidFill>
              </a:rPr>
              <a:t>String authority;</a:t>
            </a:r>
            <a:endParaRPr lang="en-US" altLang="ja-JP" dirty="0">
              <a:solidFill>
                <a:schemeClr val="tx1">
                  <a:lumMod val="65000"/>
                  <a:lumOff val="35000"/>
                </a:schemeClr>
              </a:solidFill>
            </a:endParaRPr>
          </a:p>
          <a:p>
            <a:r>
              <a:rPr lang="en-US" altLang="ja-JP" dirty="0" smtClean="0">
                <a:solidFill>
                  <a:schemeClr val="tx1">
                    <a:lumMod val="65000"/>
                    <a:lumOff val="35000"/>
                  </a:schemeClr>
                </a:solidFill>
              </a:rPr>
              <a:t>Map&lt;String, Object&gt; </a:t>
            </a:r>
            <a:r>
              <a:rPr lang="en-US" altLang="ja-JP" dirty="0">
                <a:solidFill>
                  <a:schemeClr val="tx1">
                    <a:lumMod val="65000"/>
                    <a:lumOff val="35000"/>
                  </a:schemeClr>
                </a:solidFill>
              </a:rPr>
              <a:t>attributes</a:t>
            </a:r>
            <a:r>
              <a:rPr lang="en-US" altLang="ja-JP" dirty="0" smtClean="0">
                <a:solidFill>
                  <a:schemeClr val="tx1">
                    <a:lumMod val="65000"/>
                    <a:lumOff val="35000"/>
                  </a:schemeClr>
                </a:solidFill>
              </a:rPr>
              <a:t>;</a:t>
            </a:r>
          </a:p>
        </p:txBody>
      </p:sp>
      <p:sp>
        <p:nvSpPr>
          <p:cNvPr id="19" name="角丸四角形 18"/>
          <p:cNvSpPr/>
          <p:nvPr/>
        </p:nvSpPr>
        <p:spPr>
          <a:xfrm>
            <a:off x="1219733" y="2518784"/>
            <a:ext cx="6227804" cy="1490175"/>
          </a:xfrm>
          <a:prstGeom prst="roundRect">
            <a:avLst/>
          </a:prstGeom>
          <a:solidFill>
            <a:schemeClr val="accent6">
              <a:lumMod val="20000"/>
              <a:lumOff val="8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b="1" dirty="0" smtClean="0">
                <a:solidFill>
                  <a:schemeClr val="tx1">
                    <a:lumMod val="65000"/>
                    <a:lumOff val="35000"/>
                  </a:schemeClr>
                </a:solidFill>
              </a:rPr>
              <a:t>OAuth2AuthorizationExchange</a:t>
            </a:r>
            <a:endParaRPr lang="en-US" altLang="ja-JP" b="1" dirty="0">
              <a:solidFill>
                <a:schemeClr val="tx1">
                  <a:lumMod val="65000"/>
                  <a:lumOff val="35000"/>
                </a:schemeClr>
              </a:solidFill>
            </a:endParaRPr>
          </a:p>
          <a:p>
            <a:pPr algn="ctr"/>
            <a:endParaRPr lang="en-US" altLang="ja-JP" dirty="0" smtClean="0">
              <a:solidFill>
                <a:schemeClr val="tx1">
                  <a:lumMod val="50000"/>
                  <a:lumOff val="50000"/>
                </a:schemeClr>
              </a:solidFill>
            </a:endParaRPr>
          </a:p>
          <a:p>
            <a:r>
              <a:rPr lang="en-US" altLang="ja-JP" dirty="0" smtClean="0">
                <a:solidFill>
                  <a:schemeClr val="tx1">
                    <a:lumMod val="65000"/>
                    <a:lumOff val="35000"/>
                  </a:schemeClr>
                </a:solidFill>
              </a:rPr>
              <a:t>OAuth2AuthorizationRequest </a:t>
            </a:r>
            <a:r>
              <a:rPr lang="en-US" altLang="ja-JP" dirty="0" err="1">
                <a:solidFill>
                  <a:schemeClr val="tx1">
                    <a:lumMod val="65000"/>
                    <a:lumOff val="35000"/>
                  </a:schemeClr>
                </a:solidFill>
              </a:rPr>
              <a:t>authorizationRequest</a:t>
            </a:r>
            <a:r>
              <a:rPr lang="en-US" altLang="ja-JP" dirty="0" smtClean="0">
                <a:solidFill>
                  <a:schemeClr val="tx1">
                    <a:lumMod val="65000"/>
                    <a:lumOff val="35000"/>
                  </a:schemeClr>
                </a:solidFill>
              </a:rPr>
              <a:t>;</a:t>
            </a:r>
            <a:br>
              <a:rPr lang="en-US" altLang="ja-JP" dirty="0" smtClean="0">
                <a:solidFill>
                  <a:schemeClr val="tx1">
                    <a:lumMod val="65000"/>
                    <a:lumOff val="35000"/>
                  </a:schemeClr>
                </a:solidFill>
              </a:rPr>
            </a:br>
            <a:r>
              <a:rPr lang="en-US" altLang="ja-JP" dirty="0" smtClean="0">
                <a:solidFill>
                  <a:schemeClr val="tx1">
                    <a:lumMod val="65000"/>
                    <a:lumOff val="35000"/>
                  </a:schemeClr>
                </a:solidFill>
              </a:rPr>
              <a:t>OAuth2AuthorizationResponse </a:t>
            </a:r>
            <a:r>
              <a:rPr lang="en-US" altLang="ja-JP" dirty="0" err="1">
                <a:solidFill>
                  <a:schemeClr val="tx1">
                    <a:lumMod val="65000"/>
                    <a:lumOff val="35000"/>
                  </a:schemeClr>
                </a:solidFill>
              </a:rPr>
              <a:t>authorizationResponse</a:t>
            </a:r>
            <a:r>
              <a:rPr lang="en-US" altLang="ja-JP" dirty="0" smtClean="0">
                <a:solidFill>
                  <a:schemeClr val="tx1">
                    <a:lumMod val="65000"/>
                    <a:lumOff val="35000"/>
                  </a:schemeClr>
                </a:solidFill>
              </a:rPr>
              <a:t>;</a:t>
            </a:r>
            <a:br>
              <a:rPr lang="en-US" altLang="ja-JP" dirty="0" smtClean="0">
                <a:solidFill>
                  <a:schemeClr val="tx1">
                    <a:lumMod val="65000"/>
                    <a:lumOff val="35000"/>
                  </a:schemeClr>
                </a:solidFill>
              </a:rPr>
            </a:br>
            <a:endParaRPr lang="en-US" altLang="ja-JP" dirty="0">
              <a:solidFill>
                <a:schemeClr val="tx1">
                  <a:lumMod val="65000"/>
                  <a:lumOff val="35000"/>
                </a:schemeClr>
              </a:solidFill>
            </a:endParaRPr>
          </a:p>
        </p:txBody>
      </p:sp>
      <p:sp>
        <p:nvSpPr>
          <p:cNvPr id="21" name="角丸四角形 20"/>
          <p:cNvSpPr/>
          <p:nvPr/>
        </p:nvSpPr>
        <p:spPr>
          <a:xfrm>
            <a:off x="2447907" y="7858120"/>
            <a:ext cx="5966914" cy="1950195"/>
          </a:xfrm>
          <a:prstGeom prst="roundRect">
            <a:avLst/>
          </a:prstGeom>
          <a:solidFill>
            <a:schemeClr val="accent6">
              <a:lumMod val="20000"/>
              <a:lumOff val="8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b="1" dirty="0" smtClean="0">
                <a:solidFill>
                  <a:schemeClr val="tx1">
                    <a:lumMod val="65000"/>
                    <a:lumOff val="35000"/>
                  </a:schemeClr>
                </a:solidFill>
              </a:rPr>
              <a:t>OAuth2AuthorizationResponse</a:t>
            </a:r>
            <a:endParaRPr lang="en-US" altLang="ja-JP" b="1" dirty="0">
              <a:solidFill>
                <a:schemeClr val="tx1">
                  <a:lumMod val="65000"/>
                  <a:lumOff val="35000"/>
                </a:schemeClr>
              </a:solidFill>
            </a:endParaRPr>
          </a:p>
          <a:p>
            <a:pPr algn="ctr"/>
            <a:endParaRPr lang="en-US" altLang="ja-JP" dirty="0" smtClean="0">
              <a:solidFill>
                <a:schemeClr val="tx1">
                  <a:lumMod val="50000"/>
                  <a:lumOff val="50000"/>
                </a:schemeClr>
              </a:solidFill>
            </a:endParaRPr>
          </a:p>
          <a:p>
            <a:r>
              <a:rPr lang="en-US" altLang="ja-JP" dirty="0" smtClean="0">
                <a:solidFill>
                  <a:schemeClr val="tx1">
                    <a:lumMod val="65000"/>
                    <a:lumOff val="35000"/>
                  </a:schemeClr>
                </a:solidFill>
              </a:rPr>
              <a:t>String </a:t>
            </a:r>
            <a:r>
              <a:rPr lang="en-US" altLang="ja-JP" dirty="0" err="1">
                <a:solidFill>
                  <a:schemeClr val="tx1">
                    <a:lumMod val="65000"/>
                    <a:lumOff val="35000"/>
                  </a:schemeClr>
                </a:solidFill>
              </a:rPr>
              <a:t>redirectUri</a:t>
            </a:r>
            <a:r>
              <a:rPr lang="en-US" altLang="ja-JP" dirty="0" smtClean="0">
                <a:solidFill>
                  <a:schemeClr val="tx1">
                    <a:lumMod val="65000"/>
                    <a:lumOff val="35000"/>
                  </a:schemeClr>
                </a:solidFill>
              </a:rPr>
              <a:t>;</a:t>
            </a:r>
            <a:br>
              <a:rPr lang="en-US" altLang="ja-JP" dirty="0" smtClean="0">
                <a:solidFill>
                  <a:schemeClr val="tx1">
                    <a:lumMod val="65000"/>
                    <a:lumOff val="35000"/>
                  </a:schemeClr>
                </a:solidFill>
              </a:rPr>
            </a:br>
            <a:r>
              <a:rPr lang="en-US" altLang="ja-JP" dirty="0" smtClean="0">
                <a:solidFill>
                  <a:schemeClr val="tx1">
                    <a:lumMod val="65000"/>
                    <a:lumOff val="35000"/>
                  </a:schemeClr>
                </a:solidFill>
              </a:rPr>
              <a:t>String </a:t>
            </a:r>
            <a:r>
              <a:rPr lang="en-US" altLang="ja-JP" dirty="0">
                <a:solidFill>
                  <a:schemeClr val="tx1">
                    <a:lumMod val="65000"/>
                    <a:lumOff val="35000"/>
                  </a:schemeClr>
                </a:solidFill>
              </a:rPr>
              <a:t>state</a:t>
            </a:r>
            <a:r>
              <a:rPr lang="en-US" altLang="ja-JP" dirty="0" smtClean="0">
                <a:solidFill>
                  <a:schemeClr val="tx1">
                    <a:lumMod val="65000"/>
                    <a:lumOff val="35000"/>
                  </a:schemeClr>
                </a:solidFill>
              </a:rPr>
              <a:t>;</a:t>
            </a:r>
            <a:br>
              <a:rPr lang="en-US" altLang="ja-JP" dirty="0" smtClean="0">
                <a:solidFill>
                  <a:schemeClr val="tx1">
                    <a:lumMod val="65000"/>
                    <a:lumOff val="35000"/>
                  </a:schemeClr>
                </a:solidFill>
              </a:rPr>
            </a:br>
            <a:r>
              <a:rPr lang="en-US" altLang="ja-JP" dirty="0" smtClean="0">
                <a:solidFill>
                  <a:schemeClr val="tx1">
                    <a:lumMod val="65000"/>
                    <a:lumOff val="35000"/>
                  </a:schemeClr>
                </a:solidFill>
              </a:rPr>
              <a:t>String </a:t>
            </a:r>
            <a:r>
              <a:rPr lang="en-US" altLang="ja-JP" dirty="0">
                <a:solidFill>
                  <a:schemeClr val="tx1">
                    <a:lumMod val="65000"/>
                    <a:lumOff val="35000"/>
                  </a:schemeClr>
                </a:solidFill>
              </a:rPr>
              <a:t>code</a:t>
            </a:r>
            <a:r>
              <a:rPr lang="en-US" altLang="ja-JP" dirty="0" smtClean="0">
                <a:solidFill>
                  <a:schemeClr val="tx1">
                    <a:lumMod val="65000"/>
                    <a:lumOff val="35000"/>
                  </a:schemeClr>
                </a:solidFill>
              </a:rPr>
              <a:t>;</a:t>
            </a:r>
            <a:br>
              <a:rPr lang="en-US" altLang="ja-JP" dirty="0" smtClean="0">
                <a:solidFill>
                  <a:schemeClr val="tx1">
                    <a:lumMod val="65000"/>
                    <a:lumOff val="35000"/>
                  </a:schemeClr>
                </a:solidFill>
              </a:rPr>
            </a:br>
            <a:r>
              <a:rPr lang="en-US" altLang="ja-JP" dirty="0" smtClean="0">
                <a:solidFill>
                  <a:schemeClr val="tx1">
                    <a:lumMod val="65000"/>
                    <a:lumOff val="35000"/>
                  </a:schemeClr>
                </a:solidFill>
              </a:rPr>
              <a:t>OAuth2Error </a:t>
            </a:r>
            <a:r>
              <a:rPr lang="en-US" altLang="ja-JP" dirty="0">
                <a:solidFill>
                  <a:schemeClr val="tx1">
                    <a:lumMod val="65000"/>
                    <a:lumOff val="35000"/>
                  </a:schemeClr>
                </a:solidFill>
              </a:rPr>
              <a:t>error</a:t>
            </a:r>
            <a:r>
              <a:rPr lang="en-US" altLang="ja-JP" dirty="0" smtClean="0">
                <a:solidFill>
                  <a:schemeClr val="tx1">
                    <a:lumMod val="65000"/>
                    <a:lumOff val="35000"/>
                  </a:schemeClr>
                </a:solidFill>
              </a:rPr>
              <a:t>;</a:t>
            </a:r>
          </a:p>
        </p:txBody>
      </p:sp>
      <p:sp>
        <p:nvSpPr>
          <p:cNvPr id="22" name="角丸四角形 21"/>
          <p:cNvSpPr/>
          <p:nvPr/>
        </p:nvSpPr>
        <p:spPr>
          <a:xfrm>
            <a:off x="6044127" y="10088502"/>
            <a:ext cx="2410575" cy="1668064"/>
          </a:xfrm>
          <a:prstGeom prst="roundRect">
            <a:avLst/>
          </a:prstGeom>
          <a:solidFill>
            <a:schemeClr val="accent6">
              <a:lumMod val="20000"/>
              <a:lumOff val="8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b="1" dirty="0" smtClean="0">
                <a:solidFill>
                  <a:schemeClr val="tx1">
                    <a:lumMod val="65000"/>
                    <a:lumOff val="35000"/>
                  </a:schemeClr>
                </a:solidFill>
              </a:rPr>
              <a:t>OAuth2Error</a:t>
            </a:r>
            <a:endParaRPr lang="en-US" altLang="ja-JP" b="1" dirty="0">
              <a:solidFill>
                <a:schemeClr val="tx1">
                  <a:lumMod val="65000"/>
                  <a:lumOff val="35000"/>
                </a:schemeClr>
              </a:solidFill>
            </a:endParaRPr>
          </a:p>
          <a:p>
            <a:pPr algn="ctr"/>
            <a:endParaRPr lang="en-US" altLang="ja-JP" dirty="0" smtClean="0">
              <a:solidFill>
                <a:schemeClr val="tx1">
                  <a:lumMod val="50000"/>
                  <a:lumOff val="50000"/>
                </a:schemeClr>
              </a:solidFill>
            </a:endParaRPr>
          </a:p>
          <a:p>
            <a:r>
              <a:rPr lang="en-US" altLang="ja-JP" dirty="0" smtClean="0">
                <a:solidFill>
                  <a:schemeClr val="tx1">
                    <a:lumMod val="65000"/>
                    <a:lumOff val="35000"/>
                  </a:schemeClr>
                </a:solidFill>
              </a:rPr>
              <a:t>String </a:t>
            </a:r>
            <a:r>
              <a:rPr lang="en-US" altLang="ja-JP" dirty="0" err="1">
                <a:solidFill>
                  <a:schemeClr val="tx1">
                    <a:lumMod val="65000"/>
                    <a:lumOff val="35000"/>
                  </a:schemeClr>
                </a:solidFill>
              </a:rPr>
              <a:t>errorCode</a:t>
            </a:r>
            <a:r>
              <a:rPr lang="en-US" altLang="ja-JP" dirty="0" smtClean="0">
                <a:solidFill>
                  <a:schemeClr val="tx1">
                    <a:lumMod val="65000"/>
                    <a:lumOff val="35000"/>
                  </a:schemeClr>
                </a:solidFill>
              </a:rPr>
              <a:t>;</a:t>
            </a:r>
            <a:br>
              <a:rPr lang="en-US" altLang="ja-JP" dirty="0" smtClean="0">
                <a:solidFill>
                  <a:schemeClr val="tx1">
                    <a:lumMod val="65000"/>
                    <a:lumOff val="35000"/>
                  </a:schemeClr>
                </a:solidFill>
              </a:rPr>
            </a:br>
            <a:r>
              <a:rPr lang="en-US" altLang="ja-JP" dirty="0" smtClean="0">
                <a:solidFill>
                  <a:schemeClr val="tx1">
                    <a:lumMod val="65000"/>
                    <a:lumOff val="35000"/>
                  </a:schemeClr>
                </a:solidFill>
              </a:rPr>
              <a:t>String </a:t>
            </a:r>
            <a:r>
              <a:rPr lang="en-US" altLang="ja-JP" dirty="0">
                <a:solidFill>
                  <a:schemeClr val="tx1">
                    <a:lumMod val="65000"/>
                    <a:lumOff val="35000"/>
                  </a:schemeClr>
                </a:solidFill>
              </a:rPr>
              <a:t>description</a:t>
            </a:r>
            <a:r>
              <a:rPr lang="en-US" altLang="ja-JP" dirty="0" smtClean="0">
                <a:solidFill>
                  <a:schemeClr val="tx1">
                    <a:lumMod val="65000"/>
                    <a:lumOff val="35000"/>
                  </a:schemeClr>
                </a:solidFill>
              </a:rPr>
              <a:t>;</a:t>
            </a:r>
            <a:br>
              <a:rPr lang="en-US" altLang="ja-JP" dirty="0" smtClean="0">
                <a:solidFill>
                  <a:schemeClr val="tx1">
                    <a:lumMod val="65000"/>
                    <a:lumOff val="35000"/>
                  </a:schemeClr>
                </a:solidFill>
              </a:rPr>
            </a:br>
            <a:r>
              <a:rPr lang="en-US" altLang="ja-JP" dirty="0" smtClean="0">
                <a:solidFill>
                  <a:schemeClr val="tx1">
                    <a:lumMod val="65000"/>
                    <a:lumOff val="35000"/>
                  </a:schemeClr>
                </a:solidFill>
              </a:rPr>
              <a:t>String </a:t>
            </a:r>
            <a:r>
              <a:rPr lang="en-US" altLang="ja-JP" dirty="0" err="1">
                <a:solidFill>
                  <a:schemeClr val="tx1">
                    <a:lumMod val="65000"/>
                    <a:lumOff val="35000"/>
                  </a:schemeClr>
                </a:solidFill>
              </a:rPr>
              <a:t>uri</a:t>
            </a:r>
            <a:r>
              <a:rPr lang="en-US" altLang="ja-JP" dirty="0" smtClean="0">
                <a:solidFill>
                  <a:schemeClr val="tx1">
                    <a:lumMod val="65000"/>
                    <a:lumOff val="35000"/>
                  </a:schemeClr>
                </a:solidFill>
              </a:rPr>
              <a:t>;</a:t>
            </a:r>
          </a:p>
        </p:txBody>
      </p:sp>
      <p:cxnSp>
        <p:nvCxnSpPr>
          <p:cNvPr id="28" name="カギ線コネクタ 27"/>
          <p:cNvCxnSpPr>
            <a:endCxn id="21" idx="1"/>
          </p:cNvCxnSpPr>
          <p:nvPr/>
        </p:nvCxnSpPr>
        <p:spPr>
          <a:xfrm rot="16200000" flipH="1">
            <a:off x="-366981" y="6018330"/>
            <a:ext cx="4824932" cy="804844"/>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31" name="カギ線コネクタ 30"/>
          <p:cNvCxnSpPr>
            <a:stCxn id="21" idx="2"/>
            <a:endCxn id="22" idx="1"/>
          </p:cNvCxnSpPr>
          <p:nvPr/>
        </p:nvCxnSpPr>
        <p:spPr>
          <a:xfrm rot="16200000" flipH="1">
            <a:off x="5180636" y="10059042"/>
            <a:ext cx="1114219" cy="612763"/>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39" name="カギ線コネクタ 38"/>
          <p:cNvCxnSpPr>
            <a:endCxn id="131" idx="1"/>
          </p:cNvCxnSpPr>
          <p:nvPr/>
        </p:nvCxnSpPr>
        <p:spPr>
          <a:xfrm rot="16200000" flipH="1">
            <a:off x="1163939" y="4757251"/>
            <a:ext cx="2018158" cy="521578"/>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48" name="カギ線コネクタ 47"/>
          <p:cNvCxnSpPr/>
          <p:nvPr/>
        </p:nvCxnSpPr>
        <p:spPr>
          <a:xfrm rot="5400000" flipH="1" flipV="1">
            <a:off x="5191744" y="-1353822"/>
            <a:ext cx="1911941" cy="1094801"/>
          </a:xfrm>
          <a:prstGeom prst="bentConnector3">
            <a:avLst>
              <a:gd name="adj1" fmla="val 99765"/>
            </a:avLst>
          </a:prstGeom>
        </p:spPr>
        <p:style>
          <a:lnRef idx="1">
            <a:schemeClr val="accent1"/>
          </a:lnRef>
          <a:fillRef idx="0">
            <a:schemeClr val="accent1"/>
          </a:fillRef>
          <a:effectRef idx="0">
            <a:schemeClr val="accent1"/>
          </a:effectRef>
          <a:fontRef idx="minor">
            <a:schemeClr val="tx1"/>
          </a:fontRef>
        </p:style>
      </p:cxnSp>
      <p:cxnSp>
        <p:nvCxnSpPr>
          <p:cNvPr id="51" name="カギ線コネクタ 50"/>
          <p:cNvCxnSpPr>
            <a:endCxn id="19" idx="1"/>
          </p:cNvCxnSpPr>
          <p:nvPr/>
        </p:nvCxnSpPr>
        <p:spPr>
          <a:xfrm rot="16200000" flipH="1">
            <a:off x="451966" y="2496105"/>
            <a:ext cx="1027300" cy="508233"/>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63" name="直線矢印コネクタ 62"/>
          <p:cNvCxnSpPr>
            <a:stCxn id="13" idx="0"/>
            <a:endCxn id="12" idx="2"/>
          </p:cNvCxnSpPr>
          <p:nvPr/>
        </p:nvCxnSpPr>
        <p:spPr>
          <a:xfrm flipV="1">
            <a:off x="10656328" y="1535691"/>
            <a:ext cx="0" cy="557207"/>
          </a:xfrm>
          <a:prstGeom prst="straightConnector1">
            <a:avLst/>
          </a:prstGeom>
          <a:ln w="57150">
            <a:solidFill>
              <a:schemeClr val="bg2">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67" name="直線矢印コネクタ 66"/>
          <p:cNvCxnSpPr>
            <a:stCxn id="17" idx="0"/>
            <a:endCxn id="16" idx="2"/>
          </p:cNvCxnSpPr>
          <p:nvPr/>
        </p:nvCxnSpPr>
        <p:spPr>
          <a:xfrm flipH="1" flipV="1">
            <a:off x="13411163" y="5189541"/>
            <a:ext cx="13252" cy="550897"/>
          </a:xfrm>
          <a:prstGeom prst="straightConnector1">
            <a:avLst/>
          </a:prstGeom>
          <a:ln w="57150">
            <a:solidFill>
              <a:schemeClr val="bg2">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0" name="カギ線コネクタ 69"/>
          <p:cNvCxnSpPr>
            <a:stCxn id="13" idx="2"/>
            <a:endCxn id="16" idx="1"/>
          </p:cNvCxnSpPr>
          <p:nvPr/>
        </p:nvCxnSpPr>
        <p:spPr>
          <a:xfrm rot="16200000" flipH="1">
            <a:off x="10574475" y="3901931"/>
            <a:ext cx="1021281" cy="857574"/>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75" name="テキスト ボックス 74"/>
          <p:cNvSpPr txBox="1"/>
          <p:nvPr/>
        </p:nvSpPr>
        <p:spPr>
          <a:xfrm>
            <a:off x="804272" y="3315346"/>
            <a:ext cx="312906" cy="369332"/>
          </a:xfrm>
          <a:prstGeom prst="rect">
            <a:avLst/>
          </a:prstGeom>
          <a:noFill/>
        </p:spPr>
        <p:txBody>
          <a:bodyPr wrap="none" rtlCol="0">
            <a:spAutoFit/>
          </a:bodyPr>
          <a:lstStyle/>
          <a:p>
            <a:r>
              <a:rPr kumimoji="1" lang="en-US" altLang="ja-JP" smtClean="0"/>
              <a:t>1</a:t>
            </a:r>
            <a:endParaRPr kumimoji="1" lang="ja-JP" altLang="en-US" dirty="0"/>
          </a:p>
        </p:txBody>
      </p:sp>
      <p:sp>
        <p:nvSpPr>
          <p:cNvPr id="77" name="テキスト ボックス 76"/>
          <p:cNvSpPr txBox="1"/>
          <p:nvPr/>
        </p:nvSpPr>
        <p:spPr>
          <a:xfrm>
            <a:off x="2814191" y="-576138"/>
            <a:ext cx="312906" cy="369332"/>
          </a:xfrm>
          <a:prstGeom prst="rect">
            <a:avLst/>
          </a:prstGeom>
          <a:noFill/>
        </p:spPr>
        <p:txBody>
          <a:bodyPr wrap="none" rtlCol="0">
            <a:spAutoFit/>
          </a:bodyPr>
          <a:lstStyle/>
          <a:p>
            <a:r>
              <a:rPr kumimoji="1" lang="en-US" altLang="ja-JP" dirty="0" smtClean="0"/>
              <a:t>1</a:t>
            </a:r>
            <a:endParaRPr kumimoji="1" lang="ja-JP" altLang="en-US" dirty="0"/>
          </a:p>
        </p:txBody>
      </p:sp>
      <p:sp>
        <p:nvSpPr>
          <p:cNvPr id="84" name="テキスト ボックス 83"/>
          <p:cNvSpPr txBox="1"/>
          <p:nvPr/>
        </p:nvSpPr>
        <p:spPr>
          <a:xfrm>
            <a:off x="2028767" y="6056876"/>
            <a:ext cx="312906" cy="369332"/>
          </a:xfrm>
          <a:prstGeom prst="rect">
            <a:avLst/>
          </a:prstGeom>
          <a:noFill/>
        </p:spPr>
        <p:txBody>
          <a:bodyPr wrap="none" rtlCol="0">
            <a:spAutoFit/>
          </a:bodyPr>
          <a:lstStyle/>
          <a:p>
            <a:r>
              <a:rPr kumimoji="1" lang="en-US" altLang="ja-JP" smtClean="0"/>
              <a:t>1</a:t>
            </a:r>
            <a:endParaRPr kumimoji="1" lang="ja-JP" altLang="en-US" dirty="0"/>
          </a:p>
        </p:txBody>
      </p:sp>
      <p:sp>
        <p:nvSpPr>
          <p:cNvPr id="85" name="テキスト ボックス 84"/>
          <p:cNvSpPr txBox="1"/>
          <p:nvPr/>
        </p:nvSpPr>
        <p:spPr>
          <a:xfrm>
            <a:off x="2045484" y="8911678"/>
            <a:ext cx="312906" cy="369332"/>
          </a:xfrm>
          <a:prstGeom prst="rect">
            <a:avLst/>
          </a:prstGeom>
          <a:noFill/>
        </p:spPr>
        <p:txBody>
          <a:bodyPr wrap="none" rtlCol="0">
            <a:spAutoFit/>
          </a:bodyPr>
          <a:lstStyle/>
          <a:p>
            <a:r>
              <a:rPr kumimoji="1" lang="en-US" altLang="ja-JP" smtClean="0"/>
              <a:t>1</a:t>
            </a:r>
            <a:endParaRPr kumimoji="1" lang="ja-JP" altLang="en-US" dirty="0"/>
          </a:p>
        </p:txBody>
      </p:sp>
      <p:sp>
        <p:nvSpPr>
          <p:cNvPr id="87" name="テキスト ボックス 86"/>
          <p:cNvSpPr txBox="1"/>
          <p:nvPr/>
        </p:nvSpPr>
        <p:spPr>
          <a:xfrm>
            <a:off x="5384552" y="10991550"/>
            <a:ext cx="559769" cy="369332"/>
          </a:xfrm>
          <a:prstGeom prst="rect">
            <a:avLst/>
          </a:prstGeom>
          <a:noFill/>
        </p:spPr>
        <p:txBody>
          <a:bodyPr wrap="none" rtlCol="0">
            <a:spAutoFit/>
          </a:bodyPr>
          <a:lstStyle/>
          <a:p>
            <a:r>
              <a:rPr lang="en-US" altLang="ja-JP" dirty="0" smtClean="0"/>
              <a:t>0..</a:t>
            </a:r>
            <a:r>
              <a:rPr kumimoji="1" lang="en-US" altLang="ja-JP" dirty="0" smtClean="0"/>
              <a:t>1</a:t>
            </a:r>
            <a:endParaRPr kumimoji="1" lang="ja-JP" altLang="en-US" dirty="0"/>
          </a:p>
        </p:txBody>
      </p:sp>
      <p:sp>
        <p:nvSpPr>
          <p:cNvPr id="89" name="テキスト ボックス 88"/>
          <p:cNvSpPr txBox="1"/>
          <p:nvPr/>
        </p:nvSpPr>
        <p:spPr>
          <a:xfrm>
            <a:off x="8110525" y="1217374"/>
            <a:ext cx="312906" cy="369332"/>
          </a:xfrm>
          <a:prstGeom prst="rect">
            <a:avLst/>
          </a:prstGeom>
          <a:noFill/>
        </p:spPr>
        <p:txBody>
          <a:bodyPr wrap="none" rtlCol="0">
            <a:spAutoFit/>
          </a:bodyPr>
          <a:lstStyle/>
          <a:p>
            <a:r>
              <a:rPr kumimoji="1" lang="en-US" altLang="ja-JP" dirty="0" smtClean="0"/>
              <a:t>1</a:t>
            </a:r>
            <a:endParaRPr kumimoji="1" lang="ja-JP" altLang="en-US" dirty="0"/>
          </a:p>
        </p:txBody>
      </p:sp>
      <p:sp>
        <p:nvSpPr>
          <p:cNvPr id="91" name="テキスト ボックス 90"/>
          <p:cNvSpPr txBox="1"/>
          <p:nvPr/>
        </p:nvSpPr>
        <p:spPr>
          <a:xfrm>
            <a:off x="10634880" y="4865850"/>
            <a:ext cx="915635" cy="369332"/>
          </a:xfrm>
          <a:prstGeom prst="rect">
            <a:avLst/>
          </a:prstGeom>
          <a:noFill/>
        </p:spPr>
        <p:txBody>
          <a:bodyPr wrap="none" rtlCol="0">
            <a:spAutoFit/>
          </a:bodyPr>
          <a:lstStyle/>
          <a:p>
            <a:r>
              <a:rPr kumimoji="1" lang="en-US" altLang="ja-JP" smtClean="0"/>
              <a:t>0..* (1)</a:t>
            </a:r>
            <a:endParaRPr kumimoji="1" lang="ja-JP" altLang="en-US" dirty="0"/>
          </a:p>
        </p:txBody>
      </p:sp>
      <p:sp>
        <p:nvSpPr>
          <p:cNvPr id="92" name="角丸四角形 91"/>
          <p:cNvSpPr/>
          <p:nvPr/>
        </p:nvSpPr>
        <p:spPr>
          <a:xfrm>
            <a:off x="13729027" y="342419"/>
            <a:ext cx="4819846" cy="1688835"/>
          </a:xfrm>
          <a:prstGeom prst="roundRect">
            <a:avLst/>
          </a:prstGeom>
          <a:solidFill>
            <a:schemeClr val="accent6">
              <a:lumMod val="20000"/>
              <a:lumOff val="80000"/>
              <a:alpha val="2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b="1" dirty="0" smtClean="0">
                <a:solidFill>
                  <a:schemeClr val="bg1">
                    <a:lumMod val="85000"/>
                  </a:schemeClr>
                </a:solidFill>
              </a:rPr>
              <a:t>OAuth2AuthenticationToken</a:t>
            </a:r>
            <a:endParaRPr lang="en-US" altLang="ja-JP" b="1" dirty="0">
              <a:solidFill>
                <a:schemeClr val="bg1">
                  <a:lumMod val="85000"/>
                </a:schemeClr>
              </a:solidFill>
            </a:endParaRPr>
          </a:p>
          <a:p>
            <a:pPr algn="ctr"/>
            <a:endParaRPr lang="en-US" altLang="ja-JP" dirty="0">
              <a:solidFill>
                <a:schemeClr val="bg1">
                  <a:lumMod val="85000"/>
                </a:schemeClr>
              </a:solidFill>
            </a:endParaRPr>
          </a:p>
          <a:p>
            <a:r>
              <a:rPr lang="en-US" altLang="ja-JP" dirty="0" smtClean="0">
                <a:solidFill>
                  <a:schemeClr val="bg1">
                    <a:lumMod val="85000"/>
                  </a:schemeClr>
                </a:solidFill>
              </a:rPr>
              <a:t>Collection&lt;</a:t>
            </a:r>
            <a:r>
              <a:rPr lang="en-US" altLang="ja-JP" dirty="0" err="1" smtClean="0">
                <a:solidFill>
                  <a:schemeClr val="bg1">
                    <a:lumMod val="85000"/>
                  </a:schemeClr>
                </a:solidFill>
              </a:rPr>
              <a:t>GrantedAuthority</a:t>
            </a:r>
            <a:r>
              <a:rPr lang="en-US" altLang="ja-JP" dirty="0" smtClean="0">
                <a:solidFill>
                  <a:schemeClr val="bg1">
                    <a:lumMod val="85000"/>
                  </a:schemeClr>
                </a:solidFill>
              </a:rPr>
              <a:t>&gt; authorities;</a:t>
            </a:r>
          </a:p>
          <a:p>
            <a:r>
              <a:rPr lang="en-US" altLang="ja-JP" dirty="0" smtClean="0">
                <a:solidFill>
                  <a:schemeClr val="bg1">
                    <a:lumMod val="85000"/>
                  </a:schemeClr>
                </a:solidFill>
              </a:rPr>
              <a:t>OAuth2User </a:t>
            </a:r>
            <a:r>
              <a:rPr lang="en-US" altLang="ja-JP" dirty="0">
                <a:solidFill>
                  <a:schemeClr val="bg1">
                    <a:lumMod val="85000"/>
                  </a:schemeClr>
                </a:solidFill>
              </a:rPr>
              <a:t>principal</a:t>
            </a:r>
            <a:r>
              <a:rPr lang="en-US" altLang="ja-JP" dirty="0" smtClean="0">
                <a:solidFill>
                  <a:schemeClr val="bg1">
                    <a:lumMod val="85000"/>
                  </a:schemeClr>
                </a:solidFill>
              </a:rPr>
              <a:t>;</a:t>
            </a:r>
            <a:br>
              <a:rPr lang="en-US" altLang="ja-JP" dirty="0" smtClean="0">
                <a:solidFill>
                  <a:schemeClr val="bg1">
                    <a:lumMod val="85000"/>
                  </a:schemeClr>
                </a:solidFill>
              </a:rPr>
            </a:br>
            <a:r>
              <a:rPr lang="en-US" altLang="ja-JP" dirty="0" smtClean="0">
                <a:solidFill>
                  <a:schemeClr val="bg1">
                    <a:lumMod val="85000"/>
                  </a:schemeClr>
                </a:solidFill>
              </a:rPr>
              <a:t>String </a:t>
            </a:r>
            <a:r>
              <a:rPr lang="en-US" altLang="ja-JP" dirty="0" err="1" smtClean="0">
                <a:solidFill>
                  <a:schemeClr val="bg1">
                    <a:lumMod val="85000"/>
                  </a:schemeClr>
                </a:solidFill>
              </a:rPr>
              <a:t>authorizedClientRegistrationId</a:t>
            </a:r>
            <a:r>
              <a:rPr lang="en-US" altLang="ja-JP" dirty="0" smtClean="0">
                <a:solidFill>
                  <a:schemeClr val="bg1">
                    <a:lumMod val="85000"/>
                  </a:schemeClr>
                </a:solidFill>
              </a:rPr>
              <a:t>;</a:t>
            </a:r>
          </a:p>
        </p:txBody>
      </p:sp>
      <p:cxnSp>
        <p:nvCxnSpPr>
          <p:cNvPr id="93" name="直線コネクタ 92"/>
          <p:cNvCxnSpPr>
            <a:stCxn id="12" idx="3"/>
            <a:endCxn id="92" idx="1"/>
          </p:cNvCxnSpPr>
          <p:nvPr/>
        </p:nvCxnSpPr>
        <p:spPr>
          <a:xfrm flipV="1">
            <a:off x="12736377" y="1186837"/>
            <a:ext cx="992650" cy="672"/>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96" name="テキスト ボックス 95"/>
          <p:cNvSpPr txBox="1"/>
          <p:nvPr/>
        </p:nvSpPr>
        <p:spPr>
          <a:xfrm>
            <a:off x="12761551" y="1175720"/>
            <a:ext cx="312906" cy="369332"/>
          </a:xfrm>
          <a:prstGeom prst="rect">
            <a:avLst/>
          </a:prstGeom>
          <a:noFill/>
        </p:spPr>
        <p:txBody>
          <a:bodyPr wrap="none" rtlCol="0">
            <a:spAutoFit/>
          </a:bodyPr>
          <a:lstStyle/>
          <a:p>
            <a:r>
              <a:rPr kumimoji="1" lang="en-US" altLang="ja-JP" smtClean="0">
                <a:solidFill>
                  <a:schemeClr val="bg1">
                    <a:lumMod val="85000"/>
                  </a:schemeClr>
                </a:solidFill>
              </a:rPr>
              <a:t>1</a:t>
            </a:r>
            <a:endParaRPr kumimoji="1" lang="ja-JP" altLang="en-US" dirty="0">
              <a:solidFill>
                <a:schemeClr val="bg1">
                  <a:lumMod val="85000"/>
                </a:schemeClr>
              </a:solidFill>
            </a:endParaRPr>
          </a:p>
        </p:txBody>
      </p:sp>
      <p:cxnSp>
        <p:nvCxnSpPr>
          <p:cNvPr id="98" name="直線コネクタ 97"/>
          <p:cNvCxnSpPr>
            <a:stCxn id="16" idx="3"/>
            <a:endCxn id="92" idx="2"/>
          </p:cNvCxnSpPr>
          <p:nvPr/>
        </p:nvCxnSpPr>
        <p:spPr>
          <a:xfrm flipV="1">
            <a:off x="15308424" y="2031254"/>
            <a:ext cx="830526" cy="2810105"/>
          </a:xfrm>
          <a:prstGeom prst="bentConnector2">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05" name="テキスト ボックス 104"/>
          <p:cNvSpPr txBox="1"/>
          <p:nvPr/>
        </p:nvSpPr>
        <p:spPr>
          <a:xfrm>
            <a:off x="15333864" y="4845254"/>
            <a:ext cx="915635" cy="369332"/>
          </a:xfrm>
          <a:prstGeom prst="rect">
            <a:avLst/>
          </a:prstGeom>
          <a:noFill/>
        </p:spPr>
        <p:txBody>
          <a:bodyPr wrap="none" rtlCol="0">
            <a:spAutoFit/>
          </a:bodyPr>
          <a:lstStyle/>
          <a:p>
            <a:r>
              <a:rPr kumimoji="1" lang="en-US" altLang="ja-JP" smtClean="0">
                <a:solidFill>
                  <a:schemeClr val="bg1">
                    <a:lumMod val="85000"/>
                  </a:schemeClr>
                </a:solidFill>
              </a:rPr>
              <a:t>0..* (1)</a:t>
            </a:r>
            <a:endParaRPr kumimoji="1" lang="ja-JP" altLang="en-US" dirty="0">
              <a:solidFill>
                <a:schemeClr val="bg1">
                  <a:lumMod val="85000"/>
                </a:schemeClr>
              </a:solidFill>
            </a:endParaRPr>
          </a:p>
        </p:txBody>
      </p:sp>
      <p:sp>
        <p:nvSpPr>
          <p:cNvPr id="106" name="角丸四角形 105"/>
          <p:cNvSpPr/>
          <p:nvPr/>
        </p:nvSpPr>
        <p:spPr>
          <a:xfrm>
            <a:off x="111221" y="-4797581"/>
            <a:ext cx="4277569" cy="1617340"/>
          </a:xfrm>
          <a:prstGeom prst="roundRect">
            <a:avLst/>
          </a:prstGeom>
          <a:solidFill>
            <a:schemeClr val="accent6">
              <a:lumMod val="20000"/>
              <a:lumOff val="80000"/>
              <a:alpha val="20000"/>
            </a:schemeClr>
          </a:solidFill>
          <a:ln w="12700">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b="1" dirty="0" smtClean="0">
                <a:solidFill>
                  <a:schemeClr val="bg1">
                    <a:lumMod val="85000"/>
                  </a:schemeClr>
                </a:solidFill>
              </a:rPr>
              <a:t>OAuth2AuthorizedClient</a:t>
            </a:r>
            <a:endParaRPr lang="en-US" altLang="ja-JP" b="1" dirty="0">
              <a:solidFill>
                <a:schemeClr val="bg1">
                  <a:lumMod val="85000"/>
                </a:schemeClr>
              </a:solidFill>
            </a:endParaRPr>
          </a:p>
          <a:p>
            <a:pPr algn="ctr"/>
            <a:endParaRPr lang="en-US" altLang="ja-JP" dirty="0">
              <a:solidFill>
                <a:schemeClr val="bg1">
                  <a:lumMod val="85000"/>
                </a:schemeClr>
              </a:solidFill>
            </a:endParaRPr>
          </a:p>
          <a:p>
            <a:r>
              <a:rPr lang="en-US" altLang="ja-JP" dirty="0" err="1" smtClean="0">
                <a:solidFill>
                  <a:schemeClr val="bg1">
                    <a:lumMod val="85000"/>
                  </a:schemeClr>
                </a:solidFill>
              </a:rPr>
              <a:t>ClientRegistration</a:t>
            </a:r>
            <a:r>
              <a:rPr lang="en-US" altLang="ja-JP" dirty="0" smtClean="0">
                <a:solidFill>
                  <a:schemeClr val="bg1">
                    <a:lumMod val="85000"/>
                  </a:schemeClr>
                </a:solidFill>
              </a:rPr>
              <a:t> </a:t>
            </a:r>
            <a:r>
              <a:rPr lang="en-US" altLang="ja-JP" dirty="0" err="1">
                <a:solidFill>
                  <a:schemeClr val="bg1">
                    <a:lumMod val="85000"/>
                  </a:schemeClr>
                </a:solidFill>
              </a:rPr>
              <a:t>clientRegistration</a:t>
            </a:r>
            <a:r>
              <a:rPr lang="en-US" altLang="ja-JP" dirty="0" smtClean="0">
                <a:solidFill>
                  <a:schemeClr val="bg1">
                    <a:lumMod val="85000"/>
                  </a:schemeClr>
                </a:solidFill>
              </a:rPr>
              <a:t>;</a:t>
            </a:r>
            <a:br>
              <a:rPr lang="en-US" altLang="ja-JP" dirty="0" smtClean="0">
                <a:solidFill>
                  <a:schemeClr val="bg1">
                    <a:lumMod val="85000"/>
                  </a:schemeClr>
                </a:solidFill>
              </a:rPr>
            </a:br>
            <a:r>
              <a:rPr lang="en-US" altLang="ja-JP" dirty="0" smtClean="0">
                <a:solidFill>
                  <a:schemeClr val="bg1">
                    <a:lumMod val="85000"/>
                  </a:schemeClr>
                </a:solidFill>
              </a:rPr>
              <a:t>String </a:t>
            </a:r>
            <a:r>
              <a:rPr lang="en-US" altLang="ja-JP" dirty="0" err="1">
                <a:solidFill>
                  <a:schemeClr val="bg1">
                    <a:lumMod val="85000"/>
                  </a:schemeClr>
                </a:solidFill>
              </a:rPr>
              <a:t>principalName</a:t>
            </a:r>
            <a:r>
              <a:rPr lang="en-US" altLang="ja-JP" dirty="0" smtClean="0">
                <a:solidFill>
                  <a:schemeClr val="bg1">
                    <a:lumMod val="85000"/>
                  </a:schemeClr>
                </a:solidFill>
              </a:rPr>
              <a:t>;</a:t>
            </a:r>
            <a:br>
              <a:rPr lang="en-US" altLang="ja-JP" dirty="0" smtClean="0">
                <a:solidFill>
                  <a:schemeClr val="bg1">
                    <a:lumMod val="85000"/>
                  </a:schemeClr>
                </a:solidFill>
              </a:rPr>
            </a:br>
            <a:r>
              <a:rPr lang="en-US" altLang="ja-JP" dirty="0" smtClean="0">
                <a:solidFill>
                  <a:schemeClr val="bg1">
                    <a:lumMod val="85000"/>
                  </a:schemeClr>
                </a:solidFill>
              </a:rPr>
              <a:t>OAuth2AccessToken </a:t>
            </a:r>
            <a:r>
              <a:rPr lang="en-US" altLang="ja-JP" dirty="0" err="1">
                <a:solidFill>
                  <a:schemeClr val="bg1">
                    <a:lumMod val="85000"/>
                  </a:schemeClr>
                </a:solidFill>
              </a:rPr>
              <a:t>accessToken</a:t>
            </a:r>
            <a:r>
              <a:rPr lang="en-US" altLang="ja-JP" dirty="0" smtClean="0">
                <a:solidFill>
                  <a:schemeClr val="bg1">
                    <a:lumMod val="85000"/>
                  </a:schemeClr>
                </a:solidFill>
              </a:rPr>
              <a:t>;</a:t>
            </a:r>
          </a:p>
        </p:txBody>
      </p:sp>
      <p:sp>
        <p:nvSpPr>
          <p:cNvPr id="111" name="角丸四角形 110"/>
          <p:cNvSpPr/>
          <p:nvPr/>
        </p:nvSpPr>
        <p:spPr>
          <a:xfrm>
            <a:off x="1776705" y="-2947741"/>
            <a:ext cx="2959747" cy="2371226"/>
          </a:xfrm>
          <a:prstGeom prst="roundRect">
            <a:avLst/>
          </a:prstGeom>
          <a:solidFill>
            <a:schemeClr val="accent6">
              <a:lumMod val="20000"/>
              <a:lumOff val="8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b="1" dirty="0" smtClean="0">
                <a:solidFill>
                  <a:schemeClr val="tx1">
                    <a:lumMod val="65000"/>
                    <a:lumOff val="35000"/>
                  </a:schemeClr>
                </a:solidFill>
              </a:rPr>
              <a:t>OAuth2AccessToken</a:t>
            </a:r>
            <a:endParaRPr lang="en-US" altLang="ja-JP" b="1" dirty="0">
              <a:solidFill>
                <a:schemeClr val="tx1">
                  <a:lumMod val="65000"/>
                  <a:lumOff val="35000"/>
                </a:schemeClr>
              </a:solidFill>
            </a:endParaRPr>
          </a:p>
          <a:p>
            <a:pPr algn="ctr"/>
            <a:endParaRPr lang="en-US" altLang="ja-JP" dirty="0">
              <a:solidFill>
                <a:schemeClr val="tx1">
                  <a:lumMod val="65000"/>
                  <a:lumOff val="35000"/>
                </a:schemeClr>
              </a:solidFill>
            </a:endParaRPr>
          </a:p>
          <a:p>
            <a:r>
              <a:rPr lang="en-US" altLang="ja-JP" dirty="0" smtClean="0">
                <a:solidFill>
                  <a:schemeClr val="tx1">
                    <a:lumMod val="65000"/>
                    <a:lumOff val="35000"/>
                  </a:schemeClr>
                </a:solidFill>
              </a:rPr>
              <a:t>String </a:t>
            </a:r>
            <a:r>
              <a:rPr lang="en-US" altLang="ja-JP" dirty="0" err="1">
                <a:solidFill>
                  <a:schemeClr val="tx1">
                    <a:lumMod val="65000"/>
                    <a:lumOff val="35000"/>
                  </a:schemeClr>
                </a:solidFill>
              </a:rPr>
              <a:t>tokenValue</a:t>
            </a:r>
            <a:r>
              <a:rPr lang="en-US" altLang="ja-JP" dirty="0" smtClean="0">
                <a:solidFill>
                  <a:schemeClr val="tx1">
                    <a:lumMod val="65000"/>
                    <a:lumOff val="35000"/>
                  </a:schemeClr>
                </a:solidFill>
              </a:rPr>
              <a:t>;</a:t>
            </a:r>
            <a:br>
              <a:rPr lang="en-US" altLang="ja-JP" dirty="0" smtClean="0">
                <a:solidFill>
                  <a:schemeClr val="tx1">
                    <a:lumMod val="65000"/>
                    <a:lumOff val="35000"/>
                  </a:schemeClr>
                </a:solidFill>
              </a:rPr>
            </a:br>
            <a:r>
              <a:rPr lang="en-US" altLang="ja-JP" dirty="0" smtClean="0">
                <a:solidFill>
                  <a:schemeClr val="tx1">
                    <a:lumMod val="65000"/>
                    <a:lumOff val="35000"/>
                  </a:schemeClr>
                </a:solidFill>
              </a:rPr>
              <a:t>Instant </a:t>
            </a:r>
            <a:r>
              <a:rPr lang="en-US" altLang="ja-JP" dirty="0" err="1">
                <a:solidFill>
                  <a:schemeClr val="tx1">
                    <a:lumMod val="65000"/>
                    <a:lumOff val="35000"/>
                  </a:schemeClr>
                </a:solidFill>
              </a:rPr>
              <a:t>issuedAt</a:t>
            </a:r>
            <a:r>
              <a:rPr lang="en-US" altLang="ja-JP" dirty="0" smtClean="0">
                <a:solidFill>
                  <a:schemeClr val="tx1">
                    <a:lumMod val="65000"/>
                    <a:lumOff val="35000"/>
                  </a:schemeClr>
                </a:solidFill>
              </a:rPr>
              <a:t>;</a:t>
            </a:r>
            <a:br>
              <a:rPr lang="en-US" altLang="ja-JP" dirty="0" smtClean="0">
                <a:solidFill>
                  <a:schemeClr val="tx1">
                    <a:lumMod val="65000"/>
                    <a:lumOff val="35000"/>
                  </a:schemeClr>
                </a:solidFill>
              </a:rPr>
            </a:br>
            <a:r>
              <a:rPr lang="en-US" altLang="ja-JP" dirty="0" smtClean="0">
                <a:solidFill>
                  <a:schemeClr val="tx1">
                    <a:lumMod val="65000"/>
                    <a:lumOff val="35000"/>
                  </a:schemeClr>
                </a:solidFill>
              </a:rPr>
              <a:t>Instant </a:t>
            </a:r>
            <a:r>
              <a:rPr lang="en-US" altLang="ja-JP" dirty="0" err="1">
                <a:solidFill>
                  <a:schemeClr val="tx1">
                    <a:lumMod val="65000"/>
                    <a:lumOff val="35000"/>
                  </a:schemeClr>
                </a:solidFill>
              </a:rPr>
              <a:t>expiresAt</a:t>
            </a:r>
            <a:r>
              <a:rPr lang="en-US" altLang="ja-JP" dirty="0" smtClean="0">
                <a:solidFill>
                  <a:schemeClr val="tx1">
                    <a:lumMod val="65000"/>
                    <a:lumOff val="35000"/>
                  </a:schemeClr>
                </a:solidFill>
              </a:rPr>
              <a:t>;</a:t>
            </a:r>
            <a:br>
              <a:rPr lang="en-US" altLang="ja-JP" dirty="0" smtClean="0">
                <a:solidFill>
                  <a:schemeClr val="tx1">
                    <a:lumMod val="65000"/>
                    <a:lumOff val="35000"/>
                  </a:schemeClr>
                </a:solidFill>
              </a:rPr>
            </a:br>
            <a:r>
              <a:rPr lang="en-US" altLang="ja-JP" dirty="0" err="1" smtClean="0">
                <a:solidFill>
                  <a:schemeClr val="tx1">
                    <a:lumMod val="65000"/>
                    <a:lumOff val="35000"/>
                  </a:schemeClr>
                </a:solidFill>
              </a:rPr>
              <a:t>TokenType</a:t>
            </a:r>
            <a:r>
              <a:rPr lang="en-US" altLang="ja-JP" dirty="0" smtClean="0">
                <a:solidFill>
                  <a:schemeClr val="tx1">
                    <a:lumMod val="65000"/>
                    <a:lumOff val="35000"/>
                  </a:schemeClr>
                </a:solidFill>
              </a:rPr>
              <a:t> </a:t>
            </a:r>
            <a:r>
              <a:rPr lang="en-US" altLang="ja-JP" dirty="0" err="1">
                <a:solidFill>
                  <a:schemeClr val="tx1">
                    <a:lumMod val="65000"/>
                    <a:lumOff val="35000"/>
                  </a:schemeClr>
                </a:solidFill>
              </a:rPr>
              <a:t>tokenType</a:t>
            </a:r>
            <a:r>
              <a:rPr lang="en-US" altLang="ja-JP" dirty="0" smtClean="0">
                <a:solidFill>
                  <a:schemeClr val="tx1">
                    <a:lumMod val="65000"/>
                    <a:lumOff val="35000"/>
                  </a:schemeClr>
                </a:solidFill>
              </a:rPr>
              <a:t>;</a:t>
            </a:r>
            <a:br>
              <a:rPr lang="en-US" altLang="ja-JP" dirty="0" smtClean="0">
                <a:solidFill>
                  <a:schemeClr val="tx1">
                    <a:lumMod val="65000"/>
                    <a:lumOff val="35000"/>
                  </a:schemeClr>
                </a:solidFill>
              </a:rPr>
            </a:br>
            <a:r>
              <a:rPr lang="en-US" altLang="ja-JP" dirty="0" smtClean="0">
                <a:solidFill>
                  <a:schemeClr val="tx1">
                    <a:lumMod val="65000"/>
                    <a:lumOff val="35000"/>
                  </a:schemeClr>
                </a:solidFill>
              </a:rPr>
              <a:t>Set&lt;String&gt; </a:t>
            </a:r>
            <a:r>
              <a:rPr lang="en-US" altLang="ja-JP" dirty="0">
                <a:solidFill>
                  <a:schemeClr val="tx1">
                    <a:lumMod val="65000"/>
                    <a:lumOff val="35000"/>
                  </a:schemeClr>
                </a:solidFill>
              </a:rPr>
              <a:t>scopes</a:t>
            </a:r>
            <a:r>
              <a:rPr lang="en-US" altLang="ja-JP" dirty="0" smtClean="0">
                <a:solidFill>
                  <a:schemeClr val="tx1">
                    <a:lumMod val="65000"/>
                    <a:lumOff val="35000"/>
                  </a:schemeClr>
                </a:solidFill>
              </a:rPr>
              <a:t>;</a:t>
            </a:r>
          </a:p>
        </p:txBody>
      </p:sp>
      <p:cxnSp>
        <p:nvCxnSpPr>
          <p:cNvPr id="112" name="直線コネクタ 111"/>
          <p:cNvCxnSpPr>
            <a:endCxn id="111" idx="1"/>
          </p:cNvCxnSpPr>
          <p:nvPr/>
        </p:nvCxnSpPr>
        <p:spPr>
          <a:xfrm rot="16200000" flipH="1">
            <a:off x="635594" y="-2903240"/>
            <a:ext cx="1418361" cy="863862"/>
          </a:xfrm>
          <a:prstGeom prst="bentConnector2">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6" name="直線コネクタ 115"/>
          <p:cNvCxnSpPr>
            <a:stCxn id="159" idx="1"/>
            <a:endCxn id="106" idx="3"/>
          </p:cNvCxnSpPr>
          <p:nvPr/>
        </p:nvCxnSpPr>
        <p:spPr>
          <a:xfrm rot="10800000">
            <a:off x="4388790" y="-3988910"/>
            <a:ext cx="2306326" cy="1378417"/>
          </a:xfrm>
          <a:prstGeom prst="bentConnector3">
            <a:avLst>
              <a:gd name="adj1" fmla="val 50000"/>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9" name="テキスト ボックス 128"/>
          <p:cNvSpPr txBox="1"/>
          <p:nvPr/>
        </p:nvSpPr>
        <p:spPr>
          <a:xfrm>
            <a:off x="1183622" y="-1706746"/>
            <a:ext cx="366249" cy="369332"/>
          </a:xfrm>
          <a:prstGeom prst="rect">
            <a:avLst/>
          </a:prstGeom>
          <a:noFill/>
        </p:spPr>
        <p:txBody>
          <a:bodyPr wrap="square" rtlCol="0">
            <a:spAutoFit/>
          </a:bodyPr>
          <a:lstStyle/>
          <a:p>
            <a:r>
              <a:rPr kumimoji="1" lang="en-US" altLang="ja-JP" dirty="0" smtClean="0">
                <a:solidFill>
                  <a:schemeClr val="bg1">
                    <a:lumMod val="85000"/>
                  </a:schemeClr>
                </a:solidFill>
              </a:rPr>
              <a:t>1</a:t>
            </a:r>
            <a:endParaRPr kumimoji="1" lang="ja-JP" altLang="en-US" dirty="0">
              <a:solidFill>
                <a:schemeClr val="bg1">
                  <a:lumMod val="85000"/>
                </a:schemeClr>
              </a:solidFill>
            </a:endParaRPr>
          </a:p>
        </p:txBody>
      </p:sp>
      <p:sp>
        <p:nvSpPr>
          <p:cNvPr id="130" name="テキスト ボックス 129"/>
          <p:cNvSpPr txBox="1"/>
          <p:nvPr/>
        </p:nvSpPr>
        <p:spPr>
          <a:xfrm>
            <a:off x="10584744" y="-1799462"/>
            <a:ext cx="312906" cy="369332"/>
          </a:xfrm>
          <a:prstGeom prst="rect">
            <a:avLst/>
          </a:prstGeom>
          <a:noFill/>
        </p:spPr>
        <p:txBody>
          <a:bodyPr wrap="none" rtlCol="0">
            <a:spAutoFit/>
          </a:bodyPr>
          <a:lstStyle/>
          <a:p>
            <a:r>
              <a:rPr kumimoji="1" lang="en-US" altLang="ja-JP" dirty="0" smtClean="0"/>
              <a:t>1</a:t>
            </a:r>
            <a:endParaRPr kumimoji="1" lang="ja-JP" altLang="en-US" dirty="0"/>
          </a:p>
        </p:txBody>
      </p:sp>
      <p:sp>
        <p:nvSpPr>
          <p:cNvPr id="131" name="角丸四角形 130"/>
          <p:cNvSpPr/>
          <p:nvPr/>
        </p:nvSpPr>
        <p:spPr>
          <a:xfrm>
            <a:off x="2433807" y="4438381"/>
            <a:ext cx="5981014" cy="3177476"/>
          </a:xfrm>
          <a:prstGeom prst="roundRect">
            <a:avLst/>
          </a:prstGeom>
          <a:solidFill>
            <a:schemeClr val="accent6">
              <a:lumMod val="20000"/>
              <a:lumOff val="8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b="1" dirty="0" smtClean="0">
                <a:solidFill>
                  <a:schemeClr val="tx1">
                    <a:lumMod val="65000"/>
                    <a:lumOff val="35000"/>
                  </a:schemeClr>
                </a:solidFill>
              </a:rPr>
              <a:t>OAuth2AuthorizationRequest</a:t>
            </a:r>
            <a:endParaRPr lang="en-US" altLang="ja-JP" b="1" dirty="0">
              <a:solidFill>
                <a:schemeClr val="tx1">
                  <a:lumMod val="65000"/>
                  <a:lumOff val="35000"/>
                </a:schemeClr>
              </a:solidFill>
            </a:endParaRPr>
          </a:p>
          <a:p>
            <a:pPr algn="ctr"/>
            <a:endParaRPr lang="en-US" altLang="ja-JP" dirty="0">
              <a:solidFill>
                <a:schemeClr val="tx1">
                  <a:lumMod val="65000"/>
                  <a:lumOff val="35000"/>
                </a:schemeClr>
              </a:solidFill>
            </a:endParaRPr>
          </a:p>
          <a:p>
            <a:r>
              <a:rPr lang="en-US" altLang="ja-JP" dirty="0" smtClean="0">
                <a:solidFill>
                  <a:schemeClr val="tx1">
                    <a:lumMod val="65000"/>
                    <a:lumOff val="35000"/>
                  </a:schemeClr>
                </a:solidFill>
              </a:rPr>
              <a:t>String </a:t>
            </a:r>
            <a:r>
              <a:rPr lang="en-US" altLang="ja-JP" dirty="0" err="1">
                <a:solidFill>
                  <a:schemeClr val="tx1">
                    <a:lumMod val="65000"/>
                    <a:lumOff val="35000"/>
                  </a:schemeClr>
                </a:solidFill>
              </a:rPr>
              <a:t>authorizationUri</a:t>
            </a:r>
            <a:r>
              <a:rPr lang="en-US" altLang="ja-JP" dirty="0" smtClean="0">
                <a:solidFill>
                  <a:schemeClr val="tx1">
                    <a:lumMod val="65000"/>
                    <a:lumOff val="35000"/>
                  </a:schemeClr>
                </a:solidFill>
              </a:rPr>
              <a:t>;</a:t>
            </a:r>
            <a:br>
              <a:rPr lang="en-US" altLang="ja-JP" dirty="0" smtClean="0">
                <a:solidFill>
                  <a:schemeClr val="tx1">
                    <a:lumMod val="65000"/>
                    <a:lumOff val="35000"/>
                  </a:schemeClr>
                </a:solidFill>
              </a:rPr>
            </a:br>
            <a:r>
              <a:rPr lang="en-US" altLang="ja-JP" dirty="0" err="1" smtClean="0">
                <a:solidFill>
                  <a:schemeClr val="tx1">
                    <a:lumMod val="65000"/>
                    <a:lumOff val="35000"/>
                  </a:schemeClr>
                </a:solidFill>
              </a:rPr>
              <a:t>AuthorizationGrantType</a:t>
            </a:r>
            <a:r>
              <a:rPr lang="en-US" altLang="ja-JP" dirty="0" smtClean="0">
                <a:solidFill>
                  <a:schemeClr val="tx1">
                    <a:lumMod val="65000"/>
                    <a:lumOff val="35000"/>
                  </a:schemeClr>
                </a:solidFill>
              </a:rPr>
              <a:t> </a:t>
            </a:r>
            <a:r>
              <a:rPr lang="en-US" altLang="ja-JP" dirty="0" err="1">
                <a:solidFill>
                  <a:schemeClr val="tx1">
                    <a:lumMod val="65000"/>
                    <a:lumOff val="35000"/>
                  </a:schemeClr>
                </a:solidFill>
              </a:rPr>
              <a:t>authorizationGrantType</a:t>
            </a:r>
            <a:r>
              <a:rPr lang="en-US" altLang="ja-JP" dirty="0" smtClean="0">
                <a:solidFill>
                  <a:schemeClr val="tx1">
                    <a:lumMod val="65000"/>
                    <a:lumOff val="35000"/>
                  </a:schemeClr>
                </a:solidFill>
              </a:rPr>
              <a:t>;</a:t>
            </a:r>
            <a:br>
              <a:rPr lang="en-US" altLang="ja-JP" dirty="0" smtClean="0">
                <a:solidFill>
                  <a:schemeClr val="tx1">
                    <a:lumMod val="65000"/>
                    <a:lumOff val="35000"/>
                  </a:schemeClr>
                </a:solidFill>
              </a:rPr>
            </a:br>
            <a:r>
              <a:rPr lang="en-US" altLang="ja-JP" dirty="0" smtClean="0">
                <a:solidFill>
                  <a:schemeClr val="tx1">
                    <a:lumMod val="65000"/>
                    <a:lumOff val="35000"/>
                  </a:schemeClr>
                </a:solidFill>
              </a:rPr>
              <a:t>OAuth2AuthorizationResponseType </a:t>
            </a:r>
            <a:r>
              <a:rPr lang="en-US" altLang="ja-JP" dirty="0" err="1">
                <a:solidFill>
                  <a:schemeClr val="tx1">
                    <a:lumMod val="65000"/>
                    <a:lumOff val="35000"/>
                  </a:schemeClr>
                </a:solidFill>
              </a:rPr>
              <a:t>responseType</a:t>
            </a:r>
            <a:r>
              <a:rPr lang="en-US" altLang="ja-JP" dirty="0" smtClean="0">
                <a:solidFill>
                  <a:schemeClr val="tx1">
                    <a:lumMod val="65000"/>
                    <a:lumOff val="35000"/>
                  </a:schemeClr>
                </a:solidFill>
              </a:rPr>
              <a:t>;</a:t>
            </a:r>
            <a:br>
              <a:rPr lang="en-US" altLang="ja-JP" dirty="0" smtClean="0">
                <a:solidFill>
                  <a:schemeClr val="tx1">
                    <a:lumMod val="65000"/>
                    <a:lumOff val="35000"/>
                  </a:schemeClr>
                </a:solidFill>
              </a:rPr>
            </a:br>
            <a:r>
              <a:rPr lang="en-US" altLang="ja-JP" dirty="0" smtClean="0">
                <a:solidFill>
                  <a:schemeClr val="tx1">
                    <a:lumMod val="65000"/>
                    <a:lumOff val="35000"/>
                  </a:schemeClr>
                </a:solidFill>
              </a:rPr>
              <a:t>String </a:t>
            </a:r>
            <a:r>
              <a:rPr lang="en-US" altLang="ja-JP" dirty="0" err="1">
                <a:solidFill>
                  <a:schemeClr val="tx1">
                    <a:lumMod val="65000"/>
                    <a:lumOff val="35000"/>
                  </a:schemeClr>
                </a:solidFill>
              </a:rPr>
              <a:t>clientId</a:t>
            </a:r>
            <a:r>
              <a:rPr lang="en-US" altLang="ja-JP" dirty="0" smtClean="0">
                <a:solidFill>
                  <a:schemeClr val="tx1">
                    <a:lumMod val="65000"/>
                    <a:lumOff val="35000"/>
                  </a:schemeClr>
                </a:solidFill>
              </a:rPr>
              <a:t>;</a:t>
            </a:r>
            <a:br>
              <a:rPr lang="en-US" altLang="ja-JP" dirty="0" smtClean="0">
                <a:solidFill>
                  <a:schemeClr val="tx1">
                    <a:lumMod val="65000"/>
                    <a:lumOff val="35000"/>
                  </a:schemeClr>
                </a:solidFill>
              </a:rPr>
            </a:br>
            <a:r>
              <a:rPr lang="en-US" altLang="ja-JP" dirty="0" smtClean="0">
                <a:solidFill>
                  <a:schemeClr val="tx1">
                    <a:lumMod val="65000"/>
                    <a:lumOff val="35000"/>
                  </a:schemeClr>
                </a:solidFill>
              </a:rPr>
              <a:t>String </a:t>
            </a:r>
            <a:r>
              <a:rPr lang="en-US" altLang="ja-JP" dirty="0" err="1">
                <a:solidFill>
                  <a:schemeClr val="tx1">
                    <a:lumMod val="65000"/>
                    <a:lumOff val="35000"/>
                  </a:schemeClr>
                </a:solidFill>
              </a:rPr>
              <a:t>redirectUri</a:t>
            </a:r>
            <a:r>
              <a:rPr lang="en-US" altLang="ja-JP" dirty="0" smtClean="0">
                <a:solidFill>
                  <a:schemeClr val="tx1">
                    <a:lumMod val="65000"/>
                    <a:lumOff val="35000"/>
                  </a:schemeClr>
                </a:solidFill>
              </a:rPr>
              <a:t>;</a:t>
            </a:r>
            <a:br>
              <a:rPr lang="en-US" altLang="ja-JP" dirty="0" smtClean="0">
                <a:solidFill>
                  <a:schemeClr val="tx1">
                    <a:lumMod val="65000"/>
                    <a:lumOff val="35000"/>
                  </a:schemeClr>
                </a:solidFill>
              </a:rPr>
            </a:br>
            <a:r>
              <a:rPr lang="en-US" altLang="ja-JP" dirty="0" smtClean="0">
                <a:solidFill>
                  <a:schemeClr val="tx1">
                    <a:lumMod val="65000"/>
                    <a:lumOff val="35000"/>
                  </a:schemeClr>
                </a:solidFill>
              </a:rPr>
              <a:t>Set&lt;String&gt; </a:t>
            </a:r>
            <a:r>
              <a:rPr lang="en-US" altLang="ja-JP" dirty="0">
                <a:solidFill>
                  <a:schemeClr val="tx1">
                    <a:lumMod val="65000"/>
                    <a:lumOff val="35000"/>
                  </a:schemeClr>
                </a:solidFill>
              </a:rPr>
              <a:t>scopes</a:t>
            </a:r>
            <a:r>
              <a:rPr lang="en-US" altLang="ja-JP" dirty="0" smtClean="0">
                <a:solidFill>
                  <a:schemeClr val="tx1">
                    <a:lumMod val="65000"/>
                    <a:lumOff val="35000"/>
                  </a:schemeClr>
                </a:solidFill>
              </a:rPr>
              <a:t>;</a:t>
            </a:r>
            <a:br>
              <a:rPr lang="en-US" altLang="ja-JP" dirty="0" smtClean="0">
                <a:solidFill>
                  <a:schemeClr val="tx1">
                    <a:lumMod val="65000"/>
                    <a:lumOff val="35000"/>
                  </a:schemeClr>
                </a:solidFill>
              </a:rPr>
            </a:br>
            <a:r>
              <a:rPr lang="en-US" altLang="ja-JP" dirty="0" smtClean="0">
                <a:solidFill>
                  <a:schemeClr val="tx1">
                    <a:lumMod val="65000"/>
                    <a:lumOff val="35000"/>
                  </a:schemeClr>
                </a:solidFill>
              </a:rPr>
              <a:t>String </a:t>
            </a:r>
            <a:r>
              <a:rPr lang="en-US" altLang="ja-JP" dirty="0">
                <a:solidFill>
                  <a:schemeClr val="tx1">
                    <a:lumMod val="65000"/>
                    <a:lumOff val="35000"/>
                  </a:schemeClr>
                </a:solidFill>
              </a:rPr>
              <a:t>state</a:t>
            </a:r>
            <a:r>
              <a:rPr lang="en-US" altLang="ja-JP" dirty="0" smtClean="0">
                <a:solidFill>
                  <a:schemeClr val="tx1">
                    <a:lumMod val="65000"/>
                    <a:lumOff val="35000"/>
                  </a:schemeClr>
                </a:solidFill>
              </a:rPr>
              <a:t>;</a:t>
            </a:r>
            <a:br>
              <a:rPr lang="en-US" altLang="ja-JP" dirty="0" smtClean="0">
                <a:solidFill>
                  <a:schemeClr val="tx1">
                    <a:lumMod val="65000"/>
                    <a:lumOff val="35000"/>
                  </a:schemeClr>
                </a:solidFill>
              </a:rPr>
            </a:br>
            <a:r>
              <a:rPr lang="en-US" altLang="ja-JP" dirty="0" smtClean="0">
                <a:solidFill>
                  <a:schemeClr val="tx1">
                    <a:lumMod val="65000"/>
                    <a:lumOff val="35000"/>
                  </a:schemeClr>
                </a:solidFill>
              </a:rPr>
              <a:t>Map&lt;</a:t>
            </a:r>
            <a:r>
              <a:rPr lang="en-US" altLang="ja-JP" dirty="0" err="1" smtClean="0">
                <a:solidFill>
                  <a:schemeClr val="tx1">
                    <a:lumMod val="65000"/>
                    <a:lumOff val="35000"/>
                  </a:schemeClr>
                </a:solidFill>
              </a:rPr>
              <a:t>String,Object</a:t>
            </a:r>
            <a:r>
              <a:rPr lang="en-US" altLang="ja-JP" dirty="0" smtClean="0">
                <a:solidFill>
                  <a:schemeClr val="tx1">
                    <a:lumMod val="65000"/>
                    <a:lumOff val="35000"/>
                  </a:schemeClr>
                </a:solidFill>
              </a:rPr>
              <a:t>&gt; </a:t>
            </a:r>
            <a:r>
              <a:rPr lang="en-US" altLang="ja-JP" dirty="0" err="1">
                <a:solidFill>
                  <a:schemeClr val="tx1">
                    <a:lumMod val="65000"/>
                    <a:lumOff val="35000"/>
                  </a:schemeClr>
                </a:solidFill>
              </a:rPr>
              <a:t>additionalParameters</a:t>
            </a:r>
            <a:r>
              <a:rPr lang="en-US" altLang="ja-JP" dirty="0" smtClean="0">
                <a:solidFill>
                  <a:schemeClr val="tx1">
                    <a:lumMod val="65000"/>
                    <a:lumOff val="35000"/>
                  </a:schemeClr>
                </a:solidFill>
              </a:rPr>
              <a:t>;</a:t>
            </a:r>
            <a:br>
              <a:rPr lang="en-US" altLang="ja-JP" dirty="0" smtClean="0">
                <a:solidFill>
                  <a:schemeClr val="tx1">
                    <a:lumMod val="65000"/>
                    <a:lumOff val="35000"/>
                  </a:schemeClr>
                </a:solidFill>
              </a:rPr>
            </a:br>
            <a:endParaRPr lang="en-US" altLang="ja-JP" dirty="0" smtClean="0">
              <a:solidFill>
                <a:schemeClr val="tx1">
                  <a:lumMod val="65000"/>
                  <a:lumOff val="35000"/>
                </a:schemeClr>
              </a:solidFill>
            </a:endParaRPr>
          </a:p>
        </p:txBody>
      </p:sp>
      <p:sp>
        <p:nvSpPr>
          <p:cNvPr id="159" name="角丸四角形 158"/>
          <p:cNvSpPr/>
          <p:nvPr/>
        </p:nvSpPr>
        <p:spPr>
          <a:xfrm>
            <a:off x="6695116" y="-4335558"/>
            <a:ext cx="6598497" cy="3450128"/>
          </a:xfrm>
          <a:prstGeom prst="roundRect">
            <a:avLst/>
          </a:prstGeom>
          <a:solidFill>
            <a:schemeClr val="accent6">
              <a:lumMod val="20000"/>
              <a:lumOff val="80000"/>
            </a:schemeClr>
          </a:solidFill>
          <a:ln w="12700">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kumimoji="1" lang="en-US" altLang="ja-JP" b="1" dirty="0" err="1" smtClean="0">
                <a:solidFill>
                  <a:schemeClr val="tx1">
                    <a:lumMod val="65000"/>
                    <a:lumOff val="35000"/>
                  </a:schemeClr>
                </a:solidFill>
              </a:rPr>
              <a:t>ClientRegistration</a:t>
            </a:r>
            <a:endParaRPr lang="en-US" altLang="ja-JP" b="1" dirty="0">
              <a:solidFill>
                <a:schemeClr val="tx1">
                  <a:lumMod val="65000"/>
                  <a:lumOff val="35000"/>
                </a:schemeClr>
              </a:solidFill>
            </a:endParaRPr>
          </a:p>
          <a:p>
            <a:pPr algn="ctr"/>
            <a:endParaRPr lang="en-US" altLang="ja-JP" dirty="0">
              <a:solidFill>
                <a:schemeClr val="tx1">
                  <a:lumMod val="50000"/>
                  <a:lumOff val="50000"/>
                </a:schemeClr>
              </a:solidFill>
            </a:endParaRPr>
          </a:p>
          <a:p>
            <a:r>
              <a:rPr lang="en-US" altLang="ja-JP" dirty="0" smtClean="0">
                <a:solidFill>
                  <a:schemeClr val="tx1">
                    <a:lumMod val="65000"/>
                    <a:lumOff val="35000"/>
                  </a:schemeClr>
                </a:solidFill>
              </a:rPr>
              <a:t>String </a:t>
            </a:r>
            <a:r>
              <a:rPr lang="en-US" altLang="ja-JP" dirty="0" err="1">
                <a:solidFill>
                  <a:schemeClr val="tx1">
                    <a:lumMod val="65000"/>
                    <a:lumOff val="35000"/>
                  </a:schemeClr>
                </a:solidFill>
              </a:rPr>
              <a:t>registrationId</a:t>
            </a:r>
            <a:r>
              <a:rPr lang="en-US" altLang="ja-JP" dirty="0" smtClean="0">
                <a:solidFill>
                  <a:schemeClr val="tx1">
                    <a:lumMod val="65000"/>
                    <a:lumOff val="35000"/>
                  </a:schemeClr>
                </a:solidFill>
              </a:rPr>
              <a:t>;</a:t>
            </a:r>
            <a:br>
              <a:rPr lang="en-US" altLang="ja-JP" dirty="0" smtClean="0">
                <a:solidFill>
                  <a:schemeClr val="tx1">
                    <a:lumMod val="65000"/>
                    <a:lumOff val="35000"/>
                  </a:schemeClr>
                </a:solidFill>
              </a:rPr>
            </a:br>
            <a:r>
              <a:rPr lang="en-US" altLang="ja-JP" dirty="0" smtClean="0">
                <a:solidFill>
                  <a:schemeClr val="tx1">
                    <a:lumMod val="65000"/>
                    <a:lumOff val="35000"/>
                  </a:schemeClr>
                </a:solidFill>
              </a:rPr>
              <a:t>String </a:t>
            </a:r>
            <a:r>
              <a:rPr lang="en-US" altLang="ja-JP" dirty="0" err="1">
                <a:solidFill>
                  <a:schemeClr val="tx1">
                    <a:lumMod val="65000"/>
                    <a:lumOff val="35000"/>
                  </a:schemeClr>
                </a:solidFill>
              </a:rPr>
              <a:t>clientId</a:t>
            </a:r>
            <a:r>
              <a:rPr lang="en-US" altLang="ja-JP" dirty="0" smtClean="0">
                <a:solidFill>
                  <a:schemeClr val="tx1">
                    <a:lumMod val="65000"/>
                    <a:lumOff val="35000"/>
                  </a:schemeClr>
                </a:solidFill>
              </a:rPr>
              <a:t>;</a:t>
            </a:r>
            <a:br>
              <a:rPr lang="en-US" altLang="ja-JP" dirty="0" smtClean="0">
                <a:solidFill>
                  <a:schemeClr val="tx1">
                    <a:lumMod val="65000"/>
                    <a:lumOff val="35000"/>
                  </a:schemeClr>
                </a:solidFill>
              </a:rPr>
            </a:br>
            <a:r>
              <a:rPr lang="en-US" altLang="ja-JP" dirty="0" smtClean="0">
                <a:solidFill>
                  <a:schemeClr val="tx1">
                    <a:lumMod val="65000"/>
                    <a:lumOff val="35000"/>
                  </a:schemeClr>
                </a:solidFill>
              </a:rPr>
              <a:t>String </a:t>
            </a:r>
            <a:r>
              <a:rPr lang="en-US" altLang="ja-JP" dirty="0" err="1">
                <a:solidFill>
                  <a:schemeClr val="tx1">
                    <a:lumMod val="65000"/>
                    <a:lumOff val="35000"/>
                  </a:schemeClr>
                </a:solidFill>
              </a:rPr>
              <a:t>clientSecret</a:t>
            </a:r>
            <a:r>
              <a:rPr lang="en-US" altLang="ja-JP" dirty="0" smtClean="0">
                <a:solidFill>
                  <a:schemeClr val="tx1">
                    <a:lumMod val="65000"/>
                    <a:lumOff val="35000"/>
                  </a:schemeClr>
                </a:solidFill>
              </a:rPr>
              <a:t>;</a:t>
            </a:r>
            <a:br>
              <a:rPr lang="en-US" altLang="ja-JP" dirty="0" smtClean="0">
                <a:solidFill>
                  <a:schemeClr val="tx1">
                    <a:lumMod val="65000"/>
                    <a:lumOff val="35000"/>
                  </a:schemeClr>
                </a:solidFill>
              </a:rPr>
            </a:br>
            <a:r>
              <a:rPr lang="en-US" altLang="ja-JP" dirty="0" err="1" smtClean="0">
                <a:solidFill>
                  <a:schemeClr val="tx1">
                    <a:lumMod val="65000"/>
                    <a:lumOff val="35000"/>
                  </a:schemeClr>
                </a:solidFill>
              </a:rPr>
              <a:t>ClientAuthenticationMethod</a:t>
            </a:r>
            <a:r>
              <a:rPr lang="en-US" altLang="ja-JP" dirty="0" smtClean="0">
                <a:solidFill>
                  <a:schemeClr val="tx1">
                    <a:lumMod val="65000"/>
                    <a:lumOff val="35000"/>
                  </a:schemeClr>
                </a:solidFill>
              </a:rPr>
              <a:t> </a:t>
            </a:r>
            <a:r>
              <a:rPr lang="en-US" altLang="ja-JP" dirty="0" err="1" smtClean="0">
                <a:solidFill>
                  <a:schemeClr val="tx1">
                    <a:lumMod val="65000"/>
                    <a:lumOff val="35000"/>
                  </a:schemeClr>
                </a:solidFill>
              </a:rPr>
              <a:t>clientAuthenticationMethod</a:t>
            </a:r>
            <a:r>
              <a:rPr lang="en-US" altLang="ja-JP" dirty="0" smtClean="0">
                <a:solidFill>
                  <a:schemeClr val="tx1">
                    <a:lumMod val="65000"/>
                    <a:lumOff val="35000"/>
                  </a:schemeClr>
                </a:solidFill>
              </a:rPr>
              <a:t>; </a:t>
            </a:r>
            <a:r>
              <a:rPr lang="en-US" altLang="ja-JP" dirty="0" err="1" smtClean="0">
                <a:solidFill>
                  <a:schemeClr val="tx1">
                    <a:lumMod val="65000"/>
                    <a:lumOff val="35000"/>
                  </a:schemeClr>
                </a:solidFill>
              </a:rPr>
              <a:t>AuthorizationGrantType</a:t>
            </a:r>
            <a:r>
              <a:rPr lang="en-US" altLang="ja-JP" dirty="0" smtClean="0">
                <a:solidFill>
                  <a:schemeClr val="tx1">
                    <a:lumMod val="65000"/>
                    <a:lumOff val="35000"/>
                  </a:schemeClr>
                </a:solidFill>
              </a:rPr>
              <a:t> </a:t>
            </a:r>
            <a:r>
              <a:rPr lang="en-US" altLang="ja-JP" dirty="0" err="1">
                <a:solidFill>
                  <a:schemeClr val="tx1">
                    <a:lumMod val="65000"/>
                    <a:lumOff val="35000"/>
                  </a:schemeClr>
                </a:solidFill>
              </a:rPr>
              <a:t>authorizationGrantType</a:t>
            </a:r>
            <a:r>
              <a:rPr lang="en-US" altLang="ja-JP" dirty="0" smtClean="0">
                <a:solidFill>
                  <a:schemeClr val="tx1">
                    <a:lumMod val="65000"/>
                    <a:lumOff val="35000"/>
                  </a:schemeClr>
                </a:solidFill>
              </a:rPr>
              <a:t>;</a:t>
            </a:r>
            <a:br>
              <a:rPr lang="en-US" altLang="ja-JP" dirty="0" smtClean="0">
                <a:solidFill>
                  <a:schemeClr val="tx1">
                    <a:lumMod val="65000"/>
                    <a:lumOff val="35000"/>
                  </a:schemeClr>
                </a:solidFill>
              </a:rPr>
            </a:br>
            <a:r>
              <a:rPr lang="en-US" altLang="ja-JP" dirty="0" smtClean="0">
                <a:solidFill>
                  <a:schemeClr val="tx1">
                    <a:lumMod val="65000"/>
                    <a:lumOff val="35000"/>
                  </a:schemeClr>
                </a:solidFill>
              </a:rPr>
              <a:t>String </a:t>
            </a:r>
            <a:r>
              <a:rPr lang="en-US" altLang="ja-JP" dirty="0" err="1" smtClean="0">
                <a:solidFill>
                  <a:schemeClr val="tx1">
                    <a:lumMod val="65000"/>
                    <a:lumOff val="35000"/>
                  </a:schemeClr>
                </a:solidFill>
              </a:rPr>
              <a:t>redirectUriTemplate</a:t>
            </a:r>
            <a:r>
              <a:rPr lang="en-US" altLang="ja-JP" dirty="0" smtClean="0">
                <a:solidFill>
                  <a:schemeClr val="tx1">
                    <a:lumMod val="65000"/>
                    <a:lumOff val="35000"/>
                  </a:schemeClr>
                </a:solidFill>
              </a:rPr>
              <a:t>;</a:t>
            </a:r>
            <a:br>
              <a:rPr lang="en-US" altLang="ja-JP" dirty="0" smtClean="0">
                <a:solidFill>
                  <a:schemeClr val="tx1">
                    <a:lumMod val="65000"/>
                    <a:lumOff val="35000"/>
                  </a:schemeClr>
                </a:solidFill>
              </a:rPr>
            </a:br>
            <a:r>
              <a:rPr lang="en-US" altLang="ja-JP" dirty="0" smtClean="0">
                <a:solidFill>
                  <a:schemeClr val="tx1">
                    <a:lumMod val="65000"/>
                    <a:lumOff val="35000"/>
                  </a:schemeClr>
                </a:solidFill>
              </a:rPr>
              <a:t>Set&lt;String&gt; scopes;</a:t>
            </a:r>
            <a:br>
              <a:rPr lang="en-US" altLang="ja-JP" dirty="0" smtClean="0">
                <a:solidFill>
                  <a:schemeClr val="tx1">
                    <a:lumMod val="65000"/>
                    <a:lumOff val="35000"/>
                  </a:schemeClr>
                </a:solidFill>
              </a:rPr>
            </a:br>
            <a:r>
              <a:rPr lang="en-US" altLang="ja-JP" dirty="0" err="1" smtClean="0">
                <a:solidFill>
                  <a:schemeClr val="tx1">
                    <a:lumMod val="65000"/>
                    <a:lumOff val="35000"/>
                  </a:schemeClr>
                </a:solidFill>
              </a:rPr>
              <a:t>ProviderDetails</a:t>
            </a:r>
            <a:r>
              <a:rPr lang="en-US" altLang="ja-JP" dirty="0" smtClean="0">
                <a:solidFill>
                  <a:schemeClr val="tx1">
                    <a:lumMod val="65000"/>
                    <a:lumOff val="35000"/>
                  </a:schemeClr>
                </a:solidFill>
              </a:rPr>
              <a:t> </a:t>
            </a:r>
            <a:r>
              <a:rPr lang="en-US" altLang="ja-JP" dirty="0" err="1" smtClean="0">
                <a:solidFill>
                  <a:schemeClr val="tx1">
                    <a:lumMod val="65000"/>
                    <a:lumOff val="35000"/>
                  </a:schemeClr>
                </a:solidFill>
              </a:rPr>
              <a:t>providerDetails</a:t>
            </a:r>
            <a:r>
              <a:rPr lang="en-US" altLang="ja-JP" dirty="0" smtClean="0">
                <a:solidFill>
                  <a:schemeClr val="tx1">
                    <a:lumMod val="65000"/>
                    <a:lumOff val="35000"/>
                  </a:schemeClr>
                </a:solidFill>
              </a:rPr>
              <a:t>;</a:t>
            </a:r>
            <a:br>
              <a:rPr lang="en-US" altLang="ja-JP" dirty="0" smtClean="0">
                <a:solidFill>
                  <a:schemeClr val="tx1">
                    <a:lumMod val="65000"/>
                    <a:lumOff val="35000"/>
                  </a:schemeClr>
                </a:solidFill>
              </a:rPr>
            </a:br>
            <a:r>
              <a:rPr lang="en-US" altLang="ja-JP" dirty="0" smtClean="0">
                <a:solidFill>
                  <a:schemeClr val="tx1">
                    <a:lumMod val="65000"/>
                    <a:lumOff val="35000"/>
                  </a:schemeClr>
                </a:solidFill>
              </a:rPr>
              <a:t>String </a:t>
            </a:r>
            <a:r>
              <a:rPr lang="en-US" altLang="ja-JP" dirty="0" err="1" smtClean="0">
                <a:solidFill>
                  <a:schemeClr val="tx1">
                    <a:lumMod val="65000"/>
                    <a:lumOff val="35000"/>
                  </a:schemeClr>
                </a:solidFill>
              </a:rPr>
              <a:t>clientName</a:t>
            </a:r>
            <a:r>
              <a:rPr lang="en-US" altLang="ja-JP" dirty="0" smtClean="0">
                <a:solidFill>
                  <a:schemeClr val="tx1">
                    <a:lumMod val="65000"/>
                    <a:lumOff val="35000"/>
                  </a:schemeClr>
                </a:solidFill>
              </a:rPr>
              <a:t>;</a:t>
            </a:r>
          </a:p>
        </p:txBody>
      </p:sp>
      <p:sp>
        <p:nvSpPr>
          <p:cNvPr id="160" name="角丸四角形 159"/>
          <p:cNvSpPr/>
          <p:nvPr/>
        </p:nvSpPr>
        <p:spPr>
          <a:xfrm>
            <a:off x="14102311" y="-4258185"/>
            <a:ext cx="4370162" cy="2057666"/>
          </a:xfrm>
          <a:prstGeom prst="roundRect">
            <a:avLst/>
          </a:prstGeom>
          <a:solidFill>
            <a:schemeClr val="accent6">
              <a:lumMod val="20000"/>
              <a:lumOff val="8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b="1" dirty="0" err="1" smtClean="0">
                <a:solidFill>
                  <a:schemeClr val="tx1">
                    <a:lumMod val="65000"/>
                    <a:lumOff val="35000"/>
                  </a:schemeClr>
                </a:solidFill>
              </a:rPr>
              <a:t>ProviderDetails</a:t>
            </a:r>
            <a:endParaRPr lang="en-US" altLang="ja-JP" b="1" dirty="0">
              <a:solidFill>
                <a:schemeClr val="tx1">
                  <a:lumMod val="65000"/>
                  <a:lumOff val="35000"/>
                </a:schemeClr>
              </a:solidFill>
            </a:endParaRPr>
          </a:p>
          <a:p>
            <a:pPr algn="ctr"/>
            <a:endParaRPr lang="en-US" altLang="ja-JP" dirty="0">
              <a:solidFill>
                <a:schemeClr val="tx1">
                  <a:lumMod val="65000"/>
                  <a:lumOff val="35000"/>
                </a:schemeClr>
              </a:solidFill>
            </a:endParaRPr>
          </a:p>
          <a:p>
            <a:r>
              <a:rPr lang="en-US" altLang="ja-JP" dirty="0" smtClean="0">
                <a:solidFill>
                  <a:schemeClr val="tx1">
                    <a:lumMod val="65000"/>
                    <a:lumOff val="35000"/>
                  </a:schemeClr>
                </a:solidFill>
              </a:rPr>
              <a:t>String </a:t>
            </a:r>
            <a:r>
              <a:rPr lang="en-US" altLang="ja-JP" dirty="0" err="1">
                <a:solidFill>
                  <a:schemeClr val="tx1">
                    <a:lumMod val="65000"/>
                    <a:lumOff val="35000"/>
                  </a:schemeClr>
                </a:solidFill>
              </a:rPr>
              <a:t>authorizationUri</a:t>
            </a:r>
            <a:r>
              <a:rPr lang="en-US" altLang="ja-JP" dirty="0" smtClean="0">
                <a:solidFill>
                  <a:schemeClr val="tx1">
                    <a:lumMod val="65000"/>
                    <a:lumOff val="35000"/>
                  </a:schemeClr>
                </a:solidFill>
              </a:rPr>
              <a:t>;</a:t>
            </a:r>
            <a:br>
              <a:rPr lang="en-US" altLang="ja-JP" dirty="0" smtClean="0">
                <a:solidFill>
                  <a:schemeClr val="tx1">
                    <a:lumMod val="65000"/>
                    <a:lumOff val="35000"/>
                  </a:schemeClr>
                </a:solidFill>
              </a:rPr>
            </a:br>
            <a:r>
              <a:rPr lang="en-US" altLang="ja-JP" dirty="0" smtClean="0">
                <a:solidFill>
                  <a:schemeClr val="tx1">
                    <a:lumMod val="65000"/>
                    <a:lumOff val="35000"/>
                  </a:schemeClr>
                </a:solidFill>
              </a:rPr>
              <a:t>String </a:t>
            </a:r>
            <a:r>
              <a:rPr lang="en-US" altLang="ja-JP" dirty="0" err="1">
                <a:solidFill>
                  <a:schemeClr val="tx1">
                    <a:lumMod val="65000"/>
                    <a:lumOff val="35000"/>
                  </a:schemeClr>
                </a:solidFill>
              </a:rPr>
              <a:t>tokenUri</a:t>
            </a:r>
            <a:r>
              <a:rPr lang="en-US" altLang="ja-JP" dirty="0" smtClean="0">
                <a:solidFill>
                  <a:schemeClr val="tx1">
                    <a:lumMod val="65000"/>
                    <a:lumOff val="35000"/>
                  </a:schemeClr>
                </a:solidFill>
              </a:rPr>
              <a:t>;</a:t>
            </a:r>
            <a:br>
              <a:rPr lang="en-US" altLang="ja-JP" dirty="0" smtClean="0">
                <a:solidFill>
                  <a:schemeClr val="tx1">
                    <a:lumMod val="65000"/>
                    <a:lumOff val="35000"/>
                  </a:schemeClr>
                </a:solidFill>
              </a:rPr>
            </a:br>
            <a:r>
              <a:rPr lang="en-US" altLang="ja-JP" dirty="0" err="1" smtClean="0">
                <a:solidFill>
                  <a:schemeClr val="tx1">
                    <a:lumMod val="65000"/>
                    <a:lumOff val="35000"/>
                  </a:schemeClr>
                </a:solidFill>
              </a:rPr>
              <a:t>UserInfoEndpoint</a:t>
            </a:r>
            <a:r>
              <a:rPr lang="en-US" altLang="ja-JP" dirty="0" smtClean="0">
                <a:solidFill>
                  <a:schemeClr val="tx1">
                    <a:lumMod val="65000"/>
                    <a:lumOff val="35000"/>
                  </a:schemeClr>
                </a:solidFill>
              </a:rPr>
              <a:t> </a:t>
            </a:r>
            <a:r>
              <a:rPr lang="en-US" altLang="ja-JP" dirty="0" err="1" smtClean="0">
                <a:solidFill>
                  <a:schemeClr val="tx1">
                    <a:lumMod val="65000"/>
                    <a:lumOff val="35000"/>
                  </a:schemeClr>
                </a:solidFill>
              </a:rPr>
              <a:t>userInfoEndpoint</a:t>
            </a:r>
            <a:r>
              <a:rPr lang="en-US" altLang="ja-JP" dirty="0" smtClean="0">
                <a:solidFill>
                  <a:schemeClr val="tx1">
                    <a:lumMod val="65000"/>
                    <a:lumOff val="35000"/>
                  </a:schemeClr>
                </a:solidFill>
              </a:rPr>
              <a:t>;</a:t>
            </a:r>
            <a:br>
              <a:rPr lang="en-US" altLang="ja-JP" dirty="0" smtClean="0">
                <a:solidFill>
                  <a:schemeClr val="tx1">
                    <a:lumMod val="65000"/>
                    <a:lumOff val="35000"/>
                  </a:schemeClr>
                </a:solidFill>
              </a:rPr>
            </a:br>
            <a:r>
              <a:rPr lang="en-US" altLang="ja-JP" dirty="0" smtClean="0">
                <a:solidFill>
                  <a:schemeClr val="tx1">
                    <a:lumMod val="65000"/>
                    <a:lumOff val="35000"/>
                  </a:schemeClr>
                </a:solidFill>
              </a:rPr>
              <a:t>String </a:t>
            </a:r>
            <a:r>
              <a:rPr lang="en-US" altLang="ja-JP" dirty="0" err="1">
                <a:solidFill>
                  <a:schemeClr val="tx1">
                    <a:lumMod val="65000"/>
                    <a:lumOff val="35000"/>
                  </a:schemeClr>
                </a:solidFill>
              </a:rPr>
              <a:t>jwkSetUri</a:t>
            </a:r>
            <a:r>
              <a:rPr lang="en-US" altLang="ja-JP" dirty="0" smtClean="0">
                <a:solidFill>
                  <a:schemeClr val="tx1">
                    <a:lumMod val="65000"/>
                    <a:lumOff val="35000"/>
                  </a:schemeClr>
                </a:solidFill>
              </a:rPr>
              <a:t>;</a:t>
            </a:r>
            <a:br>
              <a:rPr lang="en-US" altLang="ja-JP" dirty="0" smtClean="0">
                <a:solidFill>
                  <a:schemeClr val="tx1">
                    <a:lumMod val="65000"/>
                    <a:lumOff val="35000"/>
                  </a:schemeClr>
                </a:solidFill>
              </a:rPr>
            </a:br>
            <a:endParaRPr lang="en-US" altLang="ja-JP" dirty="0" smtClean="0">
              <a:solidFill>
                <a:schemeClr val="tx1">
                  <a:lumMod val="65000"/>
                  <a:lumOff val="35000"/>
                </a:schemeClr>
              </a:solidFill>
            </a:endParaRPr>
          </a:p>
        </p:txBody>
      </p:sp>
      <p:sp>
        <p:nvSpPr>
          <p:cNvPr id="161" name="角丸四角形 160"/>
          <p:cNvSpPr/>
          <p:nvPr/>
        </p:nvSpPr>
        <p:spPr>
          <a:xfrm>
            <a:off x="14110927" y="-1564091"/>
            <a:ext cx="4370162" cy="1436605"/>
          </a:xfrm>
          <a:prstGeom prst="roundRect">
            <a:avLst/>
          </a:prstGeom>
          <a:solidFill>
            <a:schemeClr val="accent6">
              <a:lumMod val="20000"/>
              <a:lumOff val="8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b="1" dirty="0" err="1" smtClean="0">
                <a:solidFill>
                  <a:schemeClr val="tx1">
                    <a:lumMod val="65000"/>
                    <a:lumOff val="35000"/>
                  </a:schemeClr>
                </a:solidFill>
              </a:rPr>
              <a:t>UserInfoEndpoint</a:t>
            </a:r>
            <a:endParaRPr lang="en-US" altLang="ja-JP" b="1" dirty="0">
              <a:solidFill>
                <a:schemeClr val="tx1">
                  <a:lumMod val="65000"/>
                  <a:lumOff val="35000"/>
                </a:schemeClr>
              </a:solidFill>
            </a:endParaRPr>
          </a:p>
          <a:p>
            <a:pPr algn="ctr"/>
            <a:endParaRPr lang="en-US" altLang="ja-JP" dirty="0">
              <a:solidFill>
                <a:schemeClr val="tx1">
                  <a:lumMod val="65000"/>
                  <a:lumOff val="35000"/>
                </a:schemeClr>
              </a:solidFill>
            </a:endParaRPr>
          </a:p>
          <a:p>
            <a:r>
              <a:rPr lang="en-US" altLang="ja-JP" dirty="0" smtClean="0">
                <a:solidFill>
                  <a:schemeClr val="tx1">
                    <a:lumMod val="65000"/>
                    <a:lumOff val="35000"/>
                  </a:schemeClr>
                </a:solidFill>
              </a:rPr>
              <a:t>String </a:t>
            </a:r>
            <a:r>
              <a:rPr lang="en-US" altLang="ja-JP" dirty="0" err="1">
                <a:solidFill>
                  <a:schemeClr val="tx1">
                    <a:lumMod val="65000"/>
                    <a:lumOff val="35000"/>
                  </a:schemeClr>
                </a:solidFill>
              </a:rPr>
              <a:t>uri</a:t>
            </a:r>
            <a:r>
              <a:rPr lang="en-US" altLang="ja-JP" dirty="0" smtClean="0">
                <a:solidFill>
                  <a:schemeClr val="tx1">
                    <a:lumMod val="65000"/>
                    <a:lumOff val="35000"/>
                  </a:schemeClr>
                </a:solidFill>
              </a:rPr>
              <a:t>;</a:t>
            </a:r>
            <a:br>
              <a:rPr lang="en-US" altLang="ja-JP" dirty="0" smtClean="0">
                <a:solidFill>
                  <a:schemeClr val="tx1">
                    <a:lumMod val="65000"/>
                    <a:lumOff val="35000"/>
                  </a:schemeClr>
                </a:solidFill>
              </a:rPr>
            </a:br>
            <a:r>
              <a:rPr lang="en-US" altLang="ja-JP" dirty="0" smtClean="0">
                <a:solidFill>
                  <a:schemeClr val="tx1">
                    <a:lumMod val="65000"/>
                    <a:lumOff val="35000"/>
                  </a:schemeClr>
                </a:solidFill>
              </a:rPr>
              <a:t>String </a:t>
            </a:r>
            <a:r>
              <a:rPr lang="en-US" altLang="ja-JP" dirty="0" err="1">
                <a:solidFill>
                  <a:schemeClr val="tx1">
                    <a:lumMod val="65000"/>
                    <a:lumOff val="35000"/>
                  </a:schemeClr>
                </a:solidFill>
              </a:rPr>
              <a:t>userNameAttributeName</a:t>
            </a:r>
            <a:r>
              <a:rPr lang="en-US" altLang="ja-JP" dirty="0" smtClean="0">
                <a:solidFill>
                  <a:schemeClr val="tx1">
                    <a:lumMod val="65000"/>
                    <a:lumOff val="35000"/>
                  </a:schemeClr>
                </a:solidFill>
              </a:rPr>
              <a:t>;</a:t>
            </a:r>
          </a:p>
        </p:txBody>
      </p:sp>
      <p:cxnSp>
        <p:nvCxnSpPr>
          <p:cNvPr id="162" name="直線矢印コネクタ 161"/>
          <p:cNvCxnSpPr>
            <a:stCxn id="160" idx="2"/>
            <a:endCxn id="161" idx="0"/>
          </p:cNvCxnSpPr>
          <p:nvPr/>
        </p:nvCxnSpPr>
        <p:spPr>
          <a:xfrm>
            <a:off x="16287392" y="-2200519"/>
            <a:ext cx="8616" cy="636428"/>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63" name="テキスト ボックス 162"/>
          <p:cNvSpPr txBox="1"/>
          <p:nvPr/>
        </p:nvSpPr>
        <p:spPr>
          <a:xfrm>
            <a:off x="13782305" y="-3180489"/>
            <a:ext cx="312906" cy="369332"/>
          </a:xfrm>
          <a:prstGeom prst="rect">
            <a:avLst/>
          </a:prstGeom>
          <a:noFill/>
        </p:spPr>
        <p:txBody>
          <a:bodyPr wrap="none" rtlCol="0">
            <a:spAutoFit/>
          </a:bodyPr>
          <a:lstStyle/>
          <a:p>
            <a:r>
              <a:rPr kumimoji="1" lang="en-US" altLang="ja-JP" dirty="0" smtClean="0"/>
              <a:t>1</a:t>
            </a:r>
            <a:endParaRPr kumimoji="1" lang="ja-JP" altLang="en-US" dirty="0"/>
          </a:p>
        </p:txBody>
      </p:sp>
      <p:sp>
        <p:nvSpPr>
          <p:cNvPr id="164" name="テキスト ボックス 163"/>
          <p:cNvSpPr txBox="1"/>
          <p:nvPr/>
        </p:nvSpPr>
        <p:spPr>
          <a:xfrm>
            <a:off x="15959333" y="-1914875"/>
            <a:ext cx="312906" cy="369332"/>
          </a:xfrm>
          <a:prstGeom prst="rect">
            <a:avLst/>
          </a:prstGeom>
          <a:noFill/>
        </p:spPr>
        <p:txBody>
          <a:bodyPr wrap="none" rtlCol="0">
            <a:spAutoFit/>
          </a:bodyPr>
          <a:lstStyle/>
          <a:p>
            <a:r>
              <a:rPr kumimoji="1" lang="en-US" altLang="ja-JP" dirty="0" smtClean="0"/>
              <a:t>1</a:t>
            </a:r>
            <a:endParaRPr kumimoji="1" lang="ja-JP" altLang="en-US" dirty="0"/>
          </a:p>
        </p:txBody>
      </p:sp>
      <p:sp>
        <p:nvSpPr>
          <p:cNvPr id="172" name="テキスト ボックス 171"/>
          <p:cNvSpPr txBox="1"/>
          <p:nvPr/>
        </p:nvSpPr>
        <p:spPr>
          <a:xfrm>
            <a:off x="6004650" y="-2590497"/>
            <a:ext cx="312906" cy="369332"/>
          </a:xfrm>
          <a:prstGeom prst="rect">
            <a:avLst/>
          </a:prstGeom>
          <a:noFill/>
        </p:spPr>
        <p:txBody>
          <a:bodyPr wrap="none" rtlCol="0">
            <a:spAutoFit/>
          </a:bodyPr>
          <a:lstStyle/>
          <a:p>
            <a:r>
              <a:rPr kumimoji="1" lang="en-US" altLang="ja-JP" dirty="0" smtClean="0">
                <a:solidFill>
                  <a:schemeClr val="bg1">
                    <a:lumMod val="85000"/>
                  </a:schemeClr>
                </a:solidFill>
              </a:rPr>
              <a:t>1</a:t>
            </a:r>
            <a:endParaRPr kumimoji="1" lang="ja-JP" altLang="en-US" dirty="0">
              <a:solidFill>
                <a:schemeClr val="bg1">
                  <a:lumMod val="85000"/>
                </a:schemeClr>
              </a:solidFill>
            </a:endParaRPr>
          </a:p>
        </p:txBody>
      </p:sp>
      <p:cxnSp>
        <p:nvCxnSpPr>
          <p:cNvPr id="176" name="直線コネクタ 175"/>
          <p:cNvCxnSpPr>
            <a:stCxn id="159" idx="3"/>
            <a:endCxn id="160" idx="1"/>
          </p:cNvCxnSpPr>
          <p:nvPr/>
        </p:nvCxnSpPr>
        <p:spPr>
          <a:xfrm flipV="1">
            <a:off x="13293613" y="-3229352"/>
            <a:ext cx="808698" cy="618858"/>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202" name="テキスト ボックス 201"/>
          <p:cNvSpPr txBox="1"/>
          <p:nvPr/>
        </p:nvSpPr>
        <p:spPr>
          <a:xfrm>
            <a:off x="6021124" y="-1696688"/>
            <a:ext cx="312906" cy="369332"/>
          </a:xfrm>
          <a:prstGeom prst="rect">
            <a:avLst/>
          </a:prstGeom>
          <a:noFill/>
        </p:spPr>
        <p:txBody>
          <a:bodyPr wrap="none" rtlCol="0">
            <a:spAutoFit/>
          </a:bodyPr>
          <a:lstStyle/>
          <a:p>
            <a:r>
              <a:rPr kumimoji="1" lang="en-US" altLang="ja-JP" dirty="0" smtClean="0"/>
              <a:t>1</a:t>
            </a:r>
            <a:endParaRPr kumimoji="1" lang="ja-JP" altLang="en-US" dirty="0"/>
          </a:p>
        </p:txBody>
      </p:sp>
      <p:cxnSp>
        <p:nvCxnSpPr>
          <p:cNvPr id="203" name="カギ線コネクタ 202"/>
          <p:cNvCxnSpPr>
            <a:stCxn id="26" idx="0"/>
            <a:endCxn id="111" idx="2"/>
          </p:cNvCxnSpPr>
          <p:nvPr/>
        </p:nvCxnSpPr>
        <p:spPr>
          <a:xfrm rot="5400000" flipH="1" flipV="1">
            <a:off x="2893001" y="-213505"/>
            <a:ext cx="726587" cy="569"/>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118" name="正方形/長方形 117"/>
          <p:cNvSpPr/>
          <p:nvPr/>
        </p:nvSpPr>
        <p:spPr>
          <a:xfrm>
            <a:off x="8043560" y="203123"/>
            <a:ext cx="8205940" cy="7127967"/>
          </a:xfrm>
          <a:prstGeom prst="rect">
            <a:avLst/>
          </a:prstGeom>
          <a:noFill/>
          <a:ln w="571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9" name="正方形/長方形 118"/>
          <p:cNvSpPr/>
          <p:nvPr/>
        </p:nvSpPr>
        <p:spPr>
          <a:xfrm>
            <a:off x="-253109" y="-3035029"/>
            <a:ext cx="8292665" cy="5454577"/>
          </a:xfrm>
          <a:prstGeom prst="rect">
            <a:avLst/>
          </a:prstGeom>
          <a:noFill/>
          <a:ln w="571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正方形/長方形 1"/>
          <p:cNvSpPr/>
          <p:nvPr/>
        </p:nvSpPr>
        <p:spPr>
          <a:xfrm>
            <a:off x="7988488" y="252551"/>
            <a:ext cx="203916" cy="226623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0" name="直線コネクタ 119"/>
          <p:cNvCxnSpPr>
            <a:stCxn id="26" idx="3"/>
          </p:cNvCxnSpPr>
          <p:nvPr/>
        </p:nvCxnSpPr>
        <p:spPr>
          <a:xfrm flipV="1">
            <a:off x="6400798" y="1186837"/>
            <a:ext cx="2293328" cy="6484"/>
          </a:xfrm>
          <a:prstGeom prst="line">
            <a:avLst/>
          </a:prstGeom>
        </p:spPr>
        <p:style>
          <a:lnRef idx="1">
            <a:schemeClr val="accent1"/>
          </a:lnRef>
          <a:fillRef idx="0">
            <a:schemeClr val="accent1"/>
          </a:fillRef>
          <a:effectRef idx="0">
            <a:schemeClr val="accent1"/>
          </a:effectRef>
          <a:fontRef idx="minor">
            <a:schemeClr val="tx1"/>
          </a:fontRef>
        </p:style>
      </p:cxnSp>
      <p:sp>
        <p:nvSpPr>
          <p:cNvPr id="121" name="線吹き出し 2 (枠付き) 120"/>
          <p:cNvSpPr/>
          <p:nvPr/>
        </p:nvSpPr>
        <p:spPr>
          <a:xfrm>
            <a:off x="10541273" y="7740566"/>
            <a:ext cx="1945258" cy="908226"/>
          </a:xfrm>
          <a:prstGeom prst="borderCallout2">
            <a:avLst>
              <a:gd name="adj1" fmla="val 63717"/>
              <a:gd name="adj2" fmla="val -5157"/>
              <a:gd name="adj3" fmla="val 63716"/>
              <a:gd name="adj4" fmla="val -16667"/>
              <a:gd name="adj5" fmla="val -65475"/>
              <a:gd name="adj6" fmla="val -45541"/>
            </a:avLst>
          </a:prstGeom>
          <a:solidFill>
            <a:schemeClr val="accent6">
              <a:lumMod val="40000"/>
              <a:lumOff val="6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smtClean="0">
                <a:solidFill>
                  <a:schemeClr val="tx1">
                    <a:lumMod val="65000"/>
                    <a:lumOff val="35000"/>
                  </a:schemeClr>
                </a:solidFill>
              </a:rPr>
              <a:t>説明対象</a:t>
            </a:r>
            <a:endParaRPr kumimoji="1" lang="ja-JP" altLang="en-US" sz="2800" dirty="0">
              <a:solidFill>
                <a:schemeClr val="tx1">
                  <a:lumMod val="65000"/>
                  <a:lumOff val="35000"/>
                </a:schemeClr>
              </a:solidFill>
            </a:endParaRPr>
          </a:p>
        </p:txBody>
      </p:sp>
    </p:spTree>
    <p:extLst>
      <p:ext uri="{BB962C8B-B14F-4D97-AF65-F5344CB8AC3E}">
        <p14:creationId xmlns:p14="http://schemas.microsoft.com/office/powerpoint/2010/main" val="32053632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角丸四角形 11"/>
          <p:cNvSpPr/>
          <p:nvPr/>
        </p:nvSpPr>
        <p:spPr>
          <a:xfrm>
            <a:off x="4659184" y="1420095"/>
            <a:ext cx="4160098" cy="696364"/>
          </a:xfrm>
          <a:prstGeom prst="roundRect">
            <a:avLst/>
          </a:prstGeom>
          <a:solidFill>
            <a:schemeClr val="accent6">
              <a:lumMod val="20000"/>
              <a:lumOff val="8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kumimoji="1" lang="en-US" altLang="ja-JP" dirty="0" smtClean="0">
                <a:solidFill>
                  <a:schemeClr val="tx1">
                    <a:lumMod val="65000"/>
                    <a:lumOff val="35000"/>
                  </a:schemeClr>
                </a:solidFill>
              </a:rPr>
              <a:t>&lt;&lt;interface&gt;&gt;</a:t>
            </a:r>
          </a:p>
          <a:p>
            <a:pPr algn="ctr"/>
            <a:r>
              <a:rPr kumimoji="1" lang="en-US" altLang="ja-JP" b="1" dirty="0" smtClean="0">
                <a:solidFill>
                  <a:schemeClr val="tx1">
                    <a:lumMod val="65000"/>
                    <a:lumOff val="35000"/>
                  </a:schemeClr>
                </a:solidFill>
              </a:rPr>
              <a:t>OAuth2User</a:t>
            </a:r>
            <a:endParaRPr lang="en-US" altLang="ja-JP" dirty="0" smtClean="0">
              <a:solidFill>
                <a:schemeClr val="tx1">
                  <a:lumMod val="50000"/>
                  <a:lumOff val="50000"/>
                </a:schemeClr>
              </a:solidFill>
            </a:endParaRPr>
          </a:p>
        </p:txBody>
      </p:sp>
      <p:sp>
        <p:nvSpPr>
          <p:cNvPr id="13" name="角丸四角形 12"/>
          <p:cNvSpPr/>
          <p:nvPr/>
        </p:nvSpPr>
        <p:spPr>
          <a:xfrm>
            <a:off x="4659184" y="2673666"/>
            <a:ext cx="4160098" cy="1727180"/>
          </a:xfrm>
          <a:prstGeom prst="roundRect">
            <a:avLst/>
          </a:prstGeom>
          <a:solidFill>
            <a:schemeClr val="accent6">
              <a:lumMod val="20000"/>
              <a:lumOff val="8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b="1" dirty="0" smtClean="0">
                <a:solidFill>
                  <a:schemeClr val="tx1">
                    <a:lumMod val="65000"/>
                    <a:lumOff val="35000"/>
                  </a:schemeClr>
                </a:solidFill>
              </a:rPr>
              <a:t>DefaultOAuth2User</a:t>
            </a:r>
          </a:p>
          <a:p>
            <a:endParaRPr lang="en-US" altLang="ja-JP" dirty="0">
              <a:solidFill>
                <a:schemeClr val="tx1">
                  <a:lumMod val="65000"/>
                  <a:lumOff val="35000"/>
                </a:schemeClr>
              </a:solidFill>
            </a:endParaRPr>
          </a:p>
          <a:p>
            <a:r>
              <a:rPr lang="en-US" altLang="ja-JP" dirty="0" smtClean="0">
                <a:solidFill>
                  <a:schemeClr val="tx1">
                    <a:lumMod val="65000"/>
                    <a:lumOff val="35000"/>
                  </a:schemeClr>
                </a:solidFill>
              </a:rPr>
              <a:t>Set&lt;</a:t>
            </a:r>
            <a:r>
              <a:rPr lang="en-US" altLang="ja-JP" dirty="0" err="1" smtClean="0">
                <a:solidFill>
                  <a:schemeClr val="tx1">
                    <a:lumMod val="65000"/>
                    <a:lumOff val="35000"/>
                  </a:schemeClr>
                </a:solidFill>
              </a:rPr>
              <a:t>GrantedAuthority</a:t>
            </a:r>
            <a:r>
              <a:rPr lang="en-US" altLang="ja-JP" dirty="0" smtClean="0">
                <a:solidFill>
                  <a:schemeClr val="tx1">
                    <a:lumMod val="65000"/>
                    <a:lumOff val="35000"/>
                  </a:schemeClr>
                </a:solidFill>
              </a:rPr>
              <a:t>&gt; </a:t>
            </a:r>
            <a:r>
              <a:rPr lang="en-US" altLang="ja-JP" dirty="0">
                <a:solidFill>
                  <a:schemeClr val="tx1">
                    <a:lumMod val="65000"/>
                    <a:lumOff val="35000"/>
                  </a:schemeClr>
                </a:solidFill>
              </a:rPr>
              <a:t>authorities</a:t>
            </a:r>
            <a:r>
              <a:rPr lang="en-US" altLang="ja-JP" dirty="0" smtClean="0">
                <a:solidFill>
                  <a:schemeClr val="tx1">
                    <a:lumMod val="65000"/>
                    <a:lumOff val="35000"/>
                  </a:schemeClr>
                </a:solidFill>
              </a:rPr>
              <a:t>;</a:t>
            </a:r>
            <a:br>
              <a:rPr lang="en-US" altLang="ja-JP" dirty="0" smtClean="0">
                <a:solidFill>
                  <a:schemeClr val="tx1">
                    <a:lumMod val="65000"/>
                    <a:lumOff val="35000"/>
                  </a:schemeClr>
                </a:solidFill>
              </a:rPr>
            </a:br>
            <a:r>
              <a:rPr lang="en-US" altLang="ja-JP" dirty="0" smtClean="0">
                <a:solidFill>
                  <a:schemeClr val="tx1">
                    <a:lumMod val="65000"/>
                    <a:lumOff val="35000"/>
                  </a:schemeClr>
                </a:solidFill>
              </a:rPr>
              <a:t>Map&lt;String, Object&gt; </a:t>
            </a:r>
            <a:r>
              <a:rPr lang="en-US" altLang="ja-JP" dirty="0">
                <a:solidFill>
                  <a:schemeClr val="tx1">
                    <a:lumMod val="65000"/>
                    <a:lumOff val="35000"/>
                  </a:schemeClr>
                </a:solidFill>
              </a:rPr>
              <a:t>attributes</a:t>
            </a:r>
            <a:r>
              <a:rPr lang="en-US" altLang="ja-JP" dirty="0" smtClean="0">
                <a:solidFill>
                  <a:schemeClr val="tx1">
                    <a:lumMod val="65000"/>
                    <a:lumOff val="35000"/>
                  </a:schemeClr>
                </a:solidFill>
              </a:rPr>
              <a:t>;</a:t>
            </a:r>
            <a:br>
              <a:rPr lang="en-US" altLang="ja-JP" dirty="0" smtClean="0">
                <a:solidFill>
                  <a:schemeClr val="tx1">
                    <a:lumMod val="65000"/>
                    <a:lumOff val="35000"/>
                  </a:schemeClr>
                </a:solidFill>
              </a:rPr>
            </a:br>
            <a:r>
              <a:rPr lang="en-US" altLang="ja-JP" dirty="0" smtClean="0">
                <a:solidFill>
                  <a:schemeClr val="tx1">
                    <a:lumMod val="65000"/>
                    <a:lumOff val="35000"/>
                  </a:schemeClr>
                </a:solidFill>
              </a:rPr>
              <a:t>String </a:t>
            </a:r>
            <a:r>
              <a:rPr lang="en-US" altLang="ja-JP" dirty="0" err="1">
                <a:solidFill>
                  <a:schemeClr val="tx1">
                    <a:lumMod val="65000"/>
                    <a:lumOff val="35000"/>
                  </a:schemeClr>
                </a:solidFill>
              </a:rPr>
              <a:t>nameAttributeKey</a:t>
            </a:r>
            <a:r>
              <a:rPr lang="en-US" altLang="ja-JP" dirty="0" smtClean="0">
                <a:solidFill>
                  <a:schemeClr val="tx1">
                    <a:lumMod val="65000"/>
                    <a:lumOff val="35000"/>
                  </a:schemeClr>
                </a:solidFill>
              </a:rPr>
              <a:t>;</a:t>
            </a:r>
            <a:br>
              <a:rPr lang="en-US" altLang="ja-JP" dirty="0" smtClean="0">
                <a:solidFill>
                  <a:schemeClr val="tx1">
                    <a:lumMod val="65000"/>
                    <a:lumOff val="35000"/>
                  </a:schemeClr>
                </a:solidFill>
              </a:rPr>
            </a:br>
            <a:endParaRPr lang="en-US" altLang="ja-JP" dirty="0" smtClean="0">
              <a:solidFill>
                <a:schemeClr val="tx1">
                  <a:lumMod val="65000"/>
                  <a:lumOff val="35000"/>
                </a:schemeClr>
              </a:solidFill>
            </a:endParaRPr>
          </a:p>
        </p:txBody>
      </p:sp>
      <p:sp>
        <p:nvSpPr>
          <p:cNvPr id="16" name="角丸四角形 15"/>
          <p:cNvSpPr/>
          <p:nvPr/>
        </p:nvSpPr>
        <p:spPr>
          <a:xfrm>
            <a:off x="7411457" y="4715598"/>
            <a:ext cx="3794522" cy="696364"/>
          </a:xfrm>
          <a:prstGeom prst="roundRect">
            <a:avLst/>
          </a:prstGeom>
          <a:solidFill>
            <a:schemeClr val="accent4">
              <a:lumMod val="20000"/>
              <a:lumOff val="8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kumimoji="1" lang="en-US" altLang="ja-JP" dirty="0" smtClean="0">
                <a:solidFill>
                  <a:schemeClr val="tx1">
                    <a:lumMod val="65000"/>
                    <a:lumOff val="35000"/>
                  </a:schemeClr>
                </a:solidFill>
              </a:rPr>
              <a:t>&lt;&lt;interface&gt;&gt;</a:t>
            </a:r>
          </a:p>
          <a:p>
            <a:pPr algn="ctr"/>
            <a:r>
              <a:rPr lang="en-US" altLang="ja-JP" b="1" dirty="0" err="1" smtClean="0">
                <a:solidFill>
                  <a:schemeClr val="tx1">
                    <a:lumMod val="65000"/>
                    <a:lumOff val="35000"/>
                  </a:schemeClr>
                </a:solidFill>
              </a:rPr>
              <a:t>GrantedAuthority</a:t>
            </a:r>
            <a:endParaRPr lang="en-US" altLang="ja-JP" b="1" dirty="0" smtClean="0">
              <a:solidFill>
                <a:schemeClr val="tx1">
                  <a:lumMod val="65000"/>
                  <a:lumOff val="35000"/>
                </a:schemeClr>
              </a:solidFill>
            </a:endParaRPr>
          </a:p>
        </p:txBody>
      </p:sp>
      <p:sp>
        <p:nvSpPr>
          <p:cNvPr id="17" name="角丸四角形 16"/>
          <p:cNvSpPr/>
          <p:nvPr/>
        </p:nvSpPr>
        <p:spPr>
          <a:xfrm>
            <a:off x="7412352" y="5962859"/>
            <a:ext cx="3794522" cy="1300659"/>
          </a:xfrm>
          <a:prstGeom prst="roundRect">
            <a:avLst/>
          </a:prstGeom>
          <a:solidFill>
            <a:schemeClr val="accent6">
              <a:lumMod val="20000"/>
              <a:lumOff val="8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b="1" dirty="0" smtClean="0">
                <a:solidFill>
                  <a:schemeClr val="tx1">
                    <a:lumMod val="65000"/>
                    <a:lumOff val="35000"/>
                  </a:schemeClr>
                </a:solidFill>
              </a:rPr>
              <a:t>OAuth2UserAuthority</a:t>
            </a:r>
          </a:p>
          <a:p>
            <a:endParaRPr lang="en-US" altLang="ja-JP" dirty="0" smtClean="0">
              <a:solidFill>
                <a:schemeClr val="tx1">
                  <a:lumMod val="65000"/>
                  <a:lumOff val="35000"/>
                </a:schemeClr>
              </a:solidFill>
            </a:endParaRPr>
          </a:p>
          <a:p>
            <a:r>
              <a:rPr lang="en-US" altLang="ja-JP" dirty="0" smtClean="0">
                <a:solidFill>
                  <a:schemeClr val="tx1">
                    <a:lumMod val="65000"/>
                    <a:lumOff val="35000"/>
                  </a:schemeClr>
                </a:solidFill>
              </a:rPr>
              <a:t>String authority;</a:t>
            </a:r>
            <a:endParaRPr lang="en-US" altLang="ja-JP" dirty="0">
              <a:solidFill>
                <a:schemeClr val="tx1">
                  <a:lumMod val="65000"/>
                  <a:lumOff val="35000"/>
                </a:schemeClr>
              </a:solidFill>
            </a:endParaRPr>
          </a:p>
          <a:p>
            <a:r>
              <a:rPr lang="en-US" altLang="ja-JP" dirty="0" smtClean="0">
                <a:solidFill>
                  <a:schemeClr val="tx1">
                    <a:lumMod val="65000"/>
                    <a:lumOff val="35000"/>
                  </a:schemeClr>
                </a:solidFill>
              </a:rPr>
              <a:t>Map&lt;String, Object&gt; </a:t>
            </a:r>
            <a:r>
              <a:rPr lang="en-US" altLang="ja-JP" dirty="0">
                <a:solidFill>
                  <a:schemeClr val="tx1">
                    <a:lumMod val="65000"/>
                    <a:lumOff val="35000"/>
                  </a:schemeClr>
                </a:solidFill>
              </a:rPr>
              <a:t>attributes</a:t>
            </a:r>
            <a:r>
              <a:rPr lang="en-US" altLang="ja-JP" dirty="0" smtClean="0">
                <a:solidFill>
                  <a:schemeClr val="tx1">
                    <a:lumMod val="65000"/>
                    <a:lumOff val="35000"/>
                  </a:schemeClr>
                </a:solidFill>
              </a:rPr>
              <a:t>;</a:t>
            </a:r>
          </a:p>
        </p:txBody>
      </p:sp>
      <p:cxnSp>
        <p:nvCxnSpPr>
          <p:cNvPr id="63" name="直線矢印コネクタ 62"/>
          <p:cNvCxnSpPr>
            <a:stCxn id="13" idx="0"/>
            <a:endCxn id="12" idx="2"/>
          </p:cNvCxnSpPr>
          <p:nvPr/>
        </p:nvCxnSpPr>
        <p:spPr>
          <a:xfrm flipV="1">
            <a:off x="6739233" y="2116459"/>
            <a:ext cx="0" cy="557207"/>
          </a:xfrm>
          <a:prstGeom prst="straightConnector1">
            <a:avLst/>
          </a:prstGeom>
          <a:ln w="57150">
            <a:solidFill>
              <a:schemeClr val="bg2">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67" name="直線矢印コネクタ 66"/>
          <p:cNvCxnSpPr>
            <a:stCxn id="17" idx="0"/>
            <a:endCxn id="16" idx="2"/>
          </p:cNvCxnSpPr>
          <p:nvPr/>
        </p:nvCxnSpPr>
        <p:spPr>
          <a:xfrm flipH="1" flipV="1">
            <a:off x="9308718" y="5411962"/>
            <a:ext cx="895" cy="550897"/>
          </a:xfrm>
          <a:prstGeom prst="straightConnector1">
            <a:avLst/>
          </a:prstGeom>
          <a:ln w="57150">
            <a:solidFill>
              <a:schemeClr val="bg2">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0" name="カギ線コネクタ 69"/>
          <p:cNvCxnSpPr>
            <a:stCxn id="13" idx="3"/>
            <a:endCxn id="16" idx="0"/>
          </p:cNvCxnSpPr>
          <p:nvPr/>
        </p:nvCxnSpPr>
        <p:spPr>
          <a:xfrm>
            <a:off x="8819282" y="3537256"/>
            <a:ext cx="489436" cy="1178342"/>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91" name="テキスト ボックス 90"/>
          <p:cNvSpPr txBox="1"/>
          <p:nvPr/>
        </p:nvSpPr>
        <p:spPr>
          <a:xfrm>
            <a:off x="9444144" y="4291374"/>
            <a:ext cx="915635" cy="369332"/>
          </a:xfrm>
          <a:prstGeom prst="rect">
            <a:avLst/>
          </a:prstGeom>
          <a:noFill/>
        </p:spPr>
        <p:txBody>
          <a:bodyPr wrap="none" rtlCol="0">
            <a:spAutoFit/>
          </a:bodyPr>
          <a:lstStyle/>
          <a:p>
            <a:r>
              <a:rPr kumimoji="1" lang="en-US" altLang="ja-JP" dirty="0" smtClean="0"/>
              <a:t>0..* (1)</a:t>
            </a:r>
            <a:endParaRPr kumimoji="1" lang="ja-JP" altLang="en-US" dirty="0"/>
          </a:p>
        </p:txBody>
      </p:sp>
      <p:sp>
        <p:nvSpPr>
          <p:cNvPr id="50" name="角丸四角形 49"/>
          <p:cNvSpPr/>
          <p:nvPr/>
        </p:nvSpPr>
        <p:spPr>
          <a:xfrm>
            <a:off x="679627" y="2673666"/>
            <a:ext cx="3024654" cy="1727179"/>
          </a:xfrm>
          <a:prstGeom prst="roundRect">
            <a:avLst/>
          </a:prstGeom>
          <a:solidFill>
            <a:schemeClr val="accent6">
              <a:lumMod val="75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b="1" dirty="0" err="1" smtClean="0">
                <a:solidFill>
                  <a:schemeClr val="bg1"/>
                </a:solidFill>
              </a:rPr>
              <a:t>DefaultOidcUser</a:t>
            </a:r>
            <a:endParaRPr lang="en-US" altLang="ja-JP" b="1" dirty="0" smtClean="0">
              <a:solidFill>
                <a:schemeClr val="bg1"/>
              </a:solidFill>
            </a:endParaRPr>
          </a:p>
          <a:p>
            <a:endParaRPr lang="en-US" altLang="ja-JP" dirty="0">
              <a:solidFill>
                <a:schemeClr val="bg1"/>
              </a:solidFill>
            </a:endParaRPr>
          </a:p>
          <a:p>
            <a:r>
              <a:rPr lang="en-US" altLang="ja-JP" dirty="0" err="1" smtClean="0">
                <a:solidFill>
                  <a:schemeClr val="bg1"/>
                </a:solidFill>
              </a:rPr>
              <a:t>OidcIdToken</a:t>
            </a:r>
            <a:r>
              <a:rPr lang="en-US" altLang="ja-JP" dirty="0" smtClean="0">
                <a:solidFill>
                  <a:schemeClr val="bg1"/>
                </a:solidFill>
              </a:rPr>
              <a:t> </a:t>
            </a:r>
            <a:r>
              <a:rPr lang="en-US" altLang="ja-JP" dirty="0" err="1">
                <a:solidFill>
                  <a:schemeClr val="bg1"/>
                </a:solidFill>
              </a:rPr>
              <a:t>idToken</a:t>
            </a:r>
            <a:r>
              <a:rPr lang="en-US" altLang="ja-JP" dirty="0" smtClean="0">
                <a:solidFill>
                  <a:schemeClr val="bg1"/>
                </a:solidFill>
              </a:rPr>
              <a:t>;</a:t>
            </a:r>
            <a:br>
              <a:rPr lang="en-US" altLang="ja-JP" dirty="0" smtClean="0">
                <a:solidFill>
                  <a:schemeClr val="bg1"/>
                </a:solidFill>
              </a:rPr>
            </a:br>
            <a:r>
              <a:rPr lang="en-US" altLang="ja-JP" dirty="0" err="1" smtClean="0">
                <a:solidFill>
                  <a:schemeClr val="bg1"/>
                </a:solidFill>
              </a:rPr>
              <a:t>OidcUserInfo</a:t>
            </a:r>
            <a:r>
              <a:rPr lang="en-US" altLang="ja-JP" dirty="0" smtClean="0">
                <a:solidFill>
                  <a:schemeClr val="bg1"/>
                </a:solidFill>
              </a:rPr>
              <a:t> </a:t>
            </a:r>
            <a:r>
              <a:rPr lang="en-US" altLang="ja-JP" dirty="0" err="1">
                <a:solidFill>
                  <a:schemeClr val="bg1"/>
                </a:solidFill>
              </a:rPr>
              <a:t>userInfo</a:t>
            </a:r>
            <a:r>
              <a:rPr lang="en-US" altLang="ja-JP" dirty="0" smtClean="0">
                <a:solidFill>
                  <a:schemeClr val="bg1"/>
                </a:solidFill>
              </a:rPr>
              <a:t>;</a:t>
            </a:r>
          </a:p>
        </p:txBody>
      </p:sp>
      <p:cxnSp>
        <p:nvCxnSpPr>
          <p:cNvPr id="52" name="直線矢印コネクタ 51"/>
          <p:cNvCxnSpPr>
            <a:stCxn id="50" idx="3"/>
            <a:endCxn id="13" idx="1"/>
          </p:cNvCxnSpPr>
          <p:nvPr/>
        </p:nvCxnSpPr>
        <p:spPr>
          <a:xfrm>
            <a:off x="3704281" y="3537256"/>
            <a:ext cx="954903" cy="0"/>
          </a:xfrm>
          <a:prstGeom prst="straightConnector1">
            <a:avLst/>
          </a:prstGeom>
          <a:ln w="57150">
            <a:solidFill>
              <a:schemeClr val="bg2">
                <a:lumMod val="75000"/>
              </a:schemeClr>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54" name="角丸四角形 53"/>
          <p:cNvSpPr/>
          <p:nvPr/>
        </p:nvSpPr>
        <p:spPr>
          <a:xfrm>
            <a:off x="679626" y="1420095"/>
            <a:ext cx="3024655" cy="696364"/>
          </a:xfrm>
          <a:prstGeom prst="roundRect">
            <a:avLst/>
          </a:prstGeom>
          <a:solidFill>
            <a:schemeClr val="accent6">
              <a:lumMod val="75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kumimoji="1" lang="en-US" altLang="ja-JP" dirty="0" smtClean="0">
                <a:solidFill>
                  <a:schemeClr val="bg1"/>
                </a:solidFill>
              </a:rPr>
              <a:t>&lt;&lt;interface&gt;&gt;</a:t>
            </a:r>
          </a:p>
          <a:p>
            <a:pPr algn="ctr"/>
            <a:r>
              <a:rPr kumimoji="1" lang="en-US" altLang="ja-JP" b="1" dirty="0" err="1" smtClean="0">
                <a:solidFill>
                  <a:schemeClr val="bg1"/>
                </a:solidFill>
              </a:rPr>
              <a:t>OidcUser</a:t>
            </a:r>
            <a:endParaRPr lang="en-US" altLang="ja-JP" dirty="0" smtClean="0">
              <a:solidFill>
                <a:schemeClr val="bg1"/>
              </a:solidFill>
            </a:endParaRPr>
          </a:p>
        </p:txBody>
      </p:sp>
      <p:cxnSp>
        <p:nvCxnSpPr>
          <p:cNvPr id="55" name="直線矢印コネクタ 54"/>
          <p:cNvCxnSpPr>
            <a:stCxn id="54" idx="3"/>
            <a:endCxn id="12" idx="1"/>
          </p:cNvCxnSpPr>
          <p:nvPr/>
        </p:nvCxnSpPr>
        <p:spPr>
          <a:xfrm>
            <a:off x="3704281" y="1768277"/>
            <a:ext cx="954903" cy="0"/>
          </a:xfrm>
          <a:prstGeom prst="straightConnector1">
            <a:avLst/>
          </a:prstGeom>
          <a:ln w="57150">
            <a:solidFill>
              <a:schemeClr val="bg2">
                <a:lumMod val="75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5" name="直線矢印コネクタ 64"/>
          <p:cNvCxnSpPr>
            <a:stCxn id="50" idx="0"/>
            <a:endCxn id="54" idx="2"/>
          </p:cNvCxnSpPr>
          <p:nvPr/>
        </p:nvCxnSpPr>
        <p:spPr>
          <a:xfrm flipV="1">
            <a:off x="2191954" y="2116459"/>
            <a:ext cx="0" cy="557207"/>
          </a:xfrm>
          <a:prstGeom prst="straightConnector1">
            <a:avLst/>
          </a:prstGeom>
          <a:ln w="57150">
            <a:solidFill>
              <a:schemeClr val="bg2">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68" name="角丸四角形 67"/>
          <p:cNvSpPr/>
          <p:nvPr/>
        </p:nvSpPr>
        <p:spPr>
          <a:xfrm>
            <a:off x="4659184" y="213231"/>
            <a:ext cx="4160098" cy="696364"/>
          </a:xfrm>
          <a:prstGeom prst="roundRect">
            <a:avLst/>
          </a:prstGeom>
          <a:solidFill>
            <a:schemeClr val="accent4">
              <a:lumMod val="20000"/>
              <a:lumOff val="8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kumimoji="1" lang="en-US" altLang="ja-JP" dirty="0" smtClean="0">
                <a:solidFill>
                  <a:schemeClr val="tx1">
                    <a:lumMod val="65000"/>
                    <a:lumOff val="35000"/>
                  </a:schemeClr>
                </a:solidFill>
              </a:rPr>
              <a:t>&lt;&lt;interface&gt;&gt;</a:t>
            </a:r>
          </a:p>
          <a:p>
            <a:pPr algn="ctr"/>
            <a:r>
              <a:rPr lang="en-US" altLang="ja-JP" b="1" dirty="0" err="1" smtClean="0">
                <a:solidFill>
                  <a:schemeClr val="tx1">
                    <a:lumMod val="65000"/>
                    <a:lumOff val="35000"/>
                  </a:schemeClr>
                </a:solidFill>
              </a:rPr>
              <a:t>AuthenticatedPrincipal</a:t>
            </a:r>
            <a:endParaRPr lang="en-US" altLang="ja-JP" b="1" dirty="0" smtClean="0">
              <a:solidFill>
                <a:schemeClr val="tx1">
                  <a:lumMod val="65000"/>
                  <a:lumOff val="35000"/>
                </a:schemeClr>
              </a:solidFill>
            </a:endParaRPr>
          </a:p>
        </p:txBody>
      </p:sp>
      <p:cxnSp>
        <p:nvCxnSpPr>
          <p:cNvPr id="69" name="直線矢印コネクタ 68"/>
          <p:cNvCxnSpPr>
            <a:stCxn id="12" idx="0"/>
            <a:endCxn id="68" idx="2"/>
          </p:cNvCxnSpPr>
          <p:nvPr/>
        </p:nvCxnSpPr>
        <p:spPr>
          <a:xfrm flipV="1">
            <a:off x="6739233" y="909595"/>
            <a:ext cx="0" cy="510500"/>
          </a:xfrm>
          <a:prstGeom prst="straightConnector1">
            <a:avLst/>
          </a:prstGeom>
          <a:ln w="57150">
            <a:solidFill>
              <a:schemeClr val="bg2">
                <a:lumMod val="75000"/>
              </a:schemeClr>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1" name="角丸四角形 70"/>
          <p:cNvSpPr/>
          <p:nvPr/>
        </p:nvSpPr>
        <p:spPr>
          <a:xfrm>
            <a:off x="7880213" y="8038885"/>
            <a:ext cx="2857009" cy="1300659"/>
          </a:xfrm>
          <a:prstGeom prst="roundRect">
            <a:avLst/>
          </a:prstGeom>
          <a:solidFill>
            <a:schemeClr val="accent6">
              <a:lumMod val="75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b="1" dirty="0" err="1" smtClean="0">
                <a:solidFill>
                  <a:schemeClr val="bg1"/>
                </a:solidFill>
              </a:rPr>
              <a:t>OidcUserAuthority</a:t>
            </a:r>
            <a:endParaRPr lang="en-US" altLang="ja-JP" b="1" dirty="0" smtClean="0">
              <a:solidFill>
                <a:schemeClr val="bg1"/>
              </a:solidFill>
            </a:endParaRPr>
          </a:p>
          <a:p>
            <a:endParaRPr lang="en-US" altLang="ja-JP" dirty="0" smtClean="0">
              <a:solidFill>
                <a:schemeClr val="bg1"/>
              </a:solidFill>
            </a:endParaRPr>
          </a:p>
          <a:p>
            <a:r>
              <a:rPr lang="en-US" altLang="ja-JP" dirty="0" err="1" smtClean="0">
                <a:solidFill>
                  <a:schemeClr val="bg1"/>
                </a:solidFill>
              </a:rPr>
              <a:t>OidcIdToken</a:t>
            </a:r>
            <a:r>
              <a:rPr lang="en-US" altLang="ja-JP" dirty="0" smtClean="0">
                <a:solidFill>
                  <a:schemeClr val="bg1"/>
                </a:solidFill>
              </a:rPr>
              <a:t> </a:t>
            </a:r>
            <a:r>
              <a:rPr lang="en-US" altLang="ja-JP" dirty="0" err="1">
                <a:solidFill>
                  <a:schemeClr val="bg1"/>
                </a:solidFill>
              </a:rPr>
              <a:t>idToken</a:t>
            </a:r>
            <a:r>
              <a:rPr lang="en-US" altLang="ja-JP" dirty="0" smtClean="0">
                <a:solidFill>
                  <a:schemeClr val="bg1"/>
                </a:solidFill>
              </a:rPr>
              <a:t>;</a:t>
            </a:r>
            <a:br>
              <a:rPr lang="en-US" altLang="ja-JP" dirty="0" smtClean="0">
                <a:solidFill>
                  <a:schemeClr val="bg1"/>
                </a:solidFill>
              </a:rPr>
            </a:br>
            <a:r>
              <a:rPr lang="en-US" altLang="ja-JP" dirty="0" err="1" smtClean="0">
                <a:solidFill>
                  <a:schemeClr val="bg1"/>
                </a:solidFill>
              </a:rPr>
              <a:t>OidcUserInfo</a:t>
            </a:r>
            <a:r>
              <a:rPr lang="en-US" altLang="ja-JP" dirty="0" smtClean="0">
                <a:solidFill>
                  <a:schemeClr val="bg1"/>
                </a:solidFill>
              </a:rPr>
              <a:t> </a:t>
            </a:r>
            <a:r>
              <a:rPr lang="en-US" altLang="ja-JP" dirty="0" err="1">
                <a:solidFill>
                  <a:schemeClr val="bg1"/>
                </a:solidFill>
              </a:rPr>
              <a:t>userInfo</a:t>
            </a:r>
            <a:r>
              <a:rPr lang="en-US" altLang="ja-JP" dirty="0" smtClean="0">
                <a:solidFill>
                  <a:schemeClr val="bg1"/>
                </a:solidFill>
              </a:rPr>
              <a:t>;</a:t>
            </a:r>
            <a:br>
              <a:rPr lang="en-US" altLang="ja-JP" dirty="0" smtClean="0">
                <a:solidFill>
                  <a:schemeClr val="bg1"/>
                </a:solidFill>
              </a:rPr>
            </a:br>
            <a:endParaRPr lang="en-US" altLang="ja-JP" dirty="0" smtClean="0">
              <a:solidFill>
                <a:schemeClr val="bg1"/>
              </a:solidFill>
            </a:endParaRPr>
          </a:p>
        </p:txBody>
      </p:sp>
      <p:cxnSp>
        <p:nvCxnSpPr>
          <p:cNvPr id="72" name="直線矢印コネクタ 71"/>
          <p:cNvCxnSpPr>
            <a:stCxn id="71" idx="0"/>
            <a:endCxn id="17" idx="2"/>
          </p:cNvCxnSpPr>
          <p:nvPr/>
        </p:nvCxnSpPr>
        <p:spPr>
          <a:xfrm flipV="1">
            <a:off x="9308718" y="7263518"/>
            <a:ext cx="895" cy="775367"/>
          </a:xfrm>
          <a:prstGeom prst="straightConnector1">
            <a:avLst/>
          </a:prstGeom>
          <a:ln w="57150">
            <a:solidFill>
              <a:schemeClr val="bg2">
                <a:lumMod val="75000"/>
              </a:schemeClr>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6" name="角丸四角形 75"/>
          <p:cNvSpPr/>
          <p:nvPr/>
        </p:nvSpPr>
        <p:spPr>
          <a:xfrm>
            <a:off x="2529707" y="5998115"/>
            <a:ext cx="3500395" cy="1900363"/>
          </a:xfrm>
          <a:prstGeom prst="roundRect">
            <a:avLst/>
          </a:prstGeom>
          <a:solidFill>
            <a:schemeClr val="accent6">
              <a:lumMod val="75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b="1" dirty="0" err="1" smtClean="0">
                <a:solidFill>
                  <a:schemeClr val="bg1"/>
                </a:solidFill>
              </a:rPr>
              <a:t>OidcIdToken</a:t>
            </a:r>
            <a:endParaRPr lang="en-US" altLang="ja-JP" b="1" dirty="0" smtClean="0">
              <a:solidFill>
                <a:schemeClr val="bg1"/>
              </a:solidFill>
            </a:endParaRPr>
          </a:p>
          <a:p>
            <a:endParaRPr lang="en-US" altLang="ja-JP" dirty="0">
              <a:solidFill>
                <a:schemeClr val="bg1"/>
              </a:solidFill>
            </a:endParaRPr>
          </a:p>
          <a:p>
            <a:r>
              <a:rPr lang="en-US" altLang="ja-JP" dirty="0" smtClean="0">
                <a:solidFill>
                  <a:schemeClr val="bg1"/>
                </a:solidFill>
              </a:rPr>
              <a:t>String </a:t>
            </a:r>
            <a:r>
              <a:rPr lang="en-US" altLang="ja-JP" dirty="0" err="1">
                <a:solidFill>
                  <a:schemeClr val="bg1"/>
                </a:solidFill>
              </a:rPr>
              <a:t>tokenValue</a:t>
            </a:r>
            <a:r>
              <a:rPr lang="en-US" altLang="ja-JP" dirty="0" smtClean="0">
                <a:solidFill>
                  <a:schemeClr val="bg1"/>
                </a:solidFill>
              </a:rPr>
              <a:t>;</a:t>
            </a:r>
            <a:br>
              <a:rPr lang="en-US" altLang="ja-JP" dirty="0" smtClean="0">
                <a:solidFill>
                  <a:schemeClr val="bg1"/>
                </a:solidFill>
              </a:rPr>
            </a:br>
            <a:r>
              <a:rPr lang="en-US" altLang="ja-JP" dirty="0" smtClean="0">
                <a:solidFill>
                  <a:schemeClr val="bg1"/>
                </a:solidFill>
              </a:rPr>
              <a:t>Instant </a:t>
            </a:r>
            <a:r>
              <a:rPr lang="en-US" altLang="ja-JP" dirty="0" err="1">
                <a:solidFill>
                  <a:schemeClr val="bg1"/>
                </a:solidFill>
              </a:rPr>
              <a:t>issuedAt</a:t>
            </a:r>
            <a:r>
              <a:rPr lang="en-US" altLang="ja-JP" dirty="0" smtClean="0">
                <a:solidFill>
                  <a:schemeClr val="bg1"/>
                </a:solidFill>
              </a:rPr>
              <a:t>;</a:t>
            </a:r>
            <a:br>
              <a:rPr lang="en-US" altLang="ja-JP" dirty="0" smtClean="0">
                <a:solidFill>
                  <a:schemeClr val="bg1"/>
                </a:solidFill>
              </a:rPr>
            </a:br>
            <a:r>
              <a:rPr lang="en-US" altLang="ja-JP" dirty="0" smtClean="0">
                <a:solidFill>
                  <a:schemeClr val="bg1"/>
                </a:solidFill>
              </a:rPr>
              <a:t>Instant </a:t>
            </a:r>
            <a:r>
              <a:rPr lang="en-US" altLang="ja-JP" dirty="0" err="1">
                <a:solidFill>
                  <a:schemeClr val="bg1"/>
                </a:solidFill>
              </a:rPr>
              <a:t>expiresAt</a:t>
            </a:r>
            <a:r>
              <a:rPr lang="en-US" altLang="ja-JP" dirty="0" smtClean="0">
                <a:solidFill>
                  <a:schemeClr val="bg1"/>
                </a:solidFill>
              </a:rPr>
              <a:t>;</a:t>
            </a:r>
            <a:br>
              <a:rPr lang="en-US" altLang="ja-JP" dirty="0" smtClean="0">
                <a:solidFill>
                  <a:schemeClr val="bg1"/>
                </a:solidFill>
              </a:rPr>
            </a:br>
            <a:r>
              <a:rPr lang="en-US" altLang="ja-JP" dirty="0" smtClean="0">
                <a:solidFill>
                  <a:schemeClr val="bg1"/>
                </a:solidFill>
              </a:rPr>
              <a:t>Map&lt;String, Object&gt; claims;</a:t>
            </a:r>
          </a:p>
        </p:txBody>
      </p:sp>
      <p:sp>
        <p:nvSpPr>
          <p:cNvPr id="78" name="角丸四角形 77"/>
          <p:cNvSpPr/>
          <p:nvPr/>
        </p:nvSpPr>
        <p:spPr>
          <a:xfrm>
            <a:off x="2529707" y="9126350"/>
            <a:ext cx="3500395" cy="1127755"/>
          </a:xfrm>
          <a:prstGeom prst="roundRect">
            <a:avLst/>
          </a:prstGeom>
          <a:solidFill>
            <a:schemeClr val="accent6">
              <a:lumMod val="75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b="1" dirty="0" err="1" smtClean="0">
                <a:solidFill>
                  <a:schemeClr val="bg1"/>
                </a:solidFill>
              </a:rPr>
              <a:t>OidcUserInfo</a:t>
            </a:r>
            <a:endParaRPr lang="en-US" altLang="ja-JP" b="1" dirty="0" smtClean="0">
              <a:solidFill>
                <a:schemeClr val="bg1"/>
              </a:solidFill>
            </a:endParaRPr>
          </a:p>
          <a:p>
            <a:endParaRPr lang="en-US" altLang="ja-JP" dirty="0">
              <a:solidFill>
                <a:schemeClr val="bg1"/>
              </a:solidFill>
            </a:endParaRPr>
          </a:p>
          <a:p>
            <a:r>
              <a:rPr lang="en-US" altLang="ja-JP" dirty="0" smtClean="0">
                <a:solidFill>
                  <a:schemeClr val="bg1"/>
                </a:solidFill>
              </a:rPr>
              <a:t>Map&lt;String, Object&gt; claims;</a:t>
            </a:r>
          </a:p>
        </p:txBody>
      </p:sp>
      <p:cxnSp>
        <p:nvCxnSpPr>
          <p:cNvPr id="88" name="カギ線コネクタ 87"/>
          <p:cNvCxnSpPr>
            <a:stCxn id="50" idx="2"/>
            <a:endCxn id="76" idx="1"/>
          </p:cNvCxnSpPr>
          <p:nvPr/>
        </p:nvCxnSpPr>
        <p:spPr>
          <a:xfrm rot="16200000" flipH="1">
            <a:off x="1087104" y="5505694"/>
            <a:ext cx="2547452" cy="337753"/>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94" name="カギ線コネクタ 93"/>
          <p:cNvCxnSpPr>
            <a:endCxn id="78" idx="1"/>
          </p:cNvCxnSpPr>
          <p:nvPr/>
        </p:nvCxnSpPr>
        <p:spPr>
          <a:xfrm rot="16200000" flipH="1">
            <a:off x="-889782" y="6270738"/>
            <a:ext cx="6019807" cy="819172"/>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119" name="テキスト ボックス 118"/>
          <p:cNvSpPr txBox="1"/>
          <p:nvPr/>
        </p:nvSpPr>
        <p:spPr>
          <a:xfrm>
            <a:off x="2162589" y="7026963"/>
            <a:ext cx="312906" cy="369332"/>
          </a:xfrm>
          <a:prstGeom prst="rect">
            <a:avLst/>
          </a:prstGeom>
          <a:noFill/>
        </p:spPr>
        <p:txBody>
          <a:bodyPr wrap="none" rtlCol="0">
            <a:spAutoFit/>
          </a:bodyPr>
          <a:lstStyle/>
          <a:p>
            <a:r>
              <a:rPr lang="en-US" altLang="ja-JP" dirty="0"/>
              <a:t>1</a:t>
            </a:r>
            <a:endParaRPr kumimoji="1" lang="ja-JP" altLang="en-US" dirty="0"/>
          </a:p>
        </p:txBody>
      </p:sp>
      <p:sp>
        <p:nvSpPr>
          <p:cNvPr id="120" name="テキスト ボックス 119"/>
          <p:cNvSpPr txBox="1"/>
          <p:nvPr/>
        </p:nvSpPr>
        <p:spPr>
          <a:xfrm>
            <a:off x="1710535" y="9844310"/>
            <a:ext cx="559769" cy="369332"/>
          </a:xfrm>
          <a:prstGeom prst="rect">
            <a:avLst/>
          </a:prstGeom>
          <a:noFill/>
        </p:spPr>
        <p:txBody>
          <a:bodyPr wrap="none" rtlCol="0">
            <a:spAutoFit/>
          </a:bodyPr>
          <a:lstStyle/>
          <a:p>
            <a:r>
              <a:rPr lang="en-US" altLang="ja-JP" smtClean="0"/>
              <a:t>0..1</a:t>
            </a:r>
            <a:endParaRPr kumimoji="1" lang="ja-JP" altLang="en-US" dirty="0"/>
          </a:p>
        </p:txBody>
      </p:sp>
      <p:sp>
        <p:nvSpPr>
          <p:cNvPr id="121" name="テキスト ボックス 120"/>
          <p:cNvSpPr txBox="1"/>
          <p:nvPr/>
        </p:nvSpPr>
        <p:spPr>
          <a:xfrm>
            <a:off x="6063214" y="6553283"/>
            <a:ext cx="312906" cy="369332"/>
          </a:xfrm>
          <a:prstGeom prst="rect">
            <a:avLst/>
          </a:prstGeom>
          <a:noFill/>
        </p:spPr>
        <p:txBody>
          <a:bodyPr wrap="none" rtlCol="0">
            <a:spAutoFit/>
          </a:bodyPr>
          <a:lstStyle/>
          <a:p>
            <a:r>
              <a:rPr lang="en-US" altLang="ja-JP" dirty="0"/>
              <a:t>1</a:t>
            </a:r>
            <a:endParaRPr kumimoji="1" lang="ja-JP" altLang="en-US" dirty="0"/>
          </a:p>
        </p:txBody>
      </p:sp>
      <p:sp>
        <p:nvSpPr>
          <p:cNvPr id="122" name="テキスト ボックス 121"/>
          <p:cNvSpPr txBox="1"/>
          <p:nvPr/>
        </p:nvSpPr>
        <p:spPr>
          <a:xfrm>
            <a:off x="6153829" y="9844310"/>
            <a:ext cx="559769" cy="369332"/>
          </a:xfrm>
          <a:prstGeom prst="rect">
            <a:avLst/>
          </a:prstGeom>
          <a:noFill/>
        </p:spPr>
        <p:txBody>
          <a:bodyPr wrap="none" rtlCol="0">
            <a:spAutoFit/>
          </a:bodyPr>
          <a:lstStyle/>
          <a:p>
            <a:r>
              <a:rPr lang="en-US" altLang="ja-JP" smtClean="0"/>
              <a:t>0..1</a:t>
            </a:r>
            <a:endParaRPr kumimoji="1" lang="ja-JP" altLang="en-US" dirty="0"/>
          </a:p>
        </p:txBody>
      </p:sp>
      <p:sp>
        <p:nvSpPr>
          <p:cNvPr id="143" name="正方形/長方形 142"/>
          <p:cNvSpPr/>
          <p:nvPr/>
        </p:nvSpPr>
        <p:spPr>
          <a:xfrm>
            <a:off x="377426" y="1247221"/>
            <a:ext cx="3788528" cy="3960157"/>
          </a:xfrm>
          <a:prstGeom prst="rect">
            <a:avLst/>
          </a:prstGeom>
          <a:noFill/>
          <a:ln w="571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4" name="正方形/長方形 143"/>
          <p:cNvSpPr/>
          <p:nvPr/>
        </p:nvSpPr>
        <p:spPr>
          <a:xfrm>
            <a:off x="377426" y="5206007"/>
            <a:ext cx="6801849" cy="5247809"/>
          </a:xfrm>
          <a:prstGeom prst="rect">
            <a:avLst/>
          </a:prstGeom>
          <a:noFill/>
          <a:ln w="571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5" name="正方形/長方形 144"/>
          <p:cNvSpPr/>
          <p:nvPr/>
        </p:nvSpPr>
        <p:spPr>
          <a:xfrm>
            <a:off x="7179275" y="7611762"/>
            <a:ext cx="4349579" cy="2842055"/>
          </a:xfrm>
          <a:prstGeom prst="rect">
            <a:avLst/>
          </a:prstGeom>
          <a:noFill/>
          <a:ln w="571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6" name="正方形/長方形 145"/>
          <p:cNvSpPr/>
          <p:nvPr/>
        </p:nvSpPr>
        <p:spPr>
          <a:xfrm>
            <a:off x="7065039" y="7663558"/>
            <a:ext cx="272276" cy="270186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7" name="カギ線コネクタ 146"/>
          <p:cNvCxnSpPr>
            <a:stCxn id="76" idx="3"/>
            <a:endCxn id="71" idx="1"/>
          </p:cNvCxnSpPr>
          <p:nvPr/>
        </p:nvCxnSpPr>
        <p:spPr>
          <a:xfrm>
            <a:off x="6030102" y="6948297"/>
            <a:ext cx="1850111" cy="1740918"/>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150" name="正方形/長方形 149"/>
          <p:cNvSpPr/>
          <p:nvPr/>
        </p:nvSpPr>
        <p:spPr>
          <a:xfrm>
            <a:off x="330717" y="5060291"/>
            <a:ext cx="3798165" cy="2194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1" name="線吹き出し 2 (枠付き) 150"/>
          <p:cNvSpPr/>
          <p:nvPr/>
        </p:nvSpPr>
        <p:spPr>
          <a:xfrm>
            <a:off x="2334646" y="-102067"/>
            <a:ext cx="1945258" cy="908226"/>
          </a:xfrm>
          <a:prstGeom prst="borderCallout2">
            <a:avLst>
              <a:gd name="adj1" fmla="val 63717"/>
              <a:gd name="adj2" fmla="val -5157"/>
              <a:gd name="adj3" fmla="val 63716"/>
              <a:gd name="adj4" fmla="val -16667"/>
              <a:gd name="adj5" fmla="val 160374"/>
              <a:gd name="adj6" fmla="val -44271"/>
            </a:avLst>
          </a:prstGeom>
          <a:solidFill>
            <a:schemeClr val="accent6">
              <a:lumMod val="40000"/>
              <a:lumOff val="6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smtClean="0">
                <a:solidFill>
                  <a:schemeClr val="tx1">
                    <a:lumMod val="65000"/>
                    <a:lumOff val="35000"/>
                  </a:schemeClr>
                </a:solidFill>
              </a:rPr>
              <a:t>説明対象</a:t>
            </a:r>
            <a:endParaRPr kumimoji="1" lang="ja-JP" altLang="en-US" sz="2800" dirty="0">
              <a:solidFill>
                <a:schemeClr val="tx1">
                  <a:lumMod val="65000"/>
                  <a:lumOff val="35000"/>
                </a:schemeClr>
              </a:solidFill>
            </a:endParaRPr>
          </a:p>
        </p:txBody>
      </p:sp>
      <p:cxnSp>
        <p:nvCxnSpPr>
          <p:cNvPr id="152" name="カギ線コネクタ 151"/>
          <p:cNvCxnSpPr>
            <a:stCxn id="78" idx="3"/>
            <a:endCxn id="71" idx="2"/>
          </p:cNvCxnSpPr>
          <p:nvPr/>
        </p:nvCxnSpPr>
        <p:spPr>
          <a:xfrm flipV="1">
            <a:off x="6030102" y="9339544"/>
            <a:ext cx="3278616" cy="350684"/>
          </a:xfrm>
          <a:prstGeom prst="bentConnector2">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793835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角丸四角形 158"/>
          <p:cNvSpPr/>
          <p:nvPr/>
        </p:nvSpPr>
        <p:spPr>
          <a:xfrm>
            <a:off x="6695116" y="-4335558"/>
            <a:ext cx="6598497" cy="3450128"/>
          </a:xfrm>
          <a:prstGeom prst="roundRect">
            <a:avLst/>
          </a:prstGeom>
          <a:solidFill>
            <a:schemeClr val="accent6">
              <a:lumMod val="20000"/>
              <a:lumOff val="80000"/>
              <a:alpha val="20000"/>
            </a:schemeClr>
          </a:solidFill>
          <a:ln w="12700">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kumimoji="1" lang="en-US" altLang="ja-JP" b="1" dirty="0" err="1" smtClean="0">
                <a:solidFill>
                  <a:schemeClr val="bg1">
                    <a:lumMod val="85000"/>
                  </a:schemeClr>
                </a:solidFill>
              </a:rPr>
              <a:t>ClientRegistration</a:t>
            </a:r>
            <a:endParaRPr lang="en-US" altLang="ja-JP" b="1" dirty="0">
              <a:solidFill>
                <a:schemeClr val="bg1">
                  <a:lumMod val="85000"/>
                </a:schemeClr>
              </a:solidFill>
            </a:endParaRPr>
          </a:p>
          <a:p>
            <a:pPr algn="ctr"/>
            <a:endParaRPr lang="en-US" altLang="ja-JP" dirty="0">
              <a:solidFill>
                <a:schemeClr val="bg1">
                  <a:lumMod val="85000"/>
                </a:schemeClr>
              </a:solidFill>
            </a:endParaRPr>
          </a:p>
          <a:p>
            <a:r>
              <a:rPr lang="en-US" altLang="ja-JP" dirty="0" smtClean="0">
                <a:solidFill>
                  <a:schemeClr val="bg1">
                    <a:lumMod val="85000"/>
                  </a:schemeClr>
                </a:solidFill>
              </a:rPr>
              <a:t>String </a:t>
            </a:r>
            <a:r>
              <a:rPr lang="en-US" altLang="ja-JP" dirty="0" err="1">
                <a:solidFill>
                  <a:schemeClr val="bg1">
                    <a:lumMod val="85000"/>
                  </a:schemeClr>
                </a:solidFill>
              </a:rPr>
              <a:t>registrationId</a:t>
            </a:r>
            <a:r>
              <a:rPr lang="en-US" altLang="ja-JP" dirty="0" smtClean="0">
                <a:solidFill>
                  <a:schemeClr val="bg1">
                    <a:lumMod val="85000"/>
                  </a:schemeClr>
                </a:solidFill>
              </a:rPr>
              <a:t>;</a:t>
            </a:r>
            <a:br>
              <a:rPr lang="en-US" altLang="ja-JP" dirty="0" smtClean="0">
                <a:solidFill>
                  <a:schemeClr val="bg1">
                    <a:lumMod val="85000"/>
                  </a:schemeClr>
                </a:solidFill>
              </a:rPr>
            </a:br>
            <a:r>
              <a:rPr lang="en-US" altLang="ja-JP" dirty="0" smtClean="0">
                <a:solidFill>
                  <a:schemeClr val="bg1">
                    <a:lumMod val="85000"/>
                  </a:schemeClr>
                </a:solidFill>
              </a:rPr>
              <a:t>String </a:t>
            </a:r>
            <a:r>
              <a:rPr lang="en-US" altLang="ja-JP" dirty="0" err="1">
                <a:solidFill>
                  <a:schemeClr val="bg1">
                    <a:lumMod val="85000"/>
                  </a:schemeClr>
                </a:solidFill>
              </a:rPr>
              <a:t>clientId</a:t>
            </a:r>
            <a:r>
              <a:rPr lang="en-US" altLang="ja-JP" dirty="0" smtClean="0">
                <a:solidFill>
                  <a:schemeClr val="bg1">
                    <a:lumMod val="85000"/>
                  </a:schemeClr>
                </a:solidFill>
              </a:rPr>
              <a:t>;</a:t>
            </a:r>
            <a:br>
              <a:rPr lang="en-US" altLang="ja-JP" dirty="0" smtClean="0">
                <a:solidFill>
                  <a:schemeClr val="bg1">
                    <a:lumMod val="85000"/>
                  </a:schemeClr>
                </a:solidFill>
              </a:rPr>
            </a:br>
            <a:r>
              <a:rPr lang="en-US" altLang="ja-JP" dirty="0" smtClean="0">
                <a:solidFill>
                  <a:schemeClr val="bg1">
                    <a:lumMod val="85000"/>
                  </a:schemeClr>
                </a:solidFill>
              </a:rPr>
              <a:t>String </a:t>
            </a:r>
            <a:r>
              <a:rPr lang="en-US" altLang="ja-JP" dirty="0" err="1">
                <a:solidFill>
                  <a:schemeClr val="bg1">
                    <a:lumMod val="85000"/>
                  </a:schemeClr>
                </a:solidFill>
              </a:rPr>
              <a:t>clientSecret</a:t>
            </a:r>
            <a:r>
              <a:rPr lang="en-US" altLang="ja-JP" dirty="0" smtClean="0">
                <a:solidFill>
                  <a:schemeClr val="bg1">
                    <a:lumMod val="85000"/>
                  </a:schemeClr>
                </a:solidFill>
              </a:rPr>
              <a:t>;</a:t>
            </a:r>
            <a:br>
              <a:rPr lang="en-US" altLang="ja-JP" dirty="0" smtClean="0">
                <a:solidFill>
                  <a:schemeClr val="bg1">
                    <a:lumMod val="85000"/>
                  </a:schemeClr>
                </a:solidFill>
              </a:rPr>
            </a:br>
            <a:r>
              <a:rPr lang="en-US" altLang="ja-JP" dirty="0" err="1" smtClean="0">
                <a:solidFill>
                  <a:schemeClr val="bg1">
                    <a:lumMod val="85000"/>
                  </a:schemeClr>
                </a:solidFill>
              </a:rPr>
              <a:t>ClientAuthenticationMethod</a:t>
            </a:r>
            <a:r>
              <a:rPr lang="en-US" altLang="ja-JP" dirty="0" smtClean="0">
                <a:solidFill>
                  <a:schemeClr val="bg1">
                    <a:lumMod val="85000"/>
                  </a:schemeClr>
                </a:solidFill>
              </a:rPr>
              <a:t> </a:t>
            </a:r>
            <a:r>
              <a:rPr lang="en-US" altLang="ja-JP" dirty="0" err="1" smtClean="0">
                <a:solidFill>
                  <a:schemeClr val="bg1">
                    <a:lumMod val="85000"/>
                  </a:schemeClr>
                </a:solidFill>
              </a:rPr>
              <a:t>clientAuthenticationMethod</a:t>
            </a:r>
            <a:r>
              <a:rPr lang="en-US" altLang="ja-JP" dirty="0" smtClean="0">
                <a:solidFill>
                  <a:schemeClr val="bg1">
                    <a:lumMod val="85000"/>
                  </a:schemeClr>
                </a:solidFill>
              </a:rPr>
              <a:t>; </a:t>
            </a:r>
            <a:r>
              <a:rPr lang="en-US" altLang="ja-JP" dirty="0" err="1" smtClean="0">
                <a:solidFill>
                  <a:schemeClr val="bg1">
                    <a:lumMod val="85000"/>
                  </a:schemeClr>
                </a:solidFill>
              </a:rPr>
              <a:t>AuthorizationGrantType</a:t>
            </a:r>
            <a:r>
              <a:rPr lang="en-US" altLang="ja-JP" dirty="0" smtClean="0">
                <a:solidFill>
                  <a:schemeClr val="bg1">
                    <a:lumMod val="85000"/>
                  </a:schemeClr>
                </a:solidFill>
              </a:rPr>
              <a:t> </a:t>
            </a:r>
            <a:r>
              <a:rPr lang="en-US" altLang="ja-JP" dirty="0" err="1">
                <a:solidFill>
                  <a:schemeClr val="bg1">
                    <a:lumMod val="85000"/>
                  </a:schemeClr>
                </a:solidFill>
              </a:rPr>
              <a:t>authorizationGrantType</a:t>
            </a:r>
            <a:r>
              <a:rPr lang="en-US" altLang="ja-JP" dirty="0" smtClean="0">
                <a:solidFill>
                  <a:schemeClr val="bg1">
                    <a:lumMod val="85000"/>
                  </a:schemeClr>
                </a:solidFill>
              </a:rPr>
              <a:t>;</a:t>
            </a:r>
            <a:br>
              <a:rPr lang="en-US" altLang="ja-JP" dirty="0" smtClean="0">
                <a:solidFill>
                  <a:schemeClr val="bg1">
                    <a:lumMod val="85000"/>
                  </a:schemeClr>
                </a:solidFill>
              </a:rPr>
            </a:br>
            <a:r>
              <a:rPr lang="en-US" altLang="ja-JP" dirty="0" smtClean="0">
                <a:solidFill>
                  <a:schemeClr val="bg1">
                    <a:lumMod val="85000"/>
                  </a:schemeClr>
                </a:solidFill>
              </a:rPr>
              <a:t>String </a:t>
            </a:r>
            <a:r>
              <a:rPr lang="en-US" altLang="ja-JP" dirty="0" err="1" smtClean="0">
                <a:solidFill>
                  <a:schemeClr val="bg1">
                    <a:lumMod val="85000"/>
                  </a:schemeClr>
                </a:solidFill>
              </a:rPr>
              <a:t>redirectUriTemplate</a:t>
            </a:r>
            <a:r>
              <a:rPr lang="en-US" altLang="ja-JP" dirty="0" smtClean="0">
                <a:solidFill>
                  <a:schemeClr val="bg1">
                    <a:lumMod val="85000"/>
                  </a:schemeClr>
                </a:solidFill>
              </a:rPr>
              <a:t>;</a:t>
            </a:r>
            <a:br>
              <a:rPr lang="en-US" altLang="ja-JP" dirty="0" smtClean="0">
                <a:solidFill>
                  <a:schemeClr val="bg1">
                    <a:lumMod val="85000"/>
                  </a:schemeClr>
                </a:solidFill>
              </a:rPr>
            </a:br>
            <a:r>
              <a:rPr lang="en-US" altLang="ja-JP" dirty="0" smtClean="0">
                <a:solidFill>
                  <a:schemeClr val="bg1">
                    <a:lumMod val="85000"/>
                  </a:schemeClr>
                </a:solidFill>
              </a:rPr>
              <a:t>Set&lt;String&gt; scopes;</a:t>
            </a:r>
            <a:br>
              <a:rPr lang="en-US" altLang="ja-JP" dirty="0" smtClean="0">
                <a:solidFill>
                  <a:schemeClr val="bg1">
                    <a:lumMod val="85000"/>
                  </a:schemeClr>
                </a:solidFill>
              </a:rPr>
            </a:br>
            <a:r>
              <a:rPr lang="en-US" altLang="ja-JP" dirty="0" err="1" smtClean="0">
                <a:solidFill>
                  <a:schemeClr val="bg1">
                    <a:lumMod val="85000"/>
                  </a:schemeClr>
                </a:solidFill>
              </a:rPr>
              <a:t>ProviderDetails</a:t>
            </a:r>
            <a:r>
              <a:rPr lang="en-US" altLang="ja-JP" dirty="0" smtClean="0">
                <a:solidFill>
                  <a:schemeClr val="bg1">
                    <a:lumMod val="85000"/>
                  </a:schemeClr>
                </a:solidFill>
              </a:rPr>
              <a:t> </a:t>
            </a:r>
            <a:r>
              <a:rPr lang="en-US" altLang="ja-JP" dirty="0" err="1" smtClean="0">
                <a:solidFill>
                  <a:schemeClr val="bg1">
                    <a:lumMod val="85000"/>
                  </a:schemeClr>
                </a:solidFill>
              </a:rPr>
              <a:t>providerDetails</a:t>
            </a:r>
            <a:r>
              <a:rPr lang="en-US" altLang="ja-JP" dirty="0" smtClean="0">
                <a:solidFill>
                  <a:schemeClr val="bg1">
                    <a:lumMod val="85000"/>
                  </a:schemeClr>
                </a:solidFill>
              </a:rPr>
              <a:t>;</a:t>
            </a:r>
            <a:br>
              <a:rPr lang="en-US" altLang="ja-JP" dirty="0" smtClean="0">
                <a:solidFill>
                  <a:schemeClr val="bg1">
                    <a:lumMod val="85000"/>
                  </a:schemeClr>
                </a:solidFill>
              </a:rPr>
            </a:br>
            <a:r>
              <a:rPr lang="en-US" altLang="ja-JP" dirty="0" smtClean="0">
                <a:solidFill>
                  <a:schemeClr val="bg1">
                    <a:lumMod val="85000"/>
                  </a:schemeClr>
                </a:solidFill>
              </a:rPr>
              <a:t>String </a:t>
            </a:r>
            <a:r>
              <a:rPr lang="en-US" altLang="ja-JP" dirty="0" err="1" smtClean="0">
                <a:solidFill>
                  <a:schemeClr val="bg1">
                    <a:lumMod val="85000"/>
                  </a:schemeClr>
                </a:solidFill>
              </a:rPr>
              <a:t>clientName</a:t>
            </a:r>
            <a:r>
              <a:rPr lang="en-US" altLang="ja-JP" dirty="0" smtClean="0">
                <a:solidFill>
                  <a:schemeClr val="bg1">
                    <a:lumMod val="85000"/>
                  </a:schemeClr>
                </a:solidFill>
              </a:rPr>
              <a:t>;</a:t>
            </a:r>
          </a:p>
        </p:txBody>
      </p:sp>
      <p:sp>
        <p:nvSpPr>
          <p:cNvPr id="26" name="角丸四角形 25"/>
          <p:cNvSpPr/>
          <p:nvPr/>
        </p:nvSpPr>
        <p:spPr>
          <a:xfrm>
            <a:off x="111221" y="150072"/>
            <a:ext cx="6289577" cy="2086498"/>
          </a:xfrm>
          <a:prstGeom prst="roundRect">
            <a:avLst/>
          </a:prstGeom>
          <a:solidFill>
            <a:schemeClr val="accent6">
              <a:lumMod val="20000"/>
              <a:lumOff val="80000"/>
              <a:alpha val="20000"/>
            </a:schemeClr>
          </a:solidFill>
          <a:ln w="12700">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b="1" dirty="0" smtClean="0">
                <a:solidFill>
                  <a:schemeClr val="bg1">
                    <a:lumMod val="85000"/>
                  </a:schemeClr>
                </a:solidFill>
              </a:rPr>
              <a:t>OAuth2LoginAuthenticationToken</a:t>
            </a:r>
            <a:endParaRPr lang="en-US" altLang="ja-JP" b="1" dirty="0">
              <a:solidFill>
                <a:schemeClr val="bg1">
                  <a:lumMod val="85000"/>
                </a:schemeClr>
              </a:solidFill>
            </a:endParaRPr>
          </a:p>
          <a:p>
            <a:pPr algn="ctr"/>
            <a:endParaRPr lang="en-US" altLang="ja-JP" dirty="0">
              <a:solidFill>
                <a:schemeClr val="bg1">
                  <a:lumMod val="85000"/>
                </a:schemeClr>
              </a:solidFill>
            </a:endParaRPr>
          </a:p>
          <a:p>
            <a:r>
              <a:rPr lang="en-US" altLang="ja-JP" dirty="0" smtClean="0">
                <a:solidFill>
                  <a:schemeClr val="bg1">
                    <a:lumMod val="85000"/>
                  </a:schemeClr>
                </a:solidFill>
              </a:rPr>
              <a:t>OAuth2User </a:t>
            </a:r>
            <a:r>
              <a:rPr lang="en-US" altLang="ja-JP" dirty="0">
                <a:solidFill>
                  <a:schemeClr val="bg1">
                    <a:lumMod val="85000"/>
                  </a:schemeClr>
                </a:solidFill>
              </a:rPr>
              <a:t>principal</a:t>
            </a:r>
            <a:r>
              <a:rPr lang="en-US" altLang="ja-JP" dirty="0" smtClean="0">
                <a:solidFill>
                  <a:schemeClr val="bg1">
                    <a:lumMod val="85000"/>
                  </a:schemeClr>
                </a:solidFill>
              </a:rPr>
              <a:t>;</a:t>
            </a:r>
            <a:br>
              <a:rPr lang="en-US" altLang="ja-JP" dirty="0" smtClean="0">
                <a:solidFill>
                  <a:schemeClr val="bg1">
                    <a:lumMod val="85000"/>
                  </a:schemeClr>
                </a:solidFill>
              </a:rPr>
            </a:br>
            <a:r>
              <a:rPr lang="en-US" altLang="ja-JP" dirty="0" err="1" smtClean="0">
                <a:solidFill>
                  <a:schemeClr val="bg1">
                    <a:lumMod val="85000"/>
                  </a:schemeClr>
                </a:solidFill>
              </a:rPr>
              <a:t>ClientRegistration</a:t>
            </a:r>
            <a:r>
              <a:rPr lang="en-US" altLang="ja-JP" dirty="0" smtClean="0">
                <a:solidFill>
                  <a:schemeClr val="bg1">
                    <a:lumMod val="85000"/>
                  </a:schemeClr>
                </a:solidFill>
              </a:rPr>
              <a:t> </a:t>
            </a:r>
            <a:r>
              <a:rPr lang="en-US" altLang="ja-JP" dirty="0" err="1">
                <a:solidFill>
                  <a:schemeClr val="bg1">
                    <a:lumMod val="85000"/>
                  </a:schemeClr>
                </a:solidFill>
              </a:rPr>
              <a:t>clientRegistration</a:t>
            </a:r>
            <a:r>
              <a:rPr lang="en-US" altLang="ja-JP" dirty="0" smtClean="0">
                <a:solidFill>
                  <a:schemeClr val="bg1">
                    <a:lumMod val="85000"/>
                  </a:schemeClr>
                </a:solidFill>
              </a:rPr>
              <a:t>;</a:t>
            </a:r>
            <a:br>
              <a:rPr lang="en-US" altLang="ja-JP" dirty="0" smtClean="0">
                <a:solidFill>
                  <a:schemeClr val="bg1">
                    <a:lumMod val="85000"/>
                  </a:schemeClr>
                </a:solidFill>
              </a:rPr>
            </a:br>
            <a:r>
              <a:rPr lang="en-US" altLang="ja-JP" dirty="0" smtClean="0">
                <a:solidFill>
                  <a:schemeClr val="bg1">
                    <a:lumMod val="85000"/>
                  </a:schemeClr>
                </a:solidFill>
              </a:rPr>
              <a:t>OAuth2AuthorizationExchange </a:t>
            </a:r>
            <a:r>
              <a:rPr lang="en-US" altLang="ja-JP" dirty="0" err="1">
                <a:solidFill>
                  <a:schemeClr val="bg1">
                    <a:lumMod val="85000"/>
                  </a:schemeClr>
                </a:solidFill>
              </a:rPr>
              <a:t>authorizationExchange</a:t>
            </a:r>
            <a:r>
              <a:rPr lang="en-US" altLang="ja-JP" dirty="0" smtClean="0">
                <a:solidFill>
                  <a:schemeClr val="bg1">
                    <a:lumMod val="85000"/>
                  </a:schemeClr>
                </a:solidFill>
              </a:rPr>
              <a:t>;</a:t>
            </a:r>
            <a:br>
              <a:rPr lang="en-US" altLang="ja-JP" dirty="0" smtClean="0">
                <a:solidFill>
                  <a:schemeClr val="bg1">
                    <a:lumMod val="85000"/>
                  </a:schemeClr>
                </a:solidFill>
              </a:rPr>
            </a:br>
            <a:r>
              <a:rPr lang="en-US" altLang="ja-JP" dirty="0" smtClean="0">
                <a:solidFill>
                  <a:schemeClr val="bg1">
                    <a:lumMod val="85000"/>
                  </a:schemeClr>
                </a:solidFill>
              </a:rPr>
              <a:t>OAuth2AccessToken </a:t>
            </a:r>
            <a:r>
              <a:rPr lang="en-US" altLang="ja-JP" dirty="0" err="1">
                <a:solidFill>
                  <a:schemeClr val="bg1">
                    <a:lumMod val="85000"/>
                  </a:schemeClr>
                </a:solidFill>
              </a:rPr>
              <a:t>accessToken</a:t>
            </a:r>
            <a:r>
              <a:rPr lang="en-US" altLang="ja-JP" dirty="0" smtClean="0">
                <a:solidFill>
                  <a:schemeClr val="bg1">
                    <a:lumMod val="85000"/>
                  </a:schemeClr>
                </a:solidFill>
              </a:rPr>
              <a:t>;</a:t>
            </a:r>
          </a:p>
        </p:txBody>
      </p:sp>
      <p:sp>
        <p:nvSpPr>
          <p:cNvPr id="12" name="角丸四角形 11"/>
          <p:cNvSpPr/>
          <p:nvPr/>
        </p:nvSpPr>
        <p:spPr>
          <a:xfrm>
            <a:off x="8576279" y="839327"/>
            <a:ext cx="4160098" cy="696364"/>
          </a:xfrm>
          <a:prstGeom prst="roundRect">
            <a:avLst/>
          </a:prstGeom>
          <a:solidFill>
            <a:schemeClr val="accent6">
              <a:lumMod val="20000"/>
              <a:lumOff val="8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kumimoji="1" lang="en-US" altLang="ja-JP" dirty="0" smtClean="0">
                <a:solidFill>
                  <a:schemeClr val="tx1">
                    <a:lumMod val="65000"/>
                    <a:lumOff val="35000"/>
                  </a:schemeClr>
                </a:solidFill>
              </a:rPr>
              <a:t>&lt;&lt;interface&gt;&gt;</a:t>
            </a:r>
          </a:p>
          <a:p>
            <a:pPr algn="ctr"/>
            <a:r>
              <a:rPr kumimoji="1" lang="en-US" altLang="ja-JP" b="1" dirty="0" smtClean="0">
                <a:solidFill>
                  <a:schemeClr val="tx1">
                    <a:lumMod val="65000"/>
                    <a:lumOff val="35000"/>
                  </a:schemeClr>
                </a:solidFill>
              </a:rPr>
              <a:t>OAuth2User</a:t>
            </a:r>
            <a:endParaRPr lang="en-US" altLang="ja-JP" dirty="0" smtClean="0">
              <a:solidFill>
                <a:schemeClr val="tx1">
                  <a:lumMod val="50000"/>
                  <a:lumOff val="50000"/>
                </a:schemeClr>
              </a:solidFill>
            </a:endParaRPr>
          </a:p>
        </p:txBody>
      </p:sp>
      <p:sp>
        <p:nvSpPr>
          <p:cNvPr id="13" name="角丸四角形 12"/>
          <p:cNvSpPr/>
          <p:nvPr/>
        </p:nvSpPr>
        <p:spPr>
          <a:xfrm>
            <a:off x="8576279" y="2092898"/>
            <a:ext cx="4160098" cy="1727180"/>
          </a:xfrm>
          <a:prstGeom prst="roundRect">
            <a:avLst/>
          </a:prstGeom>
          <a:solidFill>
            <a:schemeClr val="accent6">
              <a:lumMod val="20000"/>
              <a:lumOff val="8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b="1" dirty="0" smtClean="0">
                <a:solidFill>
                  <a:schemeClr val="tx1">
                    <a:lumMod val="65000"/>
                    <a:lumOff val="35000"/>
                  </a:schemeClr>
                </a:solidFill>
              </a:rPr>
              <a:t>DefaultOAuth2User</a:t>
            </a:r>
          </a:p>
          <a:p>
            <a:endParaRPr lang="en-US" altLang="ja-JP" dirty="0">
              <a:solidFill>
                <a:schemeClr val="tx1">
                  <a:lumMod val="65000"/>
                  <a:lumOff val="35000"/>
                </a:schemeClr>
              </a:solidFill>
            </a:endParaRPr>
          </a:p>
          <a:p>
            <a:r>
              <a:rPr lang="en-US" altLang="ja-JP" dirty="0" smtClean="0">
                <a:solidFill>
                  <a:schemeClr val="tx1">
                    <a:lumMod val="65000"/>
                    <a:lumOff val="35000"/>
                  </a:schemeClr>
                </a:solidFill>
              </a:rPr>
              <a:t>Set&lt;</a:t>
            </a:r>
            <a:r>
              <a:rPr lang="en-US" altLang="ja-JP" dirty="0" err="1" smtClean="0">
                <a:solidFill>
                  <a:schemeClr val="tx1">
                    <a:lumMod val="65000"/>
                    <a:lumOff val="35000"/>
                  </a:schemeClr>
                </a:solidFill>
              </a:rPr>
              <a:t>GrantedAuthority</a:t>
            </a:r>
            <a:r>
              <a:rPr lang="en-US" altLang="ja-JP" dirty="0" smtClean="0">
                <a:solidFill>
                  <a:schemeClr val="tx1">
                    <a:lumMod val="65000"/>
                    <a:lumOff val="35000"/>
                  </a:schemeClr>
                </a:solidFill>
              </a:rPr>
              <a:t>&gt; </a:t>
            </a:r>
            <a:r>
              <a:rPr lang="en-US" altLang="ja-JP" dirty="0">
                <a:solidFill>
                  <a:schemeClr val="tx1">
                    <a:lumMod val="65000"/>
                    <a:lumOff val="35000"/>
                  </a:schemeClr>
                </a:solidFill>
              </a:rPr>
              <a:t>authorities</a:t>
            </a:r>
            <a:r>
              <a:rPr lang="en-US" altLang="ja-JP" dirty="0" smtClean="0">
                <a:solidFill>
                  <a:schemeClr val="tx1">
                    <a:lumMod val="65000"/>
                    <a:lumOff val="35000"/>
                  </a:schemeClr>
                </a:solidFill>
              </a:rPr>
              <a:t>;</a:t>
            </a:r>
            <a:br>
              <a:rPr lang="en-US" altLang="ja-JP" dirty="0" smtClean="0">
                <a:solidFill>
                  <a:schemeClr val="tx1">
                    <a:lumMod val="65000"/>
                    <a:lumOff val="35000"/>
                  </a:schemeClr>
                </a:solidFill>
              </a:rPr>
            </a:br>
            <a:r>
              <a:rPr lang="en-US" altLang="ja-JP" dirty="0" smtClean="0">
                <a:solidFill>
                  <a:schemeClr val="tx1">
                    <a:lumMod val="65000"/>
                    <a:lumOff val="35000"/>
                  </a:schemeClr>
                </a:solidFill>
              </a:rPr>
              <a:t>Map&lt;String, Object&gt; </a:t>
            </a:r>
            <a:r>
              <a:rPr lang="en-US" altLang="ja-JP" dirty="0">
                <a:solidFill>
                  <a:schemeClr val="tx1">
                    <a:lumMod val="65000"/>
                    <a:lumOff val="35000"/>
                  </a:schemeClr>
                </a:solidFill>
              </a:rPr>
              <a:t>attributes</a:t>
            </a:r>
            <a:r>
              <a:rPr lang="en-US" altLang="ja-JP" dirty="0" smtClean="0">
                <a:solidFill>
                  <a:schemeClr val="tx1">
                    <a:lumMod val="65000"/>
                    <a:lumOff val="35000"/>
                  </a:schemeClr>
                </a:solidFill>
              </a:rPr>
              <a:t>;</a:t>
            </a:r>
            <a:br>
              <a:rPr lang="en-US" altLang="ja-JP" dirty="0" smtClean="0">
                <a:solidFill>
                  <a:schemeClr val="tx1">
                    <a:lumMod val="65000"/>
                    <a:lumOff val="35000"/>
                  </a:schemeClr>
                </a:solidFill>
              </a:rPr>
            </a:br>
            <a:r>
              <a:rPr lang="en-US" altLang="ja-JP" dirty="0" smtClean="0">
                <a:solidFill>
                  <a:schemeClr val="tx1">
                    <a:lumMod val="65000"/>
                    <a:lumOff val="35000"/>
                  </a:schemeClr>
                </a:solidFill>
              </a:rPr>
              <a:t>String </a:t>
            </a:r>
            <a:r>
              <a:rPr lang="en-US" altLang="ja-JP" dirty="0" err="1">
                <a:solidFill>
                  <a:schemeClr val="tx1">
                    <a:lumMod val="65000"/>
                    <a:lumOff val="35000"/>
                  </a:schemeClr>
                </a:solidFill>
              </a:rPr>
              <a:t>nameAttributeKey</a:t>
            </a:r>
            <a:r>
              <a:rPr lang="en-US" altLang="ja-JP" dirty="0" smtClean="0">
                <a:solidFill>
                  <a:schemeClr val="tx1">
                    <a:lumMod val="65000"/>
                    <a:lumOff val="35000"/>
                  </a:schemeClr>
                </a:solidFill>
              </a:rPr>
              <a:t>;</a:t>
            </a:r>
            <a:br>
              <a:rPr lang="en-US" altLang="ja-JP" dirty="0" smtClean="0">
                <a:solidFill>
                  <a:schemeClr val="tx1">
                    <a:lumMod val="65000"/>
                    <a:lumOff val="35000"/>
                  </a:schemeClr>
                </a:solidFill>
              </a:rPr>
            </a:br>
            <a:endParaRPr lang="en-US" altLang="ja-JP" dirty="0" smtClean="0">
              <a:solidFill>
                <a:schemeClr val="tx1">
                  <a:lumMod val="65000"/>
                  <a:lumOff val="35000"/>
                </a:schemeClr>
              </a:solidFill>
            </a:endParaRPr>
          </a:p>
        </p:txBody>
      </p:sp>
      <p:sp>
        <p:nvSpPr>
          <p:cNvPr id="16" name="角丸四角形 15"/>
          <p:cNvSpPr/>
          <p:nvPr/>
        </p:nvSpPr>
        <p:spPr>
          <a:xfrm>
            <a:off x="11513902" y="4493177"/>
            <a:ext cx="3794522" cy="696364"/>
          </a:xfrm>
          <a:prstGeom prst="roundRect">
            <a:avLst/>
          </a:prstGeom>
          <a:solidFill>
            <a:schemeClr val="accent4">
              <a:lumMod val="20000"/>
              <a:lumOff val="8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kumimoji="1" lang="en-US" altLang="ja-JP" dirty="0" smtClean="0">
                <a:solidFill>
                  <a:schemeClr val="tx1">
                    <a:lumMod val="65000"/>
                    <a:lumOff val="35000"/>
                  </a:schemeClr>
                </a:solidFill>
              </a:rPr>
              <a:t>&lt;&lt;interface&gt;&gt;</a:t>
            </a:r>
          </a:p>
          <a:p>
            <a:pPr algn="ctr"/>
            <a:r>
              <a:rPr lang="en-US" altLang="ja-JP" b="1" dirty="0" err="1" smtClean="0">
                <a:solidFill>
                  <a:schemeClr val="tx1">
                    <a:lumMod val="65000"/>
                    <a:lumOff val="35000"/>
                  </a:schemeClr>
                </a:solidFill>
              </a:rPr>
              <a:t>GrantedAuthority</a:t>
            </a:r>
            <a:endParaRPr lang="en-US" altLang="ja-JP" b="1" dirty="0" smtClean="0">
              <a:solidFill>
                <a:schemeClr val="tx1">
                  <a:lumMod val="65000"/>
                  <a:lumOff val="35000"/>
                </a:schemeClr>
              </a:solidFill>
            </a:endParaRPr>
          </a:p>
        </p:txBody>
      </p:sp>
      <p:sp>
        <p:nvSpPr>
          <p:cNvPr id="17" name="角丸四角形 16"/>
          <p:cNvSpPr/>
          <p:nvPr/>
        </p:nvSpPr>
        <p:spPr>
          <a:xfrm>
            <a:off x="11527154" y="5740438"/>
            <a:ext cx="3794522" cy="1300659"/>
          </a:xfrm>
          <a:prstGeom prst="roundRect">
            <a:avLst/>
          </a:prstGeom>
          <a:solidFill>
            <a:schemeClr val="accent6">
              <a:lumMod val="20000"/>
              <a:lumOff val="8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b="1" dirty="0" smtClean="0">
                <a:solidFill>
                  <a:schemeClr val="tx1">
                    <a:lumMod val="65000"/>
                    <a:lumOff val="35000"/>
                  </a:schemeClr>
                </a:solidFill>
              </a:rPr>
              <a:t>OAuth2UserAuthority</a:t>
            </a:r>
          </a:p>
          <a:p>
            <a:endParaRPr lang="en-US" altLang="ja-JP" dirty="0" smtClean="0">
              <a:solidFill>
                <a:schemeClr val="tx1">
                  <a:lumMod val="65000"/>
                  <a:lumOff val="35000"/>
                </a:schemeClr>
              </a:solidFill>
            </a:endParaRPr>
          </a:p>
          <a:p>
            <a:r>
              <a:rPr lang="en-US" altLang="ja-JP" dirty="0" smtClean="0">
                <a:solidFill>
                  <a:schemeClr val="tx1">
                    <a:lumMod val="65000"/>
                    <a:lumOff val="35000"/>
                  </a:schemeClr>
                </a:solidFill>
              </a:rPr>
              <a:t>String authority;</a:t>
            </a:r>
            <a:endParaRPr lang="en-US" altLang="ja-JP" dirty="0">
              <a:solidFill>
                <a:schemeClr val="tx1">
                  <a:lumMod val="65000"/>
                  <a:lumOff val="35000"/>
                </a:schemeClr>
              </a:solidFill>
            </a:endParaRPr>
          </a:p>
          <a:p>
            <a:r>
              <a:rPr lang="en-US" altLang="ja-JP" dirty="0" smtClean="0">
                <a:solidFill>
                  <a:schemeClr val="tx1">
                    <a:lumMod val="65000"/>
                    <a:lumOff val="35000"/>
                  </a:schemeClr>
                </a:solidFill>
              </a:rPr>
              <a:t>Map&lt;String, Object&gt; </a:t>
            </a:r>
            <a:r>
              <a:rPr lang="en-US" altLang="ja-JP" dirty="0">
                <a:solidFill>
                  <a:schemeClr val="tx1">
                    <a:lumMod val="65000"/>
                    <a:lumOff val="35000"/>
                  </a:schemeClr>
                </a:solidFill>
              </a:rPr>
              <a:t>attributes</a:t>
            </a:r>
            <a:r>
              <a:rPr lang="en-US" altLang="ja-JP" dirty="0" smtClean="0">
                <a:solidFill>
                  <a:schemeClr val="tx1">
                    <a:lumMod val="65000"/>
                    <a:lumOff val="35000"/>
                  </a:schemeClr>
                </a:solidFill>
              </a:rPr>
              <a:t>;</a:t>
            </a:r>
          </a:p>
        </p:txBody>
      </p:sp>
      <p:sp>
        <p:nvSpPr>
          <p:cNvPr id="19" name="角丸四角形 18"/>
          <p:cNvSpPr/>
          <p:nvPr/>
        </p:nvSpPr>
        <p:spPr>
          <a:xfrm>
            <a:off x="1219733" y="2518784"/>
            <a:ext cx="6227804" cy="1490175"/>
          </a:xfrm>
          <a:prstGeom prst="roundRect">
            <a:avLst/>
          </a:prstGeom>
          <a:solidFill>
            <a:schemeClr val="accent6">
              <a:lumMod val="20000"/>
              <a:lumOff val="80000"/>
              <a:alpha val="2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b="1" dirty="0" smtClean="0">
                <a:solidFill>
                  <a:schemeClr val="bg1">
                    <a:lumMod val="85000"/>
                  </a:schemeClr>
                </a:solidFill>
              </a:rPr>
              <a:t>OAuth2AuthorizationExchange</a:t>
            </a:r>
            <a:endParaRPr lang="en-US" altLang="ja-JP" b="1" dirty="0">
              <a:solidFill>
                <a:schemeClr val="bg1">
                  <a:lumMod val="85000"/>
                </a:schemeClr>
              </a:solidFill>
            </a:endParaRPr>
          </a:p>
          <a:p>
            <a:pPr algn="ctr"/>
            <a:endParaRPr lang="en-US" altLang="ja-JP" dirty="0" smtClean="0">
              <a:solidFill>
                <a:schemeClr val="bg1">
                  <a:lumMod val="85000"/>
                </a:schemeClr>
              </a:solidFill>
            </a:endParaRPr>
          </a:p>
          <a:p>
            <a:r>
              <a:rPr lang="en-US" altLang="ja-JP" dirty="0" smtClean="0">
                <a:solidFill>
                  <a:schemeClr val="bg1">
                    <a:lumMod val="85000"/>
                  </a:schemeClr>
                </a:solidFill>
              </a:rPr>
              <a:t>OAuth2AuthorizationRequest </a:t>
            </a:r>
            <a:r>
              <a:rPr lang="en-US" altLang="ja-JP" dirty="0" err="1">
                <a:solidFill>
                  <a:schemeClr val="bg1">
                    <a:lumMod val="85000"/>
                  </a:schemeClr>
                </a:solidFill>
              </a:rPr>
              <a:t>authorizationRequest</a:t>
            </a:r>
            <a:r>
              <a:rPr lang="en-US" altLang="ja-JP" dirty="0" smtClean="0">
                <a:solidFill>
                  <a:schemeClr val="bg1">
                    <a:lumMod val="85000"/>
                  </a:schemeClr>
                </a:solidFill>
              </a:rPr>
              <a:t>;</a:t>
            </a:r>
            <a:br>
              <a:rPr lang="en-US" altLang="ja-JP" dirty="0" smtClean="0">
                <a:solidFill>
                  <a:schemeClr val="bg1">
                    <a:lumMod val="85000"/>
                  </a:schemeClr>
                </a:solidFill>
              </a:rPr>
            </a:br>
            <a:r>
              <a:rPr lang="en-US" altLang="ja-JP" dirty="0" smtClean="0">
                <a:solidFill>
                  <a:schemeClr val="bg1">
                    <a:lumMod val="85000"/>
                  </a:schemeClr>
                </a:solidFill>
              </a:rPr>
              <a:t>OAuth2AuthorizationResponse </a:t>
            </a:r>
            <a:r>
              <a:rPr lang="en-US" altLang="ja-JP" dirty="0" err="1">
                <a:solidFill>
                  <a:schemeClr val="bg1">
                    <a:lumMod val="85000"/>
                  </a:schemeClr>
                </a:solidFill>
              </a:rPr>
              <a:t>authorizationResponse</a:t>
            </a:r>
            <a:r>
              <a:rPr lang="en-US" altLang="ja-JP" dirty="0" smtClean="0">
                <a:solidFill>
                  <a:schemeClr val="bg1">
                    <a:lumMod val="85000"/>
                  </a:schemeClr>
                </a:solidFill>
              </a:rPr>
              <a:t>;</a:t>
            </a:r>
            <a:br>
              <a:rPr lang="en-US" altLang="ja-JP" dirty="0" smtClean="0">
                <a:solidFill>
                  <a:schemeClr val="bg1">
                    <a:lumMod val="85000"/>
                  </a:schemeClr>
                </a:solidFill>
              </a:rPr>
            </a:br>
            <a:endParaRPr lang="en-US" altLang="ja-JP" dirty="0">
              <a:solidFill>
                <a:schemeClr val="bg1">
                  <a:lumMod val="85000"/>
                </a:schemeClr>
              </a:solidFill>
            </a:endParaRPr>
          </a:p>
        </p:txBody>
      </p:sp>
      <p:sp>
        <p:nvSpPr>
          <p:cNvPr id="21" name="角丸四角形 20"/>
          <p:cNvSpPr/>
          <p:nvPr/>
        </p:nvSpPr>
        <p:spPr>
          <a:xfrm>
            <a:off x="2447907" y="7858120"/>
            <a:ext cx="5966914" cy="1950195"/>
          </a:xfrm>
          <a:prstGeom prst="roundRect">
            <a:avLst/>
          </a:prstGeom>
          <a:solidFill>
            <a:schemeClr val="accent6">
              <a:lumMod val="20000"/>
              <a:lumOff val="80000"/>
              <a:alpha val="2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b="1" dirty="0" smtClean="0">
                <a:solidFill>
                  <a:schemeClr val="bg1">
                    <a:lumMod val="85000"/>
                  </a:schemeClr>
                </a:solidFill>
              </a:rPr>
              <a:t>OAuth2AuthorizationResponse</a:t>
            </a:r>
            <a:endParaRPr lang="en-US" altLang="ja-JP" b="1" dirty="0">
              <a:solidFill>
                <a:schemeClr val="bg1">
                  <a:lumMod val="85000"/>
                </a:schemeClr>
              </a:solidFill>
            </a:endParaRPr>
          </a:p>
          <a:p>
            <a:pPr algn="ctr"/>
            <a:endParaRPr lang="en-US" altLang="ja-JP" dirty="0" smtClean="0">
              <a:solidFill>
                <a:schemeClr val="bg1">
                  <a:lumMod val="85000"/>
                </a:schemeClr>
              </a:solidFill>
            </a:endParaRPr>
          </a:p>
          <a:p>
            <a:r>
              <a:rPr lang="en-US" altLang="ja-JP" dirty="0" smtClean="0">
                <a:solidFill>
                  <a:schemeClr val="bg1">
                    <a:lumMod val="85000"/>
                  </a:schemeClr>
                </a:solidFill>
              </a:rPr>
              <a:t>String </a:t>
            </a:r>
            <a:r>
              <a:rPr lang="en-US" altLang="ja-JP" dirty="0" err="1">
                <a:solidFill>
                  <a:schemeClr val="bg1">
                    <a:lumMod val="85000"/>
                  </a:schemeClr>
                </a:solidFill>
              </a:rPr>
              <a:t>redirectUri</a:t>
            </a:r>
            <a:r>
              <a:rPr lang="en-US" altLang="ja-JP" dirty="0" smtClean="0">
                <a:solidFill>
                  <a:schemeClr val="bg1">
                    <a:lumMod val="85000"/>
                  </a:schemeClr>
                </a:solidFill>
              </a:rPr>
              <a:t>;</a:t>
            </a:r>
            <a:br>
              <a:rPr lang="en-US" altLang="ja-JP" dirty="0" smtClean="0">
                <a:solidFill>
                  <a:schemeClr val="bg1">
                    <a:lumMod val="85000"/>
                  </a:schemeClr>
                </a:solidFill>
              </a:rPr>
            </a:br>
            <a:r>
              <a:rPr lang="en-US" altLang="ja-JP" dirty="0" smtClean="0">
                <a:solidFill>
                  <a:schemeClr val="bg1">
                    <a:lumMod val="85000"/>
                  </a:schemeClr>
                </a:solidFill>
              </a:rPr>
              <a:t>String </a:t>
            </a:r>
            <a:r>
              <a:rPr lang="en-US" altLang="ja-JP" dirty="0">
                <a:solidFill>
                  <a:schemeClr val="bg1">
                    <a:lumMod val="85000"/>
                  </a:schemeClr>
                </a:solidFill>
              </a:rPr>
              <a:t>state</a:t>
            </a:r>
            <a:r>
              <a:rPr lang="en-US" altLang="ja-JP" dirty="0" smtClean="0">
                <a:solidFill>
                  <a:schemeClr val="bg1">
                    <a:lumMod val="85000"/>
                  </a:schemeClr>
                </a:solidFill>
              </a:rPr>
              <a:t>;</a:t>
            </a:r>
            <a:br>
              <a:rPr lang="en-US" altLang="ja-JP" dirty="0" smtClean="0">
                <a:solidFill>
                  <a:schemeClr val="bg1">
                    <a:lumMod val="85000"/>
                  </a:schemeClr>
                </a:solidFill>
              </a:rPr>
            </a:br>
            <a:r>
              <a:rPr lang="en-US" altLang="ja-JP" dirty="0" smtClean="0">
                <a:solidFill>
                  <a:schemeClr val="bg1">
                    <a:lumMod val="85000"/>
                  </a:schemeClr>
                </a:solidFill>
              </a:rPr>
              <a:t>String </a:t>
            </a:r>
            <a:r>
              <a:rPr lang="en-US" altLang="ja-JP" dirty="0">
                <a:solidFill>
                  <a:schemeClr val="bg1">
                    <a:lumMod val="85000"/>
                  </a:schemeClr>
                </a:solidFill>
              </a:rPr>
              <a:t>code</a:t>
            </a:r>
            <a:r>
              <a:rPr lang="en-US" altLang="ja-JP" dirty="0" smtClean="0">
                <a:solidFill>
                  <a:schemeClr val="bg1">
                    <a:lumMod val="85000"/>
                  </a:schemeClr>
                </a:solidFill>
              </a:rPr>
              <a:t>;</a:t>
            </a:r>
            <a:br>
              <a:rPr lang="en-US" altLang="ja-JP" dirty="0" smtClean="0">
                <a:solidFill>
                  <a:schemeClr val="bg1">
                    <a:lumMod val="85000"/>
                  </a:schemeClr>
                </a:solidFill>
              </a:rPr>
            </a:br>
            <a:r>
              <a:rPr lang="en-US" altLang="ja-JP" dirty="0" smtClean="0">
                <a:solidFill>
                  <a:schemeClr val="bg1">
                    <a:lumMod val="85000"/>
                  </a:schemeClr>
                </a:solidFill>
              </a:rPr>
              <a:t>OAuth2Error </a:t>
            </a:r>
            <a:r>
              <a:rPr lang="en-US" altLang="ja-JP" dirty="0">
                <a:solidFill>
                  <a:schemeClr val="bg1">
                    <a:lumMod val="85000"/>
                  </a:schemeClr>
                </a:solidFill>
              </a:rPr>
              <a:t>error</a:t>
            </a:r>
            <a:r>
              <a:rPr lang="en-US" altLang="ja-JP" dirty="0" smtClean="0">
                <a:solidFill>
                  <a:schemeClr val="bg1">
                    <a:lumMod val="85000"/>
                  </a:schemeClr>
                </a:solidFill>
              </a:rPr>
              <a:t>;</a:t>
            </a:r>
          </a:p>
        </p:txBody>
      </p:sp>
      <p:sp>
        <p:nvSpPr>
          <p:cNvPr id="22" name="角丸四角形 21"/>
          <p:cNvSpPr/>
          <p:nvPr/>
        </p:nvSpPr>
        <p:spPr>
          <a:xfrm>
            <a:off x="6044127" y="10088502"/>
            <a:ext cx="2410575" cy="1668064"/>
          </a:xfrm>
          <a:prstGeom prst="roundRect">
            <a:avLst/>
          </a:prstGeom>
          <a:solidFill>
            <a:schemeClr val="accent6">
              <a:lumMod val="20000"/>
              <a:lumOff val="80000"/>
              <a:alpha val="2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b="1" dirty="0" smtClean="0">
                <a:solidFill>
                  <a:schemeClr val="bg1">
                    <a:lumMod val="85000"/>
                  </a:schemeClr>
                </a:solidFill>
              </a:rPr>
              <a:t>OAuth2Error</a:t>
            </a:r>
            <a:endParaRPr lang="en-US" altLang="ja-JP" b="1" dirty="0">
              <a:solidFill>
                <a:schemeClr val="bg1">
                  <a:lumMod val="85000"/>
                </a:schemeClr>
              </a:solidFill>
            </a:endParaRPr>
          </a:p>
          <a:p>
            <a:pPr algn="ctr"/>
            <a:endParaRPr lang="en-US" altLang="ja-JP" dirty="0" smtClean="0">
              <a:solidFill>
                <a:schemeClr val="bg1">
                  <a:lumMod val="85000"/>
                </a:schemeClr>
              </a:solidFill>
            </a:endParaRPr>
          </a:p>
          <a:p>
            <a:r>
              <a:rPr lang="en-US" altLang="ja-JP" dirty="0" smtClean="0">
                <a:solidFill>
                  <a:schemeClr val="bg1">
                    <a:lumMod val="85000"/>
                  </a:schemeClr>
                </a:solidFill>
              </a:rPr>
              <a:t>String </a:t>
            </a:r>
            <a:r>
              <a:rPr lang="en-US" altLang="ja-JP" dirty="0" err="1">
                <a:solidFill>
                  <a:schemeClr val="bg1">
                    <a:lumMod val="85000"/>
                  </a:schemeClr>
                </a:solidFill>
              </a:rPr>
              <a:t>errorCode</a:t>
            </a:r>
            <a:r>
              <a:rPr lang="en-US" altLang="ja-JP" dirty="0" smtClean="0">
                <a:solidFill>
                  <a:schemeClr val="bg1">
                    <a:lumMod val="85000"/>
                  </a:schemeClr>
                </a:solidFill>
              </a:rPr>
              <a:t>;</a:t>
            </a:r>
            <a:br>
              <a:rPr lang="en-US" altLang="ja-JP" dirty="0" smtClean="0">
                <a:solidFill>
                  <a:schemeClr val="bg1">
                    <a:lumMod val="85000"/>
                  </a:schemeClr>
                </a:solidFill>
              </a:rPr>
            </a:br>
            <a:r>
              <a:rPr lang="en-US" altLang="ja-JP" dirty="0" smtClean="0">
                <a:solidFill>
                  <a:schemeClr val="bg1">
                    <a:lumMod val="85000"/>
                  </a:schemeClr>
                </a:solidFill>
              </a:rPr>
              <a:t>String </a:t>
            </a:r>
            <a:r>
              <a:rPr lang="en-US" altLang="ja-JP" dirty="0">
                <a:solidFill>
                  <a:schemeClr val="bg1">
                    <a:lumMod val="85000"/>
                  </a:schemeClr>
                </a:solidFill>
              </a:rPr>
              <a:t>description</a:t>
            </a:r>
            <a:r>
              <a:rPr lang="en-US" altLang="ja-JP" dirty="0" smtClean="0">
                <a:solidFill>
                  <a:schemeClr val="bg1">
                    <a:lumMod val="85000"/>
                  </a:schemeClr>
                </a:solidFill>
              </a:rPr>
              <a:t>;</a:t>
            </a:r>
            <a:br>
              <a:rPr lang="en-US" altLang="ja-JP" dirty="0" smtClean="0">
                <a:solidFill>
                  <a:schemeClr val="bg1">
                    <a:lumMod val="85000"/>
                  </a:schemeClr>
                </a:solidFill>
              </a:rPr>
            </a:br>
            <a:r>
              <a:rPr lang="en-US" altLang="ja-JP" dirty="0" smtClean="0">
                <a:solidFill>
                  <a:schemeClr val="bg1">
                    <a:lumMod val="85000"/>
                  </a:schemeClr>
                </a:solidFill>
              </a:rPr>
              <a:t>String </a:t>
            </a:r>
            <a:r>
              <a:rPr lang="en-US" altLang="ja-JP" dirty="0" err="1">
                <a:solidFill>
                  <a:schemeClr val="bg1">
                    <a:lumMod val="85000"/>
                  </a:schemeClr>
                </a:solidFill>
              </a:rPr>
              <a:t>uri</a:t>
            </a:r>
            <a:r>
              <a:rPr lang="en-US" altLang="ja-JP" dirty="0" smtClean="0">
                <a:solidFill>
                  <a:schemeClr val="bg1">
                    <a:lumMod val="85000"/>
                  </a:schemeClr>
                </a:solidFill>
              </a:rPr>
              <a:t>;</a:t>
            </a:r>
          </a:p>
        </p:txBody>
      </p:sp>
      <p:cxnSp>
        <p:nvCxnSpPr>
          <p:cNvPr id="28" name="カギ線コネクタ 27"/>
          <p:cNvCxnSpPr>
            <a:endCxn id="21" idx="1"/>
          </p:cNvCxnSpPr>
          <p:nvPr/>
        </p:nvCxnSpPr>
        <p:spPr>
          <a:xfrm rot="16200000" flipH="1">
            <a:off x="-366981" y="6018330"/>
            <a:ext cx="4824932" cy="804844"/>
          </a:xfrm>
          <a:prstGeom prst="bentConnector2">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1" name="カギ線コネクタ 30"/>
          <p:cNvCxnSpPr>
            <a:stCxn id="21" idx="2"/>
            <a:endCxn id="22" idx="1"/>
          </p:cNvCxnSpPr>
          <p:nvPr/>
        </p:nvCxnSpPr>
        <p:spPr>
          <a:xfrm rot="16200000" flipH="1">
            <a:off x="5180636" y="10059042"/>
            <a:ext cx="1114219" cy="612763"/>
          </a:xfrm>
          <a:prstGeom prst="bentConnector2">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9" name="カギ線コネクタ 38"/>
          <p:cNvCxnSpPr>
            <a:endCxn id="131" idx="1"/>
          </p:cNvCxnSpPr>
          <p:nvPr/>
        </p:nvCxnSpPr>
        <p:spPr>
          <a:xfrm rot="16200000" flipH="1">
            <a:off x="1163939" y="4757251"/>
            <a:ext cx="2018158" cy="521578"/>
          </a:xfrm>
          <a:prstGeom prst="bentConnector2">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8" name="カギ線コネクタ 47"/>
          <p:cNvCxnSpPr/>
          <p:nvPr/>
        </p:nvCxnSpPr>
        <p:spPr>
          <a:xfrm rot="5400000" flipH="1" flipV="1">
            <a:off x="5191744" y="-1353822"/>
            <a:ext cx="1911941" cy="1094801"/>
          </a:xfrm>
          <a:prstGeom prst="bentConnector3">
            <a:avLst>
              <a:gd name="adj1" fmla="val 99765"/>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1" name="カギ線コネクタ 50"/>
          <p:cNvCxnSpPr>
            <a:endCxn id="19" idx="1"/>
          </p:cNvCxnSpPr>
          <p:nvPr/>
        </p:nvCxnSpPr>
        <p:spPr>
          <a:xfrm rot="16200000" flipH="1">
            <a:off x="451966" y="2496105"/>
            <a:ext cx="1027300" cy="508233"/>
          </a:xfrm>
          <a:prstGeom prst="bentConnector2">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3" name="直線矢印コネクタ 62"/>
          <p:cNvCxnSpPr>
            <a:stCxn id="13" idx="0"/>
            <a:endCxn id="12" idx="2"/>
          </p:cNvCxnSpPr>
          <p:nvPr/>
        </p:nvCxnSpPr>
        <p:spPr>
          <a:xfrm flipV="1">
            <a:off x="10656328" y="1535691"/>
            <a:ext cx="0" cy="557207"/>
          </a:xfrm>
          <a:prstGeom prst="straightConnector1">
            <a:avLst/>
          </a:prstGeom>
          <a:ln w="57150">
            <a:solidFill>
              <a:schemeClr val="bg2">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64" name="直線コネクタ 63"/>
          <p:cNvCxnSpPr>
            <a:stCxn id="26" idx="3"/>
            <a:endCxn id="12" idx="1"/>
          </p:cNvCxnSpPr>
          <p:nvPr/>
        </p:nvCxnSpPr>
        <p:spPr>
          <a:xfrm flipV="1">
            <a:off x="6400798" y="1187509"/>
            <a:ext cx="2175481" cy="5812"/>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7" name="直線矢印コネクタ 66"/>
          <p:cNvCxnSpPr>
            <a:stCxn id="17" idx="0"/>
            <a:endCxn id="16" idx="2"/>
          </p:cNvCxnSpPr>
          <p:nvPr/>
        </p:nvCxnSpPr>
        <p:spPr>
          <a:xfrm flipH="1" flipV="1">
            <a:off x="13411163" y="5189541"/>
            <a:ext cx="13252" cy="550897"/>
          </a:xfrm>
          <a:prstGeom prst="straightConnector1">
            <a:avLst/>
          </a:prstGeom>
          <a:ln w="57150">
            <a:solidFill>
              <a:schemeClr val="bg2">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0" name="カギ線コネクタ 69"/>
          <p:cNvCxnSpPr>
            <a:stCxn id="13" idx="2"/>
            <a:endCxn id="16" idx="1"/>
          </p:cNvCxnSpPr>
          <p:nvPr/>
        </p:nvCxnSpPr>
        <p:spPr>
          <a:xfrm rot="16200000" flipH="1">
            <a:off x="10574475" y="3901931"/>
            <a:ext cx="1021281" cy="857574"/>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75" name="テキスト ボックス 74"/>
          <p:cNvSpPr txBox="1"/>
          <p:nvPr/>
        </p:nvSpPr>
        <p:spPr>
          <a:xfrm>
            <a:off x="804272" y="3315346"/>
            <a:ext cx="312906" cy="369332"/>
          </a:xfrm>
          <a:prstGeom prst="rect">
            <a:avLst/>
          </a:prstGeom>
          <a:noFill/>
        </p:spPr>
        <p:txBody>
          <a:bodyPr wrap="none" rtlCol="0">
            <a:spAutoFit/>
          </a:bodyPr>
          <a:lstStyle/>
          <a:p>
            <a:r>
              <a:rPr kumimoji="1" lang="en-US" altLang="ja-JP" smtClean="0">
                <a:solidFill>
                  <a:schemeClr val="bg1">
                    <a:lumMod val="85000"/>
                  </a:schemeClr>
                </a:solidFill>
              </a:rPr>
              <a:t>1</a:t>
            </a:r>
            <a:endParaRPr kumimoji="1" lang="ja-JP" altLang="en-US" dirty="0">
              <a:solidFill>
                <a:schemeClr val="bg1">
                  <a:lumMod val="85000"/>
                </a:schemeClr>
              </a:solidFill>
            </a:endParaRPr>
          </a:p>
        </p:txBody>
      </p:sp>
      <p:sp>
        <p:nvSpPr>
          <p:cNvPr id="77" name="テキスト ボックス 76"/>
          <p:cNvSpPr txBox="1"/>
          <p:nvPr/>
        </p:nvSpPr>
        <p:spPr>
          <a:xfrm>
            <a:off x="2727691" y="-539067"/>
            <a:ext cx="559769" cy="369332"/>
          </a:xfrm>
          <a:prstGeom prst="rect">
            <a:avLst/>
          </a:prstGeom>
          <a:noFill/>
        </p:spPr>
        <p:txBody>
          <a:bodyPr wrap="none" rtlCol="0">
            <a:spAutoFit/>
          </a:bodyPr>
          <a:lstStyle/>
          <a:p>
            <a:r>
              <a:rPr kumimoji="1" lang="en-US" altLang="ja-JP" smtClean="0">
                <a:solidFill>
                  <a:schemeClr val="bg1">
                    <a:lumMod val="85000"/>
                  </a:schemeClr>
                </a:solidFill>
              </a:rPr>
              <a:t>0..1</a:t>
            </a:r>
            <a:endParaRPr kumimoji="1" lang="ja-JP" altLang="en-US" dirty="0">
              <a:solidFill>
                <a:schemeClr val="bg1">
                  <a:lumMod val="85000"/>
                </a:schemeClr>
              </a:solidFill>
            </a:endParaRPr>
          </a:p>
        </p:txBody>
      </p:sp>
      <p:sp>
        <p:nvSpPr>
          <p:cNvPr id="84" name="テキスト ボックス 83"/>
          <p:cNvSpPr txBox="1"/>
          <p:nvPr/>
        </p:nvSpPr>
        <p:spPr>
          <a:xfrm>
            <a:off x="2028767" y="6056876"/>
            <a:ext cx="312906" cy="369332"/>
          </a:xfrm>
          <a:prstGeom prst="rect">
            <a:avLst/>
          </a:prstGeom>
          <a:noFill/>
        </p:spPr>
        <p:txBody>
          <a:bodyPr wrap="none" rtlCol="0">
            <a:spAutoFit/>
          </a:bodyPr>
          <a:lstStyle/>
          <a:p>
            <a:r>
              <a:rPr kumimoji="1" lang="en-US" altLang="ja-JP" smtClean="0">
                <a:solidFill>
                  <a:schemeClr val="bg1">
                    <a:lumMod val="85000"/>
                  </a:schemeClr>
                </a:solidFill>
              </a:rPr>
              <a:t>1</a:t>
            </a:r>
            <a:endParaRPr kumimoji="1" lang="ja-JP" altLang="en-US" dirty="0">
              <a:solidFill>
                <a:schemeClr val="bg1">
                  <a:lumMod val="85000"/>
                </a:schemeClr>
              </a:solidFill>
            </a:endParaRPr>
          </a:p>
        </p:txBody>
      </p:sp>
      <p:sp>
        <p:nvSpPr>
          <p:cNvPr id="85" name="テキスト ボックス 84"/>
          <p:cNvSpPr txBox="1"/>
          <p:nvPr/>
        </p:nvSpPr>
        <p:spPr>
          <a:xfrm>
            <a:off x="2045484" y="8911678"/>
            <a:ext cx="312906" cy="369332"/>
          </a:xfrm>
          <a:prstGeom prst="rect">
            <a:avLst/>
          </a:prstGeom>
          <a:noFill/>
        </p:spPr>
        <p:txBody>
          <a:bodyPr wrap="none" rtlCol="0">
            <a:spAutoFit/>
          </a:bodyPr>
          <a:lstStyle/>
          <a:p>
            <a:r>
              <a:rPr kumimoji="1" lang="en-US" altLang="ja-JP" smtClean="0">
                <a:solidFill>
                  <a:schemeClr val="bg1">
                    <a:lumMod val="85000"/>
                  </a:schemeClr>
                </a:solidFill>
              </a:rPr>
              <a:t>1</a:t>
            </a:r>
            <a:endParaRPr kumimoji="1" lang="ja-JP" altLang="en-US" dirty="0">
              <a:solidFill>
                <a:schemeClr val="bg1">
                  <a:lumMod val="85000"/>
                </a:schemeClr>
              </a:solidFill>
            </a:endParaRPr>
          </a:p>
        </p:txBody>
      </p:sp>
      <p:sp>
        <p:nvSpPr>
          <p:cNvPr id="87" name="テキスト ボックス 86"/>
          <p:cNvSpPr txBox="1"/>
          <p:nvPr/>
        </p:nvSpPr>
        <p:spPr>
          <a:xfrm>
            <a:off x="5384552" y="10991550"/>
            <a:ext cx="559769" cy="369332"/>
          </a:xfrm>
          <a:prstGeom prst="rect">
            <a:avLst/>
          </a:prstGeom>
          <a:noFill/>
        </p:spPr>
        <p:txBody>
          <a:bodyPr wrap="none" rtlCol="0">
            <a:spAutoFit/>
          </a:bodyPr>
          <a:lstStyle/>
          <a:p>
            <a:r>
              <a:rPr lang="en-US" altLang="ja-JP" dirty="0" smtClean="0">
                <a:solidFill>
                  <a:schemeClr val="bg1">
                    <a:lumMod val="85000"/>
                  </a:schemeClr>
                </a:solidFill>
              </a:rPr>
              <a:t>0..</a:t>
            </a:r>
            <a:r>
              <a:rPr kumimoji="1" lang="en-US" altLang="ja-JP" dirty="0" smtClean="0">
                <a:solidFill>
                  <a:schemeClr val="bg1">
                    <a:lumMod val="85000"/>
                  </a:schemeClr>
                </a:solidFill>
              </a:rPr>
              <a:t>1</a:t>
            </a:r>
            <a:endParaRPr kumimoji="1" lang="ja-JP" altLang="en-US" dirty="0">
              <a:solidFill>
                <a:schemeClr val="bg1">
                  <a:lumMod val="85000"/>
                </a:schemeClr>
              </a:solidFill>
            </a:endParaRPr>
          </a:p>
        </p:txBody>
      </p:sp>
      <p:sp>
        <p:nvSpPr>
          <p:cNvPr id="89" name="テキスト ボックス 88"/>
          <p:cNvSpPr txBox="1"/>
          <p:nvPr/>
        </p:nvSpPr>
        <p:spPr>
          <a:xfrm>
            <a:off x="7949885" y="1217374"/>
            <a:ext cx="559769" cy="369332"/>
          </a:xfrm>
          <a:prstGeom prst="rect">
            <a:avLst/>
          </a:prstGeom>
          <a:noFill/>
        </p:spPr>
        <p:txBody>
          <a:bodyPr wrap="none" rtlCol="0">
            <a:spAutoFit/>
          </a:bodyPr>
          <a:lstStyle/>
          <a:p>
            <a:r>
              <a:rPr kumimoji="1" lang="en-US" altLang="ja-JP" smtClean="0">
                <a:solidFill>
                  <a:schemeClr val="bg1">
                    <a:lumMod val="85000"/>
                  </a:schemeClr>
                </a:solidFill>
              </a:rPr>
              <a:t>0..1</a:t>
            </a:r>
            <a:endParaRPr kumimoji="1" lang="ja-JP" altLang="en-US" dirty="0">
              <a:solidFill>
                <a:schemeClr val="bg1">
                  <a:lumMod val="85000"/>
                </a:schemeClr>
              </a:solidFill>
            </a:endParaRPr>
          </a:p>
        </p:txBody>
      </p:sp>
      <p:sp>
        <p:nvSpPr>
          <p:cNvPr id="91" name="テキスト ボックス 90"/>
          <p:cNvSpPr txBox="1"/>
          <p:nvPr/>
        </p:nvSpPr>
        <p:spPr>
          <a:xfrm>
            <a:off x="10585451" y="4865850"/>
            <a:ext cx="915635" cy="369332"/>
          </a:xfrm>
          <a:prstGeom prst="rect">
            <a:avLst/>
          </a:prstGeom>
          <a:noFill/>
        </p:spPr>
        <p:txBody>
          <a:bodyPr wrap="none" rtlCol="0">
            <a:spAutoFit/>
          </a:bodyPr>
          <a:lstStyle/>
          <a:p>
            <a:r>
              <a:rPr kumimoji="1" lang="en-US" altLang="ja-JP" smtClean="0"/>
              <a:t>0..* (1)</a:t>
            </a:r>
            <a:endParaRPr kumimoji="1" lang="ja-JP" altLang="en-US" dirty="0"/>
          </a:p>
        </p:txBody>
      </p:sp>
      <p:sp>
        <p:nvSpPr>
          <p:cNvPr id="92" name="角丸四角形 91"/>
          <p:cNvSpPr/>
          <p:nvPr/>
        </p:nvSpPr>
        <p:spPr>
          <a:xfrm>
            <a:off x="13729027" y="342419"/>
            <a:ext cx="4819846" cy="1688835"/>
          </a:xfrm>
          <a:prstGeom prst="roundRect">
            <a:avLst/>
          </a:prstGeom>
          <a:solidFill>
            <a:schemeClr val="accent6">
              <a:lumMod val="20000"/>
              <a:lumOff val="8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b="1" dirty="0" smtClean="0">
                <a:solidFill>
                  <a:schemeClr val="tx1">
                    <a:lumMod val="65000"/>
                    <a:lumOff val="35000"/>
                  </a:schemeClr>
                </a:solidFill>
              </a:rPr>
              <a:t>OAuth2AuthenticationToken</a:t>
            </a:r>
            <a:endParaRPr lang="en-US" altLang="ja-JP" b="1" dirty="0">
              <a:solidFill>
                <a:schemeClr val="tx1">
                  <a:lumMod val="65000"/>
                  <a:lumOff val="35000"/>
                </a:schemeClr>
              </a:solidFill>
            </a:endParaRPr>
          </a:p>
          <a:p>
            <a:pPr algn="ctr"/>
            <a:endParaRPr lang="en-US" altLang="ja-JP" dirty="0">
              <a:solidFill>
                <a:schemeClr val="tx1">
                  <a:lumMod val="65000"/>
                  <a:lumOff val="35000"/>
                </a:schemeClr>
              </a:solidFill>
            </a:endParaRPr>
          </a:p>
          <a:p>
            <a:r>
              <a:rPr lang="en-US" altLang="ja-JP" dirty="0" smtClean="0">
                <a:solidFill>
                  <a:schemeClr val="tx1">
                    <a:lumMod val="65000"/>
                    <a:lumOff val="35000"/>
                  </a:schemeClr>
                </a:solidFill>
              </a:rPr>
              <a:t>Collection&lt;</a:t>
            </a:r>
            <a:r>
              <a:rPr lang="en-US" altLang="ja-JP" dirty="0" err="1" smtClean="0">
                <a:solidFill>
                  <a:schemeClr val="tx1">
                    <a:lumMod val="65000"/>
                    <a:lumOff val="35000"/>
                  </a:schemeClr>
                </a:solidFill>
              </a:rPr>
              <a:t>GrantedAuthority</a:t>
            </a:r>
            <a:r>
              <a:rPr lang="en-US" altLang="ja-JP" dirty="0" smtClean="0">
                <a:solidFill>
                  <a:schemeClr val="tx1">
                    <a:lumMod val="65000"/>
                    <a:lumOff val="35000"/>
                  </a:schemeClr>
                </a:solidFill>
              </a:rPr>
              <a:t>&gt; authorities;</a:t>
            </a:r>
          </a:p>
          <a:p>
            <a:r>
              <a:rPr lang="en-US" altLang="ja-JP" dirty="0" smtClean="0">
                <a:solidFill>
                  <a:schemeClr val="tx1">
                    <a:lumMod val="65000"/>
                    <a:lumOff val="35000"/>
                  </a:schemeClr>
                </a:solidFill>
              </a:rPr>
              <a:t>OAuth2User </a:t>
            </a:r>
            <a:r>
              <a:rPr lang="en-US" altLang="ja-JP" dirty="0">
                <a:solidFill>
                  <a:schemeClr val="tx1">
                    <a:lumMod val="65000"/>
                    <a:lumOff val="35000"/>
                  </a:schemeClr>
                </a:solidFill>
              </a:rPr>
              <a:t>principal</a:t>
            </a:r>
            <a:r>
              <a:rPr lang="en-US" altLang="ja-JP" dirty="0" smtClean="0">
                <a:solidFill>
                  <a:schemeClr val="tx1">
                    <a:lumMod val="65000"/>
                    <a:lumOff val="35000"/>
                  </a:schemeClr>
                </a:solidFill>
              </a:rPr>
              <a:t>;</a:t>
            </a:r>
            <a:br>
              <a:rPr lang="en-US" altLang="ja-JP" dirty="0" smtClean="0">
                <a:solidFill>
                  <a:schemeClr val="tx1">
                    <a:lumMod val="65000"/>
                    <a:lumOff val="35000"/>
                  </a:schemeClr>
                </a:solidFill>
              </a:rPr>
            </a:br>
            <a:r>
              <a:rPr lang="en-US" altLang="ja-JP" dirty="0" smtClean="0">
                <a:solidFill>
                  <a:schemeClr val="tx1">
                    <a:lumMod val="65000"/>
                    <a:lumOff val="35000"/>
                  </a:schemeClr>
                </a:solidFill>
              </a:rPr>
              <a:t>String </a:t>
            </a:r>
            <a:r>
              <a:rPr lang="en-US" altLang="ja-JP" dirty="0" err="1" smtClean="0">
                <a:solidFill>
                  <a:schemeClr val="tx1">
                    <a:lumMod val="65000"/>
                    <a:lumOff val="35000"/>
                  </a:schemeClr>
                </a:solidFill>
              </a:rPr>
              <a:t>authorizedClientRegistrationId</a:t>
            </a:r>
            <a:r>
              <a:rPr lang="en-US" altLang="ja-JP" dirty="0" smtClean="0">
                <a:solidFill>
                  <a:schemeClr val="tx1">
                    <a:lumMod val="65000"/>
                    <a:lumOff val="35000"/>
                  </a:schemeClr>
                </a:solidFill>
              </a:rPr>
              <a:t>;</a:t>
            </a:r>
          </a:p>
        </p:txBody>
      </p:sp>
      <p:cxnSp>
        <p:nvCxnSpPr>
          <p:cNvPr id="93" name="直線コネクタ 92"/>
          <p:cNvCxnSpPr>
            <a:stCxn id="12" idx="3"/>
            <a:endCxn id="92" idx="1"/>
          </p:cNvCxnSpPr>
          <p:nvPr/>
        </p:nvCxnSpPr>
        <p:spPr>
          <a:xfrm flipV="1">
            <a:off x="12736377" y="1186837"/>
            <a:ext cx="992650" cy="672"/>
          </a:xfrm>
          <a:prstGeom prst="line">
            <a:avLst/>
          </a:prstGeom>
        </p:spPr>
        <p:style>
          <a:lnRef idx="1">
            <a:schemeClr val="accent1"/>
          </a:lnRef>
          <a:fillRef idx="0">
            <a:schemeClr val="accent1"/>
          </a:fillRef>
          <a:effectRef idx="0">
            <a:schemeClr val="accent1"/>
          </a:effectRef>
          <a:fontRef idx="minor">
            <a:schemeClr val="tx1"/>
          </a:fontRef>
        </p:style>
      </p:cxnSp>
      <p:sp>
        <p:nvSpPr>
          <p:cNvPr id="96" name="テキスト ボックス 95"/>
          <p:cNvSpPr txBox="1"/>
          <p:nvPr/>
        </p:nvSpPr>
        <p:spPr>
          <a:xfrm>
            <a:off x="12761551" y="1175720"/>
            <a:ext cx="312906" cy="369332"/>
          </a:xfrm>
          <a:prstGeom prst="rect">
            <a:avLst/>
          </a:prstGeom>
          <a:noFill/>
        </p:spPr>
        <p:txBody>
          <a:bodyPr wrap="none" rtlCol="0">
            <a:spAutoFit/>
          </a:bodyPr>
          <a:lstStyle/>
          <a:p>
            <a:r>
              <a:rPr kumimoji="1" lang="en-US" altLang="ja-JP" smtClean="0"/>
              <a:t>1</a:t>
            </a:r>
            <a:endParaRPr kumimoji="1" lang="ja-JP" altLang="en-US" dirty="0"/>
          </a:p>
        </p:txBody>
      </p:sp>
      <p:cxnSp>
        <p:nvCxnSpPr>
          <p:cNvPr id="98" name="直線コネクタ 97"/>
          <p:cNvCxnSpPr>
            <a:stCxn id="16" idx="3"/>
            <a:endCxn id="92" idx="2"/>
          </p:cNvCxnSpPr>
          <p:nvPr/>
        </p:nvCxnSpPr>
        <p:spPr>
          <a:xfrm flipV="1">
            <a:off x="15308424" y="2031254"/>
            <a:ext cx="830526" cy="2810105"/>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105" name="テキスト ボックス 104"/>
          <p:cNvSpPr txBox="1"/>
          <p:nvPr/>
        </p:nvSpPr>
        <p:spPr>
          <a:xfrm>
            <a:off x="15370935" y="4845254"/>
            <a:ext cx="915635" cy="369332"/>
          </a:xfrm>
          <a:prstGeom prst="rect">
            <a:avLst/>
          </a:prstGeom>
          <a:noFill/>
        </p:spPr>
        <p:txBody>
          <a:bodyPr wrap="none" rtlCol="0">
            <a:spAutoFit/>
          </a:bodyPr>
          <a:lstStyle/>
          <a:p>
            <a:r>
              <a:rPr kumimoji="1" lang="en-US" altLang="ja-JP" dirty="0" smtClean="0"/>
              <a:t>0..* (1)</a:t>
            </a:r>
            <a:endParaRPr kumimoji="1" lang="ja-JP" altLang="en-US" dirty="0"/>
          </a:p>
        </p:txBody>
      </p:sp>
      <p:sp>
        <p:nvSpPr>
          <p:cNvPr id="106" name="角丸四角形 105"/>
          <p:cNvSpPr/>
          <p:nvPr/>
        </p:nvSpPr>
        <p:spPr>
          <a:xfrm>
            <a:off x="111221" y="-4797581"/>
            <a:ext cx="4277569" cy="1617340"/>
          </a:xfrm>
          <a:prstGeom prst="roundRect">
            <a:avLst/>
          </a:prstGeom>
          <a:solidFill>
            <a:schemeClr val="accent6">
              <a:lumMod val="20000"/>
              <a:lumOff val="80000"/>
              <a:alpha val="20000"/>
            </a:schemeClr>
          </a:solidFill>
          <a:ln w="12700">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b="1" dirty="0" smtClean="0">
                <a:solidFill>
                  <a:schemeClr val="bg1">
                    <a:lumMod val="85000"/>
                  </a:schemeClr>
                </a:solidFill>
              </a:rPr>
              <a:t>OAuth2AuthorizedClient</a:t>
            </a:r>
            <a:endParaRPr lang="en-US" altLang="ja-JP" b="1" dirty="0">
              <a:solidFill>
                <a:schemeClr val="bg1">
                  <a:lumMod val="85000"/>
                </a:schemeClr>
              </a:solidFill>
            </a:endParaRPr>
          </a:p>
          <a:p>
            <a:pPr algn="ctr"/>
            <a:endParaRPr lang="en-US" altLang="ja-JP" dirty="0">
              <a:solidFill>
                <a:schemeClr val="bg1">
                  <a:lumMod val="85000"/>
                </a:schemeClr>
              </a:solidFill>
            </a:endParaRPr>
          </a:p>
          <a:p>
            <a:r>
              <a:rPr lang="en-US" altLang="ja-JP" dirty="0" err="1" smtClean="0">
                <a:solidFill>
                  <a:schemeClr val="bg1">
                    <a:lumMod val="85000"/>
                  </a:schemeClr>
                </a:solidFill>
              </a:rPr>
              <a:t>ClientRegistration</a:t>
            </a:r>
            <a:r>
              <a:rPr lang="en-US" altLang="ja-JP" dirty="0" smtClean="0">
                <a:solidFill>
                  <a:schemeClr val="bg1">
                    <a:lumMod val="85000"/>
                  </a:schemeClr>
                </a:solidFill>
              </a:rPr>
              <a:t> </a:t>
            </a:r>
            <a:r>
              <a:rPr lang="en-US" altLang="ja-JP" dirty="0" err="1">
                <a:solidFill>
                  <a:schemeClr val="bg1">
                    <a:lumMod val="85000"/>
                  </a:schemeClr>
                </a:solidFill>
              </a:rPr>
              <a:t>clientRegistration</a:t>
            </a:r>
            <a:r>
              <a:rPr lang="en-US" altLang="ja-JP" dirty="0" smtClean="0">
                <a:solidFill>
                  <a:schemeClr val="bg1">
                    <a:lumMod val="85000"/>
                  </a:schemeClr>
                </a:solidFill>
              </a:rPr>
              <a:t>;</a:t>
            </a:r>
            <a:br>
              <a:rPr lang="en-US" altLang="ja-JP" dirty="0" smtClean="0">
                <a:solidFill>
                  <a:schemeClr val="bg1">
                    <a:lumMod val="85000"/>
                  </a:schemeClr>
                </a:solidFill>
              </a:rPr>
            </a:br>
            <a:r>
              <a:rPr lang="en-US" altLang="ja-JP" dirty="0" smtClean="0">
                <a:solidFill>
                  <a:schemeClr val="bg1">
                    <a:lumMod val="85000"/>
                  </a:schemeClr>
                </a:solidFill>
              </a:rPr>
              <a:t>String </a:t>
            </a:r>
            <a:r>
              <a:rPr lang="en-US" altLang="ja-JP" dirty="0" err="1">
                <a:solidFill>
                  <a:schemeClr val="bg1">
                    <a:lumMod val="85000"/>
                  </a:schemeClr>
                </a:solidFill>
              </a:rPr>
              <a:t>principalName</a:t>
            </a:r>
            <a:r>
              <a:rPr lang="en-US" altLang="ja-JP" dirty="0" smtClean="0">
                <a:solidFill>
                  <a:schemeClr val="bg1">
                    <a:lumMod val="85000"/>
                  </a:schemeClr>
                </a:solidFill>
              </a:rPr>
              <a:t>;</a:t>
            </a:r>
            <a:br>
              <a:rPr lang="en-US" altLang="ja-JP" dirty="0" smtClean="0">
                <a:solidFill>
                  <a:schemeClr val="bg1">
                    <a:lumMod val="85000"/>
                  </a:schemeClr>
                </a:solidFill>
              </a:rPr>
            </a:br>
            <a:r>
              <a:rPr lang="en-US" altLang="ja-JP" dirty="0" smtClean="0">
                <a:solidFill>
                  <a:schemeClr val="bg1">
                    <a:lumMod val="85000"/>
                  </a:schemeClr>
                </a:solidFill>
              </a:rPr>
              <a:t>OAuth2AccessToken </a:t>
            </a:r>
            <a:r>
              <a:rPr lang="en-US" altLang="ja-JP" dirty="0" err="1">
                <a:solidFill>
                  <a:schemeClr val="bg1">
                    <a:lumMod val="85000"/>
                  </a:schemeClr>
                </a:solidFill>
              </a:rPr>
              <a:t>accessToken</a:t>
            </a:r>
            <a:r>
              <a:rPr lang="en-US" altLang="ja-JP" dirty="0" smtClean="0">
                <a:solidFill>
                  <a:schemeClr val="bg1">
                    <a:lumMod val="85000"/>
                  </a:schemeClr>
                </a:solidFill>
              </a:rPr>
              <a:t>;</a:t>
            </a:r>
          </a:p>
        </p:txBody>
      </p:sp>
      <p:sp>
        <p:nvSpPr>
          <p:cNvPr id="111" name="角丸四角形 110"/>
          <p:cNvSpPr/>
          <p:nvPr/>
        </p:nvSpPr>
        <p:spPr>
          <a:xfrm>
            <a:off x="1776705" y="-2947741"/>
            <a:ext cx="2959747" cy="2371226"/>
          </a:xfrm>
          <a:prstGeom prst="roundRect">
            <a:avLst/>
          </a:prstGeom>
          <a:solidFill>
            <a:schemeClr val="accent6">
              <a:lumMod val="20000"/>
              <a:lumOff val="80000"/>
              <a:alpha val="2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b="1" dirty="0" smtClean="0">
                <a:solidFill>
                  <a:schemeClr val="bg1">
                    <a:lumMod val="85000"/>
                  </a:schemeClr>
                </a:solidFill>
              </a:rPr>
              <a:t>OAuth2AccessToken</a:t>
            </a:r>
            <a:endParaRPr lang="en-US" altLang="ja-JP" b="1" dirty="0">
              <a:solidFill>
                <a:schemeClr val="bg1">
                  <a:lumMod val="85000"/>
                </a:schemeClr>
              </a:solidFill>
            </a:endParaRPr>
          </a:p>
          <a:p>
            <a:pPr algn="ctr"/>
            <a:endParaRPr lang="en-US" altLang="ja-JP" dirty="0">
              <a:solidFill>
                <a:schemeClr val="bg1">
                  <a:lumMod val="85000"/>
                </a:schemeClr>
              </a:solidFill>
            </a:endParaRPr>
          </a:p>
          <a:p>
            <a:r>
              <a:rPr lang="en-US" altLang="ja-JP" dirty="0" smtClean="0">
                <a:solidFill>
                  <a:schemeClr val="bg1">
                    <a:lumMod val="85000"/>
                  </a:schemeClr>
                </a:solidFill>
              </a:rPr>
              <a:t>String </a:t>
            </a:r>
            <a:r>
              <a:rPr lang="en-US" altLang="ja-JP" dirty="0" err="1">
                <a:solidFill>
                  <a:schemeClr val="bg1">
                    <a:lumMod val="85000"/>
                  </a:schemeClr>
                </a:solidFill>
              </a:rPr>
              <a:t>tokenValue</a:t>
            </a:r>
            <a:r>
              <a:rPr lang="en-US" altLang="ja-JP" dirty="0" smtClean="0">
                <a:solidFill>
                  <a:schemeClr val="bg1">
                    <a:lumMod val="85000"/>
                  </a:schemeClr>
                </a:solidFill>
              </a:rPr>
              <a:t>;</a:t>
            </a:r>
            <a:br>
              <a:rPr lang="en-US" altLang="ja-JP" dirty="0" smtClean="0">
                <a:solidFill>
                  <a:schemeClr val="bg1">
                    <a:lumMod val="85000"/>
                  </a:schemeClr>
                </a:solidFill>
              </a:rPr>
            </a:br>
            <a:r>
              <a:rPr lang="en-US" altLang="ja-JP" dirty="0" smtClean="0">
                <a:solidFill>
                  <a:schemeClr val="bg1">
                    <a:lumMod val="85000"/>
                  </a:schemeClr>
                </a:solidFill>
              </a:rPr>
              <a:t>Instant </a:t>
            </a:r>
            <a:r>
              <a:rPr lang="en-US" altLang="ja-JP" dirty="0" err="1">
                <a:solidFill>
                  <a:schemeClr val="bg1">
                    <a:lumMod val="85000"/>
                  </a:schemeClr>
                </a:solidFill>
              </a:rPr>
              <a:t>issuedAt</a:t>
            </a:r>
            <a:r>
              <a:rPr lang="en-US" altLang="ja-JP" dirty="0" smtClean="0">
                <a:solidFill>
                  <a:schemeClr val="bg1">
                    <a:lumMod val="85000"/>
                  </a:schemeClr>
                </a:solidFill>
              </a:rPr>
              <a:t>;</a:t>
            </a:r>
            <a:br>
              <a:rPr lang="en-US" altLang="ja-JP" dirty="0" smtClean="0">
                <a:solidFill>
                  <a:schemeClr val="bg1">
                    <a:lumMod val="85000"/>
                  </a:schemeClr>
                </a:solidFill>
              </a:rPr>
            </a:br>
            <a:r>
              <a:rPr lang="en-US" altLang="ja-JP" dirty="0" smtClean="0">
                <a:solidFill>
                  <a:schemeClr val="bg1">
                    <a:lumMod val="85000"/>
                  </a:schemeClr>
                </a:solidFill>
              </a:rPr>
              <a:t>Instant </a:t>
            </a:r>
            <a:r>
              <a:rPr lang="en-US" altLang="ja-JP" dirty="0" err="1">
                <a:solidFill>
                  <a:schemeClr val="bg1">
                    <a:lumMod val="85000"/>
                  </a:schemeClr>
                </a:solidFill>
              </a:rPr>
              <a:t>expiresAt</a:t>
            </a:r>
            <a:r>
              <a:rPr lang="en-US" altLang="ja-JP" dirty="0" smtClean="0">
                <a:solidFill>
                  <a:schemeClr val="bg1">
                    <a:lumMod val="85000"/>
                  </a:schemeClr>
                </a:solidFill>
              </a:rPr>
              <a:t>;</a:t>
            </a:r>
            <a:br>
              <a:rPr lang="en-US" altLang="ja-JP" dirty="0" smtClean="0">
                <a:solidFill>
                  <a:schemeClr val="bg1">
                    <a:lumMod val="85000"/>
                  </a:schemeClr>
                </a:solidFill>
              </a:rPr>
            </a:br>
            <a:r>
              <a:rPr lang="en-US" altLang="ja-JP" dirty="0" err="1" smtClean="0">
                <a:solidFill>
                  <a:schemeClr val="bg1">
                    <a:lumMod val="85000"/>
                  </a:schemeClr>
                </a:solidFill>
              </a:rPr>
              <a:t>TokenType</a:t>
            </a:r>
            <a:r>
              <a:rPr lang="en-US" altLang="ja-JP" dirty="0" smtClean="0">
                <a:solidFill>
                  <a:schemeClr val="bg1">
                    <a:lumMod val="85000"/>
                  </a:schemeClr>
                </a:solidFill>
              </a:rPr>
              <a:t> </a:t>
            </a:r>
            <a:r>
              <a:rPr lang="en-US" altLang="ja-JP" dirty="0" err="1">
                <a:solidFill>
                  <a:schemeClr val="bg1">
                    <a:lumMod val="85000"/>
                  </a:schemeClr>
                </a:solidFill>
              </a:rPr>
              <a:t>tokenType</a:t>
            </a:r>
            <a:r>
              <a:rPr lang="en-US" altLang="ja-JP" dirty="0" smtClean="0">
                <a:solidFill>
                  <a:schemeClr val="bg1">
                    <a:lumMod val="85000"/>
                  </a:schemeClr>
                </a:solidFill>
              </a:rPr>
              <a:t>;</a:t>
            </a:r>
            <a:br>
              <a:rPr lang="en-US" altLang="ja-JP" dirty="0" smtClean="0">
                <a:solidFill>
                  <a:schemeClr val="bg1">
                    <a:lumMod val="85000"/>
                  </a:schemeClr>
                </a:solidFill>
              </a:rPr>
            </a:br>
            <a:r>
              <a:rPr lang="en-US" altLang="ja-JP" dirty="0" smtClean="0">
                <a:solidFill>
                  <a:schemeClr val="bg1">
                    <a:lumMod val="85000"/>
                  </a:schemeClr>
                </a:solidFill>
              </a:rPr>
              <a:t>Set&lt;String&gt; </a:t>
            </a:r>
            <a:r>
              <a:rPr lang="en-US" altLang="ja-JP" dirty="0">
                <a:solidFill>
                  <a:schemeClr val="bg1">
                    <a:lumMod val="85000"/>
                  </a:schemeClr>
                </a:solidFill>
              </a:rPr>
              <a:t>scopes</a:t>
            </a:r>
            <a:r>
              <a:rPr lang="en-US" altLang="ja-JP" dirty="0" smtClean="0">
                <a:solidFill>
                  <a:schemeClr val="bg1">
                    <a:lumMod val="85000"/>
                  </a:schemeClr>
                </a:solidFill>
              </a:rPr>
              <a:t>;</a:t>
            </a:r>
          </a:p>
        </p:txBody>
      </p:sp>
      <p:cxnSp>
        <p:nvCxnSpPr>
          <p:cNvPr id="112" name="直線コネクタ 111"/>
          <p:cNvCxnSpPr>
            <a:endCxn id="111" idx="1"/>
          </p:cNvCxnSpPr>
          <p:nvPr/>
        </p:nvCxnSpPr>
        <p:spPr>
          <a:xfrm rot="16200000" flipH="1">
            <a:off x="635594" y="-2903240"/>
            <a:ext cx="1418361" cy="863862"/>
          </a:xfrm>
          <a:prstGeom prst="bentConnector2">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6" name="直線コネクタ 115"/>
          <p:cNvCxnSpPr>
            <a:stCxn id="159" idx="1"/>
            <a:endCxn id="106" idx="3"/>
          </p:cNvCxnSpPr>
          <p:nvPr/>
        </p:nvCxnSpPr>
        <p:spPr>
          <a:xfrm rot="10800000">
            <a:off x="4388790" y="-3988910"/>
            <a:ext cx="2306326" cy="1378417"/>
          </a:xfrm>
          <a:prstGeom prst="bentConnector3">
            <a:avLst>
              <a:gd name="adj1" fmla="val 50000"/>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9" name="テキスト ボックス 128"/>
          <p:cNvSpPr txBox="1"/>
          <p:nvPr/>
        </p:nvSpPr>
        <p:spPr>
          <a:xfrm>
            <a:off x="1183622" y="-1706746"/>
            <a:ext cx="366249" cy="369332"/>
          </a:xfrm>
          <a:prstGeom prst="rect">
            <a:avLst/>
          </a:prstGeom>
          <a:noFill/>
        </p:spPr>
        <p:txBody>
          <a:bodyPr wrap="square" rtlCol="0">
            <a:spAutoFit/>
          </a:bodyPr>
          <a:lstStyle/>
          <a:p>
            <a:r>
              <a:rPr kumimoji="1" lang="en-US" altLang="ja-JP" dirty="0" smtClean="0">
                <a:solidFill>
                  <a:schemeClr val="bg1">
                    <a:lumMod val="85000"/>
                  </a:schemeClr>
                </a:solidFill>
              </a:rPr>
              <a:t>1</a:t>
            </a:r>
            <a:endParaRPr kumimoji="1" lang="ja-JP" altLang="en-US" dirty="0">
              <a:solidFill>
                <a:schemeClr val="bg1">
                  <a:lumMod val="85000"/>
                </a:schemeClr>
              </a:solidFill>
            </a:endParaRPr>
          </a:p>
        </p:txBody>
      </p:sp>
      <p:sp>
        <p:nvSpPr>
          <p:cNvPr id="131" name="角丸四角形 130"/>
          <p:cNvSpPr/>
          <p:nvPr/>
        </p:nvSpPr>
        <p:spPr>
          <a:xfrm>
            <a:off x="2433807" y="4438381"/>
            <a:ext cx="5981014" cy="3177476"/>
          </a:xfrm>
          <a:prstGeom prst="roundRect">
            <a:avLst/>
          </a:prstGeom>
          <a:solidFill>
            <a:schemeClr val="accent6">
              <a:lumMod val="20000"/>
              <a:lumOff val="80000"/>
              <a:alpha val="2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b="1" dirty="0" smtClean="0">
                <a:solidFill>
                  <a:schemeClr val="bg1">
                    <a:lumMod val="85000"/>
                  </a:schemeClr>
                </a:solidFill>
              </a:rPr>
              <a:t>OAuth2AuthorizationRequest</a:t>
            </a:r>
            <a:endParaRPr lang="en-US" altLang="ja-JP" b="1" dirty="0">
              <a:solidFill>
                <a:schemeClr val="bg1">
                  <a:lumMod val="85000"/>
                </a:schemeClr>
              </a:solidFill>
            </a:endParaRPr>
          </a:p>
          <a:p>
            <a:pPr algn="ctr"/>
            <a:endParaRPr lang="en-US" altLang="ja-JP" dirty="0">
              <a:solidFill>
                <a:schemeClr val="bg1">
                  <a:lumMod val="85000"/>
                </a:schemeClr>
              </a:solidFill>
            </a:endParaRPr>
          </a:p>
          <a:p>
            <a:r>
              <a:rPr lang="en-US" altLang="ja-JP" dirty="0" smtClean="0">
                <a:solidFill>
                  <a:schemeClr val="bg1">
                    <a:lumMod val="85000"/>
                  </a:schemeClr>
                </a:solidFill>
              </a:rPr>
              <a:t>String </a:t>
            </a:r>
            <a:r>
              <a:rPr lang="en-US" altLang="ja-JP" dirty="0" err="1">
                <a:solidFill>
                  <a:schemeClr val="bg1">
                    <a:lumMod val="85000"/>
                  </a:schemeClr>
                </a:solidFill>
              </a:rPr>
              <a:t>authorizationUri</a:t>
            </a:r>
            <a:r>
              <a:rPr lang="en-US" altLang="ja-JP" dirty="0" smtClean="0">
                <a:solidFill>
                  <a:schemeClr val="bg1">
                    <a:lumMod val="85000"/>
                  </a:schemeClr>
                </a:solidFill>
              </a:rPr>
              <a:t>;</a:t>
            </a:r>
            <a:br>
              <a:rPr lang="en-US" altLang="ja-JP" dirty="0" smtClean="0">
                <a:solidFill>
                  <a:schemeClr val="bg1">
                    <a:lumMod val="85000"/>
                  </a:schemeClr>
                </a:solidFill>
              </a:rPr>
            </a:br>
            <a:r>
              <a:rPr lang="en-US" altLang="ja-JP" dirty="0" err="1" smtClean="0">
                <a:solidFill>
                  <a:schemeClr val="bg1">
                    <a:lumMod val="85000"/>
                  </a:schemeClr>
                </a:solidFill>
              </a:rPr>
              <a:t>AuthorizationGrantType</a:t>
            </a:r>
            <a:r>
              <a:rPr lang="en-US" altLang="ja-JP" dirty="0" smtClean="0">
                <a:solidFill>
                  <a:schemeClr val="bg1">
                    <a:lumMod val="85000"/>
                  </a:schemeClr>
                </a:solidFill>
              </a:rPr>
              <a:t> </a:t>
            </a:r>
            <a:r>
              <a:rPr lang="en-US" altLang="ja-JP" dirty="0" err="1">
                <a:solidFill>
                  <a:schemeClr val="bg1">
                    <a:lumMod val="85000"/>
                  </a:schemeClr>
                </a:solidFill>
              </a:rPr>
              <a:t>authorizationGrantType</a:t>
            </a:r>
            <a:r>
              <a:rPr lang="en-US" altLang="ja-JP" dirty="0" smtClean="0">
                <a:solidFill>
                  <a:schemeClr val="bg1">
                    <a:lumMod val="85000"/>
                  </a:schemeClr>
                </a:solidFill>
              </a:rPr>
              <a:t>;</a:t>
            </a:r>
            <a:br>
              <a:rPr lang="en-US" altLang="ja-JP" dirty="0" smtClean="0">
                <a:solidFill>
                  <a:schemeClr val="bg1">
                    <a:lumMod val="85000"/>
                  </a:schemeClr>
                </a:solidFill>
              </a:rPr>
            </a:br>
            <a:r>
              <a:rPr lang="en-US" altLang="ja-JP" dirty="0" smtClean="0">
                <a:solidFill>
                  <a:schemeClr val="bg1">
                    <a:lumMod val="85000"/>
                  </a:schemeClr>
                </a:solidFill>
              </a:rPr>
              <a:t>OAuth2AuthorizationResponseType </a:t>
            </a:r>
            <a:r>
              <a:rPr lang="en-US" altLang="ja-JP" dirty="0" err="1">
                <a:solidFill>
                  <a:schemeClr val="bg1">
                    <a:lumMod val="85000"/>
                  </a:schemeClr>
                </a:solidFill>
              </a:rPr>
              <a:t>responseType</a:t>
            </a:r>
            <a:r>
              <a:rPr lang="en-US" altLang="ja-JP" dirty="0" smtClean="0">
                <a:solidFill>
                  <a:schemeClr val="bg1">
                    <a:lumMod val="85000"/>
                  </a:schemeClr>
                </a:solidFill>
              </a:rPr>
              <a:t>;</a:t>
            </a:r>
            <a:br>
              <a:rPr lang="en-US" altLang="ja-JP" dirty="0" smtClean="0">
                <a:solidFill>
                  <a:schemeClr val="bg1">
                    <a:lumMod val="85000"/>
                  </a:schemeClr>
                </a:solidFill>
              </a:rPr>
            </a:br>
            <a:r>
              <a:rPr lang="en-US" altLang="ja-JP" dirty="0" smtClean="0">
                <a:solidFill>
                  <a:schemeClr val="bg1">
                    <a:lumMod val="85000"/>
                  </a:schemeClr>
                </a:solidFill>
              </a:rPr>
              <a:t>String </a:t>
            </a:r>
            <a:r>
              <a:rPr lang="en-US" altLang="ja-JP" dirty="0" err="1">
                <a:solidFill>
                  <a:schemeClr val="bg1">
                    <a:lumMod val="85000"/>
                  </a:schemeClr>
                </a:solidFill>
              </a:rPr>
              <a:t>clientId</a:t>
            </a:r>
            <a:r>
              <a:rPr lang="en-US" altLang="ja-JP" dirty="0" smtClean="0">
                <a:solidFill>
                  <a:schemeClr val="bg1">
                    <a:lumMod val="85000"/>
                  </a:schemeClr>
                </a:solidFill>
              </a:rPr>
              <a:t>;</a:t>
            </a:r>
            <a:br>
              <a:rPr lang="en-US" altLang="ja-JP" dirty="0" smtClean="0">
                <a:solidFill>
                  <a:schemeClr val="bg1">
                    <a:lumMod val="85000"/>
                  </a:schemeClr>
                </a:solidFill>
              </a:rPr>
            </a:br>
            <a:r>
              <a:rPr lang="en-US" altLang="ja-JP" dirty="0" smtClean="0">
                <a:solidFill>
                  <a:schemeClr val="bg1">
                    <a:lumMod val="85000"/>
                  </a:schemeClr>
                </a:solidFill>
              </a:rPr>
              <a:t>String </a:t>
            </a:r>
            <a:r>
              <a:rPr lang="en-US" altLang="ja-JP" dirty="0" err="1">
                <a:solidFill>
                  <a:schemeClr val="bg1">
                    <a:lumMod val="85000"/>
                  </a:schemeClr>
                </a:solidFill>
              </a:rPr>
              <a:t>redirectUri</a:t>
            </a:r>
            <a:r>
              <a:rPr lang="en-US" altLang="ja-JP" dirty="0" smtClean="0">
                <a:solidFill>
                  <a:schemeClr val="bg1">
                    <a:lumMod val="85000"/>
                  </a:schemeClr>
                </a:solidFill>
              </a:rPr>
              <a:t>;</a:t>
            </a:r>
            <a:br>
              <a:rPr lang="en-US" altLang="ja-JP" dirty="0" smtClean="0">
                <a:solidFill>
                  <a:schemeClr val="bg1">
                    <a:lumMod val="85000"/>
                  </a:schemeClr>
                </a:solidFill>
              </a:rPr>
            </a:br>
            <a:r>
              <a:rPr lang="en-US" altLang="ja-JP" dirty="0" smtClean="0">
                <a:solidFill>
                  <a:schemeClr val="bg1">
                    <a:lumMod val="85000"/>
                  </a:schemeClr>
                </a:solidFill>
              </a:rPr>
              <a:t>Set&lt;String&gt; </a:t>
            </a:r>
            <a:r>
              <a:rPr lang="en-US" altLang="ja-JP" dirty="0">
                <a:solidFill>
                  <a:schemeClr val="bg1">
                    <a:lumMod val="85000"/>
                  </a:schemeClr>
                </a:solidFill>
              </a:rPr>
              <a:t>scopes</a:t>
            </a:r>
            <a:r>
              <a:rPr lang="en-US" altLang="ja-JP" dirty="0" smtClean="0">
                <a:solidFill>
                  <a:schemeClr val="bg1">
                    <a:lumMod val="85000"/>
                  </a:schemeClr>
                </a:solidFill>
              </a:rPr>
              <a:t>;</a:t>
            </a:r>
            <a:br>
              <a:rPr lang="en-US" altLang="ja-JP" dirty="0" smtClean="0">
                <a:solidFill>
                  <a:schemeClr val="bg1">
                    <a:lumMod val="85000"/>
                  </a:schemeClr>
                </a:solidFill>
              </a:rPr>
            </a:br>
            <a:r>
              <a:rPr lang="en-US" altLang="ja-JP" dirty="0" smtClean="0">
                <a:solidFill>
                  <a:schemeClr val="bg1">
                    <a:lumMod val="85000"/>
                  </a:schemeClr>
                </a:solidFill>
              </a:rPr>
              <a:t>String </a:t>
            </a:r>
            <a:r>
              <a:rPr lang="en-US" altLang="ja-JP" dirty="0">
                <a:solidFill>
                  <a:schemeClr val="bg1">
                    <a:lumMod val="85000"/>
                  </a:schemeClr>
                </a:solidFill>
              </a:rPr>
              <a:t>state</a:t>
            </a:r>
            <a:r>
              <a:rPr lang="en-US" altLang="ja-JP" dirty="0" smtClean="0">
                <a:solidFill>
                  <a:schemeClr val="bg1">
                    <a:lumMod val="85000"/>
                  </a:schemeClr>
                </a:solidFill>
              </a:rPr>
              <a:t>;</a:t>
            </a:r>
            <a:br>
              <a:rPr lang="en-US" altLang="ja-JP" dirty="0" smtClean="0">
                <a:solidFill>
                  <a:schemeClr val="bg1">
                    <a:lumMod val="85000"/>
                  </a:schemeClr>
                </a:solidFill>
              </a:rPr>
            </a:br>
            <a:r>
              <a:rPr lang="en-US" altLang="ja-JP" dirty="0" smtClean="0">
                <a:solidFill>
                  <a:schemeClr val="bg1">
                    <a:lumMod val="85000"/>
                  </a:schemeClr>
                </a:solidFill>
              </a:rPr>
              <a:t>Map&lt;</a:t>
            </a:r>
            <a:r>
              <a:rPr lang="en-US" altLang="ja-JP" dirty="0" err="1" smtClean="0">
                <a:solidFill>
                  <a:schemeClr val="bg1">
                    <a:lumMod val="85000"/>
                  </a:schemeClr>
                </a:solidFill>
              </a:rPr>
              <a:t>String,Object</a:t>
            </a:r>
            <a:r>
              <a:rPr lang="en-US" altLang="ja-JP" dirty="0" smtClean="0">
                <a:solidFill>
                  <a:schemeClr val="bg1">
                    <a:lumMod val="85000"/>
                  </a:schemeClr>
                </a:solidFill>
              </a:rPr>
              <a:t>&gt; </a:t>
            </a:r>
            <a:r>
              <a:rPr lang="en-US" altLang="ja-JP" dirty="0" err="1">
                <a:solidFill>
                  <a:schemeClr val="bg1">
                    <a:lumMod val="85000"/>
                  </a:schemeClr>
                </a:solidFill>
              </a:rPr>
              <a:t>additionalParameters</a:t>
            </a:r>
            <a:r>
              <a:rPr lang="en-US" altLang="ja-JP" dirty="0" smtClean="0">
                <a:solidFill>
                  <a:schemeClr val="bg1">
                    <a:lumMod val="85000"/>
                  </a:schemeClr>
                </a:solidFill>
              </a:rPr>
              <a:t>;</a:t>
            </a:r>
            <a:br>
              <a:rPr lang="en-US" altLang="ja-JP" dirty="0" smtClean="0">
                <a:solidFill>
                  <a:schemeClr val="bg1">
                    <a:lumMod val="85000"/>
                  </a:schemeClr>
                </a:solidFill>
              </a:rPr>
            </a:br>
            <a:endParaRPr lang="en-US" altLang="ja-JP" dirty="0" smtClean="0">
              <a:solidFill>
                <a:schemeClr val="bg1">
                  <a:lumMod val="85000"/>
                </a:schemeClr>
              </a:solidFill>
            </a:endParaRPr>
          </a:p>
        </p:txBody>
      </p:sp>
      <p:sp>
        <p:nvSpPr>
          <p:cNvPr id="160" name="角丸四角形 159"/>
          <p:cNvSpPr/>
          <p:nvPr/>
        </p:nvSpPr>
        <p:spPr>
          <a:xfrm>
            <a:off x="14102311" y="-4258185"/>
            <a:ext cx="4370162" cy="2057666"/>
          </a:xfrm>
          <a:prstGeom prst="roundRect">
            <a:avLst/>
          </a:prstGeom>
          <a:solidFill>
            <a:schemeClr val="accent6">
              <a:lumMod val="20000"/>
              <a:lumOff val="80000"/>
              <a:alpha val="2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b="1" dirty="0" err="1" smtClean="0">
                <a:solidFill>
                  <a:schemeClr val="bg1">
                    <a:lumMod val="85000"/>
                  </a:schemeClr>
                </a:solidFill>
              </a:rPr>
              <a:t>ProviderDetails</a:t>
            </a:r>
            <a:endParaRPr lang="en-US" altLang="ja-JP" b="1" dirty="0">
              <a:solidFill>
                <a:schemeClr val="bg1">
                  <a:lumMod val="85000"/>
                </a:schemeClr>
              </a:solidFill>
            </a:endParaRPr>
          </a:p>
          <a:p>
            <a:pPr algn="ctr"/>
            <a:endParaRPr lang="en-US" altLang="ja-JP" dirty="0">
              <a:solidFill>
                <a:schemeClr val="bg1">
                  <a:lumMod val="85000"/>
                </a:schemeClr>
              </a:solidFill>
            </a:endParaRPr>
          </a:p>
          <a:p>
            <a:r>
              <a:rPr lang="en-US" altLang="ja-JP" dirty="0" smtClean="0">
                <a:solidFill>
                  <a:schemeClr val="bg1">
                    <a:lumMod val="85000"/>
                  </a:schemeClr>
                </a:solidFill>
              </a:rPr>
              <a:t>String </a:t>
            </a:r>
            <a:r>
              <a:rPr lang="en-US" altLang="ja-JP" dirty="0" err="1">
                <a:solidFill>
                  <a:schemeClr val="bg1">
                    <a:lumMod val="85000"/>
                  </a:schemeClr>
                </a:solidFill>
              </a:rPr>
              <a:t>authorizationUri</a:t>
            </a:r>
            <a:r>
              <a:rPr lang="en-US" altLang="ja-JP" dirty="0" smtClean="0">
                <a:solidFill>
                  <a:schemeClr val="bg1">
                    <a:lumMod val="85000"/>
                  </a:schemeClr>
                </a:solidFill>
              </a:rPr>
              <a:t>;</a:t>
            </a:r>
            <a:br>
              <a:rPr lang="en-US" altLang="ja-JP" dirty="0" smtClean="0">
                <a:solidFill>
                  <a:schemeClr val="bg1">
                    <a:lumMod val="85000"/>
                  </a:schemeClr>
                </a:solidFill>
              </a:rPr>
            </a:br>
            <a:r>
              <a:rPr lang="en-US" altLang="ja-JP" dirty="0" smtClean="0">
                <a:solidFill>
                  <a:schemeClr val="bg1">
                    <a:lumMod val="85000"/>
                  </a:schemeClr>
                </a:solidFill>
              </a:rPr>
              <a:t>String </a:t>
            </a:r>
            <a:r>
              <a:rPr lang="en-US" altLang="ja-JP" dirty="0" err="1">
                <a:solidFill>
                  <a:schemeClr val="bg1">
                    <a:lumMod val="85000"/>
                  </a:schemeClr>
                </a:solidFill>
              </a:rPr>
              <a:t>tokenUri</a:t>
            </a:r>
            <a:r>
              <a:rPr lang="en-US" altLang="ja-JP" dirty="0" smtClean="0">
                <a:solidFill>
                  <a:schemeClr val="bg1">
                    <a:lumMod val="85000"/>
                  </a:schemeClr>
                </a:solidFill>
              </a:rPr>
              <a:t>;</a:t>
            </a:r>
            <a:br>
              <a:rPr lang="en-US" altLang="ja-JP" dirty="0" smtClean="0">
                <a:solidFill>
                  <a:schemeClr val="bg1">
                    <a:lumMod val="85000"/>
                  </a:schemeClr>
                </a:solidFill>
              </a:rPr>
            </a:br>
            <a:r>
              <a:rPr lang="en-US" altLang="ja-JP" dirty="0" err="1" smtClean="0">
                <a:solidFill>
                  <a:schemeClr val="bg1">
                    <a:lumMod val="85000"/>
                  </a:schemeClr>
                </a:solidFill>
              </a:rPr>
              <a:t>UserInfoEndpoint</a:t>
            </a:r>
            <a:r>
              <a:rPr lang="en-US" altLang="ja-JP" dirty="0" smtClean="0">
                <a:solidFill>
                  <a:schemeClr val="bg1">
                    <a:lumMod val="85000"/>
                  </a:schemeClr>
                </a:solidFill>
              </a:rPr>
              <a:t> </a:t>
            </a:r>
            <a:r>
              <a:rPr lang="en-US" altLang="ja-JP" dirty="0" err="1" smtClean="0">
                <a:solidFill>
                  <a:schemeClr val="bg1">
                    <a:lumMod val="85000"/>
                  </a:schemeClr>
                </a:solidFill>
              </a:rPr>
              <a:t>userInfoEndpoint</a:t>
            </a:r>
            <a:r>
              <a:rPr lang="en-US" altLang="ja-JP" dirty="0" smtClean="0">
                <a:solidFill>
                  <a:schemeClr val="bg1">
                    <a:lumMod val="85000"/>
                  </a:schemeClr>
                </a:solidFill>
              </a:rPr>
              <a:t>;</a:t>
            </a:r>
            <a:br>
              <a:rPr lang="en-US" altLang="ja-JP" dirty="0" smtClean="0">
                <a:solidFill>
                  <a:schemeClr val="bg1">
                    <a:lumMod val="85000"/>
                  </a:schemeClr>
                </a:solidFill>
              </a:rPr>
            </a:br>
            <a:r>
              <a:rPr lang="en-US" altLang="ja-JP" dirty="0" smtClean="0">
                <a:solidFill>
                  <a:schemeClr val="bg1">
                    <a:lumMod val="85000"/>
                  </a:schemeClr>
                </a:solidFill>
              </a:rPr>
              <a:t>String </a:t>
            </a:r>
            <a:r>
              <a:rPr lang="en-US" altLang="ja-JP" dirty="0" err="1">
                <a:solidFill>
                  <a:schemeClr val="bg1">
                    <a:lumMod val="85000"/>
                  </a:schemeClr>
                </a:solidFill>
              </a:rPr>
              <a:t>jwkSetUri</a:t>
            </a:r>
            <a:r>
              <a:rPr lang="en-US" altLang="ja-JP" dirty="0" smtClean="0">
                <a:solidFill>
                  <a:schemeClr val="bg1">
                    <a:lumMod val="85000"/>
                  </a:schemeClr>
                </a:solidFill>
              </a:rPr>
              <a:t>;</a:t>
            </a:r>
            <a:br>
              <a:rPr lang="en-US" altLang="ja-JP" dirty="0" smtClean="0">
                <a:solidFill>
                  <a:schemeClr val="bg1">
                    <a:lumMod val="85000"/>
                  </a:schemeClr>
                </a:solidFill>
              </a:rPr>
            </a:br>
            <a:endParaRPr lang="en-US" altLang="ja-JP" dirty="0" smtClean="0">
              <a:solidFill>
                <a:schemeClr val="bg1">
                  <a:lumMod val="85000"/>
                </a:schemeClr>
              </a:solidFill>
            </a:endParaRPr>
          </a:p>
        </p:txBody>
      </p:sp>
      <p:sp>
        <p:nvSpPr>
          <p:cNvPr id="161" name="角丸四角形 160"/>
          <p:cNvSpPr/>
          <p:nvPr/>
        </p:nvSpPr>
        <p:spPr>
          <a:xfrm>
            <a:off x="14110927" y="-1564091"/>
            <a:ext cx="4370162" cy="1436605"/>
          </a:xfrm>
          <a:prstGeom prst="roundRect">
            <a:avLst/>
          </a:prstGeom>
          <a:solidFill>
            <a:schemeClr val="accent6">
              <a:lumMod val="20000"/>
              <a:lumOff val="80000"/>
              <a:alpha val="2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b="1" dirty="0" err="1" smtClean="0">
                <a:solidFill>
                  <a:schemeClr val="bg1">
                    <a:lumMod val="85000"/>
                  </a:schemeClr>
                </a:solidFill>
              </a:rPr>
              <a:t>UserInfoEndpoint</a:t>
            </a:r>
            <a:endParaRPr lang="en-US" altLang="ja-JP" b="1" dirty="0">
              <a:solidFill>
                <a:schemeClr val="bg1">
                  <a:lumMod val="85000"/>
                </a:schemeClr>
              </a:solidFill>
            </a:endParaRPr>
          </a:p>
          <a:p>
            <a:pPr algn="ctr"/>
            <a:endParaRPr lang="en-US" altLang="ja-JP" dirty="0">
              <a:solidFill>
                <a:schemeClr val="bg1">
                  <a:lumMod val="85000"/>
                </a:schemeClr>
              </a:solidFill>
            </a:endParaRPr>
          </a:p>
          <a:p>
            <a:r>
              <a:rPr lang="en-US" altLang="ja-JP" dirty="0" smtClean="0">
                <a:solidFill>
                  <a:schemeClr val="bg1">
                    <a:lumMod val="85000"/>
                  </a:schemeClr>
                </a:solidFill>
              </a:rPr>
              <a:t>String </a:t>
            </a:r>
            <a:r>
              <a:rPr lang="en-US" altLang="ja-JP" dirty="0" err="1">
                <a:solidFill>
                  <a:schemeClr val="bg1">
                    <a:lumMod val="85000"/>
                  </a:schemeClr>
                </a:solidFill>
              </a:rPr>
              <a:t>uri</a:t>
            </a:r>
            <a:r>
              <a:rPr lang="en-US" altLang="ja-JP" dirty="0" smtClean="0">
                <a:solidFill>
                  <a:schemeClr val="bg1">
                    <a:lumMod val="85000"/>
                  </a:schemeClr>
                </a:solidFill>
              </a:rPr>
              <a:t>;</a:t>
            </a:r>
            <a:br>
              <a:rPr lang="en-US" altLang="ja-JP" dirty="0" smtClean="0">
                <a:solidFill>
                  <a:schemeClr val="bg1">
                    <a:lumMod val="85000"/>
                  </a:schemeClr>
                </a:solidFill>
              </a:rPr>
            </a:br>
            <a:r>
              <a:rPr lang="en-US" altLang="ja-JP" dirty="0" smtClean="0">
                <a:solidFill>
                  <a:schemeClr val="bg1">
                    <a:lumMod val="85000"/>
                  </a:schemeClr>
                </a:solidFill>
              </a:rPr>
              <a:t>String </a:t>
            </a:r>
            <a:r>
              <a:rPr lang="en-US" altLang="ja-JP" dirty="0" err="1">
                <a:solidFill>
                  <a:schemeClr val="bg1">
                    <a:lumMod val="85000"/>
                  </a:schemeClr>
                </a:solidFill>
              </a:rPr>
              <a:t>userNameAttributeName</a:t>
            </a:r>
            <a:r>
              <a:rPr lang="en-US" altLang="ja-JP" dirty="0" smtClean="0">
                <a:solidFill>
                  <a:schemeClr val="bg1">
                    <a:lumMod val="85000"/>
                  </a:schemeClr>
                </a:solidFill>
              </a:rPr>
              <a:t>;</a:t>
            </a:r>
          </a:p>
        </p:txBody>
      </p:sp>
      <p:cxnSp>
        <p:nvCxnSpPr>
          <p:cNvPr id="162" name="直線矢印コネクタ 161"/>
          <p:cNvCxnSpPr>
            <a:stCxn id="160" idx="2"/>
            <a:endCxn id="161" idx="0"/>
          </p:cNvCxnSpPr>
          <p:nvPr/>
        </p:nvCxnSpPr>
        <p:spPr>
          <a:xfrm>
            <a:off x="16287392" y="-2200519"/>
            <a:ext cx="8616" cy="636428"/>
          </a:xfrm>
          <a:prstGeom prst="straightConnector1">
            <a:avLst/>
          </a:prstGeom>
          <a:ln>
            <a:solidFill>
              <a:schemeClr val="bg1">
                <a:lumMod val="8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63" name="テキスト ボックス 162"/>
          <p:cNvSpPr txBox="1"/>
          <p:nvPr/>
        </p:nvSpPr>
        <p:spPr>
          <a:xfrm>
            <a:off x="13782305" y="-3180489"/>
            <a:ext cx="312906" cy="369332"/>
          </a:xfrm>
          <a:prstGeom prst="rect">
            <a:avLst/>
          </a:prstGeom>
          <a:noFill/>
        </p:spPr>
        <p:txBody>
          <a:bodyPr wrap="none" rtlCol="0">
            <a:spAutoFit/>
          </a:bodyPr>
          <a:lstStyle/>
          <a:p>
            <a:r>
              <a:rPr kumimoji="1" lang="en-US" altLang="ja-JP" dirty="0" smtClean="0">
                <a:solidFill>
                  <a:schemeClr val="bg1">
                    <a:lumMod val="85000"/>
                  </a:schemeClr>
                </a:solidFill>
              </a:rPr>
              <a:t>1</a:t>
            </a:r>
            <a:endParaRPr kumimoji="1" lang="ja-JP" altLang="en-US" dirty="0">
              <a:solidFill>
                <a:schemeClr val="bg1">
                  <a:lumMod val="85000"/>
                </a:schemeClr>
              </a:solidFill>
            </a:endParaRPr>
          </a:p>
        </p:txBody>
      </p:sp>
      <p:sp>
        <p:nvSpPr>
          <p:cNvPr id="164" name="テキスト ボックス 163"/>
          <p:cNvSpPr txBox="1"/>
          <p:nvPr/>
        </p:nvSpPr>
        <p:spPr>
          <a:xfrm>
            <a:off x="15959333" y="-1914875"/>
            <a:ext cx="312906" cy="369332"/>
          </a:xfrm>
          <a:prstGeom prst="rect">
            <a:avLst/>
          </a:prstGeom>
          <a:noFill/>
        </p:spPr>
        <p:txBody>
          <a:bodyPr wrap="none" rtlCol="0">
            <a:spAutoFit/>
          </a:bodyPr>
          <a:lstStyle/>
          <a:p>
            <a:r>
              <a:rPr kumimoji="1" lang="en-US" altLang="ja-JP" dirty="0" smtClean="0">
                <a:solidFill>
                  <a:schemeClr val="bg1">
                    <a:lumMod val="85000"/>
                  </a:schemeClr>
                </a:solidFill>
              </a:rPr>
              <a:t>1</a:t>
            </a:r>
            <a:endParaRPr kumimoji="1" lang="ja-JP" altLang="en-US" dirty="0">
              <a:solidFill>
                <a:schemeClr val="bg1">
                  <a:lumMod val="85000"/>
                </a:schemeClr>
              </a:solidFill>
            </a:endParaRPr>
          </a:p>
        </p:txBody>
      </p:sp>
      <p:sp>
        <p:nvSpPr>
          <p:cNvPr id="172" name="テキスト ボックス 171"/>
          <p:cNvSpPr txBox="1"/>
          <p:nvPr/>
        </p:nvSpPr>
        <p:spPr>
          <a:xfrm>
            <a:off x="6004650" y="-2590497"/>
            <a:ext cx="312906" cy="369332"/>
          </a:xfrm>
          <a:prstGeom prst="rect">
            <a:avLst/>
          </a:prstGeom>
          <a:noFill/>
        </p:spPr>
        <p:txBody>
          <a:bodyPr wrap="none" rtlCol="0">
            <a:spAutoFit/>
          </a:bodyPr>
          <a:lstStyle/>
          <a:p>
            <a:r>
              <a:rPr kumimoji="1" lang="en-US" altLang="ja-JP" dirty="0" smtClean="0">
                <a:solidFill>
                  <a:schemeClr val="bg1">
                    <a:lumMod val="85000"/>
                  </a:schemeClr>
                </a:solidFill>
              </a:rPr>
              <a:t>1</a:t>
            </a:r>
            <a:endParaRPr kumimoji="1" lang="ja-JP" altLang="en-US" dirty="0">
              <a:solidFill>
                <a:schemeClr val="bg1">
                  <a:lumMod val="85000"/>
                </a:schemeClr>
              </a:solidFill>
            </a:endParaRPr>
          </a:p>
        </p:txBody>
      </p:sp>
      <p:cxnSp>
        <p:nvCxnSpPr>
          <p:cNvPr id="176" name="直線コネクタ 175"/>
          <p:cNvCxnSpPr>
            <a:stCxn id="159" idx="3"/>
            <a:endCxn id="160" idx="1"/>
          </p:cNvCxnSpPr>
          <p:nvPr/>
        </p:nvCxnSpPr>
        <p:spPr>
          <a:xfrm flipV="1">
            <a:off x="13293613" y="-3229352"/>
            <a:ext cx="808698" cy="618858"/>
          </a:xfrm>
          <a:prstGeom prst="bentConnector3">
            <a:avLst>
              <a:gd name="adj1" fmla="val 50000"/>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02" name="テキスト ボックス 201"/>
          <p:cNvSpPr txBox="1"/>
          <p:nvPr/>
        </p:nvSpPr>
        <p:spPr>
          <a:xfrm>
            <a:off x="6021124" y="-1696688"/>
            <a:ext cx="312906" cy="369332"/>
          </a:xfrm>
          <a:prstGeom prst="rect">
            <a:avLst/>
          </a:prstGeom>
          <a:noFill/>
        </p:spPr>
        <p:txBody>
          <a:bodyPr wrap="none" rtlCol="0">
            <a:spAutoFit/>
          </a:bodyPr>
          <a:lstStyle/>
          <a:p>
            <a:r>
              <a:rPr kumimoji="1" lang="en-US" altLang="ja-JP" dirty="0" smtClean="0">
                <a:solidFill>
                  <a:schemeClr val="bg1">
                    <a:lumMod val="85000"/>
                  </a:schemeClr>
                </a:solidFill>
              </a:rPr>
              <a:t>1</a:t>
            </a:r>
            <a:endParaRPr kumimoji="1" lang="ja-JP" altLang="en-US" dirty="0">
              <a:solidFill>
                <a:schemeClr val="bg1">
                  <a:lumMod val="85000"/>
                </a:schemeClr>
              </a:solidFill>
            </a:endParaRPr>
          </a:p>
        </p:txBody>
      </p:sp>
      <p:cxnSp>
        <p:nvCxnSpPr>
          <p:cNvPr id="203" name="カギ線コネクタ 202"/>
          <p:cNvCxnSpPr>
            <a:stCxn id="26" idx="0"/>
            <a:endCxn id="111" idx="2"/>
          </p:cNvCxnSpPr>
          <p:nvPr/>
        </p:nvCxnSpPr>
        <p:spPr>
          <a:xfrm rot="5400000" flipH="1" flipV="1">
            <a:off x="2893001" y="-213505"/>
            <a:ext cx="726587" cy="569"/>
          </a:xfrm>
          <a:prstGeom prst="bentConnector3">
            <a:avLst>
              <a:gd name="adj1" fmla="val 50000"/>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9" name="正方形/長方形 48"/>
          <p:cNvSpPr/>
          <p:nvPr/>
        </p:nvSpPr>
        <p:spPr>
          <a:xfrm>
            <a:off x="13293613" y="-32611"/>
            <a:ext cx="5785220" cy="2551396"/>
          </a:xfrm>
          <a:prstGeom prst="rect">
            <a:avLst/>
          </a:prstGeom>
          <a:noFill/>
          <a:ln w="571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線吹き出し 2 (枠付き) 49"/>
          <p:cNvSpPr/>
          <p:nvPr/>
        </p:nvSpPr>
        <p:spPr>
          <a:xfrm>
            <a:off x="16382768" y="2809758"/>
            <a:ext cx="1945258" cy="908226"/>
          </a:xfrm>
          <a:prstGeom prst="borderCallout2">
            <a:avLst>
              <a:gd name="adj1" fmla="val 63717"/>
              <a:gd name="adj2" fmla="val -5157"/>
              <a:gd name="adj3" fmla="val 63716"/>
              <a:gd name="adj4" fmla="val -16667"/>
              <a:gd name="adj5" fmla="val -65475"/>
              <a:gd name="adj6" fmla="val -45541"/>
            </a:avLst>
          </a:prstGeom>
          <a:solidFill>
            <a:schemeClr val="accent6">
              <a:lumMod val="40000"/>
              <a:lumOff val="6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smtClean="0">
                <a:solidFill>
                  <a:schemeClr val="tx1">
                    <a:lumMod val="65000"/>
                    <a:lumOff val="35000"/>
                  </a:schemeClr>
                </a:solidFill>
              </a:rPr>
              <a:t>説明対象</a:t>
            </a:r>
            <a:endParaRPr kumimoji="1" lang="ja-JP" altLang="en-US" sz="2800" dirty="0">
              <a:solidFill>
                <a:schemeClr val="tx1">
                  <a:lumMod val="65000"/>
                  <a:lumOff val="35000"/>
                </a:schemeClr>
              </a:solidFill>
            </a:endParaRPr>
          </a:p>
        </p:txBody>
      </p:sp>
    </p:spTree>
    <p:extLst>
      <p:ext uri="{BB962C8B-B14F-4D97-AF65-F5344CB8AC3E}">
        <p14:creationId xmlns:p14="http://schemas.microsoft.com/office/powerpoint/2010/main" val="1575868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角丸四角形 26"/>
          <p:cNvSpPr/>
          <p:nvPr/>
        </p:nvSpPr>
        <p:spPr>
          <a:xfrm>
            <a:off x="454706" y="715544"/>
            <a:ext cx="1349383" cy="914400"/>
          </a:xfrm>
          <a:prstGeom prst="roundRect">
            <a:avLst/>
          </a:prstGeom>
          <a:solidFill>
            <a:schemeClr val="accent3">
              <a:lumMod val="20000"/>
              <a:lumOff val="8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lumMod val="50000"/>
                    <a:lumOff val="50000"/>
                  </a:schemeClr>
                </a:solidFill>
              </a:rPr>
              <a:t>Resource</a:t>
            </a:r>
          </a:p>
          <a:p>
            <a:pPr algn="ctr"/>
            <a:r>
              <a:rPr kumimoji="1" lang="en-US" altLang="ja-JP" dirty="0" smtClean="0">
                <a:solidFill>
                  <a:schemeClr val="tx1">
                    <a:lumMod val="50000"/>
                    <a:lumOff val="50000"/>
                  </a:schemeClr>
                </a:solidFill>
              </a:rPr>
              <a:t>Owner</a:t>
            </a:r>
          </a:p>
        </p:txBody>
      </p:sp>
      <p:sp>
        <p:nvSpPr>
          <p:cNvPr id="29" name="角丸四角形 28"/>
          <p:cNvSpPr/>
          <p:nvPr/>
        </p:nvSpPr>
        <p:spPr>
          <a:xfrm>
            <a:off x="2028135" y="715544"/>
            <a:ext cx="1864247" cy="914400"/>
          </a:xfrm>
          <a:prstGeom prst="roundRect">
            <a:avLst/>
          </a:prstGeom>
          <a:solidFill>
            <a:schemeClr val="accent3">
              <a:lumMod val="20000"/>
              <a:lumOff val="8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lumMod val="50000"/>
                    <a:lumOff val="50000"/>
                  </a:schemeClr>
                </a:solidFill>
              </a:rPr>
              <a:t>User Agent</a:t>
            </a:r>
          </a:p>
          <a:p>
            <a:pPr algn="ctr"/>
            <a:r>
              <a:rPr kumimoji="1" lang="en-US" altLang="ja-JP" dirty="0" smtClean="0">
                <a:solidFill>
                  <a:schemeClr val="tx1">
                    <a:lumMod val="50000"/>
                    <a:lumOff val="50000"/>
                  </a:schemeClr>
                </a:solidFill>
              </a:rPr>
              <a:t>(Web Browser)</a:t>
            </a:r>
          </a:p>
        </p:txBody>
      </p:sp>
      <p:sp>
        <p:nvSpPr>
          <p:cNvPr id="3" name="スマイル 2"/>
          <p:cNvSpPr/>
          <p:nvPr/>
        </p:nvSpPr>
        <p:spPr>
          <a:xfrm>
            <a:off x="287890" y="542549"/>
            <a:ext cx="333632" cy="345989"/>
          </a:xfrm>
          <a:prstGeom prst="smileyFace">
            <a:avLst/>
          </a:prstGeom>
          <a:solidFill>
            <a:schemeClr val="accent3">
              <a:lumMod val="20000"/>
              <a:lumOff val="8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角丸四角形 30"/>
          <p:cNvSpPr/>
          <p:nvPr/>
        </p:nvSpPr>
        <p:spPr>
          <a:xfrm>
            <a:off x="7244772" y="715544"/>
            <a:ext cx="2063993" cy="914400"/>
          </a:xfrm>
          <a:prstGeom prst="roundRect">
            <a:avLst/>
          </a:prstGeom>
          <a:solidFill>
            <a:schemeClr val="accent3">
              <a:lumMod val="20000"/>
              <a:lumOff val="8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lumMod val="50000"/>
                    <a:lumOff val="50000"/>
                  </a:schemeClr>
                </a:solidFill>
              </a:rPr>
              <a:t>Exception</a:t>
            </a:r>
          </a:p>
          <a:p>
            <a:pPr algn="ctr"/>
            <a:r>
              <a:rPr lang="en-US" altLang="ja-JP" dirty="0" err="1" smtClean="0">
                <a:solidFill>
                  <a:schemeClr val="tx1">
                    <a:lumMod val="50000"/>
                    <a:lumOff val="50000"/>
                  </a:schemeClr>
                </a:solidFill>
              </a:rPr>
              <a:t>TranslationFilter</a:t>
            </a:r>
            <a:endParaRPr kumimoji="1" lang="en-US" altLang="ja-JP" dirty="0" smtClean="0">
              <a:solidFill>
                <a:schemeClr val="tx1">
                  <a:lumMod val="50000"/>
                  <a:lumOff val="50000"/>
                </a:schemeClr>
              </a:solidFill>
            </a:endParaRPr>
          </a:p>
        </p:txBody>
      </p:sp>
      <p:sp>
        <p:nvSpPr>
          <p:cNvPr id="32" name="角丸四角形 31"/>
          <p:cNvSpPr/>
          <p:nvPr/>
        </p:nvSpPr>
        <p:spPr>
          <a:xfrm>
            <a:off x="9688309" y="715544"/>
            <a:ext cx="1864247" cy="914400"/>
          </a:xfrm>
          <a:prstGeom prst="roundRect">
            <a:avLst/>
          </a:prstGeom>
          <a:solidFill>
            <a:schemeClr val="accent3">
              <a:lumMod val="20000"/>
              <a:lumOff val="8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err="1" smtClean="0">
                <a:solidFill>
                  <a:schemeClr val="tx1">
                    <a:lumMod val="50000"/>
                    <a:lumOff val="50000"/>
                  </a:schemeClr>
                </a:solidFill>
              </a:rPr>
              <a:t>FilterSecuirty</a:t>
            </a:r>
            <a:endParaRPr lang="en-US" altLang="ja-JP" dirty="0" smtClean="0">
              <a:solidFill>
                <a:schemeClr val="tx1">
                  <a:lumMod val="50000"/>
                  <a:lumOff val="50000"/>
                </a:schemeClr>
              </a:solidFill>
            </a:endParaRPr>
          </a:p>
          <a:p>
            <a:pPr algn="ctr"/>
            <a:r>
              <a:rPr lang="en-US" altLang="ja-JP" dirty="0" smtClean="0">
                <a:solidFill>
                  <a:schemeClr val="tx1">
                    <a:lumMod val="50000"/>
                    <a:lumOff val="50000"/>
                  </a:schemeClr>
                </a:solidFill>
              </a:rPr>
              <a:t>Interceptor</a:t>
            </a:r>
            <a:endParaRPr kumimoji="1" lang="en-US" altLang="ja-JP" dirty="0" smtClean="0">
              <a:solidFill>
                <a:schemeClr val="tx1">
                  <a:lumMod val="50000"/>
                  <a:lumOff val="50000"/>
                </a:schemeClr>
              </a:solidFill>
            </a:endParaRPr>
          </a:p>
        </p:txBody>
      </p:sp>
      <p:sp>
        <p:nvSpPr>
          <p:cNvPr id="33" name="角丸四角形 32"/>
          <p:cNvSpPr/>
          <p:nvPr/>
        </p:nvSpPr>
        <p:spPr>
          <a:xfrm>
            <a:off x="4683213" y="715544"/>
            <a:ext cx="2217325" cy="914400"/>
          </a:xfrm>
          <a:prstGeom prst="roundRect">
            <a:avLst/>
          </a:prstGeom>
          <a:solidFill>
            <a:schemeClr val="accent3">
              <a:lumMod val="20000"/>
              <a:lumOff val="8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err="1" smtClean="0">
                <a:solidFill>
                  <a:schemeClr val="tx1">
                    <a:lumMod val="50000"/>
                    <a:lumOff val="50000"/>
                  </a:schemeClr>
                </a:solidFill>
              </a:rPr>
              <a:t>DefaultLogin</a:t>
            </a:r>
            <a:r>
              <a:rPr kumimoji="1" lang="en-US" altLang="ja-JP" dirty="0" err="1" smtClean="0">
                <a:solidFill>
                  <a:schemeClr val="tx1">
                    <a:lumMod val="50000"/>
                    <a:lumOff val="50000"/>
                  </a:schemeClr>
                </a:solidFill>
              </a:rPr>
              <a:t>Page</a:t>
            </a:r>
            <a:endParaRPr kumimoji="1" lang="en-US" altLang="ja-JP" dirty="0" smtClean="0">
              <a:solidFill>
                <a:schemeClr val="tx1">
                  <a:lumMod val="50000"/>
                  <a:lumOff val="50000"/>
                </a:schemeClr>
              </a:solidFill>
            </a:endParaRPr>
          </a:p>
          <a:p>
            <a:pPr algn="ctr"/>
            <a:r>
              <a:rPr kumimoji="1" lang="en-US" altLang="ja-JP" dirty="0" err="1" smtClean="0">
                <a:solidFill>
                  <a:schemeClr val="tx1">
                    <a:lumMod val="50000"/>
                    <a:lumOff val="50000"/>
                  </a:schemeClr>
                </a:solidFill>
              </a:rPr>
              <a:t>GeneratingFilter</a:t>
            </a:r>
            <a:endParaRPr kumimoji="1" lang="en-US" altLang="ja-JP" dirty="0" smtClean="0">
              <a:solidFill>
                <a:schemeClr val="tx1">
                  <a:lumMod val="50000"/>
                  <a:lumOff val="50000"/>
                </a:schemeClr>
              </a:solidFill>
            </a:endParaRPr>
          </a:p>
        </p:txBody>
      </p:sp>
      <p:cxnSp>
        <p:nvCxnSpPr>
          <p:cNvPr id="13" name="直線コネクタ 12"/>
          <p:cNvCxnSpPr>
            <a:stCxn id="27" idx="2"/>
          </p:cNvCxnSpPr>
          <p:nvPr/>
        </p:nvCxnSpPr>
        <p:spPr>
          <a:xfrm>
            <a:off x="1129398" y="1629944"/>
            <a:ext cx="0" cy="4227160"/>
          </a:xfrm>
          <a:prstGeom prst="line">
            <a:avLst/>
          </a:prstGeom>
          <a:ln>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42" name="直線コネクタ 41"/>
          <p:cNvCxnSpPr>
            <a:stCxn id="29" idx="2"/>
          </p:cNvCxnSpPr>
          <p:nvPr/>
        </p:nvCxnSpPr>
        <p:spPr>
          <a:xfrm>
            <a:off x="2960259" y="1629944"/>
            <a:ext cx="0" cy="4227160"/>
          </a:xfrm>
          <a:prstGeom prst="line">
            <a:avLst/>
          </a:prstGeom>
          <a:ln>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64" name="直線コネクタ 63"/>
          <p:cNvCxnSpPr>
            <a:stCxn id="33" idx="2"/>
          </p:cNvCxnSpPr>
          <p:nvPr/>
        </p:nvCxnSpPr>
        <p:spPr>
          <a:xfrm>
            <a:off x="5791876" y="1629944"/>
            <a:ext cx="0" cy="4227160"/>
          </a:xfrm>
          <a:prstGeom prst="line">
            <a:avLst/>
          </a:prstGeom>
          <a:ln>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66" name="直線コネクタ 65"/>
          <p:cNvCxnSpPr>
            <a:stCxn id="31" idx="2"/>
          </p:cNvCxnSpPr>
          <p:nvPr/>
        </p:nvCxnSpPr>
        <p:spPr>
          <a:xfrm>
            <a:off x="8276769" y="1629944"/>
            <a:ext cx="0" cy="4227160"/>
          </a:xfrm>
          <a:prstGeom prst="line">
            <a:avLst/>
          </a:prstGeom>
          <a:ln>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67" name="直線コネクタ 66"/>
          <p:cNvCxnSpPr>
            <a:stCxn id="32" idx="2"/>
          </p:cNvCxnSpPr>
          <p:nvPr/>
        </p:nvCxnSpPr>
        <p:spPr>
          <a:xfrm>
            <a:off x="10620433" y="1629944"/>
            <a:ext cx="0" cy="4227160"/>
          </a:xfrm>
          <a:prstGeom prst="line">
            <a:avLst/>
          </a:prstGeom>
          <a:ln>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71" name="正方形/長方形 70"/>
          <p:cNvSpPr/>
          <p:nvPr/>
        </p:nvSpPr>
        <p:spPr>
          <a:xfrm>
            <a:off x="4324867" y="234780"/>
            <a:ext cx="7648831" cy="5807676"/>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dirty="0" smtClean="0">
                <a:solidFill>
                  <a:schemeClr val="tx1"/>
                </a:solidFill>
              </a:rPr>
              <a:t>Server Processing on Tomcat</a:t>
            </a:r>
            <a:endParaRPr kumimoji="1" lang="ja-JP" altLang="en-US" dirty="0">
              <a:solidFill>
                <a:schemeClr val="tx1"/>
              </a:solidFill>
            </a:endParaRPr>
          </a:p>
        </p:txBody>
      </p:sp>
      <p:sp>
        <p:nvSpPr>
          <p:cNvPr id="72" name="正方形/長方形 71"/>
          <p:cNvSpPr/>
          <p:nvPr/>
        </p:nvSpPr>
        <p:spPr>
          <a:xfrm>
            <a:off x="951472" y="1828798"/>
            <a:ext cx="345990" cy="3719387"/>
          </a:xfrm>
          <a:prstGeom prst="rect">
            <a:avLst/>
          </a:prstGeom>
          <a:solidFill>
            <a:schemeClr val="accent3">
              <a:lumMod val="20000"/>
              <a:lumOff val="8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正方形/長方形 72"/>
          <p:cNvSpPr/>
          <p:nvPr/>
        </p:nvSpPr>
        <p:spPr>
          <a:xfrm>
            <a:off x="2795789" y="1952369"/>
            <a:ext cx="345990" cy="3484605"/>
          </a:xfrm>
          <a:prstGeom prst="rect">
            <a:avLst/>
          </a:prstGeom>
          <a:solidFill>
            <a:schemeClr val="accent3">
              <a:lumMod val="20000"/>
              <a:lumOff val="8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5" name="直線矢印コネクタ 74"/>
          <p:cNvCxnSpPr/>
          <p:nvPr/>
        </p:nvCxnSpPr>
        <p:spPr>
          <a:xfrm>
            <a:off x="1307325" y="2174791"/>
            <a:ext cx="14884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7" name="正方形/長方形 76"/>
          <p:cNvSpPr/>
          <p:nvPr/>
        </p:nvSpPr>
        <p:spPr>
          <a:xfrm>
            <a:off x="10447437" y="2110708"/>
            <a:ext cx="345990" cy="1213261"/>
          </a:xfrm>
          <a:prstGeom prst="rect">
            <a:avLst/>
          </a:prstGeom>
          <a:solidFill>
            <a:schemeClr val="accent3">
              <a:lumMod val="20000"/>
              <a:lumOff val="8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8" name="直線矢印コネクタ 77"/>
          <p:cNvCxnSpPr/>
          <p:nvPr/>
        </p:nvCxnSpPr>
        <p:spPr>
          <a:xfrm>
            <a:off x="3141779" y="2397213"/>
            <a:ext cx="73056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4" name="正方形/長方形 83"/>
          <p:cNvSpPr/>
          <p:nvPr/>
        </p:nvSpPr>
        <p:spPr>
          <a:xfrm>
            <a:off x="8103773" y="2832671"/>
            <a:ext cx="345990" cy="951469"/>
          </a:xfrm>
          <a:prstGeom prst="rect">
            <a:avLst/>
          </a:prstGeom>
          <a:solidFill>
            <a:schemeClr val="accent3">
              <a:lumMod val="20000"/>
              <a:lumOff val="8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6" name="直線矢印コネクタ 85"/>
          <p:cNvCxnSpPr/>
          <p:nvPr/>
        </p:nvCxnSpPr>
        <p:spPr>
          <a:xfrm flipH="1">
            <a:off x="8474279" y="3229242"/>
            <a:ext cx="19716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6" name="直線矢印コネクタ 95"/>
          <p:cNvCxnSpPr/>
          <p:nvPr/>
        </p:nvCxnSpPr>
        <p:spPr>
          <a:xfrm flipH="1">
            <a:off x="3141779" y="3546394"/>
            <a:ext cx="496199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7" name="正方形/長方形 96"/>
          <p:cNvSpPr/>
          <p:nvPr/>
        </p:nvSpPr>
        <p:spPr>
          <a:xfrm>
            <a:off x="5622013" y="3884483"/>
            <a:ext cx="345990" cy="1059708"/>
          </a:xfrm>
          <a:prstGeom prst="rect">
            <a:avLst/>
          </a:prstGeom>
          <a:solidFill>
            <a:schemeClr val="accent3">
              <a:lumMod val="20000"/>
              <a:lumOff val="8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8" name="直線矢印コネクタ 97"/>
          <p:cNvCxnSpPr/>
          <p:nvPr/>
        </p:nvCxnSpPr>
        <p:spPr>
          <a:xfrm flipH="1">
            <a:off x="3141779" y="4783554"/>
            <a:ext cx="24802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9" name="直線矢印コネクタ 98"/>
          <p:cNvCxnSpPr/>
          <p:nvPr/>
        </p:nvCxnSpPr>
        <p:spPr>
          <a:xfrm>
            <a:off x="3141779" y="4081853"/>
            <a:ext cx="248023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5" name="直線矢印コネクタ 104"/>
          <p:cNvCxnSpPr/>
          <p:nvPr/>
        </p:nvCxnSpPr>
        <p:spPr>
          <a:xfrm flipH="1">
            <a:off x="1307326" y="5220160"/>
            <a:ext cx="148846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2" name="テキスト ボックス 111"/>
          <p:cNvSpPr txBox="1"/>
          <p:nvPr/>
        </p:nvSpPr>
        <p:spPr>
          <a:xfrm>
            <a:off x="3170113" y="2071305"/>
            <a:ext cx="819455" cy="369332"/>
          </a:xfrm>
          <a:prstGeom prst="rect">
            <a:avLst/>
          </a:prstGeom>
          <a:noFill/>
        </p:spPr>
        <p:txBody>
          <a:bodyPr wrap="none" rtlCol="0">
            <a:spAutoFit/>
          </a:bodyPr>
          <a:lstStyle/>
          <a:p>
            <a:r>
              <a:rPr kumimoji="1" lang="en-US" altLang="ja-JP" smtClean="0"/>
              <a:t>GET /</a:t>
            </a:r>
            <a:endParaRPr kumimoji="1" lang="ja-JP" altLang="en-US" dirty="0"/>
          </a:p>
        </p:txBody>
      </p:sp>
      <p:sp>
        <p:nvSpPr>
          <p:cNvPr id="113" name="テキスト ボックス 112"/>
          <p:cNvSpPr txBox="1"/>
          <p:nvPr/>
        </p:nvSpPr>
        <p:spPr>
          <a:xfrm>
            <a:off x="8622759" y="2621869"/>
            <a:ext cx="1689886" cy="646331"/>
          </a:xfrm>
          <a:prstGeom prst="rect">
            <a:avLst/>
          </a:prstGeom>
          <a:noFill/>
        </p:spPr>
        <p:txBody>
          <a:bodyPr wrap="none" rtlCol="0">
            <a:spAutoFit/>
          </a:bodyPr>
          <a:lstStyle/>
          <a:p>
            <a:pPr algn="ctr"/>
            <a:r>
              <a:rPr lang="en-US" altLang="ja-JP" dirty="0" err="1" smtClean="0"/>
              <a:t>AccessDenied</a:t>
            </a:r>
            <a:endParaRPr lang="en-US" altLang="ja-JP" dirty="0" smtClean="0"/>
          </a:p>
          <a:p>
            <a:pPr algn="ctr"/>
            <a:r>
              <a:rPr lang="en-US" altLang="ja-JP" dirty="0" smtClean="0"/>
              <a:t>Exception</a:t>
            </a:r>
            <a:endParaRPr kumimoji="1" lang="ja-JP" altLang="en-US" dirty="0"/>
          </a:p>
        </p:txBody>
      </p:sp>
      <p:sp>
        <p:nvSpPr>
          <p:cNvPr id="114" name="爆発 2 113"/>
          <p:cNvSpPr/>
          <p:nvPr/>
        </p:nvSpPr>
        <p:spPr>
          <a:xfrm>
            <a:off x="10542963" y="2161354"/>
            <a:ext cx="1297146" cy="1213261"/>
          </a:xfrm>
          <a:prstGeom prst="irregularSeal2">
            <a:avLst/>
          </a:prstGeom>
          <a:solidFill>
            <a:schemeClr val="accent4">
              <a:lumMod val="40000"/>
              <a:lumOff val="6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5" name="テキスト ボックス 114"/>
          <p:cNvSpPr txBox="1"/>
          <p:nvPr/>
        </p:nvSpPr>
        <p:spPr>
          <a:xfrm>
            <a:off x="10764073" y="2480043"/>
            <a:ext cx="877163" cy="646331"/>
          </a:xfrm>
          <a:prstGeom prst="rect">
            <a:avLst/>
          </a:prstGeom>
          <a:noFill/>
        </p:spPr>
        <p:txBody>
          <a:bodyPr wrap="none" rtlCol="0">
            <a:spAutoFit/>
          </a:bodyPr>
          <a:lstStyle/>
          <a:p>
            <a:pPr algn="ctr"/>
            <a:r>
              <a:rPr lang="ja-JP" altLang="en-US" dirty="0" smtClean="0"/>
              <a:t>認可</a:t>
            </a:r>
            <a:endParaRPr lang="en-US" altLang="ja-JP" dirty="0" smtClean="0"/>
          </a:p>
          <a:p>
            <a:pPr algn="ctr"/>
            <a:r>
              <a:rPr lang="ja-JP" altLang="en-US" dirty="0" smtClean="0"/>
              <a:t>エラー</a:t>
            </a:r>
            <a:endParaRPr kumimoji="1" lang="ja-JP" altLang="en-US" dirty="0"/>
          </a:p>
        </p:txBody>
      </p:sp>
      <p:sp>
        <p:nvSpPr>
          <p:cNvPr id="116" name="テキスト ボックス 115"/>
          <p:cNvSpPr txBox="1"/>
          <p:nvPr/>
        </p:nvSpPr>
        <p:spPr>
          <a:xfrm>
            <a:off x="5974246" y="2885140"/>
            <a:ext cx="1863010" cy="646331"/>
          </a:xfrm>
          <a:prstGeom prst="rect">
            <a:avLst/>
          </a:prstGeom>
          <a:noFill/>
        </p:spPr>
        <p:txBody>
          <a:bodyPr wrap="none" rtlCol="0">
            <a:spAutoFit/>
          </a:bodyPr>
          <a:lstStyle/>
          <a:p>
            <a:pPr algn="ctr"/>
            <a:r>
              <a:rPr lang="en-US" altLang="ja-JP" dirty="0" smtClean="0"/>
              <a:t>302 Found </a:t>
            </a:r>
          </a:p>
          <a:p>
            <a:pPr algn="ctr"/>
            <a:r>
              <a:rPr lang="en-US" altLang="ja-JP" dirty="0" smtClean="0"/>
              <a:t>Location: /login</a:t>
            </a:r>
          </a:p>
        </p:txBody>
      </p:sp>
      <p:sp>
        <p:nvSpPr>
          <p:cNvPr id="117" name="テキスト ボックス 116"/>
          <p:cNvSpPr txBox="1"/>
          <p:nvPr/>
        </p:nvSpPr>
        <p:spPr>
          <a:xfrm>
            <a:off x="3122037" y="3732607"/>
            <a:ext cx="1332416" cy="369332"/>
          </a:xfrm>
          <a:prstGeom prst="rect">
            <a:avLst/>
          </a:prstGeom>
          <a:noFill/>
        </p:spPr>
        <p:txBody>
          <a:bodyPr wrap="none" rtlCol="0">
            <a:spAutoFit/>
          </a:bodyPr>
          <a:lstStyle/>
          <a:p>
            <a:r>
              <a:rPr kumimoji="1" lang="en-US" altLang="ja-JP" dirty="0" smtClean="0"/>
              <a:t>GET /login</a:t>
            </a:r>
            <a:endParaRPr kumimoji="1" lang="ja-JP" altLang="en-US" dirty="0"/>
          </a:p>
        </p:txBody>
      </p:sp>
      <p:sp>
        <p:nvSpPr>
          <p:cNvPr id="124" name="テキスト ボックス 123"/>
          <p:cNvSpPr txBox="1"/>
          <p:nvPr/>
        </p:nvSpPr>
        <p:spPr>
          <a:xfrm>
            <a:off x="4405123" y="4384036"/>
            <a:ext cx="963725" cy="369332"/>
          </a:xfrm>
          <a:prstGeom prst="rect">
            <a:avLst/>
          </a:prstGeom>
          <a:noFill/>
        </p:spPr>
        <p:txBody>
          <a:bodyPr wrap="none" rtlCol="0">
            <a:spAutoFit/>
          </a:bodyPr>
          <a:lstStyle/>
          <a:p>
            <a:pPr algn="ctr"/>
            <a:r>
              <a:rPr lang="en-US" altLang="ja-JP" smtClean="0"/>
              <a:t>200 OK</a:t>
            </a:r>
            <a:endParaRPr kumimoji="1" lang="ja-JP" altLang="en-US" dirty="0"/>
          </a:p>
        </p:txBody>
      </p:sp>
      <p:sp>
        <p:nvSpPr>
          <p:cNvPr id="125" name="フローチャート: 書類 124"/>
          <p:cNvSpPr/>
          <p:nvPr/>
        </p:nvSpPr>
        <p:spPr>
          <a:xfrm>
            <a:off x="4272602" y="4852522"/>
            <a:ext cx="1174303" cy="695663"/>
          </a:xfrm>
          <a:prstGeom prst="flowChartDocument">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kumimoji="1" lang="en-US" altLang="ja-JP" dirty="0" smtClean="0">
                <a:solidFill>
                  <a:schemeClr val="tx1">
                    <a:lumMod val="50000"/>
                    <a:lumOff val="50000"/>
                  </a:schemeClr>
                </a:solidFill>
              </a:rPr>
              <a:t>Login</a:t>
            </a:r>
          </a:p>
          <a:p>
            <a:pPr algn="ctr"/>
            <a:r>
              <a:rPr lang="en-US" altLang="ja-JP" dirty="0" smtClean="0">
                <a:solidFill>
                  <a:schemeClr val="tx1">
                    <a:lumMod val="50000"/>
                    <a:lumOff val="50000"/>
                  </a:schemeClr>
                </a:solidFill>
              </a:rPr>
              <a:t>Page</a:t>
            </a:r>
            <a:endParaRPr kumimoji="1" lang="ja-JP" altLang="en-US" dirty="0">
              <a:solidFill>
                <a:schemeClr val="tx1">
                  <a:lumMod val="50000"/>
                  <a:lumOff val="50000"/>
                </a:schemeClr>
              </a:solidFill>
            </a:endParaRPr>
          </a:p>
        </p:txBody>
      </p:sp>
      <p:sp>
        <p:nvSpPr>
          <p:cNvPr id="126" name="線吹き出し 2 (枠付き) 125"/>
          <p:cNvSpPr/>
          <p:nvPr/>
        </p:nvSpPr>
        <p:spPr>
          <a:xfrm>
            <a:off x="8992713" y="3792377"/>
            <a:ext cx="2492680" cy="1236592"/>
          </a:xfrm>
          <a:prstGeom prst="borderCallout2">
            <a:avLst>
              <a:gd name="adj1" fmla="val 18750"/>
              <a:gd name="adj2" fmla="val -8333"/>
              <a:gd name="adj3" fmla="val 18750"/>
              <a:gd name="adj4" fmla="val -16667"/>
              <a:gd name="adj5" fmla="val -28110"/>
              <a:gd name="adj6" fmla="val -30295"/>
            </a:avLst>
          </a:prstGeom>
          <a:solidFill>
            <a:schemeClr val="accent6">
              <a:lumMod val="40000"/>
              <a:lumOff val="6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smtClean="0">
                <a:solidFill>
                  <a:schemeClr val="tx1">
                    <a:lumMod val="65000"/>
                    <a:lumOff val="35000"/>
                  </a:schemeClr>
                </a:solidFill>
              </a:rPr>
              <a:t>認可エラー時のリクエストをキャッシュし、ログイン</a:t>
            </a:r>
            <a:r>
              <a:rPr lang="ja-JP" altLang="en-US" smtClean="0">
                <a:solidFill>
                  <a:schemeClr val="tx1">
                    <a:lumMod val="65000"/>
                    <a:lumOff val="35000"/>
                  </a:schemeClr>
                </a:solidFill>
              </a:rPr>
              <a:t>画面へリダイレクトする</a:t>
            </a:r>
            <a:endParaRPr kumimoji="1" lang="ja-JP" altLang="en-US" dirty="0">
              <a:solidFill>
                <a:schemeClr val="tx1">
                  <a:lumMod val="65000"/>
                  <a:lumOff val="35000"/>
                </a:schemeClr>
              </a:solidFill>
            </a:endParaRPr>
          </a:p>
        </p:txBody>
      </p:sp>
      <p:sp>
        <p:nvSpPr>
          <p:cNvPr id="127" name="線吹き出し 2 (枠付き) 126"/>
          <p:cNvSpPr/>
          <p:nvPr/>
        </p:nvSpPr>
        <p:spPr>
          <a:xfrm>
            <a:off x="6347275" y="4566257"/>
            <a:ext cx="1688318" cy="1117851"/>
          </a:xfrm>
          <a:prstGeom prst="borderCallout2">
            <a:avLst>
              <a:gd name="adj1" fmla="val 18750"/>
              <a:gd name="adj2" fmla="val -8333"/>
              <a:gd name="adj3" fmla="val 18750"/>
              <a:gd name="adj4" fmla="val -16667"/>
              <a:gd name="adj5" fmla="val -28110"/>
              <a:gd name="adj6" fmla="val -30295"/>
            </a:avLst>
          </a:prstGeom>
          <a:solidFill>
            <a:schemeClr val="accent6">
              <a:lumMod val="40000"/>
              <a:lumOff val="6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smtClean="0">
                <a:solidFill>
                  <a:schemeClr val="tx1">
                    <a:lumMod val="65000"/>
                    <a:lumOff val="35000"/>
                  </a:schemeClr>
                </a:solidFill>
              </a:rPr>
              <a:t>ログイン画面を表示するための</a:t>
            </a:r>
            <a:r>
              <a:rPr lang="en-US" altLang="ja-JP" dirty="0" smtClean="0">
                <a:solidFill>
                  <a:schemeClr val="tx1">
                    <a:lumMod val="65000"/>
                    <a:lumOff val="35000"/>
                  </a:schemeClr>
                </a:solidFill>
              </a:rPr>
              <a:t>HTML</a:t>
            </a:r>
            <a:r>
              <a:rPr lang="ja-JP" altLang="en-US" dirty="0" smtClean="0">
                <a:solidFill>
                  <a:schemeClr val="tx1">
                    <a:lumMod val="65000"/>
                    <a:lumOff val="35000"/>
                  </a:schemeClr>
                </a:solidFill>
              </a:rPr>
              <a:t>を生成する</a:t>
            </a:r>
            <a:endParaRPr kumimoji="1" lang="ja-JP" altLang="en-US" dirty="0">
              <a:solidFill>
                <a:schemeClr val="tx1">
                  <a:lumMod val="65000"/>
                  <a:lumOff val="35000"/>
                </a:schemeClr>
              </a:solidFill>
            </a:endParaRPr>
          </a:p>
        </p:txBody>
      </p:sp>
    </p:spTree>
    <p:extLst>
      <p:ext uri="{BB962C8B-B14F-4D97-AF65-F5344CB8AC3E}">
        <p14:creationId xmlns:p14="http://schemas.microsoft.com/office/powerpoint/2010/main" val="12279705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角丸四角形 25"/>
          <p:cNvSpPr/>
          <p:nvPr/>
        </p:nvSpPr>
        <p:spPr>
          <a:xfrm>
            <a:off x="111221" y="150072"/>
            <a:ext cx="6289577" cy="2086498"/>
          </a:xfrm>
          <a:prstGeom prst="roundRect">
            <a:avLst/>
          </a:prstGeom>
          <a:solidFill>
            <a:schemeClr val="accent6">
              <a:lumMod val="20000"/>
              <a:lumOff val="80000"/>
              <a:alpha val="20000"/>
            </a:schemeClr>
          </a:solidFill>
          <a:ln w="12700">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b="1" dirty="0" smtClean="0">
                <a:solidFill>
                  <a:schemeClr val="bg1">
                    <a:lumMod val="85000"/>
                  </a:schemeClr>
                </a:solidFill>
              </a:rPr>
              <a:t>OAuth2LoginAuthenticationToken</a:t>
            </a:r>
            <a:endParaRPr lang="en-US" altLang="ja-JP" b="1" dirty="0">
              <a:solidFill>
                <a:schemeClr val="bg1">
                  <a:lumMod val="85000"/>
                </a:schemeClr>
              </a:solidFill>
            </a:endParaRPr>
          </a:p>
          <a:p>
            <a:pPr algn="ctr"/>
            <a:endParaRPr lang="en-US" altLang="ja-JP" dirty="0">
              <a:solidFill>
                <a:schemeClr val="bg1">
                  <a:lumMod val="85000"/>
                </a:schemeClr>
              </a:solidFill>
            </a:endParaRPr>
          </a:p>
          <a:p>
            <a:r>
              <a:rPr lang="en-US" altLang="ja-JP" dirty="0" smtClean="0">
                <a:solidFill>
                  <a:schemeClr val="bg1">
                    <a:lumMod val="85000"/>
                  </a:schemeClr>
                </a:solidFill>
              </a:rPr>
              <a:t>OAuth2User </a:t>
            </a:r>
            <a:r>
              <a:rPr lang="en-US" altLang="ja-JP" dirty="0">
                <a:solidFill>
                  <a:schemeClr val="bg1">
                    <a:lumMod val="85000"/>
                  </a:schemeClr>
                </a:solidFill>
              </a:rPr>
              <a:t>principal</a:t>
            </a:r>
            <a:r>
              <a:rPr lang="en-US" altLang="ja-JP" dirty="0" smtClean="0">
                <a:solidFill>
                  <a:schemeClr val="bg1">
                    <a:lumMod val="85000"/>
                  </a:schemeClr>
                </a:solidFill>
              </a:rPr>
              <a:t>;</a:t>
            </a:r>
            <a:br>
              <a:rPr lang="en-US" altLang="ja-JP" dirty="0" smtClean="0">
                <a:solidFill>
                  <a:schemeClr val="bg1">
                    <a:lumMod val="85000"/>
                  </a:schemeClr>
                </a:solidFill>
              </a:rPr>
            </a:br>
            <a:r>
              <a:rPr lang="en-US" altLang="ja-JP" dirty="0" err="1" smtClean="0">
                <a:solidFill>
                  <a:schemeClr val="bg1">
                    <a:lumMod val="85000"/>
                  </a:schemeClr>
                </a:solidFill>
              </a:rPr>
              <a:t>ClientRegistration</a:t>
            </a:r>
            <a:r>
              <a:rPr lang="en-US" altLang="ja-JP" dirty="0" smtClean="0">
                <a:solidFill>
                  <a:schemeClr val="bg1">
                    <a:lumMod val="85000"/>
                  </a:schemeClr>
                </a:solidFill>
              </a:rPr>
              <a:t> </a:t>
            </a:r>
            <a:r>
              <a:rPr lang="en-US" altLang="ja-JP" dirty="0" err="1">
                <a:solidFill>
                  <a:schemeClr val="bg1">
                    <a:lumMod val="85000"/>
                  </a:schemeClr>
                </a:solidFill>
              </a:rPr>
              <a:t>clientRegistration</a:t>
            </a:r>
            <a:r>
              <a:rPr lang="en-US" altLang="ja-JP" dirty="0" smtClean="0">
                <a:solidFill>
                  <a:schemeClr val="bg1">
                    <a:lumMod val="85000"/>
                  </a:schemeClr>
                </a:solidFill>
              </a:rPr>
              <a:t>;</a:t>
            </a:r>
            <a:br>
              <a:rPr lang="en-US" altLang="ja-JP" dirty="0" smtClean="0">
                <a:solidFill>
                  <a:schemeClr val="bg1">
                    <a:lumMod val="85000"/>
                  </a:schemeClr>
                </a:solidFill>
              </a:rPr>
            </a:br>
            <a:r>
              <a:rPr lang="en-US" altLang="ja-JP" dirty="0" smtClean="0">
                <a:solidFill>
                  <a:schemeClr val="bg1">
                    <a:lumMod val="85000"/>
                  </a:schemeClr>
                </a:solidFill>
              </a:rPr>
              <a:t>OAuth2AuthorizationExchange </a:t>
            </a:r>
            <a:r>
              <a:rPr lang="en-US" altLang="ja-JP" dirty="0" err="1">
                <a:solidFill>
                  <a:schemeClr val="bg1">
                    <a:lumMod val="85000"/>
                  </a:schemeClr>
                </a:solidFill>
              </a:rPr>
              <a:t>authorizationExchange</a:t>
            </a:r>
            <a:r>
              <a:rPr lang="en-US" altLang="ja-JP" dirty="0" smtClean="0">
                <a:solidFill>
                  <a:schemeClr val="bg1">
                    <a:lumMod val="85000"/>
                  </a:schemeClr>
                </a:solidFill>
              </a:rPr>
              <a:t>;</a:t>
            </a:r>
            <a:br>
              <a:rPr lang="en-US" altLang="ja-JP" dirty="0" smtClean="0">
                <a:solidFill>
                  <a:schemeClr val="bg1">
                    <a:lumMod val="85000"/>
                  </a:schemeClr>
                </a:solidFill>
              </a:rPr>
            </a:br>
            <a:r>
              <a:rPr lang="en-US" altLang="ja-JP" dirty="0" smtClean="0">
                <a:solidFill>
                  <a:schemeClr val="bg1">
                    <a:lumMod val="85000"/>
                  </a:schemeClr>
                </a:solidFill>
              </a:rPr>
              <a:t>OAuth2AccessToken </a:t>
            </a:r>
            <a:r>
              <a:rPr lang="en-US" altLang="ja-JP" dirty="0" err="1">
                <a:solidFill>
                  <a:schemeClr val="bg1">
                    <a:lumMod val="85000"/>
                  </a:schemeClr>
                </a:solidFill>
              </a:rPr>
              <a:t>accessToken</a:t>
            </a:r>
            <a:r>
              <a:rPr lang="en-US" altLang="ja-JP" dirty="0" smtClean="0">
                <a:solidFill>
                  <a:schemeClr val="bg1">
                    <a:lumMod val="85000"/>
                  </a:schemeClr>
                </a:solidFill>
              </a:rPr>
              <a:t>;</a:t>
            </a:r>
          </a:p>
        </p:txBody>
      </p:sp>
      <p:sp>
        <p:nvSpPr>
          <p:cNvPr id="12" name="角丸四角形 11"/>
          <p:cNvSpPr/>
          <p:nvPr/>
        </p:nvSpPr>
        <p:spPr>
          <a:xfrm>
            <a:off x="8576279" y="839327"/>
            <a:ext cx="4160098" cy="696364"/>
          </a:xfrm>
          <a:prstGeom prst="roundRect">
            <a:avLst/>
          </a:prstGeom>
          <a:solidFill>
            <a:schemeClr val="accent6">
              <a:lumMod val="20000"/>
              <a:lumOff val="80000"/>
              <a:alpha val="2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kumimoji="1" lang="en-US" altLang="ja-JP" dirty="0" smtClean="0">
                <a:solidFill>
                  <a:schemeClr val="bg1">
                    <a:lumMod val="85000"/>
                  </a:schemeClr>
                </a:solidFill>
              </a:rPr>
              <a:t>&lt;&lt;interface&gt;&gt;</a:t>
            </a:r>
          </a:p>
          <a:p>
            <a:pPr algn="ctr"/>
            <a:r>
              <a:rPr kumimoji="1" lang="en-US" altLang="ja-JP" b="1" dirty="0" smtClean="0">
                <a:solidFill>
                  <a:schemeClr val="bg1">
                    <a:lumMod val="85000"/>
                  </a:schemeClr>
                </a:solidFill>
              </a:rPr>
              <a:t>OAuth2User</a:t>
            </a:r>
            <a:endParaRPr lang="en-US" altLang="ja-JP" dirty="0" smtClean="0">
              <a:solidFill>
                <a:schemeClr val="bg1">
                  <a:lumMod val="85000"/>
                </a:schemeClr>
              </a:solidFill>
            </a:endParaRPr>
          </a:p>
        </p:txBody>
      </p:sp>
      <p:sp>
        <p:nvSpPr>
          <p:cNvPr id="13" name="角丸四角形 12"/>
          <p:cNvSpPr/>
          <p:nvPr/>
        </p:nvSpPr>
        <p:spPr>
          <a:xfrm>
            <a:off x="8576279" y="2092898"/>
            <a:ext cx="4160098" cy="1727180"/>
          </a:xfrm>
          <a:prstGeom prst="roundRect">
            <a:avLst/>
          </a:prstGeom>
          <a:solidFill>
            <a:schemeClr val="accent6">
              <a:lumMod val="20000"/>
              <a:lumOff val="80000"/>
              <a:alpha val="2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b="1" dirty="0" smtClean="0">
                <a:solidFill>
                  <a:schemeClr val="bg1">
                    <a:lumMod val="85000"/>
                  </a:schemeClr>
                </a:solidFill>
              </a:rPr>
              <a:t>DefaultOAuth2User</a:t>
            </a:r>
          </a:p>
          <a:p>
            <a:endParaRPr lang="en-US" altLang="ja-JP" dirty="0">
              <a:solidFill>
                <a:schemeClr val="bg1">
                  <a:lumMod val="85000"/>
                </a:schemeClr>
              </a:solidFill>
            </a:endParaRPr>
          </a:p>
          <a:p>
            <a:r>
              <a:rPr lang="en-US" altLang="ja-JP" dirty="0" smtClean="0">
                <a:solidFill>
                  <a:schemeClr val="bg1">
                    <a:lumMod val="85000"/>
                  </a:schemeClr>
                </a:solidFill>
              </a:rPr>
              <a:t>Set&lt;</a:t>
            </a:r>
            <a:r>
              <a:rPr lang="en-US" altLang="ja-JP" dirty="0" err="1" smtClean="0">
                <a:solidFill>
                  <a:schemeClr val="bg1">
                    <a:lumMod val="85000"/>
                  </a:schemeClr>
                </a:solidFill>
              </a:rPr>
              <a:t>GrantedAuthority</a:t>
            </a:r>
            <a:r>
              <a:rPr lang="en-US" altLang="ja-JP" dirty="0" smtClean="0">
                <a:solidFill>
                  <a:schemeClr val="bg1">
                    <a:lumMod val="85000"/>
                  </a:schemeClr>
                </a:solidFill>
              </a:rPr>
              <a:t>&gt; </a:t>
            </a:r>
            <a:r>
              <a:rPr lang="en-US" altLang="ja-JP" dirty="0">
                <a:solidFill>
                  <a:schemeClr val="bg1">
                    <a:lumMod val="85000"/>
                  </a:schemeClr>
                </a:solidFill>
              </a:rPr>
              <a:t>authorities</a:t>
            </a:r>
            <a:r>
              <a:rPr lang="en-US" altLang="ja-JP" dirty="0" smtClean="0">
                <a:solidFill>
                  <a:schemeClr val="bg1">
                    <a:lumMod val="85000"/>
                  </a:schemeClr>
                </a:solidFill>
              </a:rPr>
              <a:t>;</a:t>
            </a:r>
            <a:br>
              <a:rPr lang="en-US" altLang="ja-JP" dirty="0" smtClean="0">
                <a:solidFill>
                  <a:schemeClr val="bg1">
                    <a:lumMod val="85000"/>
                  </a:schemeClr>
                </a:solidFill>
              </a:rPr>
            </a:br>
            <a:r>
              <a:rPr lang="en-US" altLang="ja-JP" dirty="0" smtClean="0">
                <a:solidFill>
                  <a:schemeClr val="bg1">
                    <a:lumMod val="85000"/>
                  </a:schemeClr>
                </a:solidFill>
              </a:rPr>
              <a:t>Map&lt;String, Object&gt; </a:t>
            </a:r>
            <a:r>
              <a:rPr lang="en-US" altLang="ja-JP" dirty="0">
                <a:solidFill>
                  <a:schemeClr val="bg1">
                    <a:lumMod val="85000"/>
                  </a:schemeClr>
                </a:solidFill>
              </a:rPr>
              <a:t>attributes</a:t>
            </a:r>
            <a:r>
              <a:rPr lang="en-US" altLang="ja-JP" dirty="0" smtClean="0">
                <a:solidFill>
                  <a:schemeClr val="bg1">
                    <a:lumMod val="85000"/>
                  </a:schemeClr>
                </a:solidFill>
              </a:rPr>
              <a:t>;</a:t>
            </a:r>
            <a:br>
              <a:rPr lang="en-US" altLang="ja-JP" dirty="0" smtClean="0">
                <a:solidFill>
                  <a:schemeClr val="bg1">
                    <a:lumMod val="85000"/>
                  </a:schemeClr>
                </a:solidFill>
              </a:rPr>
            </a:br>
            <a:r>
              <a:rPr lang="en-US" altLang="ja-JP" dirty="0" smtClean="0">
                <a:solidFill>
                  <a:schemeClr val="bg1">
                    <a:lumMod val="85000"/>
                  </a:schemeClr>
                </a:solidFill>
              </a:rPr>
              <a:t>String </a:t>
            </a:r>
            <a:r>
              <a:rPr lang="en-US" altLang="ja-JP" dirty="0" err="1">
                <a:solidFill>
                  <a:schemeClr val="bg1">
                    <a:lumMod val="85000"/>
                  </a:schemeClr>
                </a:solidFill>
              </a:rPr>
              <a:t>nameAttributeKey</a:t>
            </a:r>
            <a:r>
              <a:rPr lang="en-US" altLang="ja-JP" dirty="0" smtClean="0">
                <a:solidFill>
                  <a:schemeClr val="bg1">
                    <a:lumMod val="85000"/>
                  </a:schemeClr>
                </a:solidFill>
              </a:rPr>
              <a:t>;</a:t>
            </a:r>
            <a:br>
              <a:rPr lang="en-US" altLang="ja-JP" dirty="0" smtClean="0">
                <a:solidFill>
                  <a:schemeClr val="bg1">
                    <a:lumMod val="85000"/>
                  </a:schemeClr>
                </a:solidFill>
              </a:rPr>
            </a:br>
            <a:endParaRPr lang="en-US" altLang="ja-JP" dirty="0" smtClean="0">
              <a:solidFill>
                <a:schemeClr val="bg1">
                  <a:lumMod val="85000"/>
                </a:schemeClr>
              </a:solidFill>
            </a:endParaRPr>
          </a:p>
        </p:txBody>
      </p:sp>
      <p:sp>
        <p:nvSpPr>
          <p:cNvPr id="16" name="角丸四角形 15"/>
          <p:cNvSpPr/>
          <p:nvPr/>
        </p:nvSpPr>
        <p:spPr>
          <a:xfrm>
            <a:off x="11513902" y="4493177"/>
            <a:ext cx="3794522" cy="696364"/>
          </a:xfrm>
          <a:prstGeom prst="roundRect">
            <a:avLst/>
          </a:prstGeom>
          <a:solidFill>
            <a:schemeClr val="accent4">
              <a:lumMod val="20000"/>
              <a:lumOff val="80000"/>
              <a:alpha val="2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kumimoji="1" lang="en-US" altLang="ja-JP" dirty="0" smtClean="0">
                <a:solidFill>
                  <a:schemeClr val="bg1">
                    <a:lumMod val="85000"/>
                  </a:schemeClr>
                </a:solidFill>
              </a:rPr>
              <a:t>&lt;&lt;interface&gt;&gt;</a:t>
            </a:r>
          </a:p>
          <a:p>
            <a:pPr algn="ctr"/>
            <a:r>
              <a:rPr lang="en-US" altLang="ja-JP" b="1" dirty="0" err="1" smtClean="0">
                <a:solidFill>
                  <a:schemeClr val="bg1">
                    <a:lumMod val="85000"/>
                  </a:schemeClr>
                </a:solidFill>
              </a:rPr>
              <a:t>GrantedAuthority</a:t>
            </a:r>
            <a:endParaRPr lang="en-US" altLang="ja-JP" b="1" dirty="0" smtClean="0">
              <a:solidFill>
                <a:schemeClr val="bg1">
                  <a:lumMod val="85000"/>
                </a:schemeClr>
              </a:solidFill>
            </a:endParaRPr>
          </a:p>
        </p:txBody>
      </p:sp>
      <p:sp>
        <p:nvSpPr>
          <p:cNvPr id="17" name="角丸四角形 16"/>
          <p:cNvSpPr/>
          <p:nvPr/>
        </p:nvSpPr>
        <p:spPr>
          <a:xfrm>
            <a:off x="11527154" y="5740438"/>
            <a:ext cx="3794522" cy="1300659"/>
          </a:xfrm>
          <a:prstGeom prst="roundRect">
            <a:avLst/>
          </a:prstGeom>
          <a:solidFill>
            <a:schemeClr val="accent6">
              <a:lumMod val="20000"/>
              <a:lumOff val="80000"/>
              <a:alpha val="2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b="1" dirty="0" smtClean="0">
                <a:solidFill>
                  <a:schemeClr val="bg1">
                    <a:lumMod val="85000"/>
                  </a:schemeClr>
                </a:solidFill>
              </a:rPr>
              <a:t>OAuth2UserAuthority</a:t>
            </a:r>
          </a:p>
          <a:p>
            <a:endParaRPr lang="en-US" altLang="ja-JP" dirty="0" smtClean="0">
              <a:solidFill>
                <a:schemeClr val="bg1">
                  <a:lumMod val="85000"/>
                </a:schemeClr>
              </a:solidFill>
            </a:endParaRPr>
          </a:p>
          <a:p>
            <a:r>
              <a:rPr lang="en-US" altLang="ja-JP" dirty="0" smtClean="0">
                <a:solidFill>
                  <a:schemeClr val="bg1">
                    <a:lumMod val="85000"/>
                  </a:schemeClr>
                </a:solidFill>
              </a:rPr>
              <a:t>String authority;</a:t>
            </a:r>
            <a:endParaRPr lang="en-US" altLang="ja-JP" dirty="0">
              <a:solidFill>
                <a:schemeClr val="bg1">
                  <a:lumMod val="85000"/>
                </a:schemeClr>
              </a:solidFill>
            </a:endParaRPr>
          </a:p>
          <a:p>
            <a:r>
              <a:rPr lang="en-US" altLang="ja-JP" dirty="0" smtClean="0">
                <a:solidFill>
                  <a:schemeClr val="bg1">
                    <a:lumMod val="85000"/>
                  </a:schemeClr>
                </a:solidFill>
              </a:rPr>
              <a:t>Map&lt;String, Object&gt; </a:t>
            </a:r>
            <a:r>
              <a:rPr lang="en-US" altLang="ja-JP" dirty="0">
                <a:solidFill>
                  <a:schemeClr val="bg1">
                    <a:lumMod val="85000"/>
                  </a:schemeClr>
                </a:solidFill>
              </a:rPr>
              <a:t>attributes</a:t>
            </a:r>
            <a:r>
              <a:rPr lang="en-US" altLang="ja-JP" dirty="0" smtClean="0">
                <a:solidFill>
                  <a:schemeClr val="bg1">
                    <a:lumMod val="85000"/>
                  </a:schemeClr>
                </a:solidFill>
              </a:rPr>
              <a:t>;</a:t>
            </a:r>
          </a:p>
        </p:txBody>
      </p:sp>
      <p:sp>
        <p:nvSpPr>
          <p:cNvPr id="19" name="角丸四角形 18"/>
          <p:cNvSpPr/>
          <p:nvPr/>
        </p:nvSpPr>
        <p:spPr>
          <a:xfrm>
            <a:off x="1219733" y="2518784"/>
            <a:ext cx="6227804" cy="1490175"/>
          </a:xfrm>
          <a:prstGeom prst="roundRect">
            <a:avLst/>
          </a:prstGeom>
          <a:solidFill>
            <a:schemeClr val="accent6">
              <a:lumMod val="20000"/>
              <a:lumOff val="80000"/>
              <a:alpha val="2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b="1" dirty="0" smtClean="0">
                <a:solidFill>
                  <a:schemeClr val="bg1">
                    <a:lumMod val="85000"/>
                  </a:schemeClr>
                </a:solidFill>
              </a:rPr>
              <a:t>OAuth2AuthorizationExchange</a:t>
            </a:r>
            <a:endParaRPr lang="en-US" altLang="ja-JP" b="1" dirty="0">
              <a:solidFill>
                <a:schemeClr val="bg1">
                  <a:lumMod val="85000"/>
                </a:schemeClr>
              </a:solidFill>
            </a:endParaRPr>
          </a:p>
          <a:p>
            <a:pPr algn="ctr"/>
            <a:endParaRPr lang="en-US" altLang="ja-JP" dirty="0" smtClean="0">
              <a:solidFill>
                <a:schemeClr val="bg1">
                  <a:lumMod val="85000"/>
                </a:schemeClr>
              </a:solidFill>
            </a:endParaRPr>
          </a:p>
          <a:p>
            <a:r>
              <a:rPr lang="en-US" altLang="ja-JP" dirty="0" smtClean="0">
                <a:solidFill>
                  <a:schemeClr val="bg1">
                    <a:lumMod val="85000"/>
                  </a:schemeClr>
                </a:solidFill>
              </a:rPr>
              <a:t>OAuth2AuthorizationRequest </a:t>
            </a:r>
            <a:r>
              <a:rPr lang="en-US" altLang="ja-JP" dirty="0" err="1">
                <a:solidFill>
                  <a:schemeClr val="bg1">
                    <a:lumMod val="85000"/>
                  </a:schemeClr>
                </a:solidFill>
              </a:rPr>
              <a:t>authorizationRequest</a:t>
            </a:r>
            <a:r>
              <a:rPr lang="en-US" altLang="ja-JP" dirty="0" smtClean="0">
                <a:solidFill>
                  <a:schemeClr val="bg1">
                    <a:lumMod val="85000"/>
                  </a:schemeClr>
                </a:solidFill>
              </a:rPr>
              <a:t>;</a:t>
            </a:r>
            <a:br>
              <a:rPr lang="en-US" altLang="ja-JP" dirty="0" smtClean="0">
                <a:solidFill>
                  <a:schemeClr val="bg1">
                    <a:lumMod val="85000"/>
                  </a:schemeClr>
                </a:solidFill>
              </a:rPr>
            </a:br>
            <a:r>
              <a:rPr lang="en-US" altLang="ja-JP" dirty="0" smtClean="0">
                <a:solidFill>
                  <a:schemeClr val="bg1">
                    <a:lumMod val="85000"/>
                  </a:schemeClr>
                </a:solidFill>
              </a:rPr>
              <a:t>OAuth2AuthorizationResponse </a:t>
            </a:r>
            <a:r>
              <a:rPr lang="en-US" altLang="ja-JP" dirty="0" err="1">
                <a:solidFill>
                  <a:schemeClr val="bg1">
                    <a:lumMod val="85000"/>
                  </a:schemeClr>
                </a:solidFill>
              </a:rPr>
              <a:t>authorizationResponse</a:t>
            </a:r>
            <a:r>
              <a:rPr lang="en-US" altLang="ja-JP" dirty="0" smtClean="0">
                <a:solidFill>
                  <a:schemeClr val="bg1">
                    <a:lumMod val="85000"/>
                  </a:schemeClr>
                </a:solidFill>
              </a:rPr>
              <a:t>;</a:t>
            </a:r>
            <a:br>
              <a:rPr lang="en-US" altLang="ja-JP" dirty="0" smtClean="0">
                <a:solidFill>
                  <a:schemeClr val="bg1">
                    <a:lumMod val="85000"/>
                  </a:schemeClr>
                </a:solidFill>
              </a:rPr>
            </a:br>
            <a:endParaRPr lang="en-US" altLang="ja-JP" dirty="0">
              <a:solidFill>
                <a:schemeClr val="bg1">
                  <a:lumMod val="85000"/>
                </a:schemeClr>
              </a:solidFill>
            </a:endParaRPr>
          </a:p>
        </p:txBody>
      </p:sp>
      <p:sp>
        <p:nvSpPr>
          <p:cNvPr id="21" name="角丸四角形 20"/>
          <p:cNvSpPr/>
          <p:nvPr/>
        </p:nvSpPr>
        <p:spPr>
          <a:xfrm>
            <a:off x="2447907" y="7858120"/>
            <a:ext cx="5966914" cy="1950195"/>
          </a:xfrm>
          <a:prstGeom prst="roundRect">
            <a:avLst/>
          </a:prstGeom>
          <a:solidFill>
            <a:schemeClr val="accent6">
              <a:lumMod val="20000"/>
              <a:lumOff val="80000"/>
              <a:alpha val="2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b="1" dirty="0" smtClean="0">
                <a:solidFill>
                  <a:schemeClr val="bg1">
                    <a:lumMod val="85000"/>
                  </a:schemeClr>
                </a:solidFill>
              </a:rPr>
              <a:t>OAuth2AuthorizationResponse</a:t>
            </a:r>
            <a:endParaRPr lang="en-US" altLang="ja-JP" b="1" dirty="0">
              <a:solidFill>
                <a:schemeClr val="bg1">
                  <a:lumMod val="85000"/>
                </a:schemeClr>
              </a:solidFill>
            </a:endParaRPr>
          </a:p>
          <a:p>
            <a:pPr algn="ctr"/>
            <a:endParaRPr lang="en-US" altLang="ja-JP" dirty="0" smtClean="0">
              <a:solidFill>
                <a:schemeClr val="bg1">
                  <a:lumMod val="85000"/>
                </a:schemeClr>
              </a:solidFill>
            </a:endParaRPr>
          </a:p>
          <a:p>
            <a:r>
              <a:rPr lang="en-US" altLang="ja-JP" dirty="0" smtClean="0">
                <a:solidFill>
                  <a:schemeClr val="bg1">
                    <a:lumMod val="85000"/>
                  </a:schemeClr>
                </a:solidFill>
              </a:rPr>
              <a:t>String </a:t>
            </a:r>
            <a:r>
              <a:rPr lang="en-US" altLang="ja-JP" dirty="0" err="1">
                <a:solidFill>
                  <a:schemeClr val="bg1">
                    <a:lumMod val="85000"/>
                  </a:schemeClr>
                </a:solidFill>
              </a:rPr>
              <a:t>redirectUri</a:t>
            </a:r>
            <a:r>
              <a:rPr lang="en-US" altLang="ja-JP" dirty="0" smtClean="0">
                <a:solidFill>
                  <a:schemeClr val="bg1">
                    <a:lumMod val="85000"/>
                  </a:schemeClr>
                </a:solidFill>
              </a:rPr>
              <a:t>;</a:t>
            </a:r>
            <a:br>
              <a:rPr lang="en-US" altLang="ja-JP" dirty="0" smtClean="0">
                <a:solidFill>
                  <a:schemeClr val="bg1">
                    <a:lumMod val="85000"/>
                  </a:schemeClr>
                </a:solidFill>
              </a:rPr>
            </a:br>
            <a:r>
              <a:rPr lang="en-US" altLang="ja-JP" dirty="0" smtClean="0">
                <a:solidFill>
                  <a:schemeClr val="bg1">
                    <a:lumMod val="85000"/>
                  </a:schemeClr>
                </a:solidFill>
              </a:rPr>
              <a:t>String </a:t>
            </a:r>
            <a:r>
              <a:rPr lang="en-US" altLang="ja-JP" dirty="0">
                <a:solidFill>
                  <a:schemeClr val="bg1">
                    <a:lumMod val="85000"/>
                  </a:schemeClr>
                </a:solidFill>
              </a:rPr>
              <a:t>state</a:t>
            </a:r>
            <a:r>
              <a:rPr lang="en-US" altLang="ja-JP" dirty="0" smtClean="0">
                <a:solidFill>
                  <a:schemeClr val="bg1">
                    <a:lumMod val="85000"/>
                  </a:schemeClr>
                </a:solidFill>
              </a:rPr>
              <a:t>;</a:t>
            </a:r>
            <a:br>
              <a:rPr lang="en-US" altLang="ja-JP" dirty="0" smtClean="0">
                <a:solidFill>
                  <a:schemeClr val="bg1">
                    <a:lumMod val="85000"/>
                  </a:schemeClr>
                </a:solidFill>
              </a:rPr>
            </a:br>
            <a:r>
              <a:rPr lang="en-US" altLang="ja-JP" dirty="0" smtClean="0">
                <a:solidFill>
                  <a:schemeClr val="bg1">
                    <a:lumMod val="85000"/>
                  </a:schemeClr>
                </a:solidFill>
              </a:rPr>
              <a:t>String </a:t>
            </a:r>
            <a:r>
              <a:rPr lang="en-US" altLang="ja-JP" dirty="0">
                <a:solidFill>
                  <a:schemeClr val="bg1">
                    <a:lumMod val="85000"/>
                  </a:schemeClr>
                </a:solidFill>
              </a:rPr>
              <a:t>code</a:t>
            </a:r>
            <a:r>
              <a:rPr lang="en-US" altLang="ja-JP" dirty="0" smtClean="0">
                <a:solidFill>
                  <a:schemeClr val="bg1">
                    <a:lumMod val="85000"/>
                  </a:schemeClr>
                </a:solidFill>
              </a:rPr>
              <a:t>;</a:t>
            </a:r>
            <a:br>
              <a:rPr lang="en-US" altLang="ja-JP" dirty="0" smtClean="0">
                <a:solidFill>
                  <a:schemeClr val="bg1">
                    <a:lumMod val="85000"/>
                  </a:schemeClr>
                </a:solidFill>
              </a:rPr>
            </a:br>
            <a:r>
              <a:rPr lang="en-US" altLang="ja-JP" dirty="0" smtClean="0">
                <a:solidFill>
                  <a:schemeClr val="bg1">
                    <a:lumMod val="85000"/>
                  </a:schemeClr>
                </a:solidFill>
              </a:rPr>
              <a:t>OAuth2Error </a:t>
            </a:r>
            <a:r>
              <a:rPr lang="en-US" altLang="ja-JP" dirty="0">
                <a:solidFill>
                  <a:schemeClr val="bg1">
                    <a:lumMod val="85000"/>
                  </a:schemeClr>
                </a:solidFill>
              </a:rPr>
              <a:t>error</a:t>
            </a:r>
            <a:r>
              <a:rPr lang="en-US" altLang="ja-JP" dirty="0" smtClean="0">
                <a:solidFill>
                  <a:schemeClr val="bg1">
                    <a:lumMod val="85000"/>
                  </a:schemeClr>
                </a:solidFill>
              </a:rPr>
              <a:t>;</a:t>
            </a:r>
          </a:p>
        </p:txBody>
      </p:sp>
      <p:sp>
        <p:nvSpPr>
          <p:cNvPr id="22" name="角丸四角形 21"/>
          <p:cNvSpPr/>
          <p:nvPr/>
        </p:nvSpPr>
        <p:spPr>
          <a:xfrm>
            <a:off x="6044127" y="10088502"/>
            <a:ext cx="2410575" cy="1668064"/>
          </a:xfrm>
          <a:prstGeom prst="roundRect">
            <a:avLst/>
          </a:prstGeom>
          <a:solidFill>
            <a:schemeClr val="accent6">
              <a:lumMod val="20000"/>
              <a:lumOff val="80000"/>
              <a:alpha val="2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b="1" dirty="0" smtClean="0">
                <a:solidFill>
                  <a:schemeClr val="bg1">
                    <a:lumMod val="85000"/>
                  </a:schemeClr>
                </a:solidFill>
              </a:rPr>
              <a:t>OAuth2Error</a:t>
            </a:r>
            <a:endParaRPr lang="en-US" altLang="ja-JP" b="1" dirty="0">
              <a:solidFill>
                <a:schemeClr val="bg1">
                  <a:lumMod val="85000"/>
                </a:schemeClr>
              </a:solidFill>
            </a:endParaRPr>
          </a:p>
          <a:p>
            <a:pPr algn="ctr"/>
            <a:endParaRPr lang="en-US" altLang="ja-JP" dirty="0" smtClean="0">
              <a:solidFill>
                <a:schemeClr val="bg1">
                  <a:lumMod val="85000"/>
                </a:schemeClr>
              </a:solidFill>
            </a:endParaRPr>
          </a:p>
          <a:p>
            <a:r>
              <a:rPr lang="en-US" altLang="ja-JP" dirty="0" smtClean="0">
                <a:solidFill>
                  <a:schemeClr val="bg1">
                    <a:lumMod val="85000"/>
                  </a:schemeClr>
                </a:solidFill>
              </a:rPr>
              <a:t>String </a:t>
            </a:r>
            <a:r>
              <a:rPr lang="en-US" altLang="ja-JP" dirty="0" err="1">
                <a:solidFill>
                  <a:schemeClr val="bg1">
                    <a:lumMod val="85000"/>
                  </a:schemeClr>
                </a:solidFill>
              </a:rPr>
              <a:t>errorCode</a:t>
            </a:r>
            <a:r>
              <a:rPr lang="en-US" altLang="ja-JP" dirty="0" smtClean="0">
                <a:solidFill>
                  <a:schemeClr val="bg1">
                    <a:lumMod val="85000"/>
                  </a:schemeClr>
                </a:solidFill>
              </a:rPr>
              <a:t>;</a:t>
            </a:r>
            <a:br>
              <a:rPr lang="en-US" altLang="ja-JP" dirty="0" smtClean="0">
                <a:solidFill>
                  <a:schemeClr val="bg1">
                    <a:lumMod val="85000"/>
                  </a:schemeClr>
                </a:solidFill>
              </a:rPr>
            </a:br>
            <a:r>
              <a:rPr lang="en-US" altLang="ja-JP" dirty="0" smtClean="0">
                <a:solidFill>
                  <a:schemeClr val="bg1">
                    <a:lumMod val="85000"/>
                  </a:schemeClr>
                </a:solidFill>
              </a:rPr>
              <a:t>String </a:t>
            </a:r>
            <a:r>
              <a:rPr lang="en-US" altLang="ja-JP" dirty="0">
                <a:solidFill>
                  <a:schemeClr val="bg1">
                    <a:lumMod val="85000"/>
                  </a:schemeClr>
                </a:solidFill>
              </a:rPr>
              <a:t>description</a:t>
            </a:r>
            <a:r>
              <a:rPr lang="en-US" altLang="ja-JP" dirty="0" smtClean="0">
                <a:solidFill>
                  <a:schemeClr val="bg1">
                    <a:lumMod val="85000"/>
                  </a:schemeClr>
                </a:solidFill>
              </a:rPr>
              <a:t>;</a:t>
            </a:r>
            <a:br>
              <a:rPr lang="en-US" altLang="ja-JP" dirty="0" smtClean="0">
                <a:solidFill>
                  <a:schemeClr val="bg1">
                    <a:lumMod val="85000"/>
                  </a:schemeClr>
                </a:solidFill>
              </a:rPr>
            </a:br>
            <a:r>
              <a:rPr lang="en-US" altLang="ja-JP" dirty="0" smtClean="0">
                <a:solidFill>
                  <a:schemeClr val="bg1">
                    <a:lumMod val="85000"/>
                  </a:schemeClr>
                </a:solidFill>
              </a:rPr>
              <a:t>String </a:t>
            </a:r>
            <a:r>
              <a:rPr lang="en-US" altLang="ja-JP" dirty="0" err="1">
                <a:solidFill>
                  <a:schemeClr val="bg1">
                    <a:lumMod val="85000"/>
                  </a:schemeClr>
                </a:solidFill>
              </a:rPr>
              <a:t>uri</a:t>
            </a:r>
            <a:r>
              <a:rPr lang="en-US" altLang="ja-JP" dirty="0" smtClean="0">
                <a:solidFill>
                  <a:schemeClr val="bg1">
                    <a:lumMod val="85000"/>
                  </a:schemeClr>
                </a:solidFill>
              </a:rPr>
              <a:t>;</a:t>
            </a:r>
          </a:p>
        </p:txBody>
      </p:sp>
      <p:cxnSp>
        <p:nvCxnSpPr>
          <p:cNvPr id="28" name="カギ線コネクタ 27"/>
          <p:cNvCxnSpPr>
            <a:endCxn id="21" idx="1"/>
          </p:cNvCxnSpPr>
          <p:nvPr/>
        </p:nvCxnSpPr>
        <p:spPr>
          <a:xfrm rot="16200000" flipH="1">
            <a:off x="-366981" y="6018330"/>
            <a:ext cx="4824932" cy="804844"/>
          </a:xfrm>
          <a:prstGeom prst="bentConnector2">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1" name="カギ線コネクタ 30"/>
          <p:cNvCxnSpPr>
            <a:stCxn id="21" idx="2"/>
            <a:endCxn id="22" idx="1"/>
          </p:cNvCxnSpPr>
          <p:nvPr/>
        </p:nvCxnSpPr>
        <p:spPr>
          <a:xfrm rot="16200000" flipH="1">
            <a:off x="5180636" y="10059042"/>
            <a:ext cx="1114219" cy="612763"/>
          </a:xfrm>
          <a:prstGeom prst="bentConnector2">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9" name="カギ線コネクタ 38"/>
          <p:cNvCxnSpPr>
            <a:endCxn id="131" idx="1"/>
          </p:cNvCxnSpPr>
          <p:nvPr/>
        </p:nvCxnSpPr>
        <p:spPr>
          <a:xfrm rot="16200000" flipH="1">
            <a:off x="1163939" y="4757251"/>
            <a:ext cx="2018158" cy="521578"/>
          </a:xfrm>
          <a:prstGeom prst="bentConnector2">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8" name="カギ線コネクタ 47"/>
          <p:cNvCxnSpPr/>
          <p:nvPr/>
        </p:nvCxnSpPr>
        <p:spPr>
          <a:xfrm rot="5400000" flipH="1" flipV="1">
            <a:off x="5191744" y="-1353822"/>
            <a:ext cx="1911941" cy="1094801"/>
          </a:xfrm>
          <a:prstGeom prst="bentConnector3">
            <a:avLst>
              <a:gd name="adj1" fmla="val 99765"/>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1" name="カギ線コネクタ 50"/>
          <p:cNvCxnSpPr>
            <a:endCxn id="19" idx="1"/>
          </p:cNvCxnSpPr>
          <p:nvPr/>
        </p:nvCxnSpPr>
        <p:spPr>
          <a:xfrm rot="16200000" flipH="1">
            <a:off x="451966" y="2496105"/>
            <a:ext cx="1027300" cy="508233"/>
          </a:xfrm>
          <a:prstGeom prst="bentConnector2">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3" name="直線矢印コネクタ 62"/>
          <p:cNvCxnSpPr>
            <a:stCxn id="13" idx="0"/>
            <a:endCxn id="12" idx="2"/>
          </p:cNvCxnSpPr>
          <p:nvPr/>
        </p:nvCxnSpPr>
        <p:spPr>
          <a:xfrm flipV="1">
            <a:off x="10656328" y="1535691"/>
            <a:ext cx="0" cy="557207"/>
          </a:xfrm>
          <a:prstGeom prst="straightConnector1">
            <a:avLst/>
          </a:prstGeom>
          <a:ln w="57150">
            <a:solidFill>
              <a:schemeClr val="bg1">
                <a:lumMod val="8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64" name="直線コネクタ 63"/>
          <p:cNvCxnSpPr>
            <a:stCxn id="26" idx="3"/>
            <a:endCxn id="12" idx="1"/>
          </p:cNvCxnSpPr>
          <p:nvPr/>
        </p:nvCxnSpPr>
        <p:spPr>
          <a:xfrm flipV="1">
            <a:off x="6400798" y="1187509"/>
            <a:ext cx="2175481" cy="5812"/>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7" name="直線矢印コネクタ 66"/>
          <p:cNvCxnSpPr>
            <a:stCxn id="17" idx="0"/>
            <a:endCxn id="16" idx="2"/>
          </p:cNvCxnSpPr>
          <p:nvPr/>
        </p:nvCxnSpPr>
        <p:spPr>
          <a:xfrm flipH="1" flipV="1">
            <a:off x="13411163" y="5189541"/>
            <a:ext cx="13252" cy="550897"/>
          </a:xfrm>
          <a:prstGeom prst="straightConnector1">
            <a:avLst/>
          </a:prstGeom>
          <a:ln w="57150">
            <a:solidFill>
              <a:schemeClr val="bg1">
                <a:lumMod val="8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0" name="カギ線コネクタ 69"/>
          <p:cNvCxnSpPr>
            <a:stCxn id="13" idx="2"/>
            <a:endCxn id="16" idx="1"/>
          </p:cNvCxnSpPr>
          <p:nvPr/>
        </p:nvCxnSpPr>
        <p:spPr>
          <a:xfrm rot="16200000" flipH="1">
            <a:off x="10574475" y="3901931"/>
            <a:ext cx="1021281" cy="857574"/>
          </a:xfrm>
          <a:prstGeom prst="bentConnector2">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5" name="テキスト ボックス 74"/>
          <p:cNvSpPr txBox="1"/>
          <p:nvPr/>
        </p:nvSpPr>
        <p:spPr>
          <a:xfrm>
            <a:off x="804272" y="3315346"/>
            <a:ext cx="312906" cy="369332"/>
          </a:xfrm>
          <a:prstGeom prst="rect">
            <a:avLst/>
          </a:prstGeom>
          <a:noFill/>
        </p:spPr>
        <p:txBody>
          <a:bodyPr wrap="none" rtlCol="0">
            <a:spAutoFit/>
          </a:bodyPr>
          <a:lstStyle/>
          <a:p>
            <a:r>
              <a:rPr kumimoji="1" lang="en-US" altLang="ja-JP" dirty="0" smtClean="0">
                <a:solidFill>
                  <a:schemeClr val="bg1">
                    <a:lumMod val="85000"/>
                  </a:schemeClr>
                </a:solidFill>
              </a:rPr>
              <a:t>1</a:t>
            </a:r>
            <a:endParaRPr kumimoji="1" lang="ja-JP" altLang="en-US" dirty="0">
              <a:solidFill>
                <a:schemeClr val="bg1">
                  <a:lumMod val="85000"/>
                </a:schemeClr>
              </a:solidFill>
            </a:endParaRPr>
          </a:p>
        </p:txBody>
      </p:sp>
      <p:sp>
        <p:nvSpPr>
          <p:cNvPr id="77" name="テキスト ボックス 76"/>
          <p:cNvSpPr txBox="1"/>
          <p:nvPr/>
        </p:nvSpPr>
        <p:spPr>
          <a:xfrm>
            <a:off x="2727691" y="-539067"/>
            <a:ext cx="559769" cy="369332"/>
          </a:xfrm>
          <a:prstGeom prst="rect">
            <a:avLst/>
          </a:prstGeom>
          <a:noFill/>
        </p:spPr>
        <p:txBody>
          <a:bodyPr wrap="none" rtlCol="0">
            <a:spAutoFit/>
          </a:bodyPr>
          <a:lstStyle/>
          <a:p>
            <a:r>
              <a:rPr kumimoji="1" lang="en-US" altLang="ja-JP" smtClean="0">
                <a:solidFill>
                  <a:schemeClr val="bg1">
                    <a:lumMod val="85000"/>
                  </a:schemeClr>
                </a:solidFill>
              </a:rPr>
              <a:t>0..1</a:t>
            </a:r>
            <a:endParaRPr kumimoji="1" lang="ja-JP" altLang="en-US" dirty="0">
              <a:solidFill>
                <a:schemeClr val="bg1">
                  <a:lumMod val="85000"/>
                </a:schemeClr>
              </a:solidFill>
            </a:endParaRPr>
          </a:p>
        </p:txBody>
      </p:sp>
      <p:sp>
        <p:nvSpPr>
          <p:cNvPr id="84" name="テキスト ボックス 83"/>
          <p:cNvSpPr txBox="1"/>
          <p:nvPr/>
        </p:nvSpPr>
        <p:spPr>
          <a:xfrm>
            <a:off x="2028767" y="6056876"/>
            <a:ext cx="312906" cy="369332"/>
          </a:xfrm>
          <a:prstGeom prst="rect">
            <a:avLst/>
          </a:prstGeom>
          <a:noFill/>
        </p:spPr>
        <p:txBody>
          <a:bodyPr wrap="none" rtlCol="0">
            <a:spAutoFit/>
          </a:bodyPr>
          <a:lstStyle/>
          <a:p>
            <a:r>
              <a:rPr kumimoji="1" lang="en-US" altLang="ja-JP" smtClean="0">
                <a:solidFill>
                  <a:schemeClr val="bg1">
                    <a:lumMod val="85000"/>
                  </a:schemeClr>
                </a:solidFill>
              </a:rPr>
              <a:t>1</a:t>
            </a:r>
            <a:endParaRPr kumimoji="1" lang="ja-JP" altLang="en-US" dirty="0">
              <a:solidFill>
                <a:schemeClr val="bg1">
                  <a:lumMod val="85000"/>
                </a:schemeClr>
              </a:solidFill>
            </a:endParaRPr>
          </a:p>
        </p:txBody>
      </p:sp>
      <p:sp>
        <p:nvSpPr>
          <p:cNvPr id="85" name="テキスト ボックス 84"/>
          <p:cNvSpPr txBox="1"/>
          <p:nvPr/>
        </p:nvSpPr>
        <p:spPr>
          <a:xfrm>
            <a:off x="2045484" y="8911678"/>
            <a:ext cx="312906" cy="369332"/>
          </a:xfrm>
          <a:prstGeom prst="rect">
            <a:avLst/>
          </a:prstGeom>
          <a:noFill/>
        </p:spPr>
        <p:txBody>
          <a:bodyPr wrap="none" rtlCol="0">
            <a:spAutoFit/>
          </a:bodyPr>
          <a:lstStyle/>
          <a:p>
            <a:r>
              <a:rPr kumimoji="1" lang="en-US" altLang="ja-JP" smtClean="0">
                <a:solidFill>
                  <a:schemeClr val="bg1">
                    <a:lumMod val="85000"/>
                  </a:schemeClr>
                </a:solidFill>
              </a:rPr>
              <a:t>1</a:t>
            </a:r>
            <a:endParaRPr kumimoji="1" lang="ja-JP" altLang="en-US" dirty="0">
              <a:solidFill>
                <a:schemeClr val="bg1">
                  <a:lumMod val="85000"/>
                </a:schemeClr>
              </a:solidFill>
            </a:endParaRPr>
          </a:p>
        </p:txBody>
      </p:sp>
      <p:sp>
        <p:nvSpPr>
          <p:cNvPr id="87" name="テキスト ボックス 86"/>
          <p:cNvSpPr txBox="1"/>
          <p:nvPr/>
        </p:nvSpPr>
        <p:spPr>
          <a:xfrm>
            <a:off x="5384552" y="10991550"/>
            <a:ext cx="559769" cy="369332"/>
          </a:xfrm>
          <a:prstGeom prst="rect">
            <a:avLst/>
          </a:prstGeom>
          <a:noFill/>
        </p:spPr>
        <p:txBody>
          <a:bodyPr wrap="none" rtlCol="0">
            <a:spAutoFit/>
          </a:bodyPr>
          <a:lstStyle/>
          <a:p>
            <a:r>
              <a:rPr lang="en-US" altLang="ja-JP" dirty="0" smtClean="0">
                <a:solidFill>
                  <a:schemeClr val="bg1">
                    <a:lumMod val="85000"/>
                  </a:schemeClr>
                </a:solidFill>
              </a:rPr>
              <a:t>0..</a:t>
            </a:r>
            <a:r>
              <a:rPr kumimoji="1" lang="en-US" altLang="ja-JP" dirty="0" smtClean="0">
                <a:solidFill>
                  <a:schemeClr val="bg1">
                    <a:lumMod val="85000"/>
                  </a:schemeClr>
                </a:solidFill>
              </a:rPr>
              <a:t>1</a:t>
            </a:r>
            <a:endParaRPr kumimoji="1" lang="ja-JP" altLang="en-US" dirty="0">
              <a:solidFill>
                <a:schemeClr val="bg1">
                  <a:lumMod val="85000"/>
                </a:schemeClr>
              </a:solidFill>
            </a:endParaRPr>
          </a:p>
        </p:txBody>
      </p:sp>
      <p:sp>
        <p:nvSpPr>
          <p:cNvPr id="89" name="テキスト ボックス 88"/>
          <p:cNvSpPr txBox="1"/>
          <p:nvPr/>
        </p:nvSpPr>
        <p:spPr>
          <a:xfrm>
            <a:off x="7949885" y="1217374"/>
            <a:ext cx="559769" cy="369332"/>
          </a:xfrm>
          <a:prstGeom prst="rect">
            <a:avLst/>
          </a:prstGeom>
          <a:noFill/>
        </p:spPr>
        <p:txBody>
          <a:bodyPr wrap="none" rtlCol="0">
            <a:spAutoFit/>
          </a:bodyPr>
          <a:lstStyle/>
          <a:p>
            <a:r>
              <a:rPr kumimoji="1" lang="en-US" altLang="ja-JP" smtClean="0">
                <a:solidFill>
                  <a:schemeClr val="bg1">
                    <a:lumMod val="85000"/>
                  </a:schemeClr>
                </a:solidFill>
              </a:rPr>
              <a:t>0..1</a:t>
            </a:r>
            <a:endParaRPr kumimoji="1" lang="ja-JP" altLang="en-US" dirty="0">
              <a:solidFill>
                <a:schemeClr val="bg1">
                  <a:lumMod val="85000"/>
                </a:schemeClr>
              </a:solidFill>
            </a:endParaRPr>
          </a:p>
        </p:txBody>
      </p:sp>
      <p:sp>
        <p:nvSpPr>
          <p:cNvPr id="91" name="テキスト ボックス 90"/>
          <p:cNvSpPr txBox="1"/>
          <p:nvPr/>
        </p:nvSpPr>
        <p:spPr>
          <a:xfrm>
            <a:off x="10659595" y="4865850"/>
            <a:ext cx="915635" cy="369332"/>
          </a:xfrm>
          <a:prstGeom prst="rect">
            <a:avLst/>
          </a:prstGeom>
          <a:noFill/>
        </p:spPr>
        <p:txBody>
          <a:bodyPr wrap="none" rtlCol="0">
            <a:spAutoFit/>
          </a:bodyPr>
          <a:lstStyle/>
          <a:p>
            <a:r>
              <a:rPr kumimoji="1" lang="en-US" altLang="ja-JP" smtClean="0">
                <a:solidFill>
                  <a:schemeClr val="bg1">
                    <a:lumMod val="85000"/>
                  </a:schemeClr>
                </a:solidFill>
              </a:rPr>
              <a:t>0..* (1)</a:t>
            </a:r>
            <a:endParaRPr kumimoji="1" lang="ja-JP" altLang="en-US" dirty="0">
              <a:solidFill>
                <a:schemeClr val="bg1">
                  <a:lumMod val="85000"/>
                </a:schemeClr>
              </a:solidFill>
            </a:endParaRPr>
          </a:p>
        </p:txBody>
      </p:sp>
      <p:sp>
        <p:nvSpPr>
          <p:cNvPr id="92" name="角丸四角形 91"/>
          <p:cNvSpPr/>
          <p:nvPr/>
        </p:nvSpPr>
        <p:spPr>
          <a:xfrm>
            <a:off x="13729027" y="342419"/>
            <a:ext cx="4819846" cy="1688835"/>
          </a:xfrm>
          <a:prstGeom prst="roundRect">
            <a:avLst/>
          </a:prstGeom>
          <a:solidFill>
            <a:schemeClr val="accent6">
              <a:lumMod val="20000"/>
              <a:lumOff val="80000"/>
              <a:alpha val="2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b="1" dirty="0" smtClean="0">
                <a:solidFill>
                  <a:schemeClr val="bg1">
                    <a:lumMod val="85000"/>
                  </a:schemeClr>
                </a:solidFill>
              </a:rPr>
              <a:t>OAuth2AuthenticationToken</a:t>
            </a:r>
            <a:endParaRPr lang="en-US" altLang="ja-JP" b="1" dirty="0">
              <a:solidFill>
                <a:schemeClr val="bg1">
                  <a:lumMod val="85000"/>
                </a:schemeClr>
              </a:solidFill>
            </a:endParaRPr>
          </a:p>
          <a:p>
            <a:pPr algn="ctr"/>
            <a:endParaRPr lang="en-US" altLang="ja-JP" dirty="0">
              <a:solidFill>
                <a:schemeClr val="bg1">
                  <a:lumMod val="85000"/>
                </a:schemeClr>
              </a:solidFill>
            </a:endParaRPr>
          </a:p>
          <a:p>
            <a:r>
              <a:rPr lang="en-US" altLang="ja-JP" dirty="0" smtClean="0">
                <a:solidFill>
                  <a:schemeClr val="bg1">
                    <a:lumMod val="85000"/>
                  </a:schemeClr>
                </a:solidFill>
              </a:rPr>
              <a:t>Collection&lt;</a:t>
            </a:r>
            <a:r>
              <a:rPr lang="en-US" altLang="ja-JP" dirty="0" err="1" smtClean="0">
                <a:solidFill>
                  <a:schemeClr val="bg1">
                    <a:lumMod val="85000"/>
                  </a:schemeClr>
                </a:solidFill>
              </a:rPr>
              <a:t>GrantedAuthority</a:t>
            </a:r>
            <a:r>
              <a:rPr lang="en-US" altLang="ja-JP" dirty="0" smtClean="0">
                <a:solidFill>
                  <a:schemeClr val="bg1">
                    <a:lumMod val="85000"/>
                  </a:schemeClr>
                </a:solidFill>
              </a:rPr>
              <a:t>&gt; authorities;</a:t>
            </a:r>
          </a:p>
          <a:p>
            <a:r>
              <a:rPr lang="en-US" altLang="ja-JP" dirty="0" smtClean="0">
                <a:solidFill>
                  <a:schemeClr val="bg1">
                    <a:lumMod val="85000"/>
                  </a:schemeClr>
                </a:solidFill>
              </a:rPr>
              <a:t>OAuth2User </a:t>
            </a:r>
            <a:r>
              <a:rPr lang="en-US" altLang="ja-JP" dirty="0">
                <a:solidFill>
                  <a:schemeClr val="bg1">
                    <a:lumMod val="85000"/>
                  </a:schemeClr>
                </a:solidFill>
              </a:rPr>
              <a:t>principal</a:t>
            </a:r>
            <a:r>
              <a:rPr lang="en-US" altLang="ja-JP" dirty="0" smtClean="0">
                <a:solidFill>
                  <a:schemeClr val="bg1">
                    <a:lumMod val="85000"/>
                  </a:schemeClr>
                </a:solidFill>
              </a:rPr>
              <a:t>;</a:t>
            </a:r>
            <a:br>
              <a:rPr lang="en-US" altLang="ja-JP" dirty="0" smtClean="0">
                <a:solidFill>
                  <a:schemeClr val="bg1">
                    <a:lumMod val="85000"/>
                  </a:schemeClr>
                </a:solidFill>
              </a:rPr>
            </a:br>
            <a:r>
              <a:rPr lang="en-US" altLang="ja-JP" dirty="0" smtClean="0">
                <a:solidFill>
                  <a:schemeClr val="bg1">
                    <a:lumMod val="85000"/>
                  </a:schemeClr>
                </a:solidFill>
              </a:rPr>
              <a:t>String </a:t>
            </a:r>
            <a:r>
              <a:rPr lang="en-US" altLang="ja-JP" dirty="0" err="1" smtClean="0">
                <a:solidFill>
                  <a:schemeClr val="bg1">
                    <a:lumMod val="85000"/>
                  </a:schemeClr>
                </a:solidFill>
              </a:rPr>
              <a:t>authorizedClientRegistrationId</a:t>
            </a:r>
            <a:r>
              <a:rPr lang="en-US" altLang="ja-JP" dirty="0" smtClean="0">
                <a:solidFill>
                  <a:schemeClr val="bg1">
                    <a:lumMod val="85000"/>
                  </a:schemeClr>
                </a:solidFill>
              </a:rPr>
              <a:t>;</a:t>
            </a:r>
          </a:p>
        </p:txBody>
      </p:sp>
      <p:cxnSp>
        <p:nvCxnSpPr>
          <p:cNvPr id="93" name="直線コネクタ 92"/>
          <p:cNvCxnSpPr>
            <a:stCxn id="12" idx="3"/>
            <a:endCxn id="92" idx="1"/>
          </p:cNvCxnSpPr>
          <p:nvPr/>
        </p:nvCxnSpPr>
        <p:spPr>
          <a:xfrm flipV="1">
            <a:off x="12736377" y="1186837"/>
            <a:ext cx="992650" cy="672"/>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96" name="テキスト ボックス 95"/>
          <p:cNvSpPr txBox="1"/>
          <p:nvPr/>
        </p:nvSpPr>
        <p:spPr>
          <a:xfrm>
            <a:off x="12761551" y="1175720"/>
            <a:ext cx="312906" cy="369332"/>
          </a:xfrm>
          <a:prstGeom prst="rect">
            <a:avLst/>
          </a:prstGeom>
          <a:noFill/>
        </p:spPr>
        <p:txBody>
          <a:bodyPr wrap="none" rtlCol="0">
            <a:spAutoFit/>
          </a:bodyPr>
          <a:lstStyle/>
          <a:p>
            <a:r>
              <a:rPr kumimoji="1" lang="en-US" altLang="ja-JP" smtClean="0">
                <a:solidFill>
                  <a:schemeClr val="bg1">
                    <a:lumMod val="85000"/>
                  </a:schemeClr>
                </a:solidFill>
              </a:rPr>
              <a:t>1</a:t>
            </a:r>
            <a:endParaRPr kumimoji="1" lang="ja-JP" altLang="en-US" dirty="0">
              <a:solidFill>
                <a:schemeClr val="bg1">
                  <a:lumMod val="85000"/>
                </a:schemeClr>
              </a:solidFill>
            </a:endParaRPr>
          </a:p>
        </p:txBody>
      </p:sp>
      <p:cxnSp>
        <p:nvCxnSpPr>
          <p:cNvPr id="98" name="直線コネクタ 97"/>
          <p:cNvCxnSpPr>
            <a:stCxn id="16" idx="3"/>
            <a:endCxn id="92" idx="2"/>
          </p:cNvCxnSpPr>
          <p:nvPr/>
        </p:nvCxnSpPr>
        <p:spPr>
          <a:xfrm flipV="1">
            <a:off x="15308424" y="2031254"/>
            <a:ext cx="830526" cy="2810105"/>
          </a:xfrm>
          <a:prstGeom prst="bentConnector2">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05" name="テキスト ボックス 104"/>
          <p:cNvSpPr txBox="1"/>
          <p:nvPr/>
        </p:nvSpPr>
        <p:spPr>
          <a:xfrm>
            <a:off x="15346221" y="4845254"/>
            <a:ext cx="915635" cy="369332"/>
          </a:xfrm>
          <a:prstGeom prst="rect">
            <a:avLst/>
          </a:prstGeom>
          <a:noFill/>
        </p:spPr>
        <p:txBody>
          <a:bodyPr wrap="none" rtlCol="0">
            <a:spAutoFit/>
          </a:bodyPr>
          <a:lstStyle/>
          <a:p>
            <a:r>
              <a:rPr kumimoji="1" lang="en-US" altLang="ja-JP" dirty="0" smtClean="0">
                <a:solidFill>
                  <a:schemeClr val="bg1">
                    <a:lumMod val="85000"/>
                  </a:schemeClr>
                </a:solidFill>
              </a:rPr>
              <a:t>0..* (1)</a:t>
            </a:r>
            <a:endParaRPr kumimoji="1" lang="ja-JP" altLang="en-US" dirty="0">
              <a:solidFill>
                <a:schemeClr val="bg1">
                  <a:lumMod val="85000"/>
                </a:schemeClr>
              </a:solidFill>
            </a:endParaRPr>
          </a:p>
        </p:txBody>
      </p:sp>
      <p:sp>
        <p:nvSpPr>
          <p:cNvPr id="106" name="角丸四角形 105"/>
          <p:cNvSpPr/>
          <p:nvPr/>
        </p:nvSpPr>
        <p:spPr>
          <a:xfrm>
            <a:off x="111221" y="-4797581"/>
            <a:ext cx="4277569" cy="1617340"/>
          </a:xfrm>
          <a:prstGeom prst="roundRect">
            <a:avLst/>
          </a:prstGeom>
          <a:solidFill>
            <a:schemeClr val="accent6">
              <a:lumMod val="20000"/>
              <a:lumOff val="80000"/>
            </a:schemeClr>
          </a:solidFill>
          <a:ln w="12700">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b="1" dirty="0" smtClean="0">
                <a:solidFill>
                  <a:schemeClr val="tx1">
                    <a:lumMod val="65000"/>
                    <a:lumOff val="35000"/>
                  </a:schemeClr>
                </a:solidFill>
              </a:rPr>
              <a:t>OAuth2AuthorizedClient</a:t>
            </a:r>
            <a:endParaRPr lang="en-US" altLang="ja-JP" b="1" dirty="0">
              <a:solidFill>
                <a:schemeClr val="tx1">
                  <a:lumMod val="65000"/>
                  <a:lumOff val="35000"/>
                </a:schemeClr>
              </a:solidFill>
            </a:endParaRPr>
          </a:p>
          <a:p>
            <a:pPr algn="ctr"/>
            <a:endParaRPr lang="en-US" altLang="ja-JP" dirty="0">
              <a:solidFill>
                <a:schemeClr val="tx1">
                  <a:lumMod val="65000"/>
                  <a:lumOff val="35000"/>
                </a:schemeClr>
              </a:solidFill>
            </a:endParaRPr>
          </a:p>
          <a:p>
            <a:r>
              <a:rPr lang="en-US" altLang="ja-JP" dirty="0" err="1" smtClean="0">
                <a:solidFill>
                  <a:schemeClr val="tx1">
                    <a:lumMod val="65000"/>
                    <a:lumOff val="35000"/>
                  </a:schemeClr>
                </a:solidFill>
              </a:rPr>
              <a:t>ClientRegistration</a:t>
            </a:r>
            <a:r>
              <a:rPr lang="en-US" altLang="ja-JP" dirty="0" smtClean="0">
                <a:solidFill>
                  <a:schemeClr val="tx1">
                    <a:lumMod val="65000"/>
                    <a:lumOff val="35000"/>
                  </a:schemeClr>
                </a:solidFill>
              </a:rPr>
              <a:t> </a:t>
            </a:r>
            <a:r>
              <a:rPr lang="en-US" altLang="ja-JP" dirty="0" err="1">
                <a:solidFill>
                  <a:schemeClr val="tx1">
                    <a:lumMod val="65000"/>
                    <a:lumOff val="35000"/>
                  </a:schemeClr>
                </a:solidFill>
              </a:rPr>
              <a:t>clientRegistration</a:t>
            </a:r>
            <a:r>
              <a:rPr lang="en-US" altLang="ja-JP" dirty="0" smtClean="0">
                <a:solidFill>
                  <a:schemeClr val="tx1">
                    <a:lumMod val="65000"/>
                    <a:lumOff val="35000"/>
                  </a:schemeClr>
                </a:solidFill>
              </a:rPr>
              <a:t>;</a:t>
            </a:r>
            <a:br>
              <a:rPr lang="en-US" altLang="ja-JP" dirty="0" smtClean="0">
                <a:solidFill>
                  <a:schemeClr val="tx1">
                    <a:lumMod val="65000"/>
                    <a:lumOff val="35000"/>
                  </a:schemeClr>
                </a:solidFill>
              </a:rPr>
            </a:br>
            <a:r>
              <a:rPr lang="en-US" altLang="ja-JP" dirty="0" smtClean="0">
                <a:solidFill>
                  <a:schemeClr val="tx1">
                    <a:lumMod val="65000"/>
                    <a:lumOff val="35000"/>
                  </a:schemeClr>
                </a:solidFill>
              </a:rPr>
              <a:t>String </a:t>
            </a:r>
            <a:r>
              <a:rPr lang="en-US" altLang="ja-JP" dirty="0" err="1">
                <a:solidFill>
                  <a:schemeClr val="tx1">
                    <a:lumMod val="65000"/>
                    <a:lumOff val="35000"/>
                  </a:schemeClr>
                </a:solidFill>
              </a:rPr>
              <a:t>principalName</a:t>
            </a:r>
            <a:r>
              <a:rPr lang="en-US" altLang="ja-JP" dirty="0" smtClean="0">
                <a:solidFill>
                  <a:schemeClr val="tx1">
                    <a:lumMod val="65000"/>
                    <a:lumOff val="35000"/>
                  </a:schemeClr>
                </a:solidFill>
              </a:rPr>
              <a:t>;</a:t>
            </a:r>
            <a:br>
              <a:rPr lang="en-US" altLang="ja-JP" dirty="0" smtClean="0">
                <a:solidFill>
                  <a:schemeClr val="tx1">
                    <a:lumMod val="65000"/>
                    <a:lumOff val="35000"/>
                  </a:schemeClr>
                </a:solidFill>
              </a:rPr>
            </a:br>
            <a:r>
              <a:rPr lang="en-US" altLang="ja-JP" dirty="0" smtClean="0">
                <a:solidFill>
                  <a:schemeClr val="tx1">
                    <a:lumMod val="65000"/>
                    <a:lumOff val="35000"/>
                  </a:schemeClr>
                </a:solidFill>
              </a:rPr>
              <a:t>OAuth2AccessToken </a:t>
            </a:r>
            <a:r>
              <a:rPr lang="en-US" altLang="ja-JP" dirty="0" err="1">
                <a:solidFill>
                  <a:schemeClr val="tx1">
                    <a:lumMod val="65000"/>
                    <a:lumOff val="35000"/>
                  </a:schemeClr>
                </a:solidFill>
              </a:rPr>
              <a:t>accessToken</a:t>
            </a:r>
            <a:r>
              <a:rPr lang="en-US" altLang="ja-JP" dirty="0" smtClean="0">
                <a:solidFill>
                  <a:schemeClr val="tx1">
                    <a:lumMod val="65000"/>
                    <a:lumOff val="35000"/>
                  </a:schemeClr>
                </a:solidFill>
              </a:rPr>
              <a:t>;</a:t>
            </a:r>
          </a:p>
        </p:txBody>
      </p:sp>
      <p:sp>
        <p:nvSpPr>
          <p:cNvPr id="111" name="角丸四角形 110"/>
          <p:cNvSpPr/>
          <p:nvPr/>
        </p:nvSpPr>
        <p:spPr>
          <a:xfrm>
            <a:off x="1776705" y="-2947741"/>
            <a:ext cx="2959747" cy="2371226"/>
          </a:xfrm>
          <a:prstGeom prst="roundRect">
            <a:avLst/>
          </a:prstGeom>
          <a:solidFill>
            <a:schemeClr val="accent6">
              <a:lumMod val="20000"/>
              <a:lumOff val="8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b="1" dirty="0" smtClean="0">
                <a:solidFill>
                  <a:schemeClr val="tx1">
                    <a:lumMod val="65000"/>
                    <a:lumOff val="35000"/>
                  </a:schemeClr>
                </a:solidFill>
              </a:rPr>
              <a:t>OAuth2AccessToken</a:t>
            </a:r>
            <a:endParaRPr lang="en-US" altLang="ja-JP" b="1" dirty="0">
              <a:solidFill>
                <a:schemeClr val="tx1">
                  <a:lumMod val="65000"/>
                  <a:lumOff val="35000"/>
                </a:schemeClr>
              </a:solidFill>
            </a:endParaRPr>
          </a:p>
          <a:p>
            <a:pPr algn="ctr"/>
            <a:endParaRPr lang="en-US" altLang="ja-JP" dirty="0">
              <a:solidFill>
                <a:schemeClr val="tx1">
                  <a:lumMod val="65000"/>
                  <a:lumOff val="35000"/>
                </a:schemeClr>
              </a:solidFill>
            </a:endParaRPr>
          </a:p>
          <a:p>
            <a:r>
              <a:rPr lang="en-US" altLang="ja-JP" dirty="0" smtClean="0">
                <a:solidFill>
                  <a:schemeClr val="tx1">
                    <a:lumMod val="65000"/>
                    <a:lumOff val="35000"/>
                  </a:schemeClr>
                </a:solidFill>
              </a:rPr>
              <a:t>String </a:t>
            </a:r>
            <a:r>
              <a:rPr lang="en-US" altLang="ja-JP" dirty="0" err="1">
                <a:solidFill>
                  <a:schemeClr val="tx1">
                    <a:lumMod val="65000"/>
                    <a:lumOff val="35000"/>
                  </a:schemeClr>
                </a:solidFill>
              </a:rPr>
              <a:t>tokenValue</a:t>
            </a:r>
            <a:r>
              <a:rPr lang="en-US" altLang="ja-JP" dirty="0" smtClean="0">
                <a:solidFill>
                  <a:schemeClr val="tx1">
                    <a:lumMod val="65000"/>
                    <a:lumOff val="35000"/>
                  </a:schemeClr>
                </a:solidFill>
              </a:rPr>
              <a:t>;</a:t>
            </a:r>
            <a:br>
              <a:rPr lang="en-US" altLang="ja-JP" dirty="0" smtClean="0">
                <a:solidFill>
                  <a:schemeClr val="tx1">
                    <a:lumMod val="65000"/>
                    <a:lumOff val="35000"/>
                  </a:schemeClr>
                </a:solidFill>
              </a:rPr>
            </a:br>
            <a:r>
              <a:rPr lang="en-US" altLang="ja-JP" dirty="0" smtClean="0">
                <a:solidFill>
                  <a:schemeClr val="tx1">
                    <a:lumMod val="65000"/>
                    <a:lumOff val="35000"/>
                  </a:schemeClr>
                </a:solidFill>
              </a:rPr>
              <a:t>Instant </a:t>
            </a:r>
            <a:r>
              <a:rPr lang="en-US" altLang="ja-JP" dirty="0" err="1">
                <a:solidFill>
                  <a:schemeClr val="tx1">
                    <a:lumMod val="65000"/>
                    <a:lumOff val="35000"/>
                  </a:schemeClr>
                </a:solidFill>
              </a:rPr>
              <a:t>issuedAt</a:t>
            </a:r>
            <a:r>
              <a:rPr lang="en-US" altLang="ja-JP" dirty="0" smtClean="0">
                <a:solidFill>
                  <a:schemeClr val="tx1">
                    <a:lumMod val="65000"/>
                    <a:lumOff val="35000"/>
                  </a:schemeClr>
                </a:solidFill>
              </a:rPr>
              <a:t>;</a:t>
            </a:r>
            <a:br>
              <a:rPr lang="en-US" altLang="ja-JP" dirty="0" smtClean="0">
                <a:solidFill>
                  <a:schemeClr val="tx1">
                    <a:lumMod val="65000"/>
                    <a:lumOff val="35000"/>
                  </a:schemeClr>
                </a:solidFill>
              </a:rPr>
            </a:br>
            <a:r>
              <a:rPr lang="en-US" altLang="ja-JP" dirty="0" smtClean="0">
                <a:solidFill>
                  <a:schemeClr val="tx1">
                    <a:lumMod val="65000"/>
                    <a:lumOff val="35000"/>
                  </a:schemeClr>
                </a:solidFill>
              </a:rPr>
              <a:t>Instant </a:t>
            </a:r>
            <a:r>
              <a:rPr lang="en-US" altLang="ja-JP" dirty="0" err="1">
                <a:solidFill>
                  <a:schemeClr val="tx1">
                    <a:lumMod val="65000"/>
                    <a:lumOff val="35000"/>
                  </a:schemeClr>
                </a:solidFill>
              </a:rPr>
              <a:t>expiresAt</a:t>
            </a:r>
            <a:r>
              <a:rPr lang="en-US" altLang="ja-JP" dirty="0" smtClean="0">
                <a:solidFill>
                  <a:schemeClr val="tx1">
                    <a:lumMod val="65000"/>
                    <a:lumOff val="35000"/>
                  </a:schemeClr>
                </a:solidFill>
              </a:rPr>
              <a:t>;</a:t>
            </a:r>
            <a:br>
              <a:rPr lang="en-US" altLang="ja-JP" dirty="0" smtClean="0">
                <a:solidFill>
                  <a:schemeClr val="tx1">
                    <a:lumMod val="65000"/>
                    <a:lumOff val="35000"/>
                  </a:schemeClr>
                </a:solidFill>
              </a:rPr>
            </a:br>
            <a:r>
              <a:rPr lang="en-US" altLang="ja-JP" dirty="0" err="1" smtClean="0">
                <a:solidFill>
                  <a:schemeClr val="tx1">
                    <a:lumMod val="65000"/>
                    <a:lumOff val="35000"/>
                  </a:schemeClr>
                </a:solidFill>
              </a:rPr>
              <a:t>TokenType</a:t>
            </a:r>
            <a:r>
              <a:rPr lang="en-US" altLang="ja-JP" dirty="0" smtClean="0">
                <a:solidFill>
                  <a:schemeClr val="tx1">
                    <a:lumMod val="65000"/>
                    <a:lumOff val="35000"/>
                  </a:schemeClr>
                </a:solidFill>
              </a:rPr>
              <a:t> </a:t>
            </a:r>
            <a:r>
              <a:rPr lang="en-US" altLang="ja-JP" dirty="0" err="1">
                <a:solidFill>
                  <a:schemeClr val="tx1">
                    <a:lumMod val="65000"/>
                    <a:lumOff val="35000"/>
                  </a:schemeClr>
                </a:solidFill>
              </a:rPr>
              <a:t>tokenType</a:t>
            </a:r>
            <a:r>
              <a:rPr lang="en-US" altLang="ja-JP" dirty="0" smtClean="0">
                <a:solidFill>
                  <a:schemeClr val="tx1">
                    <a:lumMod val="65000"/>
                    <a:lumOff val="35000"/>
                  </a:schemeClr>
                </a:solidFill>
              </a:rPr>
              <a:t>;</a:t>
            </a:r>
            <a:br>
              <a:rPr lang="en-US" altLang="ja-JP" dirty="0" smtClean="0">
                <a:solidFill>
                  <a:schemeClr val="tx1">
                    <a:lumMod val="65000"/>
                    <a:lumOff val="35000"/>
                  </a:schemeClr>
                </a:solidFill>
              </a:rPr>
            </a:br>
            <a:r>
              <a:rPr lang="en-US" altLang="ja-JP" dirty="0" smtClean="0">
                <a:solidFill>
                  <a:schemeClr val="tx1">
                    <a:lumMod val="65000"/>
                    <a:lumOff val="35000"/>
                  </a:schemeClr>
                </a:solidFill>
              </a:rPr>
              <a:t>Set&lt;String&gt; </a:t>
            </a:r>
            <a:r>
              <a:rPr lang="en-US" altLang="ja-JP" dirty="0">
                <a:solidFill>
                  <a:schemeClr val="tx1">
                    <a:lumMod val="65000"/>
                    <a:lumOff val="35000"/>
                  </a:schemeClr>
                </a:solidFill>
              </a:rPr>
              <a:t>scopes</a:t>
            </a:r>
            <a:r>
              <a:rPr lang="en-US" altLang="ja-JP" dirty="0" smtClean="0">
                <a:solidFill>
                  <a:schemeClr val="tx1">
                    <a:lumMod val="65000"/>
                    <a:lumOff val="35000"/>
                  </a:schemeClr>
                </a:solidFill>
              </a:rPr>
              <a:t>;</a:t>
            </a:r>
          </a:p>
        </p:txBody>
      </p:sp>
      <p:cxnSp>
        <p:nvCxnSpPr>
          <p:cNvPr id="112" name="直線コネクタ 111"/>
          <p:cNvCxnSpPr>
            <a:endCxn id="111" idx="1"/>
          </p:cNvCxnSpPr>
          <p:nvPr/>
        </p:nvCxnSpPr>
        <p:spPr>
          <a:xfrm rot="16200000" flipH="1">
            <a:off x="635594" y="-2903240"/>
            <a:ext cx="1418361" cy="863862"/>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116" name="直線コネクタ 115"/>
          <p:cNvCxnSpPr>
            <a:stCxn id="159" idx="1"/>
            <a:endCxn id="106" idx="3"/>
          </p:cNvCxnSpPr>
          <p:nvPr/>
        </p:nvCxnSpPr>
        <p:spPr>
          <a:xfrm rot="10800000">
            <a:off x="4388790" y="-3988910"/>
            <a:ext cx="2306326" cy="1378417"/>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129" name="テキスト ボックス 128"/>
          <p:cNvSpPr txBox="1"/>
          <p:nvPr/>
        </p:nvSpPr>
        <p:spPr>
          <a:xfrm>
            <a:off x="1183622" y="-1706746"/>
            <a:ext cx="366249" cy="369332"/>
          </a:xfrm>
          <a:prstGeom prst="rect">
            <a:avLst/>
          </a:prstGeom>
          <a:noFill/>
        </p:spPr>
        <p:txBody>
          <a:bodyPr wrap="square" rtlCol="0">
            <a:spAutoFit/>
          </a:bodyPr>
          <a:lstStyle/>
          <a:p>
            <a:r>
              <a:rPr kumimoji="1" lang="en-US" altLang="ja-JP" dirty="0" smtClean="0"/>
              <a:t>1</a:t>
            </a:r>
            <a:endParaRPr kumimoji="1" lang="ja-JP" altLang="en-US" dirty="0"/>
          </a:p>
        </p:txBody>
      </p:sp>
      <p:sp>
        <p:nvSpPr>
          <p:cNvPr id="130" name="テキスト ボックス 129"/>
          <p:cNvSpPr txBox="1"/>
          <p:nvPr/>
        </p:nvSpPr>
        <p:spPr>
          <a:xfrm>
            <a:off x="10584744" y="-1799462"/>
            <a:ext cx="312906" cy="369332"/>
          </a:xfrm>
          <a:prstGeom prst="rect">
            <a:avLst/>
          </a:prstGeom>
          <a:noFill/>
        </p:spPr>
        <p:txBody>
          <a:bodyPr wrap="none" rtlCol="0">
            <a:spAutoFit/>
          </a:bodyPr>
          <a:lstStyle/>
          <a:p>
            <a:r>
              <a:rPr kumimoji="1" lang="en-US" altLang="ja-JP" dirty="0" smtClean="0"/>
              <a:t>1</a:t>
            </a:r>
            <a:endParaRPr kumimoji="1" lang="ja-JP" altLang="en-US" dirty="0"/>
          </a:p>
        </p:txBody>
      </p:sp>
      <p:sp>
        <p:nvSpPr>
          <p:cNvPr id="131" name="角丸四角形 130"/>
          <p:cNvSpPr/>
          <p:nvPr/>
        </p:nvSpPr>
        <p:spPr>
          <a:xfrm>
            <a:off x="2433807" y="4438381"/>
            <a:ext cx="5981014" cy="3177476"/>
          </a:xfrm>
          <a:prstGeom prst="roundRect">
            <a:avLst/>
          </a:prstGeom>
          <a:solidFill>
            <a:schemeClr val="accent6">
              <a:lumMod val="20000"/>
              <a:lumOff val="80000"/>
              <a:alpha val="2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b="1" dirty="0" smtClean="0">
                <a:solidFill>
                  <a:schemeClr val="bg1">
                    <a:lumMod val="85000"/>
                  </a:schemeClr>
                </a:solidFill>
              </a:rPr>
              <a:t>OAuth2AuthorizationRequest</a:t>
            </a:r>
            <a:endParaRPr lang="en-US" altLang="ja-JP" b="1" dirty="0">
              <a:solidFill>
                <a:schemeClr val="bg1">
                  <a:lumMod val="85000"/>
                </a:schemeClr>
              </a:solidFill>
            </a:endParaRPr>
          </a:p>
          <a:p>
            <a:pPr algn="ctr"/>
            <a:endParaRPr lang="en-US" altLang="ja-JP" dirty="0">
              <a:solidFill>
                <a:schemeClr val="bg1">
                  <a:lumMod val="85000"/>
                </a:schemeClr>
              </a:solidFill>
            </a:endParaRPr>
          </a:p>
          <a:p>
            <a:r>
              <a:rPr lang="en-US" altLang="ja-JP" dirty="0" smtClean="0">
                <a:solidFill>
                  <a:schemeClr val="bg1">
                    <a:lumMod val="85000"/>
                  </a:schemeClr>
                </a:solidFill>
              </a:rPr>
              <a:t>String </a:t>
            </a:r>
            <a:r>
              <a:rPr lang="en-US" altLang="ja-JP" dirty="0" err="1">
                <a:solidFill>
                  <a:schemeClr val="bg1">
                    <a:lumMod val="85000"/>
                  </a:schemeClr>
                </a:solidFill>
              </a:rPr>
              <a:t>authorizationUri</a:t>
            </a:r>
            <a:r>
              <a:rPr lang="en-US" altLang="ja-JP" dirty="0" smtClean="0">
                <a:solidFill>
                  <a:schemeClr val="bg1">
                    <a:lumMod val="85000"/>
                  </a:schemeClr>
                </a:solidFill>
              </a:rPr>
              <a:t>;</a:t>
            </a:r>
            <a:br>
              <a:rPr lang="en-US" altLang="ja-JP" dirty="0" smtClean="0">
                <a:solidFill>
                  <a:schemeClr val="bg1">
                    <a:lumMod val="85000"/>
                  </a:schemeClr>
                </a:solidFill>
              </a:rPr>
            </a:br>
            <a:r>
              <a:rPr lang="en-US" altLang="ja-JP" dirty="0" err="1" smtClean="0">
                <a:solidFill>
                  <a:schemeClr val="bg1">
                    <a:lumMod val="85000"/>
                  </a:schemeClr>
                </a:solidFill>
              </a:rPr>
              <a:t>AuthorizationGrantType</a:t>
            </a:r>
            <a:r>
              <a:rPr lang="en-US" altLang="ja-JP" dirty="0" smtClean="0">
                <a:solidFill>
                  <a:schemeClr val="bg1">
                    <a:lumMod val="85000"/>
                  </a:schemeClr>
                </a:solidFill>
              </a:rPr>
              <a:t> </a:t>
            </a:r>
            <a:r>
              <a:rPr lang="en-US" altLang="ja-JP" dirty="0" err="1">
                <a:solidFill>
                  <a:schemeClr val="bg1">
                    <a:lumMod val="85000"/>
                  </a:schemeClr>
                </a:solidFill>
              </a:rPr>
              <a:t>authorizationGrantType</a:t>
            </a:r>
            <a:r>
              <a:rPr lang="en-US" altLang="ja-JP" dirty="0" smtClean="0">
                <a:solidFill>
                  <a:schemeClr val="bg1">
                    <a:lumMod val="85000"/>
                  </a:schemeClr>
                </a:solidFill>
              </a:rPr>
              <a:t>;</a:t>
            </a:r>
            <a:br>
              <a:rPr lang="en-US" altLang="ja-JP" dirty="0" smtClean="0">
                <a:solidFill>
                  <a:schemeClr val="bg1">
                    <a:lumMod val="85000"/>
                  </a:schemeClr>
                </a:solidFill>
              </a:rPr>
            </a:br>
            <a:r>
              <a:rPr lang="en-US" altLang="ja-JP" dirty="0" smtClean="0">
                <a:solidFill>
                  <a:schemeClr val="bg1">
                    <a:lumMod val="85000"/>
                  </a:schemeClr>
                </a:solidFill>
              </a:rPr>
              <a:t>OAuth2AuthorizationResponseType </a:t>
            </a:r>
            <a:r>
              <a:rPr lang="en-US" altLang="ja-JP" dirty="0" err="1">
                <a:solidFill>
                  <a:schemeClr val="bg1">
                    <a:lumMod val="85000"/>
                  </a:schemeClr>
                </a:solidFill>
              </a:rPr>
              <a:t>responseType</a:t>
            </a:r>
            <a:r>
              <a:rPr lang="en-US" altLang="ja-JP" dirty="0" smtClean="0">
                <a:solidFill>
                  <a:schemeClr val="bg1">
                    <a:lumMod val="85000"/>
                  </a:schemeClr>
                </a:solidFill>
              </a:rPr>
              <a:t>;</a:t>
            </a:r>
            <a:br>
              <a:rPr lang="en-US" altLang="ja-JP" dirty="0" smtClean="0">
                <a:solidFill>
                  <a:schemeClr val="bg1">
                    <a:lumMod val="85000"/>
                  </a:schemeClr>
                </a:solidFill>
              </a:rPr>
            </a:br>
            <a:r>
              <a:rPr lang="en-US" altLang="ja-JP" dirty="0" smtClean="0">
                <a:solidFill>
                  <a:schemeClr val="bg1">
                    <a:lumMod val="85000"/>
                  </a:schemeClr>
                </a:solidFill>
              </a:rPr>
              <a:t>String </a:t>
            </a:r>
            <a:r>
              <a:rPr lang="en-US" altLang="ja-JP" dirty="0" err="1">
                <a:solidFill>
                  <a:schemeClr val="bg1">
                    <a:lumMod val="85000"/>
                  </a:schemeClr>
                </a:solidFill>
              </a:rPr>
              <a:t>clientId</a:t>
            </a:r>
            <a:r>
              <a:rPr lang="en-US" altLang="ja-JP" dirty="0" smtClean="0">
                <a:solidFill>
                  <a:schemeClr val="bg1">
                    <a:lumMod val="85000"/>
                  </a:schemeClr>
                </a:solidFill>
              </a:rPr>
              <a:t>;</a:t>
            </a:r>
            <a:br>
              <a:rPr lang="en-US" altLang="ja-JP" dirty="0" smtClean="0">
                <a:solidFill>
                  <a:schemeClr val="bg1">
                    <a:lumMod val="85000"/>
                  </a:schemeClr>
                </a:solidFill>
              </a:rPr>
            </a:br>
            <a:r>
              <a:rPr lang="en-US" altLang="ja-JP" dirty="0" smtClean="0">
                <a:solidFill>
                  <a:schemeClr val="bg1">
                    <a:lumMod val="85000"/>
                  </a:schemeClr>
                </a:solidFill>
              </a:rPr>
              <a:t>String </a:t>
            </a:r>
            <a:r>
              <a:rPr lang="en-US" altLang="ja-JP" dirty="0" err="1">
                <a:solidFill>
                  <a:schemeClr val="bg1">
                    <a:lumMod val="85000"/>
                  </a:schemeClr>
                </a:solidFill>
              </a:rPr>
              <a:t>redirectUri</a:t>
            </a:r>
            <a:r>
              <a:rPr lang="en-US" altLang="ja-JP" dirty="0" smtClean="0">
                <a:solidFill>
                  <a:schemeClr val="bg1">
                    <a:lumMod val="85000"/>
                  </a:schemeClr>
                </a:solidFill>
              </a:rPr>
              <a:t>;</a:t>
            </a:r>
            <a:br>
              <a:rPr lang="en-US" altLang="ja-JP" dirty="0" smtClean="0">
                <a:solidFill>
                  <a:schemeClr val="bg1">
                    <a:lumMod val="85000"/>
                  </a:schemeClr>
                </a:solidFill>
              </a:rPr>
            </a:br>
            <a:r>
              <a:rPr lang="en-US" altLang="ja-JP" dirty="0" smtClean="0">
                <a:solidFill>
                  <a:schemeClr val="bg1">
                    <a:lumMod val="85000"/>
                  </a:schemeClr>
                </a:solidFill>
              </a:rPr>
              <a:t>Set&lt;String&gt; </a:t>
            </a:r>
            <a:r>
              <a:rPr lang="en-US" altLang="ja-JP" dirty="0">
                <a:solidFill>
                  <a:schemeClr val="bg1">
                    <a:lumMod val="85000"/>
                  </a:schemeClr>
                </a:solidFill>
              </a:rPr>
              <a:t>scopes</a:t>
            </a:r>
            <a:r>
              <a:rPr lang="en-US" altLang="ja-JP" dirty="0" smtClean="0">
                <a:solidFill>
                  <a:schemeClr val="bg1">
                    <a:lumMod val="85000"/>
                  </a:schemeClr>
                </a:solidFill>
              </a:rPr>
              <a:t>;</a:t>
            </a:r>
            <a:br>
              <a:rPr lang="en-US" altLang="ja-JP" dirty="0" smtClean="0">
                <a:solidFill>
                  <a:schemeClr val="bg1">
                    <a:lumMod val="85000"/>
                  </a:schemeClr>
                </a:solidFill>
              </a:rPr>
            </a:br>
            <a:r>
              <a:rPr lang="en-US" altLang="ja-JP" dirty="0" smtClean="0">
                <a:solidFill>
                  <a:schemeClr val="bg1">
                    <a:lumMod val="85000"/>
                  </a:schemeClr>
                </a:solidFill>
              </a:rPr>
              <a:t>String </a:t>
            </a:r>
            <a:r>
              <a:rPr lang="en-US" altLang="ja-JP" dirty="0">
                <a:solidFill>
                  <a:schemeClr val="bg1">
                    <a:lumMod val="85000"/>
                  </a:schemeClr>
                </a:solidFill>
              </a:rPr>
              <a:t>state</a:t>
            </a:r>
            <a:r>
              <a:rPr lang="en-US" altLang="ja-JP" dirty="0" smtClean="0">
                <a:solidFill>
                  <a:schemeClr val="bg1">
                    <a:lumMod val="85000"/>
                  </a:schemeClr>
                </a:solidFill>
              </a:rPr>
              <a:t>;</a:t>
            </a:r>
            <a:br>
              <a:rPr lang="en-US" altLang="ja-JP" dirty="0" smtClean="0">
                <a:solidFill>
                  <a:schemeClr val="bg1">
                    <a:lumMod val="85000"/>
                  </a:schemeClr>
                </a:solidFill>
              </a:rPr>
            </a:br>
            <a:r>
              <a:rPr lang="en-US" altLang="ja-JP" dirty="0" smtClean="0">
                <a:solidFill>
                  <a:schemeClr val="bg1">
                    <a:lumMod val="85000"/>
                  </a:schemeClr>
                </a:solidFill>
              </a:rPr>
              <a:t>Map&lt;</a:t>
            </a:r>
            <a:r>
              <a:rPr lang="en-US" altLang="ja-JP" dirty="0" err="1" smtClean="0">
                <a:solidFill>
                  <a:schemeClr val="bg1">
                    <a:lumMod val="85000"/>
                  </a:schemeClr>
                </a:solidFill>
              </a:rPr>
              <a:t>String,Object</a:t>
            </a:r>
            <a:r>
              <a:rPr lang="en-US" altLang="ja-JP" dirty="0" smtClean="0">
                <a:solidFill>
                  <a:schemeClr val="bg1">
                    <a:lumMod val="85000"/>
                  </a:schemeClr>
                </a:solidFill>
              </a:rPr>
              <a:t>&gt; </a:t>
            </a:r>
            <a:r>
              <a:rPr lang="en-US" altLang="ja-JP" dirty="0" err="1">
                <a:solidFill>
                  <a:schemeClr val="bg1">
                    <a:lumMod val="85000"/>
                  </a:schemeClr>
                </a:solidFill>
              </a:rPr>
              <a:t>additionalParameters</a:t>
            </a:r>
            <a:r>
              <a:rPr lang="en-US" altLang="ja-JP" dirty="0" smtClean="0">
                <a:solidFill>
                  <a:schemeClr val="bg1">
                    <a:lumMod val="85000"/>
                  </a:schemeClr>
                </a:solidFill>
              </a:rPr>
              <a:t>;</a:t>
            </a:r>
            <a:br>
              <a:rPr lang="en-US" altLang="ja-JP" dirty="0" smtClean="0">
                <a:solidFill>
                  <a:schemeClr val="bg1">
                    <a:lumMod val="85000"/>
                  </a:schemeClr>
                </a:solidFill>
              </a:rPr>
            </a:br>
            <a:endParaRPr lang="en-US" altLang="ja-JP" dirty="0" smtClean="0">
              <a:solidFill>
                <a:schemeClr val="bg1">
                  <a:lumMod val="85000"/>
                </a:schemeClr>
              </a:solidFill>
            </a:endParaRPr>
          </a:p>
        </p:txBody>
      </p:sp>
      <p:sp>
        <p:nvSpPr>
          <p:cNvPr id="159" name="角丸四角形 158"/>
          <p:cNvSpPr/>
          <p:nvPr/>
        </p:nvSpPr>
        <p:spPr>
          <a:xfrm>
            <a:off x="6695116" y="-4335558"/>
            <a:ext cx="6598497" cy="3450128"/>
          </a:xfrm>
          <a:prstGeom prst="roundRect">
            <a:avLst/>
          </a:prstGeom>
          <a:solidFill>
            <a:schemeClr val="accent6">
              <a:lumMod val="20000"/>
              <a:lumOff val="80000"/>
            </a:schemeClr>
          </a:solidFill>
          <a:ln w="12700">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kumimoji="1" lang="en-US" altLang="ja-JP" b="1" dirty="0" err="1" smtClean="0">
                <a:solidFill>
                  <a:schemeClr val="tx1">
                    <a:lumMod val="65000"/>
                    <a:lumOff val="35000"/>
                  </a:schemeClr>
                </a:solidFill>
              </a:rPr>
              <a:t>ClientRegistration</a:t>
            </a:r>
            <a:endParaRPr lang="en-US" altLang="ja-JP" b="1" dirty="0">
              <a:solidFill>
                <a:schemeClr val="tx1">
                  <a:lumMod val="65000"/>
                  <a:lumOff val="35000"/>
                </a:schemeClr>
              </a:solidFill>
            </a:endParaRPr>
          </a:p>
          <a:p>
            <a:pPr algn="ctr"/>
            <a:endParaRPr lang="en-US" altLang="ja-JP" dirty="0">
              <a:solidFill>
                <a:schemeClr val="tx1">
                  <a:lumMod val="50000"/>
                  <a:lumOff val="50000"/>
                </a:schemeClr>
              </a:solidFill>
            </a:endParaRPr>
          </a:p>
          <a:p>
            <a:r>
              <a:rPr lang="en-US" altLang="ja-JP" dirty="0" smtClean="0">
                <a:solidFill>
                  <a:schemeClr val="tx1">
                    <a:lumMod val="65000"/>
                    <a:lumOff val="35000"/>
                  </a:schemeClr>
                </a:solidFill>
              </a:rPr>
              <a:t>String </a:t>
            </a:r>
            <a:r>
              <a:rPr lang="en-US" altLang="ja-JP" dirty="0" err="1">
                <a:solidFill>
                  <a:schemeClr val="tx1">
                    <a:lumMod val="65000"/>
                    <a:lumOff val="35000"/>
                  </a:schemeClr>
                </a:solidFill>
              </a:rPr>
              <a:t>registrationId</a:t>
            </a:r>
            <a:r>
              <a:rPr lang="en-US" altLang="ja-JP" dirty="0" smtClean="0">
                <a:solidFill>
                  <a:schemeClr val="tx1">
                    <a:lumMod val="65000"/>
                    <a:lumOff val="35000"/>
                  </a:schemeClr>
                </a:solidFill>
              </a:rPr>
              <a:t>;</a:t>
            </a:r>
            <a:br>
              <a:rPr lang="en-US" altLang="ja-JP" dirty="0" smtClean="0">
                <a:solidFill>
                  <a:schemeClr val="tx1">
                    <a:lumMod val="65000"/>
                    <a:lumOff val="35000"/>
                  </a:schemeClr>
                </a:solidFill>
              </a:rPr>
            </a:br>
            <a:r>
              <a:rPr lang="en-US" altLang="ja-JP" dirty="0" smtClean="0">
                <a:solidFill>
                  <a:schemeClr val="tx1">
                    <a:lumMod val="65000"/>
                    <a:lumOff val="35000"/>
                  </a:schemeClr>
                </a:solidFill>
              </a:rPr>
              <a:t>String </a:t>
            </a:r>
            <a:r>
              <a:rPr lang="en-US" altLang="ja-JP" dirty="0" err="1">
                <a:solidFill>
                  <a:schemeClr val="tx1">
                    <a:lumMod val="65000"/>
                    <a:lumOff val="35000"/>
                  </a:schemeClr>
                </a:solidFill>
              </a:rPr>
              <a:t>clientId</a:t>
            </a:r>
            <a:r>
              <a:rPr lang="en-US" altLang="ja-JP" dirty="0" smtClean="0">
                <a:solidFill>
                  <a:schemeClr val="tx1">
                    <a:lumMod val="65000"/>
                    <a:lumOff val="35000"/>
                  </a:schemeClr>
                </a:solidFill>
              </a:rPr>
              <a:t>;</a:t>
            </a:r>
            <a:br>
              <a:rPr lang="en-US" altLang="ja-JP" dirty="0" smtClean="0">
                <a:solidFill>
                  <a:schemeClr val="tx1">
                    <a:lumMod val="65000"/>
                    <a:lumOff val="35000"/>
                  </a:schemeClr>
                </a:solidFill>
              </a:rPr>
            </a:br>
            <a:r>
              <a:rPr lang="en-US" altLang="ja-JP" dirty="0" smtClean="0">
                <a:solidFill>
                  <a:schemeClr val="tx1">
                    <a:lumMod val="65000"/>
                    <a:lumOff val="35000"/>
                  </a:schemeClr>
                </a:solidFill>
              </a:rPr>
              <a:t>String </a:t>
            </a:r>
            <a:r>
              <a:rPr lang="en-US" altLang="ja-JP" dirty="0" err="1">
                <a:solidFill>
                  <a:schemeClr val="tx1">
                    <a:lumMod val="65000"/>
                    <a:lumOff val="35000"/>
                  </a:schemeClr>
                </a:solidFill>
              </a:rPr>
              <a:t>clientSecret</a:t>
            </a:r>
            <a:r>
              <a:rPr lang="en-US" altLang="ja-JP" dirty="0" smtClean="0">
                <a:solidFill>
                  <a:schemeClr val="tx1">
                    <a:lumMod val="65000"/>
                    <a:lumOff val="35000"/>
                  </a:schemeClr>
                </a:solidFill>
              </a:rPr>
              <a:t>;</a:t>
            </a:r>
            <a:br>
              <a:rPr lang="en-US" altLang="ja-JP" dirty="0" smtClean="0">
                <a:solidFill>
                  <a:schemeClr val="tx1">
                    <a:lumMod val="65000"/>
                    <a:lumOff val="35000"/>
                  </a:schemeClr>
                </a:solidFill>
              </a:rPr>
            </a:br>
            <a:r>
              <a:rPr lang="en-US" altLang="ja-JP" dirty="0" err="1" smtClean="0">
                <a:solidFill>
                  <a:schemeClr val="tx1">
                    <a:lumMod val="65000"/>
                    <a:lumOff val="35000"/>
                  </a:schemeClr>
                </a:solidFill>
              </a:rPr>
              <a:t>ClientAuthenticationMethod</a:t>
            </a:r>
            <a:r>
              <a:rPr lang="en-US" altLang="ja-JP" dirty="0" smtClean="0">
                <a:solidFill>
                  <a:schemeClr val="tx1">
                    <a:lumMod val="65000"/>
                    <a:lumOff val="35000"/>
                  </a:schemeClr>
                </a:solidFill>
              </a:rPr>
              <a:t> </a:t>
            </a:r>
            <a:r>
              <a:rPr lang="en-US" altLang="ja-JP" dirty="0" err="1" smtClean="0">
                <a:solidFill>
                  <a:schemeClr val="tx1">
                    <a:lumMod val="65000"/>
                    <a:lumOff val="35000"/>
                  </a:schemeClr>
                </a:solidFill>
              </a:rPr>
              <a:t>clientAuthenticationMethod</a:t>
            </a:r>
            <a:r>
              <a:rPr lang="en-US" altLang="ja-JP" dirty="0" smtClean="0">
                <a:solidFill>
                  <a:schemeClr val="tx1">
                    <a:lumMod val="65000"/>
                    <a:lumOff val="35000"/>
                  </a:schemeClr>
                </a:solidFill>
              </a:rPr>
              <a:t>; </a:t>
            </a:r>
            <a:r>
              <a:rPr lang="en-US" altLang="ja-JP" dirty="0" err="1" smtClean="0">
                <a:solidFill>
                  <a:schemeClr val="tx1">
                    <a:lumMod val="65000"/>
                    <a:lumOff val="35000"/>
                  </a:schemeClr>
                </a:solidFill>
              </a:rPr>
              <a:t>AuthorizationGrantType</a:t>
            </a:r>
            <a:r>
              <a:rPr lang="en-US" altLang="ja-JP" dirty="0" smtClean="0">
                <a:solidFill>
                  <a:schemeClr val="tx1">
                    <a:lumMod val="65000"/>
                    <a:lumOff val="35000"/>
                  </a:schemeClr>
                </a:solidFill>
              </a:rPr>
              <a:t> </a:t>
            </a:r>
            <a:r>
              <a:rPr lang="en-US" altLang="ja-JP" dirty="0" err="1">
                <a:solidFill>
                  <a:schemeClr val="tx1">
                    <a:lumMod val="65000"/>
                    <a:lumOff val="35000"/>
                  </a:schemeClr>
                </a:solidFill>
              </a:rPr>
              <a:t>authorizationGrantType</a:t>
            </a:r>
            <a:r>
              <a:rPr lang="en-US" altLang="ja-JP" dirty="0" smtClean="0">
                <a:solidFill>
                  <a:schemeClr val="tx1">
                    <a:lumMod val="65000"/>
                    <a:lumOff val="35000"/>
                  </a:schemeClr>
                </a:solidFill>
              </a:rPr>
              <a:t>;</a:t>
            </a:r>
            <a:br>
              <a:rPr lang="en-US" altLang="ja-JP" dirty="0" smtClean="0">
                <a:solidFill>
                  <a:schemeClr val="tx1">
                    <a:lumMod val="65000"/>
                    <a:lumOff val="35000"/>
                  </a:schemeClr>
                </a:solidFill>
              </a:rPr>
            </a:br>
            <a:r>
              <a:rPr lang="en-US" altLang="ja-JP" dirty="0" smtClean="0">
                <a:solidFill>
                  <a:schemeClr val="tx1">
                    <a:lumMod val="65000"/>
                    <a:lumOff val="35000"/>
                  </a:schemeClr>
                </a:solidFill>
              </a:rPr>
              <a:t>String </a:t>
            </a:r>
            <a:r>
              <a:rPr lang="en-US" altLang="ja-JP" dirty="0" err="1" smtClean="0">
                <a:solidFill>
                  <a:schemeClr val="tx1">
                    <a:lumMod val="65000"/>
                    <a:lumOff val="35000"/>
                  </a:schemeClr>
                </a:solidFill>
              </a:rPr>
              <a:t>redirectUriTemplate</a:t>
            </a:r>
            <a:r>
              <a:rPr lang="en-US" altLang="ja-JP" dirty="0" smtClean="0">
                <a:solidFill>
                  <a:schemeClr val="tx1">
                    <a:lumMod val="65000"/>
                    <a:lumOff val="35000"/>
                  </a:schemeClr>
                </a:solidFill>
              </a:rPr>
              <a:t>;</a:t>
            </a:r>
            <a:br>
              <a:rPr lang="en-US" altLang="ja-JP" dirty="0" smtClean="0">
                <a:solidFill>
                  <a:schemeClr val="tx1">
                    <a:lumMod val="65000"/>
                    <a:lumOff val="35000"/>
                  </a:schemeClr>
                </a:solidFill>
              </a:rPr>
            </a:br>
            <a:r>
              <a:rPr lang="en-US" altLang="ja-JP" dirty="0" smtClean="0">
                <a:solidFill>
                  <a:schemeClr val="tx1">
                    <a:lumMod val="65000"/>
                    <a:lumOff val="35000"/>
                  </a:schemeClr>
                </a:solidFill>
              </a:rPr>
              <a:t>Set&lt;String&gt; scopes;</a:t>
            </a:r>
            <a:br>
              <a:rPr lang="en-US" altLang="ja-JP" dirty="0" smtClean="0">
                <a:solidFill>
                  <a:schemeClr val="tx1">
                    <a:lumMod val="65000"/>
                    <a:lumOff val="35000"/>
                  </a:schemeClr>
                </a:solidFill>
              </a:rPr>
            </a:br>
            <a:r>
              <a:rPr lang="en-US" altLang="ja-JP" dirty="0" err="1" smtClean="0">
                <a:solidFill>
                  <a:schemeClr val="tx1">
                    <a:lumMod val="65000"/>
                    <a:lumOff val="35000"/>
                  </a:schemeClr>
                </a:solidFill>
              </a:rPr>
              <a:t>ProviderDetails</a:t>
            </a:r>
            <a:r>
              <a:rPr lang="en-US" altLang="ja-JP" dirty="0" smtClean="0">
                <a:solidFill>
                  <a:schemeClr val="tx1">
                    <a:lumMod val="65000"/>
                    <a:lumOff val="35000"/>
                  </a:schemeClr>
                </a:solidFill>
              </a:rPr>
              <a:t> </a:t>
            </a:r>
            <a:r>
              <a:rPr lang="en-US" altLang="ja-JP" dirty="0" err="1" smtClean="0">
                <a:solidFill>
                  <a:schemeClr val="tx1">
                    <a:lumMod val="65000"/>
                    <a:lumOff val="35000"/>
                  </a:schemeClr>
                </a:solidFill>
              </a:rPr>
              <a:t>providerDetails</a:t>
            </a:r>
            <a:r>
              <a:rPr lang="en-US" altLang="ja-JP" dirty="0" smtClean="0">
                <a:solidFill>
                  <a:schemeClr val="tx1">
                    <a:lumMod val="65000"/>
                    <a:lumOff val="35000"/>
                  </a:schemeClr>
                </a:solidFill>
              </a:rPr>
              <a:t>;</a:t>
            </a:r>
            <a:br>
              <a:rPr lang="en-US" altLang="ja-JP" dirty="0" smtClean="0">
                <a:solidFill>
                  <a:schemeClr val="tx1">
                    <a:lumMod val="65000"/>
                    <a:lumOff val="35000"/>
                  </a:schemeClr>
                </a:solidFill>
              </a:rPr>
            </a:br>
            <a:r>
              <a:rPr lang="en-US" altLang="ja-JP" dirty="0" smtClean="0">
                <a:solidFill>
                  <a:schemeClr val="tx1">
                    <a:lumMod val="65000"/>
                    <a:lumOff val="35000"/>
                  </a:schemeClr>
                </a:solidFill>
              </a:rPr>
              <a:t>String </a:t>
            </a:r>
            <a:r>
              <a:rPr lang="en-US" altLang="ja-JP" dirty="0" err="1" smtClean="0">
                <a:solidFill>
                  <a:schemeClr val="tx1">
                    <a:lumMod val="65000"/>
                    <a:lumOff val="35000"/>
                  </a:schemeClr>
                </a:solidFill>
              </a:rPr>
              <a:t>clientName</a:t>
            </a:r>
            <a:r>
              <a:rPr lang="en-US" altLang="ja-JP" dirty="0" smtClean="0">
                <a:solidFill>
                  <a:schemeClr val="tx1">
                    <a:lumMod val="65000"/>
                    <a:lumOff val="35000"/>
                  </a:schemeClr>
                </a:solidFill>
              </a:rPr>
              <a:t>;</a:t>
            </a:r>
          </a:p>
        </p:txBody>
      </p:sp>
      <p:sp>
        <p:nvSpPr>
          <p:cNvPr id="160" name="角丸四角形 159"/>
          <p:cNvSpPr/>
          <p:nvPr/>
        </p:nvSpPr>
        <p:spPr>
          <a:xfrm>
            <a:off x="14102311" y="-4258185"/>
            <a:ext cx="4370162" cy="2057666"/>
          </a:xfrm>
          <a:prstGeom prst="roundRect">
            <a:avLst/>
          </a:prstGeom>
          <a:solidFill>
            <a:schemeClr val="accent6">
              <a:lumMod val="20000"/>
              <a:lumOff val="8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b="1" dirty="0" err="1" smtClean="0">
                <a:solidFill>
                  <a:schemeClr val="tx1">
                    <a:lumMod val="65000"/>
                    <a:lumOff val="35000"/>
                  </a:schemeClr>
                </a:solidFill>
              </a:rPr>
              <a:t>ProviderDetails</a:t>
            </a:r>
            <a:endParaRPr lang="en-US" altLang="ja-JP" b="1" dirty="0">
              <a:solidFill>
                <a:schemeClr val="tx1">
                  <a:lumMod val="65000"/>
                  <a:lumOff val="35000"/>
                </a:schemeClr>
              </a:solidFill>
            </a:endParaRPr>
          </a:p>
          <a:p>
            <a:pPr algn="ctr"/>
            <a:endParaRPr lang="en-US" altLang="ja-JP" dirty="0">
              <a:solidFill>
                <a:schemeClr val="tx1">
                  <a:lumMod val="65000"/>
                  <a:lumOff val="35000"/>
                </a:schemeClr>
              </a:solidFill>
            </a:endParaRPr>
          </a:p>
          <a:p>
            <a:r>
              <a:rPr lang="en-US" altLang="ja-JP" dirty="0" smtClean="0">
                <a:solidFill>
                  <a:schemeClr val="tx1">
                    <a:lumMod val="65000"/>
                    <a:lumOff val="35000"/>
                  </a:schemeClr>
                </a:solidFill>
              </a:rPr>
              <a:t>String </a:t>
            </a:r>
            <a:r>
              <a:rPr lang="en-US" altLang="ja-JP" dirty="0" err="1">
                <a:solidFill>
                  <a:schemeClr val="tx1">
                    <a:lumMod val="65000"/>
                    <a:lumOff val="35000"/>
                  </a:schemeClr>
                </a:solidFill>
              </a:rPr>
              <a:t>authorizationUri</a:t>
            </a:r>
            <a:r>
              <a:rPr lang="en-US" altLang="ja-JP" dirty="0" smtClean="0">
                <a:solidFill>
                  <a:schemeClr val="tx1">
                    <a:lumMod val="65000"/>
                    <a:lumOff val="35000"/>
                  </a:schemeClr>
                </a:solidFill>
              </a:rPr>
              <a:t>;</a:t>
            </a:r>
            <a:br>
              <a:rPr lang="en-US" altLang="ja-JP" dirty="0" smtClean="0">
                <a:solidFill>
                  <a:schemeClr val="tx1">
                    <a:lumMod val="65000"/>
                    <a:lumOff val="35000"/>
                  </a:schemeClr>
                </a:solidFill>
              </a:rPr>
            </a:br>
            <a:r>
              <a:rPr lang="en-US" altLang="ja-JP" dirty="0" smtClean="0">
                <a:solidFill>
                  <a:schemeClr val="tx1">
                    <a:lumMod val="65000"/>
                    <a:lumOff val="35000"/>
                  </a:schemeClr>
                </a:solidFill>
              </a:rPr>
              <a:t>String </a:t>
            </a:r>
            <a:r>
              <a:rPr lang="en-US" altLang="ja-JP" dirty="0" err="1">
                <a:solidFill>
                  <a:schemeClr val="tx1">
                    <a:lumMod val="65000"/>
                    <a:lumOff val="35000"/>
                  </a:schemeClr>
                </a:solidFill>
              </a:rPr>
              <a:t>tokenUri</a:t>
            </a:r>
            <a:r>
              <a:rPr lang="en-US" altLang="ja-JP" dirty="0" smtClean="0">
                <a:solidFill>
                  <a:schemeClr val="tx1">
                    <a:lumMod val="65000"/>
                    <a:lumOff val="35000"/>
                  </a:schemeClr>
                </a:solidFill>
              </a:rPr>
              <a:t>;</a:t>
            </a:r>
            <a:br>
              <a:rPr lang="en-US" altLang="ja-JP" dirty="0" smtClean="0">
                <a:solidFill>
                  <a:schemeClr val="tx1">
                    <a:lumMod val="65000"/>
                    <a:lumOff val="35000"/>
                  </a:schemeClr>
                </a:solidFill>
              </a:rPr>
            </a:br>
            <a:r>
              <a:rPr lang="en-US" altLang="ja-JP" dirty="0" err="1" smtClean="0">
                <a:solidFill>
                  <a:schemeClr val="tx1">
                    <a:lumMod val="65000"/>
                    <a:lumOff val="35000"/>
                  </a:schemeClr>
                </a:solidFill>
              </a:rPr>
              <a:t>UserInfoEndpoint</a:t>
            </a:r>
            <a:r>
              <a:rPr lang="en-US" altLang="ja-JP" dirty="0" smtClean="0">
                <a:solidFill>
                  <a:schemeClr val="tx1">
                    <a:lumMod val="65000"/>
                    <a:lumOff val="35000"/>
                  </a:schemeClr>
                </a:solidFill>
              </a:rPr>
              <a:t> </a:t>
            </a:r>
            <a:r>
              <a:rPr lang="en-US" altLang="ja-JP" dirty="0" err="1" smtClean="0">
                <a:solidFill>
                  <a:schemeClr val="tx1">
                    <a:lumMod val="65000"/>
                    <a:lumOff val="35000"/>
                  </a:schemeClr>
                </a:solidFill>
              </a:rPr>
              <a:t>userInfoEndpoint</a:t>
            </a:r>
            <a:r>
              <a:rPr lang="en-US" altLang="ja-JP" dirty="0" smtClean="0">
                <a:solidFill>
                  <a:schemeClr val="tx1">
                    <a:lumMod val="65000"/>
                    <a:lumOff val="35000"/>
                  </a:schemeClr>
                </a:solidFill>
              </a:rPr>
              <a:t>;</a:t>
            </a:r>
            <a:br>
              <a:rPr lang="en-US" altLang="ja-JP" dirty="0" smtClean="0">
                <a:solidFill>
                  <a:schemeClr val="tx1">
                    <a:lumMod val="65000"/>
                    <a:lumOff val="35000"/>
                  </a:schemeClr>
                </a:solidFill>
              </a:rPr>
            </a:br>
            <a:r>
              <a:rPr lang="en-US" altLang="ja-JP" dirty="0" smtClean="0">
                <a:solidFill>
                  <a:schemeClr val="tx1">
                    <a:lumMod val="65000"/>
                    <a:lumOff val="35000"/>
                  </a:schemeClr>
                </a:solidFill>
              </a:rPr>
              <a:t>String </a:t>
            </a:r>
            <a:r>
              <a:rPr lang="en-US" altLang="ja-JP" dirty="0" err="1">
                <a:solidFill>
                  <a:schemeClr val="tx1">
                    <a:lumMod val="65000"/>
                    <a:lumOff val="35000"/>
                  </a:schemeClr>
                </a:solidFill>
              </a:rPr>
              <a:t>jwkSetUri</a:t>
            </a:r>
            <a:r>
              <a:rPr lang="en-US" altLang="ja-JP" dirty="0" smtClean="0">
                <a:solidFill>
                  <a:schemeClr val="tx1">
                    <a:lumMod val="65000"/>
                    <a:lumOff val="35000"/>
                  </a:schemeClr>
                </a:solidFill>
              </a:rPr>
              <a:t>;</a:t>
            </a:r>
            <a:br>
              <a:rPr lang="en-US" altLang="ja-JP" dirty="0" smtClean="0">
                <a:solidFill>
                  <a:schemeClr val="tx1">
                    <a:lumMod val="65000"/>
                    <a:lumOff val="35000"/>
                  </a:schemeClr>
                </a:solidFill>
              </a:rPr>
            </a:br>
            <a:endParaRPr lang="en-US" altLang="ja-JP" dirty="0" smtClean="0">
              <a:solidFill>
                <a:schemeClr val="tx1">
                  <a:lumMod val="65000"/>
                  <a:lumOff val="35000"/>
                </a:schemeClr>
              </a:solidFill>
            </a:endParaRPr>
          </a:p>
        </p:txBody>
      </p:sp>
      <p:sp>
        <p:nvSpPr>
          <p:cNvPr id="161" name="角丸四角形 160"/>
          <p:cNvSpPr/>
          <p:nvPr/>
        </p:nvSpPr>
        <p:spPr>
          <a:xfrm>
            <a:off x="14110927" y="-1564091"/>
            <a:ext cx="4370162" cy="1436605"/>
          </a:xfrm>
          <a:prstGeom prst="roundRect">
            <a:avLst/>
          </a:prstGeom>
          <a:solidFill>
            <a:schemeClr val="accent6">
              <a:lumMod val="20000"/>
              <a:lumOff val="8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b="1" dirty="0" err="1" smtClean="0">
                <a:solidFill>
                  <a:schemeClr val="tx1">
                    <a:lumMod val="65000"/>
                    <a:lumOff val="35000"/>
                  </a:schemeClr>
                </a:solidFill>
              </a:rPr>
              <a:t>UserInfoEndpoint</a:t>
            </a:r>
            <a:endParaRPr lang="en-US" altLang="ja-JP" b="1" dirty="0">
              <a:solidFill>
                <a:schemeClr val="tx1">
                  <a:lumMod val="65000"/>
                  <a:lumOff val="35000"/>
                </a:schemeClr>
              </a:solidFill>
            </a:endParaRPr>
          </a:p>
          <a:p>
            <a:pPr algn="ctr"/>
            <a:endParaRPr lang="en-US" altLang="ja-JP" dirty="0">
              <a:solidFill>
                <a:schemeClr val="tx1">
                  <a:lumMod val="65000"/>
                  <a:lumOff val="35000"/>
                </a:schemeClr>
              </a:solidFill>
            </a:endParaRPr>
          </a:p>
          <a:p>
            <a:r>
              <a:rPr lang="en-US" altLang="ja-JP" dirty="0" smtClean="0">
                <a:solidFill>
                  <a:schemeClr val="tx1">
                    <a:lumMod val="65000"/>
                    <a:lumOff val="35000"/>
                  </a:schemeClr>
                </a:solidFill>
              </a:rPr>
              <a:t>String </a:t>
            </a:r>
            <a:r>
              <a:rPr lang="en-US" altLang="ja-JP" dirty="0" err="1">
                <a:solidFill>
                  <a:schemeClr val="tx1">
                    <a:lumMod val="65000"/>
                    <a:lumOff val="35000"/>
                  </a:schemeClr>
                </a:solidFill>
              </a:rPr>
              <a:t>uri</a:t>
            </a:r>
            <a:r>
              <a:rPr lang="en-US" altLang="ja-JP" dirty="0" smtClean="0">
                <a:solidFill>
                  <a:schemeClr val="tx1">
                    <a:lumMod val="65000"/>
                    <a:lumOff val="35000"/>
                  </a:schemeClr>
                </a:solidFill>
              </a:rPr>
              <a:t>;</a:t>
            </a:r>
            <a:br>
              <a:rPr lang="en-US" altLang="ja-JP" dirty="0" smtClean="0">
                <a:solidFill>
                  <a:schemeClr val="tx1">
                    <a:lumMod val="65000"/>
                    <a:lumOff val="35000"/>
                  </a:schemeClr>
                </a:solidFill>
              </a:rPr>
            </a:br>
            <a:r>
              <a:rPr lang="en-US" altLang="ja-JP" dirty="0" smtClean="0">
                <a:solidFill>
                  <a:schemeClr val="tx1">
                    <a:lumMod val="65000"/>
                    <a:lumOff val="35000"/>
                  </a:schemeClr>
                </a:solidFill>
              </a:rPr>
              <a:t>String </a:t>
            </a:r>
            <a:r>
              <a:rPr lang="en-US" altLang="ja-JP" dirty="0" err="1">
                <a:solidFill>
                  <a:schemeClr val="tx1">
                    <a:lumMod val="65000"/>
                    <a:lumOff val="35000"/>
                  </a:schemeClr>
                </a:solidFill>
              </a:rPr>
              <a:t>userNameAttributeName</a:t>
            </a:r>
            <a:r>
              <a:rPr lang="en-US" altLang="ja-JP" dirty="0" smtClean="0">
                <a:solidFill>
                  <a:schemeClr val="tx1">
                    <a:lumMod val="65000"/>
                    <a:lumOff val="35000"/>
                  </a:schemeClr>
                </a:solidFill>
              </a:rPr>
              <a:t>;</a:t>
            </a:r>
          </a:p>
        </p:txBody>
      </p:sp>
      <p:cxnSp>
        <p:nvCxnSpPr>
          <p:cNvPr id="162" name="直線矢印コネクタ 161"/>
          <p:cNvCxnSpPr>
            <a:stCxn id="160" idx="2"/>
            <a:endCxn id="161" idx="0"/>
          </p:cNvCxnSpPr>
          <p:nvPr/>
        </p:nvCxnSpPr>
        <p:spPr>
          <a:xfrm>
            <a:off x="16287392" y="-2200519"/>
            <a:ext cx="8616" cy="636428"/>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63" name="テキスト ボックス 162"/>
          <p:cNvSpPr txBox="1"/>
          <p:nvPr/>
        </p:nvSpPr>
        <p:spPr>
          <a:xfrm>
            <a:off x="13782305" y="-3180489"/>
            <a:ext cx="312906" cy="369332"/>
          </a:xfrm>
          <a:prstGeom prst="rect">
            <a:avLst/>
          </a:prstGeom>
          <a:noFill/>
        </p:spPr>
        <p:txBody>
          <a:bodyPr wrap="none" rtlCol="0">
            <a:spAutoFit/>
          </a:bodyPr>
          <a:lstStyle/>
          <a:p>
            <a:r>
              <a:rPr kumimoji="1" lang="en-US" altLang="ja-JP" dirty="0" smtClean="0"/>
              <a:t>1</a:t>
            </a:r>
            <a:endParaRPr kumimoji="1" lang="ja-JP" altLang="en-US" dirty="0"/>
          </a:p>
        </p:txBody>
      </p:sp>
      <p:sp>
        <p:nvSpPr>
          <p:cNvPr id="164" name="テキスト ボックス 163"/>
          <p:cNvSpPr txBox="1"/>
          <p:nvPr/>
        </p:nvSpPr>
        <p:spPr>
          <a:xfrm>
            <a:off x="15959333" y="-1914875"/>
            <a:ext cx="312906" cy="369332"/>
          </a:xfrm>
          <a:prstGeom prst="rect">
            <a:avLst/>
          </a:prstGeom>
          <a:noFill/>
        </p:spPr>
        <p:txBody>
          <a:bodyPr wrap="none" rtlCol="0">
            <a:spAutoFit/>
          </a:bodyPr>
          <a:lstStyle/>
          <a:p>
            <a:r>
              <a:rPr kumimoji="1" lang="en-US" altLang="ja-JP" dirty="0" smtClean="0"/>
              <a:t>1</a:t>
            </a:r>
            <a:endParaRPr kumimoji="1" lang="ja-JP" altLang="en-US" dirty="0"/>
          </a:p>
        </p:txBody>
      </p:sp>
      <p:sp>
        <p:nvSpPr>
          <p:cNvPr id="172" name="テキスト ボックス 171"/>
          <p:cNvSpPr txBox="1"/>
          <p:nvPr/>
        </p:nvSpPr>
        <p:spPr>
          <a:xfrm>
            <a:off x="6004650" y="-2590497"/>
            <a:ext cx="312906" cy="369332"/>
          </a:xfrm>
          <a:prstGeom prst="rect">
            <a:avLst/>
          </a:prstGeom>
          <a:noFill/>
        </p:spPr>
        <p:txBody>
          <a:bodyPr wrap="none" rtlCol="0">
            <a:spAutoFit/>
          </a:bodyPr>
          <a:lstStyle/>
          <a:p>
            <a:r>
              <a:rPr kumimoji="1" lang="en-US" altLang="ja-JP" dirty="0" smtClean="0"/>
              <a:t>1</a:t>
            </a:r>
            <a:endParaRPr kumimoji="1" lang="ja-JP" altLang="en-US" dirty="0"/>
          </a:p>
        </p:txBody>
      </p:sp>
      <p:cxnSp>
        <p:nvCxnSpPr>
          <p:cNvPr id="176" name="直線コネクタ 175"/>
          <p:cNvCxnSpPr>
            <a:stCxn id="159" idx="3"/>
            <a:endCxn id="160" idx="1"/>
          </p:cNvCxnSpPr>
          <p:nvPr/>
        </p:nvCxnSpPr>
        <p:spPr>
          <a:xfrm flipV="1">
            <a:off x="13293613" y="-3229352"/>
            <a:ext cx="808698" cy="618858"/>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202" name="テキスト ボックス 201"/>
          <p:cNvSpPr txBox="1"/>
          <p:nvPr/>
        </p:nvSpPr>
        <p:spPr>
          <a:xfrm>
            <a:off x="6021124" y="-1696688"/>
            <a:ext cx="312906" cy="369332"/>
          </a:xfrm>
          <a:prstGeom prst="rect">
            <a:avLst/>
          </a:prstGeom>
          <a:noFill/>
        </p:spPr>
        <p:txBody>
          <a:bodyPr wrap="none" rtlCol="0">
            <a:spAutoFit/>
          </a:bodyPr>
          <a:lstStyle/>
          <a:p>
            <a:r>
              <a:rPr kumimoji="1" lang="en-US" altLang="ja-JP" dirty="0" smtClean="0">
                <a:solidFill>
                  <a:schemeClr val="bg1">
                    <a:lumMod val="85000"/>
                  </a:schemeClr>
                </a:solidFill>
              </a:rPr>
              <a:t>1</a:t>
            </a:r>
            <a:endParaRPr kumimoji="1" lang="ja-JP" altLang="en-US" dirty="0">
              <a:solidFill>
                <a:schemeClr val="bg1">
                  <a:lumMod val="85000"/>
                </a:schemeClr>
              </a:solidFill>
            </a:endParaRPr>
          </a:p>
        </p:txBody>
      </p:sp>
      <p:cxnSp>
        <p:nvCxnSpPr>
          <p:cNvPr id="203" name="カギ線コネクタ 202"/>
          <p:cNvCxnSpPr>
            <a:stCxn id="26" idx="0"/>
            <a:endCxn id="111" idx="2"/>
          </p:cNvCxnSpPr>
          <p:nvPr/>
        </p:nvCxnSpPr>
        <p:spPr>
          <a:xfrm rot="5400000" flipH="1" flipV="1">
            <a:off x="2893001" y="-213505"/>
            <a:ext cx="726587" cy="569"/>
          </a:xfrm>
          <a:prstGeom prst="bentConnector3">
            <a:avLst>
              <a:gd name="adj1" fmla="val 50000"/>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9" name="正方形/長方形 48"/>
          <p:cNvSpPr/>
          <p:nvPr/>
        </p:nvSpPr>
        <p:spPr>
          <a:xfrm>
            <a:off x="-48528" y="-4949797"/>
            <a:ext cx="4966517" cy="1923596"/>
          </a:xfrm>
          <a:prstGeom prst="rect">
            <a:avLst/>
          </a:prstGeom>
          <a:noFill/>
          <a:ln w="571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線吹き出し 2 (枠付き) 49"/>
          <p:cNvSpPr/>
          <p:nvPr/>
        </p:nvSpPr>
        <p:spPr>
          <a:xfrm>
            <a:off x="5737745" y="-5417875"/>
            <a:ext cx="1945258" cy="908226"/>
          </a:xfrm>
          <a:prstGeom prst="borderCallout2">
            <a:avLst>
              <a:gd name="adj1" fmla="val 63717"/>
              <a:gd name="adj2" fmla="val -5157"/>
              <a:gd name="adj3" fmla="val 63716"/>
              <a:gd name="adj4" fmla="val -16667"/>
              <a:gd name="adj5" fmla="val 120919"/>
              <a:gd name="adj6" fmla="val -53799"/>
            </a:avLst>
          </a:prstGeom>
          <a:solidFill>
            <a:schemeClr val="accent6">
              <a:lumMod val="40000"/>
              <a:lumOff val="6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smtClean="0">
                <a:solidFill>
                  <a:schemeClr val="tx1">
                    <a:lumMod val="65000"/>
                    <a:lumOff val="35000"/>
                  </a:schemeClr>
                </a:solidFill>
              </a:rPr>
              <a:t>説明対象</a:t>
            </a:r>
            <a:endParaRPr kumimoji="1" lang="ja-JP" altLang="en-US" sz="2800" dirty="0">
              <a:solidFill>
                <a:schemeClr val="tx1">
                  <a:lumMod val="65000"/>
                  <a:lumOff val="35000"/>
                </a:schemeClr>
              </a:solidFill>
            </a:endParaRPr>
          </a:p>
        </p:txBody>
      </p:sp>
    </p:spTree>
    <p:extLst>
      <p:ext uri="{BB962C8B-B14F-4D97-AF65-F5344CB8AC3E}">
        <p14:creationId xmlns:p14="http://schemas.microsoft.com/office/powerpoint/2010/main" val="4230249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角丸四角形 26"/>
          <p:cNvSpPr/>
          <p:nvPr/>
        </p:nvSpPr>
        <p:spPr>
          <a:xfrm>
            <a:off x="318779" y="-853779"/>
            <a:ext cx="1349383" cy="914400"/>
          </a:xfrm>
          <a:prstGeom prst="roundRect">
            <a:avLst/>
          </a:prstGeom>
          <a:solidFill>
            <a:schemeClr val="accent3">
              <a:lumMod val="20000"/>
              <a:lumOff val="8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lumMod val="50000"/>
                    <a:lumOff val="50000"/>
                  </a:schemeClr>
                </a:solidFill>
              </a:rPr>
              <a:t>Resource</a:t>
            </a:r>
          </a:p>
          <a:p>
            <a:pPr algn="ctr"/>
            <a:r>
              <a:rPr kumimoji="1" lang="en-US" altLang="ja-JP" dirty="0" smtClean="0">
                <a:solidFill>
                  <a:schemeClr val="tx1">
                    <a:lumMod val="50000"/>
                    <a:lumOff val="50000"/>
                  </a:schemeClr>
                </a:solidFill>
              </a:rPr>
              <a:t>Owner</a:t>
            </a:r>
          </a:p>
        </p:txBody>
      </p:sp>
      <p:sp>
        <p:nvSpPr>
          <p:cNvPr id="29" name="角丸四角形 28"/>
          <p:cNvSpPr/>
          <p:nvPr/>
        </p:nvSpPr>
        <p:spPr>
          <a:xfrm>
            <a:off x="2028135" y="-853779"/>
            <a:ext cx="1864247" cy="914400"/>
          </a:xfrm>
          <a:prstGeom prst="roundRect">
            <a:avLst/>
          </a:prstGeom>
          <a:solidFill>
            <a:schemeClr val="accent3">
              <a:lumMod val="20000"/>
              <a:lumOff val="8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lumMod val="50000"/>
                    <a:lumOff val="50000"/>
                  </a:schemeClr>
                </a:solidFill>
              </a:rPr>
              <a:t>User Agent</a:t>
            </a:r>
          </a:p>
          <a:p>
            <a:pPr algn="ctr"/>
            <a:r>
              <a:rPr kumimoji="1" lang="en-US" altLang="ja-JP" dirty="0" smtClean="0">
                <a:solidFill>
                  <a:schemeClr val="tx1">
                    <a:lumMod val="50000"/>
                    <a:lumOff val="50000"/>
                  </a:schemeClr>
                </a:solidFill>
              </a:rPr>
              <a:t>(Web Browser)</a:t>
            </a:r>
          </a:p>
        </p:txBody>
      </p:sp>
      <p:sp>
        <p:nvSpPr>
          <p:cNvPr id="3" name="スマイル 2"/>
          <p:cNvSpPr/>
          <p:nvPr/>
        </p:nvSpPr>
        <p:spPr>
          <a:xfrm>
            <a:off x="151963" y="-1026774"/>
            <a:ext cx="333632" cy="345989"/>
          </a:xfrm>
          <a:prstGeom prst="smileyFace">
            <a:avLst/>
          </a:prstGeom>
          <a:solidFill>
            <a:schemeClr val="accent3">
              <a:lumMod val="20000"/>
              <a:lumOff val="8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角丸四角形 32"/>
          <p:cNvSpPr/>
          <p:nvPr/>
        </p:nvSpPr>
        <p:spPr>
          <a:xfrm>
            <a:off x="8316101" y="-853779"/>
            <a:ext cx="2570203" cy="914400"/>
          </a:xfrm>
          <a:prstGeom prst="roundRect">
            <a:avLst/>
          </a:prstGeom>
          <a:solidFill>
            <a:schemeClr val="accent3">
              <a:lumMod val="20000"/>
              <a:lumOff val="8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lumMod val="50000"/>
                    <a:lumOff val="50000"/>
                  </a:schemeClr>
                </a:solidFill>
              </a:rPr>
              <a:t>OAuth2AuthorizationRequestRedirect</a:t>
            </a:r>
          </a:p>
          <a:p>
            <a:pPr algn="ctr"/>
            <a:r>
              <a:rPr lang="en-US" altLang="ja-JP" dirty="0" smtClean="0">
                <a:solidFill>
                  <a:schemeClr val="tx1">
                    <a:lumMod val="50000"/>
                    <a:lumOff val="50000"/>
                  </a:schemeClr>
                </a:solidFill>
              </a:rPr>
              <a:t>Filter</a:t>
            </a:r>
            <a:endParaRPr kumimoji="1" lang="en-US" altLang="ja-JP" dirty="0" smtClean="0">
              <a:solidFill>
                <a:schemeClr val="tx1">
                  <a:lumMod val="50000"/>
                  <a:lumOff val="50000"/>
                </a:schemeClr>
              </a:solidFill>
            </a:endParaRPr>
          </a:p>
        </p:txBody>
      </p:sp>
      <p:cxnSp>
        <p:nvCxnSpPr>
          <p:cNvPr id="13" name="直線コネクタ 12"/>
          <p:cNvCxnSpPr>
            <a:stCxn id="27" idx="2"/>
          </p:cNvCxnSpPr>
          <p:nvPr/>
        </p:nvCxnSpPr>
        <p:spPr>
          <a:xfrm>
            <a:off x="993471" y="60621"/>
            <a:ext cx="0" cy="9441725"/>
          </a:xfrm>
          <a:prstGeom prst="line">
            <a:avLst/>
          </a:prstGeom>
          <a:ln>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42" name="直線コネクタ 41"/>
          <p:cNvCxnSpPr>
            <a:stCxn id="29" idx="2"/>
          </p:cNvCxnSpPr>
          <p:nvPr/>
        </p:nvCxnSpPr>
        <p:spPr>
          <a:xfrm>
            <a:off x="2960259" y="60621"/>
            <a:ext cx="0" cy="9148501"/>
          </a:xfrm>
          <a:prstGeom prst="line">
            <a:avLst/>
          </a:prstGeom>
          <a:ln>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64" name="直線コネクタ 63"/>
          <p:cNvCxnSpPr>
            <a:stCxn id="33" idx="2"/>
          </p:cNvCxnSpPr>
          <p:nvPr/>
        </p:nvCxnSpPr>
        <p:spPr>
          <a:xfrm>
            <a:off x="9601203" y="60621"/>
            <a:ext cx="0" cy="1817591"/>
          </a:xfrm>
          <a:prstGeom prst="line">
            <a:avLst/>
          </a:prstGeom>
          <a:ln>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71" name="正方形/長方形 70"/>
          <p:cNvSpPr/>
          <p:nvPr/>
        </p:nvSpPr>
        <p:spPr>
          <a:xfrm>
            <a:off x="4324867" y="-1334542"/>
            <a:ext cx="7648831" cy="3398446"/>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dirty="0" smtClean="0">
                <a:solidFill>
                  <a:schemeClr val="tx1"/>
                </a:solidFill>
              </a:rPr>
              <a:t>Server Processing on Tomcat</a:t>
            </a:r>
            <a:endParaRPr kumimoji="1" lang="ja-JP" altLang="en-US" dirty="0">
              <a:solidFill>
                <a:schemeClr val="tx1"/>
              </a:solidFill>
            </a:endParaRPr>
          </a:p>
        </p:txBody>
      </p:sp>
      <p:sp>
        <p:nvSpPr>
          <p:cNvPr id="72" name="正方形/長方形 71"/>
          <p:cNvSpPr/>
          <p:nvPr/>
        </p:nvSpPr>
        <p:spPr>
          <a:xfrm>
            <a:off x="815545" y="259475"/>
            <a:ext cx="345990" cy="8949647"/>
          </a:xfrm>
          <a:prstGeom prst="rect">
            <a:avLst/>
          </a:prstGeom>
          <a:solidFill>
            <a:schemeClr val="accent3">
              <a:lumMod val="20000"/>
              <a:lumOff val="8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正方形/長方形 72"/>
          <p:cNvSpPr/>
          <p:nvPr/>
        </p:nvSpPr>
        <p:spPr>
          <a:xfrm>
            <a:off x="2795789" y="383046"/>
            <a:ext cx="345990" cy="5323148"/>
          </a:xfrm>
          <a:prstGeom prst="rect">
            <a:avLst/>
          </a:prstGeom>
          <a:solidFill>
            <a:schemeClr val="accent3">
              <a:lumMod val="20000"/>
              <a:lumOff val="8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5" name="直線矢印コネクタ 74"/>
          <p:cNvCxnSpPr/>
          <p:nvPr/>
        </p:nvCxnSpPr>
        <p:spPr>
          <a:xfrm>
            <a:off x="1161535" y="605468"/>
            <a:ext cx="16342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7" name="正方形/長方形 76"/>
          <p:cNvSpPr/>
          <p:nvPr/>
        </p:nvSpPr>
        <p:spPr>
          <a:xfrm>
            <a:off x="9448596" y="641459"/>
            <a:ext cx="345990" cy="1137899"/>
          </a:xfrm>
          <a:prstGeom prst="rect">
            <a:avLst/>
          </a:prstGeom>
          <a:solidFill>
            <a:schemeClr val="accent3">
              <a:lumMod val="20000"/>
              <a:lumOff val="8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8" name="直線矢印コネクタ 77"/>
          <p:cNvCxnSpPr/>
          <p:nvPr/>
        </p:nvCxnSpPr>
        <p:spPr>
          <a:xfrm>
            <a:off x="3141779" y="827890"/>
            <a:ext cx="630681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6" name="直線矢印コネクタ 95"/>
          <p:cNvCxnSpPr/>
          <p:nvPr/>
        </p:nvCxnSpPr>
        <p:spPr>
          <a:xfrm flipH="1">
            <a:off x="3141781" y="1618719"/>
            <a:ext cx="630681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直線矢印コネクタ 97"/>
          <p:cNvCxnSpPr/>
          <p:nvPr/>
        </p:nvCxnSpPr>
        <p:spPr>
          <a:xfrm flipH="1">
            <a:off x="3141780" y="3744079"/>
            <a:ext cx="387274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9" name="直線矢印コネクタ 98"/>
          <p:cNvCxnSpPr/>
          <p:nvPr/>
        </p:nvCxnSpPr>
        <p:spPr>
          <a:xfrm>
            <a:off x="3141779" y="2994443"/>
            <a:ext cx="387274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5" name="直線矢印コネクタ 104"/>
          <p:cNvCxnSpPr/>
          <p:nvPr/>
        </p:nvCxnSpPr>
        <p:spPr>
          <a:xfrm flipH="1">
            <a:off x="1161535" y="5393142"/>
            <a:ext cx="163425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2" name="テキスト ボックス 111"/>
          <p:cNvSpPr txBox="1"/>
          <p:nvPr/>
        </p:nvSpPr>
        <p:spPr>
          <a:xfrm>
            <a:off x="3170113" y="489625"/>
            <a:ext cx="3849131" cy="369332"/>
          </a:xfrm>
          <a:prstGeom prst="rect">
            <a:avLst/>
          </a:prstGeom>
          <a:noFill/>
        </p:spPr>
        <p:txBody>
          <a:bodyPr wrap="none" rtlCol="0">
            <a:spAutoFit/>
          </a:bodyPr>
          <a:lstStyle/>
          <a:p>
            <a:r>
              <a:rPr kumimoji="1" lang="en-US" altLang="ja-JP" dirty="0" smtClean="0"/>
              <a:t>GET /oauth2/authorization/</a:t>
            </a:r>
            <a:r>
              <a:rPr kumimoji="1" lang="en-US" altLang="ja-JP" dirty="0" err="1" smtClean="0"/>
              <a:t>github</a:t>
            </a:r>
            <a:endParaRPr kumimoji="1" lang="ja-JP" altLang="en-US" dirty="0"/>
          </a:p>
        </p:txBody>
      </p:sp>
      <p:sp>
        <p:nvSpPr>
          <p:cNvPr id="117" name="テキスト ボックス 116"/>
          <p:cNvSpPr txBox="1"/>
          <p:nvPr/>
        </p:nvSpPr>
        <p:spPr>
          <a:xfrm>
            <a:off x="3233250" y="2595769"/>
            <a:ext cx="3451586" cy="369332"/>
          </a:xfrm>
          <a:prstGeom prst="rect">
            <a:avLst/>
          </a:prstGeom>
          <a:noFill/>
        </p:spPr>
        <p:txBody>
          <a:bodyPr wrap="none" rtlCol="0">
            <a:spAutoFit/>
          </a:bodyPr>
          <a:lstStyle/>
          <a:p>
            <a:r>
              <a:rPr kumimoji="1" lang="en-US" altLang="ja-JP" dirty="0" smtClean="0"/>
              <a:t>GET /login/</a:t>
            </a:r>
            <a:r>
              <a:rPr kumimoji="1" lang="en-US" altLang="ja-JP" dirty="0" err="1" smtClean="0"/>
              <a:t>oauth</a:t>
            </a:r>
            <a:r>
              <a:rPr kumimoji="1" lang="en-US" altLang="ja-JP" dirty="0" smtClean="0"/>
              <a:t>/authorize?...</a:t>
            </a:r>
            <a:endParaRPr kumimoji="1" lang="ja-JP" altLang="en-US" dirty="0"/>
          </a:p>
        </p:txBody>
      </p:sp>
      <p:sp>
        <p:nvSpPr>
          <p:cNvPr id="125" name="フローチャート: 書類 124"/>
          <p:cNvSpPr/>
          <p:nvPr/>
        </p:nvSpPr>
        <p:spPr>
          <a:xfrm>
            <a:off x="5169615" y="5000013"/>
            <a:ext cx="1174303" cy="695663"/>
          </a:xfrm>
          <a:prstGeom prst="flowChartDocument">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kumimoji="1" lang="en-US" altLang="ja-JP" dirty="0" smtClean="0">
                <a:solidFill>
                  <a:schemeClr val="tx1">
                    <a:lumMod val="50000"/>
                    <a:lumOff val="50000"/>
                  </a:schemeClr>
                </a:solidFill>
              </a:rPr>
              <a:t>Sign In</a:t>
            </a:r>
          </a:p>
          <a:p>
            <a:pPr algn="ctr"/>
            <a:r>
              <a:rPr lang="en-US" altLang="ja-JP" dirty="0" smtClean="0">
                <a:solidFill>
                  <a:schemeClr val="tx1">
                    <a:lumMod val="50000"/>
                    <a:lumOff val="50000"/>
                  </a:schemeClr>
                </a:solidFill>
              </a:rPr>
              <a:t>Page</a:t>
            </a:r>
            <a:endParaRPr kumimoji="1" lang="ja-JP" altLang="en-US" dirty="0">
              <a:solidFill>
                <a:schemeClr val="tx1">
                  <a:lumMod val="50000"/>
                  <a:lumOff val="50000"/>
                </a:schemeClr>
              </a:solidFill>
            </a:endParaRPr>
          </a:p>
        </p:txBody>
      </p:sp>
      <p:sp>
        <p:nvSpPr>
          <p:cNvPr id="34" name="テキスト ボックス 33"/>
          <p:cNvSpPr txBox="1"/>
          <p:nvPr/>
        </p:nvSpPr>
        <p:spPr>
          <a:xfrm>
            <a:off x="1133696" y="272127"/>
            <a:ext cx="1713931" cy="369332"/>
          </a:xfrm>
          <a:prstGeom prst="rect">
            <a:avLst/>
          </a:prstGeom>
          <a:noFill/>
        </p:spPr>
        <p:txBody>
          <a:bodyPr wrap="none" rtlCol="0">
            <a:spAutoFit/>
          </a:bodyPr>
          <a:lstStyle/>
          <a:p>
            <a:r>
              <a:rPr lang="en-US" altLang="ja-JP" smtClean="0"/>
              <a:t>Click “GitHub”</a:t>
            </a:r>
            <a:endParaRPr kumimoji="1" lang="ja-JP" altLang="en-US" dirty="0"/>
          </a:p>
        </p:txBody>
      </p:sp>
      <p:sp>
        <p:nvSpPr>
          <p:cNvPr id="44" name="テキスト ボックス 43"/>
          <p:cNvSpPr txBox="1"/>
          <p:nvPr/>
        </p:nvSpPr>
        <p:spPr>
          <a:xfrm>
            <a:off x="3463059" y="947851"/>
            <a:ext cx="6001964" cy="646331"/>
          </a:xfrm>
          <a:prstGeom prst="rect">
            <a:avLst/>
          </a:prstGeom>
          <a:noFill/>
        </p:spPr>
        <p:txBody>
          <a:bodyPr wrap="none" rtlCol="0">
            <a:spAutoFit/>
          </a:bodyPr>
          <a:lstStyle/>
          <a:p>
            <a:pPr algn="ctr"/>
            <a:r>
              <a:rPr lang="en-US" altLang="ja-JP" dirty="0" smtClean="0"/>
              <a:t>302 Found</a:t>
            </a:r>
          </a:p>
          <a:p>
            <a:pPr algn="ctr"/>
            <a:r>
              <a:rPr lang="en-US" altLang="ja-JP" dirty="0" smtClean="0"/>
              <a:t>Location: https://</a:t>
            </a:r>
            <a:r>
              <a:rPr lang="en-US" altLang="ja-JP" dirty="0" err="1" smtClean="0"/>
              <a:t>github.com</a:t>
            </a:r>
            <a:r>
              <a:rPr lang="en-US" altLang="ja-JP" dirty="0" smtClean="0"/>
              <a:t>/login/</a:t>
            </a:r>
            <a:r>
              <a:rPr lang="en-US" altLang="ja-JP" dirty="0" err="1" smtClean="0"/>
              <a:t>oauth</a:t>
            </a:r>
            <a:r>
              <a:rPr lang="en-US" altLang="ja-JP" dirty="0" smtClean="0"/>
              <a:t>/authorize?...</a:t>
            </a:r>
          </a:p>
        </p:txBody>
      </p:sp>
      <p:sp>
        <p:nvSpPr>
          <p:cNvPr id="52" name="正方形/長方形 51"/>
          <p:cNvSpPr/>
          <p:nvPr/>
        </p:nvSpPr>
        <p:spPr>
          <a:xfrm>
            <a:off x="4324867" y="2348642"/>
            <a:ext cx="5800263" cy="7153704"/>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dirty="0" err="1" smtClean="0">
                <a:solidFill>
                  <a:schemeClr val="tx1"/>
                </a:solidFill>
              </a:rPr>
              <a:t>github.com</a:t>
            </a:r>
            <a:endParaRPr kumimoji="1" lang="ja-JP" altLang="en-US" dirty="0">
              <a:solidFill>
                <a:schemeClr val="tx1"/>
              </a:solidFill>
            </a:endParaRPr>
          </a:p>
        </p:txBody>
      </p:sp>
      <p:cxnSp>
        <p:nvCxnSpPr>
          <p:cNvPr id="57" name="直線コネクタ 56"/>
          <p:cNvCxnSpPr/>
          <p:nvPr/>
        </p:nvCxnSpPr>
        <p:spPr>
          <a:xfrm>
            <a:off x="7195496" y="2632840"/>
            <a:ext cx="8493" cy="6387592"/>
          </a:xfrm>
          <a:prstGeom prst="line">
            <a:avLst/>
          </a:prstGeom>
          <a:ln>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58" name="正方形/長方形 57"/>
          <p:cNvSpPr/>
          <p:nvPr/>
        </p:nvSpPr>
        <p:spPr>
          <a:xfrm>
            <a:off x="7014521" y="2768079"/>
            <a:ext cx="345990" cy="1133026"/>
          </a:xfrm>
          <a:prstGeom prst="rect">
            <a:avLst/>
          </a:prstGeom>
          <a:solidFill>
            <a:schemeClr val="accent3">
              <a:lumMod val="20000"/>
              <a:lumOff val="8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テキスト ボックス 59"/>
          <p:cNvSpPr txBox="1"/>
          <p:nvPr/>
        </p:nvSpPr>
        <p:spPr>
          <a:xfrm>
            <a:off x="4776530" y="3096293"/>
            <a:ext cx="2161169" cy="646331"/>
          </a:xfrm>
          <a:prstGeom prst="rect">
            <a:avLst/>
          </a:prstGeom>
          <a:noFill/>
        </p:spPr>
        <p:txBody>
          <a:bodyPr wrap="none" rtlCol="0">
            <a:spAutoFit/>
          </a:bodyPr>
          <a:lstStyle/>
          <a:p>
            <a:pPr algn="ctr"/>
            <a:r>
              <a:rPr lang="en-US" altLang="ja-JP" dirty="0" smtClean="0"/>
              <a:t>302 Found</a:t>
            </a:r>
          </a:p>
          <a:p>
            <a:pPr algn="ctr"/>
            <a:r>
              <a:rPr lang="en-US" altLang="ja-JP" dirty="0" smtClean="0"/>
              <a:t>Location: /login?...</a:t>
            </a:r>
          </a:p>
        </p:txBody>
      </p:sp>
      <p:sp>
        <p:nvSpPr>
          <p:cNvPr id="63" name="正方形/長方形 62"/>
          <p:cNvSpPr/>
          <p:nvPr/>
        </p:nvSpPr>
        <p:spPr>
          <a:xfrm>
            <a:off x="7014521" y="4069631"/>
            <a:ext cx="345990" cy="1103722"/>
          </a:xfrm>
          <a:prstGeom prst="rect">
            <a:avLst/>
          </a:prstGeom>
          <a:solidFill>
            <a:schemeClr val="accent3">
              <a:lumMod val="20000"/>
              <a:lumOff val="8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5" name="直線矢印コネクタ 64"/>
          <p:cNvCxnSpPr/>
          <p:nvPr/>
        </p:nvCxnSpPr>
        <p:spPr>
          <a:xfrm>
            <a:off x="3146448" y="4313010"/>
            <a:ext cx="386807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8" name="テキスト ボックス 67"/>
          <p:cNvSpPr txBox="1"/>
          <p:nvPr/>
        </p:nvSpPr>
        <p:spPr>
          <a:xfrm>
            <a:off x="3237919" y="3914336"/>
            <a:ext cx="1630575" cy="369332"/>
          </a:xfrm>
          <a:prstGeom prst="rect">
            <a:avLst/>
          </a:prstGeom>
          <a:noFill/>
        </p:spPr>
        <p:txBody>
          <a:bodyPr wrap="none" rtlCol="0">
            <a:spAutoFit/>
          </a:bodyPr>
          <a:lstStyle/>
          <a:p>
            <a:r>
              <a:rPr kumimoji="1" lang="en-US" altLang="ja-JP" dirty="0" smtClean="0"/>
              <a:t>GET /login?...</a:t>
            </a:r>
            <a:endParaRPr kumimoji="1" lang="ja-JP" altLang="en-US" dirty="0"/>
          </a:p>
        </p:txBody>
      </p:sp>
      <p:sp>
        <p:nvSpPr>
          <p:cNvPr id="69" name="テキスト ボックス 68"/>
          <p:cNvSpPr txBox="1"/>
          <p:nvPr/>
        </p:nvSpPr>
        <p:spPr>
          <a:xfrm>
            <a:off x="5287262" y="4544515"/>
            <a:ext cx="963725" cy="369332"/>
          </a:xfrm>
          <a:prstGeom prst="rect">
            <a:avLst/>
          </a:prstGeom>
          <a:noFill/>
        </p:spPr>
        <p:txBody>
          <a:bodyPr wrap="none" rtlCol="0">
            <a:spAutoFit/>
          </a:bodyPr>
          <a:lstStyle/>
          <a:p>
            <a:pPr algn="ctr"/>
            <a:r>
              <a:rPr lang="en-US" altLang="ja-JP" dirty="0" smtClean="0"/>
              <a:t>200 OK</a:t>
            </a:r>
            <a:endParaRPr kumimoji="1" lang="ja-JP" altLang="en-US" dirty="0"/>
          </a:p>
        </p:txBody>
      </p:sp>
      <p:cxnSp>
        <p:nvCxnSpPr>
          <p:cNvPr id="74" name="直線矢印コネクタ 73"/>
          <p:cNvCxnSpPr/>
          <p:nvPr/>
        </p:nvCxnSpPr>
        <p:spPr>
          <a:xfrm flipH="1">
            <a:off x="3141779" y="4948296"/>
            <a:ext cx="387274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6" name="線吹き出し 2 (枠付き) 75"/>
          <p:cNvSpPr/>
          <p:nvPr/>
        </p:nvSpPr>
        <p:spPr>
          <a:xfrm>
            <a:off x="10277531" y="683727"/>
            <a:ext cx="1945258" cy="1236592"/>
          </a:xfrm>
          <a:prstGeom prst="borderCallout2">
            <a:avLst>
              <a:gd name="adj1" fmla="val 63717"/>
              <a:gd name="adj2" fmla="val -5157"/>
              <a:gd name="adj3" fmla="val 63716"/>
              <a:gd name="adj4" fmla="val -16667"/>
              <a:gd name="adj5" fmla="val 33844"/>
              <a:gd name="adj6" fmla="val -25213"/>
            </a:avLst>
          </a:prstGeom>
          <a:solidFill>
            <a:schemeClr val="accent6">
              <a:lumMod val="40000"/>
              <a:lumOff val="6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smtClean="0">
                <a:solidFill>
                  <a:schemeClr val="tx1">
                    <a:lumMod val="65000"/>
                    <a:lumOff val="35000"/>
                  </a:schemeClr>
                </a:solidFill>
              </a:rPr>
              <a:t>プロバイダの認可エンドポイントへ</a:t>
            </a:r>
            <a:r>
              <a:rPr lang="ja-JP" altLang="en-US" smtClean="0">
                <a:solidFill>
                  <a:schemeClr val="tx1">
                    <a:lumMod val="65000"/>
                    <a:lumOff val="35000"/>
                  </a:schemeClr>
                </a:solidFill>
              </a:rPr>
              <a:t>リダイレクトする</a:t>
            </a:r>
            <a:endParaRPr kumimoji="1" lang="ja-JP" altLang="en-US" dirty="0">
              <a:solidFill>
                <a:schemeClr val="tx1">
                  <a:lumMod val="65000"/>
                  <a:lumOff val="35000"/>
                </a:schemeClr>
              </a:solidFill>
            </a:endParaRPr>
          </a:p>
        </p:txBody>
      </p:sp>
      <p:sp>
        <p:nvSpPr>
          <p:cNvPr id="79" name="線吹き出し 2 (枠付き) 78"/>
          <p:cNvSpPr/>
          <p:nvPr/>
        </p:nvSpPr>
        <p:spPr>
          <a:xfrm>
            <a:off x="7882072" y="4902177"/>
            <a:ext cx="2065426" cy="710705"/>
          </a:xfrm>
          <a:prstGeom prst="borderCallout2">
            <a:avLst>
              <a:gd name="adj1" fmla="val 18750"/>
              <a:gd name="adj2" fmla="val -8333"/>
              <a:gd name="adj3" fmla="val 18750"/>
              <a:gd name="adj4" fmla="val -16667"/>
              <a:gd name="adj5" fmla="val -28110"/>
              <a:gd name="adj6" fmla="val -30295"/>
            </a:avLst>
          </a:prstGeom>
          <a:solidFill>
            <a:schemeClr val="accent6">
              <a:lumMod val="40000"/>
              <a:lumOff val="6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smtClean="0">
                <a:solidFill>
                  <a:schemeClr val="tx1">
                    <a:lumMod val="65000"/>
                    <a:lumOff val="35000"/>
                  </a:schemeClr>
                </a:solidFill>
              </a:rPr>
              <a:t>サインイン画面を生成する</a:t>
            </a:r>
            <a:endParaRPr kumimoji="1" lang="ja-JP" altLang="en-US" dirty="0">
              <a:solidFill>
                <a:schemeClr val="tx1">
                  <a:lumMod val="65000"/>
                  <a:lumOff val="35000"/>
                </a:schemeClr>
              </a:solidFill>
            </a:endParaRPr>
          </a:p>
        </p:txBody>
      </p:sp>
      <p:sp>
        <p:nvSpPr>
          <p:cNvPr id="80" name="線吹き出し 2 (枠付き) 79"/>
          <p:cNvSpPr/>
          <p:nvPr/>
        </p:nvSpPr>
        <p:spPr>
          <a:xfrm>
            <a:off x="7870215" y="3622536"/>
            <a:ext cx="2065426" cy="710705"/>
          </a:xfrm>
          <a:prstGeom prst="borderCallout2">
            <a:avLst>
              <a:gd name="adj1" fmla="val 18750"/>
              <a:gd name="adj2" fmla="val -8333"/>
              <a:gd name="adj3" fmla="val 18750"/>
              <a:gd name="adj4" fmla="val -16667"/>
              <a:gd name="adj5" fmla="val -28110"/>
              <a:gd name="adj6" fmla="val -30295"/>
            </a:avLst>
          </a:prstGeom>
          <a:solidFill>
            <a:schemeClr val="accent6">
              <a:lumMod val="40000"/>
              <a:lumOff val="6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smtClean="0">
                <a:solidFill>
                  <a:schemeClr val="tx1">
                    <a:lumMod val="65000"/>
                    <a:lumOff val="35000"/>
                  </a:schemeClr>
                </a:solidFill>
              </a:rPr>
              <a:t>サインイン画面へリダイレクトする</a:t>
            </a:r>
            <a:endParaRPr kumimoji="1" lang="ja-JP" altLang="en-US" dirty="0">
              <a:solidFill>
                <a:schemeClr val="tx1">
                  <a:lumMod val="65000"/>
                  <a:lumOff val="35000"/>
                </a:schemeClr>
              </a:solidFill>
            </a:endParaRPr>
          </a:p>
        </p:txBody>
      </p:sp>
      <p:sp>
        <p:nvSpPr>
          <p:cNvPr id="83" name="正方形/長方形 82"/>
          <p:cNvSpPr/>
          <p:nvPr/>
        </p:nvSpPr>
        <p:spPr>
          <a:xfrm>
            <a:off x="2795789" y="5971048"/>
            <a:ext cx="345990" cy="3049384"/>
          </a:xfrm>
          <a:prstGeom prst="rect">
            <a:avLst/>
          </a:prstGeom>
          <a:solidFill>
            <a:schemeClr val="accent3">
              <a:lumMod val="20000"/>
              <a:lumOff val="8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7" name="直線矢印コネクタ 86"/>
          <p:cNvCxnSpPr/>
          <p:nvPr/>
        </p:nvCxnSpPr>
        <p:spPr>
          <a:xfrm>
            <a:off x="1147739" y="6177294"/>
            <a:ext cx="16342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8" name="テキスト ボックス 87"/>
          <p:cNvSpPr txBox="1"/>
          <p:nvPr/>
        </p:nvSpPr>
        <p:spPr>
          <a:xfrm>
            <a:off x="1119900" y="5843953"/>
            <a:ext cx="1497526" cy="369332"/>
          </a:xfrm>
          <a:prstGeom prst="rect">
            <a:avLst/>
          </a:prstGeom>
          <a:noFill/>
        </p:spPr>
        <p:txBody>
          <a:bodyPr wrap="none" rtlCol="0">
            <a:spAutoFit/>
          </a:bodyPr>
          <a:lstStyle/>
          <a:p>
            <a:r>
              <a:rPr lang="en-US" altLang="ja-JP" dirty="0" smtClean="0"/>
              <a:t>Click “Sign ”</a:t>
            </a:r>
            <a:endParaRPr kumimoji="1" lang="ja-JP" altLang="en-US" dirty="0"/>
          </a:p>
        </p:txBody>
      </p:sp>
      <p:sp>
        <p:nvSpPr>
          <p:cNvPr id="89" name="正方形/長方形 88"/>
          <p:cNvSpPr/>
          <p:nvPr/>
        </p:nvSpPr>
        <p:spPr>
          <a:xfrm>
            <a:off x="7025583" y="6133042"/>
            <a:ext cx="345990" cy="1206872"/>
          </a:xfrm>
          <a:prstGeom prst="rect">
            <a:avLst/>
          </a:prstGeom>
          <a:solidFill>
            <a:schemeClr val="accent3">
              <a:lumMod val="20000"/>
              <a:lumOff val="8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0" name="直線矢印コネクタ 89"/>
          <p:cNvCxnSpPr/>
          <p:nvPr/>
        </p:nvCxnSpPr>
        <p:spPr>
          <a:xfrm>
            <a:off x="3145034" y="6368351"/>
            <a:ext cx="386807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1" name="テキスト ボックス 90"/>
          <p:cNvSpPr txBox="1"/>
          <p:nvPr/>
        </p:nvSpPr>
        <p:spPr>
          <a:xfrm>
            <a:off x="3240702" y="6028619"/>
            <a:ext cx="1778051" cy="369332"/>
          </a:xfrm>
          <a:prstGeom prst="rect">
            <a:avLst/>
          </a:prstGeom>
          <a:noFill/>
        </p:spPr>
        <p:txBody>
          <a:bodyPr wrap="none" rtlCol="0">
            <a:spAutoFit/>
          </a:bodyPr>
          <a:lstStyle/>
          <a:p>
            <a:r>
              <a:rPr kumimoji="1" lang="en-US" altLang="ja-JP" dirty="0" smtClean="0"/>
              <a:t>POST /session</a:t>
            </a:r>
            <a:endParaRPr kumimoji="1" lang="ja-JP" altLang="en-US" dirty="0"/>
          </a:p>
        </p:txBody>
      </p:sp>
      <p:cxnSp>
        <p:nvCxnSpPr>
          <p:cNvPr id="92" name="直線矢印コネクタ 91"/>
          <p:cNvCxnSpPr/>
          <p:nvPr/>
        </p:nvCxnSpPr>
        <p:spPr>
          <a:xfrm flipH="1">
            <a:off x="3158307" y="7102490"/>
            <a:ext cx="387274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3" name="テキスト ボックス 92"/>
          <p:cNvSpPr txBox="1"/>
          <p:nvPr/>
        </p:nvSpPr>
        <p:spPr>
          <a:xfrm>
            <a:off x="3123120" y="6489323"/>
            <a:ext cx="3982180" cy="646331"/>
          </a:xfrm>
          <a:prstGeom prst="rect">
            <a:avLst/>
          </a:prstGeom>
          <a:noFill/>
        </p:spPr>
        <p:txBody>
          <a:bodyPr wrap="none" rtlCol="0">
            <a:spAutoFit/>
          </a:bodyPr>
          <a:lstStyle/>
          <a:p>
            <a:pPr algn="ctr"/>
            <a:r>
              <a:rPr lang="en-US" altLang="ja-JP" dirty="0" smtClean="0"/>
              <a:t>302 Found</a:t>
            </a:r>
          </a:p>
          <a:p>
            <a:pPr algn="ctr"/>
            <a:r>
              <a:rPr lang="en-US" altLang="ja-JP" dirty="0" smtClean="0"/>
              <a:t>Location: /login/</a:t>
            </a:r>
            <a:r>
              <a:rPr lang="en-US" altLang="ja-JP" dirty="0" err="1" smtClean="0"/>
              <a:t>oauth</a:t>
            </a:r>
            <a:r>
              <a:rPr lang="en-US" altLang="ja-JP" dirty="0" smtClean="0"/>
              <a:t>/authorize?...</a:t>
            </a:r>
          </a:p>
        </p:txBody>
      </p:sp>
      <p:sp>
        <p:nvSpPr>
          <p:cNvPr id="95" name="正方形/長方形 94"/>
          <p:cNvSpPr/>
          <p:nvPr/>
        </p:nvSpPr>
        <p:spPr>
          <a:xfrm>
            <a:off x="7042056" y="7619974"/>
            <a:ext cx="345990" cy="1206872"/>
          </a:xfrm>
          <a:prstGeom prst="rect">
            <a:avLst/>
          </a:prstGeom>
          <a:solidFill>
            <a:schemeClr val="accent3">
              <a:lumMod val="20000"/>
              <a:lumOff val="8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0" name="直線矢印コネクタ 99"/>
          <p:cNvCxnSpPr/>
          <p:nvPr/>
        </p:nvCxnSpPr>
        <p:spPr>
          <a:xfrm>
            <a:off x="3161507" y="7855283"/>
            <a:ext cx="386807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1" name="テキスト ボックス 100"/>
          <p:cNvSpPr txBox="1"/>
          <p:nvPr/>
        </p:nvSpPr>
        <p:spPr>
          <a:xfrm>
            <a:off x="3257175" y="7515551"/>
            <a:ext cx="3451586" cy="369332"/>
          </a:xfrm>
          <a:prstGeom prst="rect">
            <a:avLst/>
          </a:prstGeom>
          <a:noFill/>
        </p:spPr>
        <p:txBody>
          <a:bodyPr wrap="none" rtlCol="0">
            <a:spAutoFit/>
          </a:bodyPr>
          <a:lstStyle/>
          <a:p>
            <a:r>
              <a:rPr kumimoji="1" lang="en-US" altLang="ja-JP" dirty="0" smtClean="0"/>
              <a:t>GET /login/</a:t>
            </a:r>
            <a:r>
              <a:rPr kumimoji="1" lang="en-US" altLang="ja-JP" dirty="0" err="1" smtClean="0"/>
              <a:t>oauth</a:t>
            </a:r>
            <a:r>
              <a:rPr lang="en-US" altLang="ja-JP" dirty="0" smtClean="0"/>
              <a:t>/authorize?...</a:t>
            </a:r>
            <a:endParaRPr kumimoji="1" lang="ja-JP" altLang="en-US" dirty="0"/>
          </a:p>
        </p:txBody>
      </p:sp>
      <p:cxnSp>
        <p:nvCxnSpPr>
          <p:cNvPr id="102" name="直線矢印コネクタ 101"/>
          <p:cNvCxnSpPr/>
          <p:nvPr/>
        </p:nvCxnSpPr>
        <p:spPr>
          <a:xfrm flipH="1">
            <a:off x="3123120" y="8453495"/>
            <a:ext cx="392440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 name="フローチャート: 書類 103"/>
          <p:cNvSpPr/>
          <p:nvPr/>
        </p:nvSpPr>
        <p:spPr>
          <a:xfrm>
            <a:off x="4930347" y="8513459"/>
            <a:ext cx="1689539" cy="695663"/>
          </a:xfrm>
          <a:prstGeom prst="flowChartDocument">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kumimoji="1" lang="en-US" altLang="ja-JP" dirty="0" smtClean="0">
                <a:solidFill>
                  <a:schemeClr val="tx1">
                    <a:lumMod val="50000"/>
                    <a:lumOff val="50000"/>
                  </a:schemeClr>
                </a:solidFill>
              </a:rPr>
              <a:t>Authorization</a:t>
            </a:r>
          </a:p>
          <a:p>
            <a:pPr algn="ctr"/>
            <a:r>
              <a:rPr lang="en-US" altLang="ja-JP" dirty="0" smtClean="0">
                <a:solidFill>
                  <a:schemeClr val="tx1">
                    <a:lumMod val="50000"/>
                    <a:lumOff val="50000"/>
                  </a:schemeClr>
                </a:solidFill>
              </a:rPr>
              <a:t>Page</a:t>
            </a:r>
            <a:endParaRPr kumimoji="1" lang="ja-JP" altLang="en-US" dirty="0">
              <a:solidFill>
                <a:schemeClr val="tx1">
                  <a:lumMod val="50000"/>
                  <a:lumOff val="50000"/>
                </a:schemeClr>
              </a:solidFill>
            </a:endParaRPr>
          </a:p>
        </p:txBody>
      </p:sp>
      <p:sp>
        <p:nvSpPr>
          <p:cNvPr id="106" name="テキスト ボックス 105"/>
          <p:cNvSpPr txBox="1"/>
          <p:nvPr/>
        </p:nvSpPr>
        <p:spPr>
          <a:xfrm>
            <a:off x="5316094" y="8057961"/>
            <a:ext cx="963725" cy="369332"/>
          </a:xfrm>
          <a:prstGeom prst="rect">
            <a:avLst/>
          </a:prstGeom>
          <a:noFill/>
        </p:spPr>
        <p:txBody>
          <a:bodyPr wrap="none" rtlCol="0">
            <a:spAutoFit/>
          </a:bodyPr>
          <a:lstStyle/>
          <a:p>
            <a:pPr algn="ctr"/>
            <a:r>
              <a:rPr lang="en-US" altLang="ja-JP" dirty="0" smtClean="0"/>
              <a:t>200 OK</a:t>
            </a:r>
            <a:endParaRPr kumimoji="1" lang="ja-JP" altLang="en-US" dirty="0"/>
          </a:p>
        </p:txBody>
      </p:sp>
      <p:cxnSp>
        <p:nvCxnSpPr>
          <p:cNvPr id="107" name="直線矢印コネクタ 106"/>
          <p:cNvCxnSpPr/>
          <p:nvPr/>
        </p:nvCxnSpPr>
        <p:spPr>
          <a:xfrm flipH="1">
            <a:off x="1119900" y="8761439"/>
            <a:ext cx="163425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8" name="線吹き出し 2 (枠付き) 107"/>
          <p:cNvSpPr/>
          <p:nvPr/>
        </p:nvSpPr>
        <p:spPr>
          <a:xfrm>
            <a:off x="7910503" y="6886776"/>
            <a:ext cx="2065426" cy="710705"/>
          </a:xfrm>
          <a:prstGeom prst="borderCallout2">
            <a:avLst>
              <a:gd name="adj1" fmla="val 18750"/>
              <a:gd name="adj2" fmla="val -8333"/>
              <a:gd name="adj3" fmla="val 18750"/>
              <a:gd name="adj4" fmla="val -16667"/>
              <a:gd name="adj5" fmla="val -28110"/>
              <a:gd name="adj6" fmla="val -30295"/>
            </a:avLst>
          </a:prstGeom>
          <a:solidFill>
            <a:schemeClr val="accent6">
              <a:lumMod val="40000"/>
              <a:lumOff val="6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smtClean="0">
                <a:solidFill>
                  <a:schemeClr val="tx1">
                    <a:lumMod val="65000"/>
                    <a:lumOff val="35000"/>
                  </a:schemeClr>
                </a:solidFill>
              </a:rPr>
              <a:t>認可画面へリダイレクトする</a:t>
            </a:r>
            <a:endParaRPr kumimoji="1" lang="ja-JP" altLang="en-US" dirty="0">
              <a:solidFill>
                <a:schemeClr val="tx1">
                  <a:lumMod val="65000"/>
                  <a:lumOff val="35000"/>
                </a:schemeClr>
              </a:solidFill>
            </a:endParaRPr>
          </a:p>
        </p:txBody>
      </p:sp>
      <p:sp>
        <p:nvSpPr>
          <p:cNvPr id="109" name="線吹き出し 2 (枠付き) 108"/>
          <p:cNvSpPr/>
          <p:nvPr/>
        </p:nvSpPr>
        <p:spPr>
          <a:xfrm>
            <a:off x="7882072" y="8356509"/>
            <a:ext cx="2065426" cy="710705"/>
          </a:xfrm>
          <a:prstGeom prst="borderCallout2">
            <a:avLst>
              <a:gd name="adj1" fmla="val 18750"/>
              <a:gd name="adj2" fmla="val -8333"/>
              <a:gd name="adj3" fmla="val 18750"/>
              <a:gd name="adj4" fmla="val -16667"/>
              <a:gd name="adj5" fmla="val -28110"/>
              <a:gd name="adj6" fmla="val -30295"/>
            </a:avLst>
          </a:prstGeom>
          <a:solidFill>
            <a:schemeClr val="accent6">
              <a:lumMod val="40000"/>
              <a:lumOff val="6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smtClean="0">
                <a:solidFill>
                  <a:schemeClr val="tx1">
                    <a:lumMod val="65000"/>
                    <a:lumOff val="35000"/>
                  </a:schemeClr>
                </a:solidFill>
              </a:rPr>
              <a:t>認可画面を生成する</a:t>
            </a:r>
            <a:endParaRPr kumimoji="1" lang="ja-JP" altLang="en-US" dirty="0">
              <a:solidFill>
                <a:schemeClr val="tx1">
                  <a:lumMod val="65000"/>
                  <a:lumOff val="35000"/>
                </a:schemeClr>
              </a:solidFill>
            </a:endParaRPr>
          </a:p>
        </p:txBody>
      </p:sp>
    </p:spTree>
    <p:extLst>
      <p:ext uri="{BB962C8B-B14F-4D97-AF65-F5344CB8AC3E}">
        <p14:creationId xmlns:p14="http://schemas.microsoft.com/office/powerpoint/2010/main" val="5480261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角丸四角形 26"/>
          <p:cNvSpPr/>
          <p:nvPr/>
        </p:nvSpPr>
        <p:spPr>
          <a:xfrm>
            <a:off x="219923" y="-1002056"/>
            <a:ext cx="1349383" cy="914400"/>
          </a:xfrm>
          <a:prstGeom prst="roundRect">
            <a:avLst/>
          </a:prstGeom>
          <a:solidFill>
            <a:schemeClr val="accent3">
              <a:lumMod val="20000"/>
              <a:lumOff val="8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lumMod val="50000"/>
                    <a:lumOff val="50000"/>
                  </a:schemeClr>
                </a:solidFill>
              </a:rPr>
              <a:t>Resource</a:t>
            </a:r>
          </a:p>
          <a:p>
            <a:pPr algn="ctr"/>
            <a:r>
              <a:rPr kumimoji="1" lang="en-US" altLang="ja-JP" dirty="0" smtClean="0">
                <a:solidFill>
                  <a:schemeClr val="tx1">
                    <a:lumMod val="50000"/>
                    <a:lumOff val="50000"/>
                  </a:schemeClr>
                </a:solidFill>
              </a:rPr>
              <a:t>Owner</a:t>
            </a:r>
          </a:p>
        </p:txBody>
      </p:sp>
      <p:sp>
        <p:nvSpPr>
          <p:cNvPr id="29" name="角丸四角形 28"/>
          <p:cNvSpPr/>
          <p:nvPr/>
        </p:nvSpPr>
        <p:spPr>
          <a:xfrm>
            <a:off x="2028135" y="-1002056"/>
            <a:ext cx="1864247" cy="914400"/>
          </a:xfrm>
          <a:prstGeom prst="roundRect">
            <a:avLst/>
          </a:prstGeom>
          <a:solidFill>
            <a:schemeClr val="accent3">
              <a:lumMod val="20000"/>
              <a:lumOff val="8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lumMod val="50000"/>
                    <a:lumOff val="50000"/>
                  </a:schemeClr>
                </a:solidFill>
              </a:rPr>
              <a:t>User Agent</a:t>
            </a:r>
          </a:p>
          <a:p>
            <a:pPr algn="ctr"/>
            <a:r>
              <a:rPr kumimoji="1" lang="en-US" altLang="ja-JP" dirty="0" smtClean="0">
                <a:solidFill>
                  <a:schemeClr val="tx1">
                    <a:lumMod val="50000"/>
                    <a:lumOff val="50000"/>
                  </a:schemeClr>
                </a:solidFill>
              </a:rPr>
              <a:t>(Web Browser)</a:t>
            </a:r>
          </a:p>
        </p:txBody>
      </p:sp>
      <p:sp>
        <p:nvSpPr>
          <p:cNvPr id="3" name="スマイル 2"/>
          <p:cNvSpPr/>
          <p:nvPr/>
        </p:nvSpPr>
        <p:spPr>
          <a:xfrm>
            <a:off x="53107" y="-1175051"/>
            <a:ext cx="333632" cy="345989"/>
          </a:xfrm>
          <a:prstGeom prst="smileyFace">
            <a:avLst/>
          </a:prstGeom>
          <a:solidFill>
            <a:schemeClr val="accent3">
              <a:lumMod val="20000"/>
              <a:lumOff val="8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 name="直線コネクタ 12"/>
          <p:cNvCxnSpPr>
            <a:stCxn id="27" idx="2"/>
          </p:cNvCxnSpPr>
          <p:nvPr/>
        </p:nvCxnSpPr>
        <p:spPr>
          <a:xfrm>
            <a:off x="894615" y="-87656"/>
            <a:ext cx="0" cy="10294337"/>
          </a:xfrm>
          <a:prstGeom prst="line">
            <a:avLst/>
          </a:prstGeom>
          <a:ln>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42" name="直線コネクタ 41"/>
          <p:cNvCxnSpPr>
            <a:stCxn id="29" idx="2"/>
          </p:cNvCxnSpPr>
          <p:nvPr/>
        </p:nvCxnSpPr>
        <p:spPr>
          <a:xfrm>
            <a:off x="2960259" y="-87656"/>
            <a:ext cx="0" cy="10294337"/>
          </a:xfrm>
          <a:prstGeom prst="line">
            <a:avLst/>
          </a:prstGeom>
          <a:ln>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64" name="直線コネクタ 63"/>
          <p:cNvCxnSpPr/>
          <p:nvPr/>
        </p:nvCxnSpPr>
        <p:spPr>
          <a:xfrm>
            <a:off x="13085815" y="341348"/>
            <a:ext cx="0" cy="4343870"/>
          </a:xfrm>
          <a:prstGeom prst="line">
            <a:avLst/>
          </a:prstGeom>
          <a:ln>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71" name="正方形/長方形 70"/>
          <p:cNvSpPr/>
          <p:nvPr/>
        </p:nvSpPr>
        <p:spPr>
          <a:xfrm>
            <a:off x="12109390" y="-234777"/>
            <a:ext cx="2061027" cy="5003994"/>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dirty="0" err="1" smtClean="0">
                <a:solidFill>
                  <a:schemeClr val="tx1"/>
                </a:solidFill>
              </a:rPr>
              <a:t>github.com</a:t>
            </a:r>
            <a:endParaRPr kumimoji="1" lang="ja-JP" altLang="en-US" dirty="0">
              <a:solidFill>
                <a:schemeClr val="tx1"/>
              </a:solidFill>
            </a:endParaRPr>
          </a:p>
        </p:txBody>
      </p:sp>
      <p:sp>
        <p:nvSpPr>
          <p:cNvPr id="72" name="正方形/長方形 71"/>
          <p:cNvSpPr/>
          <p:nvPr/>
        </p:nvSpPr>
        <p:spPr>
          <a:xfrm>
            <a:off x="716689" y="111198"/>
            <a:ext cx="345990" cy="9911030"/>
          </a:xfrm>
          <a:prstGeom prst="rect">
            <a:avLst/>
          </a:prstGeom>
          <a:solidFill>
            <a:schemeClr val="accent3">
              <a:lumMod val="20000"/>
              <a:lumOff val="8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正方形/長方形 72"/>
          <p:cNvSpPr/>
          <p:nvPr/>
        </p:nvSpPr>
        <p:spPr>
          <a:xfrm>
            <a:off x="2795789" y="234768"/>
            <a:ext cx="345990" cy="9564140"/>
          </a:xfrm>
          <a:prstGeom prst="rect">
            <a:avLst/>
          </a:prstGeom>
          <a:solidFill>
            <a:schemeClr val="accent3">
              <a:lumMod val="20000"/>
              <a:lumOff val="8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5" name="直線矢印コネクタ 74"/>
          <p:cNvCxnSpPr/>
          <p:nvPr/>
        </p:nvCxnSpPr>
        <p:spPr>
          <a:xfrm>
            <a:off x="1062679" y="457191"/>
            <a:ext cx="173311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7" name="正方形/長方形 76"/>
          <p:cNvSpPr/>
          <p:nvPr/>
        </p:nvSpPr>
        <p:spPr>
          <a:xfrm>
            <a:off x="12933208" y="493182"/>
            <a:ext cx="345990" cy="1137899"/>
          </a:xfrm>
          <a:prstGeom prst="rect">
            <a:avLst/>
          </a:prstGeom>
          <a:solidFill>
            <a:schemeClr val="accent3">
              <a:lumMod val="20000"/>
              <a:lumOff val="8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8" name="直線矢印コネクタ 77"/>
          <p:cNvCxnSpPr/>
          <p:nvPr/>
        </p:nvCxnSpPr>
        <p:spPr>
          <a:xfrm>
            <a:off x="3141779" y="679613"/>
            <a:ext cx="97914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6" name="直線矢印コネクタ 95"/>
          <p:cNvCxnSpPr/>
          <p:nvPr/>
        </p:nvCxnSpPr>
        <p:spPr>
          <a:xfrm flipH="1">
            <a:off x="3141785" y="1470442"/>
            <a:ext cx="97914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5" name="直線矢印コネクタ 104"/>
          <p:cNvCxnSpPr/>
          <p:nvPr/>
        </p:nvCxnSpPr>
        <p:spPr>
          <a:xfrm flipH="1">
            <a:off x="1062679" y="9582099"/>
            <a:ext cx="17331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2" name="テキスト ボックス 111"/>
          <p:cNvSpPr txBox="1"/>
          <p:nvPr/>
        </p:nvSpPr>
        <p:spPr>
          <a:xfrm>
            <a:off x="3170113" y="341348"/>
            <a:ext cx="3307316" cy="369332"/>
          </a:xfrm>
          <a:prstGeom prst="rect">
            <a:avLst/>
          </a:prstGeom>
          <a:noFill/>
        </p:spPr>
        <p:txBody>
          <a:bodyPr wrap="none" rtlCol="0">
            <a:spAutoFit/>
          </a:bodyPr>
          <a:lstStyle/>
          <a:p>
            <a:r>
              <a:rPr kumimoji="1" lang="en-US" altLang="ja-JP" dirty="0" smtClean="0"/>
              <a:t>POST /login/</a:t>
            </a:r>
            <a:r>
              <a:rPr kumimoji="1" lang="en-US" altLang="ja-JP" dirty="0" err="1" smtClean="0"/>
              <a:t>oauth</a:t>
            </a:r>
            <a:r>
              <a:rPr kumimoji="1" lang="en-US" altLang="ja-JP" dirty="0" smtClean="0"/>
              <a:t>/authorize</a:t>
            </a:r>
            <a:endParaRPr kumimoji="1" lang="ja-JP" altLang="en-US" dirty="0"/>
          </a:p>
        </p:txBody>
      </p:sp>
      <p:sp>
        <p:nvSpPr>
          <p:cNvPr id="34" name="テキスト ボックス 33"/>
          <p:cNvSpPr txBox="1"/>
          <p:nvPr/>
        </p:nvSpPr>
        <p:spPr>
          <a:xfrm>
            <a:off x="985438" y="112002"/>
            <a:ext cx="1973617" cy="369332"/>
          </a:xfrm>
          <a:prstGeom prst="rect">
            <a:avLst/>
          </a:prstGeom>
          <a:noFill/>
        </p:spPr>
        <p:txBody>
          <a:bodyPr wrap="none" rtlCol="0">
            <a:spAutoFit/>
          </a:bodyPr>
          <a:lstStyle/>
          <a:p>
            <a:r>
              <a:rPr lang="en-US" altLang="ja-JP" dirty="0" smtClean="0"/>
              <a:t>Click “Authorize”</a:t>
            </a:r>
            <a:endParaRPr kumimoji="1" lang="ja-JP" altLang="en-US" dirty="0"/>
          </a:p>
        </p:txBody>
      </p:sp>
      <p:sp>
        <p:nvSpPr>
          <p:cNvPr id="44" name="テキスト ボックス 43"/>
          <p:cNvSpPr txBox="1"/>
          <p:nvPr/>
        </p:nvSpPr>
        <p:spPr>
          <a:xfrm>
            <a:off x="5396187" y="799574"/>
            <a:ext cx="6681637" cy="646331"/>
          </a:xfrm>
          <a:prstGeom prst="rect">
            <a:avLst/>
          </a:prstGeom>
          <a:noFill/>
        </p:spPr>
        <p:txBody>
          <a:bodyPr wrap="none" rtlCol="0">
            <a:spAutoFit/>
          </a:bodyPr>
          <a:lstStyle/>
          <a:p>
            <a:pPr algn="ctr"/>
            <a:r>
              <a:rPr lang="en-US" altLang="ja-JP" dirty="0" smtClean="0"/>
              <a:t>302 Found</a:t>
            </a:r>
          </a:p>
          <a:p>
            <a:pPr algn="ctr"/>
            <a:r>
              <a:rPr lang="en-US" altLang="ja-JP" dirty="0" smtClean="0"/>
              <a:t>Location: http://localhost:8080/login/oauth2/code/</a:t>
            </a:r>
            <a:r>
              <a:rPr lang="en-US" altLang="ja-JP" dirty="0" err="1" smtClean="0"/>
              <a:t>github</a:t>
            </a:r>
            <a:r>
              <a:rPr lang="en-US" altLang="ja-JP" dirty="0" smtClean="0"/>
              <a:t>?...</a:t>
            </a:r>
          </a:p>
        </p:txBody>
      </p:sp>
      <p:sp>
        <p:nvSpPr>
          <p:cNvPr id="52" name="正方形/長方形 51"/>
          <p:cNvSpPr/>
          <p:nvPr/>
        </p:nvSpPr>
        <p:spPr>
          <a:xfrm>
            <a:off x="4324867" y="1767016"/>
            <a:ext cx="7591142" cy="8439665"/>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smtClean="0">
                <a:solidFill>
                  <a:schemeClr val="tx1"/>
                </a:solidFill>
              </a:rPr>
              <a:t>Server Processing on Tomcat</a:t>
            </a:r>
            <a:endParaRPr kumimoji="1" lang="ja-JP" altLang="en-US" dirty="0">
              <a:solidFill>
                <a:schemeClr val="tx1"/>
              </a:solidFill>
            </a:endParaRPr>
          </a:p>
        </p:txBody>
      </p:sp>
      <p:sp>
        <p:nvSpPr>
          <p:cNvPr id="76" name="線吹き出し 2 (枠付き) 75"/>
          <p:cNvSpPr/>
          <p:nvPr/>
        </p:nvSpPr>
        <p:spPr>
          <a:xfrm>
            <a:off x="13649132" y="481334"/>
            <a:ext cx="1945258" cy="1816452"/>
          </a:xfrm>
          <a:prstGeom prst="borderCallout2">
            <a:avLst>
              <a:gd name="adj1" fmla="val 63717"/>
              <a:gd name="adj2" fmla="val -5157"/>
              <a:gd name="adj3" fmla="val 63716"/>
              <a:gd name="adj4" fmla="val -16667"/>
              <a:gd name="adj5" fmla="val 33844"/>
              <a:gd name="adj6" fmla="val -25213"/>
            </a:avLst>
          </a:prstGeom>
          <a:solidFill>
            <a:schemeClr val="accent6">
              <a:lumMod val="40000"/>
              <a:lumOff val="6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smtClean="0">
                <a:solidFill>
                  <a:schemeClr val="tx1">
                    <a:lumMod val="65000"/>
                    <a:lumOff val="35000"/>
                  </a:schemeClr>
                </a:solidFill>
              </a:rPr>
              <a:t>認可コードを付与してデモアプリケーションの認証用</a:t>
            </a:r>
            <a:r>
              <a:rPr lang="ja-JP" altLang="en-US" smtClean="0">
                <a:solidFill>
                  <a:schemeClr val="tx1">
                    <a:lumMod val="65000"/>
                    <a:lumOff val="35000"/>
                  </a:schemeClr>
                </a:solidFill>
              </a:rPr>
              <a:t>エンドポイントへリダイレクトする</a:t>
            </a:r>
            <a:endParaRPr kumimoji="1" lang="ja-JP" altLang="en-US" dirty="0">
              <a:solidFill>
                <a:schemeClr val="tx1">
                  <a:lumMod val="65000"/>
                  <a:lumOff val="35000"/>
                </a:schemeClr>
              </a:solidFill>
            </a:endParaRPr>
          </a:p>
        </p:txBody>
      </p:sp>
      <p:sp>
        <p:nvSpPr>
          <p:cNvPr id="43" name="角丸四角形 42"/>
          <p:cNvSpPr/>
          <p:nvPr/>
        </p:nvSpPr>
        <p:spPr>
          <a:xfrm>
            <a:off x="4683213" y="2161289"/>
            <a:ext cx="2217325" cy="914400"/>
          </a:xfrm>
          <a:prstGeom prst="roundRect">
            <a:avLst/>
          </a:prstGeom>
          <a:solidFill>
            <a:schemeClr val="accent3">
              <a:lumMod val="20000"/>
              <a:lumOff val="8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err="1" smtClean="0">
                <a:solidFill>
                  <a:schemeClr val="tx1">
                    <a:lumMod val="50000"/>
                    <a:lumOff val="50000"/>
                  </a:schemeClr>
                </a:solidFill>
              </a:rPr>
              <a:t>SecurityContext</a:t>
            </a:r>
            <a:endParaRPr lang="en-US" altLang="ja-JP" dirty="0" smtClean="0">
              <a:solidFill>
                <a:schemeClr val="tx1">
                  <a:lumMod val="50000"/>
                  <a:lumOff val="50000"/>
                </a:schemeClr>
              </a:solidFill>
            </a:endParaRPr>
          </a:p>
          <a:p>
            <a:pPr algn="ctr"/>
            <a:r>
              <a:rPr lang="en-US" altLang="ja-JP" dirty="0" err="1" smtClean="0">
                <a:solidFill>
                  <a:schemeClr val="tx1">
                    <a:lumMod val="50000"/>
                    <a:lumOff val="50000"/>
                  </a:schemeClr>
                </a:solidFill>
              </a:rPr>
              <a:t>PersistenceFilter</a:t>
            </a:r>
            <a:endParaRPr kumimoji="1" lang="en-US" altLang="ja-JP" dirty="0" smtClean="0">
              <a:solidFill>
                <a:schemeClr val="tx1">
                  <a:lumMod val="50000"/>
                  <a:lumOff val="50000"/>
                </a:schemeClr>
              </a:solidFill>
            </a:endParaRPr>
          </a:p>
        </p:txBody>
      </p:sp>
      <p:sp>
        <p:nvSpPr>
          <p:cNvPr id="45" name="角丸四角形 44"/>
          <p:cNvSpPr/>
          <p:nvPr/>
        </p:nvSpPr>
        <p:spPr>
          <a:xfrm>
            <a:off x="7246572" y="2161289"/>
            <a:ext cx="2217325" cy="914400"/>
          </a:xfrm>
          <a:prstGeom prst="roundRect">
            <a:avLst/>
          </a:prstGeom>
          <a:solidFill>
            <a:schemeClr val="accent3">
              <a:lumMod val="20000"/>
              <a:lumOff val="8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lumMod val="50000"/>
                    <a:lumOff val="50000"/>
                  </a:schemeClr>
                </a:solidFill>
              </a:rPr>
              <a:t>OAuth2Login</a:t>
            </a:r>
          </a:p>
          <a:p>
            <a:pPr algn="ctr"/>
            <a:r>
              <a:rPr lang="en-US" altLang="ja-JP" dirty="0" smtClean="0">
                <a:solidFill>
                  <a:schemeClr val="tx1">
                    <a:lumMod val="50000"/>
                    <a:lumOff val="50000"/>
                  </a:schemeClr>
                </a:solidFill>
              </a:rPr>
              <a:t>Authentication</a:t>
            </a:r>
          </a:p>
          <a:p>
            <a:pPr algn="ctr"/>
            <a:r>
              <a:rPr lang="en-US" altLang="ja-JP" dirty="0" smtClean="0">
                <a:solidFill>
                  <a:schemeClr val="tx1">
                    <a:lumMod val="50000"/>
                    <a:lumOff val="50000"/>
                  </a:schemeClr>
                </a:solidFill>
              </a:rPr>
              <a:t>Filter</a:t>
            </a:r>
            <a:endParaRPr kumimoji="1" lang="en-US" altLang="ja-JP" dirty="0" smtClean="0">
              <a:solidFill>
                <a:schemeClr val="tx1">
                  <a:lumMod val="50000"/>
                  <a:lumOff val="50000"/>
                </a:schemeClr>
              </a:solidFill>
            </a:endParaRPr>
          </a:p>
        </p:txBody>
      </p:sp>
      <p:sp>
        <p:nvSpPr>
          <p:cNvPr id="46" name="角丸四角形 45"/>
          <p:cNvSpPr/>
          <p:nvPr/>
        </p:nvSpPr>
        <p:spPr>
          <a:xfrm>
            <a:off x="10143628" y="6987643"/>
            <a:ext cx="1461741" cy="914400"/>
          </a:xfrm>
          <a:prstGeom prst="roundRect">
            <a:avLst/>
          </a:prstGeom>
          <a:solidFill>
            <a:schemeClr val="accent3">
              <a:lumMod val="20000"/>
              <a:lumOff val="8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lumMod val="50000"/>
                    <a:lumOff val="50000"/>
                  </a:schemeClr>
                </a:solidFill>
              </a:rPr>
              <a:t>Demo</a:t>
            </a:r>
          </a:p>
          <a:p>
            <a:pPr algn="ctr"/>
            <a:r>
              <a:rPr lang="en-US" altLang="ja-JP" dirty="0" smtClean="0">
                <a:solidFill>
                  <a:schemeClr val="tx1">
                    <a:lumMod val="50000"/>
                    <a:lumOff val="50000"/>
                  </a:schemeClr>
                </a:solidFill>
              </a:rPr>
              <a:t>Controller</a:t>
            </a:r>
            <a:endParaRPr kumimoji="1" lang="en-US" altLang="ja-JP" dirty="0" smtClean="0">
              <a:solidFill>
                <a:schemeClr val="tx1">
                  <a:lumMod val="50000"/>
                  <a:lumOff val="50000"/>
                </a:schemeClr>
              </a:solidFill>
            </a:endParaRPr>
          </a:p>
        </p:txBody>
      </p:sp>
      <p:sp>
        <p:nvSpPr>
          <p:cNvPr id="47" name="角丸四角形 46"/>
          <p:cNvSpPr/>
          <p:nvPr/>
        </p:nvSpPr>
        <p:spPr>
          <a:xfrm>
            <a:off x="7422655" y="7074544"/>
            <a:ext cx="1864247" cy="914400"/>
          </a:xfrm>
          <a:prstGeom prst="roundRect">
            <a:avLst/>
          </a:prstGeom>
          <a:solidFill>
            <a:schemeClr val="accent3">
              <a:lumMod val="20000"/>
              <a:lumOff val="8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err="1" smtClean="0">
                <a:solidFill>
                  <a:schemeClr val="tx1">
                    <a:lumMod val="50000"/>
                    <a:lumOff val="50000"/>
                  </a:schemeClr>
                </a:solidFill>
              </a:rPr>
              <a:t>FilterSecuirty</a:t>
            </a:r>
            <a:endParaRPr lang="en-US" altLang="ja-JP" dirty="0" smtClean="0">
              <a:solidFill>
                <a:schemeClr val="tx1">
                  <a:lumMod val="50000"/>
                  <a:lumOff val="50000"/>
                </a:schemeClr>
              </a:solidFill>
            </a:endParaRPr>
          </a:p>
          <a:p>
            <a:pPr algn="ctr"/>
            <a:r>
              <a:rPr lang="en-US" altLang="ja-JP" dirty="0" smtClean="0">
                <a:solidFill>
                  <a:schemeClr val="tx1">
                    <a:lumMod val="50000"/>
                    <a:lumOff val="50000"/>
                  </a:schemeClr>
                </a:solidFill>
              </a:rPr>
              <a:t>Interceptor</a:t>
            </a:r>
            <a:endParaRPr kumimoji="1" lang="en-US" altLang="ja-JP" dirty="0" smtClean="0">
              <a:solidFill>
                <a:schemeClr val="tx1">
                  <a:lumMod val="50000"/>
                  <a:lumOff val="50000"/>
                </a:schemeClr>
              </a:solidFill>
            </a:endParaRPr>
          </a:p>
        </p:txBody>
      </p:sp>
      <p:cxnSp>
        <p:nvCxnSpPr>
          <p:cNvPr id="48" name="直線コネクタ 47"/>
          <p:cNvCxnSpPr/>
          <p:nvPr/>
        </p:nvCxnSpPr>
        <p:spPr>
          <a:xfrm>
            <a:off x="5791876" y="3080955"/>
            <a:ext cx="0" cy="6631456"/>
          </a:xfrm>
          <a:prstGeom prst="line">
            <a:avLst/>
          </a:prstGeom>
          <a:ln>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49" name="正方形/長方形 48"/>
          <p:cNvSpPr/>
          <p:nvPr/>
        </p:nvSpPr>
        <p:spPr>
          <a:xfrm>
            <a:off x="5622013" y="6113695"/>
            <a:ext cx="345990" cy="558949"/>
          </a:xfrm>
          <a:prstGeom prst="rect">
            <a:avLst/>
          </a:prstGeom>
          <a:solidFill>
            <a:schemeClr val="accent3">
              <a:lumMod val="20000"/>
              <a:lumOff val="8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0" name="直線矢印コネクタ 69"/>
          <p:cNvCxnSpPr/>
          <p:nvPr/>
        </p:nvCxnSpPr>
        <p:spPr>
          <a:xfrm>
            <a:off x="3141779" y="3550508"/>
            <a:ext cx="50390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直線コネクタ 80"/>
          <p:cNvCxnSpPr/>
          <p:nvPr/>
        </p:nvCxnSpPr>
        <p:spPr>
          <a:xfrm>
            <a:off x="8353843" y="3075689"/>
            <a:ext cx="0" cy="3868808"/>
          </a:xfrm>
          <a:prstGeom prst="line">
            <a:avLst/>
          </a:prstGeom>
          <a:ln>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82" name="正方形/長方形 81"/>
          <p:cNvSpPr/>
          <p:nvPr/>
        </p:nvSpPr>
        <p:spPr>
          <a:xfrm>
            <a:off x="8180848" y="3207322"/>
            <a:ext cx="345990" cy="3465322"/>
          </a:xfrm>
          <a:prstGeom prst="rect">
            <a:avLst/>
          </a:prstGeom>
          <a:solidFill>
            <a:schemeClr val="accent3">
              <a:lumMod val="20000"/>
              <a:lumOff val="8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テキスト ボックス 82"/>
          <p:cNvSpPr txBox="1"/>
          <p:nvPr/>
        </p:nvSpPr>
        <p:spPr>
          <a:xfrm>
            <a:off x="3134394" y="3176546"/>
            <a:ext cx="3887603" cy="369332"/>
          </a:xfrm>
          <a:prstGeom prst="rect">
            <a:avLst/>
          </a:prstGeom>
          <a:noFill/>
        </p:spPr>
        <p:txBody>
          <a:bodyPr wrap="none" rtlCol="0">
            <a:spAutoFit/>
          </a:bodyPr>
          <a:lstStyle/>
          <a:p>
            <a:r>
              <a:rPr kumimoji="1" lang="en-US" altLang="ja-JP" dirty="0" smtClean="0"/>
              <a:t>GET /login/oauth2/code/</a:t>
            </a:r>
            <a:r>
              <a:rPr kumimoji="1" lang="en-US" altLang="ja-JP" dirty="0" err="1" smtClean="0"/>
              <a:t>github</a:t>
            </a:r>
            <a:r>
              <a:rPr kumimoji="1" lang="en-US" altLang="ja-JP" dirty="0" smtClean="0"/>
              <a:t>?...</a:t>
            </a:r>
            <a:endParaRPr kumimoji="1" lang="ja-JP" altLang="en-US" dirty="0"/>
          </a:p>
        </p:txBody>
      </p:sp>
      <p:sp>
        <p:nvSpPr>
          <p:cNvPr id="84" name="正方形/長方形 83"/>
          <p:cNvSpPr/>
          <p:nvPr/>
        </p:nvSpPr>
        <p:spPr>
          <a:xfrm>
            <a:off x="12924969" y="3561787"/>
            <a:ext cx="345990" cy="1022565"/>
          </a:xfrm>
          <a:prstGeom prst="rect">
            <a:avLst/>
          </a:prstGeom>
          <a:solidFill>
            <a:schemeClr val="accent3">
              <a:lumMod val="20000"/>
              <a:lumOff val="8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5" name="直線矢印コネクタ 84"/>
          <p:cNvCxnSpPr/>
          <p:nvPr/>
        </p:nvCxnSpPr>
        <p:spPr>
          <a:xfrm>
            <a:off x="8526838" y="3814120"/>
            <a:ext cx="439813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6" name="テキスト ボックス 85"/>
          <p:cNvSpPr txBox="1"/>
          <p:nvPr/>
        </p:nvSpPr>
        <p:spPr>
          <a:xfrm>
            <a:off x="8610529" y="3446109"/>
            <a:ext cx="3759362" cy="369332"/>
          </a:xfrm>
          <a:prstGeom prst="rect">
            <a:avLst/>
          </a:prstGeom>
          <a:noFill/>
        </p:spPr>
        <p:txBody>
          <a:bodyPr wrap="none" rtlCol="0">
            <a:spAutoFit/>
          </a:bodyPr>
          <a:lstStyle/>
          <a:p>
            <a:r>
              <a:rPr kumimoji="1" lang="en-US" altLang="ja-JP" dirty="0" smtClean="0"/>
              <a:t>POST /login/</a:t>
            </a:r>
            <a:r>
              <a:rPr kumimoji="1" lang="en-US" altLang="ja-JP" dirty="0" err="1" smtClean="0"/>
              <a:t>oauth</a:t>
            </a:r>
            <a:r>
              <a:rPr kumimoji="1" lang="en-US" altLang="ja-JP" dirty="0" smtClean="0"/>
              <a:t>/</a:t>
            </a:r>
            <a:r>
              <a:rPr kumimoji="1" lang="en-US" altLang="ja-JP" dirty="0" err="1" smtClean="0"/>
              <a:t>access_token</a:t>
            </a:r>
            <a:endParaRPr kumimoji="1" lang="ja-JP" altLang="en-US" dirty="0"/>
          </a:p>
        </p:txBody>
      </p:sp>
      <p:cxnSp>
        <p:nvCxnSpPr>
          <p:cNvPr id="87" name="直線矢印コネクタ 86"/>
          <p:cNvCxnSpPr/>
          <p:nvPr/>
        </p:nvCxnSpPr>
        <p:spPr>
          <a:xfrm flipH="1">
            <a:off x="8526838" y="4272715"/>
            <a:ext cx="437383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0" name="フローチャート: 書類 89"/>
          <p:cNvSpPr/>
          <p:nvPr/>
        </p:nvSpPr>
        <p:spPr>
          <a:xfrm>
            <a:off x="9965574" y="4337387"/>
            <a:ext cx="1842267" cy="695663"/>
          </a:xfrm>
          <a:prstGeom prst="flowChartDocument">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kumimoji="1" lang="en-US" altLang="ja-JP" dirty="0" smtClean="0">
                <a:solidFill>
                  <a:schemeClr val="tx1">
                    <a:lumMod val="50000"/>
                    <a:lumOff val="50000"/>
                  </a:schemeClr>
                </a:solidFill>
              </a:rPr>
              <a:t>Access Token</a:t>
            </a:r>
          </a:p>
        </p:txBody>
      </p:sp>
      <p:sp>
        <p:nvSpPr>
          <p:cNvPr id="91" name="テキスト ボックス 90"/>
          <p:cNvSpPr txBox="1"/>
          <p:nvPr/>
        </p:nvSpPr>
        <p:spPr>
          <a:xfrm>
            <a:off x="10380280" y="3884850"/>
            <a:ext cx="963725" cy="369332"/>
          </a:xfrm>
          <a:prstGeom prst="rect">
            <a:avLst/>
          </a:prstGeom>
          <a:noFill/>
        </p:spPr>
        <p:txBody>
          <a:bodyPr wrap="none" rtlCol="0">
            <a:spAutoFit/>
          </a:bodyPr>
          <a:lstStyle/>
          <a:p>
            <a:pPr algn="ctr"/>
            <a:r>
              <a:rPr lang="en-US" altLang="ja-JP" dirty="0" smtClean="0"/>
              <a:t>200 OK</a:t>
            </a:r>
            <a:endParaRPr kumimoji="1" lang="ja-JP" altLang="en-US" dirty="0"/>
          </a:p>
        </p:txBody>
      </p:sp>
      <p:cxnSp>
        <p:nvCxnSpPr>
          <p:cNvPr id="92" name="直線矢印コネクタ 91"/>
          <p:cNvCxnSpPr/>
          <p:nvPr/>
        </p:nvCxnSpPr>
        <p:spPr>
          <a:xfrm>
            <a:off x="8526838" y="5594586"/>
            <a:ext cx="439813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3" name="テキスト ボックス 92"/>
          <p:cNvSpPr txBox="1"/>
          <p:nvPr/>
        </p:nvSpPr>
        <p:spPr>
          <a:xfrm>
            <a:off x="8610529" y="4995817"/>
            <a:ext cx="1282723" cy="369332"/>
          </a:xfrm>
          <a:prstGeom prst="rect">
            <a:avLst/>
          </a:prstGeom>
          <a:noFill/>
        </p:spPr>
        <p:txBody>
          <a:bodyPr wrap="none" rtlCol="0">
            <a:spAutoFit/>
          </a:bodyPr>
          <a:lstStyle/>
          <a:p>
            <a:r>
              <a:rPr kumimoji="1" lang="en-US" altLang="ja-JP" dirty="0" smtClean="0"/>
              <a:t>GET /user</a:t>
            </a:r>
            <a:endParaRPr kumimoji="1" lang="ja-JP" altLang="en-US" dirty="0"/>
          </a:p>
        </p:txBody>
      </p:sp>
      <p:cxnSp>
        <p:nvCxnSpPr>
          <p:cNvPr id="95" name="直線矢印コネクタ 94"/>
          <p:cNvCxnSpPr/>
          <p:nvPr/>
        </p:nvCxnSpPr>
        <p:spPr>
          <a:xfrm flipH="1">
            <a:off x="8514276" y="6069544"/>
            <a:ext cx="4418932" cy="253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7" name="フローチャート: 書類 96"/>
          <p:cNvSpPr/>
          <p:nvPr/>
        </p:nvSpPr>
        <p:spPr>
          <a:xfrm>
            <a:off x="10182570" y="6145602"/>
            <a:ext cx="1456392" cy="695663"/>
          </a:xfrm>
          <a:prstGeom prst="flowChartDocument">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kumimoji="1" lang="en-US" altLang="ja-JP" smtClean="0">
                <a:solidFill>
                  <a:schemeClr val="tx1">
                    <a:lumMod val="50000"/>
                    <a:lumOff val="50000"/>
                  </a:schemeClr>
                </a:solidFill>
              </a:rPr>
              <a:t>UserInfo</a:t>
            </a:r>
            <a:endParaRPr kumimoji="1" lang="en-US" altLang="ja-JP" dirty="0" smtClean="0">
              <a:solidFill>
                <a:schemeClr val="tx1">
                  <a:lumMod val="50000"/>
                  <a:lumOff val="50000"/>
                </a:schemeClr>
              </a:solidFill>
            </a:endParaRPr>
          </a:p>
        </p:txBody>
      </p:sp>
      <p:sp>
        <p:nvSpPr>
          <p:cNvPr id="100" name="テキスト ボックス 99"/>
          <p:cNvSpPr txBox="1"/>
          <p:nvPr/>
        </p:nvSpPr>
        <p:spPr>
          <a:xfrm>
            <a:off x="10421468" y="5693065"/>
            <a:ext cx="963725" cy="369332"/>
          </a:xfrm>
          <a:prstGeom prst="rect">
            <a:avLst/>
          </a:prstGeom>
          <a:noFill/>
        </p:spPr>
        <p:txBody>
          <a:bodyPr wrap="none" rtlCol="0">
            <a:spAutoFit/>
          </a:bodyPr>
          <a:lstStyle/>
          <a:p>
            <a:pPr algn="ctr"/>
            <a:r>
              <a:rPr lang="en-US" altLang="ja-JP" dirty="0" smtClean="0"/>
              <a:t>200 OK</a:t>
            </a:r>
            <a:endParaRPr kumimoji="1" lang="ja-JP" altLang="en-US" dirty="0"/>
          </a:p>
        </p:txBody>
      </p:sp>
      <p:cxnSp>
        <p:nvCxnSpPr>
          <p:cNvPr id="101" name="直線矢印コネクタ 100"/>
          <p:cNvCxnSpPr/>
          <p:nvPr/>
        </p:nvCxnSpPr>
        <p:spPr>
          <a:xfrm flipH="1">
            <a:off x="3141779" y="6407484"/>
            <a:ext cx="50280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2" name="テキスト ボックス 101"/>
          <p:cNvSpPr txBox="1"/>
          <p:nvPr/>
        </p:nvSpPr>
        <p:spPr>
          <a:xfrm>
            <a:off x="6419031" y="5739227"/>
            <a:ext cx="1350049" cy="646331"/>
          </a:xfrm>
          <a:prstGeom prst="rect">
            <a:avLst/>
          </a:prstGeom>
          <a:noFill/>
        </p:spPr>
        <p:txBody>
          <a:bodyPr wrap="none" rtlCol="0">
            <a:spAutoFit/>
          </a:bodyPr>
          <a:lstStyle/>
          <a:p>
            <a:pPr algn="ctr"/>
            <a:r>
              <a:rPr lang="en-US" altLang="ja-JP" dirty="0" smtClean="0"/>
              <a:t>302 Found</a:t>
            </a:r>
          </a:p>
          <a:p>
            <a:pPr algn="ctr"/>
            <a:r>
              <a:rPr lang="en-US" altLang="ja-JP" dirty="0" smtClean="0"/>
              <a:t>Location: /</a:t>
            </a:r>
          </a:p>
        </p:txBody>
      </p:sp>
      <p:sp>
        <p:nvSpPr>
          <p:cNvPr id="116" name="正方形/長方形 115"/>
          <p:cNvSpPr/>
          <p:nvPr/>
        </p:nvSpPr>
        <p:spPr>
          <a:xfrm>
            <a:off x="5622013" y="8137228"/>
            <a:ext cx="345990" cy="710210"/>
          </a:xfrm>
          <a:prstGeom prst="rect">
            <a:avLst/>
          </a:prstGeom>
          <a:solidFill>
            <a:schemeClr val="accent3">
              <a:lumMod val="20000"/>
              <a:lumOff val="8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1" name="直線コネクタ 120"/>
          <p:cNvCxnSpPr/>
          <p:nvPr/>
        </p:nvCxnSpPr>
        <p:spPr>
          <a:xfrm>
            <a:off x="8359313" y="8006038"/>
            <a:ext cx="0" cy="1706373"/>
          </a:xfrm>
          <a:prstGeom prst="line">
            <a:avLst/>
          </a:prstGeom>
          <a:ln>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22" name="正方形/長方形 121"/>
          <p:cNvSpPr/>
          <p:nvPr/>
        </p:nvSpPr>
        <p:spPr>
          <a:xfrm>
            <a:off x="8158184" y="8163726"/>
            <a:ext cx="345990" cy="683712"/>
          </a:xfrm>
          <a:prstGeom prst="rect">
            <a:avLst/>
          </a:prstGeom>
          <a:solidFill>
            <a:schemeClr val="accent3">
              <a:lumMod val="20000"/>
              <a:lumOff val="8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3" name="直線コネクタ 122"/>
          <p:cNvCxnSpPr/>
          <p:nvPr/>
        </p:nvCxnSpPr>
        <p:spPr>
          <a:xfrm>
            <a:off x="10884762" y="7902043"/>
            <a:ext cx="0" cy="1810368"/>
          </a:xfrm>
          <a:prstGeom prst="line">
            <a:avLst/>
          </a:prstGeom>
          <a:ln>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24" name="正方形/長方形 123"/>
          <p:cNvSpPr/>
          <p:nvPr/>
        </p:nvSpPr>
        <p:spPr>
          <a:xfrm>
            <a:off x="10719827" y="8139012"/>
            <a:ext cx="345990" cy="1320392"/>
          </a:xfrm>
          <a:prstGeom prst="rect">
            <a:avLst/>
          </a:prstGeom>
          <a:solidFill>
            <a:schemeClr val="accent3">
              <a:lumMod val="20000"/>
              <a:lumOff val="8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6" name="直線矢印コネクタ 125"/>
          <p:cNvCxnSpPr/>
          <p:nvPr/>
        </p:nvCxnSpPr>
        <p:spPr>
          <a:xfrm>
            <a:off x="3133042" y="8470662"/>
            <a:ext cx="758071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1" name="直線矢印コネクタ 130"/>
          <p:cNvCxnSpPr/>
          <p:nvPr/>
        </p:nvCxnSpPr>
        <p:spPr>
          <a:xfrm flipH="1" flipV="1">
            <a:off x="3170113" y="9226389"/>
            <a:ext cx="7543645"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1" name="テキスト ボックス 140"/>
          <p:cNvSpPr txBox="1"/>
          <p:nvPr/>
        </p:nvSpPr>
        <p:spPr>
          <a:xfrm>
            <a:off x="3212182" y="8039545"/>
            <a:ext cx="819455" cy="369332"/>
          </a:xfrm>
          <a:prstGeom prst="rect">
            <a:avLst/>
          </a:prstGeom>
          <a:noFill/>
        </p:spPr>
        <p:txBody>
          <a:bodyPr wrap="none" rtlCol="0">
            <a:spAutoFit/>
          </a:bodyPr>
          <a:lstStyle/>
          <a:p>
            <a:r>
              <a:rPr kumimoji="1" lang="en-US" altLang="ja-JP" smtClean="0"/>
              <a:t>GET /</a:t>
            </a:r>
            <a:endParaRPr kumimoji="1" lang="ja-JP" altLang="en-US" dirty="0"/>
          </a:p>
        </p:txBody>
      </p:sp>
      <p:sp>
        <p:nvSpPr>
          <p:cNvPr id="142" name="フローチャート: 書類 141"/>
          <p:cNvSpPr/>
          <p:nvPr/>
        </p:nvSpPr>
        <p:spPr>
          <a:xfrm>
            <a:off x="9048268" y="9326565"/>
            <a:ext cx="1174303" cy="695663"/>
          </a:xfrm>
          <a:prstGeom prst="flowChartDocument">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kumimoji="1" lang="en-US" altLang="ja-JP" dirty="0" smtClean="0">
                <a:solidFill>
                  <a:schemeClr val="tx1">
                    <a:lumMod val="50000"/>
                    <a:lumOff val="50000"/>
                  </a:schemeClr>
                </a:solidFill>
              </a:rPr>
              <a:t>Index</a:t>
            </a:r>
          </a:p>
          <a:p>
            <a:pPr algn="ctr"/>
            <a:r>
              <a:rPr lang="en-US" altLang="ja-JP" dirty="0" smtClean="0">
                <a:solidFill>
                  <a:schemeClr val="tx1">
                    <a:lumMod val="50000"/>
                    <a:lumOff val="50000"/>
                  </a:schemeClr>
                </a:solidFill>
              </a:rPr>
              <a:t>Page</a:t>
            </a:r>
            <a:endParaRPr kumimoji="1" lang="ja-JP" altLang="en-US" dirty="0">
              <a:solidFill>
                <a:schemeClr val="tx1">
                  <a:lumMod val="50000"/>
                  <a:lumOff val="50000"/>
                </a:schemeClr>
              </a:solidFill>
            </a:endParaRPr>
          </a:p>
        </p:txBody>
      </p:sp>
      <p:sp>
        <p:nvSpPr>
          <p:cNvPr id="143" name="テキスト ボックス 142"/>
          <p:cNvSpPr txBox="1"/>
          <p:nvPr/>
        </p:nvSpPr>
        <p:spPr>
          <a:xfrm>
            <a:off x="9165915" y="8871067"/>
            <a:ext cx="963725" cy="369332"/>
          </a:xfrm>
          <a:prstGeom prst="rect">
            <a:avLst/>
          </a:prstGeom>
          <a:noFill/>
        </p:spPr>
        <p:txBody>
          <a:bodyPr wrap="none" rtlCol="0">
            <a:spAutoFit/>
          </a:bodyPr>
          <a:lstStyle/>
          <a:p>
            <a:pPr algn="ctr"/>
            <a:r>
              <a:rPr lang="en-US" altLang="ja-JP" dirty="0" smtClean="0"/>
              <a:t>200 OK</a:t>
            </a:r>
            <a:endParaRPr kumimoji="1" lang="ja-JP" altLang="en-US" dirty="0"/>
          </a:p>
        </p:txBody>
      </p:sp>
      <p:sp>
        <p:nvSpPr>
          <p:cNvPr id="150" name="線吹き出し 2 (枠付き) 149"/>
          <p:cNvSpPr/>
          <p:nvPr/>
        </p:nvSpPr>
        <p:spPr>
          <a:xfrm>
            <a:off x="13673846" y="3776992"/>
            <a:ext cx="1945258" cy="908226"/>
          </a:xfrm>
          <a:prstGeom prst="borderCallout2">
            <a:avLst>
              <a:gd name="adj1" fmla="val 63717"/>
              <a:gd name="adj2" fmla="val -5157"/>
              <a:gd name="adj3" fmla="val 63716"/>
              <a:gd name="adj4" fmla="val -16667"/>
              <a:gd name="adj5" fmla="val 33844"/>
              <a:gd name="adj6" fmla="val -25213"/>
            </a:avLst>
          </a:prstGeom>
          <a:solidFill>
            <a:schemeClr val="accent6">
              <a:lumMod val="40000"/>
              <a:lumOff val="6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smtClean="0">
                <a:solidFill>
                  <a:schemeClr val="tx1">
                    <a:lumMod val="65000"/>
                    <a:lumOff val="35000"/>
                  </a:schemeClr>
                </a:solidFill>
              </a:rPr>
              <a:t>アクセストークン</a:t>
            </a:r>
            <a:r>
              <a:rPr lang="ja-JP" altLang="en-US" smtClean="0">
                <a:solidFill>
                  <a:schemeClr val="tx1">
                    <a:lumMod val="65000"/>
                    <a:lumOff val="35000"/>
                  </a:schemeClr>
                </a:solidFill>
              </a:rPr>
              <a:t>を応答する</a:t>
            </a:r>
            <a:endParaRPr kumimoji="1" lang="ja-JP" altLang="en-US" dirty="0">
              <a:solidFill>
                <a:schemeClr val="tx1">
                  <a:lumMod val="65000"/>
                  <a:lumOff val="35000"/>
                </a:schemeClr>
              </a:solidFill>
            </a:endParaRPr>
          </a:p>
        </p:txBody>
      </p:sp>
      <p:sp>
        <p:nvSpPr>
          <p:cNvPr id="152" name="線吹き出し 2 (枠付き) 151"/>
          <p:cNvSpPr/>
          <p:nvPr/>
        </p:nvSpPr>
        <p:spPr>
          <a:xfrm>
            <a:off x="5860443" y="3814120"/>
            <a:ext cx="2196973" cy="1683090"/>
          </a:xfrm>
          <a:prstGeom prst="borderCallout2">
            <a:avLst>
              <a:gd name="adj1" fmla="val 109235"/>
              <a:gd name="adj2" fmla="val 91583"/>
              <a:gd name="adj3" fmla="val 128323"/>
              <a:gd name="adj4" fmla="val 91886"/>
              <a:gd name="adj5" fmla="val 145438"/>
              <a:gd name="adj6" fmla="val 112586"/>
            </a:avLst>
          </a:prstGeom>
          <a:solidFill>
            <a:schemeClr val="accent6">
              <a:lumMod val="40000"/>
              <a:lumOff val="6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smtClean="0">
                <a:solidFill>
                  <a:schemeClr val="tx1">
                    <a:lumMod val="65000"/>
                    <a:lumOff val="35000"/>
                  </a:schemeClr>
                </a:solidFill>
              </a:rPr>
              <a:t>認証情報を生成後、認可エラー時にキャッシュ</a:t>
            </a:r>
            <a:r>
              <a:rPr lang="ja-JP" altLang="en-US" smtClean="0">
                <a:solidFill>
                  <a:schemeClr val="tx1">
                    <a:lumMod val="65000"/>
                    <a:lumOff val="35000"/>
                  </a:schemeClr>
                </a:solidFill>
              </a:rPr>
              <a:t>してリクエストの再送要求を行う（リダイレクト）</a:t>
            </a:r>
            <a:endParaRPr kumimoji="1" lang="ja-JP" altLang="en-US" dirty="0">
              <a:solidFill>
                <a:schemeClr val="tx1">
                  <a:lumMod val="65000"/>
                  <a:lumOff val="35000"/>
                </a:schemeClr>
              </a:solidFill>
            </a:endParaRPr>
          </a:p>
        </p:txBody>
      </p:sp>
      <p:sp>
        <p:nvSpPr>
          <p:cNvPr id="153" name="線吹き出し 2 (枠付き) 152"/>
          <p:cNvSpPr/>
          <p:nvPr/>
        </p:nvSpPr>
        <p:spPr>
          <a:xfrm>
            <a:off x="4277906" y="4769216"/>
            <a:ext cx="1353538" cy="908226"/>
          </a:xfrm>
          <a:prstGeom prst="borderCallout2">
            <a:avLst>
              <a:gd name="adj1" fmla="val 119499"/>
              <a:gd name="adj2" fmla="val 81571"/>
              <a:gd name="adj3" fmla="val 145348"/>
              <a:gd name="adj4" fmla="val 81016"/>
              <a:gd name="adj5" fmla="val 164457"/>
              <a:gd name="adj6" fmla="val 112639"/>
            </a:avLst>
          </a:prstGeom>
          <a:solidFill>
            <a:schemeClr val="accent6">
              <a:lumMod val="40000"/>
              <a:lumOff val="6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smtClean="0">
                <a:solidFill>
                  <a:schemeClr val="tx1">
                    <a:lumMod val="65000"/>
                    <a:lumOff val="35000"/>
                  </a:schemeClr>
                </a:solidFill>
              </a:rPr>
              <a:t>認証情報をセッションに保存する</a:t>
            </a:r>
            <a:endParaRPr kumimoji="1" lang="ja-JP" altLang="en-US" dirty="0">
              <a:solidFill>
                <a:schemeClr val="tx1">
                  <a:lumMod val="65000"/>
                  <a:lumOff val="35000"/>
                </a:schemeClr>
              </a:solidFill>
            </a:endParaRPr>
          </a:p>
        </p:txBody>
      </p:sp>
      <p:sp>
        <p:nvSpPr>
          <p:cNvPr id="154" name="線吹き出し 2 (枠付き) 153"/>
          <p:cNvSpPr/>
          <p:nvPr/>
        </p:nvSpPr>
        <p:spPr>
          <a:xfrm>
            <a:off x="3489634" y="6858000"/>
            <a:ext cx="1693823" cy="908226"/>
          </a:xfrm>
          <a:prstGeom prst="borderCallout2">
            <a:avLst>
              <a:gd name="adj1" fmla="val 66438"/>
              <a:gd name="adj2" fmla="val 104271"/>
              <a:gd name="adj3" fmla="val 66437"/>
              <a:gd name="adj4" fmla="val 115376"/>
              <a:gd name="adj5" fmla="val 157654"/>
              <a:gd name="adj6" fmla="val 133435"/>
            </a:avLst>
          </a:prstGeom>
          <a:solidFill>
            <a:schemeClr val="accent6">
              <a:lumMod val="40000"/>
              <a:lumOff val="6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smtClean="0">
                <a:solidFill>
                  <a:schemeClr val="tx1">
                    <a:lumMod val="65000"/>
                    <a:lumOff val="35000"/>
                  </a:schemeClr>
                </a:solidFill>
              </a:rPr>
              <a:t>セッションから認証情報を復元する</a:t>
            </a:r>
            <a:endParaRPr kumimoji="1" lang="ja-JP" altLang="en-US" dirty="0">
              <a:solidFill>
                <a:schemeClr val="tx1">
                  <a:lumMod val="65000"/>
                  <a:lumOff val="35000"/>
                </a:schemeClr>
              </a:solidFill>
            </a:endParaRPr>
          </a:p>
        </p:txBody>
      </p:sp>
      <p:sp>
        <p:nvSpPr>
          <p:cNvPr id="155" name="線吹き出し 2 (枠付き) 154"/>
          <p:cNvSpPr/>
          <p:nvPr/>
        </p:nvSpPr>
        <p:spPr>
          <a:xfrm>
            <a:off x="5687830" y="6848824"/>
            <a:ext cx="1693823" cy="908226"/>
          </a:xfrm>
          <a:prstGeom prst="borderCallout2">
            <a:avLst>
              <a:gd name="adj1" fmla="val 112696"/>
              <a:gd name="adj2" fmla="val 78008"/>
              <a:gd name="adj3" fmla="val 135825"/>
              <a:gd name="adj4" fmla="val 78171"/>
              <a:gd name="adj5" fmla="val 159015"/>
              <a:gd name="adj6" fmla="val 153862"/>
            </a:avLst>
          </a:prstGeom>
          <a:solidFill>
            <a:schemeClr val="accent6">
              <a:lumMod val="40000"/>
              <a:lumOff val="6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mtClean="0">
                <a:solidFill>
                  <a:schemeClr val="tx1">
                    <a:lumMod val="65000"/>
                    <a:lumOff val="35000"/>
                  </a:schemeClr>
                </a:solidFill>
              </a:rPr>
              <a:t>認証済み</a:t>
            </a:r>
            <a:r>
              <a:rPr lang="ja-JP" altLang="en-US" dirty="0" smtClean="0">
                <a:solidFill>
                  <a:schemeClr val="tx1">
                    <a:lumMod val="65000"/>
                    <a:lumOff val="35000"/>
                  </a:schemeClr>
                </a:solidFill>
              </a:rPr>
              <a:t>なので認可</a:t>
            </a:r>
            <a:r>
              <a:rPr lang="en-US" altLang="ja-JP" dirty="0" smtClean="0">
                <a:solidFill>
                  <a:schemeClr val="tx1">
                    <a:lumMod val="65000"/>
                    <a:lumOff val="35000"/>
                  </a:schemeClr>
                </a:solidFill>
              </a:rPr>
              <a:t>OK</a:t>
            </a:r>
            <a:r>
              <a:rPr lang="ja-JP" altLang="en-US" dirty="0" smtClean="0">
                <a:solidFill>
                  <a:schemeClr val="tx1">
                    <a:lumMod val="65000"/>
                    <a:lumOff val="35000"/>
                  </a:schemeClr>
                </a:solidFill>
              </a:rPr>
              <a:t>となる</a:t>
            </a:r>
            <a:endParaRPr kumimoji="1" lang="ja-JP" altLang="en-US" dirty="0">
              <a:solidFill>
                <a:schemeClr val="tx1">
                  <a:lumMod val="65000"/>
                  <a:lumOff val="35000"/>
                </a:schemeClr>
              </a:solidFill>
            </a:endParaRPr>
          </a:p>
        </p:txBody>
      </p:sp>
      <p:sp>
        <p:nvSpPr>
          <p:cNvPr id="156" name="線吹き出し 2 (枠付き) 155"/>
          <p:cNvSpPr/>
          <p:nvPr/>
        </p:nvSpPr>
        <p:spPr>
          <a:xfrm>
            <a:off x="11601419" y="8335269"/>
            <a:ext cx="2838762" cy="1319086"/>
          </a:xfrm>
          <a:prstGeom prst="borderCallout2">
            <a:avLst>
              <a:gd name="adj1" fmla="val 63717"/>
              <a:gd name="adj2" fmla="val -5157"/>
              <a:gd name="adj3" fmla="val 63716"/>
              <a:gd name="adj4" fmla="val -16667"/>
              <a:gd name="adj5" fmla="val 33844"/>
              <a:gd name="adj6" fmla="val -25213"/>
            </a:avLst>
          </a:prstGeom>
          <a:solidFill>
            <a:schemeClr val="accent6">
              <a:lumMod val="40000"/>
              <a:lumOff val="6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smtClean="0">
                <a:solidFill>
                  <a:schemeClr val="tx1">
                    <a:lumMod val="65000"/>
                    <a:lumOff val="35000"/>
                  </a:schemeClr>
                </a:solidFill>
              </a:rPr>
              <a:t>認証情報</a:t>
            </a:r>
            <a:r>
              <a:rPr kumimoji="1" lang="en-US" altLang="ja-JP" dirty="0" smtClean="0">
                <a:solidFill>
                  <a:schemeClr val="tx1">
                    <a:lumMod val="65000"/>
                    <a:lumOff val="35000"/>
                  </a:schemeClr>
                </a:solidFill>
              </a:rPr>
              <a:t>(</a:t>
            </a:r>
            <a:r>
              <a:rPr kumimoji="1" lang="ja-JP" altLang="en-US" dirty="0" smtClean="0">
                <a:solidFill>
                  <a:schemeClr val="tx1">
                    <a:lumMod val="65000"/>
                    <a:lumOff val="35000"/>
                  </a:schemeClr>
                </a:solidFill>
              </a:rPr>
              <a:t>リソースオーナの氏名＋プロバイダ名</a:t>
            </a:r>
            <a:r>
              <a:rPr kumimoji="1" lang="en-US" altLang="ja-JP" dirty="0" smtClean="0">
                <a:solidFill>
                  <a:schemeClr val="tx1">
                    <a:lumMod val="65000"/>
                    <a:lumOff val="35000"/>
                  </a:schemeClr>
                </a:solidFill>
              </a:rPr>
              <a:t>)</a:t>
            </a:r>
            <a:r>
              <a:rPr kumimoji="1" lang="ja-JP" altLang="en-US" dirty="0" smtClean="0">
                <a:solidFill>
                  <a:schemeClr val="tx1">
                    <a:lumMod val="65000"/>
                    <a:lumOff val="35000"/>
                  </a:schemeClr>
                </a:solidFill>
              </a:rPr>
              <a:t>を表示するインデックス画面を生成する</a:t>
            </a:r>
            <a:endParaRPr kumimoji="1" lang="ja-JP" altLang="en-US" dirty="0">
              <a:solidFill>
                <a:schemeClr val="tx1">
                  <a:lumMod val="65000"/>
                  <a:lumOff val="35000"/>
                </a:schemeClr>
              </a:solidFill>
            </a:endParaRPr>
          </a:p>
        </p:txBody>
      </p:sp>
      <p:cxnSp>
        <p:nvCxnSpPr>
          <p:cNvPr id="161" name="直線コネクタ 160"/>
          <p:cNvCxnSpPr/>
          <p:nvPr/>
        </p:nvCxnSpPr>
        <p:spPr>
          <a:xfrm>
            <a:off x="13102093" y="5360572"/>
            <a:ext cx="0" cy="891947"/>
          </a:xfrm>
          <a:prstGeom prst="line">
            <a:avLst/>
          </a:prstGeom>
          <a:ln>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63" name="正方形/長方形 162"/>
          <p:cNvSpPr/>
          <p:nvPr/>
        </p:nvSpPr>
        <p:spPr>
          <a:xfrm>
            <a:off x="12925383" y="5463004"/>
            <a:ext cx="345990" cy="857985"/>
          </a:xfrm>
          <a:prstGeom prst="rect">
            <a:avLst/>
          </a:prstGeom>
          <a:solidFill>
            <a:schemeClr val="accent3">
              <a:lumMod val="20000"/>
              <a:lumOff val="8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5" name="正方形/長方形 164"/>
          <p:cNvSpPr/>
          <p:nvPr/>
        </p:nvSpPr>
        <p:spPr>
          <a:xfrm>
            <a:off x="12109390" y="4871649"/>
            <a:ext cx="2061027" cy="1680594"/>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dirty="0" err="1" smtClean="0">
                <a:solidFill>
                  <a:schemeClr val="tx1"/>
                </a:solidFill>
              </a:rPr>
              <a:t>api.github.com</a:t>
            </a:r>
            <a:endParaRPr kumimoji="1" lang="ja-JP" altLang="en-US" dirty="0">
              <a:solidFill>
                <a:schemeClr val="tx1"/>
              </a:solidFill>
            </a:endParaRPr>
          </a:p>
        </p:txBody>
      </p:sp>
      <p:sp>
        <p:nvSpPr>
          <p:cNvPr id="168" name="線吹き出し 2 (枠付き) 167"/>
          <p:cNvSpPr/>
          <p:nvPr/>
        </p:nvSpPr>
        <p:spPr>
          <a:xfrm>
            <a:off x="13653250" y="5502364"/>
            <a:ext cx="1945258" cy="1338901"/>
          </a:xfrm>
          <a:prstGeom prst="borderCallout2">
            <a:avLst>
              <a:gd name="adj1" fmla="val 63717"/>
              <a:gd name="adj2" fmla="val -5157"/>
              <a:gd name="adj3" fmla="val 63716"/>
              <a:gd name="adj4" fmla="val -16667"/>
              <a:gd name="adj5" fmla="val 33844"/>
              <a:gd name="adj6" fmla="val -25213"/>
            </a:avLst>
          </a:prstGeom>
          <a:solidFill>
            <a:schemeClr val="accent6">
              <a:lumMod val="40000"/>
              <a:lumOff val="6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smtClean="0">
                <a:solidFill>
                  <a:schemeClr val="tx1">
                    <a:lumMod val="65000"/>
                    <a:lumOff val="35000"/>
                  </a:schemeClr>
                </a:solidFill>
              </a:rPr>
              <a:t>リソースオーナのユーザ情報を</a:t>
            </a:r>
            <a:r>
              <a:rPr kumimoji="1" lang="ja-JP" altLang="en-US" smtClean="0">
                <a:solidFill>
                  <a:schemeClr val="tx1">
                    <a:lumMod val="65000"/>
                    <a:lumOff val="35000"/>
                  </a:schemeClr>
                </a:solidFill>
              </a:rPr>
              <a:t>応答する</a:t>
            </a:r>
            <a:endParaRPr kumimoji="1" lang="en-US" altLang="ja-JP" dirty="0" smtClean="0">
              <a:solidFill>
                <a:schemeClr val="tx1">
                  <a:lumMod val="65000"/>
                  <a:lumOff val="35000"/>
                </a:schemeClr>
              </a:solidFill>
            </a:endParaRPr>
          </a:p>
        </p:txBody>
      </p:sp>
    </p:spTree>
    <p:extLst>
      <p:ext uri="{BB962C8B-B14F-4D97-AF65-F5344CB8AC3E}">
        <p14:creationId xmlns:p14="http://schemas.microsoft.com/office/powerpoint/2010/main" val="8854767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角丸四角形 26"/>
          <p:cNvSpPr/>
          <p:nvPr/>
        </p:nvSpPr>
        <p:spPr>
          <a:xfrm>
            <a:off x="318779" y="-853779"/>
            <a:ext cx="1349383" cy="914400"/>
          </a:xfrm>
          <a:prstGeom prst="roundRect">
            <a:avLst/>
          </a:prstGeom>
          <a:solidFill>
            <a:schemeClr val="accent3">
              <a:lumMod val="20000"/>
              <a:lumOff val="8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lumMod val="50000"/>
                    <a:lumOff val="50000"/>
                  </a:schemeClr>
                </a:solidFill>
              </a:rPr>
              <a:t>Resource</a:t>
            </a:r>
          </a:p>
          <a:p>
            <a:pPr algn="ctr"/>
            <a:r>
              <a:rPr kumimoji="1" lang="en-US" altLang="ja-JP" dirty="0" smtClean="0">
                <a:solidFill>
                  <a:schemeClr val="tx1">
                    <a:lumMod val="50000"/>
                    <a:lumOff val="50000"/>
                  </a:schemeClr>
                </a:solidFill>
              </a:rPr>
              <a:t>Owner</a:t>
            </a:r>
          </a:p>
        </p:txBody>
      </p:sp>
      <p:sp>
        <p:nvSpPr>
          <p:cNvPr id="29" name="角丸四角形 28"/>
          <p:cNvSpPr/>
          <p:nvPr/>
        </p:nvSpPr>
        <p:spPr>
          <a:xfrm>
            <a:off x="2028135" y="-853779"/>
            <a:ext cx="1864247" cy="914400"/>
          </a:xfrm>
          <a:prstGeom prst="roundRect">
            <a:avLst/>
          </a:prstGeom>
          <a:solidFill>
            <a:schemeClr val="accent3">
              <a:lumMod val="20000"/>
              <a:lumOff val="8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lumMod val="50000"/>
                    <a:lumOff val="50000"/>
                  </a:schemeClr>
                </a:solidFill>
              </a:rPr>
              <a:t>User Agent</a:t>
            </a:r>
          </a:p>
          <a:p>
            <a:pPr algn="ctr"/>
            <a:r>
              <a:rPr kumimoji="1" lang="en-US" altLang="ja-JP" dirty="0" smtClean="0">
                <a:solidFill>
                  <a:schemeClr val="tx1">
                    <a:lumMod val="50000"/>
                    <a:lumOff val="50000"/>
                  </a:schemeClr>
                </a:solidFill>
              </a:rPr>
              <a:t>(Web Browser)</a:t>
            </a:r>
          </a:p>
        </p:txBody>
      </p:sp>
      <p:sp>
        <p:nvSpPr>
          <p:cNvPr id="3" name="スマイル 2"/>
          <p:cNvSpPr/>
          <p:nvPr/>
        </p:nvSpPr>
        <p:spPr>
          <a:xfrm>
            <a:off x="151963" y="-1026774"/>
            <a:ext cx="333632" cy="345989"/>
          </a:xfrm>
          <a:prstGeom prst="smileyFace">
            <a:avLst/>
          </a:prstGeom>
          <a:solidFill>
            <a:schemeClr val="accent3">
              <a:lumMod val="20000"/>
              <a:lumOff val="8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角丸四角形 32"/>
          <p:cNvSpPr/>
          <p:nvPr/>
        </p:nvSpPr>
        <p:spPr>
          <a:xfrm>
            <a:off x="8316101" y="-853779"/>
            <a:ext cx="2570203" cy="914400"/>
          </a:xfrm>
          <a:prstGeom prst="roundRect">
            <a:avLst/>
          </a:prstGeom>
          <a:solidFill>
            <a:schemeClr val="accent3">
              <a:lumMod val="20000"/>
              <a:lumOff val="8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lumMod val="50000"/>
                    <a:lumOff val="50000"/>
                  </a:schemeClr>
                </a:solidFill>
              </a:rPr>
              <a:t>OAuth2AuthorizationRequestRedirect</a:t>
            </a:r>
          </a:p>
          <a:p>
            <a:pPr algn="ctr"/>
            <a:r>
              <a:rPr lang="en-US" altLang="ja-JP" dirty="0" smtClean="0">
                <a:solidFill>
                  <a:schemeClr val="tx1">
                    <a:lumMod val="50000"/>
                    <a:lumOff val="50000"/>
                  </a:schemeClr>
                </a:solidFill>
              </a:rPr>
              <a:t>Filter</a:t>
            </a:r>
            <a:endParaRPr kumimoji="1" lang="en-US" altLang="ja-JP" dirty="0" smtClean="0">
              <a:solidFill>
                <a:schemeClr val="tx1">
                  <a:lumMod val="50000"/>
                  <a:lumOff val="50000"/>
                </a:schemeClr>
              </a:solidFill>
            </a:endParaRPr>
          </a:p>
        </p:txBody>
      </p:sp>
      <p:cxnSp>
        <p:nvCxnSpPr>
          <p:cNvPr id="13" name="直線コネクタ 12"/>
          <p:cNvCxnSpPr>
            <a:stCxn id="27" idx="2"/>
          </p:cNvCxnSpPr>
          <p:nvPr/>
        </p:nvCxnSpPr>
        <p:spPr>
          <a:xfrm>
            <a:off x="993471" y="60621"/>
            <a:ext cx="0" cy="9441725"/>
          </a:xfrm>
          <a:prstGeom prst="line">
            <a:avLst/>
          </a:prstGeom>
          <a:ln>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42" name="直線コネクタ 41"/>
          <p:cNvCxnSpPr>
            <a:stCxn id="29" idx="2"/>
          </p:cNvCxnSpPr>
          <p:nvPr/>
        </p:nvCxnSpPr>
        <p:spPr>
          <a:xfrm>
            <a:off x="2960259" y="60621"/>
            <a:ext cx="0" cy="9148501"/>
          </a:xfrm>
          <a:prstGeom prst="line">
            <a:avLst/>
          </a:prstGeom>
          <a:ln>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64" name="直線コネクタ 63"/>
          <p:cNvCxnSpPr>
            <a:stCxn id="33" idx="2"/>
          </p:cNvCxnSpPr>
          <p:nvPr/>
        </p:nvCxnSpPr>
        <p:spPr>
          <a:xfrm>
            <a:off x="9601203" y="60621"/>
            <a:ext cx="0" cy="1817591"/>
          </a:xfrm>
          <a:prstGeom prst="line">
            <a:avLst/>
          </a:prstGeom>
          <a:ln>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71" name="正方形/長方形 70"/>
          <p:cNvSpPr/>
          <p:nvPr/>
        </p:nvSpPr>
        <p:spPr>
          <a:xfrm>
            <a:off x="4324867" y="-1334542"/>
            <a:ext cx="7648831" cy="3398446"/>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dirty="0" smtClean="0">
                <a:solidFill>
                  <a:schemeClr val="tx1"/>
                </a:solidFill>
              </a:rPr>
              <a:t>Server Processing on Tomcat</a:t>
            </a:r>
            <a:endParaRPr kumimoji="1" lang="ja-JP" altLang="en-US" dirty="0">
              <a:solidFill>
                <a:schemeClr val="tx1"/>
              </a:solidFill>
            </a:endParaRPr>
          </a:p>
        </p:txBody>
      </p:sp>
      <p:sp>
        <p:nvSpPr>
          <p:cNvPr id="72" name="正方形/長方形 71"/>
          <p:cNvSpPr/>
          <p:nvPr/>
        </p:nvSpPr>
        <p:spPr>
          <a:xfrm>
            <a:off x="815545" y="259475"/>
            <a:ext cx="345990" cy="8949647"/>
          </a:xfrm>
          <a:prstGeom prst="rect">
            <a:avLst/>
          </a:prstGeom>
          <a:solidFill>
            <a:schemeClr val="accent3">
              <a:lumMod val="20000"/>
              <a:lumOff val="8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正方形/長方形 72"/>
          <p:cNvSpPr/>
          <p:nvPr/>
        </p:nvSpPr>
        <p:spPr>
          <a:xfrm>
            <a:off x="2795789" y="383046"/>
            <a:ext cx="345990" cy="5323148"/>
          </a:xfrm>
          <a:prstGeom prst="rect">
            <a:avLst/>
          </a:prstGeom>
          <a:solidFill>
            <a:schemeClr val="accent3">
              <a:lumMod val="20000"/>
              <a:lumOff val="8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5" name="直線矢印コネクタ 74"/>
          <p:cNvCxnSpPr/>
          <p:nvPr/>
        </p:nvCxnSpPr>
        <p:spPr>
          <a:xfrm>
            <a:off x="1161535" y="605468"/>
            <a:ext cx="16342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7" name="正方形/長方形 76"/>
          <p:cNvSpPr/>
          <p:nvPr/>
        </p:nvSpPr>
        <p:spPr>
          <a:xfrm>
            <a:off x="9448596" y="641459"/>
            <a:ext cx="345990" cy="1137899"/>
          </a:xfrm>
          <a:prstGeom prst="rect">
            <a:avLst/>
          </a:prstGeom>
          <a:solidFill>
            <a:schemeClr val="accent3">
              <a:lumMod val="20000"/>
              <a:lumOff val="8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8" name="直線矢印コネクタ 77"/>
          <p:cNvCxnSpPr/>
          <p:nvPr/>
        </p:nvCxnSpPr>
        <p:spPr>
          <a:xfrm>
            <a:off x="3141779" y="827890"/>
            <a:ext cx="630681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6" name="直線矢印コネクタ 95"/>
          <p:cNvCxnSpPr/>
          <p:nvPr/>
        </p:nvCxnSpPr>
        <p:spPr>
          <a:xfrm flipH="1">
            <a:off x="3141781" y="1618719"/>
            <a:ext cx="630681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直線矢印コネクタ 97"/>
          <p:cNvCxnSpPr/>
          <p:nvPr/>
        </p:nvCxnSpPr>
        <p:spPr>
          <a:xfrm flipH="1">
            <a:off x="3141780" y="3744079"/>
            <a:ext cx="3872741" cy="0"/>
          </a:xfrm>
          <a:prstGeom prst="straightConnector1">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9" name="直線矢印コネクタ 98"/>
          <p:cNvCxnSpPr/>
          <p:nvPr/>
        </p:nvCxnSpPr>
        <p:spPr>
          <a:xfrm>
            <a:off x="3141779" y="2994443"/>
            <a:ext cx="3872742" cy="0"/>
          </a:xfrm>
          <a:prstGeom prst="straightConnector1">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直線矢印コネクタ 104"/>
          <p:cNvCxnSpPr/>
          <p:nvPr/>
        </p:nvCxnSpPr>
        <p:spPr>
          <a:xfrm flipH="1">
            <a:off x="1161535" y="5393142"/>
            <a:ext cx="1634255" cy="0"/>
          </a:xfrm>
          <a:prstGeom prst="straightConnector1">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2" name="テキスト ボックス 111"/>
          <p:cNvSpPr txBox="1"/>
          <p:nvPr/>
        </p:nvSpPr>
        <p:spPr>
          <a:xfrm>
            <a:off x="3170113" y="489625"/>
            <a:ext cx="3849131" cy="369332"/>
          </a:xfrm>
          <a:prstGeom prst="rect">
            <a:avLst/>
          </a:prstGeom>
          <a:noFill/>
        </p:spPr>
        <p:txBody>
          <a:bodyPr wrap="none" rtlCol="0">
            <a:spAutoFit/>
          </a:bodyPr>
          <a:lstStyle/>
          <a:p>
            <a:r>
              <a:rPr kumimoji="1" lang="en-US" altLang="ja-JP" dirty="0" smtClean="0"/>
              <a:t>GET /oauth2/authorization/</a:t>
            </a:r>
            <a:r>
              <a:rPr kumimoji="1" lang="en-US" altLang="ja-JP" dirty="0" err="1" smtClean="0"/>
              <a:t>github</a:t>
            </a:r>
            <a:endParaRPr kumimoji="1" lang="ja-JP" altLang="en-US" dirty="0"/>
          </a:p>
        </p:txBody>
      </p:sp>
      <p:sp>
        <p:nvSpPr>
          <p:cNvPr id="117" name="テキスト ボックス 116"/>
          <p:cNvSpPr txBox="1"/>
          <p:nvPr/>
        </p:nvSpPr>
        <p:spPr>
          <a:xfrm>
            <a:off x="3233250" y="2595769"/>
            <a:ext cx="3451586" cy="369332"/>
          </a:xfrm>
          <a:prstGeom prst="rect">
            <a:avLst/>
          </a:prstGeom>
          <a:noFill/>
          <a:ln>
            <a:noFill/>
          </a:ln>
        </p:spPr>
        <p:txBody>
          <a:bodyPr wrap="none" rtlCol="0">
            <a:spAutoFit/>
          </a:bodyPr>
          <a:lstStyle/>
          <a:p>
            <a:r>
              <a:rPr kumimoji="1" lang="en-US" altLang="ja-JP" dirty="0" smtClean="0">
                <a:solidFill>
                  <a:schemeClr val="bg1">
                    <a:lumMod val="85000"/>
                  </a:schemeClr>
                </a:solidFill>
              </a:rPr>
              <a:t>GET /login/</a:t>
            </a:r>
            <a:r>
              <a:rPr kumimoji="1" lang="en-US" altLang="ja-JP" dirty="0" err="1" smtClean="0">
                <a:solidFill>
                  <a:schemeClr val="bg1">
                    <a:lumMod val="85000"/>
                  </a:schemeClr>
                </a:solidFill>
              </a:rPr>
              <a:t>oauth</a:t>
            </a:r>
            <a:r>
              <a:rPr kumimoji="1" lang="en-US" altLang="ja-JP" dirty="0" smtClean="0">
                <a:solidFill>
                  <a:schemeClr val="bg1">
                    <a:lumMod val="85000"/>
                  </a:schemeClr>
                </a:solidFill>
              </a:rPr>
              <a:t>/authorize?...</a:t>
            </a:r>
            <a:endParaRPr kumimoji="1" lang="ja-JP" altLang="en-US" dirty="0">
              <a:solidFill>
                <a:schemeClr val="bg1">
                  <a:lumMod val="85000"/>
                </a:schemeClr>
              </a:solidFill>
            </a:endParaRPr>
          </a:p>
        </p:txBody>
      </p:sp>
      <p:sp>
        <p:nvSpPr>
          <p:cNvPr id="125" name="フローチャート: 書類 124"/>
          <p:cNvSpPr/>
          <p:nvPr/>
        </p:nvSpPr>
        <p:spPr>
          <a:xfrm>
            <a:off x="5169615" y="5000013"/>
            <a:ext cx="1174303" cy="695663"/>
          </a:xfrm>
          <a:prstGeom prst="flowChartDocument">
            <a:avLst/>
          </a:prstGeom>
          <a:solidFill>
            <a:schemeClr val="accent6">
              <a:lumMod val="20000"/>
              <a:lumOff val="80000"/>
              <a:alpha val="2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kumimoji="1" lang="en-US" altLang="ja-JP" dirty="0" smtClean="0">
                <a:solidFill>
                  <a:schemeClr val="bg1">
                    <a:lumMod val="85000"/>
                  </a:schemeClr>
                </a:solidFill>
              </a:rPr>
              <a:t>Sign In</a:t>
            </a:r>
          </a:p>
          <a:p>
            <a:pPr algn="ctr"/>
            <a:r>
              <a:rPr lang="en-US" altLang="ja-JP" dirty="0" smtClean="0">
                <a:solidFill>
                  <a:schemeClr val="bg1">
                    <a:lumMod val="85000"/>
                  </a:schemeClr>
                </a:solidFill>
              </a:rPr>
              <a:t>Page</a:t>
            </a:r>
            <a:endParaRPr kumimoji="1" lang="ja-JP" altLang="en-US" dirty="0">
              <a:solidFill>
                <a:schemeClr val="bg1">
                  <a:lumMod val="85000"/>
                </a:schemeClr>
              </a:solidFill>
            </a:endParaRPr>
          </a:p>
        </p:txBody>
      </p:sp>
      <p:sp>
        <p:nvSpPr>
          <p:cNvPr id="34" name="テキスト ボックス 33"/>
          <p:cNvSpPr txBox="1"/>
          <p:nvPr/>
        </p:nvSpPr>
        <p:spPr>
          <a:xfrm>
            <a:off x="1133696" y="272127"/>
            <a:ext cx="1713931" cy="369332"/>
          </a:xfrm>
          <a:prstGeom prst="rect">
            <a:avLst/>
          </a:prstGeom>
          <a:noFill/>
        </p:spPr>
        <p:txBody>
          <a:bodyPr wrap="none" rtlCol="0">
            <a:spAutoFit/>
          </a:bodyPr>
          <a:lstStyle/>
          <a:p>
            <a:r>
              <a:rPr lang="en-US" altLang="ja-JP" smtClean="0"/>
              <a:t>Click “GitHub”</a:t>
            </a:r>
            <a:endParaRPr kumimoji="1" lang="ja-JP" altLang="en-US" dirty="0"/>
          </a:p>
        </p:txBody>
      </p:sp>
      <p:sp>
        <p:nvSpPr>
          <p:cNvPr id="44" name="テキスト ボックス 43"/>
          <p:cNvSpPr txBox="1"/>
          <p:nvPr/>
        </p:nvSpPr>
        <p:spPr>
          <a:xfrm>
            <a:off x="3463059" y="947851"/>
            <a:ext cx="6001964" cy="646331"/>
          </a:xfrm>
          <a:prstGeom prst="rect">
            <a:avLst/>
          </a:prstGeom>
          <a:noFill/>
        </p:spPr>
        <p:txBody>
          <a:bodyPr wrap="none" rtlCol="0">
            <a:spAutoFit/>
          </a:bodyPr>
          <a:lstStyle/>
          <a:p>
            <a:pPr algn="ctr"/>
            <a:r>
              <a:rPr lang="en-US" altLang="ja-JP" dirty="0" smtClean="0"/>
              <a:t>302 Found</a:t>
            </a:r>
          </a:p>
          <a:p>
            <a:pPr algn="ctr"/>
            <a:r>
              <a:rPr lang="en-US" altLang="ja-JP" dirty="0" smtClean="0"/>
              <a:t>Location: https://</a:t>
            </a:r>
            <a:r>
              <a:rPr lang="en-US" altLang="ja-JP" dirty="0" err="1" smtClean="0"/>
              <a:t>github.com</a:t>
            </a:r>
            <a:r>
              <a:rPr lang="en-US" altLang="ja-JP" dirty="0" smtClean="0"/>
              <a:t>/login/</a:t>
            </a:r>
            <a:r>
              <a:rPr lang="en-US" altLang="ja-JP" dirty="0" err="1" smtClean="0"/>
              <a:t>oauth</a:t>
            </a:r>
            <a:r>
              <a:rPr lang="en-US" altLang="ja-JP" dirty="0" smtClean="0"/>
              <a:t>/authorize?...</a:t>
            </a:r>
          </a:p>
        </p:txBody>
      </p:sp>
      <p:sp>
        <p:nvSpPr>
          <p:cNvPr id="52" name="正方形/長方形 51"/>
          <p:cNvSpPr/>
          <p:nvPr/>
        </p:nvSpPr>
        <p:spPr>
          <a:xfrm>
            <a:off x="4324867" y="2348642"/>
            <a:ext cx="5800263" cy="7153704"/>
          </a:xfrm>
          <a:prstGeom prst="rect">
            <a:avLst/>
          </a:prstGeom>
          <a:noFill/>
          <a:ln>
            <a:solidFill>
              <a:schemeClr val="bg1">
                <a:lumMod val="8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dirty="0" err="1" smtClean="0">
                <a:solidFill>
                  <a:schemeClr val="bg1">
                    <a:lumMod val="85000"/>
                  </a:schemeClr>
                </a:solidFill>
              </a:rPr>
              <a:t>github.com</a:t>
            </a:r>
            <a:endParaRPr kumimoji="1" lang="ja-JP" altLang="en-US" dirty="0">
              <a:solidFill>
                <a:schemeClr val="bg1">
                  <a:lumMod val="85000"/>
                </a:schemeClr>
              </a:solidFill>
            </a:endParaRPr>
          </a:p>
        </p:txBody>
      </p:sp>
      <p:cxnSp>
        <p:nvCxnSpPr>
          <p:cNvPr id="57" name="直線コネクタ 56"/>
          <p:cNvCxnSpPr/>
          <p:nvPr/>
        </p:nvCxnSpPr>
        <p:spPr>
          <a:xfrm>
            <a:off x="7195496" y="2632840"/>
            <a:ext cx="8493" cy="6387592"/>
          </a:xfrm>
          <a:prstGeom prst="line">
            <a:avLst/>
          </a:prstGeom>
          <a:ln>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58" name="正方形/長方形 57"/>
          <p:cNvSpPr/>
          <p:nvPr/>
        </p:nvSpPr>
        <p:spPr>
          <a:xfrm>
            <a:off x="7014521" y="2768079"/>
            <a:ext cx="345990" cy="1133026"/>
          </a:xfrm>
          <a:prstGeom prst="rect">
            <a:avLst/>
          </a:prstGeom>
          <a:solidFill>
            <a:schemeClr val="accent3">
              <a:lumMod val="20000"/>
              <a:lumOff val="8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1">
                  <a:lumMod val="85000"/>
                </a:schemeClr>
              </a:solidFill>
            </a:endParaRPr>
          </a:p>
        </p:txBody>
      </p:sp>
      <p:sp>
        <p:nvSpPr>
          <p:cNvPr id="60" name="テキスト ボックス 59"/>
          <p:cNvSpPr txBox="1"/>
          <p:nvPr/>
        </p:nvSpPr>
        <p:spPr>
          <a:xfrm>
            <a:off x="4776530" y="3096293"/>
            <a:ext cx="2161169" cy="646331"/>
          </a:xfrm>
          <a:prstGeom prst="rect">
            <a:avLst/>
          </a:prstGeom>
          <a:noFill/>
          <a:ln>
            <a:noFill/>
          </a:ln>
        </p:spPr>
        <p:txBody>
          <a:bodyPr wrap="none" rtlCol="0">
            <a:spAutoFit/>
          </a:bodyPr>
          <a:lstStyle/>
          <a:p>
            <a:pPr algn="ctr"/>
            <a:r>
              <a:rPr lang="en-US" altLang="ja-JP" dirty="0" smtClean="0">
                <a:solidFill>
                  <a:schemeClr val="bg1">
                    <a:lumMod val="85000"/>
                  </a:schemeClr>
                </a:solidFill>
              </a:rPr>
              <a:t>302 Found</a:t>
            </a:r>
          </a:p>
          <a:p>
            <a:pPr algn="ctr"/>
            <a:r>
              <a:rPr lang="en-US" altLang="ja-JP" dirty="0" smtClean="0">
                <a:solidFill>
                  <a:schemeClr val="bg1">
                    <a:lumMod val="85000"/>
                  </a:schemeClr>
                </a:solidFill>
              </a:rPr>
              <a:t>Location: /login?...</a:t>
            </a:r>
          </a:p>
        </p:txBody>
      </p:sp>
      <p:sp>
        <p:nvSpPr>
          <p:cNvPr id="63" name="正方形/長方形 62"/>
          <p:cNvSpPr/>
          <p:nvPr/>
        </p:nvSpPr>
        <p:spPr>
          <a:xfrm>
            <a:off x="7014521" y="4069631"/>
            <a:ext cx="345990" cy="1103722"/>
          </a:xfrm>
          <a:prstGeom prst="rect">
            <a:avLst/>
          </a:prstGeom>
          <a:solidFill>
            <a:schemeClr val="accent3">
              <a:lumMod val="20000"/>
              <a:lumOff val="8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1">
                  <a:lumMod val="85000"/>
                </a:schemeClr>
              </a:solidFill>
            </a:endParaRPr>
          </a:p>
        </p:txBody>
      </p:sp>
      <p:cxnSp>
        <p:nvCxnSpPr>
          <p:cNvPr id="65" name="直線矢印コネクタ 64"/>
          <p:cNvCxnSpPr/>
          <p:nvPr/>
        </p:nvCxnSpPr>
        <p:spPr>
          <a:xfrm>
            <a:off x="3146448" y="4313010"/>
            <a:ext cx="3868073" cy="0"/>
          </a:xfrm>
          <a:prstGeom prst="straightConnector1">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8" name="テキスト ボックス 67"/>
          <p:cNvSpPr txBox="1"/>
          <p:nvPr/>
        </p:nvSpPr>
        <p:spPr>
          <a:xfrm>
            <a:off x="3237919" y="3914336"/>
            <a:ext cx="1630575" cy="369332"/>
          </a:xfrm>
          <a:prstGeom prst="rect">
            <a:avLst/>
          </a:prstGeom>
          <a:noFill/>
          <a:ln>
            <a:noFill/>
          </a:ln>
        </p:spPr>
        <p:txBody>
          <a:bodyPr wrap="none" rtlCol="0">
            <a:spAutoFit/>
          </a:bodyPr>
          <a:lstStyle/>
          <a:p>
            <a:r>
              <a:rPr kumimoji="1" lang="en-US" altLang="ja-JP" dirty="0" smtClean="0">
                <a:solidFill>
                  <a:schemeClr val="bg1">
                    <a:lumMod val="85000"/>
                  </a:schemeClr>
                </a:solidFill>
              </a:rPr>
              <a:t>GET /login?...</a:t>
            </a:r>
            <a:endParaRPr kumimoji="1" lang="ja-JP" altLang="en-US" dirty="0">
              <a:solidFill>
                <a:schemeClr val="bg1">
                  <a:lumMod val="85000"/>
                </a:schemeClr>
              </a:solidFill>
            </a:endParaRPr>
          </a:p>
        </p:txBody>
      </p:sp>
      <p:sp>
        <p:nvSpPr>
          <p:cNvPr id="69" name="テキスト ボックス 68"/>
          <p:cNvSpPr txBox="1"/>
          <p:nvPr/>
        </p:nvSpPr>
        <p:spPr>
          <a:xfrm>
            <a:off x="5287262" y="4544515"/>
            <a:ext cx="963725" cy="369332"/>
          </a:xfrm>
          <a:prstGeom prst="rect">
            <a:avLst/>
          </a:prstGeom>
          <a:noFill/>
          <a:ln>
            <a:noFill/>
          </a:ln>
        </p:spPr>
        <p:txBody>
          <a:bodyPr wrap="none" rtlCol="0">
            <a:spAutoFit/>
          </a:bodyPr>
          <a:lstStyle/>
          <a:p>
            <a:pPr algn="ctr"/>
            <a:r>
              <a:rPr lang="en-US" altLang="ja-JP" dirty="0" smtClean="0">
                <a:solidFill>
                  <a:schemeClr val="bg1">
                    <a:lumMod val="85000"/>
                  </a:schemeClr>
                </a:solidFill>
              </a:rPr>
              <a:t>200 OK</a:t>
            </a:r>
            <a:endParaRPr kumimoji="1" lang="ja-JP" altLang="en-US" dirty="0">
              <a:solidFill>
                <a:schemeClr val="bg1">
                  <a:lumMod val="85000"/>
                </a:schemeClr>
              </a:solidFill>
            </a:endParaRPr>
          </a:p>
        </p:txBody>
      </p:sp>
      <p:cxnSp>
        <p:nvCxnSpPr>
          <p:cNvPr id="74" name="直線矢印コネクタ 73"/>
          <p:cNvCxnSpPr/>
          <p:nvPr/>
        </p:nvCxnSpPr>
        <p:spPr>
          <a:xfrm flipH="1">
            <a:off x="3141779" y="4948296"/>
            <a:ext cx="3872741" cy="0"/>
          </a:xfrm>
          <a:prstGeom prst="straightConnector1">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3" name="正方形/長方形 82"/>
          <p:cNvSpPr/>
          <p:nvPr/>
        </p:nvSpPr>
        <p:spPr>
          <a:xfrm>
            <a:off x="2795789" y="5971048"/>
            <a:ext cx="345990" cy="3049384"/>
          </a:xfrm>
          <a:prstGeom prst="rect">
            <a:avLst/>
          </a:prstGeom>
          <a:solidFill>
            <a:schemeClr val="accent3">
              <a:lumMod val="20000"/>
              <a:lumOff val="8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1">
                  <a:lumMod val="85000"/>
                </a:schemeClr>
              </a:solidFill>
            </a:endParaRPr>
          </a:p>
        </p:txBody>
      </p:sp>
      <p:cxnSp>
        <p:nvCxnSpPr>
          <p:cNvPr id="87" name="直線矢印コネクタ 86"/>
          <p:cNvCxnSpPr/>
          <p:nvPr/>
        </p:nvCxnSpPr>
        <p:spPr>
          <a:xfrm>
            <a:off x="1147739" y="6177294"/>
            <a:ext cx="1634254" cy="0"/>
          </a:xfrm>
          <a:prstGeom prst="straightConnector1">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8" name="テキスト ボックス 87"/>
          <p:cNvSpPr txBox="1"/>
          <p:nvPr/>
        </p:nvSpPr>
        <p:spPr>
          <a:xfrm>
            <a:off x="1119900" y="5843953"/>
            <a:ext cx="1497526" cy="369332"/>
          </a:xfrm>
          <a:prstGeom prst="rect">
            <a:avLst/>
          </a:prstGeom>
          <a:noFill/>
          <a:ln>
            <a:noFill/>
          </a:ln>
        </p:spPr>
        <p:txBody>
          <a:bodyPr wrap="none" rtlCol="0">
            <a:spAutoFit/>
          </a:bodyPr>
          <a:lstStyle/>
          <a:p>
            <a:r>
              <a:rPr lang="en-US" altLang="ja-JP" dirty="0" smtClean="0">
                <a:solidFill>
                  <a:schemeClr val="bg1">
                    <a:lumMod val="85000"/>
                  </a:schemeClr>
                </a:solidFill>
              </a:rPr>
              <a:t>Click “Sign ”</a:t>
            </a:r>
            <a:endParaRPr kumimoji="1" lang="ja-JP" altLang="en-US" dirty="0">
              <a:solidFill>
                <a:schemeClr val="bg1">
                  <a:lumMod val="85000"/>
                </a:schemeClr>
              </a:solidFill>
            </a:endParaRPr>
          </a:p>
        </p:txBody>
      </p:sp>
      <p:sp>
        <p:nvSpPr>
          <p:cNvPr id="89" name="正方形/長方形 88"/>
          <p:cNvSpPr/>
          <p:nvPr/>
        </p:nvSpPr>
        <p:spPr>
          <a:xfrm>
            <a:off x="7025583" y="6133042"/>
            <a:ext cx="345990" cy="1206872"/>
          </a:xfrm>
          <a:prstGeom prst="rect">
            <a:avLst/>
          </a:prstGeom>
          <a:solidFill>
            <a:schemeClr val="accent3">
              <a:lumMod val="20000"/>
              <a:lumOff val="8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1">
                  <a:lumMod val="85000"/>
                </a:schemeClr>
              </a:solidFill>
            </a:endParaRPr>
          </a:p>
        </p:txBody>
      </p:sp>
      <p:cxnSp>
        <p:nvCxnSpPr>
          <p:cNvPr id="90" name="直線矢印コネクタ 89"/>
          <p:cNvCxnSpPr/>
          <p:nvPr/>
        </p:nvCxnSpPr>
        <p:spPr>
          <a:xfrm>
            <a:off x="3145034" y="6368351"/>
            <a:ext cx="3868073" cy="0"/>
          </a:xfrm>
          <a:prstGeom prst="straightConnector1">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1" name="テキスト ボックス 90"/>
          <p:cNvSpPr txBox="1"/>
          <p:nvPr/>
        </p:nvSpPr>
        <p:spPr>
          <a:xfrm>
            <a:off x="3240702" y="6028619"/>
            <a:ext cx="1778051" cy="369332"/>
          </a:xfrm>
          <a:prstGeom prst="rect">
            <a:avLst/>
          </a:prstGeom>
          <a:noFill/>
          <a:ln>
            <a:noFill/>
          </a:ln>
        </p:spPr>
        <p:txBody>
          <a:bodyPr wrap="none" rtlCol="0">
            <a:spAutoFit/>
          </a:bodyPr>
          <a:lstStyle/>
          <a:p>
            <a:r>
              <a:rPr kumimoji="1" lang="en-US" altLang="ja-JP" dirty="0" smtClean="0">
                <a:solidFill>
                  <a:schemeClr val="bg1">
                    <a:lumMod val="85000"/>
                  </a:schemeClr>
                </a:solidFill>
              </a:rPr>
              <a:t>POST /session</a:t>
            </a:r>
            <a:endParaRPr kumimoji="1" lang="ja-JP" altLang="en-US" dirty="0">
              <a:solidFill>
                <a:schemeClr val="bg1">
                  <a:lumMod val="85000"/>
                </a:schemeClr>
              </a:solidFill>
            </a:endParaRPr>
          </a:p>
        </p:txBody>
      </p:sp>
      <p:cxnSp>
        <p:nvCxnSpPr>
          <p:cNvPr id="92" name="直線矢印コネクタ 91"/>
          <p:cNvCxnSpPr/>
          <p:nvPr/>
        </p:nvCxnSpPr>
        <p:spPr>
          <a:xfrm flipH="1">
            <a:off x="3158307" y="7102490"/>
            <a:ext cx="3872741" cy="0"/>
          </a:xfrm>
          <a:prstGeom prst="straightConnector1">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3" name="テキスト ボックス 92"/>
          <p:cNvSpPr txBox="1"/>
          <p:nvPr/>
        </p:nvSpPr>
        <p:spPr>
          <a:xfrm>
            <a:off x="3123120" y="6489323"/>
            <a:ext cx="3982180" cy="646331"/>
          </a:xfrm>
          <a:prstGeom prst="rect">
            <a:avLst/>
          </a:prstGeom>
          <a:noFill/>
          <a:ln>
            <a:noFill/>
          </a:ln>
        </p:spPr>
        <p:txBody>
          <a:bodyPr wrap="none" rtlCol="0">
            <a:spAutoFit/>
          </a:bodyPr>
          <a:lstStyle/>
          <a:p>
            <a:pPr algn="ctr"/>
            <a:r>
              <a:rPr lang="en-US" altLang="ja-JP" dirty="0" smtClean="0">
                <a:solidFill>
                  <a:schemeClr val="bg1">
                    <a:lumMod val="85000"/>
                  </a:schemeClr>
                </a:solidFill>
              </a:rPr>
              <a:t>302 Found</a:t>
            </a:r>
          </a:p>
          <a:p>
            <a:pPr algn="ctr"/>
            <a:r>
              <a:rPr lang="en-US" altLang="ja-JP" dirty="0" smtClean="0">
                <a:solidFill>
                  <a:schemeClr val="bg1">
                    <a:lumMod val="85000"/>
                  </a:schemeClr>
                </a:solidFill>
              </a:rPr>
              <a:t>Location: /login/</a:t>
            </a:r>
            <a:r>
              <a:rPr lang="en-US" altLang="ja-JP" dirty="0" err="1" smtClean="0">
                <a:solidFill>
                  <a:schemeClr val="bg1">
                    <a:lumMod val="85000"/>
                  </a:schemeClr>
                </a:solidFill>
              </a:rPr>
              <a:t>oauth</a:t>
            </a:r>
            <a:r>
              <a:rPr lang="en-US" altLang="ja-JP" dirty="0" smtClean="0">
                <a:solidFill>
                  <a:schemeClr val="bg1">
                    <a:lumMod val="85000"/>
                  </a:schemeClr>
                </a:solidFill>
              </a:rPr>
              <a:t>/authorize?...</a:t>
            </a:r>
          </a:p>
        </p:txBody>
      </p:sp>
      <p:sp>
        <p:nvSpPr>
          <p:cNvPr id="95" name="正方形/長方形 94"/>
          <p:cNvSpPr/>
          <p:nvPr/>
        </p:nvSpPr>
        <p:spPr>
          <a:xfrm>
            <a:off x="7042056" y="7619974"/>
            <a:ext cx="345990" cy="1206872"/>
          </a:xfrm>
          <a:prstGeom prst="rect">
            <a:avLst/>
          </a:prstGeom>
          <a:solidFill>
            <a:schemeClr val="accent3">
              <a:lumMod val="20000"/>
              <a:lumOff val="8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1">
                  <a:lumMod val="85000"/>
                </a:schemeClr>
              </a:solidFill>
            </a:endParaRPr>
          </a:p>
        </p:txBody>
      </p:sp>
      <p:cxnSp>
        <p:nvCxnSpPr>
          <p:cNvPr id="100" name="直線矢印コネクタ 99"/>
          <p:cNvCxnSpPr/>
          <p:nvPr/>
        </p:nvCxnSpPr>
        <p:spPr>
          <a:xfrm>
            <a:off x="3161507" y="7855283"/>
            <a:ext cx="3868073" cy="0"/>
          </a:xfrm>
          <a:prstGeom prst="straightConnector1">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1" name="テキスト ボックス 100"/>
          <p:cNvSpPr txBox="1"/>
          <p:nvPr/>
        </p:nvSpPr>
        <p:spPr>
          <a:xfrm>
            <a:off x="3257175" y="7515551"/>
            <a:ext cx="3451586" cy="369332"/>
          </a:xfrm>
          <a:prstGeom prst="rect">
            <a:avLst/>
          </a:prstGeom>
          <a:noFill/>
          <a:ln>
            <a:noFill/>
          </a:ln>
        </p:spPr>
        <p:txBody>
          <a:bodyPr wrap="none" rtlCol="0">
            <a:spAutoFit/>
          </a:bodyPr>
          <a:lstStyle/>
          <a:p>
            <a:r>
              <a:rPr kumimoji="1" lang="en-US" altLang="ja-JP" dirty="0" smtClean="0">
                <a:solidFill>
                  <a:schemeClr val="bg1">
                    <a:lumMod val="85000"/>
                  </a:schemeClr>
                </a:solidFill>
              </a:rPr>
              <a:t>GET /login/</a:t>
            </a:r>
            <a:r>
              <a:rPr kumimoji="1" lang="en-US" altLang="ja-JP" dirty="0" err="1" smtClean="0">
                <a:solidFill>
                  <a:schemeClr val="bg1">
                    <a:lumMod val="85000"/>
                  </a:schemeClr>
                </a:solidFill>
              </a:rPr>
              <a:t>oauth</a:t>
            </a:r>
            <a:r>
              <a:rPr lang="en-US" altLang="ja-JP" dirty="0" smtClean="0">
                <a:solidFill>
                  <a:schemeClr val="bg1">
                    <a:lumMod val="85000"/>
                  </a:schemeClr>
                </a:solidFill>
              </a:rPr>
              <a:t>/authorize?...</a:t>
            </a:r>
            <a:endParaRPr kumimoji="1" lang="ja-JP" altLang="en-US" dirty="0">
              <a:solidFill>
                <a:schemeClr val="bg1">
                  <a:lumMod val="85000"/>
                </a:schemeClr>
              </a:solidFill>
            </a:endParaRPr>
          </a:p>
        </p:txBody>
      </p:sp>
      <p:cxnSp>
        <p:nvCxnSpPr>
          <p:cNvPr id="102" name="直線矢印コネクタ 101"/>
          <p:cNvCxnSpPr/>
          <p:nvPr/>
        </p:nvCxnSpPr>
        <p:spPr>
          <a:xfrm flipH="1">
            <a:off x="3123120" y="8453495"/>
            <a:ext cx="3924402" cy="0"/>
          </a:xfrm>
          <a:prstGeom prst="straightConnector1">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4" name="フローチャート: 書類 103"/>
          <p:cNvSpPr/>
          <p:nvPr/>
        </p:nvSpPr>
        <p:spPr>
          <a:xfrm>
            <a:off x="4930347" y="8513459"/>
            <a:ext cx="1689539" cy="695663"/>
          </a:xfrm>
          <a:prstGeom prst="flowChartDocument">
            <a:avLst/>
          </a:prstGeom>
          <a:solidFill>
            <a:schemeClr val="accent6">
              <a:lumMod val="20000"/>
              <a:lumOff val="80000"/>
              <a:alpha val="2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kumimoji="1" lang="en-US" altLang="ja-JP" dirty="0" smtClean="0">
                <a:solidFill>
                  <a:schemeClr val="bg1">
                    <a:lumMod val="85000"/>
                  </a:schemeClr>
                </a:solidFill>
              </a:rPr>
              <a:t>Authorization</a:t>
            </a:r>
          </a:p>
          <a:p>
            <a:pPr algn="ctr"/>
            <a:r>
              <a:rPr lang="en-US" altLang="ja-JP" dirty="0" smtClean="0">
                <a:solidFill>
                  <a:schemeClr val="bg1">
                    <a:lumMod val="85000"/>
                  </a:schemeClr>
                </a:solidFill>
              </a:rPr>
              <a:t>Page</a:t>
            </a:r>
            <a:endParaRPr kumimoji="1" lang="ja-JP" altLang="en-US" dirty="0">
              <a:solidFill>
                <a:schemeClr val="bg1">
                  <a:lumMod val="85000"/>
                </a:schemeClr>
              </a:solidFill>
            </a:endParaRPr>
          </a:p>
        </p:txBody>
      </p:sp>
      <p:sp>
        <p:nvSpPr>
          <p:cNvPr id="106" name="テキスト ボックス 105"/>
          <p:cNvSpPr txBox="1"/>
          <p:nvPr/>
        </p:nvSpPr>
        <p:spPr>
          <a:xfrm>
            <a:off x="5316094" y="8057961"/>
            <a:ext cx="963725" cy="369332"/>
          </a:xfrm>
          <a:prstGeom prst="rect">
            <a:avLst/>
          </a:prstGeom>
          <a:noFill/>
          <a:ln>
            <a:noFill/>
          </a:ln>
        </p:spPr>
        <p:txBody>
          <a:bodyPr wrap="none" rtlCol="0">
            <a:spAutoFit/>
          </a:bodyPr>
          <a:lstStyle/>
          <a:p>
            <a:pPr algn="ctr"/>
            <a:r>
              <a:rPr lang="en-US" altLang="ja-JP" dirty="0" smtClean="0">
                <a:solidFill>
                  <a:schemeClr val="bg1">
                    <a:lumMod val="85000"/>
                  </a:schemeClr>
                </a:solidFill>
              </a:rPr>
              <a:t>200 OK</a:t>
            </a:r>
            <a:endParaRPr kumimoji="1" lang="ja-JP" altLang="en-US" dirty="0">
              <a:solidFill>
                <a:schemeClr val="bg1">
                  <a:lumMod val="85000"/>
                </a:schemeClr>
              </a:solidFill>
            </a:endParaRPr>
          </a:p>
        </p:txBody>
      </p:sp>
      <p:cxnSp>
        <p:nvCxnSpPr>
          <p:cNvPr id="107" name="直線矢印コネクタ 106"/>
          <p:cNvCxnSpPr/>
          <p:nvPr/>
        </p:nvCxnSpPr>
        <p:spPr>
          <a:xfrm flipH="1">
            <a:off x="1119900" y="8761439"/>
            <a:ext cx="1634255" cy="0"/>
          </a:xfrm>
          <a:prstGeom prst="straightConnector1">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 name="正方形/長方形 1"/>
          <p:cNvSpPr/>
          <p:nvPr/>
        </p:nvSpPr>
        <p:spPr>
          <a:xfrm>
            <a:off x="-160638" y="-1455514"/>
            <a:ext cx="12352637" cy="3725731"/>
          </a:xfrm>
          <a:prstGeom prst="rect">
            <a:avLst/>
          </a:prstGeom>
          <a:noFill/>
          <a:ln w="571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線吹き出し 2 (枠付き) 53"/>
          <p:cNvSpPr/>
          <p:nvPr/>
        </p:nvSpPr>
        <p:spPr>
          <a:xfrm>
            <a:off x="9199051" y="2054635"/>
            <a:ext cx="1945258" cy="908226"/>
          </a:xfrm>
          <a:prstGeom prst="borderCallout2">
            <a:avLst>
              <a:gd name="adj1" fmla="val 63717"/>
              <a:gd name="adj2" fmla="val -5157"/>
              <a:gd name="adj3" fmla="val 63716"/>
              <a:gd name="adj4" fmla="val -16667"/>
              <a:gd name="adj5" fmla="val -13775"/>
              <a:gd name="adj6" fmla="val -43635"/>
            </a:avLst>
          </a:prstGeom>
          <a:solidFill>
            <a:schemeClr val="accent6">
              <a:lumMod val="40000"/>
              <a:lumOff val="6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smtClean="0">
                <a:solidFill>
                  <a:schemeClr val="tx1">
                    <a:lumMod val="65000"/>
                    <a:lumOff val="35000"/>
                  </a:schemeClr>
                </a:solidFill>
              </a:rPr>
              <a:t>説明対象</a:t>
            </a:r>
            <a:endParaRPr kumimoji="1" lang="ja-JP" altLang="en-US" sz="2800" dirty="0">
              <a:solidFill>
                <a:schemeClr val="tx1">
                  <a:lumMod val="65000"/>
                  <a:lumOff val="35000"/>
                </a:schemeClr>
              </a:solidFill>
            </a:endParaRPr>
          </a:p>
        </p:txBody>
      </p:sp>
    </p:spTree>
    <p:extLst>
      <p:ext uri="{BB962C8B-B14F-4D97-AF65-F5344CB8AC3E}">
        <p14:creationId xmlns:p14="http://schemas.microsoft.com/office/powerpoint/2010/main" val="15473419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8" name="直線コネクタ 47"/>
          <p:cNvCxnSpPr/>
          <p:nvPr/>
        </p:nvCxnSpPr>
        <p:spPr>
          <a:xfrm>
            <a:off x="1053480" y="1407520"/>
            <a:ext cx="0" cy="5450480"/>
          </a:xfrm>
          <a:prstGeom prst="line">
            <a:avLst/>
          </a:prstGeom>
          <a:ln>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39" name="正方形/長方形 38"/>
          <p:cNvSpPr/>
          <p:nvPr/>
        </p:nvSpPr>
        <p:spPr>
          <a:xfrm>
            <a:off x="880485" y="1604858"/>
            <a:ext cx="345990" cy="5018365"/>
          </a:xfrm>
          <a:prstGeom prst="rect">
            <a:avLst/>
          </a:prstGeom>
          <a:solidFill>
            <a:schemeClr val="accent3">
              <a:lumMod val="20000"/>
              <a:lumOff val="8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65000"/>
                  <a:lumOff val="35000"/>
                </a:schemeClr>
              </a:solidFill>
            </a:endParaRPr>
          </a:p>
        </p:txBody>
      </p:sp>
      <p:sp>
        <p:nvSpPr>
          <p:cNvPr id="26" name="角丸四角形 25"/>
          <p:cNvSpPr/>
          <p:nvPr/>
        </p:nvSpPr>
        <p:spPr>
          <a:xfrm>
            <a:off x="2139627" y="508419"/>
            <a:ext cx="2597131" cy="914400"/>
          </a:xfrm>
          <a:prstGeom prst="roundRect">
            <a:avLst/>
          </a:prstGeom>
          <a:solidFill>
            <a:schemeClr val="accent3">
              <a:lumMod val="20000"/>
              <a:lumOff val="8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lumMod val="65000"/>
                    <a:lumOff val="35000"/>
                  </a:schemeClr>
                </a:solidFill>
              </a:rPr>
              <a:t>OAuth2</a:t>
            </a:r>
            <a:endParaRPr lang="en-US" altLang="ja-JP" dirty="0">
              <a:solidFill>
                <a:schemeClr val="tx1">
                  <a:lumMod val="65000"/>
                  <a:lumOff val="35000"/>
                </a:schemeClr>
              </a:solidFill>
            </a:endParaRPr>
          </a:p>
          <a:p>
            <a:pPr algn="ctr"/>
            <a:r>
              <a:rPr lang="en-US" altLang="ja-JP" dirty="0" err="1" smtClean="0">
                <a:solidFill>
                  <a:schemeClr val="tx1">
                    <a:lumMod val="65000"/>
                    <a:lumOff val="35000"/>
                  </a:schemeClr>
                </a:solidFill>
              </a:rPr>
              <a:t>AuthorizationReuqest</a:t>
            </a:r>
            <a:endParaRPr lang="en-US" altLang="ja-JP" dirty="0" smtClean="0">
              <a:solidFill>
                <a:schemeClr val="tx1">
                  <a:lumMod val="65000"/>
                  <a:lumOff val="35000"/>
                </a:schemeClr>
              </a:solidFill>
            </a:endParaRPr>
          </a:p>
          <a:p>
            <a:pPr algn="ctr"/>
            <a:r>
              <a:rPr kumimoji="1" lang="en-US" altLang="ja-JP" dirty="0" err="1" smtClean="0">
                <a:solidFill>
                  <a:schemeClr val="tx1">
                    <a:lumMod val="65000"/>
                    <a:lumOff val="35000"/>
                  </a:schemeClr>
                </a:solidFill>
              </a:rPr>
              <a:t>RedirectFilter</a:t>
            </a:r>
            <a:endParaRPr kumimoji="1" lang="en-US" altLang="ja-JP" dirty="0" smtClean="0">
              <a:solidFill>
                <a:schemeClr val="tx1">
                  <a:lumMod val="65000"/>
                  <a:lumOff val="35000"/>
                </a:schemeClr>
              </a:solidFill>
            </a:endParaRPr>
          </a:p>
        </p:txBody>
      </p:sp>
      <p:sp>
        <p:nvSpPr>
          <p:cNvPr id="27" name="角丸四角形 26"/>
          <p:cNvSpPr/>
          <p:nvPr/>
        </p:nvSpPr>
        <p:spPr>
          <a:xfrm>
            <a:off x="4938590" y="497857"/>
            <a:ext cx="2215540" cy="914400"/>
          </a:xfrm>
          <a:prstGeom prst="roundRect">
            <a:avLst/>
          </a:prstGeom>
          <a:solidFill>
            <a:schemeClr val="accent3">
              <a:lumMod val="20000"/>
              <a:lumOff val="8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lumMod val="65000"/>
                    <a:lumOff val="35000"/>
                  </a:schemeClr>
                </a:solidFill>
              </a:rPr>
              <a:t>&lt;&lt;interface&gt;&gt;</a:t>
            </a:r>
          </a:p>
          <a:p>
            <a:pPr algn="ctr"/>
            <a:r>
              <a:rPr kumimoji="1" lang="en-US" altLang="ja-JP" dirty="0" err="1" smtClean="0">
                <a:solidFill>
                  <a:schemeClr val="tx1">
                    <a:lumMod val="65000"/>
                    <a:lumOff val="35000"/>
                  </a:schemeClr>
                </a:solidFill>
              </a:rPr>
              <a:t>ClientRegistration</a:t>
            </a:r>
            <a:endParaRPr kumimoji="1" lang="en-US" altLang="ja-JP" dirty="0" smtClean="0">
              <a:solidFill>
                <a:schemeClr val="tx1">
                  <a:lumMod val="65000"/>
                  <a:lumOff val="35000"/>
                </a:schemeClr>
              </a:solidFill>
            </a:endParaRPr>
          </a:p>
          <a:p>
            <a:pPr algn="ctr"/>
            <a:r>
              <a:rPr lang="en-US" altLang="ja-JP" dirty="0" smtClean="0">
                <a:solidFill>
                  <a:schemeClr val="tx1">
                    <a:lumMod val="65000"/>
                    <a:lumOff val="35000"/>
                  </a:schemeClr>
                </a:solidFill>
              </a:rPr>
              <a:t>Repository</a:t>
            </a:r>
            <a:endParaRPr kumimoji="1" lang="en-US" altLang="ja-JP" dirty="0" smtClean="0">
              <a:solidFill>
                <a:schemeClr val="tx1">
                  <a:lumMod val="65000"/>
                  <a:lumOff val="35000"/>
                </a:schemeClr>
              </a:solidFill>
            </a:endParaRPr>
          </a:p>
        </p:txBody>
      </p:sp>
      <p:sp>
        <p:nvSpPr>
          <p:cNvPr id="29" name="角丸四角形 28"/>
          <p:cNvSpPr/>
          <p:nvPr/>
        </p:nvSpPr>
        <p:spPr>
          <a:xfrm>
            <a:off x="10066643" y="497857"/>
            <a:ext cx="2074691" cy="914400"/>
          </a:xfrm>
          <a:prstGeom prst="roundRect">
            <a:avLst/>
          </a:prstGeom>
          <a:solidFill>
            <a:schemeClr val="accent3">
              <a:lumMod val="20000"/>
              <a:lumOff val="8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lumMod val="65000"/>
                    <a:lumOff val="35000"/>
                  </a:schemeClr>
                </a:solidFill>
              </a:rPr>
              <a:t>&lt;&lt;interface&gt;&gt;</a:t>
            </a:r>
          </a:p>
          <a:p>
            <a:pPr algn="ctr"/>
            <a:r>
              <a:rPr lang="en-US" altLang="ja-JP" dirty="0" err="1" smtClean="0">
                <a:solidFill>
                  <a:schemeClr val="tx1">
                    <a:lumMod val="65000"/>
                    <a:lumOff val="35000"/>
                  </a:schemeClr>
                </a:solidFill>
              </a:rPr>
              <a:t>RedirectStrategy</a:t>
            </a:r>
            <a:endParaRPr kumimoji="1" lang="en-US" altLang="ja-JP" dirty="0" smtClean="0">
              <a:solidFill>
                <a:schemeClr val="tx1">
                  <a:lumMod val="65000"/>
                  <a:lumOff val="35000"/>
                </a:schemeClr>
              </a:solidFill>
            </a:endParaRPr>
          </a:p>
        </p:txBody>
      </p:sp>
      <p:sp>
        <p:nvSpPr>
          <p:cNvPr id="30" name="角丸四角形 29"/>
          <p:cNvSpPr/>
          <p:nvPr/>
        </p:nvSpPr>
        <p:spPr>
          <a:xfrm>
            <a:off x="7344038" y="508419"/>
            <a:ext cx="2561968" cy="914400"/>
          </a:xfrm>
          <a:prstGeom prst="roundRect">
            <a:avLst/>
          </a:prstGeom>
          <a:solidFill>
            <a:schemeClr val="accent3">
              <a:lumMod val="20000"/>
              <a:lumOff val="8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lumMod val="65000"/>
                    <a:lumOff val="35000"/>
                  </a:schemeClr>
                </a:solidFill>
              </a:rPr>
              <a:t>&lt;&lt;interface&gt;&gt;</a:t>
            </a:r>
          </a:p>
          <a:p>
            <a:pPr algn="ctr"/>
            <a:r>
              <a:rPr lang="en-US" altLang="ja-JP" dirty="0" err="1" smtClean="0">
                <a:solidFill>
                  <a:schemeClr val="tx1">
                    <a:lumMod val="65000"/>
                    <a:lumOff val="35000"/>
                  </a:schemeClr>
                </a:solidFill>
              </a:rPr>
              <a:t>AuthorizationRequest</a:t>
            </a:r>
            <a:endParaRPr lang="en-US" altLang="ja-JP" dirty="0" smtClean="0">
              <a:solidFill>
                <a:schemeClr val="tx1">
                  <a:lumMod val="65000"/>
                  <a:lumOff val="35000"/>
                </a:schemeClr>
              </a:solidFill>
            </a:endParaRPr>
          </a:p>
          <a:p>
            <a:pPr algn="ctr"/>
            <a:r>
              <a:rPr lang="en-US" altLang="ja-JP" dirty="0" smtClean="0">
                <a:solidFill>
                  <a:schemeClr val="tx1">
                    <a:lumMod val="65000"/>
                    <a:lumOff val="35000"/>
                  </a:schemeClr>
                </a:solidFill>
              </a:rPr>
              <a:t>Repository</a:t>
            </a:r>
            <a:endParaRPr kumimoji="1" lang="en-US" altLang="ja-JP" dirty="0" smtClean="0">
              <a:solidFill>
                <a:schemeClr val="tx1">
                  <a:lumMod val="65000"/>
                  <a:lumOff val="35000"/>
                </a:schemeClr>
              </a:solidFill>
            </a:endParaRPr>
          </a:p>
        </p:txBody>
      </p:sp>
      <p:cxnSp>
        <p:nvCxnSpPr>
          <p:cNvPr id="42" name="直線コネクタ 41"/>
          <p:cNvCxnSpPr/>
          <p:nvPr/>
        </p:nvCxnSpPr>
        <p:spPr>
          <a:xfrm>
            <a:off x="3565745" y="1422819"/>
            <a:ext cx="0" cy="4829700"/>
          </a:xfrm>
          <a:prstGeom prst="line">
            <a:avLst/>
          </a:prstGeom>
          <a:ln>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52" name="直線コネクタ 51"/>
          <p:cNvCxnSpPr/>
          <p:nvPr/>
        </p:nvCxnSpPr>
        <p:spPr>
          <a:xfrm>
            <a:off x="6028856" y="1422819"/>
            <a:ext cx="0" cy="1468661"/>
          </a:xfrm>
          <a:prstGeom prst="line">
            <a:avLst/>
          </a:prstGeom>
          <a:ln>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53" name="直線コネクタ 52"/>
          <p:cNvCxnSpPr/>
          <p:nvPr/>
        </p:nvCxnSpPr>
        <p:spPr>
          <a:xfrm>
            <a:off x="8627894" y="1422819"/>
            <a:ext cx="0" cy="3334532"/>
          </a:xfrm>
          <a:prstGeom prst="line">
            <a:avLst/>
          </a:prstGeom>
          <a:ln>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54" name="直線コネクタ 53"/>
          <p:cNvCxnSpPr/>
          <p:nvPr/>
        </p:nvCxnSpPr>
        <p:spPr>
          <a:xfrm>
            <a:off x="11115722" y="1422819"/>
            <a:ext cx="0" cy="5150975"/>
          </a:xfrm>
          <a:prstGeom prst="line">
            <a:avLst/>
          </a:prstGeom>
          <a:ln>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57" name="正方形/長方形 56"/>
          <p:cNvSpPr/>
          <p:nvPr/>
        </p:nvSpPr>
        <p:spPr>
          <a:xfrm>
            <a:off x="3392750" y="1914401"/>
            <a:ext cx="345990" cy="4165125"/>
          </a:xfrm>
          <a:prstGeom prst="rect">
            <a:avLst/>
          </a:prstGeom>
          <a:solidFill>
            <a:schemeClr val="accent3">
              <a:lumMod val="20000"/>
              <a:lumOff val="8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65000"/>
                  <a:lumOff val="35000"/>
                </a:schemeClr>
              </a:solidFill>
            </a:endParaRPr>
          </a:p>
        </p:txBody>
      </p:sp>
      <p:sp>
        <p:nvSpPr>
          <p:cNvPr id="58" name="正方形/長方形 57"/>
          <p:cNvSpPr/>
          <p:nvPr/>
        </p:nvSpPr>
        <p:spPr>
          <a:xfrm>
            <a:off x="5880569" y="1958995"/>
            <a:ext cx="345990" cy="1056066"/>
          </a:xfrm>
          <a:prstGeom prst="rect">
            <a:avLst/>
          </a:prstGeom>
          <a:solidFill>
            <a:schemeClr val="accent3">
              <a:lumMod val="20000"/>
              <a:lumOff val="8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65000"/>
                  <a:lumOff val="35000"/>
                </a:schemeClr>
              </a:solidFill>
            </a:endParaRPr>
          </a:p>
        </p:txBody>
      </p:sp>
      <p:cxnSp>
        <p:nvCxnSpPr>
          <p:cNvPr id="59" name="直線矢印コネクタ 58"/>
          <p:cNvCxnSpPr/>
          <p:nvPr/>
        </p:nvCxnSpPr>
        <p:spPr>
          <a:xfrm>
            <a:off x="3738740" y="2273646"/>
            <a:ext cx="21418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テキスト ボックス 31"/>
          <p:cNvSpPr txBox="1"/>
          <p:nvPr/>
        </p:nvSpPr>
        <p:spPr>
          <a:xfrm>
            <a:off x="3744096" y="1939113"/>
            <a:ext cx="2100255" cy="307777"/>
          </a:xfrm>
          <a:prstGeom prst="rect">
            <a:avLst/>
          </a:prstGeom>
          <a:noFill/>
        </p:spPr>
        <p:txBody>
          <a:bodyPr wrap="none" rtlCol="0">
            <a:spAutoFit/>
          </a:bodyPr>
          <a:lstStyle/>
          <a:p>
            <a:r>
              <a:rPr kumimoji="1" lang="en-US" altLang="ja-JP" sz="1400" dirty="0" err="1" smtClean="0">
                <a:solidFill>
                  <a:schemeClr val="tx1">
                    <a:lumMod val="65000"/>
                    <a:lumOff val="35000"/>
                  </a:schemeClr>
                </a:solidFill>
              </a:rPr>
              <a:t>findByRegistrationId</a:t>
            </a:r>
            <a:r>
              <a:rPr kumimoji="1" lang="en-US" altLang="ja-JP" sz="1400" dirty="0" smtClean="0">
                <a:solidFill>
                  <a:schemeClr val="tx1">
                    <a:lumMod val="65000"/>
                    <a:lumOff val="35000"/>
                  </a:schemeClr>
                </a:solidFill>
              </a:rPr>
              <a:t>(..)</a:t>
            </a:r>
            <a:endParaRPr kumimoji="1" lang="ja-JP" altLang="en-US" sz="1400" dirty="0">
              <a:solidFill>
                <a:schemeClr val="tx1">
                  <a:lumMod val="65000"/>
                  <a:lumOff val="35000"/>
                </a:schemeClr>
              </a:solidFill>
            </a:endParaRPr>
          </a:p>
        </p:txBody>
      </p:sp>
      <p:cxnSp>
        <p:nvCxnSpPr>
          <p:cNvPr id="63" name="直線矢印コネクタ 62"/>
          <p:cNvCxnSpPr/>
          <p:nvPr/>
        </p:nvCxnSpPr>
        <p:spPr>
          <a:xfrm flipH="1">
            <a:off x="3738740" y="2710250"/>
            <a:ext cx="210561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角丸四角形 64"/>
          <p:cNvSpPr/>
          <p:nvPr/>
        </p:nvSpPr>
        <p:spPr>
          <a:xfrm>
            <a:off x="4177408" y="2478073"/>
            <a:ext cx="1282080" cy="447883"/>
          </a:xfrm>
          <a:prstGeom prst="roundRect">
            <a:avLst/>
          </a:prstGeom>
          <a:solidFill>
            <a:schemeClr val="accent6">
              <a:lumMod val="20000"/>
              <a:lumOff val="8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smtClean="0">
                <a:solidFill>
                  <a:schemeClr val="tx1">
                    <a:lumMod val="65000"/>
                    <a:lumOff val="35000"/>
                  </a:schemeClr>
                </a:solidFill>
              </a:rPr>
              <a:t>Client</a:t>
            </a:r>
          </a:p>
          <a:p>
            <a:pPr algn="ctr"/>
            <a:r>
              <a:rPr kumimoji="1" lang="en-US" altLang="ja-JP" sz="1400" dirty="0" smtClean="0">
                <a:solidFill>
                  <a:schemeClr val="tx1">
                    <a:lumMod val="65000"/>
                    <a:lumOff val="35000"/>
                  </a:schemeClr>
                </a:solidFill>
              </a:rPr>
              <a:t>Registration</a:t>
            </a:r>
          </a:p>
        </p:txBody>
      </p:sp>
      <p:sp>
        <p:nvSpPr>
          <p:cNvPr id="66" name="正方形/長方形 65"/>
          <p:cNvSpPr/>
          <p:nvPr/>
        </p:nvSpPr>
        <p:spPr>
          <a:xfrm>
            <a:off x="8454900" y="3741491"/>
            <a:ext cx="345990" cy="632791"/>
          </a:xfrm>
          <a:prstGeom prst="rect">
            <a:avLst/>
          </a:prstGeom>
          <a:solidFill>
            <a:schemeClr val="accent3">
              <a:lumMod val="20000"/>
              <a:lumOff val="8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65000"/>
                  <a:lumOff val="35000"/>
                </a:schemeClr>
              </a:solidFill>
            </a:endParaRPr>
          </a:p>
        </p:txBody>
      </p:sp>
      <p:cxnSp>
        <p:nvCxnSpPr>
          <p:cNvPr id="67" name="直線矢印コネクタ 66"/>
          <p:cNvCxnSpPr/>
          <p:nvPr/>
        </p:nvCxnSpPr>
        <p:spPr>
          <a:xfrm>
            <a:off x="3752539" y="4020060"/>
            <a:ext cx="470236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角丸四角形 68"/>
          <p:cNvSpPr/>
          <p:nvPr/>
        </p:nvSpPr>
        <p:spPr>
          <a:xfrm>
            <a:off x="6569261" y="3632886"/>
            <a:ext cx="1365425" cy="736953"/>
          </a:xfrm>
          <a:prstGeom prst="roundRect">
            <a:avLst/>
          </a:prstGeom>
          <a:solidFill>
            <a:schemeClr val="accent6">
              <a:lumMod val="20000"/>
              <a:lumOff val="8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smtClean="0">
                <a:solidFill>
                  <a:schemeClr val="tx1">
                    <a:lumMod val="65000"/>
                    <a:lumOff val="35000"/>
                  </a:schemeClr>
                </a:solidFill>
              </a:rPr>
              <a:t>OAuth2</a:t>
            </a:r>
          </a:p>
          <a:p>
            <a:pPr algn="ctr"/>
            <a:r>
              <a:rPr kumimoji="1" lang="en-US" altLang="ja-JP" sz="1400" dirty="0" smtClean="0">
                <a:solidFill>
                  <a:schemeClr val="tx1">
                    <a:lumMod val="65000"/>
                    <a:lumOff val="35000"/>
                  </a:schemeClr>
                </a:solidFill>
              </a:rPr>
              <a:t>Authorization</a:t>
            </a:r>
          </a:p>
          <a:p>
            <a:pPr algn="ctr"/>
            <a:r>
              <a:rPr kumimoji="1" lang="en-US" altLang="ja-JP" sz="1400" dirty="0" smtClean="0">
                <a:solidFill>
                  <a:schemeClr val="tx1">
                    <a:lumMod val="65000"/>
                    <a:lumOff val="35000"/>
                  </a:schemeClr>
                </a:solidFill>
              </a:rPr>
              <a:t>Request</a:t>
            </a:r>
          </a:p>
        </p:txBody>
      </p:sp>
      <p:sp>
        <p:nvSpPr>
          <p:cNvPr id="70" name="テキスト ボックス 69"/>
          <p:cNvSpPr txBox="1"/>
          <p:nvPr/>
        </p:nvSpPr>
        <p:spPr>
          <a:xfrm>
            <a:off x="3738744" y="3710093"/>
            <a:ext cx="2581156" cy="307777"/>
          </a:xfrm>
          <a:prstGeom prst="rect">
            <a:avLst/>
          </a:prstGeom>
          <a:noFill/>
        </p:spPr>
        <p:txBody>
          <a:bodyPr wrap="none" rtlCol="0">
            <a:spAutoFit/>
          </a:bodyPr>
          <a:lstStyle/>
          <a:p>
            <a:r>
              <a:rPr kumimoji="1" lang="en-US" altLang="ja-JP" sz="1400" dirty="0" err="1" smtClean="0">
                <a:solidFill>
                  <a:schemeClr val="tx1">
                    <a:lumMod val="65000"/>
                    <a:lumOff val="35000"/>
                  </a:schemeClr>
                </a:solidFill>
              </a:rPr>
              <a:t>saveAuthorizationRequest</a:t>
            </a:r>
            <a:r>
              <a:rPr kumimoji="1" lang="en-US" altLang="ja-JP" sz="1400" dirty="0" smtClean="0">
                <a:solidFill>
                  <a:schemeClr val="tx1">
                    <a:lumMod val="65000"/>
                    <a:lumOff val="35000"/>
                  </a:schemeClr>
                </a:solidFill>
              </a:rPr>
              <a:t>(..)</a:t>
            </a:r>
            <a:endParaRPr kumimoji="1" lang="ja-JP" altLang="en-US" sz="1400" dirty="0">
              <a:solidFill>
                <a:schemeClr val="tx1">
                  <a:lumMod val="65000"/>
                  <a:lumOff val="35000"/>
                </a:schemeClr>
              </a:solidFill>
            </a:endParaRPr>
          </a:p>
        </p:txBody>
      </p:sp>
      <p:sp>
        <p:nvSpPr>
          <p:cNvPr id="71" name="正方形/長方形 70"/>
          <p:cNvSpPr/>
          <p:nvPr/>
        </p:nvSpPr>
        <p:spPr>
          <a:xfrm>
            <a:off x="10942727" y="5660920"/>
            <a:ext cx="345990" cy="962307"/>
          </a:xfrm>
          <a:prstGeom prst="rect">
            <a:avLst/>
          </a:prstGeom>
          <a:solidFill>
            <a:schemeClr val="accent3">
              <a:lumMod val="20000"/>
              <a:lumOff val="8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65000"/>
                  <a:lumOff val="35000"/>
                </a:schemeClr>
              </a:solidFill>
            </a:endParaRPr>
          </a:p>
        </p:txBody>
      </p:sp>
      <p:cxnSp>
        <p:nvCxnSpPr>
          <p:cNvPr id="72" name="直線矢印コネクタ 71"/>
          <p:cNvCxnSpPr/>
          <p:nvPr/>
        </p:nvCxnSpPr>
        <p:spPr>
          <a:xfrm>
            <a:off x="3752539" y="5877705"/>
            <a:ext cx="71901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4" name="テキスト ボックス 73"/>
          <p:cNvSpPr txBox="1"/>
          <p:nvPr/>
        </p:nvSpPr>
        <p:spPr>
          <a:xfrm>
            <a:off x="3775814" y="5476381"/>
            <a:ext cx="1510350" cy="307777"/>
          </a:xfrm>
          <a:prstGeom prst="rect">
            <a:avLst/>
          </a:prstGeom>
          <a:noFill/>
        </p:spPr>
        <p:txBody>
          <a:bodyPr wrap="none" rtlCol="0">
            <a:spAutoFit/>
          </a:bodyPr>
          <a:lstStyle/>
          <a:p>
            <a:r>
              <a:rPr kumimoji="1" lang="en-US" altLang="ja-JP" sz="1400" dirty="0" err="1" smtClean="0">
                <a:solidFill>
                  <a:schemeClr val="tx1">
                    <a:lumMod val="65000"/>
                    <a:lumOff val="35000"/>
                  </a:schemeClr>
                </a:solidFill>
              </a:rPr>
              <a:t>sendRedirect</a:t>
            </a:r>
            <a:r>
              <a:rPr kumimoji="1" lang="en-US" altLang="ja-JP" sz="1400" dirty="0" smtClean="0">
                <a:solidFill>
                  <a:schemeClr val="tx1">
                    <a:lumMod val="65000"/>
                    <a:lumOff val="35000"/>
                  </a:schemeClr>
                </a:solidFill>
              </a:rPr>
              <a:t>(..)</a:t>
            </a:r>
            <a:endParaRPr kumimoji="1" lang="ja-JP" altLang="en-US" sz="1400" dirty="0">
              <a:solidFill>
                <a:schemeClr val="tx1">
                  <a:lumMod val="65000"/>
                  <a:lumOff val="35000"/>
                </a:schemeClr>
              </a:solidFill>
            </a:endParaRPr>
          </a:p>
        </p:txBody>
      </p:sp>
      <p:sp>
        <p:nvSpPr>
          <p:cNvPr id="10" name="円柱 9"/>
          <p:cNvSpPr/>
          <p:nvPr/>
        </p:nvSpPr>
        <p:spPr>
          <a:xfrm>
            <a:off x="6522276" y="2059705"/>
            <a:ext cx="1457665" cy="792884"/>
          </a:xfrm>
          <a:prstGeom prst="can">
            <a:avLst/>
          </a:prstGeom>
          <a:solidFill>
            <a:schemeClr val="accent1">
              <a:lumMod val="40000"/>
              <a:lumOff val="6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dirty="0" smtClean="0">
                <a:solidFill>
                  <a:schemeClr val="tx1">
                    <a:lumMod val="65000"/>
                    <a:lumOff val="35000"/>
                  </a:schemeClr>
                </a:solidFill>
              </a:rPr>
              <a:t>メモリ</a:t>
            </a:r>
            <a:endParaRPr lang="en-US" altLang="ja-JP" dirty="0" smtClean="0">
              <a:solidFill>
                <a:schemeClr val="tx1">
                  <a:lumMod val="65000"/>
                  <a:lumOff val="35000"/>
                </a:schemeClr>
              </a:solidFill>
            </a:endParaRPr>
          </a:p>
          <a:p>
            <a:pPr algn="ctr"/>
            <a:r>
              <a:rPr kumimoji="1" lang="en-US" altLang="ja-JP" sz="1200" dirty="0" smtClean="0">
                <a:solidFill>
                  <a:schemeClr val="tx1">
                    <a:lumMod val="65000"/>
                    <a:lumOff val="35000"/>
                  </a:schemeClr>
                </a:solidFill>
              </a:rPr>
              <a:t>(Bean</a:t>
            </a:r>
            <a:r>
              <a:rPr kumimoji="1" lang="ja-JP" altLang="en-US" sz="1200" dirty="0" smtClean="0">
                <a:solidFill>
                  <a:schemeClr val="tx1">
                    <a:lumMod val="65000"/>
                    <a:lumOff val="35000"/>
                  </a:schemeClr>
                </a:solidFill>
              </a:rPr>
              <a:t>定義</a:t>
            </a:r>
            <a:r>
              <a:rPr kumimoji="1" lang="en-US" altLang="ja-JP" sz="1200" dirty="0" smtClean="0">
                <a:solidFill>
                  <a:schemeClr val="tx1">
                    <a:lumMod val="65000"/>
                    <a:lumOff val="35000"/>
                  </a:schemeClr>
                </a:solidFill>
              </a:rPr>
              <a:t>)</a:t>
            </a:r>
            <a:endParaRPr kumimoji="1" lang="ja-JP" altLang="en-US" sz="1200" dirty="0">
              <a:solidFill>
                <a:schemeClr val="tx1">
                  <a:lumMod val="65000"/>
                  <a:lumOff val="35000"/>
                </a:schemeClr>
              </a:solidFill>
            </a:endParaRPr>
          </a:p>
        </p:txBody>
      </p:sp>
      <p:sp>
        <p:nvSpPr>
          <p:cNvPr id="11" name="左カーブ矢印 10"/>
          <p:cNvSpPr/>
          <p:nvPr/>
        </p:nvSpPr>
        <p:spPr>
          <a:xfrm>
            <a:off x="6045743" y="2234348"/>
            <a:ext cx="731520" cy="574362"/>
          </a:xfrm>
          <a:prstGeom prst="curvedLeftArrow">
            <a:avLst/>
          </a:prstGeom>
          <a:solidFill>
            <a:schemeClr val="accent1">
              <a:lumMod val="60000"/>
              <a:lumOff val="4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65000"/>
                  <a:lumOff val="35000"/>
                </a:schemeClr>
              </a:solidFill>
            </a:endParaRPr>
          </a:p>
        </p:txBody>
      </p:sp>
      <p:sp>
        <p:nvSpPr>
          <p:cNvPr id="33" name="円柱 32"/>
          <p:cNvSpPr/>
          <p:nvPr/>
        </p:nvSpPr>
        <p:spPr>
          <a:xfrm>
            <a:off x="9096420" y="3661444"/>
            <a:ext cx="1457665" cy="792884"/>
          </a:xfrm>
          <a:prstGeom prst="can">
            <a:avLst/>
          </a:prstGeom>
          <a:solidFill>
            <a:schemeClr val="accent1">
              <a:lumMod val="40000"/>
              <a:lumOff val="6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lumMod val="65000"/>
                    <a:lumOff val="35000"/>
                  </a:schemeClr>
                </a:solidFill>
              </a:rPr>
              <a:t>セッション</a:t>
            </a:r>
            <a:endParaRPr kumimoji="1" lang="ja-JP" altLang="en-US" dirty="0">
              <a:solidFill>
                <a:schemeClr val="tx1">
                  <a:lumMod val="65000"/>
                  <a:lumOff val="35000"/>
                </a:schemeClr>
              </a:solidFill>
            </a:endParaRPr>
          </a:p>
        </p:txBody>
      </p:sp>
      <p:sp>
        <p:nvSpPr>
          <p:cNvPr id="12" name="右矢印 11"/>
          <p:cNvSpPr/>
          <p:nvPr/>
        </p:nvSpPr>
        <p:spPr>
          <a:xfrm>
            <a:off x="8632016" y="3940698"/>
            <a:ext cx="604233" cy="348719"/>
          </a:xfrm>
          <a:prstGeom prst="rightArrow">
            <a:avLst/>
          </a:prstGeom>
          <a:solidFill>
            <a:schemeClr val="accent1">
              <a:lumMod val="60000"/>
              <a:lumOff val="4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65000"/>
                  <a:lumOff val="35000"/>
                </a:schemeClr>
              </a:solidFill>
            </a:endParaRPr>
          </a:p>
        </p:txBody>
      </p:sp>
      <p:sp>
        <p:nvSpPr>
          <p:cNvPr id="36" name="角丸四角形 35"/>
          <p:cNvSpPr/>
          <p:nvPr/>
        </p:nvSpPr>
        <p:spPr>
          <a:xfrm>
            <a:off x="112831" y="493120"/>
            <a:ext cx="1864247" cy="914400"/>
          </a:xfrm>
          <a:prstGeom prst="roundRect">
            <a:avLst/>
          </a:prstGeom>
          <a:solidFill>
            <a:schemeClr val="accent3">
              <a:lumMod val="20000"/>
              <a:lumOff val="8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lumMod val="65000"/>
                    <a:lumOff val="35000"/>
                  </a:schemeClr>
                </a:solidFill>
              </a:rPr>
              <a:t>User Agent</a:t>
            </a:r>
          </a:p>
          <a:p>
            <a:pPr algn="ctr"/>
            <a:r>
              <a:rPr kumimoji="1" lang="en-US" altLang="ja-JP" dirty="0" smtClean="0">
                <a:solidFill>
                  <a:schemeClr val="tx1">
                    <a:lumMod val="65000"/>
                    <a:lumOff val="35000"/>
                  </a:schemeClr>
                </a:solidFill>
              </a:rPr>
              <a:t>(Web Browser)</a:t>
            </a:r>
          </a:p>
        </p:txBody>
      </p:sp>
      <p:sp>
        <p:nvSpPr>
          <p:cNvPr id="37" name="スマイル 36"/>
          <p:cNvSpPr/>
          <p:nvPr/>
        </p:nvSpPr>
        <p:spPr>
          <a:xfrm>
            <a:off x="43139" y="340721"/>
            <a:ext cx="333632" cy="345989"/>
          </a:xfrm>
          <a:prstGeom prst="smileyFace">
            <a:avLst/>
          </a:prstGeom>
          <a:solidFill>
            <a:schemeClr val="accent3">
              <a:lumMod val="20000"/>
              <a:lumOff val="8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65000"/>
                  <a:lumOff val="35000"/>
                </a:schemeClr>
              </a:solidFill>
            </a:endParaRPr>
          </a:p>
        </p:txBody>
      </p:sp>
      <p:cxnSp>
        <p:nvCxnSpPr>
          <p:cNvPr id="40" name="直線矢印コネクタ 39"/>
          <p:cNvCxnSpPr/>
          <p:nvPr/>
        </p:nvCxnSpPr>
        <p:spPr>
          <a:xfrm>
            <a:off x="1226475" y="2088292"/>
            <a:ext cx="21662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直線矢印コネクタ 54"/>
          <p:cNvCxnSpPr/>
          <p:nvPr/>
        </p:nvCxnSpPr>
        <p:spPr>
          <a:xfrm flipH="1">
            <a:off x="1226475" y="6446450"/>
            <a:ext cx="971625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9" name="角丸四角形 78"/>
          <p:cNvSpPr/>
          <p:nvPr/>
        </p:nvSpPr>
        <p:spPr>
          <a:xfrm>
            <a:off x="4921086" y="-448889"/>
            <a:ext cx="2215540" cy="914400"/>
          </a:xfrm>
          <a:prstGeom prst="roundRect">
            <a:avLst/>
          </a:prstGeom>
          <a:solidFill>
            <a:schemeClr val="accent4">
              <a:lumMod val="20000"/>
              <a:lumOff val="8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smtClean="0">
                <a:solidFill>
                  <a:schemeClr val="tx1">
                    <a:lumMod val="65000"/>
                    <a:lumOff val="35000"/>
                  </a:schemeClr>
                </a:solidFill>
              </a:rPr>
              <a:t>InMemory</a:t>
            </a:r>
            <a:endParaRPr kumimoji="1" lang="en-US" altLang="ja-JP" dirty="0" smtClean="0">
              <a:solidFill>
                <a:schemeClr val="tx1">
                  <a:lumMod val="65000"/>
                  <a:lumOff val="35000"/>
                </a:schemeClr>
              </a:solidFill>
            </a:endParaRPr>
          </a:p>
          <a:p>
            <a:pPr algn="ctr"/>
            <a:r>
              <a:rPr lang="en-US" altLang="ja-JP" dirty="0" err="1" smtClean="0">
                <a:solidFill>
                  <a:schemeClr val="tx1">
                    <a:lumMod val="65000"/>
                    <a:lumOff val="35000"/>
                  </a:schemeClr>
                </a:solidFill>
              </a:rPr>
              <a:t>ClientRegistration</a:t>
            </a:r>
            <a:endParaRPr lang="en-US" altLang="ja-JP" dirty="0" smtClean="0">
              <a:solidFill>
                <a:schemeClr val="tx1">
                  <a:lumMod val="65000"/>
                  <a:lumOff val="35000"/>
                </a:schemeClr>
              </a:solidFill>
            </a:endParaRPr>
          </a:p>
          <a:p>
            <a:pPr algn="ctr"/>
            <a:r>
              <a:rPr kumimoji="1" lang="en-US" altLang="ja-JP" dirty="0" smtClean="0">
                <a:solidFill>
                  <a:schemeClr val="tx1">
                    <a:lumMod val="65000"/>
                    <a:lumOff val="35000"/>
                  </a:schemeClr>
                </a:solidFill>
              </a:rPr>
              <a:t>Repository</a:t>
            </a:r>
          </a:p>
        </p:txBody>
      </p:sp>
      <p:sp>
        <p:nvSpPr>
          <p:cNvPr id="80" name="角丸四角形 79"/>
          <p:cNvSpPr/>
          <p:nvPr/>
        </p:nvSpPr>
        <p:spPr>
          <a:xfrm>
            <a:off x="7371848" y="-432415"/>
            <a:ext cx="2534158" cy="914400"/>
          </a:xfrm>
          <a:prstGeom prst="roundRect">
            <a:avLst/>
          </a:prstGeom>
          <a:solidFill>
            <a:schemeClr val="accent4">
              <a:lumMod val="20000"/>
              <a:lumOff val="8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err="1" smtClean="0">
                <a:solidFill>
                  <a:schemeClr val="tx1">
                    <a:lumMod val="65000"/>
                    <a:lumOff val="35000"/>
                  </a:schemeClr>
                </a:solidFill>
              </a:rPr>
              <a:t>HttpSession</a:t>
            </a:r>
            <a:endParaRPr lang="en-US" altLang="ja-JP" dirty="0" smtClean="0">
              <a:solidFill>
                <a:schemeClr val="tx1">
                  <a:lumMod val="65000"/>
                  <a:lumOff val="35000"/>
                </a:schemeClr>
              </a:solidFill>
            </a:endParaRPr>
          </a:p>
          <a:p>
            <a:pPr algn="ctr"/>
            <a:r>
              <a:rPr lang="en-US" altLang="ja-JP" dirty="0" smtClean="0">
                <a:solidFill>
                  <a:schemeClr val="tx1">
                    <a:lumMod val="65000"/>
                    <a:lumOff val="35000"/>
                  </a:schemeClr>
                </a:solidFill>
              </a:rPr>
              <a:t>OAuth2AuthorizationRequestRepository</a:t>
            </a:r>
            <a:endParaRPr kumimoji="1" lang="en-US" altLang="ja-JP" dirty="0" smtClean="0">
              <a:solidFill>
                <a:schemeClr val="tx1">
                  <a:lumMod val="65000"/>
                  <a:lumOff val="35000"/>
                </a:schemeClr>
              </a:solidFill>
            </a:endParaRPr>
          </a:p>
        </p:txBody>
      </p:sp>
      <p:sp>
        <p:nvSpPr>
          <p:cNvPr id="81" name="角丸四角形 80"/>
          <p:cNvSpPr/>
          <p:nvPr/>
        </p:nvSpPr>
        <p:spPr>
          <a:xfrm>
            <a:off x="10066643" y="-448889"/>
            <a:ext cx="2074691" cy="914400"/>
          </a:xfrm>
          <a:prstGeom prst="roundRect">
            <a:avLst/>
          </a:prstGeom>
          <a:solidFill>
            <a:schemeClr val="accent4">
              <a:lumMod val="20000"/>
              <a:lumOff val="8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lumMod val="65000"/>
                    <a:lumOff val="35000"/>
                  </a:schemeClr>
                </a:solidFill>
              </a:rPr>
              <a:t>Default</a:t>
            </a:r>
          </a:p>
          <a:p>
            <a:pPr algn="ctr"/>
            <a:r>
              <a:rPr lang="en-US" altLang="ja-JP" dirty="0" err="1" smtClean="0">
                <a:solidFill>
                  <a:schemeClr val="tx1">
                    <a:lumMod val="65000"/>
                    <a:lumOff val="35000"/>
                  </a:schemeClr>
                </a:solidFill>
              </a:rPr>
              <a:t>RedirectStrategy</a:t>
            </a:r>
            <a:endParaRPr kumimoji="1" lang="en-US" altLang="ja-JP" dirty="0" smtClean="0">
              <a:solidFill>
                <a:schemeClr val="tx1">
                  <a:lumMod val="65000"/>
                  <a:lumOff val="35000"/>
                </a:schemeClr>
              </a:solidFill>
            </a:endParaRPr>
          </a:p>
        </p:txBody>
      </p:sp>
      <p:sp>
        <p:nvSpPr>
          <p:cNvPr id="83" name="線吹き出し 2 (枠付き) 82"/>
          <p:cNvSpPr/>
          <p:nvPr/>
        </p:nvSpPr>
        <p:spPr>
          <a:xfrm>
            <a:off x="747889" y="2543174"/>
            <a:ext cx="2268909" cy="842051"/>
          </a:xfrm>
          <a:prstGeom prst="borderCallout2">
            <a:avLst>
              <a:gd name="adj1" fmla="val 66438"/>
              <a:gd name="adj2" fmla="val 104271"/>
              <a:gd name="adj3" fmla="val 66437"/>
              <a:gd name="adj4" fmla="val 115376"/>
              <a:gd name="adj5" fmla="val 108696"/>
              <a:gd name="adj6" fmla="val 128318"/>
            </a:avLst>
          </a:prstGeom>
          <a:solidFill>
            <a:schemeClr val="accent6">
              <a:lumMod val="40000"/>
              <a:lumOff val="6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smtClean="0">
                <a:solidFill>
                  <a:schemeClr val="tx1">
                    <a:lumMod val="65000"/>
                    <a:lumOff val="35000"/>
                  </a:schemeClr>
                </a:solidFill>
              </a:rPr>
              <a:t>認可要求のリクエスト情報を生成</a:t>
            </a:r>
            <a:endParaRPr kumimoji="1" lang="ja-JP" altLang="en-US" dirty="0">
              <a:solidFill>
                <a:schemeClr val="tx1">
                  <a:lumMod val="65000"/>
                  <a:lumOff val="35000"/>
                </a:schemeClr>
              </a:solidFill>
            </a:endParaRPr>
          </a:p>
        </p:txBody>
      </p:sp>
      <p:sp>
        <p:nvSpPr>
          <p:cNvPr id="84" name="線吹き出し 2 (枠付き) 83"/>
          <p:cNvSpPr/>
          <p:nvPr/>
        </p:nvSpPr>
        <p:spPr>
          <a:xfrm>
            <a:off x="735199" y="4101190"/>
            <a:ext cx="2268909" cy="1271443"/>
          </a:xfrm>
          <a:prstGeom prst="borderCallout2">
            <a:avLst>
              <a:gd name="adj1" fmla="val 66438"/>
              <a:gd name="adj2" fmla="val 104271"/>
              <a:gd name="adj3" fmla="val 66437"/>
              <a:gd name="adj4" fmla="val 115376"/>
              <a:gd name="adj5" fmla="val 96694"/>
              <a:gd name="adj6" fmla="val 126140"/>
            </a:avLst>
          </a:prstGeom>
          <a:solidFill>
            <a:schemeClr val="accent6">
              <a:lumMod val="40000"/>
              <a:lumOff val="6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smtClean="0">
                <a:solidFill>
                  <a:schemeClr val="tx1">
                    <a:lumMod val="65000"/>
                    <a:lumOff val="35000"/>
                  </a:schemeClr>
                </a:solidFill>
              </a:rPr>
              <a:t>認可エンドポイントへ遷移するための</a:t>
            </a:r>
            <a:r>
              <a:rPr kumimoji="1" lang="en-US" altLang="ja-JP" dirty="0" smtClean="0">
                <a:solidFill>
                  <a:schemeClr val="tx1">
                    <a:lumMod val="65000"/>
                    <a:lumOff val="35000"/>
                  </a:schemeClr>
                </a:solidFill>
              </a:rPr>
              <a:t>URL</a:t>
            </a:r>
            <a:r>
              <a:rPr kumimoji="1" lang="ja-JP" altLang="en-US" dirty="0" smtClean="0">
                <a:solidFill>
                  <a:schemeClr val="tx1">
                    <a:lumMod val="65000"/>
                    <a:lumOff val="35000"/>
                  </a:schemeClr>
                </a:solidFill>
              </a:rPr>
              <a:t>を生成してリダイレクト</a:t>
            </a:r>
            <a:endParaRPr kumimoji="1" lang="ja-JP" altLang="en-US" dirty="0">
              <a:solidFill>
                <a:schemeClr val="tx1">
                  <a:lumMod val="65000"/>
                  <a:lumOff val="35000"/>
                </a:schemeClr>
              </a:solidFill>
            </a:endParaRPr>
          </a:p>
        </p:txBody>
      </p:sp>
      <p:sp>
        <p:nvSpPr>
          <p:cNvPr id="85" name="テキスト ボックス 84"/>
          <p:cNvSpPr txBox="1"/>
          <p:nvPr/>
        </p:nvSpPr>
        <p:spPr>
          <a:xfrm>
            <a:off x="1198113" y="1740624"/>
            <a:ext cx="2624436" cy="276999"/>
          </a:xfrm>
          <a:prstGeom prst="rect">
            <a:avLst/>
          </a:prstGeom>
          <a:noFill/>
        </p:spPr>
        <p:txBody>
          <a:bodyPr wrap="none" rtlCol="0">
            <a:spAutoFit/>
          </a:bodyPr>
          <a:lstStyle/>
          <a:p>
            <a:r>
              <a:rPr kumimoji="1" lang="en-US" altLang="ja-JP" sz="1200" dirty="0" smtClean="0"/>
              <a:t>GET /oauth2/authorization/</a:t>
            </a:r>
            <a:r>
              <a:rPr kumimoji="1" lang="en-US" altLang="ja-JP" sz="1200" dirty="0" err="1" smtClean="0"/>
              <a:t>github</a:t>
            </a:r>
            <a:endParaRPr kumimoji="1" lang="ja-JP" altLang="en-US" sz="1200" dirty="0"/>
          </a:p>
        </p:txBody>
      </p:sp>
      <p:sp>
        <p:nvSpPr>
          <p:cNvPr id="86" name="テキスト ボックス 85"/>
          <p:cNvSpPr txBox="1"/>
          <p:nvPr/>
        </p:nvSpPr>
        <p:spPr>
          <a:xfrm>
            <a:off x="196994" y="1472462"/>
            <a:ext cx="1545616" cy="338554"/>
          </a:xfrm>
          <a:prstGeom prst="rect">
            <a:avLst/>
          </a:prstGeom>
          <a:noFill/>
        </p:spPr>
        <p:txBody>
          <a:bodyPr wrap="none" rtlCol="0">
            <a:spAutoFit/>
          </a:bodyPr>
          <a:lstStyle/>
          <a:p>
            <a:r>
              <a:rPr lang="en-US" altLang="ja-JP" sz="1600" dirty="0" smtClean="0"/>
              <a:t>Click “GitHub”</a:t>
            </a:r>
            <a:endParaRPr kumimoji="1" lang="ja-JP" altLang="en-US" sz="1600" dirty="0"/>
          </a:p>
        </p:txBody>
      </p:sp>
    </p:spTree>
    <p:extLst>
      <p:ext uri="{BB962C8B-B14F-4D97-AF65-F5344CB8AC3E}">
        <p14:creationId xmlns:p14="http://schemas.microsoft.com/office/powerpoint/2010/main" val="14360412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角丸四角形 26"/>
          <p:cNvSpPr/>
          <p:nvPr/>
        </p:nvSpPr>
        <p:spPr>
          <a:xfrm>
            <a:off x="219923" y="-1002056"/>
            <a:ext cx="1349383" cy="914400"/>
          </a:xfrm>
          <a:prstGeom prst="roundRect">
            <a:avLst/>
          </a:prstGeom>
          <a:solidFill>
            <a:schemeClr val="accent3">
              <a:lumMod val="20000"/>
              <a:lumOff val="8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lumMod val="50000"/>
                    <a:lumOff val="50000"/>
                  </a:schemeClr>
                </a:solidFill>
              </a:rPr>
              <a:t>Resource</a:t>
            </a:r>
          </a:p>
          <a:p>
            <a:pPr algn="ctr"/>
            <a:r>
              <a:rPr kumimoji="1" lang="en-US" altLang="ja-JP" dirty="0" smtClean="0">
                <a:solidFill>
                  <a:schemeClr val="tx1">
                    <a:lumMod val="50000"/>
                    <a:lumOff val="50000"/>
                  </a:schemeClr>
                </a:solidFill>
              </a:rPr>
              <a:t>Owner</a:t>
            </a:r>
          </a:p>
        </p:txBody>
      </p:sp>
      <p:sp>
        <p:nvSpPr>
          <p:cNvPr id="29" name="角丸四角形 28"/>
          <p:cNvSpPr/>
          <p:nvPr/>
        </p:nvSpPr>
        <p:spPr>
          <a:xfrm>
            <a:off x="2028135" y="-1002056"/>
            <a:ext cx="1864247" cy="914400"/>
          </a:xfrm>
          <a:prstGeom prst="roundRect">
            <a:avLst/>
          </a:prstGeom>
          <a:solidFill>
            <a:schemeClr val="accent3">
              <a:lumMod val="20000"/>
              <a:lumOff val="8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lumMod val="50000"/>
                    <a:lumOff val="50000"/>
                  </a:schemeClr>
                </a:solidFill>
              </a:rPr>
              <a:t>User Agent</a:t>
            </a:r>
          </a:p>
          <a:p>
            <a:pPr algn="ctr"/>
            <a:r>
              <a:rPr kumimoji="1" lang="en-US" altLang="ja-JP" dirty="0" smtClean="0">
                <a:solidFill>
                  <a:schemeClr val="tx1">
                    <a:lumMod val="50000"/>
                    <a:lumOff val="50000"/>
                  </a:schemeClr>
                </a:solidFill>
              </a:rPr>
              <a:t>(Web Browser)</a:t>
            </a:r>
          </a:p>
        </p:txBody>
      </p:sp>
      <p:sp>
        <p:nvSpPr>
          <p:cNvPr id="3" name="スマイル 2"/>
          <p:cNvSpPr/>
          <p:nvPr/>
        </p:nvSpPr>
        <p:spPr>
          <a:xfrm>
            <a:off x="53107" y="-1175051"/>
            <a:ext cx="333632" cy="345989"/>
          </a:xfrm>
          <a:prstGeom prst="smileyFace">
            <a:avLst/>
          </a:prstGeom>
          <a:solidFill>
            <a:schemeClr val="accent3">
              <a:lumMod val="20000"/>
              <a:lumOff val="8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 name="直線コネクタ 12"/>
          <p:cNvCxnSpPr>
            <a:stCxn id="27" idx="2"/>
          </p:cNvCxnSpPr>
          <p:nvPr/>
        </p:nvCxnSpPr>
        <p:spPr>
          <a:xfrm>
            <a:off x="894615" y="-87656"/>
            <a:ext cx="0" cy="10294337"/>
          </a:xfrm>
          <a:prstGeom prst="line">
            <a:avLst/>
          </a:prstGeom>
          <a:ln>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42" name="直線コネクタ 41"/>
          <p:cNvCxnSpPr>
            <a:stCxn id="29" idx="2"/>
          </p:cNvCxnSpPr>
          <p:nvPr/>
        </p:nvCxnSpPr>
        <p:spPr>
          <a:xfrm>
            <a:off x="2960259" y="-87656"/>
            <a:ext cx="0" cy="10294337"/>
          </a:xfrm>
          <a:prstGeom prst="line">
            <a:avLst/>
          </a:prstGeom>
          <a:ln>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64" name="直線コネクタ 63"/>
          <p:cNvCxnSpPr/>
          <p:nvPr/>
        </p:nvCxnSpPr>
        <p:spPr>
          <a:xfrm>
            <a:off x="13085815" y="341348"/>
            <a:ext cx="0" cy="4343870"/>
          </a:xfrm>
          <a:prstGeom prst="line">
            <a:avLst/>
          </a:prstGeom>
          <a:ln>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71" name="正方形/長方形 70"/>
          <p:cNvSpPr/>
          <p:nvPr/>
        </p:nvSpPr>
        <p:spPr>
          <a:xfrm>
            <a:off x="12109390" y="-234777"/>
            <a:ext cx="2061027" cy="5003994"/>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dirty="0" err="1" smtClean="0">
                <a:solidFill>
                  <a:schemeClr val="tx1"/>
                </a:solidFill>
              </a:rPr>
              <a:t>github.com</a:t>
            </a:r>
            <a:endParaRPr kumimoji="1" lang="ja-JP" altLang="en-US" dirty="0">
              <a:solidFill>
                <a:schemeClr val="tx1"/>
              </a:solidFill>
            </a:endParaRPr>
          </a:p>
        </p:txBody>
      </p:sp>
      <p:sp>
        <p:nvSpPr>
          <p:cNvPr id="72" name="正方形/長方形 71"/>
          <p:cNvSpPr/>
          <p:nvPr/>
        </p:nvSpPr>
        <p:spPr>
          <a:xfrm>
            <a:off x="716689" y="111198"/>
            <a:ext cx="345990" cy="9911030"/>
          </a:xfrm>
          <a:prstGeom prst="rect">
            <a:avLst/>
          </a:prstGeom>
          <a:solidFill>
            <a:schemeClr val="accent3">
              <a:lumMod val="20000"/>
              <a:lumOff val="8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正方形/長方形 72"/>
          <p:cNvSpPr/>
          <p:nvPr/>
        </p:nvSpPr>
        <p:spPr>
          <a:xfrm>
            <a:off x="2795789" y="234768"/>
            <a:ext cx="345990" cy="9564140"/>
          </a:xfrm>
          <a:prstGeom prst="rect">
            <a:avLst/>
          </a:prstGeom>
          <a:solidFill>
            <a:schemeClr val="accent3">
              <a:lumMod val="20000"/>
              <a:lumOff val="8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5" name="直線矢印コネクタ 74"/>
          <p:cNvCxnSpPr/>
          <p:nvPr/>
        </p:nvCxnSpPr>
        <p:spPr>
          <a:xfrm>
            <a:off x="1062679" y="457191"/>
            <a:ext cx="1733110" cy="0"/>
          </a:xfrm>
          <a:prstGeom prst="straightConnector1">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7" name="正方形/長方形 76"/>
          <p:cNvSpPr/>
          <p:nvPr/>
        </p:nvSpPr>
        <p:spPr>
          <a:xfrm>
            <a:off x="12933208" y="493182"/>
            <a:ext cx="345990" cy="1137899"/>
          </a:xfrm>
          <a:prstGeom prst="rect">
            <a:avLst/>
          </a:prstGeom>
          <a:solidFill>
            <a:schemeClr val="accent3">
              <a:lumMod val="20000"/>
              <a:lumOff val="8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1">
                  <a:lumMod val="85000"/>
                </a:schemeClr>
              </a:solidFill>
            </a:endParaRPr>
          </a:p>
        </p:txBody>
      </p:sp>
      <p:cxnSp>
        <p:nvCxnSpPr>
          <p:cNvPr id="78" name="直線矢印コネクタ 77"/>
          <p:cNvCxnSpPr/>
          <p:nvPr/>
        </p:nvCxnSpPr>
        <p:spPr>
          <a:xfrm>
            <a:off x="3141779" y="679613"/>
            <a:ext cx="9791429" cy="0"/>
          </a:xfrm>
          <a:prstGeom prst="straightConnector1">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6" name="直線矢印コネクタ 95"/>
          <p:cNvCxnSpPr/>
          <p:nvPr/>
        </p:nvCxnSpPr>
        <p:spPr>
          <a:xfrm flipH="1">
            <a:off x="3141785" y="1470442"/>
            <a:ext cx="9791423" cy="0"/>
          </a:xfrm>
          <a:prstGeom prst="straightConnector1">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直線矢印コネクタ 104"/>
          <p:cNvCxnSpPr/>
          <p:nvPr/>
        </p:nvCxnSpPr>
        <p:spPr>
          <a:xfrm flipH="1">
            <a:off x="1062679" y="9582099"/>
            <a:ext cx="1733112" cy="0"/>
          </a:xfrm>
          <a:prstGeom prst="straightConnector1">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2" name="テキスト ボックス 111"/>
          <p:cNvSpPr txBox="1"/>
          <p:nvPr/>
        </p:nvSpPr>
        <p:spPr>
          <a:xfrm>
            <a:off x="3170113" y="341348"/>
            <a:ext cx="3307316" cy="369332"/>
          </a:xfrm>
          <a:prstGeom prst="rect">
            <a:avLst/>
          </a:prstGeom>
          <a:noFill/>
          <a:ln>
            <a:noFill/>
          </a:ln>
        </p:spPr>
        <p:txBody>
          <a:bodyPr wrap="none" rtlCol="0">
            <a:spAutoFit/>
          </a:bodyPr>
          <a:lstStyle/>
          <a:p>
            <a:r>
              <a:rPr kumimoji="1" lang="en-US" altLang="ja-JP" dirty="0" smtClean="0">
                <a:solidFill>
                  <a:schemeClr val="bg1">
                    <a:lumMod val="85000"/>
                  </a:schemeClr>
                </a:solidFill>
              </a:rPr>
              <a:t>POST /login/</a:t>
            </a:r>
            <a:r>
              <a:rPr kumimoji="1" lang="en-US" altLang="ja-JP" dirty="0" err="1" smtClean="0">
                <a:solidFill>
                  <a:schemeClr val="bg1">
                    <a:lumMod val="85000"/>
                  </a:schemeClr>
                </a:solidFill>
              </a:rPr>
              <a:t>oauth</a:t>
            </a:r>
            <a:r>
              <a:rPr kumimoji="1" lang="en-US" altLang="ja-JP" dirty="0" smtClean="0">
                <a:solidFill>
                  <a:schemeClr val="bg1">
                    <a:lumMod val="85000"/>
                  </a:schemeClr>
                </a:solidFill>
              </a:rPr>
              <a:t>/authorize</a:t>
            </a:r>
            <a:endParaRPr kumimoji="1" lang="ja-JP" altLang="en-US" dirty="0">
              <a:solidFill>
                <a:schemeClr val="bg1">
                  <a:lumMod val="85000"/>
                </a:schemeClr>
              </a:solidFill>
            </a:endParaRPr>
          </a:p>
        </p:txBody>
      </p:sp>
      <p:sp>
        <p:nvSpPr>
          <p:cNvPr id="34" name="テキスト ボックス 33"/>
          <p:cNvSpPr txBox="1"/>
          <p:nvPr/>
        </p:nvSpPr>
        <p:spPr>
          <a:xfrm>
            <a:off x="985438" y="112002"/>
            <a:ext cx="1973617" cy="369332"/>
          </a:xfrm>
          <a:prstGeom prst="rect">
            <a:avLst/>
          </a:prstGeom>
          <a:noFill/>
          <a:ln>
            <a:noFill/>
          </a:ln>
        </p:spPr>
        <p:txBody>
          <a:bodyPr wrap="none" rtlCol="0">
            <a:spAutoFit/>
          </a:bodyPr>
          <a:lstStyle/>
          <a:p>
            <a:r>
              <a:rPr lang="en-US" altLang="ja-JP" dirty="0" smtClean="0">
                <a:solidFill>
                  <a:schemeClr val="bg1">
                    <a:lumMod val="85000"/>
                  </a:schemeClr>
                </a:solidFill>
              </a:rPr>
              <a:t>Click “Authorize”</a:t>
            </a:r>
            <a:endParaRPr kumimoji="1" lang="ja-JP" altLang="en-US" dirty="0">
              <a:solidFill>
                <a:schemeClr val="bg1">
                  <a:lumMod val="85000"/>
                </a:schemeClr>
              </a:solidFill>
            </a:endParaRPr>
          </a:p>
        </p:txBody>
      </p:sp>
      <p:sp>
        <p:nvSpPr>
          <p:cNvPr id="44" name="テキスト ボックス 43"/>
          <p:cNvSpPr txBox="1"/>
          <p:nvPr/>
        </p:nvSpPr>
        <p:spPr>
          <a:xfrm>
            <a:off x="5396187" y="799574"/>
            <a:ext cx="6681637" cy="646331"/>
          </a:xfrm>
          <a:prstGeom prst="rect">
            <a:avLst/>
          </a:prstGeom>
          <a:noFill/>
          <a:ln>
            <a:noFill/>
          </a:ln>
        </p:spPr>
        <p:txBody>
          <a:bodyPr wrap="none" rtlCol="0">
            <a:spAutoFit/>
          </a:bodyPr>
          <a:lstStyle/>
          <a:p>
            <a:pPr algn="ctr"/>
            <a:r>
              <a:rPr lang="en-US" altLang="ja-JP" dirty="0" smtClean="0">
                <a:solidFill>
                  <a:schemeClr val="bg1">
                    <a:lumMod val="85000"/>
                  </a:schemeClr>
                </a:solidFill>
              </a:rPr>
              <a:t>302 Found</a:t>
            </a:r>
          </a:p>
          <a:p>
            <a:pPr algn="ctr"/>
            <a:r>
              <a:rPr lang="en-US" altLang="ja-JP" dirty="0" smtClean="0">
                <a:solidFill>
                  <a:schemeClr val="bg1">
                    <a:lumMod val="85000"/>
                  </a:schemeClr>
                </a:solidFill>
              </a:rPr>
              <a:t>Location: http://localhost:8080/login/oauth2/code/</a:t>
            </a:r>
            <a:r>
              <a:rPr lang="en-US" altLang="ja-JP" dirty="0" err="1" smtClean="0">
                <a:solidFill>
                  <a:schemeClr val="bg1">
                    <a:lumMod val="85000"/>
                  </a:schemeClr>
                </a:solidFill>
              </a:rPr>
              <a:t>github</a:t>
            </a:r>
            <a:r>
              <a:rPr lang="en-US" altLang="ja-JP" dirty="0" smtClean="0">
                <a:solidFill>
                  <a:schemeClr val="bg1">
                    <a:lumMod val="85000"/>
                  </a:schemeClr>
                </a:solidFill>
              </a:rPr>
              <a:t>?...</a:t>
            </a:r>
          </a:p>
        </p:txBody>
      </p:sp>
      <p:sp>
        <p:nvSpPr>
          <p:cNvPr id="52" name="正方形/長方形 51"/>
          <p:cNvSpPr/>
          <p:nvPr/>
        </p:nvSpPr>
        <p:spPr>
          <a:xfrm>
            <a:off x="4324867" y="1767016"/>
            <a:ext cx="7591142" cy="8439665"/>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smtClean="0">
                <a:solidFill>
                  <a:schemeClr val="tx1"/>
                </a:solidFill>
              </a:rPr>
              <a:t>Server Processing on Tomcat</a:t>
            </a:r>
            <a:endParaRPr kumimoji="1" lang="ja-JP" altLang="en-US" dirty="0">
              <a:solidFill>
                <a:schemeClr val="tx1"/>
              </a:solidFill>
            </a:endParaRPr>
          </a:p>
        </p:txBody>
      </p:sp>
      <p:sp>
        <p:nvSpPr>
          <p:cNvPr id="43" name="角丸四角形 42"/>
          <p:cNvSpPr/>
          <p:nvPr/>
        </p:nvSpPr>
        <p:spPr>
          <a:xfrm>
            <a:off x="4683213" y="2161289"/>
            <a:ext cx="2217325" cy="914400"/>
          </a:xfrm>
          <a:prstGeom prst="roundRect">
            <a:avLst/>
          </a:prstGeom>
          <a:solidFill>
            <a:schemeClr val="accent3">
              <a:lumMod val="20000"/>
              <a:lumOff val="8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err="1" smtClean="0">
                <a:solidFill>
                  <a:schemeClr val="tx1">
                    <a:lumMod val="50000"/>
                    <a:lumOff val="50000"/>
                  </a:schemeClr>
                </a:solidFill>
              </a:rPr>
              <a:t>SecurityContext</a:t>
            </a:r>
            <a:endParaRPr lang="en-US" altLang="ja-JP" dirty="0" smtClean="0">
              <a:solidFill>
                <a:schemeClr val="tx1">
                  <a:lumMod val="50000"/>
                  <a:lumOff val="50000"/>
                </a:schemeClr>
              </a:solidFill>
            </a:endParaRPr>
          </a:p>
          <a:p>
            <a:pPr algn="ctr"/>
            <a:r>
              <a:rPr lang="en-US" altLang="ja-JP" dirty="0" err="1" smtClean="0">
                <a:solidFill>
                  <a:schemeClr val="tx1">
                    <a:lumMod val="50000"/>
                    <a:lumOff val="50000"/>
                  </a:schemeClr>
                </a:solidFill>
              </a:rPr>
              <a:t>PersistenceFilter</a:t>
            </a:r>
            <a:endParaRPr kumimoji="1" lang="en-US" altLang="ja-JP" dirty="0" smtClean="0">
              <a:solidFill>
                <a:schemeClr val="tx1">
                  <a:lumMod val="50000"/>
                  <a:lumOff val="50000"/>
                </a:schemeClr>
              </a:solidFill>
            </a:endParaRPr>
          </a:p>
        </p:txBody>
      </p:sp>
      <p:sp>
        <p:nvSpPr>
          <p:cNvPr id="45" name="角丸四角形 44"/>
          <p:cNvSpPr/>
          <p:nvPr/>
        </p:nvSpPr>
        <p:spPr>
          <a:xfrm>
            <a:off x="7246572" y="2161289"/>
            <a:ext cx="2217325" cy="914400"/>
          </a:xfrm>
          <a:prstGeom prst="roundRect">
            <a:avLst/>
          </a:prstGeom>
          <a:solidFill>
            <a:schemeClr val="accent3">
              <a:lumMod val="20000"/>
              <a:lumOff val="8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lumMod val="50000"/>
                    <a:lumOff val="50000"/>
                  </a:schemeClr>
                </a:solidFill>
              </a:rPr>
              <a:t>OAuth2Login</a:t>
            </a:r>
          </a:p>
          <a:p>
            <a:pPr algn="ctr"/>
            <a:r>
              <a:rPr lang="en-US" altLang="ja-JP" dirty="0" smtClean="0">
                <a:solidFill>
                  <a:schemeClr val="tx1">
                    <a:lumMod val="50000"/>
                    <a:lumOff val="50000"/>
                  </a:schemeClr>
                </a:solidFill>
              </a:rPr>
              <a:t>Authentication</a:t>
            </a:r>
          </a:p>
          <a:p>
            <a:pPr algn="ctr"/>
            <a:r>
              <a:rPr lang="en-US" altLang="ja-JP" dirty="0" smtClean="0">
                <a:solidFill>
                  <a:schemeClr val="tx1">
                    <a:lumMod val="50000"/>
                    <a:lumOff val="50000"/>
                  </a:schemeClr>
                </a:solidFill>
              </a:rPr>
              <a:t>Filter</a:t>
            </a:r>
            <a:endParaRPr kumimoji="1" lang="en-US" altLang="ja-JP" dirty="0" smtClean="0">
              <a:solidFill>
                <a:schemeClr val="tx1">
                  <a:lumMod val="50000"/>
                  <a:lumOff val="50000"/>
                </a:schemeClr>
              </a:solidFill>
            </a:endParaRPr>
          </a:p>
        </p:txBody>
      </p:sp>
      <p:sp>
        <p:nvSpPr>
          <p:cNvPr id="46" name="角丸四角形 45"/>
          <p:cNvSpPr/>
          <p:nvPr/>
        </p:nvSpPr>
        <p:spPr>
          <a:xfrm>
            <a:off x="10143628" y="6987643"/>
            <a:ext cx="1461741" cy="914400"/>
          </a:xfrm>
          <a:prstGeom prst="roundRect">
            <a:avLst/>
          </a:prstGeom>
          <a:solidFill>
            <a:schemeClr val="accent3">
              <a:lumMod val="20000"/>
              <a:lumOff val="8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bg1">
                    <a:lumMod val="85000"/>
                  </a:schemeClr>
                </a:solidFill>
              </a:rPr>
              <a:t>Demo</a:t>
            </a:r>
          </a:p>
          <a:p>
            <a:pPr algn="ctr"/>
            <a:r>
              <a:rPr lang="en-US" altLang="ja-JP" dirty="0" smtClean="0">
                <a:solidFill>
                  <a:schemeClr val="bg1">
                    <a:lumMod val="85000"/>
                  </a:schemeClr>
                </a:solidFill>
              </a:rPr>
              <a:t>Controller</a:t>
            </a:r>
            <a:endParaRPr kumimoji="1" lang="en-US" altLang="ja-JP" dirty="0" smtClean="0">
              <a:solidFill>
                <a:schemeClr val="bg1">
                  <a:lumMod val="85000"/>
                </a:schemeClr>
              </a:solidFill>
            </a:endParaRPr>
          </a:p>
        </p:txBody>
      </p:sp>
      <p:sp>
        <p:nvSpPr>
          <p:cNvPr id="47" name="角丸四角形 46"/>
          <p:cNvSpPr/>
          <p:nvPr/>
        </p:nvSpPr>
        <p:spPr>
          <a:xfrm>
            <a:off x="7422655" y="7074544"/>
            <a:ext cx="1864247" cy="914400"/>
          </a:xfrm>
          <a:prstGeom prst="roundRect">
            <a:avLst/>
          </a:prstGeom>
          <a:solidFill>
            <a:schemeClr val="accent3">
              <a:lumMod val="20000"/>
              <a:lumOff val="8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err="1" smtClean="0">
                <a:solidFill>
                  <a:schemeClr val="bg1">
                    <a:lumMod val="85000"/>
                  </a:schemeClr>
                </a:solidFill>
              </a:rPr>
              <a:t>FilterSecuirty</a:t>
            </a:r>
            <a:endParaRPr lang="en-US" altLang="ja-JP" dirty="0" smtClean="0">
              <a:solidFill>
                <a:schemeClr val="bg1">
                  <a:lumMod val="85000"/>
                </a:schemeClr>
              </a:solidFill>
            </a:endParaRPr>
          </a:p>
          <a:p>
            <a:pPr algn="ctr"/>
            <a:r>
              <a:rPr lang="en-US" altLang="ja-JP" dirty="0" smtClean="0">
                <a:solidFill>
                  <a:schemeClr val="bg1">
                    <a:lumMod val="85000"/>
                  </a:schemeClr>
                </a:solidFill>
              </a:rPr>
              <a:t>Interceptor</a:t>
            </a:r>
            <a:endParaRPr kumimoji="1" lang="en-US" altLang="ja-JP" dirty="0" smtClean="0">
              <a:solidFill>
                <a:schemeClr val="bg1">
                  <a:lumMod val="85000"/>
                </a:schemeClr>
              </a:solidFill>
            </a:endParaRPr>
          </a:p>
        </p:txBody>
      </p:sp>
      <p:cxnSp>
        <p:nvCxnSpPr>
          <p:cNvPr id="48" name="直線コネクタ 47"/>
          <p:cNvCxnSpPr/>
          <p:nvPr/>
        </p:nvCxnSpPr>
        <p:spPr>
          <a:xfrm>
            <a:off x="5791876" y="3080955"/>
            <a:ext cx="0" cy="6631456"/>
          </a:xfrm>
          <a:prstGeom prst="line">
            <a:avLst/>
          </a:prstGeom>
          <a:ln>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49" name="正方形/長方形 48"/>
          <p:cNvSpPr/>
          <p:nvPr/>
        </p:nvSpPr>
        <p:spPr>
          <a:xfrm>
            <a:off x="5622013" y="6113695"/>
            <a:ext cx="345990" cy="558949"/>
          </a:xfrm>
          <a:prstGeom prst="rect">
            <a:avLst/>
          </a:prstGeom>
          <a:solidFill>
            <a:schemeClr val="accent3">
              <a:lumMod val="20000"/>
              <a:lumOff val="8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0" name="直線矢印コネクタ 69"/>
          <p:cNvCxnSpPr/>
          <p:nvPr/>
        </p:nvCxnSpPr>
        <p:spPr>
          <a:xfrm>
            <a:off x="3141779" y="3550508"/>
            <a:ext cx="50390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直線コネクタ 80"/>
          <p:cNvCxnSpPr/>
          <p:nvPr/>
        </p:nvCxnSpPr>
        <p:spPr>
          <a:xfrm>
            <a:off x="8353843" y="3075689"/>
            <a:ext cx="0" cy="3868808"/>
          </a:xfrm>
          <a:prstGeom prst="line">
            <a:avLst/>
          </a:prstGeom>
          <a:ln>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82" name="正方形/長方形 81"/>
          <p:cNvSpPr/>
          <p:nvPr/>
        </p:nvSpPr>
        <p:spPr>
          <a:xfrm>
            <a:off x="8180848" y="3207322"/>
            <a:ext cx="345990" cy="3465322"/>
          </a:xfrm>
          <a:prstGeom prst="rect">
            <a:avLst/>
          </a:prstGeom>
          <a:solidFill>
            <a:schemeClr val="accent3">
              <a:lumMod val="20000"/>
              <a:lumOff val="8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テキスト ボックス 82"/>
          <p:cNvSpPr txBox="1"/>
          <p:nvPr/>
        </p:nvSpPr>
        <p:spPr>
          <a:xfrm>
            <a:off x="3134394" y="3176546"/>
            <a:ext cx="3887603" cy="369332"/>
          </a:xfrm>
          <a:prstGeom prst="rect">
            <a:avLst/>
          </a:prstGeom>
          <a:noFill/>
        </p:spPr>
        <p:txBody>
          <a:bodyPr wrap="none" rtlCol="0">
            <a:spAutoFit/>
          </a:bodyPr>
          <a:lstStyle/>
          <a:p>
            <a:r>
              <a:rPr kumimoji="1" lang="en-US" altLang="ja-JP" dirty="0" smtClean="0"/>
              <a:t>GET /login/oauth2/code/</a:t>
            </a:r>
            <a:r>
              <a:rPr kumimoji="1" lang="en-US" altLang="ja-JP" dirty="0" err="1" smtClean="0"/>
              <a:t>github</a:t>
            </a:r>
            <a:r>
              <a:rPr kumimoji="1" lang="en-US" altLang="ja-JP" dirty="0" smtClean="0"/>
              <a:t>?...</a:t>
            </a:r>
            <a:endParaRPr kumimoji="1" lang="ja-JP" altLang="en-US" dirty="0"/>
          </a:p>
        </p:txBody>
      </p:sp>
      <p:sp>
        <p:nvSpPr>
          <p:cNvPr id="84" name="正方形/長方形 83"/>
          <p:cNvSpPr/>
          <p:nvPr/>
        </p:nvSpPr>
        <p:spPr>
          <a:xfrm>
            <a:off x="12924969" y="3561787"/>
            <a:ext cx="345990" cy="1022565"/>
          </a:xfrm>
          <a:prstGeom prst="rect">
            <a:avLst/>
          </a:prstGeom>
          <a:solidFill>
            <a:schemeClr val="accent3">
              <a:lumMod val="20000"/>
              <a:lumOff val="8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5" name="直線矢印コネクタ 84"/>
          <p:cNvCxnSpPr/>
          <p:nvPr/>
        </p:nvCxnSpPr>
        <p:spPr>
          <a:xfrm>
            <a:off x="8526838" y="3814120"/>
            <a:ext cx="439813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6" name="テキスト ボックス 85"/>
          <p:cNvSpPr txBox="1"/>
          <p:nvPr/>
        </p:nvSpPr>
        <p:spPr>
          <a:xfrm>
            <a:off x="8610529" y="3446109"/>
            <a:ext cx="3759362" cy="369332"/>
          </a:xfrm>
          <a:prstGeom prst="rect">
            <a:avLst/>
          </a:prstGeom>
          <a:noFill/>
        </p:spPr>
        <p:txBody>
          <a:bodyPr wrap="none" rtlCol="0">
            <a:spAutoFit/>
          </a:bodyPr>
          <a:lstStyle/>
          <a:p>
            <a:r>
              <a:rPr kumimoji="1" lang="en-US" altLang="ja-JP" dirty="0" smtClean="0"/>
              <a:t>POST /login/</a:t>
            </a:r>
            <a:r>
              <a:rPr kumimoji="1" lang="en-US" altLang="ja-JP" dirty="0" err="1" smtClean="0"/>
              <a:t>oauth</a:t>
            </a:r>
            <a:r>
              <a:rPr kumimoji="1" lang="en-US" altLang="ja-JP" dirty="0" smtClean="0"/>
              <a:t>/</a:t>
            </a:r>
            <a:r>
              <a:rPr kumimoji="1" lang="en-US" altLang="ja-JP" dirty="0" err="1" smtClean="0"/>
              <a:t>access_token</a:t>
            </a:r>
            <a:endParaRPr kumimoji="1" lang="ja-JP" altLang="en-US" dirty="0"/>
          </a:p>
        </p:txBody>
      </p:sp>
      <p:cxnSp>
        <p:nvCxnSpPr>
          <p:cNvPr id="87" name="直線矢印コネクタ 86"/>
          <p:cNvCxnSpPr/>
          <p:nvPr/>
        </p:nvCxnSpPr>
        <p:spPr>
          <a:xfrm flipH="1">
            <a:off x="8526838" y="4272715"/>
            <a:ext cx="437383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0" name="フローチャート: 書類 89"/>
          <p:cNvSpPr/>
          <p:nvPr/>
        </p:nvSpPr>
        <p:spPr>
          <a:xfrm>
            <a:off x="9965574" y="4337387"/>
            <a:ext cx="1842267" cy="695663"/>
          </a:xfrm>
          <a:prstGeom prst="flowChartDocument">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kumimoji="1" lang="en-US" altLang="ja-JP" dirty="0" smtClean="0">
                <a:solidFill>
                  <a:schemeClr val="tx1">
                    <a:lumMod val="50000"/>
                    <a:lumOff val="50000"/>
                  </a:schemeClr>
                </a:solidFill>
              </a:rPr>
              <a:t>Access Token</a:t>
            </a:r>
          </a:p>
        </p:txBody>
      </p:sp>
      <p:sp>
        <p:nvSpPr>
          <p:cNvPr id="91" name="テキスト ボックス 90"/>
          <p:cNvSpPr txBox="1"/>
          <p:nvPr/>
        </p:nvSpPr>
        <p:spPr>
          <a:xfrm>
            <a:off x="10380280" y="3884850"/>
            <a:ext cx="963725" cy="369332"/>
          </a:xfrm>
          <a:prstGeom prst="rect">
            <a:avLst/>
          </a:prstGeom>
          <a:noFill/>
        </p:spPr>
        <p:txBody>
          <a:bodyPr wrap="none" rtlCol="0">
            <a:spAutoFit/>
          </a:bodyPr>
          <a:lstStyle/>
          <a:p>
            <a:pPr algn="ctr"/>
            <a:r>
              <a:rPr lang="en-US" altLang="ja-JP" dirty="0" smtClean="0"/>
              <a:t>200 OK</a:t>
            </a:r>
            <a:endParaRPr kumimoji="1" lang="ja-JP" altLang="en-US" dirty="0"/>
          </a:p>
        </p:txBody>
      </p:sp>
      <p:cxnSp>
        <p:nvCxnSpPr>
          <p:cNvPr id="92" name="直線矢印コネクタ 91"/>
          <p:cNvCxnSpPr/>
          <p:nvPr/>
        </p:nvCxnSpPr>
        <p:spPr>
          <a:xfrm>
            <a:off x="8526838" y="5594586"/>
            <a:ext cx="439813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3" name="テキスト ボックス 92"/>
          <p:cNvSpPr txBox="1"/>
          <p:nvPr/>
        </p:nvSpPr>
        <p:spPr>
          <a:xfrm>
            <a:off x="8610529" y="4995817"/>
            <a:ext cx="1282723" cy="369332"/>
          </a:xfrm>
          <a:prstGeom prst="rect">
            <a:avLst/>
          </a:prstGeom>
          <a:noFill/>
        </p:spPr>
        <p:txBody>
          <a:bodyPr wrap="none" rtlCol="0">
            <a:spAutoFit/>
          </a:bodyPr>
          <a:lstStyle/>
          <a:p>
            <a:r>
              <a:rPr kumimoji="1" lang="en-US" altLang="ja-JP" dirty="0" smtClean="0"/>
              <a:t>GET /user</a:t>
            </a:r>
            <a:endParaRPr kumimoji="1" lang="ja-JP" altLang="en-US" dirty="0"/>
          </a:p>
        </p:txBody>
      </p:sp>
      <p:cxnSp>
        <p:nvCxnSpPr>
          <p:cNvPr id="95" name="直線矢印コネクタ 94"/>
          <p:cNvCxnSpPr/>
          <p:nvPr/>
        </p:nvCxnSpPr>
        <p:spPr>
          <a:xfrm flipH="1">
            <a:off x="8514276" y="6069544"/>
            <a:ext cx="4418932" cy="253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7" name="フローチャート: 書類 96"/>
          <p:cNvSpPr/>
          <p:nvPr/>
        </p:nvSpPr>
        <p:spPr>
          <a:xfrm>
            <a:off x="10182570" y="6145602"/>
            <a:ext cx="1456392" cy="695663"/>
          </a:xfrm>
          <a:prstGeom prst="flowChartDocument">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kumimoji="1" lang="en-US" altLang="ja-JP" smtClean="0">
                <a:solidFill>
                  <a:schemeClr val="tx1">
                    <a:lumMod val="50000"/>
                    <a:lumOff val="50000"/>
                  </a:schemeClr>
                </a:solidFill>
              </a:rPr>
              <a:t>UserInfo</a:t>
            </a:r>
            <a:endParaRPr kumimoji="1" lang="en-US" altLang="ja-JP" dirty="0" smtClean="0">
              <a:solidFill>
                <a:schemeClr val="tx1">
                  <a:lumMod val="50000"/>
                  <a:lumOff val="50000"/>
                </a:schemeClr>
              </a:solidFill>
            </a:endParaRPr>
          </a:p>
        </p:txBody>
      </p:sp>
      <p:sp>
        <p:nvSpPr>
          <p:cNvPr id="100" name="テキスト ボックス 99"/>
          <p:cNvSpPr txBox="1"/>
          <p:nvPr/>
        </p:nvSpPr>
        <p:spPr>
          <a:xfrm>
            <a:off x="10421468" y="5693065"/>
            <a:ext cx="963725" cy="369332"/>
          </a:xfrm>
          <a:prstGeom prst="rect">
            <a:avLst/>
          </a:prstGeom>
          <a:noFill/>
        </p:spPr>
        <p:txBody>
          <a:bodyPr wrap="none" rtlCol="0">
            <a:spAutoFit/>
          </a:bodyPr>
          <a:lstStyle/>
          <a:p>
            <a:pPr algn="ctr"/>
            <a:r>
              <a:rPr lang="en-US" altLang="ja-JP" dirty="0" smtClean="0"/>
              <a:t>200 OK</a:t>
            </a:r>
            <a:endParaRPr kumimoji="1" lang="ja-JP" altLang="en-US" dirty="0"/>
          </a:p>
        </p:txBody>
      </p:sp>
      <p:cxnSp>
        <p:nvCxnSpPr>
          <p:cNvPr id="101" name="直線矢印コネクタ 100"/>
          <p:cNvCxnSpPr/>
          <p:nvPr/>
        </p:nvCxnSpPr>
        <p:spPr>
          <a:xfrm flipH="1">
            <a:off x="3141779" y="6407484"/>
            <a:ext cx="50280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2" name="テキスト ボックス 101"/>
          <p:cNvSpPr txBox="1"/>
          <p:nvPr/>
        </p:nvSpPr>
        <p:spPr>
          <a:xfrm>
            <a:off x="6419031" y="5739227"/>
            <a:ext cx="1350049" cy="646331"/>
          </a:xfrm>
          <a:prstGeom prst="rect">
            <a:avLst/>
          </a:prstGeom>
          <a:noFill/>
        </p:spPr>
        <p:txBody>
          <a:bodyPr wrap="none" rtlCol="0">
            <a:spAutoFit/>
          </a:bodyPr>
          <a:lstStyle/>
          <a:p>
            <a:pPr algn="ctr"/>
            <a:r>
              <a:rPr lang="en-US" altLang="ja-JP" dirty="0" smtClean="0"/>
              <a:t>302 Found</a:t>
            </a:r>
          </a:p>
          <a:p>
            <a:pPr algn="ctr"/>
            <a:r>
              <a:rPr lang="en-US" altLang="ja-JP" dirty="0" smtClean="0"/>
              <a:t>Location: /</a:t>
            </a:r>
          </a:p>
        </p:txBody>
      </p:sp>
      <p:sp>
        <p:nvSpPr>
          <p:cNvPr id="116" name="正方形/長方形 115"/>
          <p:cNvSpPr/>
          <p:nvPr/>
        </p:nvSpPr>
        <p:spPr>
          <a:xfrm>
            <a:off x="5622013" y="8137228"/>
            <a:ext cx="345990" cy="710210"/>
          </a:xfrm>
          <a:prstGeom prst="rect">
            <a:avLst/>
          </a:prstGeom>
          <a:solidFill>
            <a:schemeClr val="accent3">
              <a:lumMod val="20000"/>
              <a:lumOff val="8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1" name="直線コネクタ 120"/>
          <p:cNvCxnSpPr/>
          <p:nvPr/>
        </p:nvCxnSpPr>
        <p:spPr>
          <a:xfrm>
            <a:off x="8359313" y="8006038"/>
            <a:ext cx="0" cy="1706373"/>
          </a:xfrm>
          <a:prstGeom prst="line">
            <a:avLst/>
          </a:prstGeom>
          <a:ln>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22" name="正方形/長方形 121"/>
          <p:cNvSpPr/>
          <p:nvPr/>
        </p:nvSpPr>
        <p:spPr>
          <a:xfrm>
            <a:off x="8158184" y="8163726"/>
            <a:ext cx="345990" cy="683712"/>
          </a:xfrm>
          <a:prstGeom prst="rect">
            <a:avLst/>
          </a:prstGeom>
          <a:solidFill>
            <a:schemeClr val="accent3">
              <a:lumMod val="20000"/>
              <a:lumOff val="8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3" name="直線コネクタ 122"/>
          <p:cNvCxnSpPr/>
          <p:nvPr/>
        </p:nvCxnSpPr>
        <p:spPr>
          <a:xfrm>
            <a:off x="10884762" y="7902043"/>
            <a:ext cx="0" cy="1810368"/>
          </a:xfrm>
          <a:prstGeom prst="line">
            <a:avLst/>
          </a:prstGeom>
          <a:ln>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24" name="正方形/長方形 123"/>
          <p:cNvSpPr/>
          <p:nvPr/>
        </p:nvSpPr>
        <p:spPr>
          <a:xfrm>
            <a:off x="10719827" y="8139012"/>
            <a:ext cx="345990" cy="1320392"/>
          </a:xfrm>
          <a:prstGeom prst="rect">
            <a:avLst/>
          </a:prstGeom>
          <a:solidFill>
            <a:schemeClr val="accent3">
              <a:lumMod val="20000"/>
              <a:lumOff val="8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6" name="直線矢印コネクタ 125"/>
          <p:cNvCxnSpPr/>
          <p:nvPr/>
        </p:nvCxnSpPr>
        <p:spPr>
          <a:xfrm>
            <a:off x="3133042" y="8470662"/>
            <a:ext cx="7580713" cy="0"/>
          </a:xfrm>
          <a:prstGeom prst="straightConnector1">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1" name="直線矢印コネクタ 130"/>
          <p:cNvCxnSpPr/>
          <p:nvPr/>
        </p:nvCxnSpPr>
        <p:spPr>
          <a:xfrm flipH="1" flipV="1">
            <a:off x="3170113" y="9226389"/>
            <a:ext cx="7543645" cy="2"/>
          </a:xfrm>
          <a:prstGeom prst="straightConnector1">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1" name="テキスト ボックス 140"/>
          <p:cNvSpPr txBox="1"/>
          <p:nvPr/>
        </p:nvSpPr>
        <p:spPr>
          <a:xfrm>
            <a:off x="3212182" y="8039545"/>
            <a:ext cx="819455" cy="369332"/>
          </a:xfrm>
          <a:prstGeom prst="rect">
            <a:avLst/>
          </a:prstGeom>
          <a:noFill/>
        </p:spPr>
        <p:txBody>
          <a:bodyPr wrap="none" rtlCol="0">
            <a:spAutoFit/>
          </a:bodyPr>
          <a:lstStyle/>
          <a:p>
            <a:r>
              <a:rPr kumimoji="1" lang="en-US" altLang="ja-JP" dirty="0" smtClean="0">
                <a:solidFill>
                  <a:schemeClr val="bg1">
                    <a:lumMod val="85000"/>
                  </a:schemeClr>
                </a:solidFill>
              </a:rPr>
              <a:t>GET /</a:t>
            </a:r>
            <a:endParaRPr kumimoji="1" lang="ja-JP" altLang="en-US" dirty="0">
              <a:solidFill>
                <a:schemeClr val="bg1">
                  <a:lumMod val="85000"/>
                </a:schemeClr>
              </a:solidFill>
            </a:endParaRPr>
          </a:p>
        </p:txBody>
      </p:sp>
      <p:sp>
        <p:nvSpPr>
          <p:cNvPr id="142" name="フローチャート: 書類 141"/>
          <p:cNvSpPr/>
          <p:nvPr/>
        </p:nvSpPr>
        <p:spPr>
          <a:xfrm>
            <a:off x="9048268" y="9326565"/>
            <a:ext cx="1174303" cy="695663"/>
          </a:xfrm>
          <a:prstGeom prst="flowChartDocument">
            <a:avLst/>
          </a:prstGeom>
          <a:solidFill>
            <a:schemeClr val="accent6">
              <a:lumMod val="20000"/>
              <a:lumOff val="80000"/>
              <a:alpha val="2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kumimoji="1" lang="en-US" altLang="ja-JP" dirty="0" smtClean="0">
                <a:solidFill>
                  <a:schemeClr val="bg1">
                    <a:lumMod val="85000"/>
                  </a:schemeClr>
                </a:solidFill>
              </a:rPr>
              <a:t>Index</a:t>
            </a:r>
          </a:p>
          <a:p>
            <a:pPr algn="ctr"/>
            <a:r>
              <a:rPr lang="en-US" altLang="ja-JP" dirty="0" smtClean="0">
                <a:solidFill>
                  <a:schemeClr val="bg1">
                    <a:lumMod val="85000"/>
                  </a:schemeClr>
                </a:solidFill>
              </a:rPr>
              <a:t>Page</a:t>
            </a:r>
            <a:endParaRPr kumimoji="1" lang="ja-JP" altLang="en-US" dirty="0">
              <a:solidFill>
                <a:schemeClr val="bg1">
                  <a:lumMod val="85000"/>
                </a:schemeClr>
              </a:solidFill>
            </a:endParaRPr>
          </a:p>
        </p:txBody>
      </p:sp>
      <p:sp>
        <p:nvSpPr>
          <p:cNvPr id="143" name="テキスト ボックス 142"/>
          <p:cNvSpPr txBox="1"/>
          <p:nvPr/>
        </p:nvSpPr>
        <p:spPr>
          <a:xfrm>
            <a:off x="9165915" y="8871067"/>
            <a:ext cx="963725" cy="369332"/>
          </a:xfrm>
          <a:prstGeom prst="rect">
            <a:avLst/>
          </a:prstGeom>
          <a:noFill/>
        </p:spPr>
        <p:txBody>
          <a:bodyPr wrap="none" rtlCol="0">
            <a:spAutoFit/>
          </a:bodyPr>
          <a:lstStyle/>
          <a:p>
            <a:pPr algn="ctr"/>
            <a:r>
              <a:rPr lang="en-US" altLang="ja-JP" dirty="0" smtClean="0">
                <a:solidFill>
                  <a:schemeClr val="bg1">
                    <a:lumMod val="85000"/>
                  </a:schemeClr>
                </a:solidFill>
              </a:rPr>
              <a:t>200 OK</a:t>
            </a:r>
            <a:endParaRPr kumimoji="1" lang="ja-JP" altLang="en-US" dirty="0">
              <a:solidFill>
                <a:schemeClr val="bg1">
                  <a:lumMod val="85000"/>
                </a:schemeClr>
              </a:solidFill>
            </a:endParaRPr>
          </a:p>
        </p:txBody>
      </p:sp>
      <p:cxnSp>
        <p:nvCxnSpPr>
          <p:cNvPr id="161" name="直線コネクタ 160"/>
          <p:cNvCxnSpPr/>
          <p:nvPr/>
        </p:nvCxnSpPr>
        <p:spPr>
          <a:xfrm>
            <a:off x="13102093" y="5360572"/>
            <a:ext cx="0" cy="891947"/>
          </a:xfrm>
          <a:prstGeom prst="line">
            <a:avLst/>
          </a:prstGeom>
          <a:ln>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63" name="正方形/長方形 162"/>
          <p:cNvSpPr/>
          <p:nvPr/>
        </p:nvSpPr>
        <p:spPr>
          <a:xfrm>
            <a:off x="12925383" y="5463004"/>
            <a:ext cx="345990" cy="857985"/>
          </a:xfrm>
          <a:prstGeom prst="rect">
            <a:avLst/>
          </a:prstGeom>
          <a:solidFill>
            <a:schemeClr val="accent3">
              <a:lumMod val="20000"/>
              <a:lumOff val="8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5" name="正方形/長方形 164"/>
          <p:cNvSpPr/>
          <p:nvPr/>
        </p:nvSpPr>
        <p:spPr>
          <a:xfrm>
            <a:off x="12109390" y="4871649"/>
            <a:ext cx="2061027" cy="1680594"/>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dirty="0" err="1" smtClean="0">
                <a:solidFill>
                  <a:schemeClr val="tx1"/>
                </a:solidFill>
              </a:rPr>
              <a:t>api.github.com</a:t>
            </a:r>
            <a:endParaRPr kumimoji="1" lang="ja-JP" altLang="en-US" dirty="0">
              <a:solidFill>
                <a:schemeClr val="tx1"/>
              </a:solidFill>
            </a:endParaRPr>
          </a:p>
        </p:txBody>
      </p:sp>
      <p:sp>
        <p:nvSpPr>
          <p:cNvPr id="65" name="正方形/長方形 64"/>
          <p:cNvSpPr/>
          <p:nvPr/>
        </p:nvSpPr>
        <p:spPr>
          <a:xfrm>
            <a:off x="-129816" y="1682873"/>
            <a:ext cx="14482814" cy="5261623"/>
          </a:xfrm>
          <a:prstGeom prst="rect">
            <a:avLst/>
          </a:prstGeom>
          <a:noFill/>
          <a:ln w="571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線吹き出し 2 (枠付き) 65"/>
          <p:cNvSpPr/>
          <p:nvPr/>
        </p:nvSpPr>
        <p:spPr>
          <a:xfrm>
            <a:off x="9862583" y="7296512"/>
            <a:ext cx="1945258" cy="908226"/>
          </a:xfrm>
          <a:prstGeom prst="borderCallout2">
            <a:avLst>
              <a:gd name="adj1" fmla="val 63717"/>
              <a:gd name="adj2" fmla="val -5157"/>
              <a:gd name="adj3" fmla="val 63716"/>
              <a:gd name="adj4" fmla="val -16667"/>
              <a:gd name="adj5" fmla="val -65475"/>
              <a:gd name="adj6" fmla="val -45541"/>
            </a:avLst>
          </a:prstGeom>
          <a:solidFill>
            <a:schemeClr val="accent6">
              <a:lumMod val="40000"/>
              <a:lumOff val="6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smtClean="0">
                <a:solidFill>
                  <a:schemeClr val="tx1">
                    <a:lumMod val="65000"/>
                    <a:lumOff val="35000"/>
                  </a:schemeClr>
                </a:solidFill>
              </a:rPr>
              <a:t>説明対象</a:t>
            </a:r>
            <a:endParaRPr kumimoji="1" lang="ja-JP" altLang="en-US" sz="2800" dirty="0">
              <a:solidFill>
                <a:schemeClr val="tx1">
                  <a:lumMod val="65000"/>
                  <a:lumOff val="35000"/>
                </a:schemeClr>
              </a:solidFill>
            </a:endParaRPr>
          </a:p>
        </p:txBody>
      </p:sp>
    </p:spTree>
    <p:extLst>
      <p:ext uri="{BB962C8B-B14F-4D97-AF65-F5344CB8AC3E}">
        <p14:creationId xmlns:p14="http://schemas.microsoft.com/office/powerpoint/2010/main" val="11790103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8" name="直線コネクタ 47"/>
          <p:cNvCxnSpPr>
            <a:stCxn id="36" idx="2"/>
          </p:cNvCxnSpPr>
          <p:nvPr/>
        </p:nvCxnSpPr>
        <p:spPr>
          <a:xfrm>
            <a:off x="1131450" y="-1199767"/>
            <a:ext cx="8525" cy="11925429"/>
          </a:xfrm>
          <a:prstGeom prst="line">
            <a:avLst/>
          </a:prstGeom>
          <a:ln>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39" name="正方形/長方形 38"/>
          <p:cNvSpPr/>
          <p:nvPr/>
        </p:nvSpPr>
        <p:spPr>
          <a:xfrm>
            <a:off x="966980" y="-827903"/>
            <a:ext cx="345990" cy="11825418"/>
          </a:xfrm>
          <a:prstGeom prst="rect">
            <a:avLst/>
          </a:prstGeom>
          <a:solidFill>
            <a:schemeClr val="accent3">
              <a:lumMod val="20000"/>
              <a:lumOff val="8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65000"/>
                  <a:lumOff val="35000"/>
                </a:schemeClr>
              </a:solidFill>
            </a:endParaRPr>
          </a:p>
        </p:txBody>
      </p:sp>
      <p:sp>
        <p:nvSpPr>
          <p:cNvPr id="26" name="角丸四角形 25"/>
          <p:cNvSpPr/>
          <p:nvPr/>
        </p:nvSpPr>
        <p:spPr>
          <a:xfrm>
            <a:off x="2187153" y="-2123582"/>
            <a:ext cx="2411227" cy="914400"/>
          </a:xfrm>
          <a:prstGeom prst="roundRect">
            <a:avLst/>
          </a:prstGeom>
          <a:solidFill>
            <a:schemeClr val="accent3">
              <a:lumMod val="20000"/>
              <a:lumOff val="8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lumMod val="65000"/>
                    <a:lumOff val="35000"/>
                  </a:schemeClr>
                </a:solidFill>
              </a:rPr>
              <a:t>OAuth2Login</a:t>
            </a:r>
          </a:p>
          <a:p>
            <a:pPr algn="ctr"/>
            <a:r>
              <a:rPr lang="en-US" altLang="ja-JP" dirty="0" err="1" smtClean="0">
                <a:solidFill>
                  <a:schemeClr val="tx1">
                    <a:lumMod val="65000"/>
                    <a:lumOff val="35000"/>
                  </a:schemeClr>
                </a:solidFill>
              </a:rPr>
              <a:t>AuthenticationFilter</a:t>
            </a:r>
            <a:endParaRPr kumimoji="1" lang="en-US" altLang="ja-JP" dirty="0" smtClean="0">
              <a:solidFill>
                <a:schemeClr val="tx1">
                  <a:lumMod val="65000"/>
                  <a:lumOff val="35000"/>
                </a:schemeClr>
              </a:solidFill>
            </a:endParaRPr>
          </a:p>
        </p:txBody>
      </p:sp>
      <p:sp>
        <p:nvSpPr>
          <p:cNvPr id="27" name="角丸四角形 26"/>
          <p:cNvSpPr/>
          <p:nvPr/>
        </p:nvSpPr>
        <p:spPr>
          <a:xfrm>
            <a:off x="4753236" y="-2134144"/>
            <a:ext cx="2215540" cy="914400"/>
          </a:xfrm>
          <a:prstGeom prst="roundRect">
            <a:avLst/>
          </a:prstGeom>
          <a:solidFill>
            <a:schemeClr val="accent3">
              <a:lumMod val="20000"/>
              <a:lumOff val="8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lumMod val="65000"/>
                    <a:lumOff val="35000"/>
                  </a:schemeClr>
                </a:solidFill>
              </a:rPr>
              <a:t>&lt;&lt;interface&gt;&gt;</a:t>
            </a:r>
          </a:p>
          <a:p>
            <a:pPr algn="ctr"/>
            <a:r>
              <a:rPr kumimoji="1" lang="en-US" altLang="ja-JP" dirty="0" err="1" smtClean="0">
                <a:solidFill>
                  <a:schemeClr val="tx1">
                    <a:lumMod val="65000"/>
                    <a:lumOff val="35000"/>
                  </a:schemeClr>
                </a:solidFill>
              </a:rPr>
              <a:t>ClientRegistration</a:t>
            </a:r>
            <a:endParaRPr kumimoji="1" lang="en-US" altLang="ja-JP" dirty="0" smtClean="0">
              <a:solidFill>
                <a:schemeClr val="tx1">
                  <a:lumMod val="65000"/>
                  <a:lumOff val="35000"/>
                </a:schemeClr>
              </a:solidFill>
            </a:endParaRPr>
          </a:p>
          <a:p>
            <a:pPr algn="ctr"/>
            <a:r>
              <a:rPr lang="en-US" altLang="ja-JP" dirty="0" smtClean="0">
                <a:solidFill>
                  <a:schemeClr val="tx1">
                    <a:lumMod val="65000"/>
                    <a:lumOff val="35000"/>
                  </a:schemeClr>
                </a:solidFill>
              </a:rPr>
              <a:t>Repository</a:t>
            </a:r>
            <a:endParaRPr kumimoji="1" lang="en-US" altLang="ja-JP" dirty="0" smtClean="0">
              <a:solidFill>
                <a:schemeClr val="tx1">
                  <a:lumMod val="65000"/>
                  <a:lumOff val="35000"/>
                </a:schemeClr>
              </a:solidFill>
            </a:endParaRPr>
          </a:p>
        </p:txBody>
      </p:sp>
      <p:sp>
        <p:nvSpPr>
          <p:cNvPr id="30" name="角丸四角形 29"/>
          <p:cNvSpPr/>
          <p:nvPr/>
        </p:nvSpPr>
        <p:spPr>
          <a:xfrm>
            <a:off x="7158684" y="-2123582"/>
            <a:ext cx="2561968" cy="914400"/>
          </a:xfrm>
          <a:prstGeom prst="roundRect">
            <a:avLst/>
          </a:prstGeom>
          <a:solidFill>
            <a:schemeClr val="accent3">
              <a:lumMod val="20000"/>
              <a:lumOff val="8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lumMod val="65000"/>
                    <a:lumOff val="35000"/>
                  </a:schemeClr>
                </a:solidFill>
              </a:rPr>
              <a:t>&lt;&lt;interface&gt;&gt;</a:t>
            </a:r>
          </a:p>
          <a:p>
            <a:pPr algn="ctr"/>
            <a:r>
              <a:rPr lang="en-US" altLang="ja-JP" dirty="0" err="1" smtClean="0">
                <a:solidFill>
                  <a:schemeClr val="tx1">
                    <a:lumMod val="65000"/>
                    <a:lumOff val="35000"/>
                  </a:schemeClr>
                </a:solidFill>
              </a:rPr>
              <a:t>AuthorizationRequest</a:t>
            </a:r>
            <a:endParaRPr lang="en-US" altLang="ja-JP" dirty="0" smtClean="0">
              <a:solidFill>
                <a:schemeClr val="tx1">
                  <a:lumMod val="65000"/>
                  <a:lumOff val="35000"/>
                </a:schemeClr>
              </a:solidFill>
            </a:endParaRPr>
          </a:p>
          <a:p>
            <a:pPr algn="ctr"/>
            <a:r>
              <a:rPr lang="en-US" altLang="ja-JP" dirty="0" smtClean="0">
                <a:solidFill>
                  <a:schemeClr val="tx1">
                    <a:lumMod val="65000"/>
                    <a:lumOff val="35000"/>
                  </a:schemeClr>
                </a:solidFill>
              </a:rPr>
              <a:t>Repository</a:t>
            </a:r>
            <a:endParaRPr kumimoji="1" lang="en-US" altLang="ja-JP" dirty="0" smtClean="0">
              <a:solidFill>
                <a:schemeClr val="tx1">
                  <a:lumMod val="65000"/>
                  <a:lumOff val="35000"/>
                </a:schemeClr>
              </a:solidFill>
            </a:endParaRPr>
          </a:p>
        </p:txBody>
      </p:sp>
      <p:cxnSp>
        <p:nvCxnSpPr>
          <p:cNvPr id="42" name="直線コネクタ 41"/>
          <p:cNvCxnSpPr>
            <a:stCxn id="26" idx="2"/>
          </p:cNvCxnSpPr>
          <p:nvPr/>
        </p:nvCxnSpPr>
        <p:spPr>
          <a:xfrm flipH="1">
            <a:off x="3380391" y="-1209182"/>
            <a:ext cx="12376" cy="12206696"/>
          </a:xfrm>
          <a:prstGeom prst="line">
            <a:avLst/>
          </a:prstGeom>
          <a:ln>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52" name="直線コネクタ 51"/>
          <p:cNvCxnSpPr>
            <a:stCxn id="27" idx="2"/>
          </p:cNvCxnSpPr>
          <p:nvPr/>
        </p:nvCxnSpPr>
        <p:spPr>
          <a:xfrm flipH="1">
            <a:off x="5858304" y="-1219744"/>
            <a:ext cx="2702" cy="3901153"/>
          </a:xfrm>
          <a:prstGeom prst="line">
            <a:avLst/>
          </a:prstGeom>
          <a:ln>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53" name="直線コネクタ 52"/>
          <p:cNvCxnSpPr>
            <a:stCxn id="30" idx="2"/>
          </p:cNvCxnSpPr>
          <p:nvPr/>
        </p:nvCxnSpPr>
        <p:spPr>
          <a:xfrm>
            <a:off x="8439668" y="-1209182"/>
            <a:ext cx="2872" cy="2783696"/>
          </a:xfrm>
          <a:prstGeom prst="line">
            <a:avLst/>
          </a:prstGeom>
          <a:ln>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57" name="正方形/長方形 56"/>
          <p:cNvSpPr/>
          <p:nvPr/>
        </p:nvSpPr>
        <p:spPr>
          <a:xfrm>
            <a:off x="3207396" y="-543696"/>
            <a:ext cx="345990" cy="11368216"/>
          </a:xfrm>
          <a:prstGeom prst="rect">
            <a:avLst/>
          </a:prstGeom>
          <a:solidFill>
            <a:schemeClr val="accent3">
              <a:lumMod val="20000"/>
              <a:lumOff val="8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65000"/>
                  <a:lumOff val="35000"/>
                </a:schemeClr>
              </a:solidFill>
            </a:endParaRPr>
          </a:p>
        </p:txBody>
      </p:sp>
      <p:sp>
        <p:nvSpPr>
          <p:cNvPr id="58" name="正方形/長方形 57"/>
          <p:cNvSpPr/>
          <p:nvPr/>
        </p:nvSpPr>
        <p:spPr>
          <a:xfrm>
            <a:off x="5695215" y="1835420"/>
            <a:ext cx="345990" cy="1056066"/>
          </a:xfrm>
          <a:prstGeom prst="rect">
            <a:avLst/>
          </a:prstGeom>
          <a:solidFill>
            <a:schemeClr val="accent3">
              <a:lumMod val="20000"/>
              <a:lumOff val="8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65000"/>
                  <a:lumOff val="35000"/>
                </a:schemeClr>
              </a:solidFill>
            </a:endParaRPr>
          </a:p>
        </p:txBody>
      </p:sp>
      <p:cxnSp>
        <p:nvCxnSpPr>
          <p:cNvPr id="59" name="直線矢印コネクタ 58"/>
          <p:cNvCxnSpPr/>
          <p:nvPr/>
        </p:nvCxnSpPr>
        <p:spPr>
          <a:xfrm>
            <a:off x="3553386" y="2150071"/>
            <a:ext cx="21418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テキスト ボックス 31"/>
          <p:cNvSpPr txBox="1"/>
          <p:nvPr/>
        </p:nvSpPr>
        <p:spPr>
          <a:xfrm>
            <a:off x="3558742" y="1815538"/>
            <a:ext cx="2100255" cy="307777"/>
          </a:xfrm>
          <a:prstGeom prst="rect">
            <a:avLst/>
          </a:prstGeom>
          <a:noFill/>
        </p:spPr>
        <p:txBody>
          <a:bodyPr wrap="none" rtlCol="0">
            <a:spAutoFit/>
          </a:bodyPr>
          <a:lstStyle/>
          <a:p>
            <a:r>
              <a:rPr kumimoji="1" lang="en-US" altLang="ja-JP" sz="1400" dirty="0" err="1" smtClean="0">
                <a:solidFill>
                  <a:schemeClr val="tx1">
                    <a:lumMod val="65000"/>
                    <a:lumOff val="35000"/>
                  </a:schemeClr>
                </a:solidFill>
              </a:rPr>
              <a:t>findByRegistrationId</a:t>
            </a:r>
            <a:r>
              <a:rPr kumimoji="1" lang="en-US" altLang="ja-JP" sz="1400" dirty="0" smtClean="0">
                <a:solidFill>
                  <a:schemeClr val="tx1">
                    <a:lumMod val="65000"/>
                    <a:lumOff val="35000"/>
                  </a:schemeClr>
                </a:solidFill>
              </a:rPr>
              <a:t>(..)</a:t>
            </a:r>
            <a:endParaRPr kumimoji="1" lang="ja-JP" altLang="en-US" sz="1400" dirty="0">
              <a:solidFill>
                <a:schemeClr val="tx1">
                  <a:lumMod val="65000"/>
                  <a:lumOff val="35000"/>
                </a:schemeClr>
              </a:solidFill>
            </a:endParaRPr>
          </a:p>
        </p:txBody>
      </p:sp>
      <p:cxnSp>
        <p:nvCxnSpPr>
          <p:cNvPr id="63" name="直線矢印コネクタ 62"/>
          <p:cNvCxnSpPr/>
          <p:nvPr/>
        </p:nvCxnSpPr>
        <p:spPr>
          <a:xfrm flipH="1">
            <a:off x="3553386" y="2586675"/>
            <a:ext cx="210561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角丸四角形 64"/>
          <p:cNvSpPr/>
          <p:nvPr/>
        </p:nvSpPr>
        <p:spPr>
          <a:xfrm>
            <a:off x="3967340" y="2354498"/>
            <a:ext cx="1282080" cy="447883"/>
          </a:xfrm>
          <a:prstGeom prst="roundRect">
            <a:avLst/>
          </a:prstGeom>
          <a:solidFill>
            <a:schemeClr val="accent6">
              <a:lumMod val="20000"/>
              <a:lumOff val="8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smtClean="0">
                <a:solidFill>
                  <a:schemeClr val="tx1">
                    <a:lumMod val="65000"/>
                    <a:lumOff val="35000"/>
                  </a:schemeClr>
                </a:solidFill>
              </a:rPr>
              <a:t>Client</a:t>
            </a:r>
          </a:p>
          <a:p>
            <a:pPr algn="ctr"/>
            <a:r>
              <a:rPr kumimoji="1" lang="en-US" altLang="ja-JP" sz="1400" dirty="0" smtClean="0">
                <a:solidFill>
                  <a:schemeClr val="tx1">
                    <a:lumMod val="65000"/>
                    <a:lumOff val="35000"/>
                  </a:schemeClr>
                </a:solidFill>
              </a:rPr>
              <a:t>Registration</a:t>
            </a:r>
          </a:p>
        </p:txBody>
      </p:sp>
      <p:sp>
        <p:nvSpPr>
          <p:cNvPr id="66" name="正方形/長方形 65"/>
          <p:cNvSpPr/>
          <p:nvPr/>
        </p:nvSpPr>
        <p:spPr>
          <a:xfrm>
            <a:off x="8269546" y="-14974"/>
            <a:ext cx="345990" cy="916818"/>
          </a:xfrm>
          <a:prstGeom prst="rect">
            <a:avLst/>
          </a:prstGeom>
          <a:solidFill>
            <a:schemeClr val="accent3">
              <a:lumMod val="20000"/>
              <a:lumOff val="8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65000"/>
                  <a:lumOff val="35000"/>
                </a:schemeClr>
              </a:solidFill>
            </a:endParaRPr>
          </a:p>
        </p:txBody>
      </p:sp>
      <p:cxnSp>
        <p:nvCxnSpPr>
          <p:cNvPr id="67" name="直線矢印コネクタ 66"/>
          <p:cNvCxnSpPr/>
          <p:nvPr/>
        </p:nvCxnSpPr>
        <p:spPr>
          <a:xfrm>
            <a:off x="3567185" y="263595"/>
            <a:ext cx="470236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テキスト ボックス 69"/>
          <p:cNvSpPr txBox="1"/>
          <p:nvPr/>
        </p:nvSpPr>
        <p:spPr>
          <a:xfrm>
            <a:off x="3553390" y="-46372"/>
            <a:ext cx="2552302" cy="307777"/>
          </a:xfrm>
          <a:prstGeom prst="rect">
            <a:avLst/>
          </a:prstGeom>
          <a:noFill/>
        </p:spPr>
        <p:txBody>
          <a:bodyPr wrap="none" rtlCol="0">
            <a:spAutoFit/>
          </a:bodyPr>
          <a:lstStyle/>
          <a:p>
            <a:r>
              <a:rPr kumimoji="1" lang="en-US" altLang="ja-JP" sz="1400" dirty="0" err="1" smtClean="0">
                <a:solidFill>
                  <a:schemeClr val="tx1">
                    <a:lumMod val="65000"/>
                    <a:lumOff val="35000"/>
                  </a:schemeClr>
                </a:solidFill>
              </a:rPr>
              <a:t>loadAuthorizationRequest</a:t>
            </a:r>
            <a:r>
              <a:rPr kumimoji="1" lang="en-US" altLang="ja-JP" sz="1400" dirty="0" smtClean="0">
                <a:solidFill>
                  <a:schemeClr val="tx1">
                    <a:lumMod val="65000"/>
                    <a:lumOff val="35000"/>
                  </a:schemeClr>
                </a:solidFill>
              </a:rPr>
              <a:t>(..)</a:t>
            </a:r>
            <a:endParaRPr kumimoji="1" lang="ja-JP" altLang="en-US" sz="1400" dirty="0">
              <a:solidFill>
                <a:schemeClr val="tx1">
                  <a:lumMod val="65000"/>
                  <a:lumOff val="35000"/>
                </a:schemeClr>
              </a:solidFill>
            </a:endParaRPr>
          </a:p>
        </p:txBody>
      </p:sp>
      <p:sp>
        <p:nvSpPr>
          <p:cNvPr id="10" name="円柱 9"/>
          <p:cNvSpPr/>
          <p:nvPr/>
        </p:nvSpPr>
        <p:spPr>
          <a:xfrm>
            <a:off x="6336922" y="1936130"/>
            <a:ext cx="1457665" cy="792884"/>
          </a:xfrm>
          <a:prstGeom prst="can">
            <a:avLst/>
          </a:prstGeom>
          <a:solidFill>
            <a:schemeClr val="accent1">
              <a:lumMod val="40000"/>
              <a:lumOff val="6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dirty="0" smtClean="0">
                <a:solidFill>
                  <a:schemeClr val="tx1">
                    <a:lumMod val="65000"/>
                    <a:lumOff val="35000"/>
                  </a:schemeClr>
                </a:solidFill>
              </a:rPr>
              <a:t>メモリ</a:t>
            </a:r>
            <a:endParaRPr lang="en-US" altLang="ja-JP" dirty="0" smtClean="0">
              <a:solidFill>
                <a:schemeClr val="tx1">
                  <a:lumMod val="65000"/>
                  <a:lumOff val="35000"/>
                </a:schemeClr>
              </a:solidFill>
            </a:endParaRPr>
          </a:p>
          <a:p>
            <a:pPr algn="ctr"/>
            <a:r>
              <a:rPr kumimoji="1" lang="en-US" altLang="ja-JP" sz="1200" dirty="0" smtClean="0">
                <a:solidFill>
                  <a:schemeClr val="tx1">
                    <a:lumMod val="65000"/>
                    <a:lumOff val="35000"/>
                  </a:schemeClr>
                </a:solidFill>
              </a:rPr>
              <a:t>(</a:t>
            </a:r>
            <a:r>
              <a:rPr lang="en-US" altLang="ja-JP" sz="1200" dirty="0" smtClean="0">
                <a:solidFill>
                  <a:schemeClr val="tx1">
                    <a:lumMod val="65000"/>
                    <a:lumOff val="35000"/>
                  </a:schemeClr>
                </a:solidFill>
              </a:rPr>
              <a:t>Bean</a:t>
            </a:r>
            <a:r>
              <a:rPr lang="ja-JP" altLang="en-US" sz="1200" dirty="0" smtClean="0">
                <a:solidFill>
                  <a:schemeClr val="tx1">
                    <a:lumMod val="65000"/>
                    <a:lumOff val="35000"/>
                  </a:schemeClr>
                </a:solidFill>
              </a:rPr>
              <a:t>定義</a:t>
            </a:r>
            <a:r>
              <a:rPr kumimoji="1" lang="en-US" altLang="ja-JP" sz="1200" dirty="0" smtClean="0">
                <a:solidFill>
                  <a:schemeClr val="tx1">
                    <a:lumMod val="65000"/>
                    <a:lumOff val="35000"/>
                  </a:schemeClr>
                </a:solidFill>
              </a:rPr>
              <a:t>)</a:t>
            </a:r>
            <a:endParaRPr kumimoji="1" lang="ja-JP" altLang="en-US" sz="1200" dirty="0">
              <a:solidFill>
                <a:schemeClr val="tx1">
                  <a:lumMod val="65000"/>
                  <a:lumOff val="35000"/>
                </a:schemeClr>
              </a:solidFill>
            </a:endParaRPr>
          </a:p>
        </p:txBody>
      </p:sp>
      <p:sp>
        <p:nvSpPr>
          <p:cNvPr id="11" name="左カーブ矢印 10"/>
          <p:cNvSpPr/>
          <p:nvPr/>
        </p:nvSpPr>
        <p:spPr>
          <a:xfrm>
            <a:off x="5860389" y="2110773"/>
            <a:ext cx="731520" cy="574362"/>
          </a:xfrm>
          <a:prstGeom prst="curvedLeftArrow">
            <a:avLst/>
          </a:prstGeom>
          <a:solidFill>
            <a:schemeClr val="accent1">
              <a:lumMod val="60000"/>
              <a:lumOff val="4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65000"/>
                  <a:lumOff val="35000"/>
                </a:schemeClr>
              </a:solidFill>
            </a:endParaRPr>
          </a:p>
        </p:txBody>
      </p:sp>
      <p:sp>
        <p:nvSpPr>
          <p:cNvPr id="33" name="円柱 32"/>
          <p:cNvSpPr/>
          <p:nvPr/>
        </p:nvSpPr>
        <p:spPr>
          <a:xfrm>
            <a:off x="8997565" y="-95021"/>
            <a:ext cx="1457665" cy="2010310"/>
          </a:xfrm>
          <a:prstGeom prst="can">
            <a:avLst/>
          </a:prstGeom>
          <a:solidFill>
            <a:schemeClr val="accent1">
              <a:lumMod val="40000"/>
              <a:lumOff val="6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solidFill>
                  <a:schemeClr val="tx1">
                    <a:lumMod val="65000"/>
                    <a:lumOff val="35000"/>
                  </a:schemeClr>
                </a:solidFill>
              </a:rPr>
              <a:t>セッション</a:t>
            </a:r>
            <a:endParaRPr kumimoji="1" lang="ja-JP" altLang="en-US" dirty="0">
              <a:solidFill>
                <a:schemeClr val="tx1">
                  <a:lumMod val="65000"/>
                  <a:lumOff val="35000"/>
                </a:schemeClr>
              </a:solidFill>
            </a:endParaRPr>
          </a:p>
        </p:txBody>
      </p:sp>
      <p:sp>
        <p:nvSpPr>
          <p:cNvPr id="36" name="角丸四角形 35"/>
          <p:cNvSpPr/>
          <p:nvPr/>
        </p:nvSpPr>
        <p:spPr>
          <a:xfrm>
            <a:off x="199326" y="-2114167"/>
            <a:ext cx="1864247" cy="914400"/>
          </a:xfrm>
          <a:prstGeom prst="roundRect">
            <a:avLst/>
          </a:prstGeom>
          <a:solidFill>
            <a:schemeClr val="accent3">
              <a:lumMod val="20000"/>
              <a:lumOff val="8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lumMod val="65000"/>
                    <a:lumOff val="35000"/>
                  </a:schemeClr>
                </a:solidFill>
              </a:rPr>
              <a:t>User Agent</a:t>
            </a:r>
          </a:p>
          <a:p>
            <a:pPr algn="ctr"/>
            <a:r>
              <a:rPr kumimoji="1" lang="en-US" altLang="ja-JP" dirty="0" smtClean="0">
                <a:solidFill>
                  <a:schemeClr val="tx1">
                    <a:lumMod val="65000"/>
                    <a:lumOff val="35000"/>
                  </a:schemeClr>
                </a:solidFill>
              </a:rPr>
              <a:t>(Web Browser)</a:t>
            </a:r>
          </a:p>
        </p:txBody>
      </p:sp>
      <p:sp>
        <p:nvSpPr>
          <p:cNvPr id="37" name="スマイル 36"/>
          <p:cNvSpPr/>
          <p:nvPr/>
        </p:nvSpPr>
        <p:spPr>
          <a:xfrm>
            <a:off x="129634" y="-2266566"/>
            <a:ext cx="333632" cy="345989"/>
          </a:xfrm>
          <a:prstGeom prst="smileyFace">
            <a:avLst/>
          </a:prstGeom>
          <a:solidFill>
            <a:schemeClr val="accent3">
              <a:lumMod val="20000"/>
              <a:lumOff val="8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65000"/>
                  <a:lumOff val="35000"/>
                </a:schemeClr>
              </a:solidFill>
            </a:endParaRPr>
          </a:p>
        </p:txBody>
      </p:sp>
      <p:cxnSp>
        <p:nvCxnSpPr>
          <p:cNvPr id="40" name="直線矢印コネクタ 39"/>
          <p:cNvCxnSpPr/>
          <p:nvPr/>
        </p:nvCxnSpPr>
        <p:spPr>
          <a:xfrm>
            <a:off x="1312970" y="-395427"/>
            <a:ext cx="189442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左カーブ矢印 33"/>
          <p:cNvSpPr/>
          <p:nvPr/>
        </p:nvSpPr>
        <p:spPr>
          <a:xfrm>
            <a:off x="8523071" y="220742"/>
            <a:ext cx="731520" cy="574362"/>
          </a:xfrm>
          <a:prstGeom prst="curvedLeftArrow">
            <a:avLst/>
          </a:prstGeom>
          <a:solidFill>
            <a:schemeClr val="accent1">
              <a:lumMod val="60000"/>
              <a:lumOff val="4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65000"/>
                  <a:lumOff val="35000"/>
                </a:schemeClr>
              </a:solidFill>
            </a:endParaRPr>
          </a:p>
        </p:txBody>
      </p:sp>
      <p:cxnSp>
        <p:nvCxnSpPr>
          <p:cNvPr id="35" name="直線矢印コネクタ 34"/>
          <p:cNvCxnSpPr/>
          <p:nvPr/>
        </p:nvCxnSpPr>
        <p:spPr>
          <a:xfrm flipH="1">
            <a:off x="3567185" y="790989"/>
            <a:ext cx="470236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角丸四角形 37"/>
          <p:cNvSpPr/>
          <p:nvPr/>
        </p:nvSpPr>
        <p:spPr>
          <a:xfrm>
            <a:off x="5471357" y="397638"/>
            <a:ext cx="1365425" cy="736953"/>
          </a:xfrm>
          <a:prstGeom prst="roundRect">
            <a:avLst/>
          </a:prstGeom>
          <a:solidFill>
            <a:schemeClr val="accent6">
              <a:lumMod val="20000"/>
              <a:lumOff val="8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smtClean="0">
                <a:solidFill>
                  <a:schemeClr val="tx1">
                    <a:lumMod val="65000"/>
                    <a:lumOff val="35000"/>
                  </a:schemeClr>
                </a:solidFill>
              </a:rPr>
              <a:t>OAuth2</a:t>
            </a:r>
          </a:p>
          <a:p>
            <a:pPr algn="ctr"/>
            <a:r>
              <a:rPr kumimoji="1" lang="en-US" altLang="ja-JP" sz="1400" dirty="0" smtClean="0">
                <a:solidFill>
                  <a:schemeClr val="tx1">
                    <a:lumMod val="65000"/>
                    <a:lumOff val="35000"/>
                  </a:schemeClr>
                </a:solidFill>
              </a:rPr>
              <a:t>Authorization</a:t>
            </a:r>
          </a:p>
          <a:p>
            <a:pPr algn="ctr"/>
            <a:r>
              <a:rPr kumimoji="1" lang="en-US" altLang="ja-JP" sz="1400" dirty="0" smtClean="0">
                <a:solidFill>
                  <a:schemeClr val="tx1">
                    <a:lumMod val="65000"/>
                    <a:lumOff val="35000"/>
                  </a:schemeClr>
                </a:solidFill>
              </a:rPr>
              <a:t>Request</a:t>
            </a:r>
          </a:p>
        </p:txBody>
      </p:sp>
      <p:cxnSp>
        <p:nvCxnSpPr>
          <p:cNvPr id="41" name="直線矢印コネクタ 40"/>
          <p:cNvCxnSpPr/>
          <p:nvPr/>
        </p:nvCxnSpPr>
        <p:spPr>
          <a:xfrm>
            <a:off x="3596015" y="1453959"/>
            <a:ext cx="470236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テキスト ボックス 42"/>
          <p:cNvSpPr txBox="1"/>
          <p:nvPr/>
        </p:nvSpPr>
        <p:spPr>
          <a:xfrm>
            <a:off x="3582220" y="1143992"/>
            <a:ext cx="2810385" cy="307777"/>
          </a:xfrm>
          <a:prstGeom prst="rect">
            <a:avLst/>
          </a:prstGeom>
          <a:noFill/>
        </p:spPr>
        <p:txBody>
          <a:bodyPr wrap="none" rtlCol="0">
            <a:spAutoFit/>
          </a:bodyPr>
          <a:lstStyle/>
          <a:p>
            <a:r>
              <a:rPr kumimoji="1" lang="en-US" altLang="ja-JP" sz="1400" dirty="0" err="1" smtClean="0">
                <a:solidFill>
                  <a:schemeClr val="tx1">
                    <a:lumMod val="65000"/>
                    <a:lumOff val="35000"/>
                  </a:schemeClr>
                </a:solidFill>
              </a:rPr>
              <a:t>removeAuthorizationRequest</a:t>
            </a:r>
            <a:r>
              <a:rPr kumimoji="1" lang="en-US" altLang="ja-JP" sz="1400" dirty="0" smtClean="0">
                <a:solidFill>
                  <a:schemeClr val="tx1">
                    <a:lumMod val="65000"/>
                    <a:lumOff val="35000"/>
                  </a:schemeClr>
                </a:solidFill>
              </a:rPr>
              <a:t>(..)</a:t>
            </a:r>
            <a:endParaRPr kumimoji="1" lang="ja-JP" altLang="en-US" sz="1400" dirty="0">
              <a:solidFill>
                <a:schemeClr val="tx1">
                  <a:lumMod val="65000"/>
                  <a:lumOff val="35000"/>
                </a:schemeClr>
              </a:solidFill>
            </a:endParaRPr>
          </a:p>
        </p:txBody>
      </p:sp>
      <p:sp>
        <p:nvSpPr>
          <p:cNvPr id="44" name="正方形/長方形 43"/>
          <p:cNvSpPr/>
          <p:nvPr/>
        </p:nvSpPr>
        <p:spPr>
          <a:xfrm>
            <a:off x="8286019" y="1212465"/>
            <a:ext cx="345990" cy="497039"/>
          </a:xfrm>
          <a:prstGeom prst="rect">
            <a:avLst/>
          </a:prstGeom>
          <a:solidFill>
            <a:schemeClr val="accent3">
              <a:lumMod val="20000"/>
              <a:lumOff val="8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65000"/>
                  <a:lumOff val="35000"/>
                </a:schemeClr>
              </a:solidFill>
            </a:endParaRPr>
          </a:p>
        </p:txBody>
      </p:sp>
      <p:sp>
        <p:nvSpPr>
          <p:cNvPr id="45" name="右矢印 44"/>
          <p:cNvSpPr/>
          <p:nvPr/>
        </p:nvSpPr>
        <p:spPr>
          <a:xfrm>
            <a:off x="8594305" y="1306466"/>
            <a:ext cx="604233" cy="348719"/>
          </a:xfrm>
          <a:prstGeom prst="rightArrow">
            <a:avLst/>
          </a:prstGeom>
          <a:solidFill>
            <a:schemeClr val="accent1">
              <a:lumMod val="60000"/>
              <a:lumOff val="4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65000"/>
                  <a:lumOff val="35000"/>
                </a:schemeClr>
              </a:solidFill>
            </a:endParaRPr>
          </a:p>
        </p:txBody>
      </p:sp>
      <p:sp>
        <p:nvSpPr>
          <p:cNvPr id="5" name="乗算記号 4"/>
          <p:cNvSpPr/>
          <p:nvPr/>
        </p:nvSpPr>
        <p:spPr>
          <a:xfrm>
            <a:off x="8535289" y="1030820"/>
            <a:ext cx="583709" cy="914400"/>
          </a:xfrm>
          <a:prstGeom prst="mathMultiply">
            <a:avLst/>
          </a:prstGeom>
          <a:solidFill>
            <a:srgbClr val="FF000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65000"/>
                  <a:lumOff val="35000"/>
                </a:schemeClr>
              </a:solidFill>
            </a:endParaRPr>
          </a:p>
        </p:txBody>
      </p:sp>
      <p:sp>
        <p:nvSpPr>
          <p:cNvPr id="60" name="角丸四角形 59"/>
          <p:cNvSpPr/>
          <p:nvPr/>
        </p:nvSpPr>
        <p:spPr>
          <a:xfrm>
            <a:off x="4787810" y="3343253"/>
            <a:ext cx="2215540" cy="914400"/>
          </a:xfrm>
          <a:prstGeom prst="roundRect">
            <a:avLst/>
          </a:prstGeom>
          <a:solidFill>
            <a:schemeClr val="accent3">
              <a:lumMod val="20000"/>
              <a:lumOff val="8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lumMod val="65000"/>
                    <a:lumOff val="35000"/>
                  </a:schemeClr>
                </a:solidFill>
              </a:rPr>
              <a:t>&lt;&lt;interface&gt;&gt;</a:t>
            </a:r>
            <a:endParaRPr lang="en-US" altLang="ja-JP" dirty="0">
              <a:solidFill>
                <a:schemeClr val="tx1">
                  <a:lumMod val="65000"/>
                  <a:lumOff val="35000"/>
                </a:schemeClr>
              </a:solidFill>
            </a:endParaRPr>
          </a:p>
          <a:p>
            <a:pPr algn="ctr"/>
            <a:r>
              <a:rPr kumimoji="1" lang="en-US" altLang="ja-JP" dirty="0" smtClean="0">
                <a:solidFill>
                  <a:schemeClr val="tx1">
                    <a:lumMod val="65000"/>
                    <a:lumOff val="35000"/>
                  </a:schemeClr>
                </a:solidFill>
              </a:rPr>
              <a:t>Authentication</a:t>
            </a:r>
          </a:p>
          <a:p>
            <a:pPr algn="ctr"/>
            <a:r>
              <a:rPr lang="en-US" altLang="ja-JP" dirty="0" smtClean="0">
                <a:solidFill>
                  <a:schemeClr val="tx1">
                    <a:lumMod val="65000"/>
                    <a:lumOff val="35000"/>
                  </a:schemeClr>
                </a:solidFill>
              </a:rPr>
              <a:t>Manager</a:t>
            </a:r>
            <a:endParaRPr kumimoji="1" lang="en-US" altLang="ja-JP" dirty="0" smtClean="0">
              <a:solidFill>
                <a:schemeClr val="tx1">
                  <a:lumMod val="65000"/>
                  <a:lumOff val="35000"/>
                </a:schemeClr>
              </a:solidFill>
            </a:endParaRPr>
          </a:p>
        </p:txBody>
      </p:sp>
      <p:sp>
        <p:nvSpPr>
          <p:cNvPr id="61" name="角丸四角形 60"/>
          <p:cNvSpPr/>
          <p:nvPr/>
        </p:nvSpPr>
        <p:spPr>
          <a:xfrm>
            <a:off x="7386552" y="3332705"/>
            <a:ext cx="2215540" cy="914400"/>
          </a:xfrm>
          <a:prstGeom prst="roundRect">
            <a:avLst/>
          </a:prstGeom>
          <a:solidFill>
            <a:schemeClr val="accent3">
              <a:lumMod val="20000"/>
              <a:lumOff val="8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lumMod val="65000"/>
                    <a:lumOff val="35000"/>
                  </a:schemeClr>
                </a:solidFill>
              </a:rPr>
              <a:t>&lt;&lt;interface&gt;&gt;</a:t>
            </a:r>
            <a:endParaRPr lang="en-US" altLang="ja-JP" dirty="0">
              <a:solidFill>
                <a:schemeClr val="tx1">
                  <a:lumMod val="65000"/>
                  <a:lumOff val="35000"/>
                </a:schemeClr>
              </a:solidFill>
            </a:endParaRPr>
          </a:p>
          <a:p>
            <a:pPr algn="ctr"/>
            <a:r>
              <a:rPr kumimoji="1" lang="en-US" altLang="ja-JP" dirty="0" smtClean="0">
                <a:solidFill>
                  <a:schemeClr val="tx1">
                    <a:lumMod val="65000"/>
                    <a:lumOff val="35000"/>
                  </a:schemeClr>
                </a:solidFill>
              </a:rPr>
              <a:t>Authentication</a:t>
            </a:r>
          </a:p>
          <a:p>
            <a:pPr algn="ctr"/>
            <a:r>
              <a:rPr lang="en-US" altLang="ja-JP" dirty="0" smtClean="0">
                <a:solidFill>
                  <a:schemeClr val="tx1">
                    <a:lumMod val="65000"/>
                    <a:lumOff val="35000"/>
                  </a:schemeClr>
                </a:solidFill>
              </a:rPr>
              <a:t>Provider</a:t>
            </a:r>
            <a:endParaRPr kumimoji="1" lang="en-US" altLang="ja-JP" dirty="0" smtClean="0">
              <a:solidFill>
                <a:schemeClr val="tx1">
                  <a:lumMod val="65000"/>
                  <a:lumOff val="35000"/>
                </a:schemeClr>
              </a:solidFill>
            </a:endParaRPr>
          </a:p>
        </p:txBody>
      </p:sp>
      <p:cxnSp>
        <p:nvCxnSpPr>
          <p:cNvPr id="62" name="直線コネクタ 61"/>
          <p:cNvCxnSpPr>
            <a:stCxn id="61" idx="2"/>
          </p:cNvCxnSpPr>
          <p:nvPr/>
        </p:nvCxnSpPr>
        <p:spPr>
          <a:xfrm>
            <a:off x="8494322" y="4247105"/>
            <a:ext cx="10839" cy="2797339"/>
          </a:xfrm>
          <a:prstGeom prst="line">
            <a:avLst/>
          </a:prstGeom>
          <a:ln>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64" name="直線コネクタ 63"/>
          <p:cNvCxnSpPr>
            <a:stCxn id="60" idx="2"/>
          </p:cNvCxnSpPr>
          <p:nvPr/>
        </p:nvCxnSpPr>
        <p:spPr>
          <a:xfrm>
            <a:off x="5895580" y="4257653"/>
            <a:ext cx="27879" cy="2907408"/>
          </a:xfrm>
          <a:prstGeom prst="line">
            <a:avLst/>
          </a:prstGeom>
          <a:ln>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68" name="正方形/長方形 67"/>
          <p:cNvSpPr/>
          <p:nvPr/>
        </p:nvSpPr>
        <p:spPr>
          <a:xfrm>
            <a:off x="5739681" y="4788023"/>
            <a:ext cx="345990" cy="2119402"/>
          </a:xfrm>
          <a:prstGeom prst="rect">
            <a:avLst/>
          </a:prstGeom>
          <a:solidFill>
            <a:schemeClr val="accent3">
              <a:lumMod val="20000"/>
              <a:lumOff val="8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65000"/>
                  <a:lumOff val="35000"/>
                </a:schemeClr>
              </a:solidFill>
            </a:endParaRPr>
          </a:p>
        </p:txBody>
      </p:sp>
      <p:cxnSp>
        <p:nvCxnSpPr>
          <p:cNvPr id="73" name="直線矢印コネクタ 72"/>
          <p:cNvCxnSpPr/>
          <p:nvPr/>
        </p:nvCxnSpPr>
        <p:spPr>
          <a:xfrm>
            <a:off x="3567185" y="4992127"/>
            <a:ext cx="21724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5" name="テキスト ボックス 74"/>
          <p:cNvSpPr txBox="1"/>
          <p:nvPr/>
        </p:nvSpPr>
        <p:spPr>
          <a:xfrm>
            <a:off x="3565266" y="4334899"/>
            <a:ext cx="1459054" cy="307777"/>
          </a:xfrm>
          <a:prstGeom prst="rect">
            <a:avLst/>
          </a:prstGeom>
          <a:noFill/>
        </p:spPr>
        <p:txBody>
          <a:bodyPr wrap="none" rtlCol="0">
            <a:spAutoFit/>
          </a:bodyPr>
          <a:lstStyle/>
          <a:p>
            <a:r>
              <a:rPr lang="en-US" altLang="ja-JP" sz="1400" dirty="0">
                <a:solidFill>
                  <a:schemeClr val="tx1">
                    <a:lumMod val="65000"/>
                    <a:lumOff val="35000"/>
                  </a:schemeClr>
                </a:solidFill>
              </a:rPr>
              <a:t>a</a:t>
            </a:r>
            <a:r>
              <a:rPr kumimoji="1" lang="en-US" altLang="ja-JP" sz="1400" dirty="0" smtClean="0">
                <a:solidFill>
                  <a:schemeClr val="tx1">
                    <a:lumMod val="65000"/>
                    <a:lumOff val="35000"/>
                  </a:schemeClr>
                </a:solidFill>
              </a:rPr>
              <a:t>uthenticate(..)</a:t>
            </a:r>
            <a:endParaRPr kumimoji="1" lang="ja-JP" altLang="en-US" sz="1400" dirty="0">
              <a:solidFill>
                <a:schemeClr val="tx1">
                  <a:lumMod val="65000"/>
                  <a:lumOff val="35000"/>
                </a:schemeClr>
              </a:solidFill>
            </a:endParaRPr>
          </a:p>
        </p:txBody>
      </p:sp>
      <p:sp>
        <p:nvSpPr>
          <p:cNvPr id="76" name="正方形/長方形 75"/>
          <p:cNvSpPr/>
          <p:nvPr/>
        </p:nvSpPr>
        <p:spPr>
          <a:xfrm>
            <a:off x="8310094" y="4990262"/>
            <a:ext cx="345990" cy="1789817"/>
          </a:xfrm>
          <a:prstGeom prst="rect">
            <a:avLst/>
          </a:prstGeom>
          <a:solidFill>
            <a:schemeClr val="accent3">
              <a:lumMod val="20000"/>
              <a:lumOff val="8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65000"/>
                  <a:lumOff val="35000"/>
                </a:schemeClr>
              </a:solidFill>
            </a:endParaRPr>
          </a:p>
        </p:txBody>
      </p:sp>
      <p:cxnSp>
        <p:nvCxnSpPr>
          <p:cNvPr id="77" name="直線矢印コネクタ 76"/>
          <p:cNvCxnSpPr/>
          <p:nvPr/>
        </p:nvCxnSpPr>
        <p:spPr>
          <a:xfrm>
            <a:off x="6084045" y="5218670"/>
            <a:ext cx="223903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8" name="テキスト ボックス 77"/>
          <p:cNvSpPr txBox="1"/>
          <p:nvPr/>
        </p:nvSpPr>
        <p:spPr>
          <a:xfrm>
            <a:off x="6159814" y="4887842"/>
            <a:ext cx="1459054" cy="307777"/>
          </a:xfrm>
          <a:prstGeom prst="rect">
            <a:avLst/>
          </a:prstGeom>
          <a:noFill/>
        </p:spPr>
        <p:txBody>
          <a:bodyPr wrap="none" rtlCol="0">
            <a:spAutoFit/>
          </a:bodyPr>
          <a:lstStyle/>
          <a:p>
            <a:r>
              <a:rPr lang="en-US" altLang="ja-JP" sz="1400" dirty="0">
                <a:solidFill>
                  <a:schemeClr val="tx1">
                    <a:lumMod val="65000"/>
                    <a:lumOff val="35000"/>
                  </a:schemeClr>
                </a:solidFill>
              </a:rPr>
              <a:t>a</a:t>
            </a:r>
            <a:r>
              <a:rPr kumimoji="1" lang="en-US" altLang="ja-JP" sz="1400" dirty="0" smtClean="0">
                <a:solidFill>
                  <a:schemeClr val="tx1">
                    <a:lumMod val="65000"/>
                    <a:lumOff val="35000"/>
                  </a:schemeClr>
                </a:solidFill>
              </a:rPr>
              <a:t>uthenticate(..)</a:t>
            </a:r>
            <a:endParaRPr kumimoji="1" lang="ja-JP" altLang="en-US" sz="1400" dirty="0">
              <a:solidFill>
                <a:schemeClr val="tx1">
                  <a:lumMod val="65000"/>
                  <a:lumOff val="35000"/>
                </a:schemeClr>
              </a:solidFill>
            </a:endParaRPr>
          </a:p>
        </p:txBody>
      </p:sp>
      <p:sp>
        <p:nvSpPr>
          <p:cNvPr id="80" name="角丸四角形 79"/>
          <p:cNvSpPr/>
          <p:nvPr/>
        </p:nvSpPr>
        <p:spPr>
          <a:xfrm>
            <a:off x="4836793" y="7268358"/>
            <a:ext cx="2215984" cy="914400"/>
          </a:xfrm>
          <a:prstGeom prst="roundRect">
            <a:avLst/>
          </a:prstGeom>
          <a:solidFill>
            <a:schemeClr val="accent3">
              <a:lumMod val="20000"/>
              <a:lumOff val="8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err="1" smtClean="0">
                <a:solidFill>
                  <a:schemeClr val="tx1">
                    <a:lumMod val="65000"/>
                    <a:lumOff val="35000"/>
                  </a:schemeClr>
                </a:solidFill>
              </a:rPr>
              <a:t>SecurityContext</a:t>
            </a:r>
            <a:endParaRPr lang="en-US" altLang="ja-JP" dirty="0" smtClean="0">
              <a:solidFill>
                <a:schemeClr val="tx1">
                  <a:lumMod val="65000"/>
                  <a:lumOff val="35000"/>
                </a:schemeClr>
              </a:solidFill>
            </a:endParaRPr>
          </a:p>
        </p:txBody>
      </p:sp>
      <p:cxnSp>
        <p:nvCxnSpPr>
          <p:cNvPr id="81" name="直線コネクタ 80"/>
          <p:cNvCxnSpPr/>
          <p:nvPr/>
        </p:nvCxnSpPr>
        <p:spPr>
          <a:xfrm>
            <a:off x="5939435" y="8142396"/>
            <a:ext cx="0" cy="1149887"/>
          </a:xfrm>
          <a:prstGeom prst="line">
            <a:avLst/>
          </a:prstGeom>
          <a:ln>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82" name="正方形/長方形 81"/>
          <p:cNvSpPr/>
          <p:nvPr/>
        </p:nvSpPr>
        <p:spPr>
          <a:xfrm>
            <a:off x="5778020" y="8734355"/>
            <a:ext cx="345990" cy="411942"/>
          </a:xfrm>
          <a:prstGeom prst="rect">
            <a:avLst/>
          </a:prstGeom>
          <a:solidFill>
            <a:schemeClr val="accent3">
              <a:lumMod val="20000"/>
              <a:lumOff val="8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65000"/>
                  <a:lumOff val="35000"/>
                </a:schemeClr>
              </a:solidFill>
            </a:endParaRPr>
          </a:p>
        </p:txBody>
      </p:sp>
      <p:cxnSp>
        <p:nvCxnSpPr>
          <p:cNvPr id="84" name="直線矢印コネクタ 83"/>
          <p:cNvCxnSpPr/>
          <p:nvPr/>
        </p:nvCxnSpPr>
        <p:spPr>
          <a:xfrm flipH="1">
            <a:off x="6094750" y="6504238"/>
            <a:ext cx="22283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0" name="角丸四角形 89"/>
          <p:cNvSpPr/>
          <p:nvPr/>
        </p:nvSpPr>
        <p:spPr>
          <a:xfrm>
            <a:off x="6478167" y="6112241"/>
            <a:ext cx="1503609" cy="751867"/>
          </a:xfrm>
          <a:prstGeom prst="roundRect">
            <a:avLst/>
          </a:prstGeom>
          <a:solidFill>
            <a:schemeClr val="accent6">
              <a:lumMod val="20000"/>
              <a:lumOff val="8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smtClean="0">
                <a:solidFill>
                  <a:schemeClr val="tx1">
                    <a:lumMod val="65000"/>
                    <a:lumOff val="35000"/>
                  </a:schemeClr>
                </a:solidFill>
              </a:rPr>
              <a:t>OAuth2Login</a:t>
            </a:r>
          </a:p>
          <a:p>
            <a:pPr algn="ctr"/>
            <a:r>
              <a:rPr lang="en-US" altLang="ja-JP" sz="1400" dirty="0" smtClean="0">
                <a:solidFill>
                  <a:schemeClr val="tx1">
                    <a:lumMod val="65000"/>
                    <a:lumOff val="35000"/>
                  </a:schemeClr>
                </a:solidFill>
              </a:rPr>
              <a:t>Authentication</a:t>
            </a:r>
          </a:p>
          <a:p>
            <a:pPr algn="ctr"/>
            <a:r>
              <a:rPr lang="en-US" altLang="ja-JP" sz="1400" dirty="0" smtClean="0">
                <a:solidFill>
                  <a:schemeClr val="tx1">
                    <a:lumMod val="65000"/>
                    <a:lumOff val="35000"/>
                  </a:schemeClr>
                </a:solidFill>
              </a:rPr>
              <a:t>Token</a:t>
            </a:r>
            <a:endParaRPr kumimoji="1" lang="en-US" altLang="ja-JP" sz="1400" dirty="0" smtClean="0">
              <a:solidFill>
                <a:schemeClr val="tx1">
                  <a:lumMod val="65000"/>
                  <a:lumOff val="35000"/>
                </a:schemeClr>
              </a:solidFill>
            </a:endParaRPr>
          </a:p>
        </p:txBody>
      </p:sp>
      <p:cxnSp>
        <p:nvCxnSpPr>
          <p:cNvPr id="91" name="直線矢印コネクタ 90"/>
          <p:cNvCxnSpPr/>
          <p:nvPr/>
        </p:nvCxnSpPr>
        <p:spPr>
          <a:xfrm flipH="1">
            <a:off x="3567187" y="6762023"/>
            <a:ext cx="21724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5" name="角丸四角形 94"/>
          <p:cNvSpPr/>
          <p:nvPr/>
        </p:nvSpPr>
        <p:spPr>
          <a:xfrm>
            <a:off x="3900237" y="4638149"/>
            <a:ext cx="1503609" cy="751867"/>
          </a:xfrm>
          <a:prstGeom prst="roundRect">
            <a:avLst/>
          </a:prstGeom>
          <a:solidFill>
            <a:schemeClr val="accent6">
              <a:lumMod val="20000"/>
              <a:lumOff val="8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smtClean="0">
                <a:solidFill>
                  <a:schemeClr val="tx1">
                    <a:lumMod val="65000"/>
                    <a:lumOff val="35000"/>
                  </a:schemeClr>
                </a:solidFill>
              </a:rPr>
              <a:t>OAuth2Login</a:t>
            </a:r>
          </a:p>
          <a:p>
            <a:pPr algn="ctr"/>
            <a:r>
              <a:rPr lang="en-US" altLang="ja-JP" sz="1400" dirty="0" smtClean="0">
                <a:solidFill>
                  <a:schemeClr val="tx1">
                    <a:lumMod val="65000"/>
                    <a:lumOff val="35000"/>
                  </a:schemeClr>
                </a:solidFill>
              </a:rPr>
              <a:t>Authentication</a:t>
            </a:r>
          </a:p>
          <a:p>
            <a:pPr algn="ctr"/>
            <a:r>
              <a:rPr lang="en-US" altLang="ja-JP" sz="1400" dirty="0" smtClean="0">
                <a:solidFill>
                  <a:schemeClr val="tx1">
                    <a:lumMod val="65000"/>
                    <a:lumOff val="35000"/>
                  </a:schemeClr>
                </a:solidFill>
              </a:rPr>
              <a:t>Token</a:t>
            </a:r>
            <a:endParaRPr kumimoji="1" lang="en-US" altLang="ja-JP" sz="1400" dirty="0" smtClean="0">
              <a:solidFill>
                <a:schemeClr val="tx1">
                  <a:lumMod val="65000"/>
                  <a:lumOff val="35000"/>
                </a:schemeClr>
              </a:solidFill>
            </a:endParaRPr>
          </a:p>
        </p:txBody>
      </p:sp>
      <p:sp>
        <p:nvSpPr>
          <p:cNvPr id="107" name="正方形/長方形 106"/>
          <p:cNvSpPr/>
          <p:nvPr/>
        </p:nvSpPr>
        <p:spPr>
          <a:xfrm>
            <a:off x="10157895" y="4975058"/>
            <a:ext cx="1774077" cy="721408"/>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dirty="0" err="1" smtClean="0">
                <a:solidFill>
                  <a:schemeClr val="tx1">
                    <a:lumMod val="65000"/>
                    <a:lumOff val="35000"/>
                  </a:schemeClr>
                </a:solidFill>
              </a:rPr>
              <a:t>github.com</a:t>
            </a:r>
            <a:endParaRPr kumimoji="1" lang="ja-JP" altLang="en-US" dirty="0">
              <a:solidFill>
                <a:schemeClr val="tx1">
                  <a:lumMod val="65000"/>
                  <a:lumOff val="35000"/>
                </a:schemeClr>
              </a:solidFill>
            </a:endParaRPr>
          </a:p>
        </p:txBody>
      </p:sp>
      <p:sp>
        <p:nvSpPr>
          <p:cNvPr id="108" name="正方形/長方形 107"/>
          <p:cNvSpPr/>
          <p:nvPr/>
        </p:nvSpPr>
        <p:spPr>
          <a:xfrm>
            <a:off x="10157895" y="5766768"/>
            <a:ext cx="1786996" cy="759364"/>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dirty="0" err="1" smtClean="0">
                <a:solidFill>
                  <a:schemeClr val="tx1">
                    <a:lumMod val="65000"/>
                    <a:lumOff val="35000"/>
                  </a:schemeClr>
                </a:solidFill>
              </a:rPr>
              <a:t>api.github.com</a:t>
            </a:r>
            <a:endParaRPr kumimoji="1" lang="ja-JP" altLang="en-US" dirty="0">
              <a:solidFill>
                <a:schemeClr val="tx1">
                  <a:lumMod val="65000"/>
                  <a:lumOff val="35000"/>
                </a:schemeClr>
              </a:solidFill>
            </a:endParaRPr>
          </a:p>
        </p:txBody>
      </p:sp>
      <p:sp>
        <p:nvSpPr>
          <p:cNvPr id="110" name="正方形/長方形 109"/>
          <p:cNvSpPr/>
          <p:nvPr/>
        </p:nvSpPr>
        <p:spPr>
          <a:xfrm>
            <a:off x="10917464" y="5330417"/>
            <a:ext cx="345990" cy="305950"/>
          </a:xfrm>
          <a:prstGeom prst="rect">
            <a:avLst/>
          </a:prstGeom>
          <a:solidFill>
            <a:schemeClr val="accent3">
              <a:lumMod val="20000"/>
              <a:lumOff val="8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65000"/>
                  <a:lumOff val="35000"/>
                </a:schemeClr>
              </a:solidFill>
            </a:endParaRPr>
          </a:p>
        </p:txBody>
      </p:sp>
      <p:sp>
        <p:nvSpPr>
          <p:cNvPr id="111" name="正方形/長方形 110"/>
          <p:cNvSpPr/>
          <p:nvPr/>
        </p:nvSpPr>
        <p:spPr>
          <a:xfrm>
            <a:off x="10936301" y="6130086"/>
            <a:ext cx="345990" cy="305950"/>
          </a:xfrm>
          <a:prstGeom prst="rect">
            <a:avLst/>
          </a:prstGeom>
          <a:solidFill>
            <a:schemeClr val="accent3">
              <a:lumMod val="20000"/>
              <a:lumOff val="8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65000"/>
                  <a:lumOff val="35000"/>
                </a:schemeClr>
              </a:solidFill>
            </a:endParaRPr>
          </a:p>
        </p:txBody>
      </p:sp>
      <p:cxnSp>
        <p:nvCxnSpPr>
          <p:cNvPr id="112" name="直線矢印コネクタ 111"/>
          <p:cNvCxnSpPr>
            <a:endCxn id="110" idx="1"/>
          </p:cNvCxnSpPr>
          <p:nvPr/>
        </p:nvCxnSpPr>
        <p:spPr>
          <a:xfrm>
            <a:off x="8674893" y="5483392"/>
            <a:ext cx="2242571" cy="0"/>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9" name="直線矢印コネクタ 118"/>
          <p:cNvCxnSpPr>
            <a:endCxn id="111" idx="1"/>
          </p:cNvCxnSpPr>
          <p:nvPr/>
        </p:nvCxnSpPr>
        <p:spPr>
          <a:xfrm>
            <a:off x="8700229" y="6283061"/>
            <a:ext cx="2236072" cy="0"/>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3" name="角丸四角形 122"/>
          <p:cNvSpPr/>
          <p:nvPr/>
        </p:nvSpPr>
        <p:spPr>
          <a:xfrm>
            <a:off x="7387451" y="8184133"/>
            <a:ext cx="2215984" cy="914400"/>
          </a:xfrm>
          <a:prstGeom prst="roundRect">
            <a:avLst/>
          </a:prstGeom>
          <a:solidFill>
            <a:schemeClr val="accent3">
              <a:lumMod val="20000"/>
              <a:lumOff val="8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lumMod val="65000"/>
                    <a:lumOff val="35000"/>
                  </a:schemeClr>
                </a:solidFill>
              </a:rPr>
              <a:t>&lt;&lt;interface&gt;&gt;</a:t>
            </a:r>
          </a:p>
          <a:p>
            <a:pPr algn="ctr"/>
            <a:r>
              <a:rPr lang="en-US" altLang="ja-JP" dirty="0" smtClean="0">
                <a:solidFill>
                  <a:schemeClr val="tx1">
                    <a:lumMod val="65000"/>
                    <a:lumOff val="35000"/>
                  </a:schemeClr>
                </a:solidFill>
              </a:rPr>
              <a:t>OAuth2</a:t>
            </a:r>
            <a:r>
              <a:rPr kumimoji="1" lang="en-US" altLang="ja-JP" dirty="0" smtClean="0">
                <a:solidFill>
                  <a:schemeClr val="tx1">
                    <a:lumMod val="65000"/>
                    <a:lumOff val="35000"/>
                  </a:schemeClr>
                </a:solidFill>
              </a:rPr>
              <a:t>Authorized</a:t>
            </a:r>
          </a:p>
          <a:p>
            <a:pPr algn="ctr"/>
            <a:r>
              <a:rPr lang="en-US" altLang="ja-JP" dirty="0" err="1" smtClean="0">
                <a:solidFill>
                  <a:schemeClr val="tx1">
                    <a:lumMod val="65000"/>
                    <a:lumOff val="35000"/>
                  </a:schemeClr>
                </a:solidFill>
              </a:rPr>
              <a:t>ClientService</a:t>
            </a:r>
            <a:endParaRPr kumimoji="1" lang="en-US" altLang="ja-JP" dirty="0" smtClean="0">
              <a:solidFill>
                <a:schemeClr val="tx1">
                  <a:lumMod val="65000"/>
                  <a:lumOff val="35000"/>
                </a:schemeClr>
              </a:solidFill>
            </a:endParaRPr>
          </a:p>
        </p:txBody>
      </p:sp>
      <p:cxnSp>
        <p:nvCxnSpPr>
          <p:cNvPr id="129" name="直線矢印コネクタ 128"/>
          <p:cNvCxnSpPr/>
          <p:nvPr/>
        </p:nvCxnSpPr>
        <p:spPr>
          <a:xfrm flipV="1">
            <a:off x="3567185" y="8927969"/>
            <a:ext cx="2210835" cy="59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6" name="角丸四角形 135"/>
          <p:cNvSpPr/>
          <p:nvPr/>
        </p:nvSpPr>
        <p:spPr>
          <a:xfrm>
            <a:off x="3965606" y="8556130"/>
            <a:ext cx="1503609" cy="751867"/>
          </a:xfrm>
          <a:prstGeom prst="roundRect">
            <a:avLst/>
          </a:prstGeom>
          <a:solidFill>
            <a:schemeClr val="accent6">
              <a:lumMod val="20000"/>
              <a:lumOff val="8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smtClean="0">
                <a:solidFill>
                  <a:schemeClr val="tx1">
                    <a:lumMod val="65000"/>
                    <a:lumOff val="35000"/>
                  </a:schemeClr>
                </a:solidFill>
              </a:rPr>
              <a:t>OAuth2</a:t>
            </a:r>
          </a:p>
          <a:p>
            <a:pPr algn="ctr"/>
            <a:r>
              <a:rPr lang="en-US" altLang="ja-JP" sz="1400" dirty="0" smtClean="0">
                <a:solidFill>
                  <a:schemeClr val="tx1">
                    <a:lumMod val="65000"/>
                    <a:lumOff val="35000"/>
                  </a:schemeClr>
                </a:solidFill>
              </a:rPr>
              <a:t>Authentication</a:t>
            </a:r>
          </a:p>
          <a:p>
            <a:pPr algn="ctr"/>
            <a:r>
              <a:rPr lang="en-US" altLang="ja-JP" sz="1400" dirty="0" smtClean="0">
                <a:solidFill>
                  <a:schemeClr val="tx1">
                    <a:lumMod val="65000"/>
                    <a:lumOff val="35000"/>
                  </a:schemeClr>
                </a:solidFill>
              </a:rPr>
              <a:t>Token</a:t>
            </a:r>
            <a:endParaRPr kumimoji="1" lang="en-US" altLang="ja-JP" sz="1400" dirty="0" smtClean="0">
              <a:solidFill>
                <a:schemeClr val="tx1">
                  <a:lumMod val="65000"/>
                  <a:lumOff val="35000"/>
                </a:schemeClr>
              </a:solidFill>
            </a:endParaRPr>
          </a:p>
        </p:txBody>
      </p:sp>
      <p:sp>
        <p:nvSpPr>
          <p:cNvPr id="137" name="テキスト ボックス 136"/>
          <p:cNvSpPr txBox="1"/>
          <p:nvPr/>
        </p:nvSpPr>
        <p:spPr>
          <a:xfrm>
            <a:off x="3634529" y="8235006"/>
            <a:ext cx="1880643" cy="307777"/>
          </a:xfrm>
          <a:prstGeom prst="rect">
            <a:avLst/>
          </a:prstGeom>
          <a:noFill/>
        </p:spPr>
        <p:txBody>
          <a:bodyPr wrap="none" rtlCol="0">
            <a:spAutoFit/>
          </a:bodyPr>
          <a:lstStyle/>
          <a:p>
            <a:r>
              <a:rPr lang="en-US" altLang="ja-JP" sz="1400" dirty="0" err="1" smtClean="0">
                <a:solidFill>
                  <a:schemeClr val="tx1">
                    <a:lumMod val="65000"/>
                    <a:lumOff val="35000"/>
                  </a:schemeClr>
                </a:solidFill>
              </a:rPr>
              <a:t>setAuthentication</a:t>
            </a:r>
            <a:r>
              <a:rPr kumimoji="1" lang="en-US" altLang="ja-JP" sz="1400" dirty="0" smtClean="0">
                <a:solidFill>
                  <a:schemeClr val="tx1">
                    <a:lumMod val="65000"/>
                    <a:lumOff val="35000"/>
                  </a:schemeClr>
                </a:solidFill>
              </a:rPr>
              <a:t>(..)</a:t>
            </a:r>
            <a:endParaRPr kumimoji="1" lang="ja-JP" altLang="en-US" sz="1400" dirty="0">
              <a:solidFill>
                <a:schemeClr val="tx1">
                  <a:lumMod val="65000"/>
                  <a:lumOff val="35000"/>
                </a:schemeClr>
              </a:solidFill>
            </a:endParaRPr>
          </a:p>
        </p:txBody>
      </p:sp>
      <p:cxnSp>
        <p:nvCxnSpPr>
          <p:cNvPr id="138" name="直線コネクタ 137"/>
          <p:cNvCxnSpPr>
            <a:stCxn id="123" idx="2"/>
          </p:cNvCxnSpPr>
          <p:nvPr/>
        </p:nvCxnSpPr>
        <p:spPr>
          <a:xfrm>
            <a:off x="8495443" y="9098533"/>
            <a:ext cx="0" cy="1725986"/>
          </a:xfrm>
          <a:prstGeom prst="line">
            <a:avLst/>
          </a:prstGeom>
          <a:ln>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39" name="正方形/長方形 138"/>
          <p:cNvSpPr/>
          <p:nvPr/>
        </p:nvSpPr>
        <p:spPr>
          <a:xfrm>
            <a:off x="8324446" y="9515240"/>
            <a:ext cx="345990" cy="1086859"/>
          </a:xfrm>
          <a:prstGeom prst="rect">
            <a:avLst/>
          </a:prstGeom>
          <a:solidFill>
            <a:schemeClr val="accent3">
              <a:lumMod val="20000"/>
              <a:lumOff val="8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65000"/>
                  <a:lumOff val="35000"/>
                </a:schemeClr>
              </a:solidFill>
            </a:endParaRPr>
          </a:p>
        </p:txBody>
      </p:sp>
      <p:cxnSp>
        <p:nvCxnSpPr>
          <p:cNvPr id="143" name="直線矢印コネクタ 142"/>
          <p:cNvCxnSpPr/>
          <p:nvPr/>
        </p:nvCxnSpPr>
        <p:spPr>
          <a:xfrm>
            <a:off x="3564353" y="9776612"/>
            <a:ext cx="474574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6" name="角丸四角形 145"/>
          <p:cNvSpPr/>
          <p:nvPr/>
        </p:nvSpPr>
        <p:spPr>
          <a:xfrm>
            <a:off x="6192191" y="9394706"/>
            <a:ext cx="1503609" cy="751867"/>
          </a:xfrm>
          <a:prstGeom prst="roundRect">
            <a:avLst/>
          </a:prstGeom>
          <a:solidFill>
            <a:schemeClr val="accent6">
              <a:lumMod val="20000"/>
              <a:lumOff val="8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smtClean="0">
                <a:solidFill>
                  <a:schemeClr val="tx1">
                    <a:lumMod val="65000"/>
                    <a:lumOff val="35000"/>
                  </a:schemeClr>
                </a:solidFill>
              </a:rPr>
              <a:t>OAuth2</a:t>
            </a:r>
          </a:p>
          <a:p>
            <a:pPr algn="ctr"/>
            <a:r>
              <a:rPr lang="en-US" altLang="ja-JP" sz="1400" dirty="0" smtClean="0">
                <a:solidFill>
                  <a:schemeClr val="tx1">
                    <a:lumMod val="65000"/>
                    <a:lumOff val="35000"/>
                  </a:schemeClr>
                </a:solidFill>
              </a:rPr>
              <a:t>Authorized</a:t>
            </a:r>
          </a:p>
          <a:p>
            <a:pPr algn="ctr"/>
            <a:r>
              <a:rPr lang="en-US" altLang="ja-JP" sz="1400" dirty="0" smtClean="0">
                <a:solidFill>
                  <a:schemeClr val="tx1">
                    <a:lumMod val="65000"/>
                    <a:lumOff val="35000"/>
                  </a:schemeClr>
                </a:solidFill>
              </a:rPr>
              <a:t>Client</a:t>
            </a:r>
            <a:endParaRPr kumimoji="1" lang="en-US" altLang="ja-JP" sz="1400" dirty="0" smtClean="0">
              <a:solidFill>
                <a:schemeClr val="tx1">
                  <a:lumMod val="65000"/>
                  <a:lumOff val="35000"/>
                </a:schemeClr>
              </a:solidFill>
            </a:endParaRPr>
          </a:p>
        </p:txBody>
      </p:sp>
      <p:sp>
        <p:nvSpPr>
          <p:cNvPr id="147" name="テキスト ボックス 146"/>
          <p:cNvSpPr txBox="1"/>
          <p:nvPr/>
        </p:nvSpPr>
        <p:spPr>
          <a:xfrm>
            <a:off x="3613932" y="9462446"/>
            <a:ext cx="2169184" cy="307777"/>
          </a:xfrm>
          <a:prstGeom prst="rect">
            <a:avLst/>
          </a:prstGeom>
          <a:noFill/>
        </p:spPr>
        <p:txBody>
          <a:bodyPr wrap="none" rtlCol="0">
            <a:spAutoFit/>
          </a:bodyPr>
          <a:lstStyle/>
          <a:p>
            <a:r>
              <a:rPr lang="en-US" altLang="ja-JP" sz="1400" dirty="0" err="1" smtClean="0">
                <a:solidFill>
                  <a:schemeClr val="tx1">
                    <a:lumMod val="65000"/>
                    <a:lumOff val="35000"/>
                  </a:schemeClr>
                </a:solidFill>
              </a:rPr>
              <a:t>saveAuthorizedClient</a:t>
            </a:r>
            <a:r>
              <a:rPr kumimoji="1" lang="en-US" altLang="ja-JP" sz="1400" dirty="0" smtClean="0">
                <a:solidFill>
                  <a:schemeClr val="tx1">
                    <a:lumMod val="65000"/>
                    <a:lumOff val="35000"/>
                  </a:schemeClr>
                </a:solidFill>
              </a:rPr>
              <a:t>(..)</a:t>
            </a:r>
            <a:endParaRPr kumimoji="1" lang="ja-JP" altLang="en-US" sz="1400" dirty="0">
              <a:solidFill>
                <a:schemeClr val="tx1">
                  <a:lumMod val="65000"/>
                  <a:lumOff val="35000"/>
                </a:schemeClr>
              </a:solidFill>
            </a:endParaRPr>
          </a:p>
        </p:txBody>
      </p:sp>
      <p:sp>
        <p:nvSpPr>
          <p:cNvPr id="150" name="円柱 149"/>
          <p:cNvSpPr/>
          <p:nvPr/>
        </p:nvSpPr>
        <p:spPr>
          <a:xfrm>
            <a:off x="9101371" y="9674581"/>
            <a:ext cx="1457665" cy="792884"/>
          </a:xfrm>
          <a:prstGeom prst="can">
            <a:avLst/>
          </a:prstGeom>
          <a:solidFill>
            <a:schemeClr val="accent1">
              <a:lumMod val="40000"/>
              <a:lumOff val="6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ja-JP" altLang="en-US" smtClean="0">
                <a:solidFill>
                  <a:schemeClr val="tx1">
                    <a:lumMod val="65000"/>
                    <a:lumOff val="35000"/>
                  </a:schemeClr>
                </a:solidFill>
              </a:rPr>
              <a:t>メモリ</a:t>
            </a:r>
          </a:p>
        </p:txBody>
      </p:sp>
      <p:sp>
        <p:nvSpPr>
          <p:cNvPr id="151" name="右矢印 150"/>
          <p:cNvSpPr/>
          <p:nvPr/>
        </p:nvSpPr>
        <p:spPr>
          <a:xfrm>
            <a:off x="8583794" y="9922785"/>
            <a:ext cx="604233" cy="348719"/>
          </a:xfrm>
          <a:prstGeom prst="rightArrow">
            <a:avLst/>
          </a:prstGeom>
          <a:solidFill>
            <a:schemeClr val="accent1">
              <a:lumMod val="60000"/>
              <a:lumOff val="4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65000"/>
                  <a:lumOff val="35000"/>
                </a:schemeClr>
              </a:solidFill>
            </a:endParaRPr>
          </a:p>
        </p:txBody>
      </p:sp>
      <p:cxnSp>
        <p:nvCxnSpPr>
          <p:cNvPr id="153" name="直線矢印コネクタ 152"/>
          <p:cNvCxnSpPr/>
          <p:nvPr/>
        </p:nvCxnSpPr>
        <p:spPr>
          <a:xfrm flipH="1">
            <a:off x="3605540" y="10435641"/>
            <a:ext cx="474574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4" name="直線矢印コネクタ 153"/>
          <p:cNvCxnSpPr/>
          <p:nvPr/>
        </p:nvCxnSpPr>
        <p:spPr>
          <a:xfrm flipH="1">
            <a:off x="1312968" y="10708841"/>
            <a:ext cx="189442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8" name="フローチャート: 書類 157"/>
          <p:cNvSpPr/>
          <p:nvPr/>
        </p:nvSpPr>
        <p:spPr>
          <a:xfrm>
            <a:off x="8989018" y="5350987"/>
            <a:ext cx="959078" cy="695663"/>
          </a:xfrm>
          <a:prstGeom prst="flowChartDocument">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kumimoji="1" lang="en-US" altLang="ja-JP" dirty="0" smtClean="0">
                <a:solidFill>
                  <a:schemeClr val="tx1">
                    <a:lumMod val="65000"/>
                    <a:lumOff val="35000"/>
                  </a:schemeClr>
                </a:solidFill>
              </a:rPr>
              <a:t>Access</a:t>
            </a:r>
          </a:p>
          <a:p>
            <a:pPr algn="ctr"/>
            <a:r>
              <a:rPr kumimoji="1" lang="en-US" altLang="ja-JP" dirty="0" smtClean="0">
                <a:solidFill>
                  <a:schemeClr val="tx1">
                    <a:lumMod val="65000"/>
                    <a:lumOff val="35000"/>
                  </a:schemeClr>
                </a:solidFill>
              </a:rPr>
              <a:t>Token</a:t>
            </a:r>
          </a:p>
        </p:txBody>
      </p:sp>
      <p:sp>
        <p:nvSpPr>
          <p:cNvPr id="165" name="フローチャート: 書類 164"/>
          <p:cNvSpPr/>
          <p:nvPr/>
        </p:nvSpPr>
        <p:spPr>
          <a:xfrm>
            <a:off x="8993135" y="6145941"/>
            <a:ext cx="959078" cy="695663"/>
          </a:xfrm>
          <a:prstGeom prst="flowChartDocument">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kumimoji="1" lang="en-US" altLang="ja-JP" dirty="0" smtClean="0">
                <a:solidFill>
                  <a:schemeClr val="tx1">
                    <a:lumMod val="65000"/>
                    <a:lumOff val="35000"/>
                  </a:schemeClr>
                </a:solidFill>
              </a:rPr>
              <a:t>User</a:t>
            </a:r>
          </a:p>
          <a:p>
            <a:pPr algn="ctr"/>
            <a:r>
              <a:rPr lang="en-US" altLang="ja-JP" dirty="0" smtClean="0">
                <a:solidFill>
                  <a:schemeClr val="tx1">
                    <a:lumMod val="65000"/>
                    <a:lumOff val="35000"/>
                  </a:schemeClr>
                </a:solidFill>
              </a:rPr>
              <a:t>Info</a:t>
            </a:r>
            <a:endParaRPr kumimoji="1" lang="en-US" altLang="ja-JP" dirty="0" smtClean="0">
              <a:solidFill>
                <a:schemeClr val="tx1">
                  <a:lumMod val="65000"/>
                  <a:lumOff val="35000"/>
                </a:schemeClr>
              </a:solidFill>
            </a:endParaRPr>
          </a:p>
        </p:txBody>
      </p:sp>
      <p:sp>
        <p:nvSpPr>
          <p:cNvPr id="166" name="角丸四角形 165"/>
          <p:cNvSpPr/>
          <p:nvPr/>
        </p:nvSpPr>
        <p:spPr>
          <a:xfrm>
            <a:off x="4760445" y="-3080891"/>
            <a:ext cx="2215540" cy="914400"/>
          </a:xfrm>
          <a:prstGeom prst="roundRect">
            <a:avLst/>
          </a:prstGeom>
          <a:solidFill>
            <a:schemeClr val="accent4">
              <a:lumMod val="20000"/>
              <a:lumOff val="8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smtClean="0">
                <a:solidFill>
                  <a:schemeClr val="tx1">
                    <a:lumMod val="65000"/>
                    <a:lumOff val="35000"/>
                  </a:schemeClr>
                </a:solidFill>
              </a:rPr>
              <a:t>ImMemory</a:t>
            </a:r>
            <a:endParaRPr kumimoji="1" lang="en-US" altLang="ja-JP" dirty="0" smtClean="0">
              <a:solidFill>
                <a:schemeClr val="tx1">
                  <a:lumMod val="65000"/>
                  <a:lumOff val="35000"/>
                </a:schemeClr>
              </a:solidFill>
            </a:endParaRPr>
          </a:p>
          <a:p>
            <a:pPr algn="ctr"/>
            <a:r>
              <a:rPr lang="en-US" altLang="ja-JP" dirty="0" err="1" smtClean="0">
                <a:solidFill>
                  <a:schemeClr val="tx1">
                    <a:lumMod val="65000"/>
                    <a:lumOff val="35000"/>
                  </a:schemeClr>
                </a:solidFill>
              </a:rPr>
              <a:t>ClientRegistration</a:t>
            </a:r>
            <a:endParaRPr lang="en-US" altLang="ja-JP" dirty="0" smtClean="0">
              <a:solidFill>
                <a:schemeClr val="tx1">
                  <a:lumMod val="65000"/>
                  <a:lumOff val="35000"/>
                </a:schemeClr>
              </a:solidFill>
            </a:endParaRPr>
          </a:p>
          <a:p>
            <a:pPr algn="ctr"/>
            <a:r>
              <a:rPr kumimoji="1" lang="en-US" altLang="ja-JP" dirty="0" smtClean="0">
                <a:solidFill>
                  <a:schemeClr val="tx1">
                    <a:lumMod val="65000"/>
                    <a:lumOff val="35000"/>
                  </a:schemeClr>
                </a:solidFill>
              </a:rPr>
              <a:t>Repository</a:t>
            </a:r>
          </a:p>
        </p:txBody>
      </p:sp>
      <p:sp>
        <p:nvSpPr>
          <p:cNvPr id="167" name="角丸四角形 166"/>
          <p:cNvSpPr/>
          <p:nvPr/>
        </p:nvSpPr>
        <p:spPr>
          <a:xfrm>
            <a:off x="7149422" y="-3064417"/>
            <a:ext cx="2534158" cy="914400"/>
          </a:xfrm>
          <a:prstGeom prst="roundRect">
            <a:avLst/>
          </a:prstGeom>
          <a:solidFill>
            <a:schemeClr val="accent4">
              <a:lumMod val="20000"/>
              <a:lumOff val="8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err="1" smtClean="0">
                <a:solidFill>
                  <a:schemeClr val="tx1">
                    <a:lumMod val="65000"/>
                    <a:lumOff val="35000"/>
                  </a:schemeClr>
                </a:solidFill>
              </a:rPr>
              <a:t>HttpSession</a:t>
            </a:r>
            <a:endParaRPr lang="en-US" altLang="ja-JP" dirty="0" smtClean="0">
              <a:solidFill>
                <a:schemeClr val="tx1">
                  <a:lumMod val="65000"/>
                  <a:lumOff val="35000"/>
                </a:schemeClr>
              </a:solidFill>
            </a:endParaRPr>
          </a:p>
          <a:p>
            <a:pPr algn="ctr"/>
            <a:r>
              <a:rPr lang="en-US" altLang="ja-JP" dirty="0" smtClean="0">
                <a:solidFill>
                  <a:schemeClr val="tx1">
                    <a:lumMod val="65000"/>
                    <a:lumOff val="35000"/>
                  </a:schemeClr>
                </a:solidFill>
              </a:rPr>
              <a:t>OAuth2AuthorizationRequestRepository</a:t>
            </a:r>
            <a:endParaRPr kumimoji="1" lang="en-US" altLang="ja-JP" dirty="0" smtClean="0">
              <a:solidFill>
                <a:schemeClr val="tx1">
                  <a:lumMod val="65000"/>
                  <a:lumOff val="35000"/>
                </a:schemeClr>
              </a:solidFill>
            </a:endParaRPr>
          </a:p>
        </p:txBody>
      </p:sp>
      <p:sp>
        <p:nvSpPr>
          <p:cNvPr id="169" name="角丸四角形 168"/>
          <p:cNvSpPr/>
          <p:nvPr/>
        </p:nvSpPr>
        <p:spPr>
          <a:xfrm>
            <a:off x="7386552" y="7237695"/>
            <a:ext cx="2215540" cy="914400"/>
          </a:xfrm>
          <a:prstGeom prst="roundRect">
            <a:avLst/>
          </a:prstGeom>
          <a:solidFill>
            <a:schemeClr val="accent4">
              <a:lumMod val="20000"/>
              <a:lumOff val="8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err="1" smtClean="0">
                <a:solidFill>
                  <a:schemeClr val="tx1">
                    <a:lumMod val="65000"/>
                    <a:lumOff val="35000"/>
                  </a:schemeClr>
                </a:solidFill>
              </a:rPr>
              <a:t>InMemory</a:t>
            </a:r>
            <a:endParaRPr lang="en-US" altLang="ja-JP" dirty="0" smtClean="0">
              <a:solidFill>
                <a:schemeClr val="tx1">
                  <a:lumMod val="65000"/>
                  <a:lumOff val="35000"/>
                </a:schemeClr>
              </a:solidFill>
            </a:endParaRPr>
          </a:p>
          <a:p>
            <a:pPr algn="ctr"/>
            <a:r>
              <a:rPr lang="en-US" altLang="ja-JP" dirty="0" smtClean="0">
                <a:solidFill>
                  <a:schemeClr val="tx1">
                    <a:lumMod val="65000"/>
                    <a:lumOff val="35000"/>
                  </a:schemeClr>
                </a:solidFill>
              </a:rPr>
              <a:t>OAuth2AuthorizedClientService</a:t>
            </a:r>
            <a:endParaRPr kumimoji="1" lang="en-US" altLang="ja-JP" dirty="0" smtClean="0">
              <a:solidFill>
                <a:schemeClr val="tx1">
                  <a:lumMod val="65000"/>
                  <a:lumOff val="35000"/>
                </a:schemeClr>
              </a:solidFill>
            </a:endParaRPr>
          </a:p>
        </p:txBody>
      </p:sp>
      <p:sp>
        <p:nvSpPr>
          <p:cNvPr id="174" name="線吹き出し 2 (枠付き) 173"/>
          <p:cNvSpPr/>
          <p:nvPr/>
        </p:nvSpPr>
        <p:spPr>
          <a:xfrm>
            <a:off x="129634" y="740443"/>
            <a:ext cx="2696027" cy="788295"/>
          </a:xfrm>
          <a:prstGeom prst="borderCallout2">
            <a:avLst>
              <a:gd name="adj1" fmla="val 66438"/>
              <a:gd name="adj2" fmla="val 104271"/>
              <a:gd name="adj3" fmla="val 66437"/>
              <a:gd name="adj4" fmla="val 115376"/>
              <a:gd name="adj5" fmla="val 37692"/>
              <a:gd name="adj6" fmla="val 122473"/>
            </a:avLst>
          </a:prstGeom>
          <a:solidFill>
            <a:schemeClr val="accent6">
              <a:lumMod val="40000"/>
              <a:lumOff val="6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smtClean="0">
                <a:solidFill>
                  <a:schemeClr val="tx1">
                    <a:lumMod val="65000"/>
                    <a:lumOff val="35000"/>
                  </a:schemeClr>
                </a:solidFill>
              </a:rPr>
              <a:t>認可要求時のリクエスト情報を復元</a:t>
            </a:r>
            <a:endParaRPr kumimoji="1" lang="ja-JP" altLang="en-US" dirty="0">
              <a:solidFill>
                <a:schemeClr val="tx1">
                  <a:lumMod val="65000"/>
                  <a:lumOff val="35000"/>
                </a:schemeClr>
              </a:solidFill>
            </a:endParaRPr>
          </a:p>
        </p:txBody>
      </p:sp>
      <p:sp>
        <p:nvSpPr>
          <p:cNvPr id="179" name="線吹き出し 2 (枠付き) 178"/>
          <p:cNvSpPr/>
          <p:nvPr/>
        </p:nvSpPr>
        <p:spPr>
          <a:xfrm>
            <a:off x="129634" y="-247289"/>
            <a:ext cx="2704675" cy="699059"/>
          </a:xfrm>
          <a:prstGeom prst="borderCallout2">
            <a:avLst>
              <a:gd name="adj1" fmla="val 66438"/>
              <a:gd name="adj2" fmla="val 104271"/>
              <a:gd name="adj3" fmla="val 66437"/>
              <a:gd name="adj4" fmla="val 115376"/>
              <a:gd name="adj5" fmla="val 26052"/>
              <a:gd name="adj6" fmla="val 122028"/>
            </a:avLst>
          </a:prstGeom>
          <a:solidFill>
            <a:schemeClr val="accent6">
              <a:lumMod val="40000"/>
              <a:lumOff val="6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smtClean="0">
                <a:solidFill>
                  <a:schemeClr val="tx1">
                    <a:lumMod val="65000"/>
                    <a:lumOff val="35000"/>
                  </a:schemeClr>
                </a:solidFill>
              </a:rPr>
              <a:t>リクエストから認可応答情報を生成</a:t>
            </a:r>
            <a:endParaRPr kumimoji="1" lang="ja-JP" altLang="en-US" dirty="0">
              <a:solidFill>
                <a:schemeClr val="tx1">
                  <a:lumMod val="65000"/>
                  <a:lumOff val="35000"/>
                </a:schemeClr>
              </a:solidFill>
            </a:endParaRPr>
          </a:p>
        </p:txBody>
      </p:sp>
      <p:sp>
        <p:nvSpPr>
          <p:cNvPr id="180" name="線吹き出し 2 (枠付き) 179"/>
          <p:cNvSpPr/>
          <p:nvPr/>
        </p:nvSpPr>
        <p:spPr>
          <a:xfrm>
            <a:off x="137692" y="3052127"/>
            <a:ext cx="2696027" cy="1443412"/>
          </a:xfrm>
          <a:prstGeom prst="borderCallout2">
            <a:avLst>
              <a:gd name="adj1" fmla="val 66438"/>
              <a:gd name="adj2" fmla="val 104271"/>
              <a:gd name="adj3" fmla="val 66437"/>
              <a:gd name="adj4" fmla="val 115376"/>
              <a:gd name="adj5" fmla="val 89706"/>
              <a:gd name="adj6" fmla="val 122473"/>
            </a:avLst>
          </a:prstGeom>
          <a:solidFill>
            <a:schemeClr val="accent6">
              <a:lumMod val="40000"/>
              <a:lumOff val="6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smtClean="0">
                <a:solidFill>
                  <a:schemeClr val="tx1">
                    <a:lumMod val="65000"/>
                    <a:lumOff val="35000"/>
                  </a:schemeClr>
                </a:solidFill>
              </a:rPr>
              <a:t>認証処理で必要</a:t>
            </a:r>
            <a:r>
              <a:rPr lang="ja-JP" altLang="en-US" dirty="0" smtClean="0">
                <a:solidFill>
                  <a:schemeClr val="tx1">
                    <a:lumMod val="65000"/>
                    <a:lumOff val="35000"/>
                  </a:schemeClr>
                </a:solidFill>
              </a:rPr>
              <a:t>となる</a:t>
            </a:r>
            <a:r>
              <a:rPr kumimoji="1" lang="ja-JP" altLang="en-US" dirty="0" smtClean="0">
                <a:solidFill>
                  <a:schemeClr val="tx1">
                    <a:lumMod val="65000"/>
                    <a:lumOff val="35000"/>
                  </a:schemeClr>
                </a:solidFill>
              </a:rPr>
              <a:t>情報</a:t>
            </a:r>
            <a:r>
              <a:rPr kumimoji="1" lang="en-US" altLang="ja-JP" dirty="0" smtClean="0">
                <a:solidFill>
                  <a:schemeClr val="tx1">
                    <a:lumMod val="65000"/>
                    <a:lumOff val="35000"/>
                  </a:schemeClr>
                </a:solidFill>
              </a:rPr>
              <a:t>(</a:t>
            </a:r>
            <a:r>
              <a:rPr kumimoji="1" lang="ja-JP" altLang="en-US" dirty="0" smtClean="0">
                <a:solidFill>
                  <a:schemeClr val="tx1">
                    <a:lumMod val="65000"/>
                    <a:lumOff val="35000"/>
                  </a:schemeClr>
                </a:solidFill>
              </a:rPr>
              <a:t>認可要求、認可応答、クライアント情報など</a:t>
            </a:r>
            <a:r>
              <a:rPr kumimoji="1" lang="en-US" altLang="ja-JP" dirty="0" smtClean="0">
                <a:solidFill>
                  <a:schemeClr val="tx1">
                    <a:lumMod val="65000"/>
                    <a:lumOff val="35000"/>
                  </a:schemeClr>
                </a:solidFill>
              </a:rPr>
              <a:t>)</a:t>
            </a:r>
            <a:r>
              <a:rPr lang="ja-JP" altLang="en-US" dirty="0" smtClean="0">
                <a:solidFill>
                  <a:schemeClr val="tx1">
                    <a:lumMod val="65000"/>
                    <a:lumOff val="35000"/>
                  </a:schemeClr>
                </a:solidFill>
              </a:rPr>
              <a:t>を引数に渡して</a:t>
            </a:r>
            <a:r>
              <a:rPr kumimoji="1" lang="ja-JP" altLang="en-US" dirty="0" smtClean="0">
                <a:solidFill>
                  <a:schemeClr val="tx1">
                    <a:lumMod val="65000"/>
                    <a:lumOff val="35000"/>
                  </a:schemeClr>
                </a:solidFill>
              </a:rPr>
              <a:t>認可処理を実行</a:t>
            </a:r>
            <a:endParaRPr kumimoji="1" lang="ja-JP" altLang="en-US" dirty="0">
              <a:solidFill>
                <a:schemeClr val="tx1">
                  <a:lumMod val="65000"/>
                  <a:lumOff val="35000"/>
                </a:schemeClr>
              </a:solidFill>
            </a:endParaRPr>
          </a:p>
        </p:txBody>
      </p:sp>
      <p:sp>
        <p:nvSpPr>
          <p:cNvPr id="181" name="線吹き出し 2 (枠付き) 180"/>
          <p:cNvSpPr/>
          <p:nvPr/>
        </p:nvSpPr>
        <p:spPr>
          <a:xfrm>
            <a:off x="9812297" y="3220756"/>
            <a:ext cx="2260254" cy="1505779"/>
          </a:xfrm>
          <a:prstGeom prst="borderCallout2">
            <a:avLst>
              <a:gd name="adj1" fmla="val 105493"/>
              <a:gd name="adj2" fmla="val 1797"/>
              <a:gd name="adj3" fmla="val 119023"/>
              <a:gd name="adj4" fmla="val 1531"/>
              <a:gd name="adj5" fmla="val 142208"/>
              <a:gd name="adj6" fmla="val -58541"/>
            </a:avLst>
          </a:prstGeom>
          <a:solidFill>
            <a:schemeClr val="accent6">
              <a:lumMod val="40000"/>
              <a:lumOff val="6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smtClean="0">
                <a:solidFill>
                  <a:schemeClr val="tx1">
                    <a:lumMod val="65000"/>
                    <a:lumOff val="35000"/>
                  </a:schemeClr>
                </a:solidFill>
              </a:rPr>
              <a:t>トークンエンドポイント・ユーザ情報エンドポイントから取得した情報より認証結果を生成して返却</a:t>
            </a:r>
            <a:endParaRPr kumimoji="1" lang="ja-JP" altLang="en-US" dirty="0">
              <a:solidFill>
                <a:schemeClr val="tx1">
                  <a:lumMod val="65000"/>
                  <a:lumOff val="35000"/>
                </a:schemeClr>
              </a:solidFill>
            </a:endParaRPr>
          </a:p>
        </p:txBody>
      </p:sp>
      <p:sp>
        <p:nvSpPr>
          <p:cNvPr id="182" name="線吹き出し 2 (枠付き) 181"/>
          <p:cNvSpPr/>
          <p:nvPr/>
        </p:nvSpPr>
        <p:spPr>
          <a:xfrm>
            <a:off x="64149" y="6780079"/>
            <a:ext cx="2823522" cy="1214320"/>
          </a:xfrm>
          <a:prstGeom prst="borderCallout2">
            <a:avLst>
              <a:gd name="adj1" fmla="val 66438"/>
              <a:gd name="adj2" fmla="val 104271"/>
              <a:gd name="adj3" fmla="val 66437"/>
              <a:gd name="adj4" fmla="val 112750"/>
              <a:gd name="adj5" fmla="val 92221"/>
              <a:gd name="adj6" fmla="val 119410"/>
            </a:avLst>
          </a:prstGeom>
          <a:solidFill>
            <a:schemeClr val="accent6">
              <a:lumMod val="40000"/>
              <a:lumOff val="6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smtClean="0">
                <a:solidFill>
                  <a:schemeClr val="tx1">
                    <a:lumMod val="65000"/>
                    <a:lumOff val="35000"/>
                  </a:schemeClr>
                </a:solidFill>
              </a:rPr>
              <a:t>認証結果より「認証情報」</a:t>
            </a:r>
            <a:r>
              <a:rPr lang="ja-JP" altLang="en-US" dirty="0" smtClean="0">
                <a:solidFill>
                  <a:schemeClr val="tx1">
                    <a:lumMod val="65000"/>
                    <a:lumOff val="35000"/>
                  </a:schemeClr>
                </a:solidFill>
              </a:rPr>
              <a:t>を生成して</a:t>
            </a:r>
            <a:r>
              <a:rPr lang="en-US" altLang="ja-JP" dirty="0" err="1" smtClean="0">
                <a:solidFill>
                  <a:schemeClr val="tx1">
                    <a:lumMod val="65000"/>
                    <a:lumOff val="35000"/>
                  </a:schemeClr>
                </a:solidFill>
              </a:rPr>
              <a:t>SecurityContext</a:t>
            </a:r>
            <a:r>
              <a:rPr lang="ja-JP" altLang="en-US" dirty="0" smtClean="0">
                <a:solidFill>
                  <a:schemeClr val="tx1">
                    <a:lumMod val="65000"/>
                    <a:lumOff val="35000"/>
                  </a:schemeClr>
                </a:solidFill>
              </a:rPr>
              <a:t>へ設定</a:t>
            </a:r>
            <a:endParaRPr lang="en-US" altLang="ja-JP" dirty="0" smtClean="0">
              <a:solidFill>
                <a:schemeClr val="tx1">
                  <a:lumMod val="65000"/>
                  <a:lumOff val="35000"/>
                </a:schemeClr>
              </a:solidFill>
            </a:endParaRPr>
          </a:p>
          <a:p>
            <a:r>
              <a:rPr lang="ja-JP" altLang="en-US" dirty="0" smtClean="0">
                <a:solidFill>
                  <a:schemeClr val="tx1">
                    <a:lumMod val="65000"/>
                    <a:lumOff val="35000"/>
                  </a:schemeClr>
                </a:solidFill>
              </a:rPr>
              <a:t>→認証済み</a:t>
            </a:r>
            <a:endParaRPr lang="en-US" altLang="ja-JP" dirty="0" smtClean="0">
              <a:solidFill>
                <a:schemeClr val="tx1">
                  <a:lumMod val="65000"/>
                  <a:lumOff val="35000"/>
                </a:schemeClr>
              </a:solidFill>
            </a:endParaRPr>
          </a:p>
        </p:txBody>
      </p:sp>
      <p:sp>
        <p:nvSpPr>
          <p:cNvPr id="183" name="線吹き出し 2 (枠付き) 182"/>
          <p:cNvSpPr/>
          <p:nvPr/>
        </p:nvSpPr>
        <p:spPr>
          <a:xfrm>
            <a:off x="64149" y="8210202"/>
            <a:ext cx="2823522" cy="1536678"/>
          </a:xfrm>
          <a:prstGeom prst="borderCallout2">
            <a:avLst>
              <a:gd name="adj1" fmla="val 66438"/>
              <a:gd name="adj2" fmla="val 104271"/>
              <a:gd name="adj3" fmla="val 66437"/>
              <a:gd name="adj4" fmla="val 112750"/>
              <a:gd name="adj5" fmla="val 92221"/>
              <a:gd name="adj6" fmla="val 119410"/>
            </a:avLst>
          </a:prstGeom>
          <a:solidFill>
            <a:schemeClr val="accent6">
              <a:lumMod val="40000"/>
              <a:lumOff val="6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smtClean="0">
                <a:solidFill>
                  <a:schemeClr val="tx1">
                    <a:lumMod val="65000"/>
                    <a:lumOff val="35000"/>
                  </a:schemeClr>
                </a:solidFill>
              </a:rPr>
              <a:t>認証結果より「認可済みクライアント情報</a:t>
            </a:r>
            <a:r>
              <a:rPr kumimoji="1" lang="en-US" altLang="ja-JP" dirty="0" smtClean="0">
                <a:solidFill>
                  <a:schemeClr val="tx1">
                    <a:lumMod val="65000"/>
                    <a:lumOff val="35000"/>
                  </a:schemeClr>
                </a:solidFill>
              </a:rPr>
              <a:t>(</a:t>
            </a:r>
            <a:r>
              <a:rPr lang="ja-JP" altLang="en-US" dirty="0" smtClean="0">
                <a:solidFill>
                  <a:schemeClr val="tx1">
                    <a:lumMod val="65000"/>
                    <a:lumOff val="35000"/>
                  </a:schemeClr>
                </a:solidFill>
              </a:rPr>
              <a:t>ユーザ名</a:t>
            </a:r>
            <a:r>
              <a:rPr kumimoji="1" lang="ja-JP" altLang="en-US" dirty="0" smtClean="0">
                <a:solidFill>
                  <a:schemeClr val="tx1">
                    <a:lumMod val="65000"/>
                    <a:lumOff val="35000"/>
                  </a:schemeClr>
                </a:solidFill>
              </a:rPr>
              <a:t>、アクセストークン、クライアント情報</a:t>
            </a:r>
            <a:r>
              <a:rPr kumimoji="1" lang="en-US" altLang="ja-JP" dirty="0" smtClean="0">
                <a:solidFill>
                  <a:schemeClr val="tx1">
                    <a:lumMod val="65000"/>
                    <a:lumOff val="35000"/>
                  </a:schemeClr>
                </a:solidFill>
              </a:rPr>
              <a:t>)</a:t>
            </a:r>
            <a:r>
              <a:rPr kumimoji="1" lang="ja-JP" altLang="en-US" dirty="0" smtClean="0">
                <a:solidFill>
                  <a:schemeClr val="tx1">
                    <a:lumMod val="65000"/>
                    <a:lumOff val="35000"/>
                  </a:schemeClr>
                </a:solidFill>
              </a:rPr>
              <a:t>」</a:t>
            </a:r>
            <a:r>
              <a:rPr lang="ja-JP" altLang="en-US" dirty="0" smtClean="0">
                <a:solidFill>
                  <a:schemeClr val="tx1">
                    <a:lumMod val="65000"/>
                    <a:lumOff val="35000"/>
                  </a:schemeClr>
                </a:solidFill>
              </a:rPr>
              <a:t>を生成</a:t>
            </a:r>
            <a:endParaRPr lang="en-US" altLang="ja-JP" dirty="0" smtClean="0">
              <a:solidFill>
                <a:schemeClr val="tx1">
                  <a:lumMod val="65000"/>
                  <a:lumOff val="35000"/>
                </a:schemeClr>
              </a:solidFill>
            </a:endParaRPr>
          </a:p>
        </p:txBody>
      </p:sp>
      <p:sp>
        <p:nvSpPr>
          <p:cNvPr id="186" name="テキスト ボックス 185"/>
          <p:cNvSpPr txBox="1"/>
          <p:nvPr/>
        </p:nvSpPr>
        <p:spPr>
          <a:xfrm>
            <a:off x="-105021" y="-1170586"/>
            <a:ext cx="1776448" cy="338554"/>
          </a:xfrm>
          <a:prstGeom prst="rect">
            <a:avLst/>
          </a:prstGeom>
          <a:noFill/>
        </p:spPr>
        <p:txBody>
          <a:bodyPr wrap="none" rtlCol="0">
            <a:spAutoFit/>
          </a:bodyPr>
          <a:lstStyle/>
          <a:p>
            <a:r>
              <a:rPr lang="en-US" altLang="ja-JP" sz="1600" dirty="0" smtClean="0"/>
              <a:t>Click “Authorize”</a:t>
            </a:r>
            <a:endParaRPr kumimoji="1" lang="ja-JP" altLang="en-US" sz="1600" dirty="0"/>
          </a:p>
        </p:txBody>
      </p:sp>
      <p:sp>
        <p:nvSpPr>
          <p:cNvPr id="187" name="テキスト ボックス 186"/>
          <p:cNvSpPr txBox="1"/>
          <p:nvPr/>
        </p:nvSpPr>
        <p:spPr>
          <a:xfrm>
            <a:off x="1303064" y="-840737"/>
            <a:ext cx="2651688" cy="276999"/>
          </a:xfrm>
          <a:prstGeom prst="rect">
            <a:avLst/>
          </a:prstGeom>
          <a:noFill/>
        </p:spPr>
        <p:txBody>
          <a:bodyPr wrap="none" rtlCol="0">
            <a:spAutoFit/>
          </a:bodyPr>
          <a:lstStyle/>
          <a:p>
            <a:r>
              <a:rPr kumimoji="1" lang="en-US" altLang="ja-JP" sz="1200" dirty="0" smtClean="0"/>
              <a:t>GET /login/oauth2/code/</a:t>
            </a:r>
            <a:r>
              <a:rPr kumimoji="1" lang="en-US" altLang="ja-JP" sz="1200" dirty="0" err="1" smtClean="0"/>
              <a:t>github</a:t>
            </a:r>
            <a:r>
              <a:rPr kumimoji="1" lang="en-US" altLang="ja-JP" sz="1200" dirty="0" smtClean="0"/>
              <a:t>?...</a:t>
            </a:r>
            <a:endParaRPr kumimoji="1" lang="ja-JP" altLang="en-US" sz="1200" dirty="0"/>
          </a:p>
        </p:txBody>
      </p:sp>
      <p:sp>
        <p:nvSpPr>
          <p:cNvPr id="189" name="線吹き出し 2 (枠付き) 188"/>
          <p:cNvSpPr/>
          <p:nvPr/>
        </p:nvSpPr>
        <p:spPr>
          <a:xfrm>
            <a:off x="9336151" y="2085838"/>
            <a:ext cx="2805428" cy="908226"/>
          </a:xfrm>
          <a:prstGeom prst="borderCallout2">
            <a:avLst>
              <a:gd name="adj1" fmla="val 63717"/>
              <a:gd name="adj2" fmla="val -5157"/>
              <a:gd name="adj3" fmla="val 63716"/>
              <a:gd name="adj4" fmla="val -16667"/>
              <a:gd name="adj5" fmla="val 146768"/>
              <a:gd name="adj6" fmla="val -31380"/>
            </a:avLst>
          </a:prstGeom>
          <a:solidFill>
            <a:schemeClr val="accent6">
              <a:lumMod val="40000"/>
              <a:lumOff val="6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err="1" smtClean="0">
                <a:solidFill>
                  <a:schemeClr val="tx1">
                    <a:lumMod val="65000"/>
                    <a:lumOff val="35000"/>
                  </a:schemeClr>
                </a:solidFill>
              </a:rPr>
              <a:t>AuthenticationProvider</a:t>
            </a:r>
            <a:r>
              <a:rPr lang="ja-JP" altLang="en-US" dirty="0" smtClean="0">
                <a:solidFill>
                  <a:schemeClr val="tx1">
                    <a:lumMod val="65000"/>
                    <a:lumOff val="35000"/>
                  </a:schemeClr>
                </a:solidFill>
              </a:rPr>
              <a:t>の実装クラス内の処理フローは別途説明</a:t>
            </a:r>
            <a:endParaRPr kumimoji="1" lang="ja-JP" altLang="en-US" dirty="0">
              <a:solidFill>
                <a:schemeClr val="tx1">
                  <a:lumMod val="65000"/>
                  <a:lumOff val="35000"/>
                </a:schemeClr>
              </a:solidFill>
            </a:endParaRPr>
          </a:p>
        </p:txBody>
      </p:sp>
      <p:sp>
        <p:nvSpPr>
          <p:cNvPr id="190" name="線吹き出し 2 (枠付き) 189"/>
          <p:cNvSpPr/>
          <p:nvPr/>
        </p:nvSpPr>
        <p:spPr>
          <a:xfrm>
            <a:off x="3880645" y="10698810"/>
            <a:ext cx="4547852" cy="1013829"/>
          </a:xfrm>
          <a:prstGeom prst="borderCallout2">
            <a:avLst>
              <a:gd name="adj1" fmla="val 31064"/>
              <a:gd name="adj2" fmla="val 104517"/>
              <a:gd name="adj3" fmla="val 31062"/>
              <a:gd name="adj4" fmla="val 117673"/>
              <a:gd name="adj5" fmla="val -26020"/>
              <a:gd name="adj6" fmla="val 130709"/>
            </a:avLst>
          </a:prstGeom>
          <a:solidFill>
            <a:schemeClr val="accent6">
              <a:lumMod val="40000"/>
              <a:lumOff val="6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smtClean="0">
                <a:solidFill>
                  <a:schemeClr val="tx1">
                    <a:lumMod val="65000"/>
                    <a:lumOff val="35000"/>
                  </a:schemeClr>
                </a:solidFill>
              </a:rPr>
              <a:t>OAuth2AuthorizedClientService</a:t>
            </a:r>
            <a:r>
              <a:rPr lang="ja-JP" altLang="en-US" dirty="0" smtClean="0">
                <a:solidFill>
                  <a:schemeClr val="tx1">
                    <a:lumMod val="65000"/>
                    <a:lumOff val="35000"/>
                  </a:schemeClr>
                </a:solidFill>
              </a:rPr>
              <a:t>を介して任意のタイミングでアクセストークンにアクセス可能</a:t>
            </a:r>
            <a:endParaRPr kumimoji="1" lang="ja-JP" altLang="en-US" dirty="0">
              <a:solidFill>
                <a:schemeClr val="tx1">
                  <a:lumMod val="65000"/>
                  <a:lumOff val="35000"/>
                </a:schemeClr>
              </a:solidFill>
            </a:endParaRPr>
          </a:p>
        </p:txBody>
      </p:sp>
    </p:spTree>
    <p:extLst>
      <p:ext uri="{BB962C8B-B14F-4D97-AF65-F5344CB8AC3E}">
        <p14:creationId xmlns:p14="http://schemas.microsoft.com/office/powerpoint/2010/main" val="4523987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8" name="直線コネクタ 47"/>
          <p:cNvCxnSpPr>
            <a:stCxn id="36" idx="2"/>
          </p:cNvCxnSpPr>
          <p:nvPr/>
        </p:nvCxnSpPr>
        <p:spPr>
          <a:xfrm>
            <a:off x="1131450" y="-1199767"/>
            <a:ext cx="8525" cy="11925429"/>
          </a:xfrm>
          <a:prstGeom prst="line">
            <a:avLst/>
          </a:prstGeom>
          <a:ln>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39" name="正方形/長方形 38"/>
          <p:cNvSpPr/>
          <p:nvPr/>
        </p:nvSpPr>
        <p:spPr>
          <a:xfrm>
            <a:off x="966980" y="-827903"/>
            <a:ext cx="345990" cy="11825418"/>
          </a:xfrm>
          <a:prstGeom prst="rect">
            <a:avLst/>
          </a:prstGeom>
          <a:solidFill>
            <a:schemeClr val="accent3">
              <a:lumMod val="20000"/>
              <a:lumOff val="8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65000"/>
                  <a:lumOff val="35000"/>
                </a:schemeClr>
              </a:solidFill>
            </a:endParaRPr>
          </a:p>
        </p:txBody>
      </p:sp>
      <p:sp>
        <p:nvSpPr>
          <p:cNvPr id="26" name="角丸四角形 25"/>
          <p:cNvSpPr/>
          <p:nvPr/>
        </p:nvSpPr>
        <p:spPr>
          <a:xfrm>
            <a:off x="2187153" y="-2123582"/>
            <a:ext cx="2411227" cy="914400"/>
          </a:xfrm>
          <a:prstGeom prst="roundRect">
            <a:avLst/>
          </a:prstGeom>
          <a:solidFill>
            <a:schemeClr val="accent3">
              <a:lumMod val="20000"/>
              <a:lumOff val="8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lumMod val="65000"/>
                    <a:lumOff val="35000"/>
                  </a:schemeClr>
                </a:solidFill>
              </a:rPr>
              <a:t>OAuth2Login</a:t>
            </a:r>
          </a:p>
          <a:p>
            <a:pPr algn="ctr"/>
            <a:r>
              <a:rPr lang="en-US" altLang="ja-JP" dirty="0" err="1" smtClean="0">
                <a:solidFill>
                  <a:schemeClr val="tx1">
                    <a:lumMod val="65000"/>
                    <a:lumOff val="35000"/>
                  </a:schemeClr>
                </a:solidFill>
              </a:rPr>
              <a:t>AuthenticationFilter</a:t>
            </a:r>
            <a:endParaRPr kumimoji="1" lang="en-US" altLang="ja-JP" dirty="0" smtClean="0">
              <a:solidFill>
                <a:schemeClr val="tx1">
                  <a:lumMod val="65000"/>
                  <a:lumOff val="35000"/>
                </a:schemeClr>
              </a:solidFill>
            </a:endParaRPr>
          </a:p>
        </p:txBody>
      </p:sp>
      <p:sp>
        <p:nvSpPr>
          <p:cNvPr id="27" name="角丸四角形 26"/>
          <p:cNvSpPr/>
          <p:nvPr/>
        </p:nvSpPr>
        <p:spPr>
          <a:xfrm>
            <a:off x="4753236" y="-2134144"/>
            <a:ext cx="2215540" cy="914400"/>
          </a:xfrm>
          <a:prstGeom prst="roundRect">
            <a:avLst/>
          </a:prstGeom>
          <a:solidFill>
            <a:schemeClr val="accent3">
              <a:lumMod val="20000"/>
              <a:lumOff val="8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lumMod val="65000"/>
                    <a:lumOff val="35000"/>
                  </a:schemeClr>
                </a:solidFill>
              </a:rPr>
              <a:t>&lt;&lt;interface&gt;&gt;</a:t>
            </a:r>
          </a:p>
          <a:p>
            <a:pPr algn="ctr"/>
            <a:r>
              <a:rPr kumimoji="1" lang="en-US" altLang="ja-JP" dirty="0" err="1" smtClean="0">
                <a:solidFill>
                  <a:schemeClr val="tx1">
                    <a:lumMod val="65000"/>
                    <a:lumOff val="35000"/>
                  </a:schemeClr>
                </a:solidFill>
              </a:rPr>
              <a:t>ClientRegistration</a:t>
            </a:r>
            <a:endParaRPr kumimoji="1" lang="en-US" altLang="ja-JP" dirty="0" smtClean="0">
              <a:solidFill>
                <a:schemeClr val="tx1">
                  <a:lumMod val="65000"/>
                  <a:lumOff val="35000"/>
                </a:schemeClr>
              </a:solidFill>
            </a:endParaRPr>
          </a:p>
          <a:p>
            <a:pPr algn="ctr"/>
            <a:r>
              <a:rPr lang="en-US" altLang="ja-JP" dirty="0" smtClean="0">
                <a:solidFill>
                  <a:schemeClr val="tx1">
                    <a:lumMod val="65000"/>
                    <a:lumOff val="35000"/>
                  </a:schemeClr>
                </a:solidFill>
              </a:rPr>
              <a:t>Repository</a:t>
            </a:r>
            <a:endParaRPr kumimoji="1" lang="en-US" altLang="ja-JP" dirty="0" smtClean="0">
              <a:solidFill>
                <a:schemeClr val="tx1">
                  <a:lumMod val="65000"/>
                  <a:lumOff val="35000"/>
                </a:schemeClr>
              </a:solidFill>
            </a:endParaRPr>
          </a:p>
        </p:txBody>
      </p:sp>
      <p:sp>
        <p:nvSpPr>
          <p:cNvPr id="30" name="角丸四角形 29"/>
          <p:cNvSpPr/>
          <p:nvPr/>
        </p:nvSpPr>
        <p:spPr>
          <a:xfrm>
            <a:off x="7158684" y="-2123582"/>
            <a:ext cx="2561968" cy="914400"/>
          </a:xfrm>
          <a:prstGeom prst="roundRect">
            <a:avLst/>
          </a:prstGeom>
          <a:solidFill>
            <a:schemeClr val="accent3">
              <a:lumMod val="20000"/>
              <a:lumOff val="8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lumMod val="65000"/>
                    <a:lumOff val="35000"/>
                  </a:schemeClr>
                </a:solidFill>
              </a:rPr>
              <a:t>&lt;&lt;interface&gt;&gt;</a:t>
            </a:r>
          </a:p>
          <a:p>
            <a:pPr algn="ctr"/>
            <a:r>
              <a:rPr lang="en-US" altLang="ja-JP" dirty="0" err="1" smtClean="0">
                <a:solidFill>
                  <a:schemeClr val="tx1">
                    <a:lumMod val="65000"/>
                    <a:lumOff val="35000"/>
                  </a:schemeClr>
                </a:solidFill>
              </a:rPr>
              <a:t>AuthorizationRequest</a:t>
            </a:r>
            <a:endParaRPr lang="en-US" altLang="ja-JP" dirty="0" smtClean="0">
              <a:solidFill>
                <a:schemeClr val="tx1">
                  <a:lumMod val="65000"/>
                  <a:lumOff val="35000"/>
                </a:schemeClr>
              </a:solidFill>
            </a:endParaRPr>
          </a:p>
          <a:p>
            <a:pPr algn="ctr"/>
            <a:r>
              <a:rPr lang="en-US" altLang="ja-JP" dirty="0" smtClean="0">
                <a:solidFill>
                  <a:schemeClr val="tx1">
                    <a:lumMod val="65000"/>
                    <a:lumOff val="35000"/>
                  </a:schemeClr>
                </a:solidFill>
              </a:rPr>
              <a:t>Repository</a:t>
            </a:r>
            <a:endParaRPr kumimoji="1" lang="en-US" altLang="ja-JP" dirty="0" smtClean="0">
              <a:solidFill>
                <a:schemeClr val="tx1">
                  <a:lumMod val="65000"/>
                  <a:lumOff val="35000"/>
                </a:schemeClr>
              </a:solidFill>
            </a:endParaRPr>
          </a:p>
        </p:txBody>
      </p:sp>
      <p:cxnSp>
        <p:nvCxnSpPr>
          <p:cNvPr id="42" name="直線コネクタ 41"/>
          <p:cNvCxnSpPr>
            <a:stCxn id="26" idx="2"/>
          </p:cNvCxnSpPr>
          <p:nvPr/>
        </p:nvCxnSpPr>
        <p:spPr>
          <a:xfrm flipH="1">
            <a:off x="3380391" y="-1209182"/>
            <a:ext cx="12376" cy="12206696"/>
          </a:xfrm>
          <a:prstGeom prst="line">
            <a:avLst/>
          </a:prstGeom>
          <a:ln>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52" name="直線コネクタ 51"/>
          <p:cNvCxnSpPr>
            <a:stCxn id="27" idx="2"/>
          </p:cNvCxnSpPr>
          <p:nvPr/>
        </p:nvCxnSpPr>
        <p:spPr>
          <a:xfrm flipH="1">
            <a:off x="5858304" y="-1219744"/>
            <a:ext cx="2702" cy="3901153"/>
          </a:xfrm>
          <a:prstGeom prst="line">
            <a:avLst/>
          </a:prstGeom>
          <a:ln>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53" name="直線コネクタ 52"/>
          <p:cNvCxnSpPr>
            <a:stCxn id="30" idx="2"/>
          </p:cNvCxnSpPr>
          <p:nvPr/>
        </p:nvCxnSpPr>
        <p:spPr>
          <a:xfrm>
            <a:off x="8439668" y="-1209182"/>
            <a:ext cx="2872" cy="2783696"/>
          </a:xfrm>
          <a:prstGeom prst="line">
            <a:avLst/>
          </a:prstGeom>
          <a:ln>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57" name="正方形/長方形 56"/>
          <p:cNvSpPr/>
          <p:nvPr/>
        </p:nvSpPr>
        <p:spPr>
          <a:xfrm>
            <a:off x="3207396" y="-543696"/>
            <a:ext cx="345990" cy="11368216"/>
          </a:xfrm>
          <a:prstGeom prst="rect">
            <a:avLst/>
          </a:prstGeom>
          <a:solidFill>
            <a:schemeClr val="accent3">
              <a:lumMod val="20000"/>
              <a:lumOff val="8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65000"/>
                  <a:lumOff val="35000"/>
                </a:schemeClr>
              </a:solidFill>
            </a:endParaRPr>
          </a:p>
        </p:txBody>
      </p:sp>
      <p:sp>
        <p:nvSpPr>
          <p:cNvPr id="58" name="正方形/長方形 57"/>
          <p:cNvSpPr/>
          <p:nvPr/>
        </p:nvSpPr>
        <p:spPr>
          <a:xfrm>
            <a:off x="5695215" y="1835420"/>
            <a:ext cx="345990" cy="1056066"/>
          </a:xfrm>
          <a:prstGeom prst="rect">
            <a:avLst/>
          </a:prstGeom>
          <a:solidFill>
            <a:schemeClr val="accent3">
              <a:lumMod val="20000"/>
              <a:lumOff val="8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65000"/>
                  <a:lumOff val="35000"/>
                </a:schemeClr>
              </a:solidFill>
            </a:endParaRPr>
          </a:p>
        </p:txBody>
      </p:sp>
      <p:cxnSp>
        <p:nvCxnSpPr>
          <p:cNvPr id="59" name="直線矢印コネクタ 58"/>
          <p:cNvCxnSpPr/>
          <p:nvPr/>
        </p:nvCxnSpPr>
        <p:spPr>
          <a:xfrm>
            <a:off x="3553386" y="2150071"/>
            <a:ext cx="21418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テキスト ボックス 31"/>
          <p:cNvSpPr txBox="1"/>
          <p:nvPr/>
        </p:nvSpPr>
        <p:spPr>
          <a:xfrm>
            <a:off x="3558742" y="1815538"/>
            <a:ext cx="2100255" cy="307777"/>
          </a:xfrm>
          <a:prstGeom prst="rect">
            <a:avLst/>
          </a:prstGeom>
          <a:noFill/>
        </p:spPr>
        <p:txBody>
          <a:bodyPr wrap="none" rtlCol="0">
            <a:spAutoFit/>
          </a:bodyPr>
          <a:lstStyle/>
          <a:p>
            <a:r>
              <a:rPr kumimoji="1" lang="en-US" altLang="ja-JP" sz="1400" dirty="0" err="1" smtClean="0">
                <a:solidFill>
                  <a:schemeClr val="tx1">
                    <a:lumMod val="65000"/>
                    <a:lumOff val="35000"/>
                  </a:schemeClr>
                </a:solidFill>
              </a:rPr>
              <a:t>findByRegistrationId</a:t>
            </a:r>
            <a:r>
              <a:rPr kumimoji="1" lang="en-US" altLang="ja-JP" sz="1400" dirty="0" smtClean="0">
                <a:solidFill>
                  <a:schemeClr val="tx1">
                    <a:lumMod val="65000"/>
                    <a:lumOff val="35000"/>
                  </a:schemeClr>
                </a:solidFill>
              </a:rPr>
              <a:t>(..)</a:t>
            </a:r>
            <a:endParaRPr kumimoji="1" lang="ja-JP" altLang="en-US" sz="1400" dirty="0">
              <a:solidFill>
                <a:schemeClr val="tx1">
                  <a:lumMod val="65000"/>
                  <a:lumOff val="35000"/>
                </a:schemeClr>
              </a:solidFill>
            </a:endParaRPr>
          </a:p>
        </p:txBody>
      </p:sp>
      <p:cxnSp>
        <p:nvCxnSpPr>
          <p:cNvPr id="63" name="直線矢印コネクタ 62"/>
          <p:cNvCxnSpPr/>
          <p:nvPr/>
        </p:nvCxnSpPr>
        <p:spPr>
          <a:xfrm flipH="1">
            <a:off x="3553386" y="2586675"/>
            <a:ext cx="210561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角丸四角形 64"/>
          <p:cNvSpPr/>
          <p:nvPr/>
        </p:nvSpPr>
        <p:spPr>
          <a:xfrm>
            <a:off x="3967340" y="2354498"/>
            <a:ext cx="1282080" cy="447883"/>
          </a:xfrm>
          <a:prstGeom prst="roundRect">
            <a:avLst/>
          </a:prstGeom>
          <a:solidFill>
            <a:schemeClr val="accent6">
              <a:lumMod val="20000"/>
              <a:lumOff val="8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smtClean="0">
                <a:solidFill>
                  <a:schemeClr val="tx1">
                    <a:lumMod val="65000"/>
                    <a:lumOff val="35000"/>
                  </a:schemeClr>
                </a:solidFill>
              </a:rPr>
              <a:t>Client</a:t>
            </a:r>
          </a:p>
          <a:p>
            <a:pPr algn="ctr"/>
            <a:r>
              <a:rPr kumimoji="1" lang="en-US" altLang="ja-JP" sz="1400" dirty="0" smtClean="0">
                <a:solidFill>
                  <a:schemeClr val="tx1">
                    <a:lumMod val="65000"/>
                    <a:lumOff val="35000"/>
                  </a:schemeClr>
                </a:solidFill>
              </a:rPr>
              <a:t>Registration</a:t>
            </a:r>
          </a:p>
        </p:txBody>
      </p:sp>
      <p:sp>
        <p:nvSpPr>
          <p:cNvPr id="66" name="正方形/長方形 65"/>
          <p:cNvSpPr/>
          <p:nvPr/>
        </p:nvSpPr>
        <p:spPr>
          <a:xfrm>
            <a:off x="8269546" y="-14974"/>
            <a:ext cx="345990" cy="916818"/>
          </a:xfrm>
          <a:prstGeom prst="rect">
            <a:avLst/>
          </a:prstGeom>
          <a:solidFill>
            <a:schemeClr val="accent3">
              <a:lumMod val="20000"/>
              <a:lumOff val="8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65000"/>
                  <a:lumOff val="35000"/>
                </a:schemeClr>
              </a:solidFill>
            </a:endParaRPr>
          </a:p>
        </p:txBody>
      </p:sp>
      <p:cxnSp>
        <p:nvCxnSpPr>
          <p:cNvPr id="67" name="直線矢印コネクタ 66"/>
          <p:cNvCxnSpPr/>
          <p:nvPr/>
        </p:nvCxnSpPr>
        <p:spPr>
          <a:xfrm>
            <a:off x="3567185" y="263595"/>
            <a:ext cx="470236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テキスト ボックス 69"/>
          <p:cNvSpPr txBox="1"/>
          <p:nvPr/>
        </p:nvSpPr>
        <p:spPr>
          <a:xfrm>
            <a:off x="3553390" y="-46372"/>
            <a:ext cx="2552302" cy="307777"/>
          </a:xfrm>
          <a:prstGeom prst="rect">
            <a:avLst/>
          </a:prstGeom>
          <a:noFill/>
        </p:spPr>
        <p:txBody>
          <a:bodyPr wrap="none" rtlCol="0">
            <a:spAutoFit/>
          </a:bodyPr>
          <a:lstStyle/>
          <a:p>
            <a:r>
              <a:rPr kumimoji="1" lang="en-US" altLang="ja-JP" sz="1400" dirty="0" err="1" smtClean="0">
                <a:solidFill>
                  <a:schemeClr val="tx1">
                    <a:lumMod val="65000"/>
                    <a:lumOff val="35000"/>
                  </a:schemeClr>
                </a:solidFill>
              </a:rPr>
              <a:t>loadAuthorizationRequest</a:t>
            </a:r>
            <a:r>
              <a:rPr kumimoji="1" lang="en-US" altLang="ja-JP" sz="1400" dirty="0" smtClean="0">
                <a:solidFill>
                  <a:schemeClr val="tx1">
                    <a:lumMod val="65000"/>
                    <a:lumOff val="35000"/>
                  </a:schemeClr>
                </a:solidFill>
              </a:rPr>
              <a:t>(..)</a:t>
            </a:r>
            <a:endParaRPr kumimoji="1" lang="ja-JP" altLang="en-US" sz="1400" dirty="0">
              <a:solidFill>
                <a:schemeClr val="tx1">
                  <a:lumMod val="65000"/>
                  <a:lumOff val="35000"/>
                </a:schemeClr>
              </a:solidFill>
            </a:endParaRPr>
          </a:p>
        </p:txBody>
      </p:sp>
      <p:sp>
        <p:nvSpPr>
          <p:cNvPr id="10" name="円柱 9"/>
          <p:cNvSpPr/>
          <p:nvPr/>
        </p:nvSpPr>
        <p:spPr>
          <a:xfrm>
            <a:off x="6336922" y="1936130"/>
            <a:ext cx="1457665" cy="792884"/>
          </a:xfrm>
          <a:prstGeom prst="can">
            <a:avLst/>
          </a:prstGeom>
          <a:solidFill>
            <a:schemeClr val="accent1">
              <a:lumMod val="40000"/>
              <a:lumOff val="6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dirty="0" smtClean="0">
                <a:solidFill>
                  <a:schemeClr val="tx1">
                    <a:lumMod val="65000"/>
                    <a:lumOff val="35000"/>
                  </a:schemeClr>
                </a:solidFill>
              </a:rPr>
              <a:t>メモリ</a:t>
            </a:r>
            <a:endParaRPr lang="en-US" altLang="ja-JP" dirty="0" smtClean="0">
              <a:solidFill>
                <a:schemeClr val="tx1">
                  <a:lumMod val="65000"/>
                  <a:lumOff val="35000"/>
                </a:schemeClr>
              </a:solidFill>
            </a:endParaRPr>
          </a:p>
          <a:p>
            <a:pPr algn="ctr"/>
            <a:r>
              <a:rPr kumimoji="1" lang="en-US" altLang="ja-JP" sz="1200" dirty="0" smtClean="0">
                <a:solidFill>
                  <a:schemeClr val="tx1">
                    <a:lumMod val="65000"/>
                    <a:lumOff val="35000"/>
                  </a:schemeClr>
                </a:solidFill>
              </a:rPr>
              <a:t>(</a:t>
            </a:r>
            <a:r>
              <a:rPr lang="en-US" altLang="ja-JP" sz="1200" dirty="0" smtClean="0">
                <a:solidFill>
                  <a:schemeClr val="tx1">
                    <a:lumMod val="65000"/>
                    <a:lumOff val="35000"/>
                  </a:schemeClr>
                </a:solidFill>
              </a:rPr>
              <a:t>Bean</a:t>
            </a:r>
            <a:r>
              <a:rPr lang="ja-JP" altLang="en-US" sz="1200" dirty="0" smtClean="0">
                <a:solidFill>
                  <a:schemeClr val="tx1">
                    <a:lumMod val="65000"/>
                    <a:lumOff val="35000"/>
                  </a:schemeClr>
                </a:solidFill>
              </a:rPr>
              <a:t>定義</a:t>
            </a:r>
            <a:r>
              <a:rPr kumimoji="1" lang="en-US" altLang="ja-JP" sz="1200" dirty="0" smtClean="0">
                <a:solidFill>
                  <a:schemeClr val="tx1">
                    <a:lumMod val="65000"/>
                    <a:lumOff val="35000"/>
                  </a:schemeClr>
                </a:solidFill>
              </a:rPr>
              <a:t>)</a:t>
            </a:r>
            <a:endParaRPr kumimoji="1" lang="ja-JP" altLang="en-US" sz="1200" dirty="0">
              <a:solidFill>
                <a:schemeClr val="tx1">
                  <a:lumMod val="65000"/>
                  <a:lumOff val="35000"/>
                </a:schemeClr>
              </a:solidFill>
            </a:endParaRPr>
          </a:p>
        </p:txBody>
      </p:sp>
      <p:sp>
        <p:nvSpPr>
          <p:cNvPr id="11" name="左カーブ矢印 10"/>
          <p:cNvSpPr/>
          <p:nvPr/>
        </p:nvSpPr>
        <p:spPr>
          <a:xfrm>
            <a:off x="5860389" y="2110773"/>
            <a:ext cx="731520" cy="574362"/>
          </a:xfrm>
          <a:prstGeom prst="curvedLeftArrow">
            <a:avLst/>
          </a:prstGeom>
          <a:solidFill>
            <a:schemeClr val="accent1">
              <a:lumMod val="60000"/>
              <a:lumOff val="4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65000"/>
                  <a:lumOff val="35000"/>
                </a:schemeClr>
              </a:solidFill>
            </a:endParaRPr>
          </a:p>
        </p:txBody>
      </p:sp>
      <p:sp>
        <p:nvSpPr>
          <p:cNvPr id="33" name="円柱 32"/>
          <p:cNvSpPr/>
          <p:nvPr/>
        </p:nvSpPr>
        <p:spPr>
          <a:xfrm>
            <a:off x="8997565" y="-95021"/>
            <a:ext cx="1457665" cy="2010310"/>
          </a:xfrm>
          <a:prstGeom prst="can">
            <a:avLst/>
          </a:prstGeom>
          <a:solidFill>
            <a:schemeClr val="accent1">
              <a:lumMod val="40000"/>
              <a:lumOff val="6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solidFill>
                  <a:schemeClr val="tx1">
                    <a:lumMod val="65000"/>
                    <a:lumOff val="35000"/>
                  </a:schemeClr>
                </a:solidFill>
              </a:rPr>
              <a:t>セッション</a:t>
            </a:r>
            <a:endParaRPr kumimoji="1" lang="ja-JP" altLang="en-US" dirty="0">
              <a:solidFill>
                <a:schemeClr val="tx1">
                  <a:lumMod val="65000"/>
                  <a:lumOff val="35000"/>
                </a:schemeClr>
              </a:solidFill>
            </a:endParaRPr>
          </a:p>
        </p:txBody>
      </p:sp>
      <p:sp>
        <p:nvSpPr>
          <p:cNvPr id="36" name="角丸四角形 35"/>
          <p:cNvSpPr/>
          <p:nvPr/>
        </p:nvSpPr>
        <p:spPr>
          <a:xfrm>
            <a:off x="199326" y="-2114167"/>
            <a:ext cx="1864247" cy="914400"/>
          </a:xfrm>
          <a:prstGeom prst="roundRect">
            <a:avLst/>
          </a:prstGeom>
          <a:solidFill>
            <a:schemeClr val="accent3">
              <a:lumMod val="20000"/>
              <a:lumOff val="8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lumMod val="65000"/>
                    <a:lumOff val="35000"/>
                  </a:schemeClr>
                </a:solidFill>
              </a:rPr>
              <a:t>User Agent</a:t>
            </a:r>
          </a:p>
          <a:p>
            <a:pPr algn="ctr"/>
            <a:r>
              <a:rPr kumimoji="1" lang="en-US" altLang="ja-JP" dirty="0" smtClean="0">
                <a:solidFill>
                  <a:schemeClr val="tx1">
                    <a:lumMod val="65000"/>
                    <a:lumOff val="35000"/>
                  </a:schemeClr>
                </a:solidFill>
              </a:rPr>
              <a:t>(Web Browser)</a:t>
            </a:r>
          </a:p>
        </p:txBody>
      </p:sp>
      <p:sp>
        <p:nvSpPr>
          <p:cNvPr id="37" name="スマイル 36"/>
          <p:cNvSpPr/>
          <p:nvPr/>
        </p:nvSpPr>
        <p:spPr>
          <a:xfrm>
            <a:off x="129634" y="-2266566"/>
            <a:ext cx="333632" cy="345989"/>
          </a:xfrm>
          <a:prstGeom prst="smileyFace">
            <a:avLst/>
          </a:prstGeom>
          <a:solidFill>
            <a:schemeClr val="accent3">
              <a:lumMod val="20000"/>
              <a:lumOff val="8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65000"/>
                  <a:lumOff val="35000"/>
                </a:schemeClr>
              </a:solidFill>
            </a:endParaRPr>
          </a:p>
        </p:txBody>
      </p:sp>
      <p:cxnSp>
        <p:nvCxnSpPr>
          <p:cNvPr id="40" name="直線矢印コネクタ 39"/>
          <p:cNvCxnSpPr/>
          <p:nvPr/>
        </p:nvCxnSpPr>
        <p:spPr>
          <a:xfrm>
            <a:off x="1312970" y="-395427"/>
            <a:ext cx="189442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左カーブ矢印 33"/>
          <p:cNvSpPr/>
          <p:nvPr/>
        </p:nvSpPr>
        <p:spPr>
          <a:xfrm>
            <a:off x="8523071" y="220742"/>
            <a:ext cx="731520" cy="574362"/>
          </a:xfrm>
          <a:prstGeom prst="curvedLeftArrow">
            <a:avLst/>
          </a:prstGeom>
          <a:solidFill>
            <a:schemeClr val="accent1">
              <a:lumMod val="60000"/>
              <a:lumOff val="4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65000"/>
                  <a:lumOff val="35000"/>
                </a:schemeClr>
              </a:solidFill>
            </a:endParaRPr>
          </a:p>
        </p:txBody>
      </p:sp>
      <p:cxnSp>
        <p:nvCxnSpPr>
          <p:cNvPr id="35" name="直線矢印コネクタ 34"/>
          <p:cNvCxnSpPr/>
          <p:nvPr/>
        </p:nvCxnSpPr>
        <p:spPr>
          <a:xfrm flipH="1">
            <a:off x="3567185" y="790989"/>
            <a:ext cx="470236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角丸四角形 37"/>
          <p:cNvSpPr/>
          <p:nvPr/>
        </p:nvSpPr>
        <p:spPr>
          <a:xfrm>
            <a:off x="5471357" y="397638"/>
            <a:ext cx="1365425" cy="736953"/>
          </a:xfrm>
          <a:prstGeom prst="roundRect">
            <a:avLst/>
          </a:prstGeom>
          <a:solidFill>
            <a:schemeClr val="accent6">
              <a:lumMod val="20000"/>
              <a:lumOff val="8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smtClean="0">
                <a:solidFill>
                  <a:schemeClr val="tx1">
                    <a:lumMod val="65000"/>
                    <a:lumOff val="35000"/>
                  </a:schemeClr>
                </a:solidFill>
              </a:rPr>
              <a:t>OAuth2</a:t>
            </a:r>
          </a:p>
          <a:p>
            <a:pPr algn="ctr"/>
            <a:r>
              <a:rPr kumimoji="1" lang="en-US" altLang="ja-JP" sz="1400" dirty="0" smtClean="0">
                <a:solidFill>
                  <a:schemeClr val="tx1">
                    <a:lumMod val="65000"/>
                    <a:lumOff val="35000"/>
                  </a:schemeClr>
                </a:solidFill>
              </a:rPr>
              <a:t>Authorization</a:t>
            </a:r>
          </a:p>
          <a:p>
            <a:pPr algn="ctr"/>
            <a:r>
              <a:rPr kumimoji="1" lang="en-US" altLang="ja-JP" sz="1400" dirty="0" smtClean="0">
                <a:solidFill>
                  <a:schemeClr val="tx1">
                    <a:lumMod val="65000"/>
                    <a:lumOff val="35000"/>
                  </a:schemeClr>
                </a:solidFill>
              </a:rPr>
              <a:t>Request</a:t>
            </a:r>
          </a:p>
        </p:txBody>
      </p:sp>
      <p:cxnSp>
        <p:nvCxnSpPr>
          <p:cNvPr id="41" name="直線矢印コネクタ 40"/>
          <p:cNvCxnSpPr/>
          <p:nvPr/>
        </p:nvCxnSpPr>
        <p:spPr>
          <a:xfrm>
            <a:off x="3596015" y="1453959"/>
            <a:ext cx="470236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テキスト ボックス 42"/>
          <p:cNvSpPr txBox="1"/>
          <p:nvPr/>
        </p:nvSpPr>
        <p:spPr>
          <a:xfrm>
            <a:off x="3582220" y="1143992"/>
            <a:ext cx="2810385" cy="307777"/>
          </a:xfrm>
          <a:prstGeom prst="rect">
            <a:avLst/>
          </a:prstGeom>
          <a:noFill/>
        </p:spPr>
        <p:txBody>
          <a:bodyPr wrap="none" rtlCol="0">
            <a:spAutoFit/>
          </a:bodyPr>
          <a:lstStyle/>
          <a:p>
            <a:r>
              <a:rPr kumimoji="1" lang="en-US" altLang="ja-JP" sz="1400" dirty="0" err="1" smtClean="0">
                <a:solidFill>
                  <a:schemeClr val="tx1">
                    <a:lumMod val="65000"/>
                    <a:lumOff val="35000"/>
                  </a:schemeClr>
                </a:solidFill>
              </a:rPr>
              <a:t>removeAuthorizationRequest</a:t>
            </a:r>
            <a:r>
              <a:rPr kumimoji="1" lang="en-US" altLang="ja-JP" sz="1400" dirty="0" smtClean="0">
                <a:solidFill>
                  <a:schemeClr val="tx1">
                    <a:lumMod val="65000"/>
                    <a:lumOff val="35000"/>
                  </a:schemeClr>
                </a:solidFill>
              </a:rPr>
              <a:t>(..)</a:t>
            </a:r>
            <a:endParaRPr kumimoji="1" lang="ja-JP" altLang="en-US" sz="1400" dirty="0">
              <a:solidFill>
                <a:schemeClr val="tx1">
                  <a:lumMod val="65000"/>
                  <a:lumOff val="35000"/>
                </a:schemeClr>
              </a:solidFill>
            </a:endParaRPr>
          </a:p>
        </p:txBody>
      </p:sp>
      <p:sp>
        <p:nvSpPr>
          <p:cNvPr id="44" name="正方形/長方形 43"/>
          <p:cNvSpPr/>
          <p:nvPr/>
        </p:nvSpPr>
        <p:spPr>
          <a:xfrm>
            <a:off x="8286019" y="1212465"/>
            <a:ext cx="345990" cy="497039"/>
          </a:xfrm>
          <a:prstGeom prst="rect">
            <a:avLst/>
          </a:prstGeom>
          <a:solidFill>
            <a:schemeClr val="accent3">
              <a:lumMod val="20000"/>
              <a:lumOff val="8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65000"/>
                  <a:lumOff val="35000"/>
                </a:schemeClr>
              </a:solidFill>
            </a:endParaRPr>
          </a:p>
        </p:txBody>
      </p:sp>
      <p:sp>
        <p:nvSpPr>
          <p:cNvPr id="45" name="右矢印 44"/>
          <p:cNvSpPr/>
          <p:nvPr/>
        </p:nvSpPr>
        <p:spPr>
          <a:xfrm>
            <a:off x="8594305" y="1306466"/>
            <a:ext cx="604233" cy="348719"/>
          </a:xfrm>
          <a:prstGeom prst="rightArrow">
            <a:avLst/>
          </a:prstGeom>
          <a:solidFill>
            <a:schemeClr val="accent1">
              <a:lumMod val="60000"/>
              <a:lumOff val="4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65000"/>
                  <a:lumOff val="35000"/>
                </a:schemeClr>
              </a:solidFill>
            </a:endParaRPr>
          </a:p>
        </p:txBody>
      </p:sp>
      <p:sp>
        <p:nvSpPr>
          <p:cNvPr id="5" name="乗算記号 4"/>
          <p:cNvSpPr/>
          <p:nvPr/>
        </p:nvSpPr>
        <p:spPr>
          <a:xfrm>
            <a:off x="8535289" y="1030820"/>
            <a:ext cx="583709" cy="914400"/>
          </a:xfrm>
          <a:prstGeom prst="mathMultiply">
            <a:avLst/>
          </a:prstGeom>
          <a:solidFill>
            <a:srgbClr val="FF000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65000"/>
                  <a:lumOff val="35000"/>
                </a:schemeClr>
              </a:solidFill>
            </a:endParaRPr>
          </a:p>
        </p:txBody>
      </p:sp>
      <p:sp>
        <p:nvSpPr>
          <p:cNvPr id="60" name="角丸四角形 59"/>
          <p:cNvSpPr/>
          <p:nvPr/>
        </p:nvSpPr>
        <p:spPr>
          <a:xfrm>
            <a:off x="4787810" y="3343253"/>
            <a:ext cx="2215540" cy="914400"/>
          </a:xfrm>
          <a:prstGeom prst="roundRect">
            <a:avLst/>
          </a:prstGeom>
          <a:solidFill>
            <a:schemeClr val="bg1">
              <a:alpha val="2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bg1">
                    <a:lumMod val="85000"/>
                  </a:schemeClr>
                </a:solidFill>
              </a:rPr>
              <a:t>&lt;&lt;interface&gt;&gt;</a:t>
            </a:r>
            <a:endParaRPr lang="en-US" altLang="ja-JP" dirty="0">
              <a:solidFill>
                <a:schemeClr val="bg1">
                  <a:lumMod val="85000"/>
                </a:schemeClr>
              </a:solidFill>
            </a:endParaRPr>
          </a:p>
          <a:p>
            <a:pPr algn="ctr"/>
            <a:r>
              <a:rPr kumimoji="1" lang="en-US" altLang="ja-JP" dirty="0" smtClean="0">
                <a:solidFill>
                  <a:schemeClr val="bg1">
                    <a:lumMod val="85000"/>
                  </a:schemeClr>
                </a:solidFill>
              </a:rPr>
              <a:t>Authentication</a:t>
            </a:r>
          </a:p>
          <a:p>
            <a:pPr algn="ctr"/>
            <a:r>
              <a:rPr lang="en-US" altLang="ja-JP" dirty="0" smtClean="0">
                <a:solidFill>
                  <a:schemeClr val="bg1">
                    <a:lumMod val="85000"/>
                  </a:schemeClr>
                </a:solidFill>
              </a:rPr>
              <a:t>Manager</a:t>
            </a:r>
            <a:endParaRPr kumimoji="1" lang="en-US" altLang="ja-JP" dirty="0" smtClean="0">
              <a:solidFill>
                <a:schemeClr val="bg1">
                  <a:lumMod val="85000"/>
                </a:schemeClr>
              </a:solidFill>
            </a:endParaRPr>
          </a:p>
        </p:txBody>
      </p:sp>
      <p:sp>
        <p:nvSpPr>
          <p:cNvPr id="61" name="角丸四角形 60"/>
          <p:cNvSpPr/>
          <p:nvPr/>
        </p:nvSpPr>
        <p:spPr>
          <a:xfrm>
            <a:off x="7386552" y="3332705"/>
            <a:ext cx="2215540" cy="914400"/>
          </a:xfrm>
          <a:prstGeom prst="roundRect">
            <a:avLst/>
          </a:prstGeom>
          <a:solidFill>
            <a:schemeClr val="bg1">
              <a:alpha val="2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bg1">
                    <a:lumMod val="85000"/>
                  </a:schemeClr>
                </a:solidFill>
              </a:rPr>
              <a:t>&lt;&lt;interface&gt;&gt;</a:t>
            </a:r>
            <a:endParaRPr lang="en-US" altLang="ja-JP" dirty="0">
              <a:solidFill>
                <a:schemeClr val="bg1">
                  <a:lumMod val="85000"/>
                </a:schemeClr>
              </a:solidFill>
            </a:endParaRPr>
          </a:p>
          <a:p>
            <a:pPr algn="ctr"/>
            <a:r>
              <a:rPr kumimoji="1" lang="en-US" altLang="ja-JP" dirty="0" smtClean="0">
                <a:solidFill>
                  <a:schemeClr val="bg1">
                    <a:lumMod val="85000"/>
                  </a:schemeClr>
                </a:solidFill>
              </a:rPr>
              <a:t>Authentication</a:t>
            </a:r>
          </a:p>
          <a:p>
            <a:pPr algn="ctr"/>
            <a:r>
              <a:rPr lang="en-US" altLang="ja-JP" dirty="0" smtClean="0">
                <a:solidFill>
                  <a:schemeClr val="bg1">
                    <a:lumMod val="85000"/>
                  </a:schemeClr>
                </a:solidFill>
              </a:rPr>
              <a:t>Provider</a:t>
            </a:r>
            <a:endParaRPr kumimoji="1" lang="en-US" altLang="ja-JP" dirty="0" smtClean="0">
              <a:solidFill>
                <a:schemeClr val="bg1">
                  <a:lumMod val="85000"/>
                </a:schemeClr>
              </a:solidFill>
            </a:endParaRPr>
          </a:p>
        </p:txBody>
      </p:sp>
      <p:cxnSp>
        <p:nvCxnSpPr>
          <p:cNvPr id="62" name="直線コネクタ 61"/>
          <p:cNvCxnSpPr>
            <a:stCxn id="61" idx="2"/>
          </p:cNvCxnSpPr>
          <p:nvPr/>
        </p:nvCxnSpPr>
        <p:spPr>
          <a:xfrm>
            <a:off x="8494322" y="4247105"/>
            <a:ext cx="10839" cy="2797339"/>
          </a:xfrm>
          <a:prstGeom prst="line">
            <a:avLst/>
          </a:prstGeom>
          <a:ln>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64" name="直線コネクタ 63"/>
          <p:cNvCxnSpPr>
            <a:stCxn id="60" idx="2"/>
          </p:cNvCxnSpPr>
          <p:nvPr/>
        </p:nvCxnSpPr>
        <p:spPr>
          <a:xfrm>
            <a:off x="5895580" y="4257653"/>
            <a:ext cx="27879" cy="2907408"/>
          </a:xfrm>
          <a:prstGeom prst="line">
            <a:avLst/>
          </a:prstGeom>
          <a:ln>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68" name="正方形/長方形 67"/>
          <p:cNvSpPr/>
          <p:nvPr/>
        </p:nvSpPr>
        <p:spPr>
          <a:xfrm>
            <a:off x="5739681" y="4788023"/>
            <a:ext cx="345990" cy="2119402"/>
          </a:xfrm>
          <a:prstGeom prst="rect">
            <a:avLst/>
          </a:prstGeom>
          <a:solidFill>
            <a:schemeClr val="bg1">
              <a:alpha val="2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1">
                  <a:lumMod val="85000"/>
                </a:schemeClr>
              </a:solidFill>
            </a:endParaRPr>
          </a:p>
        </p:txBody>
      </p:sp>
      <p:cxnSp>
        <p:nvCxnSpPr>
          <p:cNvPr id="73" name="直線矢印コネクタ 72"/>
          <p:cNvCxnSpPr/>
          <p:nvPr/>
        </p:nvCxnSpPr>
        <p:spPr>
          <a:xfrm>
            <a:off x="3567185" y="4992127"/>
            <a:ext cx="2172496" cy="0"/>
          </a:xfrm>
          <a:prstGeom prst="straightConnector1">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5" name="テキスト ボックス 74"/>
          <p:cNvSpPr txBox="1"/>
          <p:nvPr/>
        </p:nvSpPr>
        <p:spPr>
          <a:xfrm>
            <a:off x="3565266" y="4334899"/>
            <a:ext cx="1459054" cy="307777"/>
          </a:xfrm>
          <a:prstGeom prst="rect">
            <a:avLst/>
          </a:prstGeom>
          <a:solidFill>
            <a:schemeClr val="bg1">
              <a:alpha val="20000"/>
            </a:schemeClr>
          </a:solidFill>
        </p:spPr>
        <p:txBody>
          <a:bodyPr wrap="none" rtlCol="0">
            <a:spAutoFit/>
          </a:bodyPr>
          <a:lstStyle/>
          <a:p>
            <a:r>
              <a:rPr lang="en-US" altLang="ja-JP" sz="1400" dirty="0">
                <a:solidFill>
                  <a:schemeClr val="bg1">
                    <a:lumMod val="85000"/>
                  </a:schemeClr>
                </a:solidFill>
              </a:rPr>
              <a:t>a</a:t>
            </a:r>
            <a:r>
              <a:rPr kumimoji="1" lang="en-US" altLang="ja-JP" sz="1400" dirty="0" smtClean="0">
                <a:solidFill>
                  <a:schemeClr val="bg1">
                    <a:lumMod val="85000"/>
                  </a:schemeClr>
                </a:solidFill>
              </a:rPr>
              <a:t>uthenticate(..)</a:t>
            </a:r>
            <a:endParaRPr kumimoji="1" lang="ja-JP" altLang="en-US" sz="1400" dirty="0">
              <a:solidFill>
                <a:schemeClr val="bg1">
                  <a:lumMod val="85000"/>
                </a:schemeClr>
              </a:solidFill>
            </a:endParaRPr>
          </a:p>
        </p:txBody>
      </p:sp>
      <p:sp>
        <p:nvSpPr>
          <p:cNvPr id="76" name="正方形/長方形 75"/>
          <p:cNvSpPr/>
          <p:nvPr/>
        </p:nvSpPr>
        <p:spPr>
          <a:xfrm>
            <a:off x="8310094" y="4990262"/>
            <a:ext cx="345990" cy="1789817"/>
          </a:xfrm>
          <a:prstGeom prst="rect">
            <a:avLst/>
          </a:prstGeom>
          <a:solidFill>
            <a:schemeClr val="bg1">
              <a:alpha val="2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1">
                  <a:lumMod val="85000"/>
                </a:schemeClr>
              </a:solidFill>
            </a:endParaRPr>
          </a:p>
        </p:txBody>
      </p:sp>
      <p:cxnSp>
        <p:nvCxnSpPr>
          <p:cNvPr id="77" name="直線矢印コネクタ 76"/>
          <p:cNvCxnSpPr/>
          <p:nvPr/>
        </p:nvCxnSpPr>
        <p:spPr>
          <a:xfrm>
            <a:off x="6084045" y="5218670"/>
            <a:ext cx="2239039" cy="0"/>
          </a:xfrm>
          <a:prstGeom prst="straightConnector1">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8" name="テキスト ボックス 77"/>
          <p:cNvSpPr txBox="1"/>
          <p:nvPr/>
        </p:nvSpPr>
        <p:spPr>
          <a:xfrm>
            <a:off x="6159814" y="4887842"/>
            <a:ext cx="1459054" cy="307777"/>
          </a:xfrm>
          <a:prstGeom prst="rect">
            <a:avLst/>
          </a:prstGeom>
          <a:solidFill>
            <a:schemeClr val="bg1">
              <a:alpha val="20000"/>
            </a:schemeClr>
          </a:solidFill>
        </p:spPr>
        <p:txBody>
          <a:bodyPr wrap="none" rtlCol="0">
            <a:spAutoFit/>
          </a:bodyPr>
          <a:lstStyle/>
          <a:p>
            <a:r>
              <a:rPr lang="en-US" altLang="ja-JP" sz="1400" dirty="0">
                <a:solidFill>
                  <a:schemeClr val="bg1">
                    <a:lumMod val="85000"/>
                  </a:schemeClr>
                </a:solidFill>
              </a:rPr>
              <a:t>a</a:t>
            </a:r>
            <a:r>
              <a:rPr kumimoji="1" lang="en-US" altLang="ja-JP" sz="1400" dirty="0" smtClean="0">
                <a:solidFill>
                  <a:schemeClr val="bg1">
                    <a:lumMod val="85000"/>
                  </a:schemeClr>
                </a:solidFill>
              </a:rPr>
              <a:t>uthenticate(..)</a:t>
            </a:r>
            <a:endParaRPr kumimoji="1" lang="ja-JP" altLang="en-US" sz="1400" dirty="0">
              <a:solidFill>
                <a:schemeClr val="bg1">
                  <a:lumMod val="85000"/>
                </a:schemeClr>
              </a:solidFill>
            </a:endParaRPr>
          </a:p>
        </p:txBody>
      </p:sp>
      <p:sp>
        <p:nvSpPr>
          <p:cNvPr id="80" name="角丸四角形 79"/>
          <p:cNvSpPr/>
          <p:nvPr/>
        </p:nvSpPr>
        <p:spPr>
          <a:xfrm>
            <a:off x="4836793" y="7268358"/>
            <a:ext cx="2215984" cy="914400"/>
          </a:xfrm>
          <a:prstGeom prst="roundRect">
            <a:avLst/>
          </a:prstGeom>
          <a:solidFill>
            <a:schemeClr val="accent6">
              <a:lumMod val="40000"/>
              <a:lumOff val="60000"/>
              <a:alpha val="2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err="1" smtClean="0">
                <a:solidFill>
                  <a:schemeClr val="bg1">
                    <a:lumMod val="85000"/>
                  </a:schemeClr>
                </a:solidFill>
              </a:rPr>
              <a:t>SecurityContext</a:t>
            </a:r>
            <a:endParaRPr lang="en-US" altLang="ja-JP" dirty="0" smtClean="0">
              <a:solidFill>
                <a:schemeClr val="bg1">
                  <a:lumMod val="85000"/>
                </a:schemeClr>
              </a:solidFill>
            </a:endParaRPr>
          </a:p>
        </p:txBody>
      </p:sp>
      <p:cxnSp>
        <p:nvCxnSpPr>
          <p:cNvPr id="81" name="直線コネクタ 80"/>
          <p:cNvCxnSpPr/>
          <p:nvPr/>
        </p:nvCxnSpPr>
        <p:spPr>
          <a:xfrm>
            <a:off x="5939435" y="8142396"/>
            <a:ext cx="0" cy="1149887"/>
          </a:xfrm>
          <a:prstGeom prst="line">
            <a:avLst/>
          </a:prstGeom>
          <a:ln>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82" name="正方形/長方形 81"/>
          <p:cNvSpPr/>
          <p:nvPr/>
        </p:nvSpPr>
        <p:spPr>
          <a:xfrm>
            <a:off x="5778020" y="8734355"/>
            <a:ext cx="345990" cy="411942"/>
          </a:xfrm>
          <a:prstGeom prst="rect">
            <a:avLst/>
          </a:prstGeom>
          <a:solidFill>
            <a:schemeClr val="accent3">
              <a:lumMod val="20000"/>
              <a:lumOff val="80000"/>
              <a:alpha val="2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65000"/>
                  <a:lumOff val="35000"/>
                </a:schemeClr>
              </a:solidFill>
            </a:endParaRPr>
          </a:p>
        </p:txBody>
      </p:sp>
      <p:cxnSp>
        <p:nvCxnSpPr>
          <p:cNvPr id="84" name="直線矢印コネクタ 83"/>
          <p:cNvCxnSpPr/>
          <p:nvPr/>
        </p:nvCxnSpPr>
        <p:spPr>
          <a:xfrm flipH="1">
            <a:off x="6094750" y="6504238"/>
            <a:ext cx="2228335" cy="0"/>
          </a:xfrm>
          <a:prstGeom prst="straightConnector1">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0" name="角丸四角形 89"/>
          <p:cNvSpPr/>
          <p:nvPr/>
        </p:nvSpPr>
        <p:spPr>
          <a:xfrm>
            <a:off x="6478167" y="6112241"/>
            <a:ext cx="1503609" cy="751867"/>
          </a:xfrm>
          <a:prstGeom prst="roundRect">
            <a:avLst/>
          </a:prstGeom>
          <a:solidFill>
            <a:schemeClr val="accent6">
              <a:lumMod val="40000"/>
              <a:lumOff val="60000"/>
              <a:alpha val="2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smtClean="0">
                <a:solidFill>
                  <a:schemeClr val="bg1">
                    <a:lumMod val="85000"/>
                  </a:schemeClr>
                </a:solidFill>
              </a:rPr>
              <a:t>OAuth2Login</a:t>
            </a:r>
          </a:p>
          <a:p>
            <a:pPr algn="ctr"/>
            <a:r>
              <a:rPr lang="en-US" altLang="ja-JP" sz="1400" dirty="0" smtClean="0">
                <a:solidFill>
                  <a:schemeClr val="bg1">
                    <a:lumMod val="85000"/>
                  </a:schemeClr>
                </a:solidFill>
              </a:rPr>
              <a:t>Authentication</a:t>
            </a:r>
          </a:p>
          <a:p>
            <a:pPr algn="ctr"/>
            <a:r>
              <a:rPr lang="en-US" altLang="ja-JP" sz="1400" dirty="0" smtClean="0">
                <a:solidFill>
                  <a:schemeClr val="bg1">
                    <a:lumMod val="85000"/>
                  </a:schemeClr>
                </a:solidFill>
              </a:rPr>
              <a:t>Token</a:t>
            </a:r>
            <a:endParaRPr kumimoji="1" lang="en-US" altLang="ja-JP" sz="1400" dirty="0" smtClean="0">
              <a:solidFill>
                <a:schemeClr val="bg1">
                  <a:lumMod val="85000"/>
                </a:schemeClr>
              </a:solidFill>
            </a:endParaRPr>
          </a:p>
        </p:txBody>
      </p:sp>
      <p:cxnSp>
        <p:nvCxnSpPr>
          <p:cNvPr id="91" name="直線矢印コネクタ 90"/>
          <p:cNvCxnSpPr/>
          <p:nvPr/>
        </p:nvCxnSpPr>
        <p:spPr>
          <a:xfrm flipH="1">
            <a:off x="3567187" y="6762023"/>
            <a:ext cx="2172494" cy="0"/>
          </a:xfrm>
          <a:prstGeom prst="straightConnector1">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7" name="正方形/長方形 106"/>
          <p:cNvSpPr/>
          <p:nvPr/>
        </p:nvSpPr>
        <p:spPr>
          <a:xfrm>
            <a:off x="10157895" y="4975058"/>
            <a:ext cx="1774077" cy="721408"/>
          </a:xfrm>
          <a:prstGeom prst="rect">
            <a:avLst/>
          </a:prstGeom>
          <a:solidFill>
            <a:schemeClr val="bg1">
              <a:alpha val="20000"/>
            </a:schemeClr>
          </a:solidFill>
          <a:ln>
            <a:solidFill>
              <a:schemeClr val="bg1">
                <a:lumMod val="8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dirty="0" err="1" smtClean="0">
                <a:solidFill>
                  <a:schemeClr val="bg1">
                    <a:lumMod val="85000"/>
                  </a:schemeClr>
                </a:solidFill>
              </a:rPr>
              <a:t>github.com</a:t>
            </a:r>
            <a:endParaRPr kumimoji="1" lang="ja-JP" altLang="en-US" dirty="0">
              <a:solidFill>
                <a:schemeClr val="bg1">
                  <a:lumMod val="85000"/>
                </a:schemeClr>
              </a:solidFill>
            </a:endParaRPr>
          </a:p>
        </p:txBody>
      </p:sp>
      <p:sp>
        <p:nvSpPr>
          <p:cNvPr id="108" name="正方形/長方形 107"/>
          <p:cNvSpPr/>
          <p:nvPr/>
        </p:nvSpPr>
        <p:spPr>
          <a:xfrm>
            <a:off x="10157895" y="5766768"/>
            <a:ext cx="1786996" cy="759364"/>
          </a:xfrm>
          <a:prstGeom prst="rect">
            <a:avLst/>
          </a:prstGeom>
          <a:solidFill>
            <a:schemeClr val="bg1">
              <a:alpha val="20000"/>
            </a:schemeClr>
          </a:solidFill>
          <a:ln>
            <a:solidFill>
              <a:schemeClr val="bg1">
                <a:lumMod val="8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ja-JP" dirty="0" err="1" smtClean="0">
                <a:solidFill>
                  <a:schemeClr val="bg1">
                    <a:lumMod val="85000"/>
                  </a:schemeClr>
                </a:solidFill>
              </a:rPr>
              <a:t>api.github.com</a:t>
            </a:r>
            <a:endParaRPr kumimoji="1" lang="ja-JP" altLang="en-US" dirty="0">
              <a:solidFill>
                <a:schemeClr val="bg1">
                  <a:lumMod val="85000"/>
                </a:schemeClr>
              </a:solidFill>
            </a:endParaRPr>
          </a:p>
        </p:txBody>
      </p:sp>
      <p:sp>
        <p:nvSpPr>
          <p:cNvPr id="110" name="正方形/長方形 109"/>
          <p:cNvSpPr/>
          <p:nvPr/>
        </p:nvSpPr>
        <p:spPr>
          <a:xfrm>
            <a:off x="10917464" y="5330417"/>
            <a:ext cx="345990" cy="305950"/>
          </a:xfrm>
          <a:prstGeom prst="rect">
            <a:avLst/>
          </a:prstGeom>
          <a:solidFill>
            <a:schemeClr val="bg1">
              <a:alpha val="2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1">
                  <a:lumMod val="85000"/>
                </a:schemeClr>
              </a:solidFill>
            </a:endParaRPr>
          </a:p>
        </p:txBody>
      </p:sp>
      <p:sp>
        <p:nvSpPr>
          <p:cNvPr id="111" name="正方形/長方形 110"/>
          <p:cNvSpPr/>
          <p:nvPr/>
        </p:nvSpPr>
        <p:spPr>
          <a:xfrm>
            <a:off x="10936301" y="6130086"/>
            <a:ext cx="345990" cy="305950"/>
          </a:xfrm>
          <a:prstGeom prst="rect">
            <a:avLst/>
          </a:prstGeom>
          <a:solidFill>
            <a:schemeClr val="bg1">
              <a:alpha val="2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1">
                  <a:lumMod val="85000"/>
                </a:schemeClr>
              </a:solidFill>
            </a:endParaRPr>
          </a:p>
        </p:txBody>
      </p:sp>
      <p:cxnSp>
        <p:nvCxnSpPr>
          <p:cNvPr id="112" name="直線矢印コネクタ 111"/>
          <p:cNvCxnSpPr>
            <a:endCxn id="110" idx="1"/>
          </p:cNvCxnSpPr>
          <p:nvPr/>
        </p:nvCxnSpPr>
        <p:spPr>
          <a:xfrm>
            <a:off x="8674893" y="5483392"/>
            <a:ext cx="2242571" cy="0"/>
          </a:xfrm>
          <a:prstGeom prst="straightConnector1">
            <a:avLst/>
          </a:prstGeom>
          <a:ln>
            <a:solidFill>
              <a:schemeClr val="bg1">
                <a:lumMod val="8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9" name="直線矢印コネクタ 118"/>
          <p:cNvCxnSpPr>
            <a:endCxn id="111" idx="1"/>
          </p:cNvCxnSpPr>
          <p:nvPr/>
        </p:nvCxnSpPr>
        <p:spPr>
          <a:xfrm>
            <a:off x="8700229" y="6283061"/>
            <a:ext cx="2236072" cy="0"/>
          </a:xfrm>
          <a:prstGeom prst="straightConnector1">
            <a:avLst/>
          </a:prstGeom>
          <a:ln>
            <a:solidFill>
              <a:schemeClr val="bg1">
                <a:lumMod val="8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3" name="角丸四角形 122"/>
          <p:cNvSpPr/>
          <p:nvPr/>
        </p:nvSpPr>
        <p:spPr>
          <a:xfrm>
            <a:off x="7387451" y="8184133"/>
            <a:ext cx="2215984" cy="914400"/>
          </a:xfrm>
          <a:prstGeom prst="roundRect">
            <a:avLst/>
          </a:prstGeom>
          <a:solidFill>
            <a:schemeClr val="accent3">
              <a:lumMod val="20000"/>
              <a:lumOff val="80000"/>
              <a:alpha val="2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bg1">
                    <a:lumMod val="85000"/>
                  </a:schemeClr>
                </a:solidFill>
              </a:rPr>
              <a:t>&lt;&lt;interface&gt;&gt;</a:t>
            </a:r>
          </a:p>
          <a:p>
            <a:pPr algn="ctr"/>
            <a:r>
              <a:rPr lang="en-US" altLang="ja-JP" dirty="0" smtClean="0">
                <a:solidFill>
                  <a:schemeClr val="bg1">
                    <a:lumMod val="85000"/>
                  </a:schemeClr>
                </a:solidFill>
              </a:rPr>
              <a:t>OAuth2</a:t>
            </a:r>
            <a:r>
              <a:rPr kumimoji="1" lang="en-US" altLang="ja-JP" dirty="0" smtClean="0">
                <a:solidFill>
                  <a:schemeClr val="bg1">
                    <a:lumMod val="85000"/>
                  </a:schemeClr>
                </a:solidFill>
              </a:rPr>
              <a:t>Authorized</a:t>
            </a:r>
          </a:p>
          <a:p>
            <a:pPr algn="ctr"/>
            <a:r>
              <a:rPr lang="en-US" altLang="ja-JP" dirty="0" err="1" smtClean="0">
                <a:solidFill>
                  <a:schemeClr val="bg1">
                    <a:lumMod val="85000"/>
                  </a:schemeClr>
                </a:solidFill>
              </a:rPr>
              <a:t>ClientService</a:t>
            </a:r>
            <a:endParaRPr kumimoji="1" lang="en-US" altLang="ja-JP" dirty="0" smtClean="0">
              <a:solidFill>
                <a:schemeClr val="bg1">
                  <a:lumMod val="85000"/>
                </a:schemeClr>
              </a:solidFill>
            </a:endParaRPr>
          </a:p>
        </p:txBody>
      </p:sp>
      <p:cxnSp>
        <p:nvCxnSpPr>
          <p:cNvPr id="129" name="直線矢印コネクタ 128"/>
          <p:cNvCxnSpPr/>
          <p:nvPr/>
        </p:nvCxnSpPr>
        <p:spPr>
          <a:xfrm flipV="1">
            <a:off x="3567185" y="8927969"/>
            <a:ext cx="2210835" cy="5972"/>
          </a:xfrm>
          <a:prstGeom prst="straightConnector1">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6" name="角丸四角形 135"/>
          <p:cNvSpPr/>
          <p:nvPr/>
        </p:nvSpPr>
        <p:spPr>
          <a:xfrm>
            <a:off x="3965606" y="8556130"/>
            <a:ext cx="1503609" cy="751867"/>
          </a:xfrm>
          <a:prstGeom prst="roundRect">
            <a:avLst/>
          </a:prstGeom>
          <a:solidFill>
            <a:schemeClr val="accent6">
              <a:lumMod val="40000"/>
              <a:lumOff val="60000"/>
              <a:alpha val="2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smtClean="0">
                <a:solidFill>
                  <a:schemeClr val="bg1">
                    <a:lumMod val="85000"/>
                  </a:schemeClr>
                </a:solidFill>
              </a:rPr>
              <a:t>OAuth2</a:t>
            </a:r>
          </a:p>
          <a:p>
            <a:pPr algn="ctr"/>
            <a:r>
              <a:rPr lang="en-US" altLang="ja-JP" sz="1400" dirty="0" smtClean="0">
                <a:solidFill>
                  <a:schemeClr val="bg1">
                    <a:lumMod val="85000"/>
                  </a:schemeClr>
                </a:solidFill>
              </a:rPr>
              <a:t>Authentication</a:t>
            </a:r>
          </a:p>
          <a:p>
            <a:pPr algn="ctr"/>
            <a:r>
              <a:rPr lang="en-US" altLang="ja-JP" sz="1400" dirty="0" smtClean="0">
                <a:solidFill>
                  <a:schemeClr val="bg1">
                    <a:lumMod val="85000"/>
                  </a:schemeClr>
                </a:solidFill>
              </a:rPr>
              <a:t>Token</a:t>
            </a:r>
            <a:endParaRPr kumimoji="1" lang="en-US" altLang="ja-JP" sz="1400" dirty="0" smtClean="0">
              <a:solidFill>
                <a:schemeClr val="bg1">
                  <a:lumMod val="85000"/>
                </a:schemeClr>
              </a:solidFill>
            </a:endParaRPr>
          </a:p>
        </p:txBody>
      </p:sp>
      <p:sp>
        <p:nvSpPr>
          <p:cNvPr id="137" name="テキスト ボックス 136"/>
          <p:cNvSpPr txBox="1"/>
          <p:nvPr/>
        </p:nvSpPr>
        <p:spPr>
          <a:xfrm>
            <a:off x="3634529" y="8235006"/>
            <a:ext cx="1880643" cy="307777"/>
          </a:xfrm>
          <a:prstGeom prst="rect">
            <a:avLst/>
          </a:prstGeom>
          <a:noFill/>
        </p:spPr>
        <p:txBody>
          <a:bodyPr wrap="none" rtlCol="0">
            <a:spAutoFit/>
          </a:bodyPr>
          <a:lstStyle/>
          <a:p>
            <a:r>
              <a:rPr lang="en-US" altLang="ja-JP" sz="1400" dirty="0" err="1" smtClean="0">
                <a:solidFill>
                  <a:schemeClr val="bg1">
                    <a:lumMod val="85000"/>
                  </a:schemeClr>
                </a:solidFill>
              </a:rPr>
              <a:t>setAuthentication</a:t>
            </a:r>
            <a:r>
              <a:rPr kumimoji="1" lang="en-US" altLang="ja-JP" sz="1400" dirty="0" smtClean="0">
                <a:solidFill>
                  <a:schemeClr val="bg1">
                    <a:lumMod val="85000"/>
                  </a:schemeClr>
                </a:solidFill>
              </a:rPr>
              <a:t>(..)</a:t>
            </a:r>
            <a:endParaRPr kumimoji="1" lang="ja-JP" altLang="en-US" sz="1400" dirty="0">
              <a:solidFill>
                <a:schemeClr val="bg1">
                  <a:lumMod val="85000"/>
                </a:schemeClr>
              </a:solidFill>
            </a:endParaRPr>
          </a:p>
        </p:txBody>
      </p:sp>
      <p:cxnSp>
        <p:nvCxnSpPr>
          <p:cNvPr id="138" name="直線コネクタ 137"/>
          <p:cNvCxnSpPr>
            <a:stCxn id="123" idx="2"/>
          </p:cNvCxnSpPr>
          <p:nvPr/>
        </p:nvCxnSpPr>
        <p:spPr>
          <a:xfrm>
            <a:off x="8495443" y="9098533"/>
            <a:ext cx="0" cy="1725986"/>
          </a:xfrm>
          <a:prstGeom prst="line">
            <a:avLst/>
          </a:prstGeom>
          <a:ln>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39" name="正方形/長方形 138"/>
          <p:cNvSpPr/>
          <p:nvPr/>
        </p:nvSpPr>
        <p:spPr>
          <a:xfrm>
            <a:off x="8324446" y="9515240"/>
            <a:ext cx="345990" cy="1086859"/>
          </a:xfrm>
          <a:prstGeom prst="rect">
            <a:avLst/>
          </a:prstGeom>
          <a:solidFill>
            <a:schemeClr val="accent3">
              <a:lumMod val="20000"/>
              <a:lumOff val="80000"/>
              <a:alpha val="2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65000"/>
                  <a:lumOff val="35000"/>
                </a:schemeClr>
              </a:solidFill>
            </a:endParaRPr>
          </a:p>
        </p:txBody>
      </p:sp>
      <p:cxnSp>
        <p:nvCxnSpPr>
          <p:cNvPr id="143" name="直線矢印コネクタ 142"/>
          <p:cNvCxnSpPr/>
          <p:nvPr/>
        </p:nvCxnSpPr>
        <p:spPr>
          <a:xfrm>
            <a:off x="3564353" y="9776612"/>
            <a:ext cx="4745741" cy="0"/>
          </a:xfrm>
          <a:prstGeom prst="straightConnector1">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6" name="角丸四角形 145"/>
          <p:cNvSpPr/>
          <p:nvPr/>
        </p:nvSpPr>
        <p:spPr>
          <a:xfrm>
            <a:off x="6192191" y="9394706"/>
            <a:ext cx="1503609" cy="751867"/>
          </a:xfrm>
          <a:prstGeom prst="roundRect">
            <a:avLst/>
          </a:prstGeom>
          <a:solidFill>
            <a:schemeClr val="accent6">
              <a:lumMod val="40000"/>
              <a:lumOff val="60000"/>
              <a:alpha val="2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smtClean="0">
                <a:solidFill>
                  <a:schemeClr val="bg1">
                    <a:lumMod val="85000"/>
                  </a:schemeClr>
                </a:solidFill>
              </a:rPr>
              <a:t>OAuth2</a:t>
            </a:r>
          </a:p>
          <a:p>
            <a:pPr algn="ctr"/>
            <a:r>
              <a:rPr lang="en-US" altLang="ja-JP" sz="1400" dirty="0" smtClean="0">
                <a:solidFill>
                  <a:schemeClr val="bg1">
                    <a:lumMod val="85000"/>
                  </a:schemeClr>
                </a:solidFill>
              </a:rPr>
              <a:t>Authorized</a:t>
            </a:r>
          </a:p>
          <a:p>
            <a:pPr algn="ctr"/>
            <a:r>
              <a:rPr lang="en-US" altLang="ja-JP" sz="1400" dirty="0" smtClean="0">
                <a:solidFill>
                  <a:schemeClr val="bg1">
                    <a:lumMod val="85000"/>
                  </a:schemeClr>
                </a:solidFill>
              </a:rPr>
              <a:t>Client</a:t>
            </a:r>
            <a:endParaRPr kumimoji="1" lang="en-US" altLang="ja-JP" sz="1400" dirty="0" smtClean="0">
              <a:solidFill>
                <a:schemeClr val="bg1">
                  <a:lumMod val="85000"/>
                </a:schemeClr>
              </a:solidFill>
            </a:endParaRPr>
          </a:p>
        </p:txBody>
      </p:sp>
      <p:sp>
        <p:nvSpPr>
          <p:cNvPr id="147" name="テキスト ボックス 146"/>
          <p:cNvSpPr txBox="1"/>
          <p:nvPr/>
        </p:nvSpPr>
        <p:spPr>
          <a:xfrm>
            <a:off x="3613932" y="9462446"/>
            <a:ext cx="2169184" cy="307777"/>
          </a:xfrm>
          <a:prstGeom prst="rect">
            <a:avLst/>
          </a:prstGeom>
          <a:noFill/>
        </p:spPr>
        <p:txBody>
          <a:bodyPr wrap="none" rtlCol="0">
            <a:spAutoFit/>
          </a:bodyPr>
          <a:lstStyle/>
          <a:p>
            <a:r>
              <a:rPr lang="en-US" altLang="ja-JP" sz="1400" dirty="0" err="1" smtClean="0">
                <a:solidFill>
                  <a:schemeClr val="bg1">
                    <a:lumMod val="85000"/>
                  </a:schemeClr>
                </a:solidFill>
              </a:rPr>
              <a:t>saveAuthorizedClient</a:t>
            </a:r>
            <a:r>
              <a:rPr kumimoji="1" lang="en-US" altLang="ja-JP" sz="1400" dirty="0" smtClean="0">
                <a:solidFill>
                  <a:schemeClr val="bg1">
                    <a:lumMod val="85000"/>
                  </a:schemeClr>
                </a:solidFill>
              </a:rPr>
              <a:t>(..)</a:t>
            </a:r>
            <a:endParaRPr kumimoji="1" lang="ja-JP" altLang="en-US" sz="1400" dirty="0">
              <a:solidFill>
                <a:schemeClr val="bg1">
                  <a:lumMod val="85000"/>
                </a:schemeClr>
              </a:solidFill>
            </a:endParaRPr>
          </a:p>
        </p:txBody>
      </p:sp>
      <p:sp>
        <p:nvSpPr>
          <p:cNvPr id="150" name="円柱 149"/>
          <p:cNvSpPr/>
          <p:nvPr/>
        </p:nvSpPr>
        <p:spPr>
          <a:xfrm>
            <a:off x="9101371" y="9674581"/>
            <a:ext cx="1457665" cy="792884"/>
          </a:xfrm>
          <a:prstGeom prst="can">
            <a:avLst/>
          </a:prstGeom>
          <a:solidFill>
            <a:schemeClr val="accent6">
              <a:lumMod val="40000"/>
              <a:lumOff val="60000"/>
              <a:alpha val="2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ja-JP" altLang="en-US" smtClean="0">
                <a:solidFill>
                  <a:schemeClr val="bg1">
                    <a:lumMod val="85000"/>
                  </a:schemeClr>
                </a:solidFill>
              </a:rPr>
              <a:t>メモリ</a:t>
            </a:r>
          </a:p>
        </p:txBody>
      </p:sp>
      <p:sp>
        <p:nvSpPr>
          <p:cNvPr id="151" name="右矢印 150"/>
          <p:cNvSpPr/>
          <p:nvPr/>
        </p:nvSpPr>
        <p:spPr>
          <a:xfrm>
            <a:off x="8583794" y="9922785"/>
            <a:ext cx="604233" cy="348719"/>
          </a:xfrm>
          <a:prstGeom prst="rightArrow">
            <a:avLst/>
          </a:prstGeom>
          <a:solidFill>
            <a:schemeClr val="accent6">
              <a:lumMod val="40000"/>
              <a:lumOff val="60000"/>
              <a:alpha val="2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65000"/>
                  <a:lumOff val="35000"/>
                </a:schemeClr>
              </a:solidFill>
            </a:endParaRPr>
          </a:p>
        </p:txBody>
      </p:sp>
      <p:cxnSp>
        <p:nvCxnSpPr>
          <p:cNvPr id="153" name="直線矢印コネクタ 152"/>
          <p:cNvCxnSpPr/>
          <p:nvPr/>
        </p:nvCxnSpPr>
        <p:spPr>
          <a:xfrm flipH="1">
            <a:off x="3605540" y="10435641"/>
            <a:ext cx="4745741" cy="0"/>
          </a:xfrm>
          <a:prstGeom prst="straightConnector1">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4" name="直線矢印コネクタ 153"/>
          <p:cNvCxnSpPr/>
          <p:nvPr/>
        </p:nvCxnSpPr>
        <p:spPr>
          <a:xfrm flipH="1">
            <a:off x="1312968" y="10708841"/>
            <a:ext cx="1894426" cy="0"/>
          </a:xfrm>
          <a:prstGeom prst="straightConnector1">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8" name="フローチャート: 書類 157"/>
          <p:cNvSpPr/>
          <p:nvPr/>
        </p:nvSpPr>
        <p:spPr>
          <a:xfrm>
            <a:off x="8989018" y="5350987"/>
            <a:ext cx="959078" cy="695663"/>
          </a:xfrm>
          <a:prstGeom prst="flowChartDocument">
            <a:avLst/>
          </a:prstGeom>
          <a:solidFill>
            <a:schemeClr val="accent6">
              <a:lumMod val="60000"/>
              <a:lumOff val="40000"/>
              <a:alpha val="2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kumimoji="1" lang="en-US" altLang="ja-JP" dirty="0" smtClean="0">
                <a:solidFill>
                  <a:schemeClr val="bg1">
                    <a:lumMod val="85000"/>
                  </a:schemeClr>
                </a:solidFill>
              </a:rPr>
              <a:t>Access</a:t>
            </a:r>
          </a:p>
          <a:p>
            <a:pPr algn="ctr"/>
            <a:r>
              <a:rPr kumimoji="1" lang="en-US" altLang="ja-JP" dirty="0" smtClean="0">
                <a:solidFill>
                  <a:schemeClr val="bg1">
                    <a:lumMod val="85000"/>
                  </a:schemeClr>
                </a:solidFill>
              </a:rPr>
              <a:t>Token</a:t>
            </a:r>
          </a:p>
        </p:txBody>
      </p:sp>
      <p:sp>
        <p:nvSpPr>
          <p:cNvPr id="165" name="フローチャート: 書類 164"/>
          <p:cNvSpPr/>
          <p:nvPr/>
        </p:nvSpPr>
        <p:spPr>
          <a:xfrm>
            <a:off x="8993135" y="6145941"/>
            <a:ext cx="959078" cy="695663"/>
          </a:xfrm>
          <a:prstGeom prst="flowChartDocument">
            <a:avLst/>
          </a:prstGeom>
          <a:solidFill>
            <a:schemeClr val="accent6">
              <a:lumMod val="60000"/>
              <a:lumOff val="40000"/>
              <a:alpha val="2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kumimoji="1" lang="en-US" altLang="ja-JP" dirty="0" smtClean="0">
                <a:solidFill>
                  <a:schemeClr val="bg1">
                    <a:lumMod val="85000"/>
                  </a:schemeClr>
                </a:solidFill>
              </a:rPr>
              <a:t>User</a:t>
            </a:r>
          </a:p>
          <a:p>
            <a:pPr algn="ctr"/>
            <a:r>
              <a:rPr lang="en-US" altLang="ja-JP" dirty="0" smtClean="0">
                <a:solidFill>
                  <a:schemeClr val="bg1">
                    <a:lumMod val="85000"/>
                  </a:schemeClr>
                </a:solidFill>
              </a:rPr>
              <a:t>Info</a:t>
            </a:r>
            <a:endParaRPr kumimoji="1" lang="en-US" altLang="ja-JP" dirty="0" smtClean="0">
              <a:solidFill>
                <a:schemeClr val="bg1">
                  <a:lumMod val="85000"/>
                </a:schemeClr>
              </a:solidFill>
            </a:endParaRPr>
          </a:p>
        </p:txBody>
      </p:sp>
      <p:sp>
        <p:nvSpPr>
          <p:cNvPr id="166" name="角丸四角形 165"/>
          <p:cNvSpPr/>
          <p:nvPr/>
        </p:nvSpPr>
        <p:spPr>
          <a:xfrm>
            <a:off x="4760445" y="-3080891"/>
            <a:ext cx="2215540" cy="914400"/>
          </a:xfrm>
          <a:prstGeom prst="roundRect">
            <a:avLst/>
          </a:prstGeom>
          <a:solidFill>
            <a:schemeClr val="accent4">
              <a:lumMod val="20000"/>
              <a:lumOff val="8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smtClean="0">
                <a:solidFill>
                  <a:schemeClr val="tx1">
                    <a:lumMod val="65000"/>
                    <a:lumOff val="35000"/>
                  </a:schemeClr>
                </a:solidFill>
              </a:rPr>
              <a:t>ImMemory</a:t>
            </a:r>
            <a:endParaRPr kumimoji="1" lang="en-US" altLang="ja-JP" dirty="0" smtClean="0">
              <a:solidFill>
                <a:schemeClr val="tx1">
                  <a:lumMod val="65000"/>
                  <a:lumOff val="35000"/>
                </a:schemeClr>
              </a:solidFill>
            </a:endParaRPr>
          </a:p>
          <a:p>
            <a:pPr algn="ctr"/>
            <a:r>
              <a:rPr lang="en-US" altLang="ja-JP" dirty="0" err="1" smtClean="0">
                <a:solidFill>
                  <a:schemeClr val="tx1">
                    <a:lumMod val="65000"/>
                    <a:lumOff val="35000"/>
                  </a:schemeClr>
                </a:solidFill>
              </a:rPr>
              <a:t>ClientRegistration</a:t>
            </a:r>
            <a:endParaRPr lang="en-US" altLang="ja-JP" dirty="0" smtClean="0">
              <a:solidFill>
                <a:schemeClr val="tx1">
                  <a:lumMod val="65000"/>
                  <a:lumOff val="35000"/>
                </a:schemeClr>
              </a:solidFill>
            </a:endParaRPr>
          </a:p>
          <a:p>
            <a:pPr algn="ctr"/>
            <a:r>
              <a:rPr kumimoji="1" lang="en-US" altLang="ja-JP" dirty="0" smtClean="0">
                <a:solidFill>
                  <a:schemeClr val="tx1">
                    <a:lumMod val="65000"/>
                    <a:lumOff val="35000"/>
                  </a:schemeClr>
                </a:solidFill>
              </a:rPr>
              <a:t>Repository</a:t>
            </a:r>
          </a:p>
        </p:txBody>
      </p:sp>
      <p:sp>
        <p:nvSpPr>
          <p:cNvPr id="167" name="角丸四角形 166"/>
          <p:cNvSpPr/>
          <p:nvPr/>
        </p:nvSpPr>
        <p:spPr>
          <a:xfrm>
            <a:off x="7149422" y="-3064417"/>
            <a:ext cx="2534158" cy="914400"/>
          </a:xfrm>
          <a:prstGeom prst="roundRect">
            <a:avLst/>
          </a:prstGeom>
          <a:solidFill>
            <a:schemeClr val="accent4">
              <a:lumMod val="20000"/>
              <a:lumOff val="8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err="1" smtClean="0">
                <a:solidFill>
                  <a:schemeClr val="tx1">
                    <a:lumMod val="65000"/>
                    <a:lumOff val="35000"/>
                  </a:schemeClr>
                </a:solidFill>
              </a:rPr>
              <a:t>HttpSession</a:t>
            </a:r>
            <a:endParaRPr lang="en-US" altLang="ja-JP" dirty="0" smtClean="0">
              <a:solidFill>
                <a:schemeClr val="tx1">
                  <a:lumMod val="65000"/>
                  <a:lumOff val="35000"/>
                </a:schemeClr>
              </a:solidFill>
            </a:endParaRPr>
          </a:p>
          <a:p>
            <a:pPr algn="ctr"/>
            <a:r>
              <a:rPr lang="en-US" altLang="ja-JP" dirty="0" smtClean="0">
                <a:solidFill>
                  <a:schemeClr val="tx1">
                    <a:lumMod val="65000"/>
                    <a:lumOff val="35000"/>
                  </a:schemeClr>
                </a:solidFill>
              </a:rPr>
              <a:t>OAuth2AuthorizationRequestRepository</a:t>
            </a:r>
            <a:endParaRPr kumimoji="1" lang="en-US" altLang="ja-JP" dirty="0" smtClean="0">
              <a:solidFill>
                <a:schemeClr val="tx1">
                  <a:lumMod val="65000"/>
                  <a:lumOff val="35000"/>
                </a:schemeClr>
              </a:solidFill>
            </a:endParaRPr>
          </a:p>
        </p:txBody>
      </p:sp>
      <p:sp>
        <p:nvSpPr>
          <p:cNvPr id="169" name="角丸四角形 168"/>
          <p:cNvSpPr/>
          <p:nvPr/>
        </p:nvSpPr>
        <p:spPr>
          <a:xfrm>
            <a:off x="7386552" y="7237695"/>
            <a:ext cx="2215540" cy="914400"/>
          </a:xfrm>
          <a:prstGeom prst="roundRect">
            <a:avLst/>
          </a:prstGeom>
          <a:solidFill>
            <a:schemeClr val="accent6">
              <a:lumMod val="40000"/>
              <a:lumOff val="60000"/>
              <a:alpha val="2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err="1" smtClean="0">
                <a:solidFill>
                  <a:schemeClr val="bg1">
                    <a:lumMod val="85000"/>
                  </a:schemeClr>
                </a:solidFill>
              </a:rPr>
              <a:t>InMemory</a:t>
            </a:r>
            <a:endParaRPr lang="en-US" altLang="ja-JP" dirty="0" smtClean="0">
              <a:solidFill>
                <a:schemeClr val="bg1">
                  <a:lumMod val="85000"/>
                </a:schemeClr>
              </a:solidFill>
            </a:endParaRPr>
          </a:p>
          <a:p>
            <a:pPr algn="ctr"/>
            <a:r>
              <a:rPr lang="en-US" altLang="ja-JP" dirty="0" smtClean="0">
                <a:solidFill>
                  <a:schemeClr val="bg1">
                    <a:lumMod val="85000"/>
                  </a:schemeClr>
                </a:solidFill>
              </a:rPr>
              <a:t>OAuth2AuthorizedClientService</a:t>
            </a:r>
            <a:endParaRPr kumimoji="1" lang="en-US" altLang="ja-JP" dirty="0" smtClean="0">
              <a:solidFill>
                <a:schemeClr val="bg1">
                  <a:lumMod val="85000"/>
                </a:schemeClr>
              </a:solidFill>
            </a:endParaRPr>
          </a:p>
        </p:txBody>
      </p:sp>
      <p:sp>
        <p:nvSpPr>
          <p:cNvPr id="174" name="線吹き出し 2 (枠付き) 173"/>
          <p:cNvSpPr/>
          <p:nvPr/>
        </p:nvSpPr>
        <p:spPr>
          <a:xfrm>
            <a:off x="129634" y="740443"/>
            <a:ext cx="2696027" cy="788295"/>
          </a:xfrm>
          <a:prstGeom prst="borderCallout2">
            <a:avLst>
              <a:gd name="adj1" fmla="val 66438"/>
              <a:gd name="adj2" fmla="val 104271"/>
              <a:gd name="adj3" fmla="val 66437"/>
              <a:gd name="adj4" fmla="val 115376"/>
              <a:gd name="adj5" fmla="val 37692"/>
              <a:gd name="adj6" fmla="val 122473"/>
            </a:avLst>
          </a:prstGeom>
          <a:solidFill>
            <a:schemeClr val="accent6">
              <a:lumMod val="40000"/>
              <a:lumOff val="6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smtClean="0">
                <a:solidFill>
                  <a:schemeClr val="tx1">
                    <a:lumMod val="65000"/>
                    <a:lumOff val="35000"/>
                  </a:schemeClr>
                </a:solidFill>
              </a:rPr>
              <a:t>認可要求時のリクエスト情報を復元</a:t>
            </a:r>
            <a:endParaRPr kumimoji="1" lang="ja-JP" altLang="en-US" dirty="0">
              <a:solidFill>
                <a:schemeClr val="tx1">
                  <a:lumMod val="65000"/>
                  <a:lumOff val="35000"/>
                </a:schemeClr>
              </a:solidFill>
            </a:endParaRPr>
          </a:p>
        </p:txBody>
      </p:sp>
      <p:sp>
        <p:nvSpPr>
          <p:cNvPr id="179" name="線吹き出し 2 (枠付き) 178"/>
          <p:cNvSpPr/>
          <p:nvPr/>
        </p:nvSpPr>
        <p:spPr>
          <a:xfrm>
            <a:off x="129634" y="-247289"/>
            <a:ext cx="2704675" cy="699059"/>
          </a:xfrm>
          <a:prstGeom prst="borderCallout2">
            <a:avLst>
              <a:gd name="adj1" fmla="val 66438"/>
              <a:gd name="adj2" fmla="val 104271"/>
              <a:gd name="adj3" fmla="val 66437"/>
              <a:gd name="adj4" fmla="val 115376"/>
              <a:gd name="adj5" fmla="val 26052"/>
              <a:gd name="adj6" fmla="val 122028"/>
            </a:avLst>
          </a:prstGeom>
          <a:solidFill>
            <a:schemeClr val="accent6">
              <a:lumMod val="40000"/>
              <a:lumOff val="6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smtClean="0">
                <a:solidFill>
                  <a:schemeClr val="tx1">
                    <a:lumMod val="65000"/>
                    <a:lumOff val="35000"/>
                  </a:schemeClr>
                </a:solidFill>
              </a:rPr>
              <a:t>リクエストから認可応答情報を生成</a:t>
            </a:r>
            <a:endParaRPr kumimoji="1" lang="ja-JP" altLang="en-US" dirty="0">
              <a:solidFill>
                <a:schemeClr val="tx1">
                  <a:lumMod val="65000"/>
                  <a:lumOff val="35000"/>
                </a:schemeClr>
              </a:solidFill>
            </a:endParaRPr>
          </a:p>
        </p:txBody>
      </p:sp>
      <p:sp>
        <p:nvSpPr>
          <p:cNvPr id="180" name="線吹き出し 2 (枠付き) 179"/>
          <p:cNvSpPr/>
          <p:nvPr/>
        </p:nvSpPr>
        <p:spPr>
          <a:xfrm>
            <a:off x="137692" y="3052127"/>
            <a:ext cx="2696027" cy="1443412"/>
          </a:xfrm>
          <a:prstGeom prst="borderCallout2">
            <a:avLst>
              <a:gd name="adj1" fmla="val 66438"/>
              <a:gd name="adj2" fmla="val 104271"/>
              <a:gd name="adj3" fmla="val 66437"/>
              <a:gd name="adj4" fmla="val 115376"/>
              <a:gd name="adj5" fmla="val 89706"/>
              <a:gd name="adj6" fmla="val 122473"/>
            </a:avLst>
          </a:prstGeom>
          <a:solidFill>
            <a:schemeClr val="accent6">
              <a:lumMod val="40000"/>
              <a:lumOff val="60000"/>
              <a:alpha val="2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smtClean="0">
                <a:solidFill>
                  <a:schemeClr val="bg1">
                    <a:lumMod val="85000"/>
                  </a:schemeClr>
                </a:solidFill>
              </a:rPr>
              <a:t>認証処理で必要</a:t>
            </a:r>
            <a:r>
              <a:rPr lang="ja-JP" altLang="en-US" dirty="0" smtClean="0">
                <a:solidFill>
                  <a:schemeClr val="bg1">
                    <a:lumMod val="85000"/>
                  </a:schemeClr>
                </a:solidFill>
              </a:rPr>
              <a:t>となる</a:t>
            </a:r>
            <a:r>
              <a:rPr kumimoji="1" lang="ja-JP" altLang="en-US" dirty="0" smtClean="0">
                <a:solidFill>
                  <a:schemeClr val="bg1">
                    <a:lumMod val="85000"/>
                  </a:schemeClr>
                </a:solidFill>
              </a:rPr>
              <a:t>情報</a:t>
            </a:r>
            <a:r>
              <a:rPr kumimoji="1" lang="en-US" altLang="ja-JP" dirty="0" smtClean="0">
                <a:solidFill>
                  <a:schemeClr val="bg1">
                    <a:lumMod val="85000"/>
                  </a:schemeClr>
                </a:solidFill>
              </a:rPr>
              <a:t>(</a:t>
            </a:r>
            <a:r>
              <a:rPr kumimoji="1" lang="ja-JP" altLang="en-US" dirty="0" smtClean="0">
                <a:solidFill>
                  <a:schemeClr val="bg1">
                    <a:lumMod val="85000"/>
                  </a:schemeClr>
                </a:solidFill>
              </a:rPr>
              <a:t>認可要求、認可応答、クライアント情報など</a:t>
            </a:r>
            <a:r>
              <a:rPr kumimoji="1" lang="en-US" altLang="ja-JP" dirty="0" smtClean="0">
                <a:solidFill>
                  <a:schemeClr val="bg1">
                    <a:lumMod val="85000"/>
                  </a:schemeClr>
                </a:solidFill>
              </a:rPr>
              <a:t>)</a:t>
            </a:r>
            <a:r>
              <a:rPr lang="ja-JP" altLang="en-US" dirty="0" smtClean="0">
                <a:solidFill>
                  <a:schemeClr val="bg1">
                    <a:lumMod val="85000"/>
                  </a:schemeClr>
                </a:solidFill>
              </a:rPr>
              <a:t>を引数に渡して</a:t>
            </a:r>
            <a:r>
              <a:rPr kumimoji="1" lang="ja-JP" altLang="en-US" dirty="0" smtClean="0">
                <a:solidFill>
                  <a:schemeClr val="bg1">
                    <a:lumMod val="85000"/>
                  </a:schemeClr>
                </a:solidFill>
              </a:rPr>
              <a:t>認可処理を実行</a:t>
            </a:r>
            <a:endParaRPr kumimoji="1" lang="ja-JP" altLang="en-US" dirty="0">
              <a:solidFill>
                <a:schemeClr val="bg1">
                  <a:lumMod val="85000"/>
                </a:schemeClr>
              </a:solidFill>
            </a:endParaRPr>
          </a:p>
        </p:txBody>
      </p:sp>
      <p:sp>
        <p:nvSpPr>
          <p:cNvPr id="181" name="線吹き出し 2 (枠付き) 180"/>
          <p:cNvSpPr/>
          <p:nvPr/>
        </p:nvSpPr>
        <p:spPr>
          <a:xfrm>
            <a:off x="9812297" y="3220756"/>
            <a:ext cx="2260254" cy="1505779"/>
          </a:xfrm>
          <a:prstGeom prst="borderCallout2">
            <a:avLst>
              <a:gd name="adj1" fmla="val 105493"/>
              <a:gd name="adj2" fmla="val 1797"/>
              <a:gd name="adj3" fmla="val 119023"/>
              <a:gd name="adj4" fmla="val 1531"/>
              <a:gd name="adj5" fmla="val 142208"/>
              <a:gd name="adj6" fmla="val -58541"/>
            </a:avLst>
          </a:prstGeom>
          <a:solidFill>
            <a:schemeClr val="accent6">
              <a:lumMod val="40000"/>
              <a:lumOff val="60000"/>
              <a:alpha val="2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smtClean="0">
                <a:solidFill>
                  <a:schemeClr val="bg1">
                    <a:lumMod val="85000"/>
                  </a:schemeClr>
                </a:solidFill>
              </a:rPr>
              <a:t>トークンエンドポイント・ユーザ情報エンドポイントから取得した情報より認証結果を生成して返却</a:t>
            </a:r>
            <a:endParaRPr kumimoji="1" lang="ja-JP" altLang="en-US" dirty="0">
              <a:solidFill>
                <a:schemeClr val="bg1">
                  <a:lumMod val="85000"/>
                </a:schemeClr>
              </a:solidFill>
            </a:endParaRPr>
          </a:p>
        </p:txBody>
      </p:sp>
      <p:sp>
        <p:nvSpPr>
          <p:cNvPr id="182" name="線吹き出し 2 (枠付き) 181"/>
          <p:cNvSpPr/>
          <p:nvPr/>
        </p:nvSpPr>
        <p:spPr>
          <a:xfrm>
            <a:off x="64149" y="6780079"/>
            <a:ext cx="2823522" cy="1214320"/>
          </a:xfrm>
          <a:prstGeom prst="borderCallout2">
            <a:avLst>
              <a:gd name="adj1" fmla="val 66438"/>
              <a:gd name="adj2" fmla="val 104271"/>
              <a:gd name="adj3" fmla="val 66437"/>
              <a:gd name="adj4" fmla="val 112750"/>
              <a:gd name="adj5" fmla="val 92221"/>
              <a:gd name="adj6" fmla="val 119410"/>
            </a:avLst>
          </a:prstGeom>
          <a:solidFill>
            <a:schemeClr val="accent6">
              <a:lumMod val="40000"/>
              <a:lumOff val="60000"/>
              <a:alpha val="2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smtClean="0">
                <a:solidFill>
                  <a:schemeClr val="bg1">
                    <a:lumMod val="85000"/>
                  </a:schemeClr>
                </a:solidFill>
              </a:rPr>
              <a:t>認証結果より「認証情報」</a:t>
            </a:r>
            <a:r>
              <a:rPr lang="ja-JP" altLang="en-US" dirty="0" smtClean="0">
                <a:solidFill>
                  <a:schemeClr val="bg1">
                    <a:lumMod val="85000"/>
                  </a:schemeClr>
                </a:solidFill>
              </a:rPr>
              <a:t>を生成して</a:t>
            </a:r>
            <a:r>
              <a:rPr lang="en-US" altLang="ja-JP" dirty="0" err="1" smtClean="0">
                <a:solidFill>
                  <a:schemeClr val="bg1">
                    <a:lumMod val="85000"/>
                  </a:schemeClr>
                </a:solidFill>
              </a:rPr>
              <a:t>SecurityContext</a:t>
            </a:r>
            <a:r>
              <a:rPr lang="ja-JP" altLang="en-US" dirty="0" smtClean="0">
                <a:solidFill>
                  <a:schemeClr val="bg1">
                    <a:lumMod val="85000"/>
                  </a:schemeClr>
                </a:solidFill>
              </a:rPr>
              <a:t>へ設定</a:t>
            </a:r>
            <a:endParaRPr lang="en-US" altLang="ja-JP" dirty="0" smtClean="0">
              <a:solidFill>
                <a:schemeClr val="bg1">
                  <a:lumMod val="85000"/>
                </a:schemeClr>
              </a:solidFill>
            </a:endParaRPr>
          </a:p>
          <a:p>
            <a:r>
              <a:rPr lang="ja-JP" altLang="en-US" dirty="0" smtClean="0">
                <a:solidFill>
                  <a:schemeClr val="bg1">
                    <a:lumMod val="85000"/>
                  </a:schemeClr>
                </a:solidFill>
              </a:rPr>
              <a:t>→認証済み</a:t>
            </a:r>
            <a:endParaRPr lang="en-US" altLang="ja-JP" dirty="0" smtClean="0">
              <a:solidFill>
                <a:schemeClr val="bg1">
                  <a:lumMod val="85000"/>
                </a:schemeClr>
              </a:solidFill>
            </a:endParaRPr>
          </a:p>
        </p:txBody>
      </p:sp>
      <p:sp>
        <p:nvSpPr>
          <p:cNvPr id="183" name="線吹き出し 2 (枠付き) 182"/>
          <p:cNvSpPr/>
          <p:nvPr/>
        </p:nvSpPr>
        <p:spPr>
          <a:xfrm>
            <a:off x="64149" y="8210202"/>
            <a:ext cx="2823522" cy="1536678"/>
          </a:xfrm>
          <a:prstGeom prst="borderCallout2">
            <a:avLst>
              <a:gd name="adj1" fmla="val 66438"/>
              <a:gd name="adj2" fmla="val 104271"/>
              <a:gd name="adj3" fmla="val 66437"/>
              <a:gd name="adj4" fmla="val 112750"/>
              <a:gd name="adj5" fmla="val 92221"/>
              <a:gd name="adj6" fmla="val 119410"/>
            </a:avLst>
          </a:prstGeom>
          <a:solidFill>
            <a:schemeClr val="accent6">
              <a:lumMod val="40000"/>
              <a:lumOff val="60000"/>
              <a:alpha val="2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smtClean="0">
                <a:solidFill>
                  <a:schemeClr val="bg1">
                    <a:lumMod val="85000"/>
                  </a:schemeClr>
                </a:solidFill>
              </a:rPr>
              <a:t>認証結果より「認可済みクライアント情報</a:t>
            </a:r>
            <a:r>
              <a:rPr kumimoji="1" lang="en-US" altLang="ja-JP" dirty="0" smtClean="0">
                <a:solidFill>
                  <a:schemeClr val="bg1">
                    <a:lumMod val="85000"/>
                  </a:schemeClr>
                </a:solidFill>
              </a:rPr>
              <a:t>(</a:t>
            </a:r>
            <a:r>
              <a:rPr lang="ja-JP" altLang="en-US" dirty="0" smtClean="0">
                <a:solidFill>
                  <a:schemeClr val="bg1">
                    <a:lumMod val="85000"/>
                  </a:schemeClr>
                </a:solidFill>
              </a:rPr>
              <a:t>ユーザ名</a:t>
            </a:r>
            <a:r>
              <a:rPr kumimoji="1" lang="ja-JP" altLang="en-US" dirty="0" smtClean="0">
                <a:solidFill>
                  <a:schemeClr val="bg1">
                    <a:lumMod val="85000"/>
                  </a:schemeClr>
                </a:solidFill>
              </a:rPr>
              <a:t>、アクセストークン、クライアント情報</a:t>
            </a:r>
            <a:r>
              <a:rPr kumimoji="1" lang="en-US" altLang="ja-JP" dirty="0" smtClean="0">
                <a:solidFill>
                  <a:schemeClr val="bg1">
                    <a:lumMod val="85000"/>
                  </a:schemeClr>
                </a:solidFill>
              </a:rPr>
              <a:t>)</a:t>
            </a:r>
            <a:r>
              <a:rPr kumimoji="1" lang="ja-JP" altLang="en-US" dirty="0" smtClean="0">
                <a:solidFill>
                  <a:schemeClr val="bg1">
                    <a:lumMod val="85000"/>
                  </a:schemeClr>
                </a:solidFill>
              </a:rPr>
              <a:t>」</a:t>
            </a:r>
            <a:r>
              <a:rPr lang="ja-JP" altLang="en-US" dirty="0" smtClean="0">
                <a:solidFill>
                  <a:schemeClr val="bg1">
                    <a:lumMod val="85000"/>
                  </a:schemeClr>
                </a:solidFill>
              </a:rPr>
              <a:t>を生成</a:t>
            </a:r>
            <a:endParaRPr lang="en-US" altLang="ja-JP" dirty="0" smtClean="0">
              <a:solidFill>
                <a:schemeClr val="bg1">
                  <a:lumMod val="85000"/>
                </a:schemeClr>
              </a:solidFill>
            </a:endParaRPr>
          </a:p>
        </p:txBody>
      </p:sp>
      <p:sp>
        <p:nvSpPr>
          <p:cNvPr id="186" name="テキスト ボックス 185"/>
          <p:cNvSpPr txBox="1"/>
          <p:nvPr/>
        </p:nvSpPr>
        <p:spPr>
          <a:xfrm>
            <a:off x="-105021" y="-1170586"/>
            <a:ext cx="1776448" cy="338554"/>
          </a:xfrm>
          <a:prstGeom prst="rect">
            <a:avLst/>
          </a:prstGeom>
          <a:noFill/>
        </p:spPr>
        <p:txBody>
          <a:bodyPr wrap="none" rtlCol="0">
            <a:spAutoFit/>
          </a:bodyPr>
          <a:lstStyle/>
          <a:p>
            <a:r>
              <a:rPr lang="en-US" altLang="ja-JP" sz="1600" dirty="0" smtClean="0"/>
              <a:t>Click “Authorize”</a:t>
            </a:r>
            <a:endParaRPr kumimoji="1" lang="ja-JP" altLang="en-US" sz="1600" dirty="0"/>
          </a:p>
        </p:txBody>
      </p:sp>
      <p:sp>
        <p:nvSpPr>
          <p:cNvPr id="187" name="テキスト ボックス 186"/>
          <p:cNvSpPr txBox="1"/>
          <p:nvPr/>
        </p:nvSpPr>
        <p:spPr>
          <a:xfrm>
            <a:off x="1303064" y="-840737"/>
            <a:ext cx="2651688" cy="276999"/>
          </a:xfrm>
          <a:prstGeom prst="rect">
            <a:avLst/>
          </a:prstGeom>
          <a:noFill/>
        </p:spPr>
        <p:txBody>
          <a:bodyPr wrap="none" rtlCol="0">
            <a:spAutoFit/>
          </a:bodyPr>
          <a:lstStyle/>
          <a:p>
            <a:r>
              <a:rPr kumimoji="1" lang="en-US" altLang="ja-JP" sz="1200" dirty="0" smtClean="0"/>
              <a:t>GET /login/oauth2/code/</a:t>
            </a:r>
            <a:r>
              <a:rPr kumimoji="1" lang="en-US" altLang="ja-JP" sz="1200" dirty="0" err="1" smtClean="0"/>
              <a:t>github</a:t>
            </a:r>
            <a:r>
              <a:rPr kumimoji="1" lang="en-US" altLang="ja-JP" sz="1200" dirty="0" smtClean="0"/>
              <a:t>?...</a:t>
            </a:r>
            <a:endParaRPr kumimoji="1" lang="ja-JP" altLang="en-US" sz="1200" dirty="0"/>
          </a:p>
        </p:txBody>
      </p:sp>
      <p:sp>
        <p:nvSpPr>
          <p:cNvPr id="189" name="線吹き出し 2 (枠付き) 188"/>
          <p:cNvSpPr/>
          <p:nvPr/>
        </p:nvSpPr>
        <p:spPr>
          <a:xfrm>
            <a:off x="9336151" y="2085838"/>
            <a:ext cx="2805428" cy="908226"/>
          </a:xfrm>
          <a:prstGeom prst="borderCallout2">
            <a:avLst>
              <a:gd name="adj1" fmla="val 63717"/>
              <a:gd name="adj2" fmla="val -5157"/>
              <a:gd name="adj3" fmla="val 63716"/>
              <a:gd name="adj4" fmla="val -16667"/>
              <a:gd name="adj5" fmla="val 146768"/>
              <a:gd name="adj6" fmla="val -31380"/>
            </a:avLst>
          </a:prstGeom>
          <a:solidFill>
            <a:schemeClr val="accent6">
              <a:lumMod val="40000"/>
              <a:lumOff val="60000"/>
              <a:alpha val="2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err="1" smtClean="0">
                <a:solidFill>
                  <a:schemeClr val="bg1">
                    <a:lumMod val="85000"/>
                  </a:schemeClr>
                </a:solidFill>
              </a:rPr>
              <a:t>AuthenticationProvider</a:t>
            </a:r>
            <a:r>
              <a:rPr lang="ja-JP" altLang="en-US" dirty="0" smtClean="0">
                <a:solidFill>
                  <a:schemeClr val="bg1">
                    <a:lumMod val="85000"/>
                  </a:schemeClr>
                </a:solidFill>
              </a:rPr>
              <a:t>の実装クラス内の処理フローは別途説明</a:t>
            </a:r>
            <a:endParaRPr kumimoji="1" lang="ja-JP" altLang="en-US" dirty="0">
              <a:solidFill>
                <a:schemeClr val="bg1">
                  <a:lumMod val="85000"/>
                </a:schemeClr>
              </a:solidFill>
            </a:endParaRPr>
          </a:p>
        </p:txBody>
      </p:sp>
      <p:sp>
        <p:nvSpPr>
          <p:cNvPr id="190" name="線吹き出し 2 (枠付き) 189"/>
          <p:cNvSpPr/>
          <p:nvPr/>
        </p:nvSpPr>
        <p:spPr>
          <a:xfrm>
            <a:off x="3880645" y="10698810"/>
            <a:ext cx="4547852" cy="1013829"/>
          </a:xfrm>
          <a:prstGeom prst="borderCallout2">
            <a:avLst>
              <a:gd name="adj1" fmla="val 31064"/>
              <a:gd name="adj2" fmla="val 104517"/>
              <a:gd name="adj3" fmla="val 31062"/>
              <a:gd name="adj4" fmla="val 117673"/>
              <a:gd name="adj5" fmla="val -26020"/>
              <a:gd name="adj6" fmla="val 130709"/>
            </a:avLst>
          </a:prstGeom>
          <a:solidFill>
            <a:schemeClr val="accent6">
              <a:lumMod val="40000"/>
              <a:lumOff val="60000"/>
              <a:alpha val="2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smtClean="0">
                <a:solidFill>
                  <a:schemeClr val="bg1">
                    <a:lumMod val="85000"/>
                  </a:schemeClr>
                </a:solidFill>
              </a:rPr>
              <a:t>OAuth2AuthorizedClientService</a:t>
            </a:r>
            <a:r>
              <a:rPr lang="ja-JP" altLang="en-US" dirty="0" smtClean="0">
                <a:solidFill>
                  <a:schemeClr val="bg1">
                    <a:lumMod val="85000"/>
                  </a:schemeClr>
                </a:solidFill>
              </a:rPr>
              <a:t>を介して任意のタイミングでアクセストークンにアクセス可能</a:t>
            </a:r>
            <a:endParaRPr kumimoji="1" lang="ja-JP" altLang="en-US" dirty="0">
              <a:solidFill>
                <a:schemeClr val="bg1">
                  <a:lumMod val="85000"/>
                </a:schemeClr>
              </a:solidFill>
            </a:endParaRPr>
          </a:p>
        </p:txBody>
      </p:sp>
      <p:sp>
        <p:nvSpPr>
          <p:cNvPr id="85" name="正方形/長方形 84"/>
          <p:cNvSpPr/>
          <p:nvPr/>
        </p:nvSpPr>
        <p:spPr>
          <a:xfrm>
            <a:off x="-188630" y="-1171038"/>
            <a:ext cx="12508316" cy="4270308"/>
          </a:xfrm>
          <a:prstGeom prst="rect">
            <a:avLst/>
          </a:prstGeom>
          <a:noFill/>
          <a:ln w="571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線吹き出し 2 (枠付き) 85"/>
          <p:cNvSpPr/>
          <p:nvPr/>
        </p:nvSpPr>
        <p:spPr>
          <a:xfrm>
            <a:off x="5570638" y="3575951"/>
            <a:ext cx="1945258" cy="908226"/>
          </a:xfrm>
          <a:prstGeom prst="borderCallout2">
            <a:avLst>
              <a:gd name="adj1" fmla="val 63717"/>
              <a:gd name="adj2" fmla="val -5157"/>
              <a:gd name="adj3" fmla="val 63716"/>
              <a:gd name="adj4" fmla="val -16667"/>
              <a:gd name="adj5" fmla="val -65475"/>
              <a:gd name="adj6" fmla="val -45541"/>
            </a:avLst>
          </a:prstGeom>
          <a:solidFill>
            <a:schemeClr val="accent6">
              <a:lumMod val="40000"/>
              <a:lumOff val="6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smtClean="0">
                <a:solidFill>
                  <a:schemeClr val="tx1">
                    <a:lumMod val="65000"/>
                    <a:lumOff val="35000"/>
                  </a:schemeClr>
                </a:solidFill>
              </a:rPr>
              <a:t>説明対象</a:t>
            </a:r>
            <a:endParaRPr kumimoji="1" lang="ja-JP" altLang="en-US" sz="2800" dirty="0">
              <a:solidFill>
                <a:schemeClr val="tx1">
                  <a:lumMod val="65000"/>
                  <a:lumOff val="35000"/>
                </a:schemeClr>
              </a:solidFill>
            </a:endParaRPr>
          </a:p>
        </p:txBody>
      </p:sp>
      <p:sp>
        <p:nvSpPr>
          <p:cNvPr id="95" name="角丸四角形 94"/>
          <p:cNvSpPr/>
          <p:nvPr/>
        </p:nvSpPr>
        <p:spPr>
          <a:xfrm>
            <a:off x="3900237" y="4638149"/>
            <a:ext cx="1503609" cy="751867"/>
          </a:xfrm>
          <a:prstGeom prst="roundRect">
            <a:avLst/>
          </a:prstGeom>
          <a:solidFill>
            <a:schemeClr val="accent6">
              <a:lumMod val="40000"/>
              <a:lumOff val="60000"/>
              <a:alpha val="2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smtClean="0">
                <a:solidFill>
                  <a:schemeClr val="bg1">
                    <a:lumMod val="85000"/>
                  </a:schemeClr>
                </a:solidFill>
              </a:rPr>
              <a:t>OAuth2Login</a:t>
            </a:r>
          </a:p>
          <a:p>
            <a:pPr algn="ctr"/>
            <a:r>
              <a:rPr lang="en-US" altLang="ja-JP" sz="1400" dirty="0" smtClean="0">
                <a:solidFill>
                  <a:schemeClr val="bg1">
                    <a:lumMod val="85000"/>
                  </a:schemeClr>
                </a:solidFill>
              </a:rPr>
              <a:t>Authentication</a:t>
            </a:r>
          </a:p>
          <a:p>
            <a:pPr algn="ctr"/>
            <a:r>
              <a:rPr lang="en-US" altLang="ja-JP" sz="1400" dirty="0" smtClean="0">
                <a:solidFill>
                  <a:schemeClr val="bg1">
                    <a:lumMod val="85000"/>
                  </a:schemeClr>
                </a:solidFill>
              </a:rPr>
              <a:t>Token</a:t>
            </a:r>
            <a:endParaRPr kumimoji="1" lang="en-US" altLang="ja-JP" sz="1400" dirty="0" smtClean="0">
              <a:solidFill>
                <a:schemeClr val="bg1">
                  <a:lumMod val="85000"/>
                </a:schemeClr>
              </a:solidFill>
            </a:endParaRPr>
          </a:p>
        </p:txBody>
      </p:sp>
    </p:spTree>
    <p:extLst>
      <p:ext uri="{BB962C8B-B14F-4D97-AF65-F5344CB8AC3E}">
        <p14:creationId xmlns:p14="http://schemas.microsoft.com/office/powerpoint/2010/main" val="1461882622"/>
      </p:ext>
    </p:extLst>
  </p:cSld>
  <p:clrMapOvr>
    <a:masterClrMapping/>
  </p:clrMapOvr>
  <p:timing>
    <p:tnLst>
      <p:par>
        <p:cTn id="1" dur="indefinite" restart="never" nodeType="tmRoot"/>
      </p:par>
    </p:tnLst>
  </p:timing>
</p:sld>
</file>

<file path=ppt/theme/theme1.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24047</TotalTime>
  <Words>2300</Words>
  <Application>Microsoft Macintosh PowerPoint</Application>
  <PresentationFormat>ワイド画面</PresentationFormat>
  <Paragraphs>1016</Paragraphs>
  <Slides>20</Slides>
  <Notes>4</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20</vt:i4>
      </vt:variant>
    </vt:vector>
  </HeadingPairs>
  <TitlesOfParts>
    <vt:vector size="24" baseType="lpstr">
      <vt:lpstr>Yu Gothic</vt:lpstr>
      <vt:lpstr>Yu Gothic Light</vt:lpstr>
      <vt:lpstr>Arial</vt:lpstr>
      <vt:lpstr>ホワイト</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Kazuki Shimizu</dc:creator>
  <cp:lastModifiedBy>Kazuki Shimizu</cp:lastModifiedBy>
  <cp:revision>143</cp:revision>
  <dcterms:created xsi:type="dcterms:W3CDTF">2017-11-18T11:39:48Z</dcterms:created>
  <dcterms:modified xsi:type="dcterms:W3CDTF">2017-12-05T04:26:50Z</dcterms:modified>
</cp:coreProperties>
</file>