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67" r:id="rId4"/>
    <p:sldId id="257" r:id="rId5"/>
    <p:sldId id="265" r:id="rId6"/>
    <p:sldId id="264" r:id="rId7"/>
    <p:sldId id="261" r:id="rId8"/>
    <p:sldId id="266" r:id="rId9"/>
    <p:sldId id="263" r:id="rId10"/>
    <p:sldId id="259" r:id="rId11"/>
    <p:sldId id="273" r:id="rId12"/>
    <p:sldId id="274" r:id="rId13"/>
    <p:sldId id="275" r:id="rId14"/>
    <p:sldId id="268" r:id="rId15"/>
    <p:sldId id="269" r:id="rId16"/>
    <p:sldId id="271" r:id="rId17"/>
    <p:sldId id="258" r:id="rId18"/>
    <p:sldId id="262" r:id="rId19"/>
    <p:sldId id="26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/>
    <p:restoredTop sz="94141"/>
  </p:normalViewPr>
  <p:slideViewPr>
    <p:cSldViewPr snapToGrid="0" snapToObjects="1">
      <p:cViewPr varScale="1">
        <p:scale>
          <a:sx n="115" d="100"/>
          <a:sy n="11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FDA69-AC82-B346-A0A0-21205CE1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EAB941A-0156-2C48-AAC9-2ECDD232F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46BAA-60B3-F042-ABEF-B8AA144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E59E6-819F-754A-86C1-39A7E345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722EC-D7A0-974A-9E5A-650E7E95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078B6-A8A7-0345-BA31-502B3DC3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8122CB-FC70-4C46-BAA8-8AE0CD99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C7BF5-40A3-9A47-864D-65600CCB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EB4CAE-16E4-244C-9A3D-4BA603AC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6F0FA-44D9-2E43-AB6B-55CBE8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47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0F82C3-68A4-214C-9E88-3D3B0C32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8771AC-D10A-8C4E-8D5E-C0715312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910F8D-9961-024E-9930-DAD7223A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3F38B-4D62-DF47-84C3-670865C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5E791F-E6B1-2B4F-BA14-E85B7DA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B26E0-7081-6F47-9BF8-43E10CB4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F5B1E-A0DC-3B4B-9E0C-188683D6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7886700" cy="490860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F953-945F-4841-8283-1413A628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22000-A007-5C43-A249-8DEFD02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08EB9-0196-D141-8508-3F6D2DA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3E12A-20AD-6B43-89E0-5ADFEE44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8F973-B097-DF44-BFA3-16BA7C01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A094A-F722-6640-BDB8-F06BDC68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F645D-DEBC-774E-AD8E-39719F4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A0CBE7-9314-9A4D-A29E-DBE8D7AB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4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0EE2A-0D52-F344-8E64-F8CF067C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7AEA2D-E1D3-1042-932B-392FBAC3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BEE43-9216-B648-9797-1C52316A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F48D0D-7FD9-D347-B1EE-E48EBA1D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3602B0-7AF2-2741-A42E-108B8719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B5D753-1A11-7C46-B56B-8A34943F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1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D5F12-6B22-054D-AAA6-B8074F7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E848AE-8FD6-F04E-8AAA-D8F4B77A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0A5AFE-B97B-5B49-8BFC-BEA14024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1C8FDE-2817-0A4A-BBD0-0F6562E55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F10FDB-915D-504D-92DB-CA64E295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C72E7F-7AE0-5044-BA06-AB485B7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3C200-0721-2E43-B083-028FD5F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E1DF1-07DD-DD40-823C-425A1801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9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97CD1-05E3-BF40-B49F-58065CAC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46CF9B-734E-964E-8151-B0E0D7B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9E258-5701-8145-92E9-4779240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DC24D2-8A14-FA4A-9548-3697D22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51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1CDA57-4432-AC4B-889C-FA1FCBB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D5CF2B-775F-B34D-A2F7-143AB2CB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B7D68C-D2D4-D546-AF37-76DDDE95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3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630F9-658F-2A4C-9BF4-93405BDE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9D402A-3ABD-FF4E-A027-09B2CB75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213712-FC66-1640-A950-FC0FA03B4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26E7F-375D-DC47-92B7-C80B400B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9A3237-2AF0-9544-A97B-E6DCA7B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F6D09-72C9-D540-9EF7-8DF8521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2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8EB9B-ECD1-F545-A77E-76D89531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6B8F7C-66E8-7A49-9695-AA8AC05F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888FB5-B1E6-7D4E-9A8E-ECA41D66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6B173-B5E4-3D4D-9191-81A6BF82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E2D3F4-83BC-2E4E-AFAC-C32EF8A1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C9258B-FCFC-3447-8E20-294E6BEE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48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5EA50-ED3C-F84B-9C2A-A84CBCE4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5BF384-1DE8-AF46-80CF-E0DB25A5F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56852"/>
            <a:ext cx="7886700" cy="482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DFB77-57A1-9D46-9536-C9C8A204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CE7E-11CC-6B46-A56A-1B3FEA990462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7D714-2249-7E47-8C30-7E0D16F3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2E641-FB37-FF4D-97A6-BA87618F7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1C6F-C290-064B-9573-149988ADF3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84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E94E5-2974-3B4C-8174-5B323689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3211098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On optimal parsing for LZ78-like compressor</a:t>
            </a:r>
            <a:br>
              <a:rPr lang="en-US" altLang="ja-JP" sz="3200" dirty="0"/>
            </a:br>
            <a:r>
              <a:rPr lang="en-US" altLang="ja-JP" sz="3200" dirty="0"/>
              <a:t>Salvatore </a:t>
            </a:r>
            <a:r>
              <a:rPr lang="en-US" altLang="ja-JP" sz="3200" dirty="0" err="1"/>
              <a:t>Aronica</a:t>
            </a:r>
            <a:r>
              <a:rPr lang="en-US" altLang="ja-JP" sz="3200" dirty="0"/>
              <a:t>, Alessio </a:t>
            </a:r>
            <a:r>
              <a:rPr lang="en-US" altLang="ja-JP" sz="3200" dirty="0" err="1"/>
              <a:t>Langiu</a:t>
            </a:r>
            <a:r>
              <a:rPr lang="en-US" altLang="ja-JP" sz="3200" dirty="0"/>
              <a:t>, Francesca </a:t>
            </a:r>
            <a:r>
              <a:rPr lang="en-US" altLang="ja-JP" sz="3200" dirty="0" err="1"/>
              <a:t>Marzi</a:t>
            </a:r>
            <a:r>
              <a:rPr lang="en-US" altLang="ja-JP" sz="3200" dirty="0"/>
              <a:t>,</a:t>
            </a:r>
            <a:br>
              <a:rPr lang="en-US" altLang="ja-JP" sz="3200" dirty="0"/>
            </a:br>
            <a:r>
              <a:rPr lang="en-US" altLang="ja-JP" sz="3200" dirty="0"/>
              <a:t>Salvatore Mazzola, Filippo </a:t>
            </a:r>
            <a:r>
              <a:rPr lang="en-US" altLang="ja-JP" sz="3200" dirty="0" err="1"/>
              <a:t>Mingnosi</a:t>
            </a:r>
            <a:br>
              <a:rPr lang="en-US" altLang="ja-JP" sz="3200" dirty="0"/>
            </a:br>
            <a:r>
              <a:rPr lang="en-US" altLang="ja-JP" sz="3200" dirty="0"/>
              <a:t>[Theoretical Computer Science 710 (2018)]</a:t>
            </a:r>
            <a:br>
              <a:rPr lang="en-US" altLang="ja-JP" sz="3200" dirty="0"/>
            </a:br>
            <a:br>
              <a:rPr lang="en-US" altLang="ja-JP" sz="3200" dirty="0"/>
            </a:b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19219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7D1ED-B10D-9F48-A863-34521AD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Flexible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934092-C5A6-1D44-845A-365CCAACE323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757DF8E2-9628-9442-A9FE-94E9263A1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01479A9-5AB9-AC45-BFE7-DE0C508DD810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809A120-F5AF-8C4D-91D9-6AFFD1BAA893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B3B270-D159-3C45-9AFF-95CAFD6B4CB4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9115AF3-B6CD-594D-8F06-2E750974638D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7AEFB01-8B22-7F4A-8C43-E20431A43D89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E27AE13-6F40-8C4B-BCCE-AC755231C3E2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E4DCCE-4DD1-B848-9CEB-36797CF2B6D5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3D3B026-96AA-4346-9793-440A24B650CD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4B266C-06E9-4945-B724-A4E72644CC25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0EBCFE9-8533-D94E-A944-39A39D0C6379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8047F0B-1299-4A42-95D5-291F90E6AFBA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D44413F-2118-6C4E-89BD-25947B5CD9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1BB7214-E96C-5E4D-A71D-EA827678B7C8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D74273-C7E3-6146-98D9-E69E0A67F1F3}"/>
              </a:ext>
            </a:extLst>
          </p:cNvPr>
          <p:cNvSpPr txBox="1"/>
          <p:nvPr/>
        </p:nvSpPr>
        <p:spPr>
          <a:xfrm>
            <a:off x="1411357" y="4422913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Flexible </a:t>
            </a:r>
            <a:r>
              <a:rPr kumimoji="1" lang="en-US" altLang="ja-JP" sz="2400" dirty="0"/>
              <a:t>parsing</a:t>
            </a:r>
          </a:p>
          <a:p>
            <a:r>
              <a:rPr kumimoji="1" lang="ja-JP" altLang="en-US" sz="2400"/>
              <a:t>次の分解まで見たとき最も分解が長くなるように</a:t>
            </a:r>
            <a:endParaRPr kumimoji="1" lang="en-US" altLang="ja-JP" sz="2400" dirty="0"/>
          </a:p>
          <a:p>
            <a:r>
              <a:rPr kumimoji="1" lang="ja-JP" altLang="en-US" sz="2400"/>
              <a:t>分解する</a:t>
            </a:r>
          </a:p>
        </p:txBody>
      </p:sp>
    </p:spTree>
    <p:extLst>
      <p:ext uri="{BB962C8B-B14F-4D97-AF65-F5344CB8AC3E}">
        <p14:creationId xmlns:p14="http://schemas.microsoft.com/office/powerpoint/2010/main" val="56770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67" y="2506107"/>
                <a:ext cx="4019754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2221436" y="179546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319056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3237290" y="4365334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3190566" y="2271313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lang="en-US" altLang="ja-JP" dirty="0"/>
              <a:t>Flexible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/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67ECF82-48A8-6F43-B8E1-62D14C59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2" y="3223551"/>
                <a:ext cx="4019754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/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7299C2D-E6BF-B64D-8183-98649079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0" y="3940995"/>
                <a:ext cx="4019754" cy="523220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/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EF5F80C-D19E-E242-96B7-5B51DB94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1" y="1746106"/>
                <a:ext cx="4019755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5C15329-4B34-214F-9B77-93DFAA04FE98}"/>
              </a:ext>
            </a:extLst>
          </p:cNvPr>
          <p:cNvCxnSpPr/>
          <p:nvPr/>
        </p:nvCxnSpPr>
        <p:spPr>
          <a:xfrm>
            <a:off x="2214810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0B88EE2-7253-8C48-9C7B-C6BA2FD4906A}"/>
              </a:ext>
            </a:extLst>
          </p:cNvPr>
          <p:cNvCxnSpPr/>
          <p:nvPr/>
        </p:nvCxnSpPr>
        <p:spPr>
          <a:xfrm>
            <a:off x="2668344" y="1828596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723BD6F-C641-9B43-A7FE-D27509C66A03}"/>
              </a:ext>
            </a:extLst>
          </p:cNvPr>
          <p:cNvCxnSpPr/>
          <p:nvPr/>
        </p:nvCxnSpPr>
        <p:spPr>
          <a:xfrm>
            <a:off x="2589654" y="255221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771E5D9-249E-2E4D-8BAB-CAB4B3C28010}"/>
              </a:ext>
            </a:extLst>
          </p:cNvPr>
          <p:cNvCxnSpPr/>
          <p:nvPr/>
        </p:nvCxnSpPr>
        <p:spPr>
          <a:xfrm>
            <a:off x="2238211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1BBFDFD-EEC7-EB49-B794-563DCCE1E61E}"/>
              </a:ext>
            </a:extLst>
          </p:cNvPr>
          <p:cNvCxnSpPr/>
          <p:nvPr/>
        </p:nvCxnSpPr>
        <p:spPr>
          <a:xfrm>
            <a:off x="2628265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C73A45B-BEB7-2448-8D08-C3F63CC191B9}"/>
              </a:ext>
            </a:extLst>
          </p:cNvPr>
          <p:cNvCxnSpPr/>
          <p:nvPr/>
        </p:nvCxnSpPr>
        <p:spPr>
          <a:xfrm>
            <a:off x="2668344" y="3982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3833A7C-3903-0045-9BB2-A440ABA58840}"/>
              </a:ext>
            </a:extLst>
          </p:cNvPr>
          <p:cNvCxnSpPr/>
          <p:nvPr/>
        </p:nvCxnSpPr>
        <p:spPr>
          <a:xfrm>
            <a:off x="3190566" y="1775792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C89FD3D-3EF4-1043-ABB5-B1D37D106DBF}"/>
              </a:ext>
            </a:extLst>
          </p:cNvPr>
          <p:cNvCxnSpPr/>
          <p:nvPr/>
        </p:nvCxnSpPr>
        <p:spPr>
          <a:xfrm>
            <a:off x="3209299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7D01D53-DE6F-EE4A-8ED4-6984FFA80D8B}"/>
              </a:ext>
            </a:extLst>
          </p:cNvPr>
          <p:cNvCxnSpPr/>
          <p:nvPr/>
        </p:nvCxnSpPr>
        <p:spPr>
          <a:xfrm>
            <a:off x="3209299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5EA3E02-D8A6-8440-9A9E-3BC97C30FAC1}"/>
              </a:ext>
            </a:extLst>
          </p:cNvPr>
          <p:cNvCxnSpPr/>
          <p:nvPr/>
        </p:nvCxnSpPr>
        <p:spPr>
          <a:xfrm>
            <a:off x="3452401" y="1795464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9618610-833D-5A40-9E38-505A450CC31A}"/>
              </a:ext>
            </a:extLst>
          </p:cNvPr>
          <p:cNvCxnSpPr/>
          <p:nvPr/>
        </p:nvCxnSpPr>
        <p:spPr>
          <a:xfrm>
            <a:off x="4228442" y="3940995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1AA5CE-0F74-E048-9226-D18F7272C585}"/>
              </a:ext>
            </a:extLst>
          </p:cNvPr>
          <p:cNvCxnSpPr>
            <a:cxnSpLocks/>
          </p:cNvCxnSpPr>
          <p:nvPr/>
        </p:nvCxnSpPr>
        <p:spPr>
          <a:xfrm>
            <a:off x="4228442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58A4BEB-2593-5C42-ACE4-F776BEF19204}"/>
              </a:ext>
            </a:extLst>
          </p:cNvPr>
          <p:cNvCxnSpPr/>
          <p:nvPr/>
        </p:nvCxnSpPr>
        <p:spPr>
          <a:xfrm>
            <a:off x="4191118" y="250610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34FA960-4C8B-F04F-A8F3-B1F028D52918}"/>
              </a:ext>
            </a:extLst>
          </p:cNvPr>
          <p:cNvCxnSpPr/>
          <p:nvPr/>
        </p:nvCxnSpPr>
        <p:spPr>
          <a:xfrm>
            <a:off x="4228442" y="176809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03EAA31-4BAE-6E45-AD37-490C0A1FAD2B}"/>
              </a:ext>
            </a:extLst>
          </p:cNvPr>
          <p:cNvCxnSpPr/>
          <p:nvPr/>
        </p:nvCxnSpPr>
        <p:spPr>
          <a:xfrm>
            <a:off x="4057333" y="398061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19C2F7C-A448-474D-BC81-66786099E5ED}"/>
              </a:ext>
            </a:extLst>
          </p:cNvPr>
          <p:cNvCxnSpPr/>
          <p:nvPr/>
        </p:nvCxnSpPr>
        <p:spPr>
          <a:xfrm>
            <a:off x="3812168" y="3250177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0975C71-E224-AA42-B5AC-0FB9E32B20B4}"/>
              </a:ext>
            </a:extLst>
          </p:cNvPr>
          <p:cNvCxnSpPr/>
          <p:nvPr/>
        </p:nvCxnSpPr>
        <p:spPr>
          <a:xfrm>
            <a:off x="3190566" y="2213317"/>
            <a:ext cx="25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B646D74-74DD-1C4B-B40B-69BC67A89EFA}"/>
              </a:ext>
            </a:extLst>
          </p:cNvPr>
          <p:cNvCxnSpPr/>
          <p:nvPr/>
        </p:nvCxnSpPr>
        <p:spPr>
          <a:xfrm>
            <a:off x="3212297" y="3634898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1A5602C-C25C-2241-ABCD-291C3DB24124}"/>
              </a:ext>
            </a:extLst>
          </p:cNvPr>
          <p:cNvCxnSpPr>
            <a:cxnSpLocks/>
          </p:cNvCxnSpPr>
          <p:nvPr/>
        </p:nvCxnSpPr>
        <p:spPr>
          <a:xfrm>
            <a:off x="3190566" y="2941644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722D5C5-0F42-1342-88A5-E9D37DF62125}"/>
              </a:ext>
            </a:extLst>
          </p:cNvPr>
          <p:cNvCxnSpPr/>
          <p:nvPr/>
        </p:nvCxnSpPr>
        <p:spPr>
          <a:xfrm>
            <a:off x="3182400" y="2994843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75BB359-094D-6A44-AF52-60F540ECA429}"/>
              </a:ext>
            </a:extLst>
          </p:cNvPr>
          <p:cNvCxnSpPr/>
          <p:nvPr/>
        </p:nvCxnSpPr>
        <p:spPr>
          <a:xfrm>
            <a:off x="3209299" y="3706067"/>
            <a:ext cx="82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010924F-DA6D-244C-B408-0F3677516B24}"/>
              </a:ext>
            </a:extLst>
          </p:cNvPr>
          <p:cNvCxnSpPr/>
          <p:nvPr/>
        </p:nvCxnSpPr>
        <p:spPr>
          <a:xfrm>
            <a:off x="3209299" y="4421744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2A41125-455C-634E-B1A2-F9E30CA38569}"/>
              </a:ext>
            </a:extLst>
          </p:cNvPr>
          <p:cNvCxnSpPr>
            <a:cxnSpLocks/>
          </p:cNvCxnSpPr>
          <p:nvPr/>
        </p:nvCxnSpPr>
        <p:spPr>
          <a:xfrm>
            <a:off x="3633290" y="2931874"/>
            <a:ext cx="54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10A057E-1BC6-3D45-BE71-B0A6B45D8F1A}"/>
              </a:ext>
            </a:extLst>
          </p:cNvPr>
          <p:cNvCxnSpPr>
            <a:cxnSpLocks/>
          </p:cNvCxnSpPr>
          <p:nvPr/>
        </p:nvCxnSpPr>
        <p:spPr>
          <a:xfrm>
            <a:off x="4057333" y="4357890"/>
            <a:ext cx="18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08AFE65-E299-2346-A27D-AEDB65DD470A}"/>
              </a:ext>
            </a:extLst>
          </p:cNvPr>
          <p:cNvCxnSpPr>
            <a:cxnSpLocks/>
          </p:cNvCxnSpPr>
          <p:nvPr/>
        </p:nvCxnSpPr>
        <p:spPr>
          <a:xfrm>
            <a:off x="3479883" y="2208178"/>
            <a:ext cx="72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1FB70A-3409-C84A-B90D-1678717A1C53}"/>
              </a:ext>
            </a:extLst>
          </p:cNvPr>
          <p:cNvCxnSpPr>
            <a:cxnSpLocks/>
          </p:cNvCxnSpPr>
          <p:nvPr/>
        </p:nvCxnSpPr>
        <p:spPr>
          <a:xfrm>
            <a:off x="3839299" y="3634898"/>
            <a:ext cx="39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FBBFD21-7703-5440-ADB5-986935EA28AA}"/>
              </a:ext>
            </a:extLst>
          </p:cNvPr>
          <p:cNvSpPr txBox="1"/>
          <p:nvPr/>
        </p:nvSpPr>
        <p:spPr>
          <a:xfrm>
            <a:off x="1940029" y="227888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01011000100001</a:t>
            </a:r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2904EC-ED23-BC4E-947A-DBA6995075BD}"/>
              </a:ext>
            </a:extLst>
          </p:cNvPr>
          <p:cNvSpPr txBox="1"/>
          <p:nvPr/>
        </p:nvSpPr>
        <p:spPr>
          <a:xfrm>
            <a:off x="1958563" y="29532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01011011</a:t>
            </a:r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26F29EC-73C1-5D40-927D-04C6D0654FA1}"/>
              </a:ext>
            </a:extLst>
          </p:cNvPr>
          <p:cNvSpPr txBox="1"/>
          <p:nvPr/>
        </p:nvSpPr>
        <p:spPr>
          <a:xfrm>
            <a:off x="1948332" y="371309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D3C23CB-152D-6947-8B07-718F0C70E146}"/>
              </a:ext>
            </a:extLst>
          </p:cNvPr>
          <p:cNvSpPr txBox="1"/>
          <p:nvPr/>
        </p:nvSpPr>
        <p:spPr>
          <a:xfrm>
            <a:off x="1940029" y="444001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01011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/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ℱ𝒫</m:t>
                    </m:r>
                  </m:oMath>
                </a14:m>
                <a:r>
                  <a:rPr kumimoji="1" lang="en-US" altLang="ja-JP" dirty="0"/>
                  <a:t>:flexible parsing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DA5A71-10D7-7A4D-B867-16DC8568C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1" y="5572446"/>
                <a:ext cx="2020681" cy="276999"/>
              </a:xfrm>
              <a:prstGeom prst="rect">
                <a:avLst/>
              </a:prstGeom>
              <a:blipFill>
                <a:blip r:embed="rId6"/>
                <a:stretch>
                  <a:fillRect l="-3125" t="-26087" r="-5625" b="-43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14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optimal</a:t>
            </a:r>
            <a:r>
              <a:rPr kumimoji="1" lang="en-US" altLang="ja-JP" dirty="0"/>
              <a:t>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optimal</a:t>
            </a:r>
            <a:r>
              <a:rPr kumimoji="1" lang="en-US" altLang="ja-JP" sz="2400" dirty="0"/>
              <a:t> parsing</a:t>
            </a:r>
          </a:p>
          <a:p>
            <a:r>
              <a:rPr kumimoji="1" lang="ja-JP" altLang="en-US" sz="2400"/>
              <a:t>圧縮後のテキストサイズが最小になるように分解する</a:t>
            </a:r>
          </a:p>
        </p:txBody>
      </p:sp>
    </p:spTree>
    <p:extLst>
      <p:ext uri="{BB962C8B-B14F-4D97-AF65-F5344CB8AC3E}">
        <p14:creationId xmlns:p14="http://schemas.microsoft.com/office/powerpoint/2010/main" val="22940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26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aaab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644928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414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0101011011001</a:t>
            </a:r>
            <a:endParaRPr kumimoji="1" lang="ja-JP" altLang="en-US" sz="24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optimal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316B24F-9A61-0A43-8DAF-1BB7FA79861F}"/>
              </a:ext>
            </a:extLst>
          </p:cNvPr>
          <p:cNvCxnSpPr/>
          <p:nvPr/>
        </p:nvCxnSpPr>
        <p:spPr>
          <a:xfrm>
            <a:off x="3226536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3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EFA7D-39AA-F34D-BDF9-5008848D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09B4C-39CB-4149-84DB-B0EEFEA8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LZ78like</a:t>
            </a:r>
            <a:r>
              <a:rPr kumimoji="1" lang="ja-JP" altLang="en-US" sz="2400"/>
              <a:t>な辞書式圧縮における</a:t>
            </a:r>
            <a:r>
              <a:rPr lang="en-US" altLang="ja-JP" sz="2400" dirty="0"/>
              <a:t>Flexible parsing</a:t>
            </a:r>
            <a:r>
              <a:rPr lang="ja-JP" altLang="en-US" sz="2400"/>
              <a:t>は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分解した文字列のフレーズのコストが一定だった時　　　　最適な分解方法である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しかし，フレーズのコストが一定でない時　　　　　</a:t>
            </a:r>
            <a:r>
              <a:rPr kumimoji="1" lang="ja-JP" altLang="en-US" sz="2400" dirty="0"/>
              <a:t>　</a:t>
            </a:r>
            <a:r>
              <a:rPr lang="ja-JP" altLang="en-US" sz="2400"/>
              <a:t>最適でないことがある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8060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9E31B-088E-BC45-BEB5-6930B0CF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今回の目的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ABA3F-555D-CD4D-832D-787AE7F5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8361"/>
            <a:ext cx="8515351" cy="4908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LZ78like</a:t>
            </a:r>
            <a:r>
              <a:rPr lang="ja-JP" altLang="en-US" sz="2400"/>
              <a:t>な辞書式圧縮でフレーズのコストが一定でない時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Flexible parsing</a:t>
            </a:r>
            <a:r>
              <a:rPr kumimoji="1" lang="ja-JP" altLang="en-US" sz="2400"/>
              <a:t>によって圧縮されたテキストサイズと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/>
              <a:t>最適な分解方法によって圧縮されたテキストサイズの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差を評価する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9323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4DDF0-E80B-5944-88CB-8753EBF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/>
                  <a:t>ここから先は以下の仮定を満たす辞書式圧縮を考える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フレーズのコスト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dirty="0"/>
                  <a:t>は狭義</a:t>
                </a:r>
                <a:r>
                  <a:rPr lang="ja-JP" altLang="en-US"/>
                  <a:t>単調増加する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/>
                  <a:t>辞書は</a:t>
                </a:r>
                <a:r>
                  <a:rPr lang="en-US" altLang="ja-JP" dirty="0"/>
                  <a:t>prefix</a:t>
                </a:r>
                <a:r>
                  <a:rPr lang="ja-JP" altLang="en-US"/>
                  <a:t>に対して閉じている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(LZ78like</a:t>
                </a:r>
                <a:r>
                  <a:rPr lang="ja-JP" altLang="en-US"/>
                  <a:t>な辞書式圧縮はこの仮定を満たしている</a:t>
                </a:r>
                <a:r>
                  <a:rPr lang="en-US" altLang="ja-JP" dirty="0"/>
                  <a:t>)</a:t>
                </a:r>
              </a:p>
              <a:p>
                <a:pPr marL="0" indent="0">
                  <a:buNone/>
                </a:pPr>
                <a:r>
                  <a:rPr lang="ja-JP" altLang="en-US"/>
                  <a:t>上の仮定のもとで</a:t>
                </a:r>
                <a:r>
                  <a:rPr lang="en-US" altLang="ja-JP" dirty="0"/>
                  <a:t>Flexible parsing</a:t>
                </a:r>
                <a:r>
                  <a:rPr lang="ja-JP" altLang="en-US"/>
                  <a:t>がほぼ最適になることを示す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54D2E5-F483-ED41-B974-D309A6AE0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0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1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7DB82-FC07-E748-9C94-EFA087DA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主結果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400"/>
                  <a:t>定理</a:t>
                </a:r>
                <a:r>
                  <a:rPr lang="ja-JP" altLang="en-US" sz="2400"/>
                  <a:t>１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/>
                  <a:t>さっきの仮定のもとで以下の不等式が成り立つ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テキスト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/>
                  <a:t>の</a:t>
                </a:r>
                <a:r>
                  <a:rPr kumimoji="1" lang="en-US" altLang="ja-JP" sz="2400" dirty="0"/>
                  <a:t>optimal parsing</a:t>
                </a:r>
                <a:r>
                  <a:rPr kumimoji="1" lang="ja-JP" altLang="en-US" sz="240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ℱ𝒫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𝒪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E412D98-03EA-2D47-8F06-5E8569815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1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0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BD37E-0074-344D-BAEF-AEE0C771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1"/>
            <a:ext cx="3923472" cy="4908602"/>
          </a:xfrm>
        </p:spPr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D465B42-89EA-E340-9FA1-D841F733CBFB}"/>
              </a:ext>
            </a:extLst>
          </p:cNvPr>
          <p:cNvCxnSpPr/>
          <p:nvPr/>
        </p:nvCxnSpPr>
        <p:spPr>
          <a:xfrm>
            <a:off x="1636200" y="2912163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87BA291-D309-4047-890C-5A46F67E8752}"/>
              </a:ext>
            </a:extLst>
          </p:cNvPr>
          <p:cNvCxnSpPr/>
          <p:nvPr/>
        </p:nvCxnSpPr>
        <p:spPr>
          <a:xfrm>
            <a:off x="160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55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E0099-2DB1-5442-BE95-CFBED63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48073-486E-4F4D-80BE-64127EB1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55612-C8C6-1841-850E-EA8EEC16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辞書式圧縮とは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51F90-5177-494E-BB9A-DF56FE30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ssss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04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C129E-21B3-3340-A67A-7BD5A77E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LZW(Lempel-Ziv-Welch)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LZ78like</a:t>
                </a:r>
                <a:r>
                  <a:rPr lang="ja-JP" altLang="en-US" sz="2400"/>
                  <a:t>な辞書式圧縮の一つ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文字列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400" dirty="0"/>
                  <a:t>が与えられて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lang="ja-JP" altLang="en-US" sz="2400"/>
                  <a:t>アルゴリズム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sz="2400"/>
                  <a:t>辞書をアルファベットの要素で初期化する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2400"/>
                  <a:t>中のまだ分解されてない接尾辞で接頭辞が　　　　　　辞書中のフレーズと一致する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で分解する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のインデックスを２進数に変換して出力する　　　　　出力の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数は辞書のサイズの２進数の</a:t>
                </a:r>
                <a:r>
                  <a:rPr lang="en-US" altLang="ja-JP" sz="2400" dirty="0"/>
                  <a:t>bit</a:t>
                </a:r>
                <a:r>
                  <a:rPr lang="ja-JP" altLang="en-US" sz="2400"/>
                  <a:t>数と同じにする</a:t>
                </a: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 dirty="0"/>
                  <a:t>の</a:t>
                </a:r>
                <a:r>
                  <a:rPr lang="ja-JP" altLang="en-US" sz="2400"/>
                  <a:t>次の１文字を連結した文字列を辞書に追加する　　　</a:t>
                </a:r>
                <a:r>
                  <a:rPr lang="en-US" altLang="ja-JP" sz="2400" dirty="0"/>
                  <a:t>(</a:t>
                </a:r>
                <a:r>
                  <a:rPr lang="ja-JP" altLang="en-US" sz="2400"/>
                  <a:t>なければ</a:t>
                </a:r>
                <a:r>
                  <a:rPr lang="en-US" altLang="ja-JP" sz="24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sz="2400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F6D4F66-4504-AD4E-846F-17422DC72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12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曲折矢印 3">
            <a:extLst>
              <a:ext uri="{FF2B5EF4-FFF2-40B4-BE49-F238E27FC236}">
                <a16:creationId xmlns:a16="http://schemas.microsoft.com/office/drawing/2014/main" id="{E25EFCB7-A20D-054C-BEA8-B82E84BD0D9C}"/>
              </a:ext>
            </a:extLst>
          </p:cNvPr>
          <p:cNvSpPr/>
          <p:nvPr/>
        </p:nvSpPr>
        <p:spPr>
          <a:xfrm>
            <a:off x="460698" y="3302780"/>
            <a:ext cx="144000" cy="1692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4D1E8-DDFA-234B-B2AD-3A7FC026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A199A9-E7CE-A244-983E-14ACE0A2D3A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B697F551-31C4-384C-824E-434A659BE2FD}"/>
              </a:ext>
            </a:extLst>
          </p:cNvPr>
          <p:cNvGrpSpPr/>
          <p:nvPr/>
        </p:nvGrpSpPr>
        <p:grpSpPr>
          <a:xfrm>
            <a:off x="298832" y="1202119"/>
            <a:ext cx="8297825" cy="2625680"/>
            <a:chOff x="298832" y="1202119"/>
            <a:chExt cx="8297825" cy="262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/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𝑎𝑎𝑎𝑎𝑎𝑎𝑎𝑎𝑎𝑎𝑎𝑏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24368DC-E999-B94C-A71A-95581F001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69" y="2477904"/>
                  <a:ext cx="3460113" cy="523220"/>
                </a:xfrm>
                <a:prstGeom prst="rect">
                  <a:avLst/>
                </a:prstGeom>
                <a:blipFill>
                  <a:blip r:embed="rId2"/>
                  <a:stretch>
                    <a:fillRect r="-365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A72559A-BE5F-8E44-8DFC-B3C8DED71C34}"/>
                </a:ext>
              </a:extLst>
            </p:cNvPr>
            <p:cNvCxnSpPr/>
            <p:nvPr/>
          </p:nvCxnSpPr>
          <p:spPr>
            <a:xfrm>
              <a:off x="5340626" y="1530626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05EE2C5-A328-BF47-9FF8-7567510BDA5A}"/>
                </a:ext>
              </a:extLst>
            </p:cNvPr>
            <p:cNvCxnSpPr/>
            <p:nvPr/>
          </p:nvCxnSpPr>
          <p:spPr>
            <a:xfrm>
              <a:off x="5340626" y="2020957"/>
              <a:ext cx="283265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7B8F2AC-09C0-3441-9E6C-4707C6FA4A55}"/>
                </a:ext>
              </a:extLst>
            </p:cNvPr>
            <p:cNvSpPr txBox="1"/>
            <p:nvPr/>
          </p:nvSpPr>
          <p:spPr>
            <a:xfrm>
              <a:off x="5340626" y="1202119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dictionary</a:t>
              </a:r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5974213-ABA3-5B4B-A3A8-AD7C79CBE3A5}"/>
                </a:ext>
              </a:extLst>
            </p:cNvPr>
            <p:cNvSpPr txBox="1"/>
            <p:nvPr/>
          </p:nvSpPr>
          <p:spPr>
            <a:xfrm>
              <a:off x="5340626" y="1591126"/>
              <a:ext cx="2509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Index              Phrase</a:t>
              </a:r>
              <a:endParaRPr kumimoji="1" lang="ja-JP" altLang="en-US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89DD7A-7984-2A4D-8FCE-783BD337345B}"/>
                </a:ext>
              </a:extLst>
            </p:cNvPr>
            <p:cNvSpPr txBox="1"/>
            <p:nvPr/>
          </p:nvSpPr>
          <p:spPr>
            <a:xfrm>
              <a:off x="5340626" y="2093183"/>
              <a:ext cx="1949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                     a</a:t>
              </a:r>
            </a:p>
            <a:p>
              <a:r>
                <a:rPr lang="en-US" altLang="ja-JP" dirty="0"/>
                <a:t>1                     b</a:t>
              </a:r>
            </a:p>
            <a:p>
              <a:r>
                <a:rPr kumimoji="1" lang="en-US" altLang="ja-JP" dirty="0"/>
                <a:t>2                     aa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D465B42-89EA-E340-9FA1-D841F733CBFB}"/>
                </a:ext>
              </a:extLst>
            </p:cNvPr>
            <p:cNvCxnSpPr/>
            <p:nvPr/>
          </p:nvCxnSpPr>
          <p:spPr>
            <a:xfrm>
              <a:off x="1636200" y="2912163"/>
              <a:ext cx="216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7800AA37-6E7C-D342-9923-F54B4E074E49}"/>
                </a:ext>
              </a:extLst>
            </p:cNvPr>
            <p:cNvCxnSpPr/>
            <p:nvPr/>
          </p:nvCxnSpPr>
          <p:spPr>
            <a:xfrm>
              <a:off x="1852200" y="2547153"/>
              <a:ext cx="0" cy="384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87BA291-D309-4047-890C-5A46F67E8752}"/>
                </a:ext>
              </a:extLst>
            </p:cNvPr>
            <p:cNvCxnSpPr/>
            <p:nvPr/>
          </p:nvCxnSpPr>
          <p:spPr>
            <a:xfrm>
              <a:off x="1600200" y="2981246"/>
              <a:ext cx="432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2ED14EA-9C3A-8743-9E92-4307C5555E0A}"/>
                </a:ext>
              </a:extLst>
            </p:cNvPr>
            <p:cNvSpPr txBox="1"/>
            <p:nvPr/>
          </p:nvSpPr>
          <p:spPr>
            <a:xfrm>
              <a:off x="298832" y="3339548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code</a:t>
              </a:r>
              <a:endParaRPr kumimoji="1" lang="ja-JP" altLang="en-US" sz="2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55D379D-2702-CF48-A473-93F9966482BB}"/>
                </a:ext>
              </a:extLst>
            </p:cNvPr>
            <p:cNvSpPr txBox="1"/>
            <p:nvPr/>
          </p:nvSpPr>
          <p:spPr>
            <a:xfrm>
              <a:off x="1600200" y="33661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0</a:t>
              </a:r>
              <a:endParaRPr kumimoji="1" lang="ja-JP" altLang="en-US" sz="2400"/>
            </a:p>
          </p:txBody>
        </p: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168E874-7FC5-954A-B53B-A4117FCFD03F}"/>
                </a:ext>
              </a:extLst>
            </p:cNvPr>
            <p:cNvCxnSpPr/>
            <p:nvPr/>
          </p:nvCxnSpPr>
          <p:spPr>
            <a:xfrm>
              <a:off x="7441096" y="2666998"/>
              <a:ext cx="4903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16FD0FC-2790-7343-B2D0-92C09DDFC7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05426" y="2547833"/>
              <a:ext cx="2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A0C8C-B10C-B040-81A7-EF4F147E3319}"/>
                </a:ext>
              </a:extLst>
            </p:cNvPr>
            <p:cNvSpPr txBox="1"/>
            <p:nvPr/>
          </p:nvSpPr>
          <p:spPr>
            <a:xfrm>
              <a:off x="8006431" y="23877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1bit</a:t>
              </a:r>
              <a:endParaRPr kumimoji="1" lang="ja-JP" altLang="en-US"/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23E65D-72AC-574A-B8A3-38C20E8DC8FC}"/>
              </a:ext>
            </a:extLst>
          </p:cNvPr>
          <p:cNvSpPr txBox="1"/>
          <p:nvPr/>
        </p:nvSpPr>
        <p:spPr>
          <a:xfrm>
            <a:off x="1411357" y="4422913"/>
            <a:ext cx="7351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Greedy parsing</a:t>
            </a:r>
          </a:p>
          <a:p>
            <a:r>
              <a:rPr kumimoji="1" lang="ja-JP" altLang="en-US" sz="2400"/>
              <a:t>辞書中のフレーズと最も長く一致する所で分解する</a:t>
            </a:r>
          </a:p>
        </p:txBody>
      </p:sp>
    </p:spTree>
    <p:extLst>
      <p:ext uri="{BB962C8B-B14F-4D97-AF65-F5344CB8AC3E}">
        <p14:creationId xmlns:p14="http://schemas.microsoft.com/office/powerpoint/2010/main" val="336283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E607BA-F587-9641-B4B1-E6AC6023C742}"/>
              </a:ext>
            </a:extLst>
          </p:cNvPr>
          <p:cNvCxnSpPr/>
          <p:nvPr/>
        </p:nvCxnSpPr>
        <p:spPr>
          <a:xfrm>
            <a:off x="1852200" y="2902225"/>
            <a:ext cx="360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BB748C-308B-ED4D-9E19-901670FC6E16}"/>
              </a:ext>
            </a:extLst>
          </p:cNvPr>
          <p:cNvCxnSpPr/>
          <p:nvPr/>
        </p:nvCxnSpPr>
        <p:spPr>
          <a:xfrm>
            <a:off x="1852200" y="2981246"/>
            <a:ext cx="57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415CC00-383B-CF46-B751-A87E3CFCDE3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F7845-DE0C-324A-86B9-0ADB72C80D32}"/>
              </a:ext>
            </a:extLst>
          </p:cNvPr>
          <p:cNvSpPr txBox="1"/>
          <p:nvPr/>
        </p:nvSpPr>
        <p:spPr>
          <a:xfrm>
            <a:off x="1600200" y="3366134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</a:t>
            </a: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3D47F0-0556-8849-AEFC-EA1B3D841DD2}"/>
              </a:ext>
            </a:extLst>
          </p:cNvPr>
          <p:cNvSpPr/>
          <p:nvPr/>
        </p:nvSpPr>
        <p:spPr>
          <a:xfrm>
            <a:off x="1852200" y="342544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FF908DC-BC3F-CA41-BE7B-EEA33AE71DB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41320C1-D38D-4545-B996-0679F6EDD10C}"/>
              </a:ext>
            </a:extLst>
          </p:cNvPr>
          <p:cNvCxnSpPr/>
          <p:nvPr/>
        </p:nvCxnSpPr>
        <p:spPr>
          <a:xfrm>
            <a:off x="7418439" y="2964679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10AE1FF-F010-2144-8F98-D86E357FBDEC}"/>
              </a:ext>
            </a:extLst>
          </p:cNvPr>
          <p:cNvCxnSpPr>
            <a:cxnSpLocks/>
          </p:cNvCxnSpPr>
          <p:nvPr/>
        </p:nvCxnSpPr>
        <p:spPr>
          <a:xfrm rot="5400000">
            <a:off x="7661426" y="2691833"/>
            <a:ext cx="5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C5963F2-9D7D-6A48-A585-0DB44210B5B4}"/>
              </a:ext>
            </a:extLst>
          </p:cNvPr>
          <p:cNvSpPr txBox="1"/>
          <p:nvPr/>
        </p:nvSpPr>
        <p:spPr>
          <a:xfrm>
            <a:off x="7954084" y="26119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78745F23-DA38-2D4A-BC3D-0A17AF1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206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r>
              <a:rPr kumimoji="1" lang="en-US" altLang="ja-JP" dirty="0"/>
              <a:t>4   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321CC6-C19C-A144-952C-20C31B8D915A}"/>
              </a:ext>
            </a:extLst>
          </p:cNvPr>
          <p:cNvCxnSpPr/>
          <p:nvPr/>
        </p:nvCxnSpPr>
        <p:spPr>
          <a:xfrm>
            <a:off x="2212200" y="2902225"/>
            <a:ext cx="57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BCA972B-9039-A143-8109-55E428FEBCAD}"/>
              </a:ext>
            </a:extLst>
          </p:cNvPr>
          <p:cNvCxnSpPr/>
          <p:nvPr/>
        </p:nvCxnSpPr>
        <p:spPr>
          <a:xfrm>
            <a:off x="2212200" y="2984065"/>
            <a:ext cx="7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C066E9-EDC0-484F-96D4-057DA56E6499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876F9B-116A-EC48-8A1C-EC086C88084D}"/>
              </a:ext>
            </a:extLst>
          </p:cNvPr>
          <p:cNvSpPr txBox="1"/>
          <p:nvPr/>
        </p:nvSpPr>
        <p:spPr>
          <a:xfrm>
            <a:off x="1600200" y="336613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B34616-21C9-DC4E-9345-82DEC569D9D2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CF2F30D-1D71-E64B-8175-FE393E15C9A5}"/>
              </a:ext>
            </a:extLst>
          </p:cNvPr>
          <p:cNvCxnSpPr/>
          <p:nvPr/>
        </p:nvCxnSpPr>
        <p:spPr>
          <a:xfrm>
            <a:off x="7441096" y="3213157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59674CD-0AFF-A044-BA7D-24F14A460062}"/>
              </a:ext>
            </a:extLst>
          </p:cNvPr>
          <p:cNvCxnSpPr>
            <a:cxnSpLocks/>
          </p:cNvCxnSpPr>
          <p:nvPr/>
        </p:nvCxnSpPr>
        <p:spPr>
          <a:xfrm rot="5400000">
            <a:off x="7553426" y="2799833"/>
            <a:ext cx="7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918CC5-5C33-D440-91E1-D61D5F02ED58}"/>
              </a:ext>
            </a:extLst>
          </p:cNvPr>
          <p:cNvSpPr txBox="1"/>
          <p:nvPr/>
        </p:nvSpPr>
        <p:spPr>
          <a:xfrm>
            <a:off x="7968902" y="290205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3755248-3654-5444-9131-5F7D3BCAAB64}"/>
              </a:ext>
            </a:extLst>
          </p:cNvPr>
          <p:cNvSpPr/>
          <p:nvPr/>
        </p:nvSpPr>
        <p:spPr>
          <a:xfrm>
            <a:off x="2192735" y="3326547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41AB2E42-D5A4-5A4A-872F-7FDF4441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4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8F2A57-BA86-0340-8EB6-C1BFEC4A7BD2}"/>
              </a:ext>
            </a:extLst>
          </p:cNvPr>
          <p:cNvCxnSpPr/>
          <p:nvPr/>
        </p:nvCxnSpPr>
        <p:spPr>
          <a:xfrm>
            <a:off x="2816297" y="2902225"/>
            <a:ext cx="79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0B8C3F-58A8-AA44-BDFA-89528D2842EA}"/>
              </a:ext>
            </a:extLst>
          </p:cNvPr>
          <p:cNvCxnSpPr/>
          <p:nvPr/>
        </p:nvCxnSpPr>
        <p:spPr>
          <a:xfrm>
            <a:off x="2788200" y="2981246"/>
            <a:ext cx="1008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3B6EC5-1E7D-F54C-8463-50DAE7A46A2D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D1A860-8BB0-C940-B47E-650831A1806B}"/>
              </a:ext>
            </a:extLst>
          </p:cNvPr>
          <p:cNvSpPr txBox="1"/>
          <p:nvPr/>
        </p:nvSpPr>
        <p:spPr>
          <a:xfrm>
            <a:off x="1600200" y="33661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960F1E0-D7B8-364E-B52B-63ED959441E9}"/>
              </a:ext>
            </a:extLst>
          </p:cNvPr>
          <p:cNvSpPr/>
          <p:nvPr/>
        </p:nvSpPr>
        <p:spPr>
          <a:xfrm>
            <a:off x="2532496" y="3286946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C83DA2-01B9-5842-92E0-E84EC783025A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A31082E-E24C-4447-A5AE-58E6BAE7B719}"/>
              </a:ext>
            </a:extLst>
          </p:cNvPr>
          <p:cNvCxnSpPr>
            <a:cxnSpLocks/>
          </p:cNvCxnSpPr>
          <p:nvPr/>
        </p:nvCxnSpPr>
        <p:spPr>
          <a:xfrm rot="5400000">
            <a:off x="7391426" y="2961833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76B7108-FE3D-F348-8EBA-751753E5D0A0}"/>
              </a:ext>
            </a:extLst>
          </p:cNvPr>
          <p:cNvCxnSpPr/>
          <p:nvPr/>
        </p:nvCxnSpPr>
        <p:spPr>
          <a:xfrm>
            <a:off x="7441096" y="3501392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9C731A8-948A-1C40-A412-AE086DDC6BA8}"/>
              </a:ext>
            </a:extLst>
          </p:cNvPr>
          <p:cNvSpPr txBox="1"/>
          <p:nvPr/>
        </p:nvSpPr>
        <p:spPr>
          <a:xfrm>
            <a:off x="7925124" y="318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7" name="タイトル 1">
            <a:extLst>
              <a:ext uri="{FF2B5EF4-FFF2-40B4-BE49-F238E27FC236}">
                <a16:creationId xmlns:a16="http://schemas.microsoft.com/office/drawing/2014/main" id="{2E950D24-0FE6-9F4A-97DA-384411A3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9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4C3ED80-C767-5E4A-8B90-2B41402D67C3}"/>
              </a:ext>
            </a:extLst>
          </p:cNvPr>
          <p:cNvCxnSpPr/>
          <p:nvPr/>
        </p:nvCxnSpPr>
        <p:spPr>
          <a:xfrm>
            <a:off x="3608297" y="2905535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39810E0-78E7-1143-A7B1-1D2C21A3E4D1}"/>
              </a:ext>
            </a:extLst>
          </p:cNvPr>
          <p:cNvCxnSpPr/>
          <p:nvPr/>
        </p:nvCxnSpPr>
        <p:spPr>
          <a:xfrm>
            <a:off x="3580200" y="2981246"/>
            <a:ext cx="43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DDC7F6-51D1-BB43-8DC4-D385C767E41A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8A5C09D-E00A-0E49-A4C1-D0175ACB0F48}"/>
              </a:ext>
            </a:extLst>
          </p:cNvPr>
          <p:cNvSpPr txBox="1"/>
          <p:nvPr/>
        </p:nvSpPr>
        <p:spPr>
          <a:xfrm>
            <a:off x="1600200" y="3366134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E0D8E43-6975-EA42-8F54-2BF4781945FF}"/>
              </a:ext>
            </a:extLst>
          </p:cNvPr>
          <p:cNvSpPr/>
          <p:nvPr/>
        </p:nvSpPr>
        <p:spPr>
          <a:xfrm>
            <a:off x="3050217" y="3259035"/>
            <a:ext cx="1059965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07E5B6-524D-284B-86A7-F70D1B3769C8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ECF5CB2-06B1-9644-8509-BAC28476709D}"/>
              </a:ext>
            </a:extLst>
          </p:cNvPr>
          <p:cNvCxnSpPr>
            <a:cxnSpLocks/>
          </p:cNvCxnSpPr>
          <p:nvPr/>
        </p:nvCxnSpPr>
        <p:spPr>
          <a:xfrm rot="5400000">
            <a:off x="7247426" y="3105833"/>
            <a:ext cx="13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CA1286-7028-7E49-B366-7A909AFB9EA6}"/>
              </a:ext>
            </a:extLst>
          </p:cNvPr>
          <p:cNvCxnSpPr/>
          <p:nvPr/>
        </p:nvCxnSpPr>
        <p:spPr>
          <a:xfrm>
            <a:off x="7434028" y="3784153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9265211-9410-1E4F-93C2-29447731545C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9" name="タイトル 1">
            <a:extLst>
              <a:ext uri="{FF2B5EF4-FFF2-40B4-BE49-F238E27FC236}">
                <a16:creationId xmlns:a16="http://schemas.microsoft.com/office/drawing/2014/main" id="{8BBD2399-8293-454E-AFF4-645E3B25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1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/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𝑎𝑎𝑎𝑎𝑎𝑎𝑎𝑎𝑎𝑎𝑎𝑏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4368DC-E999-B94C-A71A-95581F00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9" y="2477904"/>
                <a:ext cx="3460113" cy="523220"/>
              </a:xfrm>
              <a:prstGeom prst="rect">
                <a:avLst/>
              </a:prstGeom>
              <a:blipFill>
                <a:blip r:embed="rId2"/>
                <a:stretch>
                  <a:fillRect r="-36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72559A-BE5F-8E44-8DFC-B3C8DED71C34}"/>
              </a:ext>
            </a:extLst>
          </p:cNvPr>
          <p:cNvCxnSpPr/>
          <p:nvPr/>
        </p:nvCxnSpPr>
        <p:spPr>
          <a:xfrm>
            <a:off x="5340626" y="1530626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5EE2C5-A328-BF47-9FF8-7567510BDA5A}"/>
              </a:ext>
            </a:extLst>
          </p:cNvPr>
          <p:cNvCxnSpPr/>
          <p:nvPr/>
        </p:nvCxnSpPr>
        <p:spPr>
          <a:xfrm>
            <a:off x="5340626" y="2020957"/>
            <a:ext cx="283265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B8F2AC-09C0-3441-9E6C-4707C6FA4A55}"/>
              </a:ext>
            </a:extLst>
          </p:cNvPr>
          <p:cNvSpPr txBox="1"/>
          <p:nvPr/>
        </p:nvSpPr>
        <p:spPr>
          <a:xfrm>
            <a:off x="5340626" y="1202119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dictionary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974213-ABA3-5B4B-A3A8-AD7C79CBE3A5}"/>
              </a:ext>
            </a:extLst>
          </p:cNvPr>
          <p:cNvSpPr txBox="1"/>
          <p:nvPr/>
        </p:nvSpPr>
        <p:spPr>
          <a:xfrm>
            <a:off x="5340626" y="1591126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Index              Phrase</a:t>
            </a:r>
            <a:endParaRPr kumimoji="1" lang="ja-JP" altLang="en-US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89DD7A-7984-2A4D-8FCE-783BD337345B}"/>
              </a:ext>
            </a:extLst>
          </p:cNvPr>
          <p:cNvSpPr txBox="1"/>
          <p:nvPr/>
        </p:nvSpPr>
        <p:spPr>
          <a:xfrm>
            <a:off x="5340626" y="2093183"/>
            <a:ext cx="2355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                     a</a:t>
            </a:r>
          </a:p>
          <a:p>
            <a:r>
              <a:rPr lang="en-US" altLang="ja-JP" dirty="0"/>
              <a:t>1                     b</a:t>
            </a:r>
          </a:p>
          <a:p>
            <a:r>
              <a:rPr kumimoji="1" lang="en-US" altLang="ja-JP" dirty="0"/>
              <a:t>2                     aa</a:t>
            </a:r>
          </a:p>
          <a:p>
            <a:r>
              <a:rPr kumimoji="1" lang="en-US" altLang="ja-JP" dirty="0"/>
              <a:t>3                     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</a:t>
            </a:r>
            <a:r>
              <a:rPr lang="en-US" altLang="ja-JP" dirty="0" err="1"/>
              <a:t>a</a:t>
            </a:r>
            <a:r>
              <a:rPr kumimoji="1" lang="en-US" altLang="ja-JP" dirty="0" err="1"/>
              <a:t>aaa</a:t>
            </a:r>
            <a:endParaRPr kumimoji="1" lang="en-US" altLang="ja-JP" dirty="0"/>
          </a:p>
          <a:p>
            <a:pPr marL="342900" indent="-342900">
              <a:buAutoNum type="arabicPlain" startAt="4"/>
            </a:pPr>
            <a:r>
              <a:rPr lang="en-US" altLang="ja-JP" dirty="0"/>
              <a:t>                  </a:t>
            </a:r>
            <a:r>
              <a:rPr lang="en-US" altLang="ja-JP" dirty="0" err="1"/>
              <a:t>aaaaa</a:t>
            </a:r>
            <a:endParaRPr lang="en-US" altLang="ja-JP" dirty="0"/>
          </a:p>
          <a:p>
            <a:pPr marL="342900" indent="-342900">
              <a:buAutoNum type="arabicPlain" startAt="4"/>
            </a:pPr>
            <a:r>
              <a:rPr kumimoji="1" lang="en-US" altLang="ja-JP" dirty="0"/>
              <a:t>                  ab</a:t>
            </a:r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800AA37-6E7C-D342-9923-F54B4E074E49}"/>
              </a:ext>
            </a:extLst>
          </p:cNvPr>
          <p:cNvCxnSpPr/>
          <p:nvPr/>
        </p:nvCxnSpPr>
        <p:spPr>
          <a:xfrm>
            <a:off x="1852200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DCD8E81-B03A-854D-A5B2-ECBF453E9F56}"/>
              </a:ext>
            </a:extLst>
          </p:cNvPr>
          <p:cNvCxnSpPr/>
          <p:nvPr/>
        </p:nvCxnSpPr>
        <p:spPr>
          <a:xfrm>
            <a:off x="2217913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4D3BD8D-7A31-DF41-8159-A71776D04EF7}"/>
              </a:ext>
            </a:extLst>
          </p:cNvPr>
          <p:cNvCxnSpPr/>
          <p:nvPr/>
        </p:nvCxnSpPr>
        <p:spPr>
          <a:xfrm>
            <a:off x="2812879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9662D94-9CE7-D746-89C3-D104A3D6C746}"/>
              </a:ext>
            </a:extLst>
          </p:cNvPr>
          <p:cNvCxnSpPr/>
          <p:nvPr/>
        </p:nvCxnSpPr>
        <p:spPr>
          <a:xfrm>
            <a:off x="3608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F024CAF-4157-5746-B381-86AFD9D76F02}"/>
              </a:ext>
            </a:extLst>
          </p:cNvPr>
          <p:cNvCxnSpPr/>
          <p:nvPr/>
        </p:nvCxnSpPr>
        <p:spPr>
          <a:xfrm>
            <a:off x="3824297" y="2547153"/>
            <a:ext cx="0" cy="384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9D9DF57-C9E7-0C48-AF9E-58AD6555E1E1}"/>
              </a:ext>
            </a:extLst>
          </p:cNvPr>
          <p:cNvCxnSpPr/>
          <p:nvPr/>
        </p:nvCxnSpPr>
        <p:spPr>
          <a:xfrm>
            <a:off x="3824297" y="2898907"/>
            <a:ext cx="216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510D53-A37F-5F4C-A95B-529A13A12A15}"/>
              </a:ext>
            </a:extLst>
          </p:cNvPr>
          <p:cNvSpPr txBox="1"/>
          <p:nvPr/>
        </p:nvSpPr>
        <p:spPr>
          <a:xfrm>
            <a:off x="298832" y="333954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code</a:t>
            </a:r>
            <a:endParaRPr kumimoji="1" lang="ja-JP" altLang="en-US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2525D3-BF55-0343-84FD-F65E061F6095}"/>
              </a:ext>
            </a:extLst>
          </p:cNvPr>
          <p:cNvSpPr txBox="1"/>
          <p:nvPr/>
        </p:nvSpPr>
        <p:spPr>
          <a:xfrm>
            <a:off x="1600200" y="3366134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01011100000001</a:t>
            </a:r>
            <a:endParaRPr kumimoji="1" lang="ja-JP" altLang="en-US" sz="240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A18C92B-AB47-1A4C-9AA9-C2710D035655}"/>
              </a:ext>
            </a:extLst>
          </p:cNvPr>
          <p:cNvSpPr/>
          <p:nvPr/>
        </p:nvSpPr>
        <p:spPr>
          <a:xfrm>
            <a:off x="3545257" y="3232449"/>
            <a:ext cx="558080" cy="6758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38782B-BFCC-3641-B944-3E1B940C27CF}"/>
              </a:ext>
            </a:extLst>
          </p:cNvPr>
          <p:cNvSpPr txBox="1"/>
          <p:nvPr/>
        </p:nvSpPr>
        <p:spPr>
          <a:xfrm>
            <a:off x="7365204" y="210857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出力コード</a:t>
            </a:r>
            <a:r>
              <a:rPr lang="en-US" altLang="ja-JP" dirty="0"/>
              <a:t>bit</a:t>
            </a:r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7573FE9-2BAC-7747-868D-A7195D8B06F3}"/>
              </a:ext>
            </a:extLst>
          </p:cNvPr>
          <p:cNvCxnSpPr>
            <a:cxnSpLocks/>
          </p:cNvCxnSpPr>
          <p:nvPr/>
        </p:nvCxnSpPr>
        <p:spPr>
          <a:xfrm rot="5400000">
            <a:off x="7121426" y="3231831"/>
            <a:ext cx="1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F568D0-492B-3145-8930-2612CBA79D53}"/>
              </a:ext>
            </a:extLst>
          </p:cNvPr>
          <p:cNvCxnSpPr/>
          <p:nvPr/>
        </p:nvCxnSpPr>
        <p:spPr>
          <a:xfrm>
            <a:off x="7429831" y="4032400"/>
            <a:ext cx="490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C6C5EB-DF94-464D-B927-76D4D4941EB6}"/>
              </a:ext>
            </a:extLst>
          </p:cNvPr>
          <p:cNvSpPr txBox="1"/>
          <p:nvPr/>
        </p:nvSpPr>
        <p:spPr>
          <a:xfrm>
            <a:off x="7938495" y="34584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3bit</a:t>
            </a:r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7DCC656A-CA9D-9544-9058-A242E2B9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5751"/>
          </a:xfrm>
        </p:spPr>
        <p:txBody>
          <a:bodyPr/>
          <a:lstStyle/>
          <a:p>
            <a:r>
              <a:rPr kumimoji="1" lang="en-US" altLang="ja-JP" dirty="0"/>
              <a:t>Greedy parsing</a:t>
            </a:r>
            <a:r>
              <a:rPr kumimoji="1" lang="ja-JP" altLang="en-US"/>
              <a:t>を用いた</a:t>
            </a:r>
            <a:r>
              <a:rPr kumimoji="1" lang="en-US" altLang="ja-JP" dirty="0"/>
              <a:t>LZW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3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{6F61AC65-B74E-DA4B-8396-780D7294E570}tf16401378</Template>
  <TotalTime>1699</TotalTime>
  <Words>548</Words>
  <Application>Microsoft Macintosh PowerPoint</Application>
  <PresentationFormat>画面に合わせる (4:3)</PresentationFormat>
  <Paragraphs>189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On optimal parsing for LZ78-like compressor Salvatore Aronica, Alessio Langiu, Francesca Marzi, Salvatore Mazzola, Filippo Mingnosi [Theoretical Computer Science 710 (2018)]  </vt:lpstr>
      <vt:lpstr>辞書式圧縮とは</vt:lpstr>
      <vt:lpstr>LZW(Lempel-Ziv-Welch)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Greedy parsingを用いたLZW</vt:lpstr>
      <vt:lpstr>Flexible parsingを用いたLZW</vt:lpstr>
      <vt:lpstr>Flexible parsingを用いたLZW</vt:lpstr>
      <vt:lpstr>optimal parsingを用いたLZW</vt:lpstr>
      <vt:lpstr>optimal parsingを用いたLZW</vt:lpstr>
      <vt:lpstr>背景</vt:lpstr>
      <vt:lpstr>今回の目的</vt:lpstr>
      <vt:lpstr>PowerPoint プレゼンテーション</vt:lpstr>
      <vt:lpstr>主結果</vt:lpstr>
      <vt:lpstr>LZW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optimal parsing for LZ78-like compressor Salvatore Aronica, Alessio Langiu, Francesca Marzi, Salvatore Mazzola, Filippo Mingnosi (Theoretical Computer Science 710 (2018))  </dc:title>
  <dc:creator>1SC15015M</dc:creator>
  <cp:lastModifiedBy>1TE15102G</cp:lastModifiedBy>
  <cp:revision>40</cp:revision>
  <dcterms:created xsi:type="dcterms:W3CDTF">2018-07-16T05:02:06Z</dcterms:created>
  <dcterms:modified xsi:type="dcterms:W3CDTF">2018-07-17T10:09:42Z</dcterms:modified>
</cp:coreProperties>
</file>