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2" r:id="rId1"/>
  </p:sldMasterIdLst>
  <p:notesMasterIdLst>
    <p:notesMasterId r:id="rId23"/>
  </p:notesMasterIdLst>
  <p:handoutMasterIdLst>
    <p:handoutMasterId r:id="rId24"/>
  </p:handoutMasterIdLst>
  <p:sldIdLst>
    <p:sldId id="258" r:id="rId2"/>
    <p:sldId id="296" r:id="rId3"/>
    <p:sldId id="269" r:id="rId4"/>
    <p:sldId id="280" r:id="rId5"/>
    <p:sldId id="271" r:id="rId6"/>
    <p:sldId id="283" r:id="rId7"/>
    <p:sldId id="290" r:id="rId8"/>
    <p:sldId id="289" r:id="rId9"/>
    <p:sldId id="291" r:id="rId10"/>
    <p:sldId id="284" r:id="rId11"/>
    <p:sldId id="297" r:id="rId12"/>
    <p:sldId id="299" r:id="rId13"/>
    <p:sldId id="298" r:id="rId14"/>
    <p:sldId id="277" r:id="rId15"/>
    <p:sldId id="294" r:id="rId16"/>
    <p:sldId id="274" r:id="rId17"/>
    <p:sldId id="295" r:id="rId18"/>
    <p:sldId id="261" r:id="rId19"/>
    <p:sldId id="287" r:id="rId20"/>
    <p:sldId id="281" r:id="rId21"/>
    <p:sldId id="282"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89" autoAdjust="0"/>
    <p:restoredTop sz="63298" autoAdjust="0"/>
  </p:normalViewPr>
  <p:slideViewPr>
    <p:cSldViewPr snapToGrid="0">
      <p:cViewPr varScale="1">
        <p:scale>
          <a:sx n="58" d="100"/>
          <a:sy n="58" d="100"/>
        </p:scale>
        <p:origin x="2172" y="42"/>
      </p:cViewPr>
      <p:guideLst>
        <p:guide orient="horz" pos="2160"/>
        <p:guide pos="3863"/>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oshida\Documents\GitHub\PM-\&#12496;&#12540;&#12531;&#12450;&#12483;&#12503;&#12481;&#12515;&#12540;&#12488;.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バーンアップチャート</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[バーンアップチャート.xlsx]作業シート!$N$2</c:f>
              <c:strCache>
                <c:ptCount val="1"/>
                <c:pt idx="0">
                  <c:v>見積時間</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[バーンアップチャート.xlsx]作業シート!$N$3:$N$10</c:f>
              <c:numCache>
                <c:formatCode>General</c:formatCode>
                <c:ptCount val="8"/>
                <c:pt idx="0">
                  <c:v>376</c:v>
                </c:pt>
                <c:pt idx="1">
                  <c:v>296</c:v>
                </c:pt>
                <c:pt idx="2">
                  <c:v>208</c:v>
                </c:pt>
                <c:pt idx="3">
                  <c:v>208</c:v>
                </c:pt>
                <c:pt idx="4">
                  <c:v>208</c:v>
                </c:pt>
                <c:pt idx="5">
                  <c:v>208</c:v>
                </c:pt>
                <c:pt idx="6">
                  <c:v>208</c:v>
                </c:pt>
                <c:pt idx="7">
                  <c:v>208</c:v>
                </c:pt>
              </c:numCache>
            </c:numRef>
          </c:val>
          <c:smooth val="0"/>
          <c:extLst xmlns:c16r2="http://schemas.microsoft.com/office/drawing/2015/06/chart">
            <c:ext xmlns:c16="http://schemas.microsoft.com/office/drawing/2014/chart" uri="{C3380CC4-5D6E-409C-BE32-E72D297353CC}">
              <c16:uniqueId val="{00000000-4198-4E00-BC45-8C2A3DF3D720}"/>
            </c:ext>
          </c:extLst>
        </c:ser>
        <c:ser>
          <c:idx val="1"/>
          <c:order val="1"/>
          <c:tx>
            <c:strRef>
              <c:f>[バーンアップチャート.xlsx]作業シート!$J$2</c:f>
              <c:strCache>
                <c:ptCount val="1"/>
                <c:pt idx="0">
                  <c:v>完了時間累計</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[バーンアップチャート.xlsx]作業シート!$J$3:$J$10</c:f>
              <c:numCache>
                <c:formatCode>General</c:formatCode>
                <c:ptCount val="8"/>
                <c:pt idx="0">
                  <c:v>0</c:v>
                </c:pt>
                <c:pt idx="1">
                  <c:v>0</c:v>
                </c:pt>
                <c:pt idx="2">
                  <c:v>40</c:v>
                </c:pt>
                <c:pt idx="3">
                  <c:v>60</c:v>
                </c:pt>
                <c:pt idx="4">
                  <c:v>72</c:v>
                </c:pt>
                <c:pt idx="5">
                  <c:v>92</c:v>
                </c:pt>
                <c:pt idx="6">
                  <c:v>208</c:v>
                </c:pt>
              </c:numCache>
            </c:numRef>
          </c:val>
          <c:smooth val="0"/>
          <c:extLst xmlns:c16r2="http://schemas.microsoft.com/office/drawing/2015/06/chart">
            <c:ext xmlns:c16="http://schemas.microsoft.com/office/drawing/2014/chart" uri="{C3380CC4-5D6E-409C-BE32-E72D297353CC}">
              <c16:uniqueId val="{00000001-4198-4E00-BC45-8C2A3DF3D720}"/>
            </c:ext>
          </c:extLst>
        </c:ser>
        <c:ser>
          <c:idx val="2"/>
          <c:order val="2"/>
          <c:tx>
            <c:strRef>
              <c:f>[バーンアップチャート.xlsx]作業シート!$P$2</c:f>
              <c:strCache>
                <c:ptCount val="1"/>
                <c:pt idx="0">
                  <c:v>理想完了時間</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[バーンアップチャート.xlsx]作業シート!$P$3:$P$10</c:f>
              <c:numCache>
                <c:formatCode>General</c:formatCode>
                <c:ptCount val="8"/>
                <c:pt idx="0">
                  <c:v>0</c:v>
                </c:pt>
                <c:pt idx="1">
                  <c:v>40</c:v>
                </c:pt>
                <c:pt idx="2">
                  <c:v>80</c:v>
                </c:pt>
                <c:pt idx="3">
                  <c:v>120</c:v>
                </c:pt>
                <c:pt idx="4">
                  <c:v>160</c:v>
                </c:pt>
                <c:pt idx="5">
                  <c:v>200</c:v>
                </c:pt>
                <c:pt idx="6">
                  <c:v>208</c:v>
                </c:pt>
                <c:pt idx="7">
                  <c:v>208</c:v>
                </c:pt>
              </c:numCache>
            </c:numRef>
          </c:val>
          <c:smooth val="0"/>
          <c:extLst xmlns:c16r2="http://schemas.microsoft.com/office/drawing/2015/06/chart">
            <c:ext xmlns:c16="http://schemas.microsoft.com/office/drawing/2014/chart" uri="{C3380CC4-5D6E-409C-BE32-E72D297353CC}">
              <c16:uniqueId val="{00000002-4198-4E00-BC45-8C2A3DF3D720}"/>
            </c:ext>
          </c:extLst>
        </c:ser>
        <c:dLbls>
          <c:showLegendKey val="0"/>
          <c:showVal val="0"/>
          <c:showCatName val="0"/>
          <c:showSerName val="0"/>
          <c:showPercent val="0"/>
          <c:showBubbleSize val="0"/>
        </c:dLbls>
        <c:marker val="1"/>
        <c:smooth val="0"/>
        <c:axId val="331104240"/>
        <c:axId val="331106592"/>
      </c:lineChart>
      <c:lineChart>
        <c:grouping val="standard"/>
        <c:varyColors val="0"/>
        <c:ser>
          <c:idx val="3"/>
          <c:order val="3"/>
          <c:tx>
            <c:strRef>
              <c:f>[バーンアップチャート.xlsx]作業シート!$L$2</c:f>
              <c:strCache>
                <c:ptCount val="1"/>
                <c:pt idx="0">
                  <c:v>作業時間累計</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[バーンアップチャート.xlsx]作業シート!$L$3:$L$10</c:f>
              <c:numCache>
                <c:formatCode>General</c:formatCode>
                <c:ptCount val="8"/>
                <c:pt idx="0">
                  <c:v>0</c:v>
                </c:pt>
                <c:pt idx="1">
                  <c:v>24</c:v>
                </c:pt>
                <c:pt idx="2">
                  <c:v>87</c:v>
                </c:pt>
                <c:pt idx="3">
                  <c:v>103</c:v>
                </c:pt>
                <c:pt idx="4">
                  <c:v>134</c:v>
                </c:pt>
                <c:pt idx="5">
                  <c:v>194</c:v>
                </c:pt>
                <c:pt idx="6">
                  <c:v>257</c:v>
                </c:pt>
              </c:numCache>
            </c:numRef>
          </c:val>
          <c:smooth val="0"/>
          <c:extLst xmlns:c16r2="http://schemas.microsoft.com/office/drawing/2015/06/chart">
            <c:ext xmlns:c16="http://schemas.microsoft.com/office/drawing/2014/chart" uri="{C3380CC4-5D6E-409C-BE32-E72D297353CC}">
              <c16:uniqueId val="{00000003-4198-4E00-BC45-8C2A3DF3D720}"/>
            </c:ext>
          </c:extLst>
        </c:ser>
        <c:dLbls>
          <c:showLegendKey val="0"/>
          <c:showVal val="0"/>
          <c:showCatName val="0"/>
          <c:showSerName val="0"/>
          <c:showPercent val="0"/>
          <c:showBubbleSize val="0"/>
        </c:dLbls>
        <c:marker val="1"/>
        <c:smooth val="0"/>
        <c:axId val="331107376"/>
        <c:axId val="331101496"/>
      </c:lineChart>
      <c:catAx>
        <c:axId val="3311042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マイルストーン</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1106592"/>
        <c:crosses val="autoZero"/>
        <c:auto val="1"/>
        <c:lblAlgn val="ctr"/>
        <c:lblOffset val="100"/>
        <c:noMultiLvlLbl val="1"/>
      </c:catAx>
      <c:valAx>
        <c:axId val="331106592"/>
        <c:scaling>
          <c:orientation val="minMax"/>
          <c:max val="4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時間（ｈ）</a:t>
                </a:r>
              </a:p>
            </c:rich>
          </c:tx>
          <c:layout>
            <c:manualLayout>
              <c:xMode val="edge"/>
              <c:yMode val="edge"/>
              <c:x val="1.2302520595958637E-2"/>
              <c:y val="0.4219478451892561"/>
            </c:manualLayout>
          </c:layout>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1104240"/>
        <c:crosses val="autoZero"/>
        <c:crossBetween val="between"/>
        <c:majorUnit val="50"/>
      </c:valAx>
      <c:valAx>
        <c:axId val="331101496"/>
        <c:scaling>
          <c:orientation val="minMax"/>
          <c:max val="300"/>
        </c:scaling>
        <c:delete val="1"/>
        <c:axPos val="r"/>
        <c:numFmt formatCode="General" sourceLinked="1"/>
        <c:majorTickMark val="out"/>
        <c:minorTickMark val="none"/>
        <c:tickLblPos val="nextTo"/>
        <c:crossAx val="331107376"/>
        <c:crosses val="max"/>
        <c:crossBetween val="between"/>
        <c:majorUnit val="10"/>
      </c:valAx>
      <c:catAx>
        <c:axId val="331107376"/>
        <c:scaling>
          <c:orientation val="minMax"/>
        </c:scaling>
        <c:delete val="1"/>
        <c:axPos val="b"/>
        <c:majorTickMark val="out"/>
        <c:minorTickMark val="none"/>
        <c:tickLblPos val="nextTo"/>
        <c:crossAx val="331101496"/>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7AA621-FC65-46F0-84DC-2EE1BC2589BC}"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kumimoji="1" lang="ja-JP" altLang="en-US"/>
        </a:p>
      </dgm:t>
    </dgm:pt>
    <dgm:pt modelId="{2F89E49D-30B0-4E19-B38B-3415DD8C4B18}">
      <dgm:prSet phldrT="[テキスト]" custT="1"/>
      <dgm:spPr>
        <a:ln>
          <a:solidFill>
            <a:schemeClr val="tx1"/>
          </a:solidFill>
        </a:ln>
      </dgm:spPr>
      <dgm:t>
        <a:bodyPr/>
        <a:lstStyle/>
        <a:p>
          <a:r>
            <a:rPr kumimoji="1" lang="en-US" altLang="ja-JP" sz="3200" b="1" dirty="0" smtClean="0"/>
            <a:t>Twitter</a:t>
          </a:r>
          <a:r>
            <a:rPr lang="ja-JP" altLang="en-US" sz="3200" b="1" dirty="0" smtClean="0"/>
            <a:t> </a:t>
          </a:r>
          <a:r>
            <a:rPr kumimoji="1" lang="en-US" altLang="ja-JP" sz="3200" b="1" dirty="0" smtClean="0"/>
            <a:t>API</a:t>
          </a:r>
        </a:p>
        <a:p>
          <a:r>
            <a:rPr kumimoji="1" lang="ja-JP" altLang="en-US" sz="3200" b="1" dirty="0" smtClean="0"/>
            <a:t>の</a:t>
          </a:r>
          <a:r>
            <a:rPr lang="ja-JP" altLang="en-US" sz="3200" b="1" dirty="0" smtClean="0"/>
            <a:t>利用</a:t>
          </a:r>
          <a:endParaRPr kumimoji="1" lang="ja-JP" altLang="en-US" sz="3200" dirty="0"/>
        </a:p>
      </dgm:t>
    </dgm:pt>
    <dgm:pt modelId="{27EA4BC3-D805-4AFE-B6CE-DFABE214537A}" type="parTrans" cxnId="{707D72EA-3D51-483B-B151-549DB46C2259}">
      <dgm:prSet/>
      <dgm:spPr/>
      <dgm:t>
        <a:bodyPr/>
        <a:lstStyle/>
        <a:p>
          <a:endParaRPr kumimoji="1" lang="ja-JP" altLang="en-US"/>
        </a:p>
      </dgm:t>
    </dgm:pt>
    <dgm:pt modelId="{F1195D0B-067E-4FDA-87AA-D03A1EF8137C}" type="sibTrans" cxnId="{707D72EA-3D51-483B-B151-549DB46C2259}">
      <dgm:prSet/>
      <dgm:spPr/>
      <dgm:t>
        <a:bodyPr/>
        <a:lstStyle/>
        <a:p>
          <a:endParaRPr kumimoji="1" lang="ja-JP" altLang="en-US"/>
        </a:p>
      </dgm:t>
    </dgm:pt>
    <dgm:pt modelId="{5FF50D15-EEF2-4E54-844D-DCC874125DA9}">
      <dgm:prSet phldrT="[テキスト]" custT="1"/>
      <dgm:spPr/>
      <dgm:t>
        <a:bodyPr/>
        <a:lstStyle/>
        <a:p>
          <a:r>
            <a:rPr lang="ja-JP" altLang="en-US" sz="2800" b="1" dirty="0" smtClean="0"/>
            <a:t>過去問、シラバスの表示</a:t>
          </a:r>
          <a:endParaRPr kumimoji="1" lang="ja-JP" altLang="en-US" sz="2800" dirty="0"/>
        </a:p>
      </dgm:t>
    </dgm:pt>
    <dgm:pt modelId="{2C743C0D-0DD6-4231-B5DC-473495A2A3DF}" type="parTrans" cxnId="{1BF09F79-01F6-4E77-8D22-DFF209A10990}">
      <dgm:prSet/>
      <dgm:spPr/>
      <dgm:t>
        <a:bodyPr/>
        <a:lstStyle/>
        <a:p>
          <a:endParaRPr kumimoji="1" lang="ja-JP" altLang="en-US"/>
        </a:p>
      </dgm:t>
    </dgm:pt>
    <dgm:pt modelId="{87016D5D-9258-44A4-8D9C-5B8FDC622B2C}" type="sibTrans" cxnId="{1BF09F79-01F6-4E77-8D22-DFF209A10990}">
      <dgm:prSet/>
      <dgm:spPr/>
      <dgm:t>
        <a:bodyPr/>
        <a:lstStyle/>
        <a:p>
          <a:endParaRPr kumimoji="1" lang="ja-JP" altLang="en-US"/>
        </a:p>
      </dgm:t>
    </dgm:pt>
    <dgm:pt modelId="{B17A19BC-7286-4F00-9F03-8015463ADB08}">
      <dgm:prSet phldrT="[テキスト]"/>
      <dgm:spPr/>
      <dgm:t>
        <a:bodyPr/>
        <a:lstStyle/>
        <a:p>
          <a:r>
            <a:rPr lang="ja-JP" altLang="en-US" b="1" dirty="0" smtClean="0"/>
            <a:t>過去の実験・演習の成果物の表示</a:t>
          </a:r>
          <a:endParaRPr kumimoji="1" lang="ja-JP" altLang="en-US" dirty="0"/>
        </a:p>
      </dgm:t>
    </dgm:pt>
    <dgm:pt modelId="{81DACC49-9373-475A-81CA-73B4B0EC2810}" type="parTrans" cxnId="{A9E038A6-3F6F-4D8F-8C0F-44DEBCD3A5ED}">
      <dgm:prSet/>
      <dgm:spPr/>
      <dgm:t>
        <a:bodyPr/>
        <a:lstStyle/>
        <a:p>
          <a:endParaRPr kumimoji="1" lang="ja-JP" altLang="en-US"/>
        </a:p>
      </dgm:t>
    </dgm:pt>
    <dgm:pt modelId="{1492B47F-7578-485F-9E2E-02C67E80D8D6}" type="sibTrans" cxnId="{A9E038A6-3F6F-4D8F-8C0F-44DEBCD3A5ED}">
      <dgm:prSet/>
      <dgm:spPr/>
      <dgm:t>
        <a:bodyPr/>
        <a:lstStyle/>
        <a:p>
          <a:endParaRPr kumimoji="1" lang="ja-JP" altLang="en-US"/>
        </a:p>
      </dgm:t>
    </dgm:pt>
    <dgm:pt modelId="{2CBF723B-87A0-4FA7-80E5-FF37F3DF6489}">
      <dgm:prSet phldrT="[テキスト]"/>
      <dgm:spPr/>
      <dgm:t>
        <a:bodyPr/>
        <a:lstStyle/>
        <a:p>
          <a:r>
            <a:rPr lang="en-US" altLang="ja-JP" b="1" smtClean="0"/>
            <a:t>PM</a:t>
          </a:r>
          <a:r>
            <a:rPr lang="ja-JP" altLang="en-US" b="1" smtClean="0"/>
            <a:t>学科の</a:t>
          </a:r>
          <a:endParaRPr lang="en-US" altLang="ja-JP" b="1" smtClean="0"/>
        </a:p>
        <a:p>
          <a:r>
            <a:rPr lang="ja-JP" altLang="en-US" b="1" smtClean="0"/>
            <a:t>時間割の表示</a:t>
          </a:r>
          <a:endParaRPr kumimoji="1" lang="ja-JP" altLang="en-US" dirty="0"/>
        </a:p>
      </dgm:t>
    </dgm:pt>
    <dgm:pt modelId="{EE2AD8BA-7D7E-4D62-B518-9833D72A1A6D}" type="parTrans" cxnId="{3C966366-360B-4EAB-96AB-48F331F76A32}">
      <dgm:prSet/>
      <dgm:spPr/>
      <dgm:t>
        <a:bodyPr/>
        <a:lstStyle/>
        <a:p>
          <a:endParaRPr kumimoji="1" lang="ja-JP" altLang="en-US"/>
        </a:p>
      </dgm:t>
    </dgm:pt>
    <dgm:pt modelId="{0BE5C2C3-7EF8-4389-950F-5AB5266227A6}" type="sibTrans" cxnId="{3C966366-360B-4EAB-96AB-48F331F76A32}">
      <dgm:prSet/>
      <dgm:spPr/>
      <dgm:t>
        <a:bodyPr/>
        <a:lstStyle/>
        <a:p>
          <a:endParaRPr kumimoji="1" lang="ja-JP" altLang="en-US"/>
        </a:p>
      </dgm:t>
    </dgm:pt>
    <dgm:pt modelId="{92E1FBF1-24A8-4EF7-BFDD-8DC84AF1C62E}">
      <dgm:prSet phldrT="[テキスト]" custT="1"/>
      <dgm:spPr/>
      <dgm:t>
        <a:bodyPr/>
        <a:lstStyle/>
        <a:p>
          <a:r>
            <a:rPr lang="ja-JP" altLang="en-US" sz="3200" b="1" dirty="0" smtClean="0"/>
            <a:t>トップページ</a:t>
          </a:r>
          <a:endParaRPr lang="en-US" altLang="ja-JP" sz="3200" b="1" dirty="0" smtClean="0"/>
        </a:p>
        <a:p>
          <a:r>
            <a:rPr lang="ja-JP" altLang="en-US" sz="3200" b="1" dirty="0" smtClean="0"/>
            <a:t>の表示</a:t>
          </a:r>
          <a:endParaRPr kumimoji="1" lang="ja-JP" altLang="en-US" sz="3200" dirty="0"/>
        </a:p>
      </dgm:t>
    </dgm:pt>
    <dgm:pt modelId="{CCEA63A9-58F4-494D-8328-A6AFDF22120C}" type="sibTrans" cxnId="{E74F22F0-6D72-4D36-858B-B63802AD1D55}">
      <dgm:prSet/>
      <dgm:spPr/>
      <dgm:t>
        <a:bodyPr/>
        <a:lstStyle/>
        <a:p>
          <a:endParaRPr kumimoji="1" lang="ja-JP" altLang="en-US"/>
        </a:p>
      </dgm:t>
    </dgm:pt>
    <dgm:pt modelId="{5053B24D-D182-476C-8F15-ACD1186ED0D3}" type="parTrans" cxnId="{E74F22F0-6D72-4D36-858B-B63802AD1D55}">
      <dgm:prSet/>
      <dgm:spPr/>
      <dgm:t>
        <a:bodyPr/>
        <a:lstStyle/>
        <a:p>
          <a:endParaRPr kumimoji="1" lang="ja-JP" altLang="en-US"/>
        </a:p>
      </dgm:t>
    </dgm:pt>
    <dgm:pt modelId="{D0D63E52-83A4-4071-B9C7-4237BA726D00}" type="pres">
      <dgm:prSet presAssocID="{3F7AA621-FC65-46F0-84DC-2EE1BC2589BC}" presName="diagram" presStyleCnt="0">
        <dgm:presLayoutVars>
          <dgm:dir/>
          <dgm:resizeHandles val="exact"/>
        </dgm:presLayoutVars>
      </dgm:prSet>
      <dgm:spPr/>
      <dgm:t>
        <a:bodyPr/>
        <a:lstStyle/>
        <a:p>
          <a:endParaRPr kumimoji="1" lang="ja-JP" altLang="en-US"/>
        </a:p>
      </dgm:t>
    </dgm:pt>
    <dgm:pt modelId="{FF51E2CD-24B2-471B-81DA-D090E143E4A8}" type="pres">
      <dgm:prSet presAssocID="{92E1FBF1-24A8-4EF7-BFDD-8DC84AF1C62E}" presName="node" presStyleLbl="node1" presStyleIdx="0" presStyleCnt="5">
        <dgm:presLayoutVars>
          <dgm:bulletEnabled val="1"/>
        </dgm:presLayoutVars>
      </dgm:prSet>
      <dgm:spPr/>
      <dgm:t>
        <a:bodyPr/>
        <a:lstStyle/>
        <a:p>
          <a:endParaRPr kumimoji="1" lang="ja-JP" altLang="en-US"/>
        </a:p>
      </dgm:t>
    </dgm:pt>
    <dgm:pt modelId="{F0D474E1-7C40-46B5-B94A-DF92D8DAED93}" type="pres">
      <dgm:prSet presAssocID="{CCEA63A9-58F4-494D-8328-A6AFDF22120C}" presName="sibTrans" presStyleCnt="0"/>
      <dgm:spPr/>
    </dgm:pt>
    <dgm:pt modelId="{E5D80F06-C62C-43DB-AB23-8117423EF244}" type="pres">
      <dgm:prSet presAssocID="{2F89E49D-30B0-4E19-B38B-3415DD8C4B18}" presName="node" presStyleLbl="node1" presStyleIdx="1" presStyleCnt="5">
        <dgm:presLayoutVars>
          <dgm:bulletEnabled val="1"/>
        </dgm:presLayoutVars>
      </dgm:prSet>
      <dgm:spPr/>
      <dgm:t>
        <a:bodyPr/>
        <a:lstStyle/>
        <a:p>
          <a:endParaRPr kumimoji="1" lang="ja-JP" altLang="en-US"/>
        </a:p>
      </dgm:t>
    </dgm:pt>
    <dgm:pt modelId="{4D996F46-F826-4683-B35B-0FD56D6A274D}" type="pres">
      <dgm:prSet presAssocID="{F1195D0B-067E-4FDA-87AA-D03A1EF8137C}" presName="sibTrans" presStyleCnt="0"/>
      <dgm:spPr/>
    </dgm:pt>
    <dgm:pt modelId="{9834240E-A5C4-4BAA-A521-6A332B09299A}" type="pres">
      <dgm:prSet presAssocID="{5FF50D15-EEF2-4E54-844D-DCC874125DA9}" presName="node" presStyleLbl="node1" presStyleIdx="2" presStyleCnt="5">
        <dgm:presLayoutVars>
          <dgm:bulletEnabled val="1"/>
        </dgm:presLayoutVars>
      </dgm:prSet>
      <dgm:spPr/>
      <dgm:t>
        <a:bodyPr/>
        <a:lstStyle/>
        <a:p>
          <a:endParaRPr kumimoji="1" lang="ja-JP" altLang="en-US"/>
        </a:p>
      </dgm:t>
    </dgm:pt>
    <dgm:pt modelId="{2EC60178-0655-42BC-8463-42CF66689092}" type="pres">
      <dgm:prSet presAssocID="{87016D5D-9258-44A4-8D9C-5B8FDC622B2C}" presName="sibTrans" presStyleCnt="0"/>
      <dgm:spPr/>
    </dgm:pt>
    <dgm:pt modelId="{17617896-E2C1-45EC-85CD-71C85D6E3BE7}" type="pres">
      <dgm:prSet presAssocID="{B17A19BC-7286-4F00-9F03-8015463ADB08}" presName="node" presStyleLbl="node1" presStyleIdx="3" presStyleCnt="5">
        <dgm:presLayoutVars>
          <dgm:bulletEnabled val="1"/>
        </dgm:presLayoutVars>
      </dgm:prSet>
      <dgm:spPr/>
      <dgm:t>
        <a:bodyPr/>
        <a:lstStyle/>
        <a:p>
          <a:endParaRPr kumimoji="1" lang="ja-JP" altLang="en-US"/>
        </a:p>
      </dgm:t>
    </dgm:pt>
    <dgm:pt modelId="{0F662FF6-233B-4802-8CD0-68FF4177846D}" type="pres">
      <dgm:prSet presAssocID="{1492B47F-7578-485F-9E2E-02C67E80D8D6}" presName="sibTrans" presStyleCnt="0"/>
      <dgm:spPr/>
    </dgm:pt>
    <dgm:pt modelId="{5C136041-2953-488A-9493-F3D53F685869}" type="pres">
      <dgm:prSet presAssocID="{2CBF723B-87A0-4FA7-80E5-FF37F3DF6489}" presName="node" presStyleLbl="node1" presStyleIdx="4" presStyleCnt="5">
        <dgm:presLayoutVars>
          <dgm:bulletEnabled val="1"/>
        </dgm:presLayoutVars>
      </dgm:prSet>
      <dgm:spPr/>
      <dgm:t>
        <a:bodyPr/>
        <a:lstStyle/>
        <a:p>
          <a:endParaRPr kumimoji="1" lang="ja-JP" altLang="en-US"/>
        </a:p>
      </dgm:t>
    </dgm:pt>
  </dgm:ptLst>
  <dgm:cxnLst>
    <dgm:cxn modelId="{E5217933-D44C-439B-BF42-1EE0750B1B64}" type="presOf" srcId="{2F89E49D-30B0-4E19-B38B-3415DD8C4B18}" destId="{E5D80F06-C62C-43DB-AB23-8117423EF244}" srcOrd="0" destOrd="0" presId="urn:microsoft.com/office/officeart/2005/8/layout/default"/>
    <dgm:cxn modelId="{BBA8049F-5FA1-4A66-A925-5271FFB2C70F}" type="presOf" srcId="{5FF50D15-EEF2-4E54-844D-DCC874125DA9}" destId="{9834240E-A5C4-4BAA-A521-6A332B09299A}" srcOrd="0" destOrd="0" presId="urn:microsoft.com/office/officeart/2005/8/layout/default"/>
    <dgm:cxn modelId="{919CB1D9-9719-4264-9BF0-3953DF24FDDC}" type="presOf" srcId="{3F7AA621-FC65-46F0-84DC-2EE1BC2589BC}" destId="{D0D63E52-83A4-4071-B9C7-4237BA726D00}" srcOrd="0" destOrd="0" presId="urn:microsoft.com/office/officeart/2005/8/layout/default"/>
    <dgm:cxn modelId="{E74F22F0-6D72-4D36-858B-B63802AD1D55}" srcId="{3F7AA621-FC65-46F0-84DC-2EE1BC2589BC}" destId="{92E1FBF1-24A8-4EF7-BFDD-8DC84AF1C62E}" srcOrd="0" destOrd="0" parTransId="{5053B24D-D182-476C-8F15-ACD1186ED0D3}" sibTransId="{CCEA63A9-58F4-494D-8328-A6AFDF22120C}"/>
    <dgm:cxn modelId="{FB58C129-3579-4B85-99D5-FFC6534E15D3}" type="presOf" srcId="{2CBF723B-87A0-4FA7-80E5-FF37F3DF6489}" destId="{5C136041-2953-488A-9493-F3D53F685869}" srcOrd="0" destOrd="0" presId="urn:microsoft.com/office/officeart/2005/8/layout/default"/>
    <dgm:cxn modelId="{3C966366-360B-4EAB-96AB-48F331F76A32}" srcId="{3F7AA621-FC65-46F0-84DC-2EE1BC2589BC}" destId="{2CBF723B-87A0-4FA7-80E5-FF37F3DF6489}" srcOrd="4" destOrd="0" parTransId="{EE2AD8BA-7D7E-4D62-B518-9833D72A1A6D}" sibTransId="{0BE5C2C3-7EF8-4389-950F-5AB5266227A6}"/>
    <dgm:cxn modelId="{A9E038A6-3F6F-4D8F-8C0F-44DEBCD3A5ED}" srcId="{3F7AA621-FC65-46F0-84DC-2EE1BC2589BC}" destId="{B17A19BC-7286-4F00-9F03-8015463ADB08}" srcOrd="3" destOrd="0" parTransId="{81DACC49-9373-475A-81CA-73B4B0EC2810}" sibTransId="{1492B47F-7578-485F-9E2E-02C67E80D8D6}"/>
    <dgm:cxn modelId="{3DEDA61E-6DA5-4162-8C85-360E893796A1}" type="presOf" srcId="{92E1FBF1-24A8-4EF7-BFDD-8DC84AF1C62E}" destId="{FF51E2CD-24B2-471B-81DA-D090E143E4A8}" srcOrd="0" destOrd="0" presId="urn:microsoft.com/office/officeart/2005/8/layout/default"/>
    <dgm:cxn modelId="{1BF09F79-01F6-4E77-8D22-DFF209A10990}" srcId="{3F7AA621-FC65-46F0-84DC-2EE1BC2589BC}" destId="{5FF50D15-EEF2-4E54-844D-DCC874125DA9}" srcOrd="2" destOrd="0" parTransId="{2C743C0D-0DD6-4231-B5DC-473495A2A3DF}" sibTransId="{87016D5D-9258-44A4-8D9C-5B8FDC622B2C}"/>
    <dgm:cxn modelId="{FBEAAE79-5A4E-49D0-AAD0-A2A3909DC080}" type="presOf" srcId="{B17A19BC-7286-4F00-9F03-8015463ADB08}" destId="{17617896-E2C1-45EC-85CD-71C85D6E3BE7}" srcOrd="0" destOrd="0" presId="urn:microsoft.com/office/officeart/2005/8/layout/default"/>
    <dgm:cxn modelId="{707D72EA-3D51-483B-B151-549DB46C2259}" srcId="{3F7AA621-FC65-46F0-84DC-2EE1BC2589BC}" destId="{2F89E49D-30B0-4E19-B38B-3415DD8C4B18}" srcOrd="1" destOrd="0" parTransId="{27EA4BC3-D805-4AFE-B6CE-DFABE214537A}" sibTransId="{F1195D0B-067E-4FDA-87AA-D03A1EF8137C}"/>
    <dgm:cxn modelId="{FF7AF0C2-D568-4177-B6C9-317783C5C03B}" type="presParOf" srcId="{D0D63E52-83A4-4071-B9C7-4237BA726D00}" destId="{FF51E2CD-24B2-471B-81DA-D090E143E4A8}" srcOrd="0" destOrd="0" presId="urn:microsoft.com/office/officeart/2005/8/layout/default"/>
    <dgm:cxn modelId="{6444E862-D51D-403D-8AE5-A29691AB6030}" type="presParOf" srcId="{D0D63E52-83A4-4071-B9C7-4237BA726D00}" destId="{F0D474E1-7C40-46B5-B94A-DF92D8DAED93}" srcOrd="1" destOrd="0" presId="urn:microsoft.com/office/officeart/2005/8/layout/default"/>
    <dgm:cxn modelId="{DC6BD285-2627-4A47-8690-C0B7906453BC}" type="presParOf" srcId="{D0D63E52-83A4-4071-B9C7-4237BA726D00}" destId="{E5D80F06-C62C-43DB-AB23-8117423EF244}" srcOrd="2" destOrd="0" presId="urn:microsoft.com/office/officeart/2005/8/layout/default"/>
    <dgm:cxn modelId="{6C44956C-D20A-4F96-9B9C-56A5FE743BC1}" type="presParOf" srcId="{D0D63E52-83A4-4071-B9C7-4237BA726D00}" destId="{4D996F46-F826-4683-B35B-0FD56D6A274D}" srcOrd="3" destOrd="0" presId="urn:microsoft.com/office/officeart/2005/8/layout/default"/>
    <dgm:cxn modelId="{EF4B4121-6F7E-468E-B26E-C18FB196A61E}" type="presParOf" srcId="{D0D63E52-83A4-4071-B9C7-4237BA726D00}" destId="{9834240E-A5C4-4BAA-A521-6A332B09299A}" srcOrd="4" destOrd="0" presId="urn:microsoft.com/office/officeart/2005/8/layout/default"/>
    <dgm:cxn modelId="{9BC6D3AE-022F-4FB6-A9E6-FB9F04E2954D}" type="presParOf" srcId="{D0D63E52-83A4-4071-B9C7-4237BA726D00}" destId="{2EC60178-0655-42BC-8463-42CF66689092}" srcOrd="5" destOrd="0" presId="urn:microsoft.com/office/officeart/2005/8/layout/default"/>
    <dgm:cxn modelId="{905510C6-1975-4CC6-84D4-4863D4DDE57C}" type="presParOf" srcId="{D0D63E52-83A4-4071-B9C7-4237BA726D00}" destId="{17617896-E2C1-45EC-85CD-71C85D6E3BE7}" srcOrd="6" destOrd="0" presId="urn:microsoft.com/office/officeart/2005/8/layout/default"/>
    <dgm:cxn modelId="{F98CE9BE-8A18-430B-A31C-82B53456EAFF}" type="presParOf" srcId="{D0D63E52-83A4-4071-B9C7-4237BA726D00}" destId="{0F662FF6-233B-4802-8CD0-68FF4177846D}" srcOrd="7" destOrd="0" presId="urn:microsoft.com/office/officeart/2005/8/layout/default"/>
    <dgm:cxn modelId="{D40BAC8B-0741-40AA-8734-3BA5CF410F5F}" type="presParOf" srcId="{D0D63E52-83A4-4071-B9C7-4237BA726D00}" destId="{5C136041-2953-488A-9493-F3D53F685869}"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FDCBF3FC-E070-4B2D-B394-ABFC2948F31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kumimoji="1" lang="ja-JP" altLang="en-US"/>
        </a:p>
      </dgm:t>
    </dgm:pt>
    <dgm:pt modelId="{E4F257E2-3689-4173-9E80-84E7FE55D95E}">
      <dgm:prSet phldrT="[テキスト]"/>
      <dgm:spPr/>
      <dgm:t>
        <a:bodyPr/>
        <a:lstStyle/>
        <a:p>
          <a:r>
            <a:rPr kumimoji="1" lang="ja-JP" altLang="en-US" b="1" dirty="0" smtClean="0"/>
            <a:t>品質</a:t>
          </a:r>
          <a:endParaRPr kumimoji="1" lang="ja-JP" altLang="en-US" b="1" dirty="0"/>
        </a:p>
      </dgm:t>
    </dgm:pt>
    <dgm:pt modelId="{26289AF3-BB0A-4448-80FA-77E329FF4C60}" type="parTrans" cxnId="{EA5E6367-D8B3-4DB4-80E7-9012F04ACB16}">
      <dgm:prSet/>
      <dgm:spPr/>
      <dgm:t>
        <a:bodyPr/>
        <a:lstStyle/>
        <a:p>
          <a:endParaRPr kumimoji="1" lang="ja-JP" altLang="en-US"/>
        </a:p>
      </dgm:t>
    </dgm:pt>
    <dgm:pt modelId="{5D17F57C-23F7-4DC5-8F66-BC277919F517}" type="sibTrans" cxnId="{EA5E6367-D8B3-4DB4-80E7-9012F04ACB16}">
      <dgm:prSet/>
      <dgm:spPr/>
      <dgm:t>
        <a:bodyPr/>
        <a:lstStyle/>
        <a:p>
          <a:endParaRPr kumimoji="1" lang="ja-JP" altLang="en-US"/>
        </a:p>
      </dgm:t>
    </dgm:pt>
    <dgm:pt modelId="{9D6D9B76-B19C-4AAB-A794-441E190D9881}">
      <dgm:prSet phldrT="[テキスト]" custT="1"/>
      <dgm:spPr/>
      <dgm:t>
        <a:bodyPr/>
        <a:lstStyle/>
        <a:p>
          <a:r>
            <a:rPr kumimoji="1" lang="ja-JP" altLang="en-US" sz="3200" b="1" dirty="0" smtClean="0"/>
            <a:t>点検用チェックシート</a:t>
          </a:r>
          <a:endParaRPr kumimoji="1" lang="ja-JP" altLang="en-US" sz="3200" b="1" dirty="0"/>
        </a:p>
      </dgm:t>
    </dgm:pt>
    <dgm:pt modelId="{66E89541-FB5C-44CC-BAED-66CBA9834D1F}" type="parTrans" cxnId="{54433B69-D932-47BC-8988-D83FF6928DE7}">
      <dgm:prSet/>
      <dgm:spPr/>
      <dgm:t>
        <a:bodyPr/>
        <a:lstStyle/>
        <a:p>
          <a:endParaRPr kumimoji="1" lang="ja-JP" altLang="en-US"/>
        </a:p>
      </dgm:t>
    </dgm:pt>
    <dgm:pt modelId="{3DE3309B-794D-477D-A24E-24A6B767CD77}" type="sibTrans" cxnId="{54433B69-D932-47BC-8988-D83FF6928DE7}">
      <dgm:prSet/>
      <dgm:spPr/>
      <dgm:t>
        <a:bodyPr/>
        <a:lstStyle/>
        <a:p>
          <a:endParaRPr kumimoji="1" lang="ja-JP" altLang="en-US"/>
        </a:p>
      </dgm:t>
    </dgm:pt>
    <dgm:pt modelId="{E8997002-F595-4A6C-87ED-1C56AEB3169B}">
      <dgm:prSet phldrT="[テキスト]" custT="1"/>
      <dgm:spPr/>
      <dgm:t>
        <a:bodyPr/>
        <a:lstStyle/>
        <a:p>
          <a:r>
            <a:rPr kumimoji="1" lang="ja-JP" altLang="en-US" sz="3200" b="1" dirty="0" smtClean="0"/>
            <a:t>プロダクトオーナー評価</a:t>
          </a:r>
          <a:endParaRPr kumimoji="1" lang="ja-JP" altLang="en-US" sz="3200" b="1" dirty="0"/>
        </a:p>
      </dgm:t>
    </dgm:pt>
    <dgm:pt modelId="{8DA6EA5F-0213-42B4-A108-9961A4888AA2}" type="parTrans" cxnId="{FCE4D85E-D4A2-4FD2-A48F-EC7FBB8A8C11}">
      <dgm:prSet/>
      <dgm:spPr/>
      <dgm:t>
        <a:bodyPr/>
        <a:lstStyle/>
        <a:p>
          <a:endParaRPr kumimoji="1" lang="ja-JP" altLang="en-US"/>
        </a:p>
      </dgm:t>
    </dgm:pt>
    <dgm:pt modelId="{3C8C4F5E-5DD7-4BEE-88E4-CEB207D515B1}" type="sibTrans" cxnId="{FCE4D85E-D4A2-4FD2-A48F-EC7FBB8A8C11}">
      <dgm:prSet/>
      <dgm:spPr/>
      <dgm:t>
        <a:bodyPr/>
        <a:lstStyle/>
        <a:p>
          <a:endParaRPr kumimoji="1" lang="ja-JP" altLang="en-US"/>
        </a:p>
      </dgm:t>
    </dgm:pt>
    <dgm:pt modelId="{A477CACE-1D5C-4CAA-A750-3BE690707142}">
      <dgm:prSet phldrT="[テキスト]"/>
      <dgm:spPr/>
      <dgm:t>
        <a:bodyPr/>
        <a:lstStyle/>
        <a:p>
          <a:r>
            <a:rPr kumimoji="1" lang="ja-JP" altLang="en-US" b="1" dirty="0" smtClean="0"/>
            <a:t>コスト</a:t>
          </a:r>
          <a:endParaRPr kumimoji="1" lang="ja-JP" altLang="en-US" b="1" dirty="0"/>
        </a:p>
      </dgm:t>
    </dgm:pt>
    <dgm:pt modelId="{6F239932-B3A8-4845-BC09-BEB0A129B791}" type="parTrans" cxnId="{43077CA9-8844-4EE2-826C-EE0546C0FC26}">
      <dgm:prSet/>
      <dgm:spPr/>
      <dgm:t>
        <a:bodyPr/>
        <a:lstStyle/>
        <a:p>
          <a:endParaRPr kumimoji="1" lang="ja-JP" altLang="en-US"/>
        </a:p>
      </dgm:t>
    </dgm:pt>
    <dgm:pt modelId="{E5983D8E-7172-4D42-813D-6DFF18441AE6}" type="sibTrans" cxnId="{43077CA9-8844-4EE2-826C-EE0546C0FC26}">
      <dgm:prSet/>
      <dgm:spPr/>
      <dgm:t>
        <a:bodyPr/>
        <a:lstStyle/>
        <a:p>
          <a:endParaRPr kumimoji="1" lang="ja-JP" altLang="en-US"/>
        </a:p>
      </dgm:t>
    </dgm:pt>
    <dgm:pt modelId="{406F0244-FE5B-47E0-9D39-7EDB76C55E11}">
      <dgm:prSet phldrT="[テキスト]"/>
      <dgm:spPr/>
      <dgm:t>
        <a:bodyPr/>
        <a:lstStyle/>
        <a:p>
          <a:r>
            <a:rPr kumimoji="1" lang="ja-JP" altLang="en-US" b="1" dirty="0" smtClean="0"/>
            <a:t>バーンアップチャート</a:t>
          </a:r>
          <a:endParaRPr kumimoji="1" lang="ja-JP" altLang="en-US" b="1" dirty="0"/>
        </a:p>
      </dgm:t>
    </dgm:pt>
    <dgm:pt modelId="{D1666C93-EF1D-41CF-8E52-124919A0881C}" type="parTrans" cxnId="{E2163AF4-85B9-4AED-838D-FD7E7286E769}">
      <dgm:prSet/>
      <dgm:spPr/>
      <dgm:t>
        <a:bodyPr/>
        <a:lstStyle/>
        <a:p>
          <a:endParaRPr kumimoji="1" lang="ja-JP" altLang="en-US"/>
        </a:p>
      </dgm:t>
    </dgm:pt>
    <dgm:pt modelId="{5A936110-4769-471B-8E18-ED4969044E51}" type="sibTrans" cxnId="{E2163AF4-85B9-4AED-838D-FD7E7286E769}">
      <dgm:prSet/>
      <dgm:spPr/>
      <dgm:t>
        <a:bodyPr/>
        <a:lstStyle/>
        <a:p>
          <a:endParaRPr kumimoji="1" lang="ja-JP" altLang="en-US"/>
        </a:p>
      </dgm:t>
    </dgm:pt>
    <dgm:pt modelId="{6DCD83BF-6C31-43A4-96D9-296D7C36EAB5}">
      <dgm:prSet phldrT="[テキスト]"/>
      <dgm:spPr/>
      <dgm:t>
        <a:bodyPr/>
        <a:lstStyle/>
        <a:p>
          <a:r>
            <a:rPr kumimoji="1" lang="ja-JP" altLang="en-US" b="1" dirty="0" smtClean="0"/>
            <a:t>納期</a:t>
          </a:r>
          <a:endParaRPr kumimoji="1" lang="ja-JP" altLang="en-US" b="1" dirty="0"/>
        </a:p>
      </dgm:t>
    </dgm:pt>
    <dgm:pt modelId="{5CB30301-0BEE-4D40-B4A9-38F3595D3D20}" type="parTrans" cxnId="{F19A273F-42C1-4039-AA97-1388B81E64F4}">
      <dgm:prSet/>
      <dgm:spPr/>
      <dgm:t>
        <a:bodyPr/>
        <a:lstStyle/>
        <a:p>
          <a:endParaRPr kumimoji="1" lang="ja-JP" altLang="en-US"/>
        </a:p>
      </dgm:t>
    </dgm:pt>
    <dgm:pt modelId="{94CADCDE-3A24-4B6D-BF28-D739EDE8E3BC}" type="sibTrans" cxnId="{F19A273F-42C1-4039-AA97-1388B81E64F4}">
      <dgm:prSet/>
      <dgm:spPr/>
      <dgm:t>
        <a:bodyPr/>
        <a:lstStyle/>
        <a:p>
          <a:endParaRPr kumimoji="1" lang="ja-JP" altLang="en-US"/>
        </a:p>
      </dgm:t>
    </dgm:pt>
    <dgm:pt modelId="{E5E3D80D-DA0B-4713-A99B-BCE864C6873A}">
      <dgm:prSet phldrT="[テキスト]"/>
      <dgm:spPr/>
      <dgm:t>
        <a:bodyPr/>
        <a:lstStyle/>
        <a:p>
          <a:r>
            <a:rPr kumimoji="1" lang="ja-JP" altLang="en-US" b="1" dirty="0" smtClean="0"/>
            <a:t>スプリント評価</a:t>
          </a:r>
          <a:endParaRPr kumimoji="1" lang="ja-JP" altLang="en-US" b="1" dirty="0"/>
        </a:p>
      </dgm:t>
    </dgm:pt>
    <dgm:pt modelId="{68D702CF-5527-487F-B266-7E42E60CA522}" type="parTrans" cxnId="{95CE6B92-7002-4943-B174-0A24CCE67EA1}">
      <dgm:prSet/>
      <dgm:spPr/>
      <dgm:t>
        <a:bodyPr/>
        <a:lstStyle/>
        <a:p>
          <a:endParaRPr kumimoji="1" lang="ja-JP" altLang="en-US"/>
        </a:p>
      </dgm:t>
    </dgm:pt>
    <dgm:pt modelId="{64216926-2DC7-4E36-8609-0D034643655C}" type="sibTrans" cxnId="{95CE6B92-7002-4943-B174-0A24CCE67EA1}">
      <dgm:prSet/>
      <dgm:spPr/>
      <dgm:t>
        <a:bodyPr/>
        <a:lstStyle/>
        <a:p>
          <a:endParaRPr kumimoji="1" lang="ja-JP" altLang="en-US"/>
        </a:p>
      </dgm:t>
    </dgm:pt>
    <dgm:pt modelId="{1C8D6F1F-0191-4C60-86C4-F80E98B5A42D}" type="pres">
      <dgm:prSet presAssocID="{FDCBF3FC-E070-4B2D-B394-ABFC2948F317}" presName="Name0" presStyleCnt="0">
        <dgm:presLayoutVars>
          <dgm:dir/>
          <dgm:animLvl val="lvl"/>
          <dgm:resizeHandles val="exact"/>
        </dgm:presLayoutVars>
      </dgm:prSet>
      <dgm:spPr/>
      <dgm:t>
        <a:bodyPr/>
        <a:lstStyle/>
        <a:p>
          <a:endParaRPr kumimoji="1" lang="ja-JP" altLang="en-US"/>
        </a:p>
      </dgm:t>
    </dgm:pt>
    <dgm:pt modelId="{DC40901C-70AE-40B9-A614-6D297B2225CB}" type="pres">
      <dgm:prSet presAssocID="{E4F257E2-3689-4173-9E80-84E7FE55D95E}" presName="linNode" presStyleCnt="0"/>
      <dgm:spPr/>
    </dgm:pt>
    <dgm:pt modelId="{CC48F6FF-74F8-4F2F-939F-B977436029C4}" type="pres">
      <dgm:prSet presAssocID="{E4F257E2-3689-4173-9E80-84E7FE55D95E}" presName="parentText" presStyleLbl="node1" presStyleIdx="0" presStyleCnt="3">
        <dgm:presLayoutVars>
          <dgm:chMax val="1"/>
          <dgm:bulletEnabled val="1"/>
        </dgm:presLayoutVars>
      </dgm:prSet>
      <dgm:spPr/>
      <dgm:t>
        <a:bodyPr/>
        <a:lstStyle/>
        <a:p>
          <a:endParaRPr kumimoji="1" lang="ja-JP" altLang="en-US"/>
        </a:p>
      </dgm:t>
    </dgm:pt>
    <dgm:pt modelId="{308EC04B-F069-4A77-BE25-1EC6D201D144}" type="pres">
      <dgm:prSet presAssocID="{E4F257E2-3689-4173-9E80-84E7FE55D95E}" presName="descendantText" presStyleLbl="alignAccFollowNode1" presStyleIdx="0" presStyleCnt="3">
        <dgm:presLayoutVars>
          <dgm:bulletEnabled val="1"/>
        </dgm:presLayoutVars>
      </dgm:prSet>
      <dgm:spPr/>
      <dgm:t>
        <a:bodyPr/>
        <a:lstStyle/>
        <a:p>
          <a:endParaRPr kumimoji="1" lang="ja-JP" altLang="en-US"/>
        </a:p>
      </dgm:t>
    </dgm:pt>
    <dgm:pt modelId="{CB1F90DD-10DD-44E1-A7F2-F3952AC75696}" type="pres">
      <dgm:prSet presAssocID="{5D17F57C-23F7-4DC5-8F66-BC277919F517}" presName="sp" presStyleCnt="0"/>
      <dgm:spPr/>
    </dgm:pt>
    <dgm:pt modelId="{9B470FD5-C12D-40DE-B785-A391BDC46B66}" type="pres">
      <dgm:prSet presAssocID="{A477CACE-1D5C-4CAA-A750-3BE690707142}" presName="linNode" presStyleCnt="0"/>
      <dgm:spPr/>
    </dgm:pt>
    <dgm:pt modelId="{D959C85D-B7CE-48B2-8BF0-D77F0903FC84}" type="pres">
      <dgm:prSet presAssocID="{A477CACE-1D5C-4CAA-A750-3BE690707142}" presName="parentText" presStyleLbl="node1" presStyleIdx="1" presStyleCnt="3">
        <dgm:presLayoutVars>
          <dgm:chMax val="1"/>
          <dgm:bulletEnabled val="1"/>
        </dgm:presLayoutVars>
      </dgm:prSet>
      <dgm:spPr/>
      <dgm:t>
        <a:bodyPr/>
        <a:lstStyle/>
        <a:p>
          <a:endParaRPr kumimoji="1" lang="ja-JP" altLang="en-US"/>
        </a:p>
      </dgm:t>
    </dgm:pt>
    <dgm:pt modelId="{F6BDB34B-E2D3-4E86-BB19-5571184821BC}" type="pres">
      <dgm:prSet presAssocID="{A477CACE-1D5C-4CAA-A750-3BE690707142}" presName="descendantText" presStyleLbl="alignAccFollowNode1" presStyleIdx="1" presStyleCnt="3">
        <dgm:presLayoutVars>
          <dgm:bulletEnabled val="1"/>
        </dgm:presLayoutVars>
      </dgm:prSet>
      <dgm:spPr/>
      <dgm:t>
        <a:bodyPr/>
        <a:lstStyle/>
        <a:p>
          <a:endParaRPr kumimoji="1" lang="ja-JP" altLang="en-US"/>
        </a:p>
      </dgm:t>
    </dgm:pt>
    <dgm:pt modelId="{3E59BE88-8E3D-4EA3-9D6C-3C0257E21AC5}" type="pres">
      <dgm:prSet presAssocID="{E5983D8E-7172-4D42-813D-6DFF18441AE6}" presName="sp" presStyleCnt="0"/>
      <dgm:spPr/>
    </dgm:pt>
    <dgm:pt modelId="{F316FA74-80FA-4984-9449-ECD70C664E7C}" type="pres">
      <dgm:prSet presAssocID="{6DCD83BF-6C31-43A4-96D9-296D7C36EAB5}" presName="linNode" presStyleCnt="0"/>
      <dgm:spPr/>
    </dgm:pt>
    <dgm:pt modelId="{5E2B0FA3-7061-436C-860A-D0B90ED673EB}" type="pres">
      <dgm:prSet presAssocID="{6DCD83BF-6C31-43A4-96D9-296D7C36EAB5}" presName="parentText" presStyleLbl="node1" presStyleIdx="2" presStyleCnt="3">
        <dgm:presLayoutVars>
          <dgm:chMax val="1"/>
          <dgm:bulletEnabled val="1"/>
        </dgm:presLayoutVars>
      </dgm:prSet>
      <dgm:spPr/>
      <dgm:t>
        <a:bodyPr/>
        <a:lstStyle/>
        <a:p>
          <a:endParaRPr kumimoji="1" lang="ja-JP" altLang="en-US"/>
        </a:p>
      </dgm:t>
    </dgm:pt>
    <dgm:pt modelId="{25080F66-DE9C-4B26-8C90-63D65E5E0062}" type="pres">
      <dgm:prSet presAssocID="{6DCD83BF-6C31-43A4-96D9-296D7C36EAB5}" presName="descendantText" presStyleLbl="alignAccFollowNode1" presStyleIdx="2" presStyleCnt="3">
        <dgm:presLayoutVars>
          <dgm:bulletEnabled val="1"/>
        </dgm:presLayoutVars>
      </dgm:prSet>
      <dgm:spPr/>
      <dgm:t>
        <a:bodyPr/>
        <a:lstStyle/>
        <a:p>
          <a:endParaRPr kumimoji="1" lang="ja-JP" altLang="en-US"/>
        </a:p>
      </dgm:t>
    </dgm:pt>
  </dgm:ptLst>
  <dgm:cxnLst>
    <dgm:cxn modelId="{EA5E6367-D8B3-4DB4-80E7-9012F04ACB16}" srcId="{FDCBF3FC-E070-4B2D-B394-ABFC2948F317}" destId="{E4F257E2-3689-4173-9E80-84E7FE55D95E}" srcOrd="0" destOrd="0" parTransId="{26289AF3-BB0A-4448-80FA-77E329FF4C60}" sibTransId="{5D17F57C-23F7-4DC5-8F66-BC277919F517}"/>
    <dgm:cxn modelId="{80747D7C-0B6A-4852-98D5-E96DB16542FC}" type="presOf" srcId="{E8997002-F595-4A6C-87ED-1C56AEB3169B}" destId="{308EC04B-F069-4A77-BE25-1EC6D201D144}" srcOrd="0" destOrd="1" presId="urn:microsoft.com/office/officeart/2005/8/layout/vList5"/>
    <dgm:cxn modelId="{F19A273F-42C1-4039-AA97-1388B81E64F4}" srcId="{FDCBF3FC-E070-4B2D-B394-ABFC2948F317}" destId="{6DCD83BF-6C31-43A4-96D9-296D7C36EAB5}" srcOrd="2" destOrd="0" parTransId="{5CB30301-0BEE-4D40-B4A9-38F3595D3D20}" sibTransId="{94CADCDE-3A24-4B6D-BF28-D739EDE8E3BC}"/>
    <dgm:cxn modelId="{A2930E62-D1FA-4FEA-BE81-DBB98B163EDC}" type="presOf" srcId="{A477CACE-1D5C-4CAA-A750-3BE690707142}" destId="{D959C85D-B7CE-48B2-8BF0-D77F0903FC84}" srcOrd="0" destOrd="0" presId="urn:microsoft.com/office/officeart/2005/8/layout/vList5"/>
    <dgm:cxn modelId="{E48F548B-B28A-4FD9-BD33-996C70EA175E}" type="presOf" srcId="{E5E3D80D-DA0B-4713-A99B-BCE864C6873A}" destId="{25080F66-DE9C-4B26-8C90-63D65E5E0062}" srcOrd="0" destOrd="0" presId="urn:microsoft.com/office/officeart/2005/8/layout/vList5"/>
    <dgm:cxn modelId="{54433B69-D932-47BC-8988-D83FF6928DE7}" srcId="{E4F257E2-3689-4173-9E80-84E7FE55D95E}" destId="{9D6D9B76-B19C-4AAB-A794-441E190D9881}" srcOrd="0" destOrd="0" parTransId="{66E89541-FB5C-44CC-BAED-66CBA9834D1F}" sibTransId="{3DE3309B-794D-477D-A24E-24A6B767CD77}"/>
    <dgm:cxn modelId="{43077CA9-8844-4EE2-826C-EE0546C0FC26}" srcId="{FDCBF3FC-E070-4B2D-B394-ABFC2948F317}" destId="{A477CACE-1D5C-4CAA-A750-3BE690707142}" srcOrd="1" destOrd="0" parTransId="{6F239932-B3A8-4845-BC09-BEB0A129B791}" sibTransId="{E5983D8E-7172-4D42-813D-6DFF18441AE6}"/>
    <dgm:cxn modelId="{2A9A045A-91A0-4C98-857F-0EE40C3B89D1}" type="presOf" srcId="{FDCBF3FC-E070-4B2D-B394-ABFC2948F317}" destId="{1C8D6F1F-0191-4C60-86C4-F80E98B5A42D}" srcOrd="0" destOrd="0" presId="urn:microsoft.com/office/officeart/2005/8/layout/vList5"/>
    <dgm:cxn modelId="{FCE4D85E-D4A2-4FD2-A48F-EC7FBB8A8C11}" srcId="{E4F257E2-3689-4173-9E80-84E7FE55D95E}" destId="{E8997002-F595-4A6C-87ED-1C56AEB3169B}" srcOrd="1" destOrd="0" parTransId="{8DA6EA5F-0213-42B4-A108-9961A4888AA2}" sibTransId="{3C8C4F5E-5DD7-4BEE-88E4-CEB207D515B1}"/>
    <dgm:cxn modelId="{434397FA-9B97-4861-8E61-354723A67A8C}" type="presOf" srcId="{9D6D9B76-B19C-4AAB-A794-441E190D9881}" destId="{308EC04B-F069-4A77-BE25-1EC6D201D144}" srcOrd="0" destOrd="0" presId="urn:microsoft.com/office/officeart/2005/8/layout/vList5"/>
    <dgm:cxn modelId="{382646A1-F5C8-43E0-862B-5ECA32306E7E}" type="presOf" srcId="{406F0244-FE5B-47E0-9D39-7EDB76C55E11}" destId="{F6BDB34B-E2D3-4E86-BB19-5571184821BC}" srcOrd="0" destOrd="0" presId="urn:microsoft.com/office/officeart/2005/8/layout/vList5"/>
    <dgm:cxn modelId="{4BEC121C-6359-4854-8B2B-0A8E940B308E}" type="presOf" srcId="{6DCD83BF-6C31-43A4-96D9-296D7C36EAB5}" destId="{5E2B0FA3-7061-436C-860A-D0B90ED673EB}" srcOrd="0" destOrd="0" presId="urn:microsoft.com/office/officeart/2005/8/layout/vList5"/>
    <dgm:cxn modelId="{95CE6B92-7002-4943-B174-0A24CCE67EA1}" srcId="{6DCD83BF-6C31-43A4-96D9-296D7C36EAB5}" destId="{E5E3D80D-DA0B-4713-A99B-BCE864C6873A}" srcOrd="0" destOrd="0" parTransId="{68D702CF-5527-487F-B266-7E42E60CA522}" sibTransId="{64216926-2DC7-4E36-8609-0D034643655C}"/>
    <dgm:cxn modelId="{C832E5B0-9E79-4BCB-9852-00DCD987BCA6}" type="presOf" srcId="{E4F257E2-3689-4173-9E80-84E7FE55D95E}" destId="{CC48F6FF-74F8-4F2F-939F-B977436029C4}" srcOrd="0" destOrd="0" presId="urn:microsoft.com/office/officeart/2005/8/layout/vList5"/>
    <dgm:cxn modelId="{E2163AF4-85B9-4AED-838D-FD7E7286E769}" srcId="{A477CACE-1D5C-4CAA-A750-3BE690707142}" destId="{406F0244-FE5B-47E0-9D39-7EDB76C55E11}" srcOrd="0" destOrd="0" parTransId="{D1666C93-EF1D-41CF-8E52-124919A0881C}" sibTransId="{5A936110-4769-471B-8E18-ED4969044E51}"/>
    <dgm:cxn modelId="{1E7C3639-9726-42E2-86C4-28EEC2F90DA6}" type="presParOf" srcId="{1C8D6F1F-0191-4C60-86C4-F80E98B5A42D}" destId="{DC40901C-70AE-40B9-A614-6D297B2225CB}" srcOrd="0" destOrd="0" presId="urn:microsoft.com/office/officeart/2005/8/layout/vList5"/>
    <dgm:cxn modelId="{A3459FCC-CF9E-4165-8175-B6C18C399A77}" type="presParOf" srcId="{DC40901C-70AE-40B9-A614-6D297B2225CB}" destId="{CC48F6FF-74F8-4F2F-939F-B977436029C4}" srcOrd="0" destOrd="0" presId="urn:microsoft.com/office/officeart/2005/8/layout/vList5"/>
    <dgm:cxn modelId="{0BF8D1A6-57A3-475C-AAD0-226B062A161B}" type="presParOf" srcId="{DC40901C-70AE-40B9-A614-6D297B2225CB}" destId="{308EC04B-F069-4A77-BE25-1EC6D201D144}" srcOrd="1" destOrd="0" presId="urn:microsoft.com/office/officeart/2005/8/layout/vList5"/>
    <dgm:cxn modelId="{AC42A765-6A33-45A6-AB2A-60599EF51B83}" type="presParOf" srcId="{1C8D6F1F-0191-4C60-86C4-F80E98B5A42D}" destId="{CB1F90DD-10DD-44E1-A7F2-F3952AC75696}" srcOrd="1" destOrd="0" presId="urn:microsoft.com/office/officeart/2005/8/layout/vList5"/>
    <dgm:cxn modelId="{5811701B-C6A7-48C4-B6B6-415D808CB5D9}" type="presParOf" srcId="{1C8D6F1F-0191-4C60-86C4-F80E98B5A42D}" destId="{9B470FD5-C12D-40DE-B785-A391BDC46B66}" srcOrd="2" destOrd="0" presId="urn:microsoft.com/office/officeart/2005/8/layout/vList5"/>
    <dgm:cxn modelId="{81DFFF48-8528-419D-9E7A-4F678CC21040}" type="presParOf" srcId="{9B470FD5-C12D-40DE-B785-A391BDC46B66}" destId="{D959C85D-B7CE-48B2-8BF0-D77F0903FC84}" srcOrd="0" destOrd="0" presId="urn:microsoft.com/office/officeart/2005/8/layout/vList5"/>
    <dgm:cxn modelId="{E7F30D00-5F6C-4D28-9D9F-BDE865CC0EAD}" type="presParOf" srcId="{9B470FD5-C12D-40DE-B785-A391BDC46B66}" destId="{F6BDB34B-E2D3-4E86-BB19-5571184821BC}" srcOrd="1" destOrd="0" presId="urn:microsoft.com/office/officeart/2005/8/layout/vList5"/>
    <dgm:cxn modelId="{8DBE0DA7-CA76-40E7-99A9-ACD8DD85FFDD}" type="presParOf" srcId="{1C8D6F1F-0191-4C60-86C4-F80E98B5A42D}" destId="{3E59BE88-8E3D-4EA3-9D6C-3C0257E21AC5}" srcOrd="3" destOrd="0" presId="urn:microsoft.com/office/officeart/2005/8/layout/vList5"/>
    <dgm:cxn modelId="{AAC08DDD-0CFB-4F7A-B183-8F08C69540EC}" type="presParOf" srcId="{1C8D6F1F-0191-4C60-86C4-F80E98B5A42D}" destId="{F316FA74-80FA-4984-9449-ECD70C664E7C}" srcOrd="4" destOrd="0" presId="urn:microsoft.com/office/officeart/2005/8/layout/vList5"/>
    <dgm:cxn modelId="{AAB50615-D863-47CB-BB53-20689C1D39C1}" type="presParOf" srcId="{F316FA74-80FA-4984-9449-ECD70C664E7C}" destId="{5E2B0FA3-7061-436C-860A-D0B90ED673EB}" srcOrd="0" destOrd="0" presId="urn:microsoft.com/office/officeart/2005/8/layout/vList5"/>
    <dgm:cxn modelId="{37D8EFCE-BAC6-4949-9434-0B97445B1487}" type="presParOf" srcId="{F316FA74-80FA-4984-9449-ECD70C664E7C}" destId="{25080F66-DE9C-4B26-8C90-63D65E5E006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1E2CD-24B2-471B-81DA-D090E143E4A8}">
      <dsp:nvSpPr>
        <dsp:cNvPr id="0" name=""/>
        <dsp:cNvSpPr/>
      </dsp:nvSpPr>
      <dsp:spPr>
        <a:xfrm>
          <a:off x="0"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ja-JP" altLang="en-US" sz="3200" b="1" kern="1200" dirty="0" smtClean="0"/>
            <a:t>トップページ</a:t>
          </a:r>
          <a:endParaRPr lang="en-US" altLang="ja-JP" sz="3200" b="1" kern="1200" dirty="0" smtClean="0"/>
        </a:p>
        <a:p>
          <a:pPr lvl="0" algn="ctr" defTabSz="1422400">
            <a:lnSpc>
              <a:spcPct val="90000"/>
            </a:lnSpc>
            <a:spcBef>
              <a:spcPct val="0"/>
            </a:spcBef>
            <a:spcAft>
              <a:spcPct val="35000"/>
            </a:spcAft>
          </a:pPr>
          <a:r>
            <a:rPr lang="ja-JP" altLang="en-US" sz="3200" b="1" kern="1200" dirty="0" smtClean="0"/>
            <a:t>の表示</a:t>
          </a:r>
          <a:endParaRPr kumimoji="1" lang="ja-JP" altLang="en-US" sz="3200" kern="1200" dirty="0"/>
        </a:p>
      </dsp:txBody>
      <dsp:txXfrm>
        <a:off x="0" y="39687"/>
        <a:ext cx="3286125" cy="1971675"/>
      </dsp:txXfrm>
    </dsp:sp>
    <dsp:sp modelId="{E5D80F06-C62C-43DB-AB23-8117423EF244}">
      <dsp:nvSpPr>
        <dsp:cNvPr id="0" name=""/>
        <dsp:cNvSpPr/>
      </dsp:nvSpPr>
      <dsp:spPr>
        <a:xfrm>
          <a:off x="3614737" y="39687"/>
          <a:ext cx="3286125" cy="1971675"/>
        </a:xfrm>
        <a:prstGeom prst="rect">
          <a:avLst/>
        </a:prstGeom>
        <a:solidFill>
          <a:schemeClr val="dk2">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kumimoji="1" lang="en-US" altLang="ja-JP" sz="3200" b="1" kern="1200" dirty="0" smtClean="0"/>
            <a:t>Twitter</a:t>
          </a:r>
          <a:r>
            <a:rPr lang="ja-JP" altLang="en-US" sz="3200" b="1" kern="1200" dirty="0" smtClean="0"/>
            <a:t> </a:t>
          </a:r>
          <a:r>
            <a:rPr kumimoji="1" lang="en-US" altLang="ja-JP" sz="3200" b="1" kern="1200" dirty="0" smtClean="0"/>
            <a:t>API</a:t>
          </a:r>
        </a:p>
        <a:p>
          <a:pPr lvl="0" algn="ctr" defTabSz="1422400">
            <a:lnSpc>
              <a:spcPct val="90000"/>
            </a:lnSpc>
            <a:spcBef>
              <a:spcPct val="0"/>
            </a:spcBef>
            <a:spcAft>
              <a:spcPct val="35000"/>
            </a:spcAft>
          </a:pPr>
          <a:r>
            <a:rPr kumimoji="1" lang="ja-JP" altLang="en-US" sz="3200" b="1" kern="1200" dirty="0" smtClean="0"/>
            <a:t>の</a:t>
          </a:r>
          <a:r>
            <a:rPr lang="ja-JP" altLang="en-US" sz="3200" b="1" kern="1200" dirty="0" smtClean="0"/>
            <a:t>利用</a:t>
          </a:r>
          <a:endParaRPr kumimoji="1" lang="ja-JP" altLang="en-US" sz="3200" kern="1200" dirty="0"/>
        </a:p>
      </dsp:txBody>
      <dsp:txXfrm>
        <a:off x="3614737" y="39687"/>
        <a:ext cx="3286125" cy="1971675"/>
      </dsp:txXfrm>
    </dsp:sp>
    <dsp:sp modelId="{9834240E-A5C4-4BAA-A521-6A332B09299A}">
      <dsp:nvSpPr>
        <dsp:cNvPr id="0" name=""/>
        <dsp:cNvSpPr/>
      </dsp:nvSpPr>
      <dsp:spPr>
        <a:xfrm>
          <a:off x="7229475"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ja-JP" altLang="en-US" sz="2800" b="1" kern="1200" dirty="0" smtClean="0"/>
            <a:t>過去問、シラバスの表示</a:t>
          </a:r>
          <a:endParaRPr kumimoji="1" lang="ja-JP" altLang="en-US" sz="2800" kern="1200" dirty="0"/>
        </a:p>
      </dsp:txBody>
      <dsp:txXfrm>
        <a:off x="7229475" y="39687"/>
        <a:ext cx="3286125" cy="1971675"/>
      </dsp:txXfrm>
    </dsp:sp>
    <dsp:sp modelId="{17617896-E2C1-45EC-85CD-71C85D6E3BE7}">
      <dsp:nvSpPr>
        <dsp:cNvPr id="0" name=""/>
        <dsp:cNvSpPr/>
      </dsp:nvSpPr>
      <dsp:spPr>
        <a:xfrm>
          <a:off x="1807368" y="2339975"/>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ja-JP" altLang="en-US" sz="3000" b="1" kern="1200" dirty="0" smtClean="0"/>
            <a:t>過去の実験・演習の成果物の表示</a:t>
          </a:r>
          <a:endParaRPr kumimoji="1" lang="ja-JP" altLang="en-US" sz="3000" kern="1200" dirty="0"/>
        </a:p>
      </dsp:txBody>
      <dsp:txXfrm>
        <a:off x="1807368" y="2339975"/>
        <a:ext cx="3286125" cy="1971675"/>
      </dsp:txXfrm>
    </dsp:sp>
    <dsp:sp modelId="{5C136041-2953-488A-9493-F3D53F685869}">
      <dsp:nvSpPr>
        <dsp:cNvPr id="0" name=""/>
        <dsp:cNvSpPr/>
      </dsp:nvSpPr>
      <dsp:spPr>
        <a:xfrm>
          <a:off x="5422106" y="2339975"/>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altLang="ja-JP" sz="3000" b="1" kern="1200" smtClean="0"/>
            <a:t>PM</a:t>
          </a:r>
          <a:r>
            <a:rPr lang="ja-JP" altLang="en-US" sz="3000" b="1" kern="1200" smtClean="0"/>
            <a:t>学科の</a:t>
          </a:r>
          <a:endParaRPr lang="en-US" altLang="ja-JP" sz="3000" b="1" kern="1200" smtClean="0"/>
        </a:p>
        <a:p>
          <a:pPr lvl="0" algn="ctr" defTabSz="1333500">
            <a:lnSpc>
              <a:spcPct val="90000"/>
            </a:lnSpc>
            <a:spcBef>
              <a:spcPct val="0"/>
            </a:spcBef>
            <a:spcAft>
              <a:spcPct val="35000"/>
            </a:spcAft>
          </a:pPr>
          <a:r>
            <a:rPr lang="ja-JP" altLang="en-US" sz="3000" b="1" kern="1200" smtClean="0"/>
            <a:t>時間割の表示</a:t>
          </a:r>
          <a:endParaRPr kumimoji="1" lang="ja-JP" altLang="en-US" sz="3000" kern="1200" dirty="0"/>
        </a:p>
      </dsp:txBody>
      <dsp:txXfrm>
        <a:off x="5422106"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EC04B-F069-4A77-BE25-1EC6D201D144}">
      <dsp:nvSpPr>
        <dsp:cNvPr id="0" name=""/>
        <dsp:cNvSpPr/>
      </dsp:nvSpPr>
      <dsp:spPr>
        <a:xfrm rot="5400000">
          <a:off x="6174675" y="-2429684"/>
          <a:ext cx="1215643" cy="638352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kumimoji="1" lang="ja-JP" altLang="en-US" sz="3200" b="1" kern="1200" dirty="0" smtClean="0"/>
            <a:t>点検用チェックシート</a:t>
          </a:r>
          <a:endParaRPr kumimoji="1" lang="ja-JP" altLang="en-US" sz="3200" b="1" kern="1200" dirty="0"/>
        </a:p>
        <a:p>
          <a:pPr marL="285750" lvl="1" indent="-285750" algn="l" defTabSz="1422400">
            <a:lnSpc>
              <a:spcPct val="90000"/>
            </a:lnSpc>
            <a:spcBef>
              <a:spcPct val="0"/>
            </a:spcBef>
            <a:spcAft>
              <a:spcPct val="15000"/>
            </a:spcAft>
            <a:buChar char="••"/>
          </a:pPr>
          <a:r>
            <a:rPr kumimoji="1" lang="ja-JP" altLang="en-US" sz="3200" b="1" kern="1200" dirty="0" smtClean="0"/>
            <a:t>プロダクトオーナー評価</a:t>
          </a:r>
          <a:endParaRPr kumimoji="1" lang="ja-JP" altLang="en-US" sz="3200" b="1" kern="1200" dirty="0"/>
        </a:p>
      </dsp:txBody>
      <dsp:txXfrm rot="-5400000">
        <a:off x="3590734" y="213600"/>
        <a:ext cx="6324184" cy="1096957"/>
      </dsp:txXfrm>
    </dsp:sp>
    <dsp:sp modelId="{CC48F6FF-74F8-4F2F-939F-B977436029C4}">
      <dsp:nvSpPr>
        <dsp:cNvPr id="0" name=""/>
        <dsp:cNvSpPr/>
      </dsp:nvSpPr>
      <dsp:spPr>
        <a:xfrm>
          <a:off x="0" y="2302"/>
          <a:ext cx="3590733" cy="15195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110490" rIns="220980" bIns="110490" numCol="1" spcCol="1270" anchor="ctr" anchorCtr="0">
          <a:noAutofit/>
        </a:bodyPr>
        <a:lstStyle/>
        <a:p>
          <a:pPr lvl="0" algn="ctr" defTabSz="2578100">
            <a:lnSpc>
              <a:spcPct val="90000"/>
            </a:lnSpc>
            <a:spcBef>
              <a:spcPct val="0"/>
            </a:spcBef>
            <a:spcAft>
              <a:spcPct val="35000"/>
            </a:spcAft>
          </a:pPr>
          <a:r>
            <a:rPr kumimoji="1" lang="ja-JP" altLang="en-US" sz="5800" b="1" kern="1200" dirty="0" smtClean="0"/>
            <a:t>品質</a:t>
          </a:r>
          <a:endParaRPr kumimoji="1" lang="ja-JP" altLang="en-US" sz="5800" b="1" kern="1200" dirty="0"/>
        </a:p>
      </dsp:txBody>
      <dsp:txXfrm>
        <a:off x="74178" y="76480"/>
        <a:ext cx="3442377" cy="1371197"/>
      </dsp:txXfrm>
    </dsp:sp>
    <dsp:sp modelId="{F6BDB34B-E2D3-4E86-BB19-5571184821BC}">
      <dsp:nvSpPr>
        <dsp:cNvPr id="0" name=""/>
        <dsp:cNvSpPr/>
      </dsp:nvSpPr>
      <dsp:spPr>
        <a:xfrm rot="5400000">
          <a:off x="6174675" y="-834152"/>
          <a:ext cx="1215643" cy="638352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83820" rIns="167640" bIns="83820" numCol="1" spcCol="1270" anchor="ctr" anchorCtr="0">
          <a:noAutofit/>
        </a:bodyPr>
        <a:lstStyle/>
        <a:p>
          <a:pPr marL="285750" lvl="1" indent="-285750" algn="l" defTabSz="1955800">
            <a:lnSpc>
              <a:spcPct val="90000"/>
            </a:lnSpc>
            <a:spcBef>
              <a:spcPct val="0"/>
            </a:spcBef>
            <a:spcAft>
              <a:spcPct val="15000"/>
            </a:spcAft>
            <a:buChar char="••"/>
          </a:pPr>
          <a:r>
            <a:rPr kumimoji="1" lang="ja-JP" altLang="en-US" sz="4400" b="1" kern="1200" dirty="0" smtClean="0"/>
            <a:t>バーンアップチャート</a:t>
          </a:r>
          <a:endParaRPr kumimoji="1" lang="ja-JP" altLang="en-US" sz="4400" b="1" kern="1200" dirty="0"/>
        </a:p>
      </dsp:txBody>
      <dsp:txXfrm rot="-5400000">
        <a:off x="3590734" y="1809132"/>
        <a:ext cx="6324184" cy="1096957"/>
      </dsp:txXfrm>
    </dsp:sp>
    <dsp:sp modelId="{D959C85D-B7CE-48B2-8BF0-D77F0903FC84}">
      <dsp:nvSpPr>
        <dsp:cNvPr id="0" name=""/>
        <dsp:cNvSpPr/>
      </dsp:nvSpPr>
      <dsp:spPr>
        <a:xfrm>
          <a:off x="0" y="1597834"/>
          <a:ext cx="3590733" cy="15195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110490" rIns="220980" bIns="110490" numCol="1" spcCol="1270" anchor="ctr" anchorCtr="0">
          <a:noAutofit/>
        </a:bodyPr>
        <a:lstStyle/>
        <a:p>
          <a:pPr lvl="0" algn="ctr" defTabSz="2578100">
            <a:lnSpc>
              <a:spcPct val="90000"/>
            </a:lnSpc>
            <a:spcBef>
              <a:spcPct val="0"/>
            </a:spcBef>
            <a:spcAft>
              <a:spcPct val="35000"/>
            </a:spcAft>
          </a:pPr>
          <a:r>
            <a:rPr kumimoji="1" lang="ja-JP" altLang="en-US" sz="5800" b="1" kern="1200" dirty="0" smtClean="0"/>
            <a:t>コスト</a:t>
          </a:r>
          <a:endParaRPr kumimoji="1" lang="ja-JP" altLang="en-US" sz="5800" b="1" kern="1200" dirty="0"/>
        </a:p>
      </dsp:txBody>
      <dsp:txXfrm>
        <a:off x="74178" y="1672012"/>
        <a:ext cx="3442377" cy="1371197"/>
      </dsp:txXfrm>
    </dsp:sp>
    <dsp:sp modelId="{25080F66-DE9C-4B26-8C90-63D65E5E0062}">
      <dsp:nvSpPr>
        <dsp:cNvPr id="0" name=""/>
        <dsp:cNvSpPr/>
      </dsp:nvSpPr>
      <dsp:spPr>
        <a:xfrm rot="5400000">
          <a:off x="6174675" y="761379"/>
          <a:ext cx="1215643" cy="638352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83820" rIns="167640" bIns="83820" numCol="1" spcCol="1270" anchor="ctr" anchorCtr="0">
          <a:noAutofit/>
        </a:bodyPr>
        <a:lstStyle/>
        <a:p>
          <a:pPr marL="285750" lvl="1" indent="-285750" algn="l" defTabSz="1955800">
            <a:lnSpc>
              <a:spcPct val="90000"/>
            </a:lnSpc>
            <a:spcBef>
              <a:spcPct val="0"/>
            </a:spcBef>
            <a:spcAft>
              <a:spcPct val="15000"/>
            </a:spcAft>
            <a:buChar char="••"/>
          </a:pPr>
          <a:r>
            <a:rPr kumimoji="1" lang="ja-JP" altLang="en-US" sz="4400" b="1" kern="1200" dirty="0" smtClean="0"/>
            <a:t>スプリント評価</a:t>
          </a:r>
          <a:endParaRPr kumimoji="1" lang="ja-JP" altLang="en-US" sz="4400" b="1" kern="1200" dirty="0"/>
        </a:p>
      </dsp:txBody>
      <dsp:txXfrm rot="-5400000">
        <a:off x="3590734" y="3404664"/>
        <a:ext cx="6324184" cy="1096957"/>
      </dsp:txXfrm>
    </dsp:sp>
    <dsp:sp modelId="{5E2B0FA3-7061-436C-860A-D0B90ED673EB}">
      <dsp:nvSpPr>
        <dsp:cNvPr id="0" name=""/>
        <dsp:cNvSpPr/>
      </dsp:nvSpPr>
      <dsp:spPr>
        <a:xfrm>
          <a:off x="0" y="3193365"/>
          <a:ext cx="3590733" cy="15195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110490" rIns="220980" bIns="110490" numCol="1" spcCol="1270" anchor="ctr" anchorCtr="0">
          <a:noAutofit/>
        </a:bodyPr>
        <a:lstStyle/>
        <a:p>
          <a:pPr lvl="0" algn="ctr" defTabSz="2578100">
            <a:lnSpc>
              <a:spcPct val="90000"/>
            </a:lnSpc>
            <a:spcBef>
              <a:spcPct val="0"/>
            </a:spcBef>
            <a:spcAft>
              <a:spcPct val="35000"/>
            </a:spcAft>
          </a:pPr>
          <a:r>
            <a:rPr kumimoji="1" lang="ja-JP" altLang="en-US" sz="5800" b="1" kern="1200" dirty="0" smtClean="0"/>
            <a:t>納期</a:t>
          </a:r>
          <a:endParaRPr kumimoji="1" lang="ja-JP" altLang="en-US" sz="5800" b="1" kern="1200" dirty="0"/>
        </a:p>
      </dsp:txBody>
      <dsp:txXfrm>
        <a:off x="74178" y="3267543"/>
        <a:ext cx="3442377" cy="137119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0C2C32-5C25-44EA-809A-A9651A6C9E7E}" type="datetimeFigureOut">
              <a:rPr kumimoji="1" lang="ja-JP" altLang="en-US" smtClean="0"/>
              <a:t>2017/7/21</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5D6F84-5C1E-47FC-B34B-7FC030F80D30}" type="slidenum">
              <a:rPr kumimoji="1" lang="ja-JP" altLang="en-US" smtClean="0"/>
              <a:t>‹#›</a:t>
            </a:fld>
            <a:endParaRPr kumimoji="1" lang="ja-JP" altLang="en-US"/>
          </a:p>
        </p:txBody>
      </p:sp>
    </p:spTree>
    <p:extLst>
      <p:ext uri="{BB962C8B-B14F-4D97-AF65-F5344CB8AC3E}">
        <p14:creationId xmlns:p14="http://schemas.microsoft.com/office/powerpoint/2010/main" val="788286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335EC-2BCD-4763-9BE7-5DB75AF56819}" type="datetimeFigureOut">
              <a:rPr kumimoji="1" lang="ja-JP" altLang="en-US" smtClean="0"/>
              <a:t>2017/7/21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B9004-3F70-404F-81A1-72744BD5EB90}" type="slidenum">
              <a:rPr kumimoji="1" lang="ja-JP" altLang="en-US" smtClean="0"/>
              <a:t>‹#›</a:t>
            </a:fld>
            <a:endParaRPr kumimoji="1" lang="ja-JP" altLang="en-US"/>
          </a:p>
        </p:txBody>
      </p:sp>
    </p:spTree>
    <p:extLst>
      <p:ext uri="{BB962C8B-B14F-4D97-AF65-F5344CB8AC3E}">
        <p14:creationId xmlns:p14="http://schemas.microsoft.com/office/powerpoint/2010/main" val="1125598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これから矢吹研</a:t>
            </a:r>
            <a:r>
              <a:rPr kumimoji="1" lang="en-US" altLang="ja-JP" b="1" dirty="0" smtClean="0"/>
              <a:t>A</a:t>
            </a:r>
            <a:r>
              <a:rPr kumimoji="1" lang="ja-JP" altLang="en-US" b="1" dirty="0" smtClean="0"/>
              <a:t>班の発表を始めます。よろしくお願いします。</a:t>
            </a:r>
            <a:endParaRPr kumimoji="1" lang="en-US" altLang="ja-JP" b="1" dirty="0" smtClean="0"/>
          </a:p>
          <a:p>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a:t>
            </a:fld>
            <a:endParaRPr kumimoji="1" lang="ja-JP" altLang="en-US"/>
          </a:p>
        </p:txBody>
      </p:sp>
    </p:spTree>
    <p:extLst>
      <p:ext uri="{BB962C8B-B14F-4D97-AF65-F5344CB8AC3E}">
        <p14:creationId xmlns:p14="http://schemas.microsoft.com/office/powerpoint/2010/main" val="307408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次に、技術系の課題です。「</a:t>
            </a:r>
            <a:r>
              <a:rPr lang="ja-JP" altLang="en-US" sz="1200" b="1" dirty="0" smtClean="0"/>
              <a:t>外部</a:t>
            </a:r>
            <a:r>
              <a:rPr lang="en-US" altLang="ja-JP" sz="1200" b="1" dirty="0" smtClean="0"/>
              <a:t>API</a:t>
            </a:r>
            <a:r>
              <a:rPr lang="ja-JP" altLang="en-US" sz="1200" b="1" dirty="0" smtClean="0"/>
              <a:t>を利用した実装」を選択し、ツイッター</a:t>
            </a:r>
            <a:r>
              <a:rPr lang="en-US" altLang="ja-JP" sz="1200" b="1" dirty="0" smtClean="0"/>
              <a:t>API</a:t>
            </a:r>
            <a:r>
              <a:rPr lang="ja-JP" altLang="en-US" sz="1200" b="1" dirty="0" smtClean="0"/>
              <a:t>を利用しました。</a:t>
            </a:r>
            <a:endParaRPr kumimoji="1" lang="en-US" altLang="ja-JP" sz="1200" b="1" dirty="0" smtClean="0"/>
          </a:p>
          <a:p>
            <a:r>
              <a:rPr kumimoji="1" lang="ja-JP" altLang="en-US" b="1" dirty="0" smtClean="0"/>
              <a:t>理由として、まず</a:t>
            </a:r>
            <a:r>
              <a:rPr kumimoji="1" lang="en-US" altLang="ja-JP" b="1" dirty="0" smtClean="0"/>
              <a:t>1</a:t>
            </a:r>
            <a:r>
              <a:rPr kumimoji="1" lang="ja-JP" altLang="en-US" b="1" dirty="0" smtClean="0"/>
              <a:t>つ目に情報発信を行いたいと考えたからです。</a:t>
            </a:r>
            <a:endParaRPr kumimoji="1" lang="en-US" altLang="ja-JP" b="1" dirty="0" smtClean="0"/>
          </a:p>
          <a:p>
            <a:r>
              <a:rPr kumimoji="1" lang="ja-JP" altLang="en-US" b="1" dirty="0" smtClean="0"/>
              <a:t>また、このシステムの周知度を高めることで、過去問などの情報提供をしてもらうことを予想しているからです。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10</a:t>
            </a:fld>
            <a:endParaRPr kumimoji="1" lang="ja-JP" altLang="en-US"/>
          </a:p>
        </p:txBody>
      </p:sp>
    </p:spTree>
    <p:extLst>
      <p:ext uri="{BB962C8B-B14F-4D97-AF65-F5344CB8AC3E}">
        <p14:creationId xmlns:p14="http://schemas.microsoft.com/office/powerpoint/2010/main" val="730990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a:t>
            </a:r>
            <a:r>
              <a:rPr kumimoji="1" lang="en-US" altLang="ja-JP" b="1" dirty="0" smtClean="0"/>
              <a:t>PM</a:t>
            </a:r>
            <a:r>
              <a:rPr kumimoji="1" lang="ja-JP" altLang="en-US" b="1" dirty="0" smtClean="0"/>
              <a:t>評価についてです。</a:t>
            </a:r>
            <a:endParaRPr kumimoji="1" lang="en-US" altLang="ja-JP" b="1" dirty="0" smtClean="0"/>
          </a:p>
          <a:p>
            <a:r>
              <a:rPr kumimoji="1" lang="ja-JP" altLang="en-US" b="1" dirty="0" smtClean="0"/>
              <a:t>評価は</a:t>
            </a:r>
            <a:r>
              <a:rPr kumimoji="1" lang="en-US" altLang="ja-JP" b="1" dirty="0" smtClean="0"/>
              <a:t>QCD</a:t>
            </a:r>
            <a:r>
              <a:rPr kumimoji="1" lang="ja-JP" altLang="en-US" b="1" dirty="0" smtClean="0"/>
              <a:t>の観点から行います。</a:t>
            </a:r>
            <a:endParaRPr kumimoji="1" lang="en-US" altLang="ja-JP" b="1" dirty="0" smtClean="0"/>
          </a:p>
          <a:p>
            <a:r>
              <a:rPr kumimoji="1" lang="ja-JP" altLang="en-US" b="1" dirty="0" smtClean="0"/>
              <a:t>品質は点検用チェックシートとプロダクトオーナー評価、コストはバーンアップチャートで納期はスプリント評価を行います。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11</a:t>
            </a:fld>
            <a:endParaRPr kumimoji="1" lang="ja-JP" altLang="en-US"/>
          </a:p>
        </p:txBody>
      </p:sp>
    </p:spTree>
    <p:extLst>
      <p:ext uri="{BB962C8B-B14F-4D97-AF65-F5344CB8AC3E}">
        <p14:creationId xmlns:p14="http://schemas.microsoft.com/office/powerpoint/2010/main" val="2679019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12</a:t>
            </a:fld>
            <a:endParaRPr kumimoji="1" lang="ja-JP" altLang="en-US"/>
          </a:p>
        </p:txBody>
      </p:sp>
    </p:spTree>
    <p:extLst>
      <p:ext uri="{BB962C8B-B14F-4D97-AF65-F5344CB8AC3E}">
        <p14:creationId xmlns:p14="http://schemas.microsoft.com/office/powerpoint/2010/main" val="4074726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まずは品質についてです。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１つ目に点検用チェックシートを使用しました。</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点検用チェックシートは、</a:t>
            </a:r>
            <a:r>
              <a:rPr kumimoji="1" lang="en-US" altLang="ja-JP" b="1" dirty="0" smtClean="0"/>
              <a:t>QC</a:t>
            </a:r>
            <a:r>
              <a:rPr kumimoji="1" lang="ja-JP" altLang="en-US" b="1" dirty="0" smtClean="0"/>
              <a:t>七つ道具のチェックシートを点検・確認目的にしたものです。</a:t>
            </a:r>
            <a:endParaRPr kumimoji="1" lang="en-US" altLang="ja-JP" b="1" dirty="0" smtClean="0"/>
          </a:p>
          <a:p>
            <a:r>
              <a:rPr kumimoji="1" lang="ja-JP" altLang="en-US" b="1" dirty="0" smtClean="0"/>
              <a:t>重要な項目や作業の基準等を明確にして、チェックをしていきます。</a:t>
            </a:r>
            <a:endParaRPr kumimoji="1" lang="en-US" altLang="ja-JP" b="1" dirty="0" smtClean="0"/>
          </a:p>
          <a:p>
            <a:r>
              <a:rPr kumimoji="1" lang="ja-JP" altLang="en-US" b="1" dirty="0" smtClean="0"/>
              <a:t>チェックシートでは、</a:t>
            </a:r>
            <a:r>
              <a:rPr lang="ja-JP" altLang="en-US" b="1" dirty="0" smtClean="0"/>
              <a:t>値データの入力や分析を行わなくても状況が一目でわかります。</a:t>
            </a:r>
          </a:p>
          <a:p>
            <a:r>
              <a:rPr lang="ja-JP" altLang="en-US" b="1" dirty="0" smtClean="0"/>
              <a:t>簡単なチェックリストでも重大なミスを防げる。</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13</a:t>
            </a:fld>
            <a:endParaRPr kumimoji="1" lang="ja-JP" altLang="en-US"/>
          </a:p>
        </p:txBody>
      </p:sp>
    </p:spTree>
    <p:extLst>
      <p:ext uri="{BB962C8B-B14F-4D97-AF65-F5344CB8AC3E}">
        <p14:creationId xmlns:p14="http://schemas.microsoft.com/office/powerpoint/2010/main" val="3107256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次はプロダクトオーナー評価についてです。</a:t>
            </a:r>
            <a:endParaRPr kumimoji="1" lang="en-US" altLang="ja-JP" b="1" dirty="0" smtClean="0"/>
          </a:p>
          <a:p>
            <a:r>
              <a:rPr kumimoji="1" lang="ja-JP" altLang="en-US" b="1" dirty="0" smtClean="0"/>
              <a:t>各スプリント終了ごとにプロダクトオーナーに評価を行ってもらいます。</a:t>
            </a:r>
            <a:endParaRPr kumimoji="1" lang="en-US" altLang="ja-JP" b="1" dirty="0" smtClean="0"/>
          </a:p>
          <a:p>
            <a:r>
              <a:rPr kumimoji="1" lang="ja-JP" altLang="en-US" b="1" dirty="0" smtClean="0"/>
              <a:t>プロダクトオーナーは、矢吹研</a:t>
            </a:r>
            <a:r>
              <a:rPr kumimoji="1" lang="en-US" altLang="ja-JP" b="1" dirty="0" smtClean="0"/>
              <a:t>C</a:t>
            </a:r>
            <a:r>
              <a:rPr kumimoji="1" lang="ja-JP" altLang="en-US" b="1" dirty="0" smtClean="0"/>
              <a:t>班の近藤君です。</a:t>
            </a:r>
            <a:endParaRPr kumimoji="1" lang="en-US" altLang="ja-JP" b="1" dirty="0" smtClean="0"/>
          </a:p>
          <a:p>
            <a:r>
              <a:rPr kumimoji="1" lang="ja-JP" altLang="en-US" b="1" dirty="0" smtClean="0"/>
              <a:t>具体的に、成果物の情報量、利便性、簡易性の観点から</a:t>
            </a:r>
            <a:r>
              <a:rPr kumimoji="1" lang="en-US" altLang="ja-JP" b="1" dirty="0" smtClean="0"/>
              <a:t>1~10</a:t>
            </a:r>
            <a:r>
              <a:rPr kumimoji="1" lang="ja-JP" altLang="en-US" b="1" dirty="0" smtClean="0"/>
              <a:t>の</a:t>
            </a:r>
            <a:r>
              <a:rPr kumimoji="1" lang="en-US" altLang="ja-JP" b="1" dirty="0" smtClean="0"/>
              <a:t>10</a:t>
            </a:r>
            <a:r>
              <a:rPr kumimoji="1" lang="ja-JP" altLang="en-US" b="1" dirty="0" smtClean="0"/>
              <a:t>段階で評価してもらいます。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A</a:t>
            </a:r>
            <a:r>
              <a:rPr kumimoji="1" lang="ja-JP" altLang="en-US" b="1" dirty="0" smtClean="0"/>
              <a:t>であれば、要件を満たしていると考え、改善はしません。</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B</a:t>
            </a:r>
            <a:r>
              <a:rPr kumimoji="1" lang="ja-JP" altLang="en-US" b="1" dirty="0" smtClean="0"/>
              <a:t>であれば、基本的な要件は満たしていると考え、可能であれば改善します。</a:t>
            </a:r>
            <a:endParaRPr kumimoji="1" lang="en-US" altLang="ja-JP" b="1" dirty="0" smtClean="0"/>
          </a:p>
          <a:p>
            <a:r>
              <a:rPr kumimoji="1" lang="en-US" altLang="ja-JP" b="1" dirty="0" smtClean="0"/>
              <a:t>C</a:t>
            </a:r>
            <a:r>
              <a:rPr kumimoji="1" lang="ja-JP" altLang="en-US" b="1" dirty="0" smtClean="0"/>
              <a:t>であれば、改善策を検討し、改善します。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14</a:t>
            </a:fld>
            <a:endParaRPr kumimoji="1" lang="ja-JP" altLang="en-US"/>
          </a:p>
        </p:txBody>
      </p:sp>
    </p:spTree>
    <p:extLst>
      <p:ext uri="{BB962C8B-B14F-4D97-AF65-F5344CB8AC3E}">
        <p14:creationId xmlns:p14="http://schemas.microsoft.com/office/powerpoint/2010/main" val="1609545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次にコストについてです。</a:t>
            </a:r>
            <a:endParaRPr kumimoji="1" lang="en-US" altLang="ja-JP" b="1" dirty="0" smtClean="0"/>
          </a:p>
          <a:p>
            <a:r>
              <a:rPr kumimoji="1" lang="ja-JP" altLang="en-US" b="1" dirty="0" smtClean="0"/>
              <a:t>コスト評価には、バーンアップチャートを</a:t>
            </a:r>
            <a:r>
              <a:rPr kumimoji="1" lang="en-US" altLang="ja-JP" b="1" dirty="0" smtClean="0"/>
              <a:t>EVM</a:t>
            </a:r>
            <a:r>
              <a:rPr kumimoji="1" lang="ja-JP" altLang="en-US" b="1" dirty="0" smtClean="0"/>
              <a:t>と想定して行いました。</a:t>
            </a:r>
            <a:endParaRPr kumimoji="1" lang="en-US" altLang="ja-JP" b="1" dirty="0" smtClean="0"/>
          </a:p>
          <a:p>
            <a:r>
              <a:rPr kumimoji="1" lang="ja-JP" altLang="en-US" b="1" dirty="0" smtClean="0"/>
              <a:t>横軸に期間を取り、縦軸に時間として作業量を取っています。</a:t>
            </a:r>
            <a:endParaRPr kumimoji="1" lang="en-US" altLang="ja-JP" b="1" dirty="0" smtClean="0"/>
          </a:p>
          <a:p>
            <a:r>
              <a:rPr kumimoji="1" lang="en-US" altLang="ja-JP" b="1" dirty="0" smtClean="0"/>
              <a:t>PV</a:t>
            </a:r>
            <a:r>
              <a:rPr kumimoji="1" lang="ja-JP" altLang="en-US" b="1" dirty="0" smtClean="0"/>
              <a:t>は作業時間の見積りの累計、</a:t>
            </a:r>
            <a:r>
              <a:rPr kumimoji="1" lang="en-US" altLang="ja-JP" b="1" dirty="0" smtClean="0"/>
              <a:t>AC</a:t>
            </a:r>
            <a:r>
              <a:rPr kumimoji="1" lang="ja-JP" altLang="en-US" b="1" dirty="0" smtClean="0"/>
              <a:t>は作業時間の累計で、</a:t>
            </a:r>
            <a:r>
              <a:rPr kumimoji="1" lang="en-US" altLang="ja-JP" b="1" dirty="0" smtClean="0"/>
              <a:t>EV</a:t>
            </a:r>
            <a:r>
              <a:rPr kumimoji="1" lang="ja-JP" altLang="en-US" b="1" dirty="0" smtClean="0"/>
              <a:t>は終了した作業の見積り時間の累計です。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15</a:t>
            </a:fld>
            <a:endParaRPr kumimoji="1" lang="ja-JP" altLang="en-US"/>
          </a:p>
        </p:txBody>
      </p:sp>
    </p:spTree>
    <p:extLst>
      <p:ext uri="{BB962C8B-B14F-4D97-AF65-F5344CB8AC3E}">
        <p14:creationId xmlns:p14="http://schemas.microsoft.com/office/powerpoint/2010/main" val="3942270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こちらが、バーンアップチャートです。</a:t>
            </a:r>
            <a:endParaRPr kumimoji="1" lang="en-US" altLang="ja-JP" b="1" dirty="0" smtClean="0"/>
          </a:p>
          <a:p>
            <a:r>
              <a:rPr kumimoji="1" lang="ja-JP" altLang="en-US" b="1" dirty="0" smtClean="0"/>
              <a:t>青色の線が、作業時間の見積りの合計です。</a:t>
            </a:r>
            <a:endParaRPr kumimoji="1" lang="en-US" altLang="ja-JP" b="1" dirty="0" smtClean="0"/>
          </a:p>
          <a:p>
            <a:r>
              <a:rPr kumimoji="1" lang="ja-JP" altLang="en-US" b="1" dirty="0" smtClean="0"/>
              <a:t>灰色の線が</a:t>
            </a:r>
            <a:r>
              <a:rPr kumimoji="1" lang="en-US" altLang="ja-JP" b="1" dirty="0" smtClean="0"/>
              <a:t>PV</a:t>
            </a:r>
            <a:r>
              <a:rPr kumimoji="1" lang="ja-JP" altLang="en-US" b="1" dirty="0" err="1" smtClean="0"/>
              <a:t>、</a:t>
            </a:r>
            <a:r>
              <a:rPr kumimoji="1" lang="ja-JP" altLang="en-US" b="1" dirty="0" smtClean="0"/>
              <a:t>黄色の線が</a:t>
            </a:r>
            <a:r>
              <a:rPr kumimoji="1" lang="en-US" altLang="ja-JP" b="1" dirty="0" smtClean="0"/>
              <a:t>AC</a:t>
            </a:r>
            <a:r>
              <a:rPr kumimoji="1" lang="ja-JP" altLang="en-US" b="1" dirty="0" smtClean="0"/>
              <a:t>で、オレンジ色の線が</a:t>
            </a:r>
            <a:r>
              <a:rPr kumimoji="1" lang="en-US" altLang="ja-JP" b="1" dirty="0" smtClean="0"/>
              <a:t>EV</a:t>
            </a:r>
            <a:r>
              <a:rPr kumimoji="1" lang="ja-JP" altLang="en-US" b="1" dirty="0" smtClean="0"/>
              <a:t>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7</a:t>
            </a:r>
            <a:r>
              <a:rPr kumimoji="1" lang="ja-JP" altLang="en-US" b="1" dirty="0" smtClean="0"/>
              <a:t>月</a:t>
            </a:r>
            <a:r>
              <a:rPr kumimoji="1" lang="en-US" altLang="ja-JP" b="1" dirty="0" smtClean="0"/>
              <a:t>19</a:t>
            </a:r>
            <a:r>
              <a:rPr kumimoji="1" lang="ja-JP" altLang="en-US" b="1" dirty="0" smtClean="0"/>
              <a:t>日に</a:t>
            </a:r>
            <a:r>
              <a:rPr kumimoji="1" lang="en-US" altLang="ja-JP" b="1" dirty="0" smtClean="0"/>
              <a:t>6</a:t>
            </a:r>
            <a:r>
              <a:rPr kumimoji="1" lang="ja-JP" altLang="en-US" b="1" dirty="0" smtClean="0"/>
              <a:t>スプリント目が終了しており、作業は完了したものの、コストの超過が発生してしまいました。</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16</a:t>
            </a:fld>
            <a:endParaRPr kumimoji="1" lang="ja-JP" altLang="en-US"/>
          </a:p>
        </p:txBody>
      </p:sp>
    </p:spTree>
    <p:extLst>
      <p:ext uri="{BB962C8B-B14F-4D97-AF65-F5344CB8AC3E}">
        <p14:creationId xmlns:p14="http://schemas.microsoft.com/office/powerpoint/2010/main" val="4234615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スケジュール差異は</a:t>
            </a:r>
            <a:r>
              <a:rPr kumimoji="1" lang="en-US" altLang="ja-JP" sz="1200" kern="1200" dirty="0" smtClean="0">
                <a:solidFill>
                  <a:schemeClr val="tx1"/>
                </a:solidFill>
                <a:effectLst/>
                <a:latin typeface="+mn-lt"/>
                <a:ea typeface="+mn-ea"/>
                <a:cs typeface="+mn-cs"/>
              </a:rPr>
              <a:t>0</a:t>
            </a:r>
            <a:r>
              <a:rPr kumimoji="1" lang="ja-JP" altLang="ja-JP" sz="1200" kern="1200" dirty="0" err="1" smtClean="0">
                <a:solidFill>
                  <a:schemeClr val="tx1"/>
                </a:solidFill>
                <a:effectLst/>
                <a:latin typeface="+mn-lt"/>
                <a:ea typeface="+mn-ea"/>
                <a:cs typeface="+mn-cs"/>
              </a:rPr>
              <a:t>なので</a:t>
            </a:r>
            <a:r>
              <a:rPr kumimoji="1" lang="ja-JP" altLang="ja-JP" sz="1200" kern="1200" dirty="0" smtClean="0">
                <a:solidFill>
                  <a:schemeClr val="tx1"/>
                </a:solidFill>
                <a:effectLst/>
                <a:latin typeface="+mn-lt"/>
                <a:ea typeface="+mn-ea"/>
                <a:cs typeface="+mn-cs"/>
              </a:rPr>
              <a:t>良好であり、スケジュール効率指数も</a:t>
            </a:r>
            <a:r>
              <a:rPr kumimoji="1" lang="en-US" altLang="ja-JP" sz="1200" kern="1200" dirty="0" smtClean="0">
                <a:solidFill>
                  <a:schemeClr val="tx1"/>
                </a:solidFill>
                <a:effectLst/>
                <a:latin typeface="+mn-lt"/>
                <a:ea typeface="+mn-ea"/>
                <a:cs typeface="+mn-cs"/>
              </a:rPr>
              <a:t>1</a:t>
            </a:r>
            <a:r>
              <a:rPr kumimoji="1" lang="ja-JP" altLang="ja-JP" sz="1200" kern="1200" dirty="0" err="1" smtClean="0">
                <a:solidFill>
                  <a:schemeClr val="tx1"/>
                </a:solidFill>
                <a:effectLst/>
                <a:latin typeface="+mn-lt"/>
                <a:ea typeface="+mn-ea"/>
                <a:cs typeface="+mn-cs"/>
              </a:rPr>
              <a:t>なので</a:t>
            </a:r>
            <a:r>
              <a:rPr kumimoji="1" lang="ja-JP" altLang="ja-JP" sz="1200" kern="1200" dirty="0" smtClean="0">
                <a:solidFill>
                  <a:schemeClr val="tx1"/>
                </a:solidFill>
                <a:effectLst/>
                <a:latin typeface="+mn-lt"/>
                <a:ea typeface="+mn-ea"/>
                <a:cs typeface="+mn-cs"/>
              </a:rPr>
              <a:t>予定通りになります。</a:t>
            </a:r>
          </a:p>
          <a:p>
            <a:r>
              <a:rPr kumimoji="1" lang="ja-JP" altLang="ja-JP" sz="1200" kern="1200" dirty="0" smtClean="0">
                <a:solidFill>
                  <a:schemeClr val="tx1"/>
                </a:solidFill>
                <a:effectLst/>
                <a:latin typeface="+mn-lt"/>
                <a:ea typeface="+mn-ea"/>
                <a:cs typeface="+mn-cs"/>
              </a:rPr>
              <a:t>しかし、コスト効率指数が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を下回っているので、コスト超過していることがわかる。</a:t>
            </a:r>
          </a:p>
          <a:p>
            <a:r>
              <a:rPr kumimoji="1" lang="ja-JP" altLang="ja-JP" sz="1200" kern="1200" dirty="0" smtClean="0">
                <a:solidFill>
                  <a:schemeClr val="tx1"/>
                </a:solidFill>
                <a:effectLst/>
                <a:latin typeface="+mn-lt"/>
                <a:ea typeface="+mn-ea"/>
                <a:cs typeface="+mn-cs"/>
              </a:rPr>
              <a:t>原因は明確に</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つあると考察しました。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17</a:t>
            </a:fld>
            <a:endParaRPr kumimoji="1" lang="ja-JP" altLang="en-US"/>
          </a:p>
        </p:txBody>
      </p:sp>
    </p:spTree>
    <p:extLst>
      <p:ext uri="{BB962C8B-B14F-4D97-AF65-F5344CB8AC3E}">
        <p14:creationId xmlns:p14="http://schemas.microsoft.com/office/powerpoint/2010/main" val="1329976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次に納期についてです。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当プロジェクトでは進捗管理にバーンアップチャートを用いました。</a:t>
            </a:r>
            <a:endParaRPr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1" dirty="0" smtClean="0"/>
              <a:t>1</a:t>
            </a:r>
            <a:r>
              <a:rPr lang="ja-JP" altLang="en-US" b="1" dirty="0" smtClean="0"/>
              <a:t>スプリントの期間は、</a:t>
            </a:r>
            <a:r>
              <a:rPr lang="en-US" altLang="ja-JP" b="1" dirty="0" smtClean="0"/>
              <a:t>2</a:t>
            </a:r>
            <a:r>
              <a:rPr lang="ja-JP" altLang="en-US" b="1" dirty="0" smtClean="0"/>
              <a:t>週間で行っていました。</a:t>
            </a:r>
            <a:endParaRPr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18</a:t>
            </a:fld>
            <a:endParaRPr kumimoji="1" lang="ja-JP" altLang="en-US"/>
          </a:p>
        </p:txBody>
      </p:sp>
    </p:spTree>
    <p:extLst>
      <p:ext uri="{BB962C8B-B14F-4D97-AF65-F5344CB8AC3E}">
        <p14:creationId xmlns:p14="http://schemas.microsoft.com/office/powerpoint/2010/main" val="1570594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19</a:t>
            </a:fld>
            <a:endParaRPr kumimoji="1" lang="ja-JP" altLang="en-US"/>
          </a:p>
        </p:txBody>
      </p:sp>
    </p:spTree>
    <p:extLst>
      <p:ext uri="{BB962C8B-B14F-4D97-AF65-F5344CB8AC3E}">
        <p14:creationId xmlns:p14="http://schemas.microsoft.com/office/powerpoint/2010/main" val="3747848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今回はこの</a:t>
            </a:r>
            <a:r>
              <a:rPr kumimoji="1" lang="en-US" altLang="ja-JP" b="1" dirty="0" smtClean="0"/>
              <a:t>6</a:t>
            </a:r>
            <a:r>
              <a:rPr kumimoji="1" lang="ja-JP" altLang="en-US" b="1" dirty="0" err="1" smtClean="0"/>
              <a:t>つにつ</a:t>
            </a:r>
            <a:r>
              <a:rPr kumimoji="1" lang="ja-JP" altLang="en-US" b="1" dirty="0" smtClean="0"/>
              <a:t>いて話していきます。</a:t>
            </a:r>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a:t>
            </a:fld>
            <a:endParaRPr kumimoji="1" lang="ja-JP" altLang="en-US"/>
          </a:p>
        </p:txBody>
      </p:sp>
    </p:spTree>
    <p:extLst>
      <p:ext uri="{BB962C8B-B14F-4D97-AF65-F5344CB8AC3E}">
        <p14:creationId xmlns:p14="http://schemas.microsoft.com/office/powerpoint/2010/main" val="1318702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ただいまからデモを交えて具体的に説明します。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こちらが現在の試作品で、トップページになります。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こちらが過去問・シラバス、こちらが実験や演習などの成果物、こちらが時間割へのリンクとなっています。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こちらが過去問メニューとなります。先生の名前が一覧で表示されており、クリックすると授業の詳細ページに飛び、過去問画像は表示されます。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こちらが過去の演習の成果物のメニューとなっています。各研究室とグループ名が一覧で表示されています。こちらの検索フォームに、自分の探している研究室やグループ名を入力し、検索します。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検索結果はこのように一覧で表示されます。演習の資料がこのように表示されます。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こちらが時間割のメニューとなっています。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セメスターが一覧で表示され、このように時間割画像が表示されます。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また当サイトは、ツイッターアカウントを作成しており、</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こちらのツイッター</a:t>
            </a:r>
            <a:r>
              <a:rPr kumimoji="1" lang="en-US" altLang="ja-JP" b="1" dirty="0" smtClean="0"/>
              <a:t>API</a:t>
            </a:r>
            <a:r>
              <a:rPr kumimoji="1" lang="ja-JP" altLang="en-US" b="1" dirty="0" smtClean="0"/>
              <a:t>では、サイトや各成果物の掲載情報の更新情報などを随時、参考できるようにしました。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20</a:t>
            </a:fld>
            <a:endParaRPr kumimoji="1" lang="ja-JP" altLang="en-US"/>
          </a:p>
        </p:txBody>
      </p:sp>
    </p:spTree>
    <p:extLst>
      <p:ext uri="{BB962C8B-B14F-4D97-AF65-F5344CB8AC3E}">
        <p14:creationId xmlns:p14="http://schemas.microsoft.com/office/powerpoint/2010/main" val="1638028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以上で、矢吹研</a:t>
            </a:r>
            <a:r>
              <a:rPr kumimoji="1" lang="en-US" altLang="ja-JP" b="1" dirty="0" smtClean="0"/>
              <a:t>A</a:t>
            </a:r>
            <a:r>
              <a:rPr kumimoji="1" lang="ja-JP" altLang="en-US" b="1" dirty="0" smtClean="0"/>
              <a:t>班の発表を終わります。</a:t>
            </a:r>
            <a:endParaRPr kumimoji="1" lang="en-US" altLang="ja-JP" b="1" dirty="0" smtClean="0"/>
          </a:p>
          <a:p>
            <a:r>
              <a:rPr kumimoji="1" lang="ja-JP" altLang="en-US" b="1" dirty="0" smtClean="0"/>
              <a:t>ありがとうございました。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21</a:t>
            </a:fld>
            <a:endParaRPr kumimoji="1" lang="ja-JP" altLang="en-US"/>
          </a:p>
        </p:txBody>
      </p:sp>
    </p:spTree>
    <p:extLst>
      <p:ext uri="{BB962C8B-B14F-4D97-AF65-F5344CB8AC3E}">
        <p14:creationId xmlns:p14="http://schemas.microsoft.com/office/powerpoint/2010/main" val="2364402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従来のキャンパスポータルアプリでは、シラバスの検索や時間割の確認など必要な情報を手に入れるのに、手間がかかっていました。</a:t>
            </a:r>
            <a:endParaRPr kumimoji="1" lang="en-US" altLang="ja-JP" b="1" dirty="0" smtClean="0"/>
          </a:p>
          <a:p>
            <a:r>
              <a:rPr kumimoji="1" lang="ja-JP" altLang="en-US" b="1" dirty="0" smtClean="0"/>
              <a:t>例えば、</a:t>
            </a:r>
            <a:r>
              <a:rPr kumimoji="1" lang="en-US" altLang="ja-JP" b="1" dirty="0" smtClean="0"/>
              <a:t>PM</a:t>
            </a:r>
            <a:r>
              <a:rPr kumimoji="1" lang="ja-JP" altLang="en-US" b="1" dirty="0" smtClean="0"/>
              <a:t>学科の専門科目のシラバスを見たいとします。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3</a:t>
            </a:fld>
            <a:endParaRPr kumimoji="1" lang="ja-JP" altLang="en-US"/>
          </a:p>
        </p:txBody>
      </p:sp>
    </p:spTree>
    <p:extLst>
      <p:ext uri="{BB962C8B-B14F-4D97-AF65-F5344CB8AC3E}">
        <p14:creationId xmlns:p14="http://schemas.microsoft.com/office/powerpoint/2010/main" val="72881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アプリを立ち上げ、ログインは毎回しなければなりません。検索フォームでは所属学科から教員名まですべて手入力で行い、一覧から自分の見たいシラバスを探していかなければならず、とても手間がかかり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4</a:t>
            </a:fld>
            <a:endParaRPr kumimoji="1" lang="ja-JP" altLang="en-US"/>
          </a:p>
        </p:txBody>
      </p:sp>
    </p:spTree>
    <p:extLst>
      <p:ext uri="{BB962C8B-B14F-4D97-AF65-F5344CB8AC3E}">
        <p14:creationId xmlns:p14="http://schemas.microsoft.com/office/powerpoint/2010/main" val="141122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そこで私たちは、「</a:t>
            </a:r>
            <a:r>
              <a:rPr kumimoji="1" lang="en-US" altLang="ja-JP" b="1" dirty="0" smtClean="0"/>
              <a:t>PM</a:t>
            </a:r>
            <a:r>
              <a:rPr kumimoji="1" lang="ja-JP" altLang="en-US" b="1" dirty="0" smtClean="0"/>
              <a:t>学科専用闇キャンパスポータルシステム」を提案します。</a:t>
            </a:r>
            <a:endParaRPr kumimoji="1" lang="en-US" altLang="ja-JP" b="1" dirty="0" smtClean="0"/>
          </a:p>
          <a:p>
            <a:r>
              <a:rPr kumimoji="1" lang="ja-JP" altLang="en-US" b="1" dirty="0" smtClean="0"/>
              <a:t>私たちの目的は、キャンパスポータルの中でも必要であると思われる情報を絞り、そして今までにはない過去問などの新たな付加価値を加え提供することです。</a:t>
            </a:r>
            <a:endParaRPr kumimoji="1" lang="en-US" altLang="ja-JP" b="1" dirty="0" smtClean="0"/>
          </a:p>
          <a:p>
            <a:r>
              <a:rPr kumimoji="1" lang="ja-JP" altLang="en-US" b="1" dirty="0" smtClean="0"/>
              <a:t>それを実現することができるのが、この「</a:t>
            </a:r>
            <a:r>
              <a:rPr kumimoji="1" lang="en-US" altLang="ja-JP" b="1" dirty="0" smtClean="0"/>
              <a:t>PM</a:t>
            </a:r>
            <a:r>
              <a:rPr kumimoji="1" lang="ja-JP" altLang="en-US" b="1" dirty="0" smtClean="0"/>
              <a:t>学科専用闇キャンパスポータル」システムです。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5</a:t>
            </a:fld>
            <a:endParaRPr kumimoji="1" lang="ja-JP" altLang="en-US"/>
          </a:p>
        </p:txBody>
      </p:sp>
    </p:spTree>
    <p:extLst>
      <p:ext uri="{BB962C8B-B14F-4D97-AF65-F5344CB8AC3E}">
        <p14:creationId xmlns:p14="http://schemas.microsoft.com/office/powerpoint/2010/main" val="3956821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先ほど述べた、シラバスを見たいのに手間がかかる・・・という問題もこのシステムによって解決することができます。</a:t>
            </a:r>
            <a:endParaRPr kumimoji="1" lang="en-US" altLang="ja-JP" b="1" dirty="0" smtClean="0"/>
          </a:p>
          <a:p>
            <a:r>
              <a:rPr kumimoji="1" lang="ja-JP" altLang="en-US" b="1" dirty="0" smtClean="0"/>
              <a:t>ページ開いて、キーワードを検索、授業を選択、この</a:t>
            </a:r>
            <a:r>
              <a:rPr kumimoji="1" lang="en-US" altLang="ja-JP" b="1" dirty="0" smtClean="0"/>
              <a:t>3</a:t>
            </a:r>
            <a:r>
              <a:rPr kumimoji="1" lang="ja-JP" altLang="en-US" b="1" dirty="0" smtClean="0"/>
              <a:t>ステップで自分の見たい過去問・シラバスを見ることができます。</a:t>
            </a:r>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6</a:t>
            </a:fld>
            <a:endParaRPr kumimoji="1" lang="ja-JP" altLang="en-US"/>
          </a:p>
        </p:txBody>
      </p:sp>
    </p:spTree>
    <p:extLst>
      <p:ext uri="{BB962C8B-B14F-4D97-AF65-F5344CB8AC3E}">
        <p14:creationId xmlns:p14="http://schemas.microsoft.com/office/powerpoint/2010/main" val="2444860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次に実装した機能になります。</a:t>
            </a:r>
            <a:endParaRPr kumimoji="1" lang="en-US" altLang="ja-JP" b="1" dirty="0" smtClean="0"/>
          </a:p>
          <a:p>
            <a:pPr marL="0" indent="0">
              <a:buNone/>
            </a:pPr>
            <a:r>
              <a:rPr lang="en-US" altLang="ja-JP" sz="1200" b="1" dirty="0" smtClean="0"/>
              <a:t>1</a:t>
            </a:r>
            <a:r>
              <a:rPr lang="ja-JP" altLang="en-US" sz="1200" b="1" dirty="0" smtClean="0"/>
              <a:t>つ目はトップページの表示、</a:t>
            </a:r>
            <a:r>
              <a:rPr kumimoji="1" lang="en-US" altLang="ja-JP" sz="1200" b="1" dirty="0" smtClean="0"/>
              <a:t>2</a:t>
            </a:r>
            <a:r>
              <a:rPr kumimoji="1" lang="ja-JP" altLang="en-US" sz="1200" b="1" dirty="0" smtClean="0"/>
              <a:t>つ目は</a:t>
            </a:r>
            <a:r>
              <a:rPr kumimoji="1" lang="en-US" altLang="ja-JP" sz="1200" b="1" dirty="0" smtClean="0"/>
              <a:t>Twitter</a:t>
            </a:r>
            <a:r>
              <a:rPr lang="ja-JP" altLang="en-US" sz="1200" b="1" dirty="0" smtClean="0"/>
              <a:t> </a:t>
            </a:r>
            <a:r>
              <a:rPr kumimoji="1" lang="en-US" altLang="ja-JP" sz="1200" b="1" dirty="0" smtClean="0"/>
              <a:t>API</a:t>
            </a:r>
            <a:r>
              <a:rPr kumimoji="1" lang="ja-JP" altLang="en-US" sz="1200" b="1" dirty="0" smtClean="0"/>
              <a:t>の利用、</a:t>
            </a:r>
            <a:r>
              <a:rPr lang="en-US" altLang="ja-JP" sz="1200" b="1" dirty="0" smtClean="0"/>
              <a:t>3</a:t>
            </a:r>
            <a:r>
              <a:rPr lang="ja-JP" altLang="en-US" sz="1200" b="1" dirty="0" smtClean="0"/>
              <a:t>つ目は過去問・シラバスの表示、</a:t>
            </a:r>
            <a:r>
              <a:rPr lang="en-US" altLang="ja-JP" sz="1200" b="1" dirty="0" smtClean="0"/>
              <a:t>4</a:t>
            </a:r>
            <a:r>
              <a:rPr lang="ja-JP" altLang="en-US" sz="1200" b="1" dirty="0" smtClean="0"/>
              <a:t>つ目は</a:t>
            </a:r>
            <a:r>
              <a:rPr lang="en-US" altLang="ja-JP" sz="1200" b="1" dirty="0" smtClean="0"/>
              <a:t> </a:t>
            </a:r>
            <a:r>
              <a:rPr lang="ja-JP" altLang="en-US" sz="1200" b="1" dirty="0" smtClean="0"/>
              <a:t>過去の実験や演習などの成果物</a:t>
            </a:r>
            <a:r>
              <a:rPr kumimoji="1" lang="ja-JP" altLang="en-US" sz="1200" b="1" dirty="0" smtClean="0"/>
              <a:t>の表示、</a:t>
            </a:r>
            <a:r>
              <a:rPr lang="en-US" altLang="ja-JP" sz="1200" b="1" dirty="0" smtClean="0"/>
              <a:t>5</a:t>
            </a:r>
            <a:r>
              <a:rPr lang="ja-JP" altLang="en-US" sz="1200" b="1" dirty="0" smtClean="0"/>
              <a:t>つ目は</a:t>
            </a:r>
            <a:r>
              <a:rPr lang="en-US" altLang="ja-JP" sz="1200" b="1" dirty="0" smtClean="0"/>
              <a:t> </a:t>
            </a:r>
            <a:r>
              <a:rPr lang="ja-JP" altLang="en-US" sz="1200" b="1" dirty="0" smtClean="0"/>
              <a:t>時間割の表示です。</a:t>
            </a:r>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7</a:t>
            </a:fld>
            <a:endParaRPr kumimoji="1" lang="ja-JP" altLang="en-US"/>
          </a:p>
        </p:txBody>
      </p:sp>
    </p:spTree>
    <p:extLst>
      <p:ext uri="{BB962C8B-B14F-4D97-AF65-F5344CB8AC3E}">
        <p14:creationId xmlns:p14="http://schemas.microsoft.com/office/powerpoint/2010/main" val="389389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次に私たちが選択したチーム課題についてです。</a:t>
            </a:r>
            <a:endParaRPr kumimoji="1" lang="en-US" altLang="ja-JP" b="1" dirty="0" smtClean="0"/>
          </a:p>
          <a:p>
            <a:r>
              <a:rPr kumimoji="1" lang="ja-JP" altLang="en-US" b="1" dirty="0" smtClean="0"/>
              <a:t>私たちが選択したチーム課題は、アジャイル開発の導入と、外部</a:t>
            </a:r>
            <a:r>
              <a:rPr kumimoji="1" lang="en-US" altLang="ja-JP" b="1" dirty="0" smtClean="0"/>
              <a:t>API</a:t>
            </a:r>
            <a:r>
              <a:rPr kumimoji="1" lang="ja-JP" altLang="en-US" b="1" dirty="0" smtClean="0"/>
              <a:t>を利用した実装です。</a:t>
            </a:r>
            <a:endParaRPr kumimoji="1" lang="en-US" altLang="ja-JP" b="1" dirty="0" smtClean="0"/>
          </a:p>
          <a:p>
            <a:endParaRPr kumimoji="1" lang="en-US" altLang="ja-JP" b="1" dirty="0" smtClean="0"/>
          </a:p>
          <a:p>
            <a:r>
              <a:rPr kumimoji="1" lang="ja-JP" altLang="en-US" b="1" dirty="0" smtClean="0"/>
              <a:t>管理系では、「アジャイル開発の導入」を選択しました。</a:t>
            </a:r>
            <a:endParaRPr kumimoji="1" lang="en-US" altLang="ja-JP" b="1" dirty="0" smtClean="0"/>
          </a:p>
          <a:p>
            <a:r>
              <a:rPr kumimoji="1" lang="ja-JP" altLang="en-US" b="1" dirty="0" smtClean="0"/>
              <a:t>より開発に重点を置きたいと考え選択しました。</a:t>
            </a:r>
            <a:endParaRPr kumimoji="1"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8</a:t>
            </a:fld>
            <a:endParaRPr kumimoji="1" lang="ja-JP" altLang="en-US"/>
          </a:p>
        </p:txBody>
      </p:sp>
    </p:spTree>
    <p:extLst>
      <p:ext uri="{BB962C8B-B14F-4D97-AF65-F5344CB8AC3E}">
        <p14:creationId xmlns:p14="http://schemas.microsoft.com/office/powerpoint/2010/main" val="259617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アジャイル開発のメリットとして２つ取り上げました。書類の作成をはじめ、管理の密度を落とすことで、より開発に重点を置くことができます。また各スプリントごとにレビューを行うため、その都度ユーザの要求を開発に取り入れていくことができます。</a:t>
            </a:r>
            <a:endParaRPr kumimoji="1" lang="en-US" altLang="ja-JP" b="1" dirty="0" smtClean="0"/>
          </a:p>
          <a:p>
            <a:r>
              <a:rPr kumimoji="1" lang="ja-JP" altLang="en-US" b="1" dirty="0" smtClean="0"/>
              <a:t>デメリットとして、短い単位で開発を繰り返していくため、全体のスケジュールが把握しづらく、マネジメントが難しくなることです。また、認知はされているものの開発手法自体にあまり馴染みがないことが挙げられ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9</a:t>
            </a:fld>
            <a:endParaRPr kumimoji="1" lang="ja-JP" altLang="en-US"/>
          </a:p>
        </p:txBody>
      </p:sp>
    </p:spTree>
    <p:extLst>
      <p:ext uri="{BB962C8B-B14F-4D97-AF65-F5344CB8AC3E}">
        <p14:creationId xmlns:p14="http://schemas.microsoft.com/office/powerpoint/2010/main" val="3696250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C0B39D0-18FD-4BF8-9B51-2D9A13D47D97}" type="datetime1">
              <a:rPr kumimoji="1" lang="ja-JP" altLang="en-US" smtClean="0"/>
              <a:t>2017/7/21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35026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6D67B25-135A-4F7C-802B-8A9AF4CAA55A}" type="datetime1">
              <a:rPr kumimoji="1" lang="ja-JP" altLang="en-US" smtClean="0"/>
              <a:t>2017/7/21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65565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8F9CC85-CBF3-46CC-8E7A-91CCF2007CAA}" type="datetime1">
              <a:rPr kumimoji="1" lang="ja-JP" altLang="en-US" smtClean="0"/>
              <a:t>2017/7/21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656859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536326-44F8-4CC9-B7C9-A966E7BC4821}" type="datetime1">
              <a:rPr kumimoji="1" lang="ja-JP" altLang="en-US" smtClean="0"/>
              <a:t>2017/7/21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87760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EE45D45-4D3B-4AE8-B94C-24D46FDD0FA8}" type="datetime1">
              <a:rPr kumimoji="1" lang="ja-JP" altLang="en-US" smtClean="0"/>
              <a:t>2017/7/21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459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28562D-B530-4330-89B5-A071868C5D56}" type="datetime1">
              <a:rPr kumimoji="1" lang="ja-JP" altLang="en-US" smtClean="0"/>
              <a:t>2017/7/21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4250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15BBE84-BF95-4E28-A2B6-84E7DC9344CF}" type="datetime1">
              <a:rPr kumimoji="1" lang="ja-JP" altLang="en-US" smtClean="0"/>
              <a:t>2017/7/21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0759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F0EC42D-4212-41CA-AD57-D761F8F9619B}" type="datetime1">
              <a:rPr kumimoji="1" lang="ja-JP" altLang="en-US" smtClean="0"/>
              <a:t>2017/7/21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46057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1B6B0E4-F041-4D9B-9753-8F7B36245E46}" type="datetime1">
              <a:rPr kumimoji="1" lang="ja-JP" altLang="en-US" smtClean="0"/>
              <a:t>2017/7/21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33440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7851B31-4D74-4A1D-A4FD-1D74A5813851}" type="datetime1">
              <a:rPr kumimoji="1" lang="ja-JP" altLang="en-US" smtClean="0"/>
              <a:t>2017/7/21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4531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F4EE64-DE29-46B3-B6AD-83733C431120}" type="datetime1">
              <a:rPr kumimoji="1" lang="ja-JP" altLang="en-US" smtClean="0"/>
              <a:t>2017/7/21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7550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1EA04-FF1D-43C0-9D4B-BCCAA5E2358E}" type="datetime1">
              <a:rPr kumimoji="1" lang="ja-JP" altLang="en-US" smtClean="0"/>
              <a:t>2017/7/21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69797374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2304288" y="4870006"/>
            <a:ext cx="9144000" cy="2103818"/>
          </a:xfrm>
        </p:spPr>
        <p:txBody>
          <a:bodyPr>
            <a:normAutofit/>
          </a:bodyPr>
          <a:lstStyle/>
          <a:p>
            <a:pPr algn="r"/>
            <a:r>
              <a:rPr kumimoji="1" lang="ja-JP" altLang="en-US" b="1" dirty="0" smtClean="0"/>
              <a:t>矢吹研Ａ班　</a:t>
            </a:r>
            <a:r>
              <a:rPr kumimoji="1" lang="en-US" altLang="ja-JP" b="1" dirty="0" smtClean="0"/>
              <a:t>PM</a:t>
            </a:r>
            <a:r>
              <a:rPr kumimoji="1" lang="ja-JP" altLang="en-US" b="1" dirty="0" smtClean="0"/>
              <a:t>　</a:t>
            </a:r>
            <a:r>
              <a:rPr lang="ja-JP" altLang="en-US" b="1" dirty="0" smtClean="0"/>
              <a:t>竹内　裕治</a:t>
            </a:r>
            <a:endParaRPr kumimoji="1" lang="en-US" altLang="ja-JP" b="1" dirty="0" smtClean="0"/>
          </a:p>
          <a:p>
            <a:pPr algn="r"/>
            <a:r>
              <a:rPr lang="ja-JP" altLang="en-US" b="1" dirty="0"/>
              <a:t>吉田　和暉</a:t>
            </a:r>
            <a:endParaRPr lang="ja-JP" altLang="en-US" b="1" dirty="0">
              <a:solidFill>
                <a:schemeClr val="bg1"/>
              </a:solidFill>
            </a:endParaRPr>
          </a:p>
          <a:p>
            <a:pPr algn="r"/>
            <a:r>
              <a:rPr lang="ja-JP" altLang="en-US" b="1" dirty="0" smtClean="0"/>
              <a:t>赤岡       武 </a:t>
            </a:r>
            <a:endParaRPr lang="en-US" altLang="ja-JP" b="1" dirty="0" smtClean="0"/>
          </a:p>
          <a:p>
            <a:pPr algn="r"/>
            <a:r>
              <a:rPr kumimoji="1" lang="ja-JP" altLang="en-US" b="1" dirty="0" smtClean="0"/>
              <a:t>　　</a:t>
            </a:r>
            <a:endParaRPr kumimoji="1" lang="ja-JP" altLang="en-US" b="1" dirty="0">
              <a:solidFill>
                <a:schemeClr val="bg1"/>
              </a:solidFill>
            </a:endParaRPr>
          </a:p>
        </p:txBody>
      </p:sp>
      <p:sp>
        <p:nvSpPr>
          <p:cNvPr id="4" name="タイトル 3"/>
          <p:cNvSpPr>
            <a:spLocks noGrp="1"/>
          </p:cNvSpPr>
          <p:nvPr>
            <p:ph type="ctrTitle"/>
          </p:nvPr>
        </p:nvSpPr>
        <p:spPr>
          <a:xfrm>
            <a:off x="1560513" y="2141265"/>
            <a:ext cx="9144000" cy="2387600"/>
          </a:xfrm>
        </p:spPr>
        <p:txBody>
          <a:bodyPr>
            <a:noAutofit/>
          </a:bodyPr>
          <a:lstStyle/>
          <a:p>
            <a:r>
              <a:rPr kumimoji="1" lang="en-US" altLang="ja-JP" sz="7200" b="1" dirty="0" smtClean="0"/>
              <a:t>PM</a:t>
            </a:r>
            <a:r>
              <a:rPr kumimoji="1" lang="ja-JP" altLang="en-US" sz="7200" b="1" dirty="0" smtClean="0"/>
              <a:t>学科専用</a:t>
            </a:r>
            <a:r>
              <a:rPr kumimoji="1" lang="en-US" altLang="ja-JP" sz="7200" b="1" dirty="0" smtClean="0"/>
              <a:t/>
            </a:r>
            <a:br>
              <a:rPr kumimoji="1" lang="en-US" altLang="ja-JP" sz="7200" b="1" dirty="0" smtClean="0"/>
            </a:br>
            <a:r>
              <a:rPr kumimoji="1" lang="ja-JP" altLang="en-US" sz="7200" b="1" dirty="0" smtClean="0">
                <a:solidFill>
                  <a:srgbClr val="FF0000"/>
                </a:solidFill>
              </a:rPr>
              <a:t>闇</a:t>
            </a:r>
            <a:r>
              <a:rPr kumimoji="1" lang="en-US" altLang="ja-JP" sz="7200" b="1" dirty="0" smtClean="0"/>
              <a:t/>
            </a:r>
            <a:br>
              <a:rPr kumimoji="1" lang="en-US" altLang="ja-JP" sz="7200" b="1" dirty="0" smtClean="0"/>
            </a:br>
            <a:r>
              <a:rPr kumimoji="1" lang="ja-JP" altLang="en-US" sz="7200" b="1" dirty="0" smtClean="0"/>
              <a:t>キャンパスポータル</a:t>
            </a:r>
            <a:endParaRPr kumimoji="1" lang="ja-JP" altLang="en-US" sz="7200" b="1" dirty="0"/>
          </a:p>
        </p:txBody>
      </p:sp>
      <p:pic>
        <p:nvPicPr>
          <p:cNvPr id="5" name="図 4"/>
          <p:cNvPicPr>
            <a:picLocks noChangeAspect="1"/>
          </p:cNvPicPr>
          <p:nvPr/>
        </p:nvPicPr>
        <p:blipFill rotWithShape="1">
          <a:blip r:embed="rId3"/>
          <a:srcRect t="-337" r="-337"/>
          <a:stretch/>
        </p:blipFill>
        <p:spPr>
          <a:xfrm>
            <a:off x="0" y="4153989"/>
            <a:ext cx="1560513" cy="2704011"/>
          </a:xfrm>
          <a:prstGeom prst="rect">
            <a:avLst/>
          </a:prstGeom>
        </p:spPr>
      </p:pic>
    </p:spTree>
    <p:extLst>
      <p:ext uri="{BB962C8B-B14F-4D97-AF65-F5344CB8AC3E}">
        <p14:creationId xmlns:p14="http://schemas.microsoft.com/office/powerpoint/2010/main" val="941662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smtClean="0"/>
              <a:t>選択したチーム課題</a:t>
            </a:r>
            <a:endParaRPr kumimoji="1" lang="ja-JP" altLang="en-US" sz="5400"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874713" y="1938883"/>
            <a:ext cx="10995234" cy="4305163"/>
          </a:xfrm>
        </p:spPr>
        <p:txBody>
          <a:bodyPr>
            <a:normAutofit fontScale="92500"/>
          </a:bodyPr>
          <a:lstStyle/>
          <a:p>
            <a:pPr marL="0" indent="0">
              <a:lnSpc>
                <a:spcPct val="160000"/>
              </a:lnSpc>
              <a:buNone/>
            </a:pPr>
            <a:r>
              <a:rPr lang="ja-JP" altLang="en-US" sz="3900" b="1" dirty="0" smtClean="0"/>
              <a:t>技術</a:t>
            </a:r>
            <a:r>
              <a:rPr lang="ja-JP" altLang="en-US" sz="3900" b="1" dirty="0"/>
              <a:t>系 </a:t>
            </a:r>
            <a:endParaRPr lang="en-US" altLang="ja-JP" sz="3900" b="1" dirty="0" smtClean="0"/>
          </a:p>
          <a:p>
            <a:pPr marL="0" indent="0">
              <a:lnSpc>
                <a:spcPct val="160000"/>
              </a:lnSpc>
              <a:buNone/>
            </a:pPr>
            <a:r>
              <a:rPr lang="ja-JP" altLang="en-US" sz="3900" b="1" dirty="0" smtClean="0"/>
              <a:t>　外部</a:t>
            </a:r>
            <a:r>
              <a:rPr lang="en-US" altLang="ja-JP" sz="3900" b="1" dirty="0"/>
              <a:t>API</a:t>
            </a:r>
            <a:r>
              <a:rPr lang="ja-JP" altLang="en-US" sz="3900" b="1" dirty="0"/>
              <a:t>を利用した実装</a:t>
            </a:r>
            <a:endParaRPr lang="en-US" altLang="ja-JP" sz="3900" b="1" dirty="0"/>
          </a:p>
          <a:p>
            <a:pPr marL="0" indent="0">
              <a:lnSpc>
                <a:spcPct val="160000"/>
              </a:lnSpc>
              <a:buNone/>
            </a:pPr>
            <a:r>
              <a:rPr lang="ja-JP" altLang="en-US" sz="3900" b="1" dirty="0" smtClean="0"/>
              <a:t>　　　　　　・情報発信を行うため</a:t>
            </a:r>
            <a:endParaRPr lang="en-US" altLang="ja-JP" sz="3900" b="1" dirty="0" smtClean="0"/>
          </a:p>
          <a:p>
            <a:pPr marL="0" indent="0">
              <a:lnSpc>
                <a:spcPct val="160000"/>
              </a:lnSpc>
              <a:buNone/>
            </a:pPr>
            <a:r>
              <a:rPr lang="ja-JP" altLang="en-US" sz="3900" b="1" dirty="0"/>
              <a:t>　</a:t>
            </a:r>
            <a:r>
              <a:rPr lang="ja-JP" altLang="en-US" sz="3900" b="1" dirty="0" smtClean="0"/>
              <a:t>　　　　　・認知度を高め、情報提供を狙うため</a:t>
            </a:r>
            <a:endParaRPr lang="en-US" altLang="ja-JP" sz="3900" b="1" dirty="0" smtClean="0"/>
          </a:p>
          <a:p>
            <a:pPr marL="0" indent="0">
              <a:lnSpc>
                <a:spcPct val="150000"/>
              </a:lnSpc>
              <a:buNone/>
            </a:pPr>
            <a:endParaRPr lang="ja-JP" altLang="en-US" sz="4400" b="1" dirty="0" smtClean="0"/>
          </a:p>
        </p:txBody>
      </p:sp>
      <p:sp>
        <p:nvSpPr>
          <p:cNvPr id="7" name="スライド番号プレースホルダー 6"/>
          <p:cNvSpPr>
            <a:spLocks noGrp="1"/>
          </p:cNvSpPr>
          <p:nvPr>
            <p:ph type="sldNum" sz="quarter" idx="12"/>
          </p:nvPr>
        </p:nvSpPr>
        <p:spPr/>
        <p:txBody>
          <a:bodyPr/>
          <a:lstStyle/>
          <a:p>
            <a:r>
              <a:rPr lang="en-US" altLang="ja-JP" sz="3600" b="1" dirty="0"/>
              <a:t>9</a:t>
            </a:r>
            <a:endParaRPr kumimoji="1" lang="ja-JP" altLang="en-US" sz="3600" b="1" dirty="0"/>
          </a:p>
        </p:txBody>
      </p:sp>
      <p:sp>
        <p:nvSpPr>
          <p:cNvPr id="8" name="楕円 7"/>
          <p:cNvSpPr/>
          <p:nvPr/>
        </p:nvSpPr>
        <p:spPr>
          <a:xfrm>
            <a:off x="3321298" y="3788844"/>
            <a:ext cx="8797903" cy="240356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rotWithShape="1">
          <a:blip r:embed="rId3"/>
          <a:srcRect t="-337" r="-337"/>
          <a:stretch/>
        </p:blipFill>
        <p:spPr>
          <a:xfrm>
            <a:off x="0" y="4167050"/>
            <a:ext cx="1554480" cy="2690949"/>
          </a:xfrm>
          <a:prstGeom prst="rect">
            <a:avLst/>
          </a:prstGeom>
        </p:spPr>
      </p:pic>
      <p:sp>
        <p:nvSpPr>
          <p:cNvPr id="10" name="右矢印 9"/>
          <p:cNvSpPr/>
          <p:nvPr/>
        </p:nvSpPr>
        <p:spPr>
          <a:xfrm>
            <a:off x="1803734" y="4623758"/>
            <a:ext cx="1541555" cy="733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3489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5400" b="1" dirty="0" smtClean="0"/>
              <a:t>PM</a:t>
            </a:r>
            <a:r>
              <a:rPr kumimoji="1" lang="ja-JP" altLang="en-US" sz="5400" b="1" dirty="0" smtClean="0"/>
              <a:t>評価</a:t>
            </a:r>
            <a:endParaRPr kumimoji="1" lang="ja-JP" altLang="en-US" sz="5400" b="1" dirty="0"/>
          </a:p>
        </p:txBody>
      </p:sp>
      <p:sp>
        <p:nvSpPr>
          <p:cNvPr id="7" name="スライド番号プレースホルダー 6"/>
          <p:cNvSpPr>
            <a:spLocks noGrp="1"/>
          </p:cNvSpPr>
          <p:nvPr>
            <p:ph type="sldNum" sz="quarter" idx="12"/>
          </p:nvPr>
        </p:nvSpPr>
        <p:spPr>
          <a:xfrm>
            <a:off x="9382299" y="6444904"/>
            <a:ext cx="2743200" cy="365125"/>
          </a:xfrm>
        </p:spPr>
        <p:txBody>
          <a:bodyPr/>
          <a:lstStyle/>
          <a:p>
            <a:r>
              <a:rPr lang="en-US" altLang="ja-JP" sz="3600" b="1" dirty="0" smtClean="0"/>
              <a:t>10</a:t>
            </a:r>
            <a:endParaRPr kumimoji="1" lang="ja-JP" altLang="en-US" sz="3600" b="1"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927972790"/>
              </p:ext>
            </p:extLst>
          </p:nvPr>
        </p:nvGraphicFramePr>
        <p:xfrm>
          <a:off x="1379538" y="2094807"/>
          <a:ext cx="9974261" cy="47152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テキスト ボックス 5"/>
          <p:cNvSpPr txBox="1"/>
          <p:nvPr/>
        </p:nvSpPr>
        <p:spPr>
          <a:xfrm>
            <a:off x="838200" y="1446433"/>
            <a:ext cx="5296593" cy="984885"/>
          </a:xfrm>
          <a:prstGeom prst="rect">
            <a:avLst/>
          </a:prstGeom>
          <a:noFill/>
        </p:spPr>
        <p:txBody>
          <a:bodyPr wrap="square" rtlCol="0">
            <a:spAutoFit/>
          </a:bodyPr>
          <a:lstStyle/>
          <a:p>
            <a:r>
              <a:rPr lang="en-US" altLang="ja-JP" sz="4000" b="1" dirty="0"/>
              <a:t>QCD</a:t>
            </a:r>
            <a:r>
              <a:rPr lang="ja-JP" altLang="en-US" sz="4000" b="1" dirty="0"/>
              <a:t>の観点から行う</a:t>
            </a:r>
            <a:endParaRPr lang="en-US" altLang="ja-JP" sz="4000" b="1" dirty="0"/>
          </a:p>
          <a:p>
            <a:endParaRPr kumimoji="1" lang="ja-JP" altLang="en-US" dirty="0"/>
          </a:p>
        </p:txBody>
      </p:sp>
    </p:spTree>
    <p:extLst>
      <p:ext uri="{BB962C8B-B14F-4D97-AF65-F5344CB8AC3E}">
        <p14:creationId xmlns:p14="http://schemas.microsoft.com/office/powerpoint/2010/main" val="356207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5400" b="1" dirty="0"/>
              <a:t>QCD</a:t>
            </a:r>
            <a:r>
              <a:rPr lang="ja-JP" altLang="en-US" sz="5400" b="1" dirty="0" smtClean="0"/>
              <a:t>・</a:t>
            </a:r>
            <a:r>
              <a:rPr lang="ja-JP" altLang="en-US" sz="5400" b="1" dirty="0"/>
              <a:t>品質</a:t>
            </a:r>
            <a:endParaRPr kumimoji="1" lang="ja-JP" altLang="en-US" sz="5400" dirty="0"/>
          </a:p>
        </p:txBody>
      </p:sp>
      <p:sp>
        <p:nvSpPr>
          <p:cNvPr id="3" name="コンテンツ プレースホルダー 2"/>
          <p:cNvSpPr>
            <a:spLocks noGrp="1"/>
          </p:cNvSpPr>
          <p:nvPr>
            <p:ph idx="1"/>
          </p:nvPr>
        </p:nvSpPr>
        <p:spPr>
          <a:xfrm>
            <a:off x="838200" y="1512916"/>
            <a:ext cx="11049000" cy="4664047"/>
          </a:xfrm>
        </p:spPr>
        <p:txBody>
          <a:bodyPr/>
          <a:lstStyle/>
          <a:p>
            <a:pPr marL="0" indent="0">
              <a:lnSpc>
                <a:spcPct val="100000"/>
              </a:lnSpc>
              <a:spcBef>
                <a:spcPts val="0"/>
              </a:spcBef>
              <a:buNone/>
              <a:defRPr/>
            </a:pPr>
            <a:r>
              <a:rPr lang="ja-JP" altLang="en-US" sz="4400" b="1" dirty="0" smtClean="0"/>
              <a:t>点検用チェックシートは</a:t>
            </a:r>
            <a:endParaRPr lang="en-US" altLang="ja-JP" sz="4400" b="1" dirty="0" smtClean="0"/>
          </a:p>
          <a:p>
            <a:pPr marL="0" indent="0">
              <a:buNone/>
            </a:pPr>
            <a:r>
              <a:rPr lang="ja-JP" altLang="en-US" sz="4400" b="1" dirty="0" smtClean="0"/>
              <a:t>・値</a:t>
            </a:r>
            <a:r>
              <a:rPr lang="ja-JP" altLang="en-US" sz="4400" b="1" dirty="0"/>
              <a:t>データの入力や分析を行わなくて</a:t>
            </a:r>
            <a:r>
              <a:rPr lang="ja-JP" altLang="en-US" sz="4400" b="1" dirty="0" smtClean="0"/>
              <a:t>も</a:t>
            </a:r>
            <a:endParaRPr lang="en-US" altLang="ja-JP" sz="4400" b="1" dirty="0" smtClean="0"/>
          </a:p>
          <a:p>
            <a:pPr marL="0" indent="0">
              <a:buNone/>
            </a:pPr>
            <a:r>
              <a:rPr lang="ja-JP" altLang="en-US" sz="4400" b="1" dirty="0"/>
              <a:t>　</a:t>
            </a:r>
            <a:r>
              <a:rPr lang="ja-JP" altLang="en-US" sz="4400" b="1" dirty="0" smtClean="0"/>
              <a:t>　　　　　　　　　</a:t>
            </a:r>
            <a:r>
              <a:rPr lang="ja-JP" altLang="en-US" sz="4400" b="1" dirty="0" smtClean="0">
                <a:solidFill>
                  <a:srgbClr val="FF0000"/>
                </a:solidFill>
              </a:rPr>
              <a:t>状況</a:t>
            </a:r>
            <a:r>
              <a:rPr lang="ja-JP" altLang="en-US" sz="4400" b="1" dirty="0">
                <a:solidFill>
                  <a:srgbClr val="FF0000"/>
                </a:solidFill>
              </a:rPr>
              <a:t>が一目で</a:t>
            </a:r>
            <a:r>
              <a:rPr lang="ja-JP" altLang="en-US" sz="4400" b="1" dirty="0" smtClean="0">
                <a:solidFill>
                  <a:srgbClr val="FF0000"/>
                </a:solidFill>
              </a:rPr>
              <a:t>わかる</a:t>
            </a:r>
            <a:endParaRPr lang="en-US" altLang="ja-JP" sz="4400" b="1" dirty="0">
              <a:solidFill>
                <a:srgbClr val="FF0000"/>
              </a:solidFill>
            </a:endParaRPr>
          </a:p>
          <a:p>
            <a:pPr marL="0" indent="0">
              <a:buNone/>
            </a:pPr>
            <a:r>
              <a:rPr lang="ja-JP" altLang="en-US" sz="4400" b="1" dirty="0" smtClean="0"/>
              <a:t>・簡単</a:t>
            </a:r>
            <a:r>
              <a:rPr lang="ja-JP" altLang="en-US" sz="4400" b="1" dirty="0"/>
              <a:t>なチェックリスト</a:t>
            </a:r>
            <a:r>
              <a:rPr lang="ja-JP" altLang="en-US" sz="4400" b="1" dirty="0" smtClean="0"/>
              <a:t>でも</a:t>
            </a:r>
            <a:endParaRPr lang="en-US" altLang="ja-JP" sz="4400" b="1" dirty="0" smtClean="0"/>
          </a:p>
          <a:p>
            <a:pPr marL="0" indent="0">
              <a:buNone/>
            </a:pPr>
            <a:r>
              <a:rPr lang="ja-JP" altLang="en-US" sz="4400" b="1" dirty="0"/>
              <a:t>　</a:t>
            </a:r>
            <a:r>
              <a:rPr lang="ja-JP" altLang="en-US" sz="4400" b="1" dirty="0" smtClean="0"/>
              <a:t>　　　　　　　　　</a:t>
            </a:r>
            <a:r>
              <a:rPr lang="ja-JP" altLang="en-US" sz="4400" b="1" dirty="0" smtClean="0">
                <a:solidFill>
                  <a:srgbClr val="FF0000"/>
                </a:solidFill>
              </a:rPr>
              <a:t>重大</a:t>
            </a:r>
            <a:r>
              <a:rPr lang="ja-JP" altLang="en-US" sz="4400" b="1" dirty="0">
                <a:solidFill>
                  <a:srgbClr val="FF0000"/>
                </a:solidFill>
              </a:rPr>
              <a:t>なミスを</a:t>
            </a:r>
            <a:r>
              <a:rPr lang="ja-JP" altLang="en-US" sz="4400" b="1" dirty="0" smtClean="0">
                <a:solidFill>
                  <a:srgbClr val="FF0000"/>
                </a:solidFill>
              </a:rPr>
              <a:t>防げる</a:t>
            </a:r>
            <a:endParaRPr lang="ja-JP" altLang="en-US" sz="4400" b="1" dirty="0"/>
          </a:p>
          <a:p>
            <a:pPr marL="0" indent="0">
              <a:lnSpc>
                <a:spcPct val="100000"/>
              </a:lnSpc>
              <a:spcBef>
                <a:spcPts val="0"/>
              </a:spcBef>
              <a:buNone/>
              <a:defRPr/>
            </a:pPr>
            <a:endParaRPr kumimoji="1" lang="ja-JP" altLang="en-US" dirty="0"/>
          </a:p>
        </p:txBody>
      </p:sp>
      <p:sp>
        <p:nvSpPr>
          <p:cNvPr id="4" name="スライド番号プレースホルダー 3"/>
          <p:cNvSpPr>
            <a:spLocks noGrp="1"/>
          </p:cNvSpPr>
          <p:nvPr>
            <p:ph type="sldNum" sz="quarter" idx="12"/>
          </p:nvPr>
        </p:nvSpPr>
        <p:spPr>
          <a:xfrm>
            <a:off x="8610599" y="6176964"/>
            <a:ext cx="3010593" cy="544512"/>
          </a:xfrm>
        </p:spPr>
        <p:txBody>
          <a:bodyPr/>
          <a:lstStyle/>
          <a:p>
            <a:r>
              <a:rPr kumimoji="1" lang="en-US" altLang="ja-JP" sz="3200" b="1" dirty="0" smtClean="0"/>
              <a:t>11</a:t>
            </a:r>
            <a:endParaRPr kumimoji="1" lang="ja-JP" altLang="en-US" sz="3200" b="1" dirty="0"/>
          </a:p>
        </p:txBody>
      </p:sp>
    </p:spTree>
    <p:extLst>
      <p:ext uri="{BB962C8B-B14F-4D97-AF65-F5344CB8AC3E}">
        <p14:creationId xmlns:p14="http://schemas.microsoft.com/office/powerpoint/2010/main" val="3077990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4125307315"/>
              </p:ext>
            </p:extLst>
          </p:nvPr>
        </p:nvGraphicFramePr>
        <p:xfrm>
          <a:off x="-2" y="-4"/>
          <a:ext cx="12192002" cy="7039847"/>
        </p:xfrm>
        <a:graphic>
          <a:graphicData uri="http://schemas.openxmlformats.org/drawingml/2006/table">
            <a:tbl>
              <a:tblPr firstRow="1" firstCol="1" bandRow="1">
                <a:tableStyleId>{5C22544A-7EE6-4342-B048-85BDC9FD1C3A}</a:tableStyleId>
              </a:tblPr>
              <a:tblGrid>
                <a:gridCol w="5539155">
                  <a:extLst>
                    <a:ext uri="{9D8B030D-6E8A-4147-A177-3AD203B41FA5}">
                      <a16:colId xmlns="" xmlns:a16="http://schemas.microsoft.com/office/drawing/2014/main" val="2504910175"/>
                    </a:ext>
                  </a:extLst>
                </a:gridCol>
                <a:gridCol w="5539155">
                  <a:extLst>
                    <a:ext uri="{9D8B030D-6E8A-4147-A177-3AD203B41FA5}">
                      <a16:colId xmlns="" xmlns:a16="http://schemas.microsoft.com/office/drawing/2014/main" val="545459951"/>
                    </a:ext>
                  </a:extLst>
                </a:gridCol>
                <a:gridCol w="1113692">
                  <a:extLst>
                    <a:ext uri="{9D8B030D-6E8A-4147-A177-3AD203B41FA5}">
                      <a16:colId xmlns="" xmlns:a16="http://schemas.microsoft.com/office/drawing/2014/main" val="4165232100"/>
                    </a:ext>
                  </a:extLst>
                </a:gridCol>
              </a:tblGrid>
              <a:tr h="427757">
                <a:tc>
                  <a:txBody>
                    <a:bodyPr/>
                    <a:lstStyle/>
                    <a:p>
                      <a:pPr algn="ctr">
                        <a:lnSpc>
                          <a:spcPct val="200000"/>
                        </a:lnSpc>
                        <a:spcAft>
                          <a:spcPts val="0"/>
                        </a:spcAft>
                      </a:pPr>
                      <a:r>
                        <a:rPr lang="ja-JP" sz="2000" b="1" kern="100" dirty="0">
                          <a:solidFill>
                            <a:schemeClr val="tx1"/>
                          </a:solidFill>
                          <a:effectLst/>
                        </a:rPr>
                        <a:t>区分</a:t>
                      </a:r>
                      <a:endParaRPr lang="ja-JP" sz="2000" b="1"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lnSpc>
                          <a:spcPct val="200000"/>
                        </a:lnSpc>
                        <a:spcAft>
                          <a:spcPts val="0"/>
                        </a:spcAft>
                      </a:pPr>
                      <a:r>
                        <a:rPr lang="ja-JP" sz="2000" kern="100" dirty="0">
                          <a:solidFill>
                            <a:schemeClr val="tx1"/>
                          </a:solidFill>
                          <a:effectLst/>
                        </a:rPr>
                        <a:t>機能内容</a:t>
                      </a:r>
                      <a:endParaRPr lang="ja-JP" sz="20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lnSpc>
                          <a:spcPct val="200000"/>
                        </a:lnSpc>
                        <a:spcAft>
                          <a:spcPts val="0"/>
                        </a:spcAft>
                      </a:pPr>
                      <a:r>
                        <a:rPr lang="ja-JP" sz="1800" kern="100" dirty="0">
                          <a:solidFill>
                            <a:schemeClr val="tx1"/>
                          </a:solidFill>
                          <a:effectLst/>
                        </a:rPr>
                        <a:t>チェック</a:t>
                      </a:r>
                      <a:endParaRPr lang="ja-JP" sz="18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 xmlns:a16="http://schemas.microsoft.com/office/drawing/2014/main" val="4094401399"/>
                  </a:ext>
                </a:extLst>
              </a:tr>
              <a:tr h="376136">
                <a:tc rowSpan="4">
                  <a:txBody>
                    <a:bodyPr/>
                    <a:lstStyle/>
                    <a:p>
                      <a:pPr algn="just">
                        <a:spcAft>
                          <a:spcPts val="0"/>
                        </a:spcAft>
                      </a:pPr>
                      <a:r>
                        <a:rPr lang="ja-JP" sz="3200" kern="100" dirty="0">
                          <a:solidFill>
                            <a:schemeClr val="tx1"/>
                          </a:solidFill>
                          <a:effectLst/>
                        </a:rPr>
                        <a:t>トップページ</a:t>
                      </a:r>
                      <a:endParaRPr lang="ja-JP" sz="32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2000" b="1" kern="100" dirty="0">
                          <a:effectLst/>
                        </a:rPr>
                        <a:t>過去問の表示画面にとべるか</a:t>
                      </a:r>
                      <a:endParaRPr lang="ja-JP" sz="20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ja-JP" sz="2400" b="1" kern="100" dirty="0">
                          <a:effectLst/>
                        </a:rPr>
                        <a:t>✓</a:t>
                      </a:r>
                      <a:endParaRPr lang="ja-JP" sz="24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 xmlns:a16="http://schemas.microsoft.com/office/drawing/2014/main" val="3625629983"/>
                  </a:ext>
                </a:extLst>
              </a:tr>
              <a:tr h="376136">
                <a:tc vMerge="1">
                  <a:txBody>
                    <a:bodyPr/>
                    <a:lstStyle/>
                    <a:p>
                      <a:endParaRPr kumimoji="1" lang="ja-JP" altLang="en-US"/>
                    </a:p>
                  </a:txBody>
                  <a:tcPr/>
                </a:tc>
                <a:tc>
                  <a:txBody>
                    <a:bodyPr/>
                    <a:lstStyle/>
                    <a:p>
                      <a:pPr algn="l">
                        <a:spcAft>
                          <a:spcPts val="0"/>
                        </a:spcAft>
                      </a:pPr>
                      <a:r>
                        <a:rPr lang="ja-JP" sz="2000" b="1" kern="100" dirty="0">
                          <a:effectLst/>
                        </a:rPr>
                        <a:t>過去の成果物にとべるか</a:t>
                      </a:r>
                      <a:endParaRPr lang="ja-JP" sz="20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tabLst>
                          <a:tab pos="215900" algn="l"/>
                          <a:tab pos="291465" algn="ctr"/>
                        </a:tabLst>
                      </a:pPr>
                      <a:r>
                        <a:rPr lang="ja-JP" sz="2400" b="1" kern="100" dirty="0">
                          <a:effectLst/>
                        </a:rPr>
                        <a:t>✓</a:t>
                      </a:r>
                      <a:endParaRPr lang="ja-JP" sz="24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 xmlns:a16="http://schemas.microsoft.com/office/drawing/2014/main" val="3583971011"/>
                  </a:ext>
                </a:extLst>
              </a:tr>
              <a:tr h="376136">
                <a:tc vMerge="1">
                  <a:txBody>
                    <a:bodyPr/>
                    <a:lstStyle/>
                    <a:p>
                      <a:endParaRPr kumimoji="1" lang="ja-JP" altLang="en-US"/>
                    </a:p>
                  </a:txBody>
                  <a:tcPr/>
                </a:tc>
                <a:tc>
                  <a:txBody>
                    <a:bodyPr/>
                    <a:lstStyle/>
                    <a:p>
                      <a:pPr algn="l">
                        <a:spcAft>
                          <a:spcPts val="0"/>
                        </a:spcAft>
                      </a:pPr>
                      <a:r>
                        <a:rPr lang="ja-JP" sz="2000" b="1" kern="100" dirty="0">
                          <a:effectLst/>
                        </a:rPr>
                        <a:t>時間割表示画面にとべるか</a:t>
                      </a:r>
                      <a:endParaRPr lang="ja-JP" sz="20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tabLst>
                          <a:tab pos="215900" algn="l"/>
                          <a:tab pos="291465" algn="ctr"/>
                        </a:tabLst>
                      </a:pPr>
                      <a:r>
                        <a:rPr lang="ja-JP" sz="2400" b="1" kern="100" dirty="0">
                          <a:effectLst/>
                        </a:rPr>
                        <a:t>✓</a:t>
                      </a:r>
                      <a:endParaRPr lang="ja-JP" sz="24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 xmlns:a16="http://schemas.microsoft.com/office/drawing/2014/main" val="3078338339"/>
                  </a:ext>
                </a:extLst>
              </a:tr>
              <a:tr h="376136">
                <a:tc vMerge="1">
                  <a:txBody>
                    <a:bodyPr/>
                    <a:lstStyle/>
                    <a:p>
                      <a:endParaRPr kumimoji="1" lang="ja-JP" altLang="en-US"/>
                    </a:p>
                  </a:txBody>
                  <a:tcPr/>
                </a:tc>
                <a:tc>
                  <a:txBody>
                    <a:bodyPr/>
                    <a:lstStyle/>
                    <a:p>
                      <a:pPr algn="l">
                        <a:spcAft>
                          <a:spcPts val="0"/>
                        </a:spcAft>
                      </a:pPr>
                      <a:r>
                        <a:rPr lang="en-US" sz="2000" b="1" kern="100" dirty="0">
                          <a:effectLst/>
                        </a:rPr>
                        <a:t>Twitter API</a:t>
                      </a:r>
                      <a:r>
                        <a:rPr lang="ja-JP" sz="2000" b="1" kern="100" dirty="0">
                          <a:effectLst/>
                        </a:rPr>
                        <a:t>が実装されているか</a:t>
                      </a:r>
                      <a:endParaRPr lang="ja-JP" sz="20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tabLst>
                          <a:tab pos="215900" algn="l"/>
                          <a:tab pos="291465" algn="ctr"/>
                        </a:tabLst>
                      </a:pPr>
                      <a:r>
                        <a:rPr lang="ja-JP" sz="2400" b="1" kern="100" dirty="0">
                          <a:effectLst/>
                        </a:rPr>
                        <a:t>✓</a:t>
                      </a:r>
                      <a:endParaRPr lang="ja-JP" sz="24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 xmlns:a16="http://schemas.microsoft.com/office/drawing/2014/main" val="2607757707"/>
                  </a:ext>
                </a:extLst>
              </a:tr>
              <a:tr h="376136">
                <a:tc rowSpan="3">
                  <a:txBody>
                    <a:bodyPr/>
                    <a:lstStyle/>
                    <a:p>
                      <a:pPr algn="just">
                        <a:spcAft>
                          <a:spcPts val="0"/>
                        </a:spcAft>
                      </a:pPr>
                      <a:r>
                        <a:rPr lang="ja-JP" sz="3200" kern="100" dirty="0">
                          <a:solidFill>
                            <a:schemeClr val="tx1"/>
                          </a:solidFill>
                          <a:effectLst/>
                        </a:rPr>
                        <a:t>過去問・シラバス画面</a:t>
                      </a:r>
                      <a:endParaRPr lang="ja-JP" sz="32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spcAft>
                          <a:spcPts val="0"/>
                        </a:spcAft>
                      </a:pPr>
                      <a:r>
                        <a:rPr lang="en-US" sz="2000" b="1" kern="100" dirty="0">
                          <a:effectLst/>
                        </a:rPr>
                        <a:t>DB</a:t>
                      </a:r>
                      <a:r>
                        <a:rPr lang="ja-JP" sz="2000" b="1" kern="100" dirty="0">
                          <a:effectLst/>
                        </a:rPr>
                        <a:t>から過去問の画像を表示出来ているか</a:t>
                      </a:r>
                      <a:endParaRPr lang="ja-JP" sz="20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tabLst>
                          <a:tab pos="215900" algn="l"/>
                          <a:tab pos="291465" algn="ctr"/>
                        </a:tabLst>
                      </a:pPr>
                      <a:r>
                        <a:rPr lang="ja-JP" sz="2400" b="1" kern="100" dirty="0">
                          <a:effectLst/>
                        </a:rPr>
                        <a:t>✓</a:t>
                      </a:r>
                      <a:endParaRPr lang="ja-JP" sz="24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 xmlns:a16="http://schemas.microsoft.com/office/drawing/2014/main" val="1627136960"/>
                  </a:ext>
                </a:extLst>
              </a:tr>
              <a:tr h="697348">
                <a:tc vMerge="1">
                  <a:txBody>
                    <a:bodyPr/>
                    <a:lstStyle/>
                    <a:p>
                      <a:endParaRPr kumimoji="1" lang="ja-JP" altLang="en-US"/>
                    </a:p>
                  </a:txBody>
                  <a:tcPr/>
                </a:tc>
                <a:tc>
                  <a:txBody>
                    <a:bodyPr/>
                    <a:lstStyle/>
                    <a:p>
                      <a:pPr algn="l">
                        <a:spcAft>
                          <a:spcPts val="0"/>
                        </a:spcAft>
                      </a:pPr>
                      <a:r>
                        <a:rPr lang="en-US" sz="2000" b="1" kern="100" dirty="0" smtClean="0">
                          <a:effectLst/>
                        </a:rPr>
                        <a:t>DB</a:t>
                      </a:r>
                      <a:r>
                        <a:rPr lang="ja-JP" sz="2000" b="1" kern="100" dirty="0" smtClean="0">
                          <a:effectLst/>
                        </a:rPr>
                        <a:t>保存</a:t>
                      </a:r>
                      <a:r>
                        <a:rPr lang="ja-JP" sz="2000" b="1" kern="100" dirty="0">
                          <a:effectLst/>
                        </a:rPr>
                        <a:t>したシラバス情報を表示出来ているか</a:t>
                      </a:r>
                      <a:endParaRPr lang="ja-JP" sz="20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tabLst>
                          <a:tab pos="215900" algn="l"/>
                          <a:tab pos="291465" algn="ctr"/>
                        </a:tabLst>
                      </a:pPr>
                      <a:r>
                        <a:rPr lang="ja-JP" sz="2400" b="1" kern="100" dirty="0">
                          <a:effectLst/>
                        </a:rPr>
                        <a:t>✓</a:t>
                      </a:r>
                      <a:endParaRPr lang="ja-JP" sz="24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 xmlns:a16="http://schemas.microsoft.com/office/drawing/2014/main" val="2342734338"/>
                  </a:ext>
                </a:extLst>
              </a:tr>
              <a:tr h="697348">
                <a:tc vMerge="1">
                  <a:txBody>
                    <a:bodyPr/>
                    <a:lstStyle/>
                    <a:p>
                      <a:endParaRPr kumimoji="1" lang="ja-JP" altLang="en-US"/>
                    </a:p>
                  </a:txBody>
                  <a:tcPr/>
                </a:tc>
                <a:tc>
                  <a:txBody>
                    <a:bodyPr/>
                    <a:lstStyle/>
                    <a:p>
                      <a:pPr algn="l">
                        <a:spcAft>
                          <a:spcPts val="0"/>
                        </a:spcAft>
                      </a:pPr>
                      <a:r>
                        <a:rPr lang="ja-JP" sz="2000" b="1" kern="100" dirty="0">
                          <a:effectLst/>
                        </a:rPr>
                        <a:t>新しく追加された過去問画像を一番上に表示出来るか</a:t>
                      </a:r>
                      <a:endParaRPr lang="ja-JP" sz="20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tabLst>
                          <a:tab pos="215900" algn="l"/>
                          <a:tab pos="291465" algn="ctr"/>
                        </a:tabLst>
                      </a:pPr>
                      <a:r>
                        <a:rPr lang="ja-JP" sz="2400" b="1" kern="100" dirty="0">
                          <a:effectLst/>
                        </a:rPr>
                        <a:t>✓</a:t>
                      </a:r>
                      <a:endParaRPr lang="ja-JP" sz="24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 xmlns:a16="http://schemas.microsoft.com/office/drawing/2014/main" val="4287382740"/>
                  </a:ext>
                </a:extLst>
              </a:tr>
              <a:tr h="697348">
                <a:tc rowSpan="2">
                  <a:txBody>
                    <a:bodyPr/>
                    <a:lstStyle/>
                    <a:p>
                      <a:pPr algn="just">
                        <a:spcAft>
                          <a:spcPts val="0"/>
                        </a:spcAft>
                      </a:pPr>
                      <a:r>
                        <a:rPr lang="ja-JP" sz="3200" kern="100" dirty="0">
                          <a:solidFill>
                            <a:schemeClr val="tx1"/>
                          </a:solidFill>
                          <a:effectLst/>
                        </a:rPr>
                        <a:t>過去の成果物</a:t>
                      </a:r>
                      <a:r>
                        <a:rPr lang="ja-JP" sz="3200" kern="100" dirty="0" smtClean="0">
                          <a:solidFill>
                            <a:schemeClr val="tx1"/>
                          </a:solidFill>
                          <a:effectLst/>
                        </a:rPr>
                        <a:t>の画像</a:t>
                      </a:r>
                      <a:r>
                        <a:rPr lang="ja-JP" sz="3200" kern="100" dirty="0">
                          <a:solidFill>
                            <a:schemeClr val="tx1"/>
                          </a:solidFill>
                          <a:effectLst/>
                        </a:rPr>
                        <a:t>表示画面</a:t>
                      </a:r>
                      <a:endParaRPr lang="ja-JP" sz="32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spcAft>
                          <a:spcPts val="0"/>
                        </a:spcAft>
                      </a:pPr>
                      <a:r>
                        <a:rPr lang="ja-JP" sz="2000" b="1" kern="100" dirty="0">
                          <a:effectLst/>
                        </a:rPr>
                        <a:t>あかさたなで選択し画像表示画面にとべるか</a:t>
                      </a:r>
                      <a:endParaRPr lang="ja-JP" sz="20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ja-JP" sz="2400" b="1" kern="100" dirty="0">
                          <a:effectLst/>
                        </a:rPr>
                        <a:t>✓</a:t>
                      </a:r>
                      <a:endParaRPr lang="ja-JP" sz="24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 xmlns:a16="http://schemas.microsoft.com/office/drawing/2014/main" val="3068952214"/>
                  </a:ext>
                </a:extLst>
              </a:tr>
              <a:tr h="376136">
                <a:tc vMerge="1">
                  <a:txBody>
                    <a:bodyPr/>
                    <a:lstStyle/>
                    <a:p>
                      <a:endParaRPr kumimoji="1" lang="ja-JP" altLang="en-US"/>
                    </a:p>
                  </a:txBody>
                  <a:tcPr/>
                </a:tc>
                <a:tc>
                  <a:txBody>
                    <a:bodyPr/>
                    <a:lstStyle/>
                    <a:p>
                      <a:pPr algn="l">
                        <a:spcAft>
                          <a:spcPts val="0"/>
                        </a:spcAft>
                      </a:pPr>
                      <a:r>
                        <a:rPr lang="en-US" sz="2000" b="1" kern="100" dirty="0">
                          <a:effectLst/>
                        </a:rPr>
                        <a:t>DB</a:t>
                      </a:r>
                      <a:r>
                        <a:rPr lang="ja-JP" sz="2000" b="1" kern="100" dirty="0">
                          <a:effectLst/>
                        </a:rPr>
                        <a:t>から成果物の画像を表示出来るか</a:t>
                      </a:r>
                      <a:endParaRPr lang="ja-JP" sz="20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tabLst>
                          <a:tab pos="215900" algn="l"/>
                          <a:tab pos="291465" algn="ctr"/>
                        </a:tabLst>
                      </a:pPr>
                      <a:r>
                        <a:rPr lang="ja-JP" sz="2400" b="1" kern="100" dirty="0">
                          <a:effectLst/>
                        </a:rPr>
                        <a:t>✓</a:t>
                      </a:r>
                      <a:endParaRPr lang="ja-JP" sz="24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 xmlns:a16="http://schemas.microsoft.com/office/drawing/2014/main" val="3349547634"/>
                  </a:ext>
                </a:extLst>
              </a:tr>
              <a:tr h="506388">
                <a:tc rowSpan="2">
                  <a:txBody>
                    <a:bodyPr/>
                    <a:lstStyle/>
                    <a:p>
                      <a:pPr algn="just">
                        <a:spcAft>
                          <a:spcPts val="0"/>
                        </a:spcAft>
                      </a:pPr>
                      <a:r>
                        <a:rPr lang="ja-JP" sz="3200" kern="100" dirty="0">
                          <a:solidFill>
                            <a:schemeClr val="tx1"/>
                          </a:solidFill>
                          <a:effectLst/>
                        </a:rPr>
                        <a:t>時間割表示画面</a:t>
                      </a:r>
                      <a:endParaRPr lang="ja-JP" sz="32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spcAft>
                          <a:spcPts val="0"/>
                        </a:spcAft>
                      </a:pPr>
                      <a:r>
                        <a:rPr lang="en-US" sz="2000" b="1" kern="100" dirty="0">
                          <a:effectLst/>
                        </a:rPr>
                        <a:t>DB</a:t>
                      </a:r>
                      <a:r>
                        <a:rPr lang="ja-JP" sz="2000" b="1" kern="100" dirty="0">
                          <a:effectLst/>
                        </a:rPr>
                        <a:t>から時間割画像を表示することが出来るか</a:t>
                      </a:r>
                      <a:endParaRPr lang="ja-JP" sz="20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tabLst>
                          <a:tab pos="215900" algn="l"/>
                          <a:tab pos="291465" algn="ctr"/>
                        </a:tabLst>
                      </a:pPr>
                      <a:r>
                        <a:rPr lang="ja-JP" sz="2400" b="1" kern="100" dirty="0">
                          <a:effectLst/>
                        </a:rPr>
                        <a:t>✓</a:t>
                      </a:r>
                      <a:endParaRPr lang="ja-JP" sz="24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 xmlns:a16="http://schemas.microsoft.com/office/drawing/2014/main" val="1414769355"/>
                  </a:ext>
                </a:extLst>
              </a:tr>
              <a:tr h="376136">
                <a:tc vMerge="1">
                  <a:txBody>
                    <a:bodyPr/>
                    <a:lstStyle/>
                    <a:p>
                      <a:endParaRPr kumimoji="1" lang="ja-JP" altLang="en-US"/>
                    </a:p>
                  </a:txBody>
                  <a:tcPr/>
                </a:tc>
                <a:tc>
                  <a:txBody>
                    <a:bodyPr/>
                    <a:lstStyle/>
                    <a:p>
                      <a:pPr algn="l">
                        <a:spcAft>
                          <a:spcPts val="0"/>
                        </a:spcAft>
                      </a:pPr>
                      <a:r>
                        <a:rPr lang="ja-JP" sz="2000" b="1" kern="100" dirty="0">
                          <a:effectLst/>
                        </a:rPr>
                        <a:t>時間割の保存をすることが出来るか</a:t>
                      </a:r>
                      <a:endParaRPr lang="ja-JP" sz="20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ja-JP" sz="2400" b="1" kern="100">
                          <a:effectLst/>
                        </a:rPr>
                        <a:t>✓</a:t>
                      </a:r>
                      <a:endParaRPr lang="ja-JP" sz="2400" b="1"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 xmlns:a16="http://schemas.microsoft.com/office/drawing/2014/main" val="3064054874"/>
                  </a:ext>
                </a:extLst>
              </a:tr>
              <a:tr h="501515">
                <a:tc>
                  <a:txBody>
                    <a:bodyPr/>
                    <a:lstStyle/>
                    <a:p>
                      <a:pPr algn="just">
                        <a:spcAft>
                          <a:spcPts val="0"/>
                        </a:spcAft>
                      </a:pPr>
                      <a:r>
                        <a:rPr lang="en-US" sz="3200" kern="100" dirty="0">
                          <a:solidFill>
                            <a:schemeClr val="tx1"/>
                          </a:solidFill>
                          <a:effectLst/>
                        </a:rPr>
                        <a:t>Twitter</a:t>
                      </a:r>
                      <a:r>
                        <a:rPr lang="ja-JP" sz="3200" kern="100" dirty="0">
                          <a:solidFill>
                            <a:schemeClr val="tx1"/>
                          </a:solidFill>
                          <a:effectLst/>
                        </a:rPr>
                        <a:t>　</a:t>
                      </a:r>
                      <a:r>
                        <a:rPr lang="en-US" sz="3200" kern="100" dirty="0">
                          <a:solidFill>
                            <a:schemeClr val="tx1"/>
                          </a:solidFill>
                          <a:effectLst/>
                        </a:rPr>
                        <a:t>API</a:t>
                      </a:r>
                      <a:endParaRPr lang="ja-JP" sz="32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spcAft>
                          <a:spcPts val="0"/>
                        </a:spcAft>
                      </a:pPr>
                      <a:r>
                        <a:rPr lang="en-US" sz="2000" b="1" kern="100" dirty="0">
                          <a:effectLst/>
                        </a:rPr>
                        <a:t>Twitter</a:t>
                      </a:r>
                      <a:r>
                        <a:rPr lang="ja-JP" sz="2000" b="1" kern="100" dirty="0">
                          <a:effectLst/>
                        </a:rPr>
                        <a:t>のツイートが表示され更新されるか</a:t>
                      </a:r>
                      <a:endParaRPr lang="ja-JP" sz="20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ja-JP" sz="2400" b="1" kern="100" dirty="0">
                          <a:effectLst/>
                        </a:rPr>
                        <a:t>✓</a:t>
                      </a:r>
                      <a:endParaRPr lang="ja-JP" sz="24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 xmlns:a16="http://schemas.microsoft.com/office/drawing/2014/main" val="1616311299"/>
                  </a:ext>
                </a:extLst>
              </a:tr>
              <a:tr h="697348">
                <a:tc>
                  <a:txBody>
                    <a:bodyPr/>
                    <a:lstStyle/>
                    <a:p>
                      <a:pPr algn="just">
                        <a:spcAft>
                          <a:spcPts val="0"/>
                        </a:spcAft>
                      </a:pPr>
                      <a:r>
                        <a:rPr lang="ja-JP" sz="3200" kern="100" dirty="0">
                          <a:solidFill>
                            <a:schemeClr val="tx1"/>
                          </a:solidFill>
                          <a:effectLst/>
                        </a:rPr>
                        <a:t>リンク</a:t>
                      </a:r>
                      <a:endParaRPr lang="ja-JP" sz="32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spcAft>
                          <a:spcPts val="0"/>
                        </a:spcAft>
                      </a:pPr>
                      <a:r>
                        <a:rPr lang="ja-JP" sz="2000" b="1" kern="100" dirty="0">
                          <a:effectLst/>
                        </a:rPr>
                        <a:t>全画面にトップページにとべるリンクがあるか</a:t>
                      </a:r>
                      <a:endParaRPr lang="ja-JP" sz="20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ja-JP" sz="2400" b="1" kern="100" dirty="0">
                          <a:effectLst/>
                        </a:rPr>
                        <a:t>✓</a:t>
                      </a:r>
                      <a:endParaRPr lang="ja-JP" sz="24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 xmlns:a16="http://schemas.microsoft.com/office/drawing/2014/main" val="1375077003"/>
                  </a:ext>
                </a:extLst>
              </a:tr>
            </a:tbl>
          </a:graphicData>
        </a:graphic>
      </p:graphicFrame>
    </p:spTree>
    <p:extLst>
      <p:ext uri="{BB962C8B-B14F-4D97-AF65-F5344CB8AC3E}">
        <p14:creationId xmlns:p14="http://schemas.microsoft.com/office/powerpoint/2010/main" val="1092179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684" y="0"/>
            <a:ext cx="10515600" cy="1325563"/>
          </a:xfrm>
        </p:spPr>
        <p:txBody>
          <a:bodyPr>
            <a:normAutofit/>
          </a:bodyPr>
          <a:lstStyle/>
          <a:p>
            <a:r>
              <a:rPr lang="ja-JP" altLang="en-US" sz="5400" b="1" dirty="0" smtClean="0"/>
              <a:t>プロダクトオーナーによる評価</a:t>
            </a:r>
            <a:endParaRPr kumimoji="1" lang="ja-JP" altLang="en-US" sz="5400" b="1" dirty="0"/>
          </a:p>
        </p:txBody>
      </p:sp>
      <p:sp>
        <p:nvSpPr>
          <p:cNvPr id="9" name="スライド番号プレースホルダー 8"/>
          <p:cNvSpPr>
            <a:spLocks noGrp="1"/>
          </p:cNvSpPr>
          <p:nvPr>
            <p:ph type="sldNum" sz="quarter" idx="12"/>
          </p:nvPr>
        </p:nvSpPr>
        <p:spPr/>
        <p:txBody>
          <a:bodyPr/>
          <a:lstStyle/>
          <a:p>
            <a:r>
              <a:rPr kumimoji="1" lang="en-US" altLang="ja-JP" sz="3600" b="1" dirty="0" smtClean="0"/>
              <a:t>13</a:t>
            </a:r>
            <a:endParaRPr kumimoji="1" lang="ja-JP" altLang="en-US" sz="3600" b="1" dirty="0"/>
          </a:p>
        </p:txBody>
      </p:sp>
      <p:graphicFrame>
        <p:nvGraphicFramePr>
          <p:cNvPr id="4" name="表 3"/>
          <p:cNvGraphicFramePr>
            <a:graphicFrameLocks noGrp="1"/>
          </p:cNvGraphicFramePr>
          <p:nvPr>
            <p:extLst>
              <p:ext uri="{D42A27DB-BD31-4B8C-83A1-F6EECF244321}">
                <p14:modId xmlns:p14="http://schemas.microsoft.com/office/powerpoint/2010/main" val="636170233"/>
              </p:ext>
            </p:extLst>
          </p:nvPr>
        </p:nvGraphicFramePr>
        <p:xfrm>
          <a:off x="582386" y="1690686"/>
          <a:ext cx="5513614" cy="4377604"/>
        </p:xfrm>
        <a:graphic>
          <a:graphicData uri="http://schemas.openxmlformats.org/drawingml/2006/table">
            <a:tbl>
              <a:tblPr firstRow="1" bandRow="1">
                <a:tableStyleId>{22838BEF-8BB2-4498-84A7-C5851F593DF1}</a:tableStyleId>
              </a:tblPr>
              <a:tblGrid>
                <a:gridCol w="2756807">
                  <a:extLst>
                    <a:ext uri="{9D8B030D-6E8A-4147-A177-3AD203B41FA5}">
                      <a16:colId xmlns="" xmlns:a16="http://schemas.microsoft.com/office/drawing/2014/main" val="1694741838"/>
                    </a:ext>
                  </a:extLst>
                </a:gridCol>
                <a:gridCol w="2756807">
                  <a:extLst>
                    <a:ext uri="{9D8B030D-6E8A-4147-A177-3AD203B41FA5}">
                      <a16:colId xmlns="" xmlns:a16="http://schemas.microsoft.com/office/drawing/2014/main" val="2596073496"/>
                    </a:ext>
                  </a:extLst>
                </a:gridCol>
              </a:tblGrid>
              <a:tr h="1094401">
                <a:tc>
                  <a:txBody>
                    <a:bodyPr/>
                    <a:lstStyle/>
                    <a:p>
                      <a:pPr algn="ctr"/>
                      <a:r>
                        <a:rPr kumimoji="1" lang="ja-JP" altLang="en-US" sz="2800" dirty="0" smtClean="0"/>
                        <a:t>要件 </a:t>
                      </a:r>
                      <a:endParaRPr kumimoji="1" lang="ja-JP"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l"/>
                      <a:r>
                        <a:rPr kumimoji="1" lang="en-US" altLang="ja-JP" sz="2800" dirty="0" smtClean="0"/>
                        <a:t>7 ~</a:t>
                      </a:r>
                      <a:r>
                        <a:rPr kumimoji="1" lang="en-US" altLang="ja-JP" sz="2800" baseline="0" dirty="0" smtClean="0"/>
                        <a:t> </a:t>
                      </a:r>
                      <a:r>
                        <a:rPr kumimoji="1" lang="en-US" altLang="ja-JP" sz="2800" dirty="0" smtClean="0"/>
                        <a:t>10 …</a:t>
                      </a:r>
                      <a:r>
                        <a:rPr kumimoji="1" lang="en-US" altLang="ja-JP" sz="2800" baseline="0" dirty="0" smtClean="0"/>
                        <a:t>  </a:t>
                      </a:r>
                      <a:r>
                        <a:rPr kumimoji="1" lang="en-US" altLang="ja-JP" sz="2800" dirty="0" smtClean="0">
                          <a:solidFill>
                            <a:srgbClr val="FF0000"/>
                          </a:solidFill>
                        </a:rPr>
                        <a:t>A</a:t>
                      </a:r>
                    </a:p>
                    <a:p>
                      <a:pPr algn="l"/>
                      <a:endParaRPr kumimoji="1" lang="en-US" altLang="ja-JP" sz="2800" dirty="0" smtClean="0"/>
                    </a:p>
                    <a:p>
                      <a:pPr algn="l"/>
                      <a:r>
                        <a:rPr kumimoji="1" lang="en-US" altLang="ja-JP" sz="2800" dirty="0" smtClean="0"/>
                        <a:t>5 ~  6  …  </a:t>
                      </a:r>
                      <a:r>
                        <a:rPr kumimoji="1" lang="en-US" altLang="ja-JP" sz="2800" dirty="0" smtClean="0">
                          <a:solidFill>
                            <a:srgbClr val="FF0000"/>
                          </a:solidFill>
                        </a:rPr>
                        <a:t>B</a:t>
                      </a:r>
                    </a:p>
                    <a:p>
                      <a:pPr algn="l"/>
                      <a:endParaRPr kumimoji="1" lang="en-US" altLang="ja-JP" sz="2800" dirty="0" smtClean="0"/>
                    </a:p>
                    <a:p>
                      <a:pPr algn="l"/>
                      <a:r>
                        <a:rPr kumimoji="1" lang="en-US" altLang="ja-JP" sz="2800" dirty="0" smtClean="0"/>
                        <a:t>1 ~  4  …  </a:t>
                      </a:r>
                      <a:r>
                        <a:rPr kumimoji="1" lang="en-US" altLang="ja-JP" sz="2800" dirty="0" smtClean="0">
                          <a:solidFill>
                            <a:srgbClr val="FF0000"/>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750135114"/>
                  </a:ext>
                </a:extLst>
              </a:tr>
              <a:tr h="1094401">
                <a:tc>
                  <a:txBody>
                    <a:bodyPr/>
                    <a:lstStyle/>
                    <a:p>
                      <a:r>
                        <a:rPr kumimoji="1" lang="ja-JP" altLang="en-US" sz="2800" b="1" dirty="0" smtClean="0"/>
                        <a:t>成果物の情報量</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 xmlns:a16="http://schemas.microsoft.com/office/drawing/2014/main" val="2588507615"/>
                  </a:ext>
                </a:extLst>
              </a:tr>
              <a:tr h="1094401">
                <a:tc>
                  <a:txBody>
                    <a:bodyPr/>
                    <a:lstStyle/>
                    <a:p>
                      <a:r>
                        <a:rPr kumimoji="1" lang="ja-JP" altLang="en-US" sz="2800" b="1" dirty="0" smtClean="0"/>
                        <a:t>利便性</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 xmlns:a16="http://schemas.microsoft.com/office/drawing/2014/main" val="2353588018"/>
                  </a:ext>
                </a:extLst>
              </a:tr>
              <a:tr h="1094401">
                <a:tc>
                  <a:txBody>
                    <a:bodyPr/>
                    <a:lstStyle/>
                    <a:p>
                      <a:r>
                        <a:rPr kumimoji="1" lang="ja-JP" altLang="en-US" sz="2800" b="1" dirty="0" smtClean="0"/>
                        <a:t>簡易性</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 xmlns:a16="http://schemas.microsoft.com/office/drawing/2014/main" val="1267027344"/>
                  </a:ext>
                </a:extLst>
              </a:tr>
            </a:tbl>
          </a:graphicData>
        </a:graphic>
      </p:graphicFrame>
      <p:sp>
        <p:nvSpPr>
          <p:cNvPr id="12" name="四角形吹き出し 11"/>
          <p:cNvSpPr/>
          <p:nvPr/>
        </p:nvSpPr>
        <p:spPr>
          <a:xfrm>
            <a:off x="7143204" y="1058090"/>
            <a:ext cx="4466410" cy="3029297"/>
          </a:xfrm>
          <a:prstGeom prst="wedgeRectCallout">
            <a:avLst>
              <a:gd name="adj1" fmla="val -59375"/>
              <a:gd name="adj2" fmla="val 71523"/>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7319555" y="1320046"/>
            <a:ext cx="6096000" cy="2308324"/>
          </a:xfrm>
          <a:prstGeom prst="rect">
            <a:avLst/>
          </a:prstGeom>
        </p:spPr>
        <p:txBody>
          <a:bodyPr>
            <a:spAutoFit/>
          </a:bodyPr>
          <a:lstStyle/>
          <a:p>
            <a:pPr>
              <a:lnSpc>
                <a:spcPct val="150000"/>
              </a:lnSpc>
            </a:pPr>
            <a:r>
              <a:rPr lang="ja-JP" altLang="ja-JP" sz="2800" b="1" dirty="0"/>
              <a:t>プロダクトオーナーに</a:t>
            </a:r>
            <a:r>
              <a:rPr lang="en-US" altLang="ja-JP" sz="2800" b="1" dirty="0"/>
              <a:t>  </a:t>
            </a:r>
          </a:p>
          <a:p>
            <a:pPr>
              <a:lnSpc>
                <a:spcPct val="150000"/>
              </a:lnSpc>
            </a:pPr>
            <a:r>
              <a:rPr lang="en-US" altLang="ja-JP" sz="2800" b="1" dirty="0"/>
              <a:t>10</a:t>
            </a:r>
            <a:r>
              <a:rPr lang="ja-JP" altLang="ja-JP" sz="2800" b="1" dirty="0"/>
              <a:t>段階で評価してもら</a:t>
            </a:r>
            <a:r>
              <a:rPr lang="ja-JP" altLang="en-US" sz="2800" b="1" dirty="0"/>
              <a:t>い、</a:t>
            </a:r>
            <a:endParaRPr lang="en-US" altLang="ja-JP" sz="2800" b="1" dirty="0"/>
          </a:p>
          <a:p>
            <a:pPr>
              <a:lnSpc>
                <a:spcPct val="150000"/>
              </a:lnSpc>
            </a:pPr>
            <a:r>
              <a:rPr lang="ja-JP" altLang="en-US" sz="2800" b="1" dirty="0"/>
              <a:t>必要であれば改善する</a:t>
            </a:r>
            <a:endParaRPr lang="en-US" altLang="ja-JP" sz="2800" b="1" dirty="0"/>
          </a:p>
          <a:p>
            <a:pPr algn="ctr"/>
            <a:endParaRPr lang="ja-JP" altLang="en-US" dirty="0"/>
          </a:p>
        </p:txBody>
      </p:sp>
    </p:spTree>
    <p:extLst>
      <p:ext uri="{BB962C8B-B14F-4D97-AF65-F5344CB8AC3E}">
        <p14:creationId xmlns:p14="http://schemas.microsoft.com/office/powerpoint/2010/main" val="3102615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5400" b="1" dirty="0" smtClean="0"/>
              <a:t>QCD</a:t>
            </a:r>
            <a:r>
              <a:rPr kumimoji="1" lang="ja-JP" altLang="en-US" sz="5400" b="1" dirty="0" smtClean="0"/>
              <a:t>・コスト</a:t>
            </a:r>
            <a:endParaRPr kumimoji="1" lang="ja-JP" altLang="en-US" sz="5400" b="1" dirty="0"/>
          </a:p>
        </p:txBody>
      </p:sp>
      <p:sp>
        <p:nvSpPr>
          <p:cNvPr id="7" name="スライド番号プレースホルダー 6"/>
          <p:cNvSpPr>
            <a:spLocks noGrp="1"/>
          </p:cNvSpPr>
          <p:nvPr>
            <p:ph type="sldNum" sz="quarter" idx="12"/>
          </p:nvPr>
        </p:nvSpPr>
        <p:spPr/>
        <p:txBody>
          <a:bodyPr/>
          <a:lstStyle/>
          <a:p>
            <a:r>
              <a:rPr lang="en-US" altLang="ja-JP" sz="3600" b="1" dirty="0" smtClean="0"/>
              <a:t>14</a:t>
            </a:r>
            <a:endParaRPr kumimoji="1" lang="ja-JP" altLang="en-US" sz="3600" b="1"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
        <p:nvSpPr>
          <p:cNvPr id="9" name="コンテンツ プレースホルダー 2"/>
          <p:cNvSpPr>
            <a:spLocks noGrp="1"/>
          </p:cNvSpPr>
          <p:nvPr>
            <p:ph idx="1"/>
          </p:nvPr>
        </p:nvSpPr>
        <p:spPr>
          <a:xfrm>
            <a:off x="558830" y="2416312"/>
            <a:ext cx="10515600" cy="4305163"/>
          </a:xfrm>
        </p:spPr>
        <p:txBody>
          <a:bodyPr>
            <a:normAutofit/>
          </a:bodyPr>
          <a:lstStyle/>
          <a:p>
            <a:pPr marL="0" indent="0">
              <a:lnSpc>
                <a:spcPct val="150000"/>
              </a:lnSpc>
              <a:buNone/>
            </a:pPr>
            <a:r>
              <a:rPr lang="ja-JP" altLang="en-US" sz="4400" b="1" dirty="0" smtClean="0"/>
              <a:t>バーンアップチャートを</a:t>
            </a:r>
            <a:endParaRPr lang="en-US" altLang="ja-JP" sz="4400" b="1" dirty="0" smtClean="0"/>
          </a:p>
          <a:p>
            <a:pPr marL="0" indent="0">
              <a:lnSpc>
                <a:spcPct val="150000"/>
              </a:lnSpc>
              <a:buNone/>
            </a:pPr>
            <a:r>
              <a:rPr lang="en-US" altLang="ja-JP" sz="4400" b="1" dirty="0" smtClean="0"/>
              <a:t>                       EVM</a:t>
            </a:r>
            <a:r>
              <a:rPr lang="ja-JP" altLang="en-US" sz="4400" b="1" dirty="0" smtClean="0"/>
              <a:t>と想定し評価を行う</a:t>
            </a:r>
          </a:p>
        </p:txBody>
      </p:sp>
    </p:spTree>
    <p:extLst>
      <p:ext uri="{BB962C8B-B14F-4D97-AF65-F5344CB8AC3E}">
        <p14:creationId xmlns:p14="http://schemas.microsoft.com/office/powerpoint/2010/main" val="3091659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円/楕円 17"/>
          <p:cNvSpPr/>
          <p:nvPr/>
        </p:nvSpPr>
        <p:spPr>
          <a:xfrm>
            <a:off x="7373485" y="3468181"/>
            <a:ext cx="1846718" cy="179553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7735859" y="2799897"/>
            <a:ext cx="1689100" cy="123031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3372886" y="2634192"/>
            <a:ext cx="1689100" cy="123031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2298700" y="1690688"/>
            <a:ext cx="1689100" cy="123031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2" name="グラフ 11">
            <a:extLst>
              <a:ext uri="{FF2B5EF4-FFF2-40B4-BE49-F238E27FC236}">
                <a16:creationId xmlns="" xmlns:a16="http://schemas.microsoft.com/office/drawing/2014/main" id="{00000000-0008-0000-0200-000002000000}"/>
              </a:ext>
            </a:extLst>
          </p:cNvPr>
          <p:cNvGraphicFramePr>
            <a:graphicFrameLocks noGrp="1"/>
          </p:cNvGraphicFramePr>
          <p:nvPr>
            <p:extLst>
              <p:ext uri="{D42A27DB-BD31-4B8C-83A1-F6EECF244321}">
                <p14:modId xmlns:p14="http://schemas.microsoft.com/office/powerpoint/2010/main" val="2771454384"/>
              </p:ext>
            </p:extLst>
          </p:nvPr>
        </p:nvGraphicFramePr>
        <p:xfrm>
          <a:off x="1440223" y="1338943"/>
          <a:ext cx="9290779" cy="5382532"/>
        </p:xfrm>
        <a:graphic>
          <a:graphicData uri="http://schemas.openxmlformats.org/drawingml/2006/chart">
            <c:chart xmlns:c="http://schemas.openxmlformats.org/drawingml/2006/chart" xmlns:r="http://schemas.openxmlformats.org/officeDocument/2006/relationships" r:id="rId3"/>
          </a:graphicData>
        </a:graphic>
      </p:graphicFrame>
      <p:cxnSp>
        <p:nvCxnSpPr>
          <p:cNvPr id="23" name="直線コネクタ 22"/>
          <p:cNvCxnSpPr/>
          <p:nvPr/>
        </p:nvCxnSpPr>
        <p:spPr>
          <a:xfrm>
            <a:off x="3560065" y="4001028"/>
            <a:ext cx="1352550" cy="1"/>
          </a:xfrm>
          <a:prstGeom prst="line">
            <a:avLst/>
          </a:prstGeom>
        </p:spPr>
        <p:style>
          <a:lnRef idx="3">
            <a:schemeClr val="dk1"/>
          </a:lnRef>
          <a:fillRef idx="0">
            <a:schemeClr val="dk1"/>
          </a:fillRef>
          <a:effectRef idx="2">
            <a:schemeClr val="dk1"/>
          </a:effectRef>
          <a:fontRef idx="minor">
            <a:schemeClr val="tx1"/>
          </a:fontRef>
        </p:style>
      </p:cxnSp>
      <p:cxnSp>
        <p:nvCxnSpPr>
          <p:cNvPr id="25" name="直線矢印コネクタ 24"/>
          <p:cNvCxnSpPr/>
          <p:nvPr/>
        </p:nvCxnSpPr>
        <p:spPr>
          <a:xfrm>
            <a:off x="4912615" y="4001028"/>
            <a:ext cx="695325" cy="594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テキスト ボックス 27"/>
          <p:cNvSpPr txBox="1"/>
          <p:nvPr/>
        </p:nvSpPr>
        <p:spPr>
          <a:xfrm>
            <a:off x="3056401" y="3816362"/>
            <a:ext cx="503664" cy="369332"/>
          </a:xfrm>
          <a:prstGeom prst="rect">
            <a:avLst/>
          </a:prstGeom>
          <a:noFill/>
        </p:spPr>
        <p:txBody>
          <a:bodyPr wrap="square" rtlCol="0">
            <a:spAutoFit/>
          </a:bodyPr>
          <a:lstStyle/>
          <a:p>
            <a:r>
              <a:rPr kumimoji="1" lang="en-US" altLang="ja-JP" b="1" dirty="0" smtClean="0"/>
              <a:t>PV</a:t>
            </a:r>
          </a:p>
        </p:txBody>
      </p:sp>
      <p:cxnSp>
        <p:nvCxnSpPr>
          <p:cNvPr id="31" name="直線矢印コネクタ 30"/>
          <p:cNvCxnSpPr/>
          <p:nvPr/>
        </p:nvCxnSpPr>
        <p:spPr>
          <a:xfrm flipH="1" flipV="1">
            <a:off x="8612179" y="3520014"/>
            <a:ext cx="1499613" cy="3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10175332" y="3341147"/>
            <a:ext cx="555670" cy="369332"/>
          </a:xfrm>
          <a:prstGeom prst="rect">
            <a:avLst/>
          </a:prstGeom>
          <a:noFill/>
        </p:spPr>
        <p:txBody>
          <a:bodyPr wrap="square" rtlCol="0">
            <a:spAutoFit/>
          </a:bodyPr>
          <a:lstStyle/>
          <a:p>
            <a:r>
              <a:rPr kumimoji="1" lang="en-US" altLang="ja-JP" b="1" dirty="0" smtClean="0"/>
              <a:t>AC</a:t>
            </a:r>
          </a:p>
        </p:txBody>
      </p:sp>
      <p:cxnSp>
        <p:nvCxnSpPr>
          <p:cNvPr id="35" name="直線矢印コネクタ 34"/>
          <p:cNvCxnSpPr>
            <a:stCxn id="13" idx="1"/>
          </p:cNvCxnSpPr>
          <p:nvPr/>
        </p:nvCxnSpPr>
        <p:spPr>
          <a:xfrm flipH="1">
            <a:off x="8117189" y="4886349"/>
            <a:ext cx="12620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テキスト ボックス 12"/>
          <p:cNvSpPr txBox="1"/>
          <p:nvPr/>
        </p:nvSpPr>
        <p:spPr>
          <a:xfrm>
            <a:off x="9379209" y="4701683"/>
            <a:ext cx="508473" cy="369332"/>
          </a:xfrm>
          <a:prstGeom prst="rect">
            <a:avLst/>
          </a:prstGeom>
          <a:noFill/>
        </p:spPr>
        <p:txBody>
          <a:bodyPr wrap="square" rtlCol="0">
            <a:spAutoFit/>
          </a:bodyPr>
          <a:lstStyle/>
          <a:p>
            <a:r>
              <a:rPr kumimoji="1" lang="en-US" altLang="ja-JP" b="1" dirty="0" smtClean="0"/>
              <a:t>EV</a:t>
            </a:r>
          </a:p>
        </p:txBody>
      </p:sp>
      <p:sp>
        <p:nvSpPr>
          <p:cNvPr id="7" name="スライド番号プレースホルダー 6"/>
          <p:cNvSpPr>
            <a:spLocks noGrp="1"/>
          </p:cNvSpPr>
          <p:nvPr>
            <p:ph type="sldNum" sz="quarter" idx="12"/>
          </p:nvPr>
        </p:nvSpPr>
        <p:spPr/>
        <p:txBody>
          <a:bodyPr/>
          <a:lstStyle/>
          <a:p>
            <a:r>
              <a:rPr kumimoji="1" lang="en-US" altLang="ja-JP" sz="3600" b="1" dirty="0" smtClean="0"/>
              <a:t>15</a:t>
            </a:r>
            <a:endParaRPr kumimoji="1" lang="ja-JP" altLang="en-US" sz="3600" b="1" dirty="0"/>
          </a:p>
        </p:txBody>
      </p:sp>
      <p:pic>
        <p:nvPicPr>
          <p:cNvPr id="11" name="図 10"/>
          <p:cNvPicPr>
            <a:picLocks noChangeAspect="1"/>
          </p:cNvPicPr>
          <p:nvPr/>
        </p:nvPicPr>
        <p:blipFill rotWithShape="1">
          <a:blip r:embed="rId4"/>
          <a:srcRect t="-337" r="-337"/>
          <a:stretch/>
        </p:blipFill>
        <p:spPr>
          <a:xfrm>
            <a:off x="0" y="4167050"/>
            <a:ext cx="1554480" cy="2690949"/>
          </a:xfrm>
          <a:prstGeom prst="rect">
            <a:avLst/>
          </a:prstGeom>
        </p:spPr>
      </p:pic>
      <p:sp>
        <p:nvSpPr>
          <p:cNvPr id="14" name="タイトル 1"/>
          <p:cNvSpPr>
            <a:spLocks noGrp="1"/>
          </p:cNvSpPr>
          <p:nvPr>
            <p:ph type="title"/>
          </p:nvPr>
        </p:nvSpPr>
        <p:spPr>
          <a:xfrm>
            <a:off x="838200" y="365125"/>
            <a:ext cx="10515600" cy="1325563"/>
          </a:xfrm>
        </p:spPr>
        <p:txBody>
          <a:bodyPr>
            <a:normAutofit/>
          </a:bodyPr>
          <a:lstStyle/>
          <a:p>
            <a:r>
              <a:rPr kumimoji="1" lang="en-US" altLang="ja-JP" sz="5400" b="1" dirty="0" smtClean="0"/>
              <a:t>QCD</a:t>
            </a:r>
            <a:r>
              <a:rPr kumimoji="1" lang="ja-JP" altLang="en-US" sz="5400" b="1" dirty="0" smtClean="0"/>
              <a:t>・コスト</a:t>
            </a:r>
            <a:endParaRPr kumimoji="1" lang="ja-JP" altLang="en-US" sz="5400" b="1" dirty="0"/>
          </a:p>
        </p:txBody>
      </p:sp>
    </p:spTree>
    <p:extLst>
      <p:ext uri="{BB962C8B-B14F-4D97-AF65-F5344CB8AC3E}">
        <p14:creationId xmlns:p14="http://schemas.microsoft.com/office/powerpoint/2010/main" val="1465098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xit" presetSubtype="0" fill="hold" grpId="1" nodeType="withEffect">
                                  <p:stCondLst>
                                    <p:cond delay="0"/>
                                  </p:stCondLst>
                                  <p:childTnLst>
                                    <p:animEffect transition="out" filter="fade">
                                      <p:cBhvr>
                                        <p:cTn id="44" dur="500"/>
                                        <p:tgtEl>
                                          <p:spTgt spid="4"/>
                                        </p:tgtEl>
                                      </p:cBhvr>
                                    </p:animEffect>
                                    <p:set>
                                      <p:cBhvr>
                                        <p:cTn id="45" dur="1" fill="hold">
                                          <p:stCondLst>
                                            <p:cond delay="499"/>
                                          </p:stCondLst>
                                        </p:cTn>
                                        <p:tgtEl>
                                          <p:spTgt spid="4"/>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xit" presetSubtype="0" fill="hold" grpId="1" nodeType="withEffect">
                                  <p:stCondLst>
                                    <p:cond delay="0"/>
                                  </p:stCondLst>
                                  <p:childTnLst>
                                    <p:animEffect transition="out" filter="fade">
                                      <p:cBhvr>
                                        <p:cTn id="52" dur="500"/>
                                        <p:tgtEl>
                                          <p:spTgt spid="16"/>
                                        </p:tgtEl>
                                      </p:cBhvr>
                                    </p:animEffect>
                                    <p:set>
                                      <p:cBhvr>
                                        <p:cTn id="53" dur="1" fill="hold">
                                          <p:stCondLst>
                                            <p:cond delay="499"/>
                                          </p:stCondLst>
                                        </p:cTn>
                                        <p:tgtEl>
                                          <p:spTgt spid="16"/>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xit" presetSubtype="0" fill="hold" grpId="1" nodeType="withEffect">
                                  <p:stCondLst>
                                    <p:cond delay="0"/>
                                  </p:stCondLst>
                                  <p:childTnLst>
                                    <p:animEffect transition="out" filter="fade">
                                      <p:cBhvr>
                                        <p:cTn id="60" dur="500"/>
                                        <p:tgtEl>
                                          <p:spTgt spid="17"/>
                                        </p:tgtEl>
                                      </p:cBhvr>
                                    </p:animEffect>
                                    <p:set>
                                      <p:cBhvr>
                                        <p:cTn id="61"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17" grpId="1" animBg="1"/>
      <p:bldP spid="16" grpId="0" animBg="1"/>
      <p:bldP spid="16" grpId="1" animBg="1"/>
      <p:bldP spid="4" grpId="0" animBg="1"/>
      <p:bldP spid="4" grpId="1" animBg="1"/>
      <p:bldP spid="28" grpId="0"/>
      <p:bldP spid="3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417831427"/>
              </p:ext>
            </p:extLst>
          </p:nvPr>
        </p:nvGraphicFramePr>
        <p:xfrm>
          <a:off x="0" y="0"/>
          <a:ext cx="10557164" cy="6982198"/>
        </p:xfrm>
        <a:graphic>
          <a:graphicData uri="http://schemas.openxmlformats.org/drawingml/2006/table">
            <a:tbl>
              <a:tblPr firstRow="1" firstCol="1" bandRow="1">
                <a:tableStyleId>{5C22544A-7EE6-4342-B048-85BDC9FD1C3A}</a:tableStyleId>
              </a:tblPr>
              <a:tblGrid>
                <a:gridCol w="7033140">
                  <a:extLst>
                    <a:ext uri="{9D8B030D-6E8A-4147-A177-3AD203B41FA5}">
                      <a16:colId xmlns="" xmlns:a16="http://schemas.microsoft.com/office/drawing/2014/main" val="2180409452"/>
                    </a:ext>
                  </a:extLst>
                </a:gridCol>
                <a:gridCol w="3524024">
                  <a:extLst>
                    <a:ext uri="{9D8B030D-6E8A-4147-A177-3AD203B41FA5}">
                      <a16:colId xmlns="" xmlns:a16="http://schemas.microsoft.com/office/drawing/2014/main" val="725063108"/>
                    </a:ext>
                  </a:extLst>
                </a:gridCol>
              </a:tblGrid>
              <a:tr h="607325">
                <a:tc>
                  <a:txBody>
                    <a:bodyPr/>
                    <a:lstStyle/>
                    <a:p>
                      <a:pPr algn="ctr">
                        <a:lnSpc>
                          <a:spcPct val="200000"/>
                        </a:lnSpc>
                        <a:spcAft>
                          <a:spcPts val="120"/>
                        </a:spcAft>
                      </a:pPr>
                      <a:r>
                        <a:rPr lang="en-US" sz="2400" kern="0" dirty="0">
                          <a:solidFill>
                            <a:schemeClr val="tx1"/>
                          </a:solidFill>
                          <a:effectLst/>
                        </a:rPr>
                        <a:t>EVM</a:t>
                      </a:r>
                      <a:endParaRPr lang="ja-JP" sz="24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lnSpc>
                          <a:spcPct val="200000"/>
                        </a:lnSpc>
                        <a:spcAft>
                          <a:spcPts val="120"/>
                        </a:spcAft>
                      </a:pPr>
                      <a:r>
                        <a:rPr lang="ja-JP" sz="2400" kern="0" dirty="0">
                          <a:solidFill>
                            <a:schemeClr val="tx1"/>
                          </a:solidFill>
                          <a:effectLst/>
                        </a:rPr>
                        <a:t>計算結果</a:t>
                      </a:r>
                      <a:endParaRPr lang="ja-JP" sz="24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 xmlns:a16="http://schemas.microsoft.com/office/drawing/2014/main" val="941684043"/>
                  </a:ext>
                </a:extLst>
              </a:tr>
              <a:tr h="892954">
                <a:tc>
                  <a:txBody>
                    <a:bodyPr/>
                    <a:lstStyle/>
                    <a:p>
                      <a:pPr algn="l">
                        <a:lnSpc>
                          <a:spcPct val="200000"/>
                        </a:lnSpc>
                        <a:spcAft>
                          <a:spcPts val="120"/>
                        </a:spcAft>
                      </a:pPr>
                      <a:r>
                        <a:rPr lang="ja-JP" sz="2800" kern="0" dirty="0">
                          <a:solidFill>
                            <a:schemeClr val="tx1"/>
                          </a:solidFill>
                          <a:effectLst/>
                        </a:rPr>
                        <a:t>実コスト</a:t>
                      </a:r>
                      <a:endParaRPr lang="ja-JP" sz="28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r">
                        <a:spcAft>
                          <a:spcPts val="120"/>
                        </a:spcAft>
                      </a:pPr>
                      <a:r>
                        <a:rPr lang="en-US" sz="3200" b="1" kern="0" dirty="0" smtClean="0">
                          <a:effectLst/>
                        </a:rPr>
                        <a:t>257H</a:t>
                      </a:r>
                      <a:endParaRPr lang="ja-JP" sz="32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 xmlns:a16="http://schemas.microsoft.com/office/drawing/2014/main" val="3453639823"/>
                  </a:ext>
                </a:extLst>
              </a:tr>
              <a:tr h="892954">
                <a:tc>
                  <a:txBody>
                    <a:bodyPr/>
                    <a:lstStyle/>
                    <a:p>
                      <a:pPr algn="l">
                        <a:lnSpc>
                          <a:spcPct val="200000"/>
                        </a:lnSpc>
                        <a:spcAft>
                          <a:spcPts val="120"/>
                        </a:spcAft>
                      </a:pPr>
                      <a:r>
                        <a:rPr lang="ja-JP" sz="2800" kern="0" dirty="0">
                          <a:solidFill>
                            <a:schemeClr val="tx1"/>
                          </a:solidFill>
                          <a:effectLst/>
                        </a:rPr>
                        <a:t>プランド・バリュー</a:t>
                      </a:r>
                      <a:endParaRPr lang="ja-JP" sz="28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r">
                        <a:spcAft>
                          <a:spcPts val="120"/>
                        </a:spcAft>
                      </a:pPr>
                      <a:r>
                        <a:rPr lang="en-US" sz="3200" b="1" kern="0" dirty="0" smtClean="0">
                          <a:effectLst/>
                        </a:rPr>
                        <a:t>208H</a:t>
                      </a:r>
                      <a:endParaRPr lang="ja-JP" sz="32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 xmlns:a16="http://schemas.microsoft.com/office/drawing/2014/main" val="1500988406"/>
                  </a:ext>
                </a:extLst>
              </a:tr>
              <a:tr h="892954">
                <a:tc>
                  <a:txBody>
                    <a:bodyPr/>
                    <a:lstStyle/>
                    <a:p>
                      <a:pPr algn="l">
                        <a:lnSpc>
                          <a:spcPct val="200000"/>
                        </a:lnSpc>
                        <a:spcAft>
                          <a:spcPts val="120"/>
                        </a:spcAft>
                      </a:pPr>
                      <a:r>
                        <a:rPr lang="ja-JP" sz="2800" kern="0" dirty="0">
                          <a:solidFill>
                            <a:schemeClr val="tx1"/>
                          </a:solidFill>
                          <a:effectLst/>
                        </a:rPr>
                        <a:t>アーンド・バリュー</a:t>
                      </a:r>
                      <a:endParaRPr lang="ja-JP" sz="28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r">
                        <a:spcAft>
                          <a:spcPts val="120"/>
                        </a:spcAft>
                      </a:pPr>
                      <a:r>
                        <a:rPr lang="en-US" sz="3200" b="1" kern="0" dirty="0" smtClean="0">
                          <a:effectLst/>
                        </a:rPr>
                        <a:t>208H</a:t>
                      </a:r>
                      <a:endParaRPr lang="ja-JP" sz="32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 xmlns:a16="http://schemas.microsoft.com/office/drawing/2014/main" val="2998542623"/>
                  </a:ext>
                </a:extLst>
              </a:tr>
              <a:tr h="892954">
                <a:tc>
                  <a:txBody>
                    <a:bodyPr/>
                    <a:lstStyle/>
                    <a:p>
                      <a:pPr algn="l">
                        <a:lnSpc>
                          <a:spcPct val="200000"/>
                        </a:lnSpc>
                        <a:spcAft>
                          <a:spcPts val="120"/>
                        </a:spcAft>
                      </a:pPr>
                      <a:r>
                        <a:rPr lang="ja-JP" sz="2800" kern="0" dirty="0">
                          <a:solidFill>
                            <a:srgbClr val="FF0000"/>
                          </a:solidFill>
                          <a:effectLst/>
                        </a:rPr>
                        <a:t>コスト差異</a:t>
                      </a:r>
                      <a:endParaRPr lang="ja-JP" sz="2800" kern="100" dirty="0">
                        <a:solidFill>
                          <a:srgbClr val="FF0000"/>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r">
                        <a:spcAft>
                          <a:spcPts val="120"/>
                        </a:spcAft>
                      </a:pPr>
                      <a:r>
                        <a:rPr lang="en-US" sz="3200" b="1" kern="0" dirty="0" smtClean="0">
                          <a:solidFill>
                            <a:srgbClr val="FF0000"/>
                          </a:solidFill>
                          <a:effectLst/>
                        </a:rPr>
                        <a:t>4</a:t>
                      </a:r>
                      <a:r>
                        <a:rPr lang="en-US" altLang="ja-JP" sz="3200" b="1" kern="0" dirty="0" smtClean="0">
                          <a:solidFill>
                            <a:srgbClr val="FF0000"/>
                          </a:solidFill>
                          <a:effectLst/>
                        </a:rPr>
                        <a:t>9H</a:t>
                      </a:r>
                      <a:r>
                        <a:rPr lang="ja-JP" altLang="en-US" sz="3200" b="1" kern="0" dirty="0" smtClean="0">
                          <a:solidFill>
                            <a:srgbClr val="FF0000"/>
                          </a:solidFill>
                          <a:effectLst/>
                        </a:rPr>
                        <a:t>の遅延</a:t>
                      </a:r>
                      <a:endParaRPr lang="ja-JP" sz="3200" b="1" kern="100" dirty="0">
                        <a:solidFill>
                          <a:srgbClr val="FF0000"/>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 xmlns:a16="http://schemas.microsoft.com/office/drawing/2014/main" val="234622893"/>
                  </a:ext>
                </a:extLst>
              </a:tr>
              <a:tr h="892954">
                <a:tc>
                  <a:txBody>
                    <a:bodyPr/>
                    <a:lstStyle/>
                    <a:p>
                      <a:pPr algn="l">
                        <a:lnSpc>
                          <a:spcPct val="200000"/>
                        </a:lnSpc>
                        <a:spcAft>
                          <a:spcPts val="120"/>
                        </a:spcAft>
                      </a:pPr>
                      <a:r>
                        <a:rPr lang="ja-JP" sz="2800" kern="0" dirty="0">
                          <a:solidFill>
                            <a:schemeClr val="tx1"/>
                          </a:solidFill>
                          <a:effectLst/>
                        </a:rPr>
                        <a:t>スケジュール差異</a:t>
                      </a:r>
                      <a:endParaRPr lang="ja-JP" sz="28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r">
                        <a:spcAft>
                          <a:spcPts val="120"/>
                        </a:spcAft>
                      </a:pPr>
                      <a:r>
                        <a:rPr lang="en-US" sz="3200" b="1" kern="0" dirty="0" smtClean="0">
                          <a:effectLst/>
                        </a:rPr>
                        <a:t>0</a:t>
                      </a:r>
                      <a:endParaRPr lang="ja-JP" sz="32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 xmlns:a16="http://schemas.microsoft.com/office/drawing/2014/main" val="2222167181"/>
                  </a:ext>
                </a:extLst>
              </a:tr>
              <a:tr h="892954">
                <a:tc>
                  <a:txBody>
                    <a:bodyPr/>
                    <a:lstStyle/>
                    <a:p>
                      <a:pPr algn="l">
                        <a:lnSpc>
                          <a:spcPct val="200000"/>
                        </a:lnSpc>
                        <a:spcAft>
                          <a:spcPts val="120"/>
                        </a:spcAft>
                      </a:pPr>
                      <a:r>
                        <a:rPr lang="ja-JP" sz="2800" kern="0" dirty="0">
                          <a:solidFill>
                            <a:schemeClr val="tx1"/>
                          </a:solidFill>
                          <a:effectLst/>
                        </a:rPr>
                        <a:t>コスト効率指数</a:t>
                      </a:r>
                      <a:endParaRPr lang="ja-JP" sz="28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r">
                        <a:spcAft>
                          <a:spcPts val="120"/>
                        </a:spcAft>
                      </a:pPr>
                      <a:r>
                        <a:rPr lang="en-US" sz="3200" b="1" kern="0" dirty="0">
                          <a:effectLst/>
                        </a:rPr>
                        <a:t>0.8</a:t>
                      </a:r>
                      <a:endParaRPr lang="ja-JP" sz="32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 xmlns:a16="http://schemas.microsoft.com/office/drawing/2014/main" val="3514513210"/>
                  </a:ext>
                </a:extLst>
              </a:tr>
              <a:tr h="892954">
                <a:tc>
                  <a:txBody>
                    <a:bodyPr/>
                    <a:lstStyle/>
                    <a:p>
                      <a:pPr algn="l">
                        <a:lnSpc>
                          <a:spcPct val="200000"/>
                        </a:lnSpc>
                        <a:spcAft>
                          <a:spcPts val="120"/>
                        </a:spcAft>
                      </a:pPr>
                      <a:r>
                        <a:rPr lang="ja-JP" sz="2800" kern="0" dirty="0">
                          <a:solidFill>
                            <a:schemeClr val="tx1"/>
                          </a:solidFill>
                          <a:effectLst/>
                        </a:rPr>
                        <a:t>スケジュール効率指数</a:t>
                      </a:r>
                      <a:endParaRPr lang="ja-JP" sz="28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r">
                        <a:spcAft>
                          <a:spcPts val="120"/>
                        </a:spcAft>
                      </a:pPr>
                      <a:r>
                        <a:rPr lang="en-US" sz="3200" b="1" kern="0" dirty="0">
                          <a:effectLst/>
                        </a:rPr>
                        <a:t>1</a:t>
                      </a:r>
                      <a:endParaRPr lang="ja-JP" sz="3200" b="1"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 xmlns:a16="http://schemas.microsoft.com/office/drawing/2014/main" val="1221164920"/>
                  </a:ext>
                </a:extLst>
              </a:tr>
            </a:tbl>
          </a:graphicData>
        </a:graphic>
      </p:graphicFrame>
      <p:sp>
        <p:nvSpPr>
          <p:cNvPr id="4" name="スライド番号プレースホルダー 3"/>
          <p:cNvSpPr>
            <a:spLocks noGrp="1"/>
          </p:cNvSpPr>
          <p:nvPr>
            <p:ph type="sldNum" sz="quarter" idx="12"/>
          </p:nvPr>
        </p:nvSpPr>
        <p:spPr/>
        <p:txBody>
          <a:bodyPr/>
          <a:lstStyle/>
          <a:p>
            <a:r>
              <a:rPr kumimoji="1" lang="en-US" altLang="ja-JP" sz="3200" b="1" dirty="0" smtClean="0"/>
              <a:t>16</a:t>
            </a:r>
            <a:endParaRPr kumimoji="1" lang="ja-JP" altLang="en-US" b="1" dirty="0"/>
          </a:p>
        </p:txBody>
      </p:sp>
    </p:spTree>
    <p:extLst>
      <p:ext uri="{BB962C8B-B14F-4D97-AF65-F5344CB8AC3E}">
        <p14:creationId xmlns:p14="http://schemas.microsoft.com/office/powerpoint/2010/main" val="315685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5400" b="1" dirty="0" smtClean="0"/>
              <a:t>QCD</a:t>
            </a:r>
            <a:r>
              <a:rPr kumimoji="1" lang="ja-JP" altLang="en-US" sz="5400" b="1" dirty="0" smtClean="0"/>
              <a:t>・納期</a:t>
            </a:r>
            <a:endParaRPr kumimoji="1" lang="ja-JP" altLang="en-US" sz="5400"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35842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srcRect t="-337" r="-337"/>
          <a:stretch/>
        </p:blipFill>
        <p:spPr>
          <a:xfrm>
            <a:off x="0" y="4467497"/>
            <a:ext cx="1554480" cy="2390502"/>
          </a:xfrm>
          <a:prstGeom prst="rect">
            <a:avLst/>
          </a:prstGeom>
        </p:spPr>
      </p:pic>
      <p:sp>
        <p:nvSpPr>
          <p:cNvPr id="2" name="タイトル 1"/>
          <p:cNvSpPr>
            <a:spLocks noGrp="1"/>
          </p:cNvSpPr>
          <p:nvPr>
            <p:ph type="title"/>
          </p:nvPr>
        </p:nvSpPr>
        <p:spPr/>
        <p:txBody>
          <a:bodyPr>
            <a:normAutofit/>
          </a:bodyPr>
          <a:lstStyle/>
          <a:p>
            <a:r>
              <a:rPr lang="ja-JP" altLang="en-US" sz="5400" b="1" dirty="0" smtClean="0"/>
              <a:t>振り返り</a:t>
            </a:r>
            <a:endParaRPr kumimoji="1" lang="ja-JP" altLang="en-US" sz="5400" dirty="0"/>
          </a:p>
        </p:txBody>
      </p:sp>
      <p:sp>
        <p:nvSpPr>
          <p:cNvPr id="3" name="コンテンツ プレースホルダー 2"/>
          <p:cNvSpPr>
            <a:spLocks noGrp="1"/>
          </p:cNvSpPr>
          <p:nvPr>
            <p:ph idx="1"/>
          </p:nvPr>
        </p:nvSpPr>
        <p:spPr/>
        <p:txBody>
          <a:bodyPr>
            <a:normAutofit/>
          </a:bodyPr>
          <a:lstStyle/>
          <a:p>
            <a:r>
              <a:rPr lang="ja-JP" altLang="en-US" sz="3600" b="1" dirty="0" smtClean="0"/>
              <a:t>意思の疎通が出来ていなかった</a:t>
            </a:r>
            <a:endParaRPr lang="en-US" altLang="ja-JP" sz="3600" b="1" dirty="0" smtClean="0"/>
          </a:p>
          <a:p>
            <a:r>
              <a:rPr lang="ja-JP" altLang="en-US" sz="3600" b="1" dirty="0" smtClean="0"/>
              <a:t>システムに時間を掛けるはずが</a:t>
            </a:r>
            <a:endParaRPr lang="en-US" altLang="ja-JP" sz="3600" b="1" dirty="0" smtClean="0"/>
          </a:p>
          <a:p>
            <a:pPr marL="0" indent="0">
              <a:buNone/>
            </a:pPr>
            <a:r>
              <a:rPr lang="ja-JP" altLang="en-US" sz="3600" b="1" dirty="0"/>
              <a:t>　</a:t>
            </a:r>
            <a:r>
              <a:rPr lang="ja-JP" altLang="en-US" sz="3600" b="1" dirty="0" smtClean="0"/>
              <a:t>　　　　　  文書作成に時間を掛けてしまった</a:t>
            </a:r>
            <a:endParaRPr lang="en-US" altLang="ja-JP" sz="3600" b="1" dirty="0"/>
          </a:p>
          <a:p>
            <a:r>
              <a:rPr lang="ja-JP" altLang="en-US" sz="3600" b="1" dirty="0" smtClean="0"/>
              <a:t>前例がなかったが</a:t>
            </a:r>
            <a:endParaRPr lang="en-US" altLang="ja-JP" sz="3600" b="1" dirty="0" smtClean="0"/>
          </a:p>
          <a:p>
            <a:pPr marL="0" indent="0">
              <a:buNone/>
            </a:pPr>
            <a:r>
              <a:rPr lang="ja-JP" altLang="en-US" sz="3600" b="1" dirty="0" smtClean="0"/>
              <a:t>         ポイント見積もりを小さく見積もりすぎた</a:t>
            </a:r>
            <a:endParaRPr lang="en-US" altLang="ja-JP" sz="3600" b="1" dirty="0" smtClean="0"/>
          </a:p>
          <a:p>
            <a:r>
              <a:rPr kumimoji="1" lang="ja-JP" altLang="en-US" sz="3600" b="1" dirty="0" smtClean="0"/>
              <a:t>スプリント終わりのレビューが出来ていなかった</a:t>
            </a:r>
            <a:endParaRPr kumimoji="1" lang="en-US" altLang="ja-JP" sz="3600" b="1" dirty="0" smtClean="0"/>
          </a:p>
        </p:txBody>
      </p:sp>
      <p:sp>
        <p:nvSpPr>
          <p:cNvPr id="7" name="スライド番号プレースホルダー 6"/>
          <p:cNvSpPr>
            <a:spLocks noGrp="1"/>
          </p:cNvSpPr>
          <p:nvPr>
            <p:ph type="sldNum" sz="quarter" idx="12"/>
          </p:nvPr>
        </p:nvSpPr>
        <p:spPr/>
        <p:txBody>
          <a:bodyPr/>
          <a:lstStyle/>
          <a:p>
            <a:r>
              <a:rPr kumimoji="1" lang="en-US" altLang="ja-JP" sz="3600" dirty="0" smtClean="0"/>
              <a:t>14</a:t>
            </a:r>
            <a:endParaRPr kumimoji="1" lang="ja-JP" altLang="en-US" sz="3600" dirty="0"/>
          </a:p>
        </p:txBody>
      </p:sp>
    </p:spTree>
    <p:extLst>
      <p:ext uri="{BB962C8B-B14F-4D97-AF65-F5344CB8AC3E}">
        <p14:creationId xmlns:p14="http://schemas.microsoft.com/office/powerpoint/2010/main" val="3898732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a:xfrm>
            <a:off x="1390290" y="209850"/>
            <a:ext cx="10515600" cy="1325563"/>
          </a:xfrm>
        </p:spPr>
        <p:txBody>
          <a:bodyPr>
            <a:normAutofit/>
          </a:bodyPr>
          <a:lstStyle/>
          <a:p>
            <a:r>
              <a:rPr lang="ja-JP" altLang="en-US" sz="5400" b="1" dirty="0" smtClean="0"/>
              <a:t>目次</a:t>
            </a:r>
            <a:endParaRPr kumimoji="1" lang="ja-JP" altLang="en-US" sz="5400" b="1" dirty="0">
              <a:latin typeface="HGP創英角ｺﾞｼｯｸUB" panose="020B0900000000000000" pitchFamily="50" charset="-128"/>
              <a:ea typeface="HGP創英角ｺﾞｼｯｸUB" panose="020B0900000000000000" pitchFamily="50" charset="-128"/>
            </a:endParaRPr>
          </a:p>
        </p:txBody>
      </p:sp>
      <p:sp>
        <p:nvSpPr>
          <p:cNvPr id="8" name="スライド番号プレースホルダー 7"/>
          <p:cNvSpPr>
            <a:spLocks noGrp="1"/>
          </p:cNvSpPr>
          <p:nvPr>
            <p:ph type="sldNum" sz="quarter" idx="12"/>
          </p:nvPr>
        </p:nvSpPr>
        <p:spPr/>
        <p:txBody>
          <a:bodyPr/>
          <a:lstStyle/>
          <a:p>
            <a:r>
              <a:rPr kumimoji="1" lang="en-US" altLang="ja-JP" sz="3200" dirty="0" smtClean="0"/>
              <a:t>1</a:t>
            </a:r>
          </a:p>
        </p:txBody>
      </p:sp>
      <p:sp>
        <p:nvSpPr>
          <p:cNvPr id="4" name="コンテンツ プレースホルダー 3"/>
          <p:cNvSpPr>
            <a:spLocks noGrp="1"/>
          </p:cNvSpPr>
          <p:nvPr>
            <p:ph idx="1"/>
          </p:nvPr>
        </p:nvSpPr>
        <p:spPr>
          <a:xfrm>
            <a:off x="1390290" y="1670350"/>
            <a:ext cx="10515600" cy="4351338"/>
          </a:xfrm>
        </p:spPr>
        <p:txBody>
          <a:bodyPr>
            <a:noAutofit/>
          </a:bodyPr>
          <a:lstStyle/>
          <a:p>
            <a:r>
              <a:rPr kumimoji="1" lang="en-US" altLang="ja-JP" sz="4800" b="1" dirty="0" smtClean="0"/>
              <a:t>1.</a:t>
            </a:r>
            <a:r>
              <a:rPr kumimoji="1" lang="ja-JP" altLang="en-US" sz="4800" b="1" dirty="0" smtClean="0"/>
              <a:t>プロジェクト概要</a:t>
            </a:r>
            <a:endParaRPr kumimoji="1" lang="en-US" altLang="ja-JP" sz="4800" b="1" dirty="0" smtClean="0"/>
          </a:p>
          <a:p>
            <a:r>
              <a:rPr lang="en-US" altLang="ja-JP" sz="4800" b="1" dirty="0" smtClean="0"/>
              <a:t>2.</a:t>
            </a:r>
            <a:r>
              <a:rPr lang="ja-JP" altLang="en-US" sz="4800" b="1" dirty="0" smtClean="0"/>
              <a:t>実施した機能</a:t>
            </a:r>
            <a:endParaRPr lang="en-US" altLang="ja-JP" sz="4800" b="1" dirty="0" smtClean="0"/>
          </a:p>
          <a:p>
            <a:r>
              <a:rPr kumimoji="1" lang="en-US" altLang="ja-JP" sz="4800" b="1" dirty="0" smtClean="0"/>
              <a:t>3.</a:t>
            </a:r>
            <a:r>
              <a:rPr kumimoji="1" lang="ja-JP" altLang="en-US" sz="4800" b="1" dirty="0" smtClean="0"/>
              <a:t>選択したチーム課題</a:t>
            </a:r>
            <a:endParaRPr kumimoji="1" lang="en-US" altLang="ja-JP" sz="4800" b="1" dirty="0" smtClean="0"/>
          </a:p>
          <a:p>
            <a:r>
              <a:rPr lang="en-US" altLang="ja-JP" sz="4800" b="1" dirty="0" smtClean="0"/>
              <a:t>4.QCD</a:t>
            </a:r>
            <a:r>
              <a:rPr lang="ja-JP" altLang="en-US" sz="4800" b="1" dirty="0" smtClean="0"/>
              <a:t>評価</a:t>
            </a:r>
            <a:endParaRPr lang="en-US" altLang="ja-JP" sz="4800" b="1" dirty="0" smtClean="0"/>
          </a:p>
          <a:p>
            <a:r>
              <a:rPr kumimoji="1" lang="en-US" altLang="ja-JP" sz="4800" b="1" dirty="0" smtClean="0"/>
              <a:t>5</a:t>
            </a:r>
            <a:r>
              <a:rPr lang="en-US" altLang="ja-JP" sz="4800" b="1" dirty="0" smtClean="0"/>
              <a:t>.</a:t>
            </a:r>
            <a:r>
              <a:rPr lang="ja-JP" altLang="en-US" sz="4800" b="1" dirty="0" smtClean="0"/>
              <a:t>振り返り</a:t>
            </a:r>
            <a:endParaRPr lang="en-US" altLang="ja-JP" sz="4800" b="1" dirty="0" smtClean="0"/>
          </a:p>
          <a:p>
            <a:r>
              <a:rPr kumimoji="1" lang="en-US" altLang="ja-JP" sz="4800" b="1" dirty="0" smtClean="0"/>
              <a:t>6.</a:t>
            </a:r>
            <a:r>
              <a:rPr lang="ja-JP" altLang="en-US" sz="4800" b="1" dirty="0"/>
              <a:t>成果物</a:t>
            </a:r>
            <a:endParaRPr kumimoji="1" lang="ja-JP" altLang="en-US" sz="4800" b="1" dirty="0"/>
          </a:p>
        </p:txBody>
      </p:sp>
    </p:spTree>
    <p:extLst>
      <p:ext uri="{BB962C8B-B14F-4D97-AF65-F5344CB8AC3E}">
        <p14:creationId xmlns:p14="http://schemas.microsoft.com/office/powerpoint/2010/main" val="4897412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838200" y="2766218"/>
            <a:ext cx="10515600" cy="1325563"/>
          </a:xfrm>
        </p:spPr>
        <p:txBody>
          <a:bodyPr>
            <a:normAutofit/>
          </a:bodyPr>
          <a:lstStyle/>
          <a:p>
            <a:pPr algn="ctr"/>
            <a:r>
              <a:rPr kumimoji="1" lang="ja-JP" altLang="en-US" sz="8800" b="1" dirty="0" smtClean="0"/>
              <a:t>完成体</a:t>
            </a:r>
            <a:endParaRPr kumimoji="1" lang="ja-JP" altLang="en-US" sz="8800" b="1" dirty="0"/>
          </a:p>
        </p:txBody>
      </p:sp>
      <p:sp>
        <p:nvSpPr>
          <p:cNvPr id="10" name="スライド番号プレースホルダー 9"/>
          <p:cNvSpPr>
            <a:spLocks noGrp="1"/>
          </p:cNvSpPr>
          <p:nvPr>
            <p:ph type="sldNum" sz="quarter" idx="12"/>
          </p:nvPr>
        </p:nvSpPr>
        <p:spPr/>
        <p:txBody>
          <a:bodyPr/>
          <a:lstStyle/>
          <a:p>
            <a:r>
              <a:rPr lang="en-US" altLang="ja-JP" sz="3600" dirty="0"/>
              <a:t>7</a:t>
            </a:r>
            <a:endParaRPr kumimoji="1" lang="ja-JP" altLang="en-US" sz="3600" dirty="0"/>
          </a:p>
        </p:txBody>
      </p:sp>
      <p:pic>
        <p:nvPicPr>
          <p:cNvPr id="4" name="図 3"/>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403032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p:cNvSpPr>
            <a:spLocks noGrp="1"/>
          </p:cNvSpPr>
          <p:nvPr>
            <p:ph type="sldNum" sz="quarter" idx="12"/>
          </p:nvPr>
        </p:nvSpPr>
        <p:spPr/>
        <p:txBody>
          <a:bodyPr/>
          <a:lstStyle/>
          <a:p>
            <a:r>
              <a:rPr lang="en-US" altLang="ja-JP" sz="3600" smtClean="0"/>
              <a:t>16</a:t>
            </a:r>
            <a:endParaRPr kumimoji="1" lang="ja-JP" altLang="en-US" sz="3600" dirty="0"/>
          </a:p>
        </p:txBody>
      </p:sp>
      <p:sp>
        <p:nvSpPr>
          <p:cNvPr id="3" name="テキスト ボックス 2"/>
          <p:cNvSpPr txBox="1"/>
          <p:nvPr/>
        </p:nvSpPr>
        <p:spPr>
          <a:xfrm>
            <a:off x="1074466" y="1723252"/>
            <a:ext cx="10116094" cy="2646878"/>
          </a:xfrm>
          <a:prstGeom prst="rect">
            <a:avLst/>
          </a:prstGeom>
          <a:noFill/>
        </p:spPr>
        <p:txBody>
          <a:bodyPr wrap="square" rtlCol="0">
            <a:spAutoFit/>
          </a:bodyPr>
          <a:lstStyle/>
          <a:p>
            <a:r>
              <a:rPr lang="en-US" altLang="ja-JP" sz="16600" b="1" dirty="0" smtClean="0">
                <a:latin typeface="Chiller" panose="04020404031007020602" pitchFamily="82" charset="0"/>
              </a:rPr>
              <a:t> </a:t>
            </a:r>
            <a:r>
              <a:rPr lang="ja-JP" altLang="en-US" sz="6600" b="1" dirty="0" smtClean="0">
                <a:latin typeface="Chiller" panose="04020404031007020602" pitchFamily="82" charset="0"/>
              </a:rPr>
              <a:t>ありがとうございました</a:t>
            </a:r>
            <a:endParaRPr kumimoji="1" lang="ja-JP" altLang="en-US" sz="6600" b="1" dirty="0">
              <a:latin typeface="Chiller" panose="04020404031007020602" pitchFamily="82" charset="0"/>
            </a:endParaRPr>
          </a:p>
        </p:txBody>
      </p:sp>
      <p:pic>
        <p:nvPicPr>
          <p:cNvPr id="5" name="図 4"/>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012428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5400" b="1" dirty="0" smtClean="0"/>
              <a:t>プロジェクト</a:t>
            </a:r>
            <a:r>
              <a:rPr lang="ja-JP" altLang="en-US" sz="5400" b="1" dirty="0"/>
              <a:t>背景</a:t>
            </a:r>
            <a:endParaRPr kumimoji="1" lang="ja-JP" altLang="en-US" sz="5400" b="1" dirty="0"/>
          </a:p>
        </p:txBody>
      </p:sp>
      <p:sp>
        <p:nvSpPr>
          <p:cNvPr id="3" name="コンテンツ プレースホルダー 2"/>
          <p:cNvSpPr>
            <a:spLocks noGrp="1"/>
          </p:cNvSpPr>
          <p:nvPr>
            <p:ph idx="1"/>
          </p:nvPr>
        </p:nvSpPr>
        <p:spPr>
          <a:xfrm>
            <a:off x="382633" y="1974463"/>
            <a:ext cx="10515600" cy="3767931"/>
          </a:xfrm>
        </p:spPr>
        <p:txBody>
          <a:bodyPr>
            <a:normAutofit/>
          </a:bodyPr>
          <a:lstStyle/>
          <a:p>
            <a:pPr marL="0" indent="0">
              <a:lnSpc>
                <a:spcPct val="150000"/>
              </a:lnSpc>
              <a:buNone/>
            </a:pPr>
            <a:r>
              <a:rPr lang="ja-JP" altLang="en-US" sz="4800" b="1" dirty="0" smtClean="0"/>
              <a:t>従来のキャンパスポータルは</a:t>
            </a:r>
            <a:r>
              <a:rPr lang="en-US" altLang="ja-JP" sz="4800" b="1" dirty="0" smtClean="0"/>
              <a:t>…</a:t>
            </a:r>
          </a:p>
          <a:p>
            <a:pPr marL="0" indent="0" algn="r">
              <a:lnSpc>
                <a:spcPct val="150000"/>
              </a:lnSpc>
              <a:buNone/>
            </a:pPr>
            <a:r>
              <a:rPr lang="ja-JP" altLang="en-US" sz="5200" b="1" dirty="0" smtClean="0"/>
              <a:t> シラバス検索や時間割の確認に、　</a:t>
            </a:r>
            <a:r>
              <a:rPr lang="ja-JP" altLang="en-US" sz="5200" b="1" dirty="0" smtClean="0">
                <a:solidFill>
                  <a:srgbClr val="FF0000"/>
                </a:solidFill>
              </a:rPr>
              <a:t>手間</a:t>
            </a:r>
            <a:r>
              <a:rPr lang="ja-JP" altLang="en-US" sz="5200" b="1" dirty="0" smtClean="0"/>
              <a:t>がかかっていた</a:t>
            </a:r>
            <a:endParaRPr lang="en-US" altLang="ja-JP" sz="5200" b="1" dirty="0" smtClean="0"/>
          </a:p>
          <a:p>
            <a:pPr marL="0" indent="0">
              <a:lnSpc>
                <a:spcPct val="150000"/>
              </a:lnSpc>
              <a:buNone/>
            </a:pPr>
            <a:endParaRPr lang="en-US" altLang="ja-JP" sz="3200" b="1" dirty="0"/>
          </a:p>
          <a:p>
            <a:endParaRPr kumimoji="1" lang="ja-JP" altLang="en-US" b="1" dirty="0"/>
          </a:p>
        </p:txBody>
      </p:sp>
      <p:sp>
        <p:nvSpPr>
          <p:cNvPr id="9" name="スライド番号プレースホルダー 8"/>
          <p:cNvSpPr>
            <a:spLocks noGrp="1"/>
          </p:cNvSpPr>
          <p:nvPr>
            <p:ph type="sldNum" sz="quarter" idx="12"/>
          </p:nvPr>
        </p:nvSpPr>
        <p:spPr/>
        <p:txBody>
          <a:bodyPr/>
          <a:lstStyle/>
          <a:p>
            <a:r>
              <a:rPr kumimoji="1" lang="en-US" altLang="ja-JP" sz="3600" dirty="0" smtClean="0"/>
              <a:t>2</a:t>
            </a:r>
            <a:endParaRPr kumimoji="1" lang="ja-JP" altLang="en-US" sz="3600" dirty="0"/>
          </a:p>
        </p:txBody>
      </p:sp>
      <p:pic>
        <p:nvPicPr>
          <p:cNvPr id="5" name="図 4"/>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45184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5400" b="1" dirty="0" smtClean="0"/>
              <a:t>プロジェクト</a:t>
            </a:r>
            <a:r>
              <a:rPr lang="ja-JP" altLang="en-US" sz="5400" b="1" dirty="0"/>
              <a:t>背景</a:t>
            </a:r>
            <a:endParaRPr kumimoji="1" lang="ja-JP" altLang="en-US" sz="5400" b="1" dirty="0"/>
          </a:p>
        </p:txBody>
      </p:sp>
      <p:sp>
        <p:nvSpPr>
          <p:cNvPr id="8" name="正方形/長方形 7"/>
          <p:cNvSpPr/>
          <p:nvPr/>
        </p:nvSpPr>
        <p:spPr>
          <a:xfrm>
            <a:off x="160858" y="2181760"/>
            <a:ext cx="2323601" cy="31773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10" name="角丸四角形 9"/>
          <p:cNvSpPr/>
          <p:nvPr/>
        </p:nvSpPr>
        <p:spPr>
          <a:xfrm>
            <a:off x="361250" y="2410731"/>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029732" y="2432390"/>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1698214" y="2425221"/>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3" name="角丸四角形 12"/>
          <p:cNvSpPr/>
          <p:nvPr/>
        </p:nvSpPr>
        <p:spPr>
          <a:xfrm>
            <a:off x="361250" y="3211535"/>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1029732" y="3225016"/>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1698214" y="3225499"/>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6" name="角丸四角形 15"/>
          <p:cNvSpPr/>
          <p:nvPr/>
        </p:nvSpPr>
        <p:spPr>
          <a:xfrm>
            <a:off x="361250" y="3943404"/>
            <a:ext cx="498764" cy="429057"/>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1029732" y="3956885"/>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1698214" y="3957368"/>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9" name="テキスト ボックス 18"/>
          <p:cNvSpPr txBox="1"/>
          <p:nvPr/>
        </p:nvSpPr>
        <p:spPr>
          <a:xfrm>
            <a:off x="160859" y="5615364"/>
            <a:ext cx="2236510" cy="584775"/>
          </a:xfrm>
          <a:prstGeom prst="rect">
            <a:avLst/>
          </a:prstGeom>
          <a:noFill/>
        </p:spPr>
        <p:txBody>
          <a:bodyPr wrap="none" rtlCol="0">
            <a:spAutoFit/>
          </a:bodyPr>
          <a:lstStyle/>
          <a:p>
            <a:r>
              <a:rPr kumimoji="1" lang="ja-JP" altLang="en-US" sz="3200" b="1" dirty="0" smtClean="0"/>
              <a:t>アプリ起動</a:t>
            </a:r>
            <a:endParaRPr kumimoji="1" lang="ja-JP" altLang="en-US" sz="3200" b="1" dirty="0"/>
          </a:p>
        </p:txBody>
      </p:sp>
      <p:sp>
        <p:nvSpPr>
          <p:cNvPr id="23" name="テキスト ボックス 22"/>
          <p:cNvSpPr txBox="1"/>
          <p:nvPr/>
        </p:nvSpPr>
        <p:spPr>
          <a:xfrm>
            <a:off x="3555020" y="5615364"/>
            <a:ext cx="1826141" cy="584775"/>
          </a:xfrm>
          <a:prstGeom prst="rect">
            <a:avLst/>
          </a:prstGeom>
          <a:noFill/>
        </p:spPr>
        <p:txBody>
          <a:bodyPr wrap="none" rtlCol="0">
            <a:spAutoFit/>
          </a:bodyPr>
          <a:lstStyle/>
          <a:p>
            <a:r>
              <a:rPr kumimoji="1" lang="ja-JP" altLang="en-US" sz="3200" b="1" dirty="0" smtClean="0"/>
              <a:t>ログイン</a:t>
            </a:r>
            <a:endParaRPr kumimoji="1" lang="ja-JP" altLang="en-US" sz="3200" b="1" dirty="0"/>
          </a:p>
        </p:txBody>
      </p:sp>
      <p:grpSp>
        <p:nvGrpSpPr>
          <p:cNvPr id="4" name="グループ化 3"/>
          <p:cNvGrpSpPr/>
          <p:nvPr/>
        </p:nvGrpSpPr>
        <p:grpSpPr>
          <a:xfrm>
            <a:off x="3262746" y="2168253"/>
            <a:ext cx="2410692" cy="3166840"/>
            <a:chOff x="3262746" y="2168253"/>
            <a:chExt cx="2410692" cy="3166840"/>
          </a:xfrm>
        </p:grpSpPr>
        <p:sp>
          <p:nvSpPr>
            <p:cNvPr id="25" name="正方形/長方形 24"/>
            <p:cNvSpPr/>
            <p:nvPr/>
          </p:nvSpPr>
          <p:spPr>
            <a:xfrm>
              <a:off x="3262746" y="2168253"/>
              <a:ext cx="2410692" cy="3166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21" name="正方形/長方形 20"/>
            <p:cNvSpPr/>
            <p:nvPr/>
          </p:nvSpPr>
          <p:spPr>
            <a:xfrm>
              <a:off x="3680786" y="3120275"/>
              <a:ext cx="1574611" cy="4509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パスワード</a:t>
              </a:r>
              <a:endParaRPr kumimoji="1" lang="ja-JP" altLang="en-US" sz="2000" b="1" dirty="0">
                <a:solidFill>
                  <a:schemeClr val="tx1"/>
                </a:solidFill>
              </a:endParaRPr>
            </a:p>
          </p:txBody>
        </p:sp>
        <p:sp>
          <p:nvSpPr>
            <p:cNvPr id="30" name="正方形/長方形 29"/>
            <p:cNvSpPr/>
            <p:nvPr/>
          </p:nvSpPr>
          <p:spPr>
            <a:xfrm>
              <a:off x="3835342" y="2577699"/>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solidFill>
                    <a:schemeClr val="tx1"/>
                  </a:solidFill>
                </a:rPr>
                <a:t>ID</a:t>
              </a:r>
              <a:endParaRPr kumimoji="1" lang="ja-JP" altLang="en-US" sz="2000" b="1" dirty="0">
                <a:solidFill>
                  <a:schemeClr val="tx1"/>
                </a:solidFill>
              </a:endParaRPr>
            </a:p>
          </p:txBody>
        </p:sp>
      </p:grpSp>
      <p:grpSp>
        <p:nvGrpSpPr>
          <p:cNvPr id="7" name="グループ化 6"/>
          <p:cNvGrpSpPr/>
          <p:nvPr/>
        </p:nvGrpSpPr>
        <p:grpSpPr>
          <a:xfrm>
            <a:off x="6489454" y="2168253"/>
            <a:ext cx="2410692" cy="3166840"/>
            <a:chOff x="6489454" y="2168253"/>
            <a:chExt cx="2410692" cy="3166840"/>
          </a:xfrm>
        </p:grpSpPr>
        <p:sp>
          <p:nvSpPr>
            <p:cNvPr id="29" name="正方形/長方形 28"/>
            <p:cNvSpPr/>
            <p:nvPr/>
          </p:nvSpPr>
          <p:spPr>
            <a:xfrm>
              <a:off x="6489454" y="2168253"/>
              <a:ext cx="2410692" cy="3166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smtClean="0">
                <a:solidFill>
                  <a:schemeClr val="tx1"/>
                </a:solidFill>
              </a:endParaRPr>
            </a:p>
            <a:p>
              <a:pPr algn="ctr"/>
              <a:r>
                <a:rPr lang="ja-JP" altLang="en-US" b="1" dirty="0" smtClean="0">
                  <a:solidFill>
                    <a:schemeClr val="tx1"/>
                  </a:solidFill>
                </a:rPr>
                <a:t>・</a:t>
              </a:r>
              <a:endParaRPr lang="en-US" altLang="ja-JP" b="1" dirty="0">
                <a:solidFill>
                  <a:schemeClr val="tx1"/>
                </a:solidFill>
              </a:endParaRPr>
            </a:p>
            <a:p>
              <a:pPr algn="ctr"/>
              <a:r>
                <a:rPr lang="ja-JP" altLang="en-US" b="1" dirty="0" smtClean="0">
                  <a:solidFill>
                    <a:schemeClr val="tx1"/>
                  </a:solidFill>
                </a:rPr>
                <a:t>・</a:t>
              </a:r>
              <a:endParaRPr lang="en-US" altLang="ja-JP" b="1" dirty="0" smtClean="0">
                <a:solidFill>
                  <a:schemeClr val="tx1"/>
                </a:solidFill>
              </a:endParaRPr>
            </a:p>
            <a:p>
              <a:pPr algn="ctr"/>
              <a:r>
                <a:rPr lang="ja-JP" altLang="en-US" b="1" dirty="0" smtClean="0">
                  <a:solidFill>
                    <a:schemeClr val="tx1"/>
                  </a:solidFill>
                </a:rPr>
                <a:t>・</a:t>
              </a:r>
              <a:endParaRPr lang="en-US" altLang="ja-JP" b="1" dirty="0">
                <a:solidFill>
                  <a:schemeClr val="tx1"/>
                </a:solidFill>
              </a:endParaRPr>
            </a:p>
            <a:p>
              <a:pPr algn="ctr"/>
              <a:endParaRPr lang="en-US" altLang="ja-JP" b="1" dirty="0" smtClean="0">
                <a:solidFill>
                  <a:schemeClr val="tx1"/>
                </a:solidFill>
              </a:endParaRPr>
            </a:p>
          </p:txBody>
        </p:sp>
        <p:sp>
          <p:nvSpPr>
            <p:cNvPr id="6" name="正方形/長方形 5"/>
            <p:cNvSpPr/>
            <p:nvPr/>
          </p:nvSpPr>
          <p:spPr>
            <a:xfrm>
              <a:off x="7074699" y="3165626"/>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所属学科</a:t>
              </a:r>
            </a:p>
          </p:txBody>
        </p:sp>
        <p:sp>
          <p:nvSpPr>
            <p:cNvPr id="31" name="正方形/長方形 30"/>
            <p:cNvSpPr/>
            <p:nvPr/>
          </p:nvSpPr>
          <p:spPr>
            <a:xfrm>
              <a:off x="7074699" y="2577699"/>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所属学部</a:t>
              </a:r>
              <a:endParaRPr kumimoji="1" lang="ja-JP" altLang="en-US" sz="2000" b="1" dirty="0">
                <a:solidFill>
                  <a:schemeClr val="tx1"/>
                </a:solidFill>
              </a:endParaRPr>
            </a:p>
          </p:txBody>
        </p:sp>
        <p:sp>
          <p:nvSpPr>
            <p:cNvPr id="32" name="正方形/長方形 31"/>
            <p:cNvSpPr/>
            <p:nvPr/>
          </p:nvSpPr>
          <p:spPr>
            <a:xfrm>
              <a:off x="7074699" y="3776776"/>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科目名</a:t>
              </a:r>
              <a:endParaRPr lang="ja-JP" altLang="en-US" sz="2000" b="1" dirty="0">
                <a:solidFill>
                  <a:schemeClr val="tx1"/>
                </a:solidFill>
              </a:endParaRPr>
            </a:p>
          </p:txBody>
        </p:sp>
      </p:grpSp>
      <p:grpSp>
        <p:nvGrpSpPr>
          <p:cNvPr id="9" name="グループ化 8"/>
          <p:cNvGrpSpPr/>
          <p:nvPr/>
        </p:nvGrpSpPr>
        <p:grpSpPr>
          <a:xfrm>
            <a:off x="9716162" y="2154772"/>
            <a:ext cx="2307225" cy="3180321"/>
            <a:chOff x="9716162" y="2154772"/>
            <a:chExt cx="2307225" cy="3180321"/>
          </a:xfrm>
        </p:grpSpPr>
        <p:sp>
          <p:nvSpPr>
            <p:cNvPr id="28" name="正方形/長方形 27"/>
            <p:cNvSpPr/>
            <p:nvPr/>
          </p:nvSpPr>
          <p:spPr>
            <a:xfrm>
              <a:off x="9716162" y="2154772"/>
              <a:ext cx="2307225" cy="31803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kumimoji="1" lang="ja-JP" altLang="en-US" b="1" dirty="0">
                <a:solidFill>
                  <a:schemeClr val="tx1"/>
                </a:solidFill>
              </a:endParaRPr>
            </a:p>
          </p:txBody>
        </p:sp>
        <p:sp>
          <p:nvSpPr>
            <p:cNvPr id="35" name="正方形/長方形 34"/>
            <p:cNvSpPr/>
            <p:nvPr/>
          </p:nvSpPr>
          <p:spPr>
            <a:xfrm>
              <a:off x="9969527" y="3923961"/>
              <a:ext cx="1821152" cy="3617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授業 </a:t>
              </a:r>
              <a:r>
                <a:rPr lang="en-US" altLang="ja-JP" sz="2000" b="1" dirty="0" smtClean="0">
                  <a:solidFill>
                    <a:schemeClr val="tx1"/>
                  </a:solidFill>
                </a:rPr>
                <a:t>D</a:t>
              </a:r>
              <a:endParaRPr lang="ja-JP" altLang="en-US" sz="2000" b="1" dirty="0">
                <a:solidFill>
                  <a:schemeClr val="tx1"/>
                </a:solidFill>
              </a:endParaRPr>
            </a:p>
          </p:txBody>
        </p:sp>
        <p:sp>
          <p:nvSpPr>
            <p:cNvPr id="36" name="正方形/長方形 35"/>
            <p:cNvSpPr/>
            <p:nvPr/>
          </p:nvSpPr>
          <p:spPr>
            <a:xfrm>
              <a:off x="9969527" y="3384784"/>
              <a:ext cx="1821152" cy="344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smtClean="0">
                  <a:solidFill>
                    <a:schemeClr val="tx1"/>
                  </a:solidFill>
                </a:rPr>
                <a:t>C</a:t>
              </a:r>
              <a:endParaRPr lang="ja-JP" altLang="en-US" sz="2000" b="1" dirty="0">
                <a:solidFill>
                  <a:schemeClr val="tx1"/>
                </a:solidFill>
              </a:endParaRPr>
            </a:p>
          </p:txBody>
        </p:sp>
        <p:sp>
          <p:nvSpPr>
            <p:cNvPr id="37" name="正方形/長方形 36"/>
            <p:cNvSpPr/>
            <p:nvPr/>
          </p:nvSpPr>
          <p:spPr>
            <a:xfrm>
              <a:off x="9969527" y="2874460"/>
              <a:ext cx="1821152" cy="3905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a:solidFill>
                    <a:schemeClr val="tx1"/>
                  </a:solidFill>
                </a:rPr>
                <a:t>B</a:t>
              </a:r>
              <a:endParaRPr lang="ja-JP" altLang="en-US" sz="2000" b="1" dirty="0">
                <a:solidFill>
                  <a:schemeClr val="tx1"/>
                </a:solidFill>
              </a:endParaRPr>
            </a:p>
          </p:txBody>
        </p:sp>
        <p:sp>
          <p:nvSpPr>
            <p:cNvPr id="39" name="正方形/長方形 38"/>
            <p:cNvSpPr/>
            <p:nvPr/>
          </p:nvSpPr>
          <p:spPr>
            <a:xfrm>
              <a:off x="9969527" y="2401852"/>
              <a:ext cx="1821152" cy="351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smtClean="0">
                  <a:solidFill>
                    <a:schemeClr val="tx1"/>
                  </a:solidFill>
                </a:rPr>
                <a:t>A</a:t>
              </a:r>
              <a:endParaRPr lang="ja-JP" altLang="en-US" sz="2000" b="1" dirty="0">
                <a:solidFill>
                  <a:schemeClr val="tx1"/>
                </a:solidFill>
              </a:endParaRPr>
            </a:p>
          </p:txBody>
        </p:sp>
      </p:grpSp>
      <p:sp>
        <p:nvSpPr>
          <p:cNvPr id="40" name="テキスト ボックス 39"/>
          <p:cNvSpPr txBox="1"/>
          <p:nvPr/>
        </p:nvSpPr>
        <p:spPr>
          <a:xfrm>
            <a:off x="10008437" y="5553334"/>
            <a:ext cx="1826141" cy="584775"/>
          </a:xfrm>
          <a:prstGeom prst="rect">
            <a:avLst/>
          </a:prstGeom>
          <a:noFill/>
        </p:spPr>
        <p:txBody>
          <a:bodyPr wrap="none" rtlCol="0">
            <a:spAutoFit/>
          </a:bodyPr>
          <a:lstStyle/>
          <a:p>
            <a:r>
              <a:rPr lang="ja-JP" altLang="en-US" sz="3200" b="1" dirty="0"/>
              <a:t>授業</a:t>
            </a:r>
            <a:r>
              <a:rPr kumimoji="1" lang="ja-JP" altLang="en-US" sz="3200" b="1" dirty="0" smtClean="0"/>
              <a:t>一覧</a:t>
            </a:r>
            <a:endParaRPr kumimoji="1" lang="ja-JP" altLang="en-US" sz="3200" b="1" dirty="0"/>
          </a:p>
        </p:txBody>
      </p:sp>
      <p:sp>
        <p:nvSpPr>
          <p:cNvPr id="41" name="テキスト ボックス 40"/>
          <p:cNvSpPr txBox="1"/>
          <p:nvPr/>
        </p:nvSpPr>
        <p:spPr>
          <a:xfrm>
            <a:off x="6388569" y="5615364"/>
            <a:ext cx="2646878" cy="584775"/>
          </a:xfrm>
          <a:prstGeom prst="rect">
            <a:avLst/>
          </a:prstGeom>
          <a:noFill/>
        </p:spPr>
        <p:txBody>
          <a:bodyPr wrap="none" rtlCol="0">
            <a:spAutoFit/>
          </a:bodyPr>
          <a:lstStyle/>
          <a:p>
            <a:r>
              <a:rPr lang="ja-JP" altLang="en-US" sz="3200" b="1" dirty="0" smtClean="0"/>
              <a:t>フォーム入力</a:t>
            </a:r>
            <a:endParaRPr kumimoji="1" lang="ja-JP" altLang="en-US" sz="3200" b="1" dirty="0"/>
          </a:p>
        </p:txBody>
      </p:sp>
      <p:sp>
        <p:nvSpPr>
          <p:cNvPr id="55" name="左矢印 54"/>
          <p:cNvSpPr/>
          <p:nvPr/>
        </p:nvSpPr>
        <p:spPr>
          <a:xfrm rot="2639535">
            <a:off x="584310" y="4584331"/>
            <a:ext cx="1042441" cy="548981"/>
          </a:xfrm>
          <a:prstGeom prst="lef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スライド番号プレースホルダー 58"/>
          <p:cNvSpPr>
            <a:spLocks noGrp="1"/>
          </p:cNvSpPr>
          <p:nvPr>
            <p:ph type="sldNum" sz="quarter" idx="12"/>
          </p:nvPr>
        </p:nvSpPr>
        <p:spPr/>
        <p:txBody>
          <a:bodyPr/>
          <a:lstStyle/>
          <a:p>
            <a:r>
              <a:rPr kumimoji="1" lang="en-US" altLang="ja-JP" sz="3600" b="1" dirty="0" smtClean="0"/>
              <a:t>3</a:t>
            </a:r>
            <a:endParaRPr kumimoji="1" lang="ja-JP" altLang="en-US" sz="3600" b="1" dirty="0"/>
          </a:p>
        </p:txBody>
      </p:sp>
      <p:sp>
        <p:nvSpPr>
          <p:cNvPr id="3" name="右矢印 2"/>
          <p:cNvSpPr/>
          <p:nvPr/>
        </p:nvSpPr>
        <p:spPr>
          <a:xfrm>
            <a:off x="2511509" y="3006744"/>
            <a:ext cx="751237"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p:cNvSpPr/>
          <p:nvPr/>
        </p:nvSpPr>
        <p:spPr>
          <a:xfrm>
            <a:off x="5674722" y="3006746"/>
            <a:ext cx="814732"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右矢印 41"/>
          <p:cNvSpPr/>
          <p:nvPr/>
        </p:nvSpPr>
        <p:spPr>
          <a:xfrm>
            <a:off x="8917354" y="3006745"/>
            <a:ext cx="781600"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272446" y="1491215"/>
            <a:ext cx="5724644" cy="646331"/>
          </a:xfrm>
          <a:prstGeom prst="rect">
            <a:avLst/>
          </a:prstGeom>
          <a:noFill/>
        </p:spPr>
        <p:txBody>
          <a:bodyPr wrap="none" rtlCol="0">
            <a:spAutoFit/>
          </a:bodyPr>
          <a:lstStyle/>
          <a:p>
            <a:r>
              <a:rPr kumimoji="1" lang="ja-JP" altLang="en-US" sz="3600" b="1" dirty="0" smtClean="0">
                <a:solidFill>
                  <a:srgbClr val="FF0000"/>
                </a:solidFill>
              </a:rPr>
              <a:t>従来</a:t>
            </a:r>
            <a:r>
              <a:rPr kumimoji="1" lang="ja-JP" altLang="en-US" sz="3600" b="1" dirty="0" smtClean="0"/>
              <a:t>のキャンパスポータル</a:t>
            </a:r>
            <a:endParaRPr kumimoji="1" lang="ja-JP" altLang="en-US" sz="3600" b="1" dirty="0"/>
          </a:p>
        </p:txBody>
      </p:sp>
    </p:spTree>
    <p:extLst>
      <p:ext uri="{BB962C8B-B14F-4D97-AF65-F5344CB8AC3E}">
        <p14:creationId xmlns:p14="http://schemas.microsoft.com/office/powerpoint/2010/main" val="424318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0" grpId="0"/>
      <p:bldP spid="41" grpId="0"/>
      <p:bldP spid="38"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srcRect t="-337" r="-337"/>
          <a:stretch/>
        </p:blipFill>
        <p:spPr>
          <a:xfrm>
            <a:off x="0" y="4428309"/>
            <a:ext cx="1319349" cy="2429690"/>
          </a:xfrm>
          <a:prstGeom prst="rect">
            <a:avLst/>
          </a:prstGeom>
        </p:spPr>
      </p:pic>
      <p:sp>
        <p:nvSpPr>
          <p:cNvPr id="2" name="タイトル 1"/>
          <p:cNvSpPr>
            <a:spLocks noGrp="1"/>
          </p:cNvSpPr>
          <p:nvPr>
            <p:ph type="title"/>
          </p:nvPr>
        </p:nvSpPr>
        <p:spPr/>
        <p:txBody>
          <a:bodyPr>
            <a:normAutofit/>
          </a:bodyPr>
          <a:lstStyle/>
          <a:p>
            <a:r>
              <a:rPr kumimoji="1" lang="ja-JP" altLang="en-US" sz="5400" b="1" dirty="0" smtClean="0"/>
              <a:t>プロジェクト</a:t>
            </a:r>
            <a:r>
              <a:rPr lang="ja-JP" altLang="en-US" sz="5400" b="1" dirty="0"/>
              <a:t>目的</a:t>
            </a:r>
            <a:endParaRPr kumimoji="1" lang="ja-JP" altLang="en-US" sz="5400" b="1" dirty="0"/>
          </a:p>
        </p:txBody>
      </p:sp>
      <p:sp>
        <p:nvSpPr>
          <p:cNvPr id="3" name="コンテンツ プレースホルダー 2"/>
          <p:cNvSpPr>
            <a:spLocks noGrp="1"/>
          </p:cNvSpPr>
          <p:nvPr>
            <p:ph idx="1"/>
          </p:nvPr>
        </p:nvSpPr>
        <p:spPr>
          <a:xfrm>
            <a:off x="581025" y="2220685"/>
            <a:ext cx="11475992" cy="3670664"/>
          </a:xfrm>
        </p:spPr>
        <p:txBody>
          <a:bodyPr>
            <a:normAutofit fontScale="70000" lnSpcReduction="20000"/>
          </a:bodyPr>
          <a:lstStyle/>
          <a:p>
            <a:pPr marL="0" indent="0">
              <a:lnSpc>
                <a:spcPct val="150000"/>
              </a:lnSpc>
              <a:buNone/>
            </a:pPr>
            <a:r>
              <a:rPr lang="ja-JP" altLang="en-US" sz="6900" b="1" dirty="0" smtClean="0"/>
              <a:t>本システムでは</a:t>
            </a:r>
            <a:r>
              <a:rPr lang="en-US" altLang="ja-JP" sz="6900" b="1" dirty="0" smtClean="0"/>
              <a:t>…</a:t>
            </a:r>
            <a:endParaRPr lang="en-US" altLang="ja-JP" sz="6900" b="1" dirty="0"/>
          </a:p>
          <a:p>
            <a:pPr marL="457200" lvl="1" indent="0" algn="just">
              <a:lnSpc>
                <a:spcPct val="150000"/>
              </a:lnSpc>
              <a:buNone/>
            </a:pPr>
            <a:r>
              <a:rPr lang="ja-JP" altLang="en-US" sz="7300" b="1" dirty="0" smtClean="0">
                <a:solidFill>
                  <a:srgbClr val="FF0000"/>
                </a:solidFill>
              </a:rPr>
              <a:t>手間を省き</a:t>
            </a:r>
            <a:r>
              <a:rPr lang="ja-JP" altLang="en-US" sz="7300" b="1" dirty="0" smtClean="0"/>
              <a:t>、</a:t>
            </a:r>
            <a:endParaRPr lang="en-US" altLang="ja-JP" sz="7300" b="1" dirty="0" smtClean="0"/>
          </a:p>
          <a:p>
            <a:pPr marL="457200" lvl="1" indent="0" algn="just">
              <a:lnSpc>
                <a:spcPct val="150000"/>
              </a:lnSpc>
              <a:buNone/>
            </a:pPr>
            <a:r>
              <a:rPr lang="ja-JP" altLang="en-US" sz="7300" b="1" dirty="0" smtClean="0"/>
              <a:t>新たな</a:t>
            </a:r>
            <a:r>
              <a:rPr lang="ja-JP" altLang="en-US" sz="7300" b="1" dirty="0" smtClean="0">
                <a:solidFill>
                  <a:srgbClr val="FF0000"/>
                </a:solidFill>
              </a:rPr>
              <a:t>付加価値</a:t>
            </a:r>
            <a:r>
              <a:rPr lang="ja-JP" altLang="en-US" sz="7300" b="1" dirty="0" smtClean="0"/>
              <a:t>を加え提供します！</a:t>
            </a:r>
            <a:endParaRPr lang="en-US" altLang="ja-JP" sz="7300" b="1" dirty="0" smtClean="0"/>
          </a:p>
        </p:txBody>
      </p:sp>
      <p:sp>
        <p:nvSpPr>
          <p:cNvPr id="8" name="スライド番号プレースホルダー 7"/>
          <p:cNvSpPr>
            <a:spLocks noGrp="1"/>
          </p:cNvSpPr>
          <p:nvPr>
            <p:ph type="sldNum" sz="quarter" idx="12"/>
          </p:nvPr>
        </p:nvSpPr>
        <p:spPr/>
        <p:txBody>
          <a:bodyPr/>
          <a:lstStyle/>
          <a:p>
            <a:r>
              <a:rPr lang="en-US" altLang="ja-JP" sz="3600" b="1" dirty="0"/>
              <a:t>4</a:t>
            </a:r>
            <a:endParaRPr kumimoji="1" lang="ja-JP" altLang="en-US" sz="3600" b="1" dirty="0"/>
          </a:p>
        </p:txBody>
      </p:sp>
    </p:spTree>
    <p:extLst>
      <p:ext uri="{BB962C8B-B14F-4D97-AF65-F5344CB8AC3E}">
        <p14:creationId xmlns:p14="http://schemas.microsoft.com/office/powerpoint/2010/main" val="138382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a:xfrm>
            <a:off x="640277" y="201326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2" name="タイトル 1"/>
          <p:cNvSpPr>
            <a:spLocks noGrp="1"/>
          </p:cNvSpPr>
          <p:nvPr>
            <p:ph type="title"/>
          </p:nvPr>
        </p:nvSpPr>
        <p:spPr/>
        <p:txBody>
          <a:bodyPr>
            <a:normAutofit/>
          </a:bodyPr>
          <a:lstStyle/>
          <a:p>
            <a:r>
              <a:rPr kumimoji="1" lang="ja-JP" altLang="en-US" sz="5400" b="1" dirty="0" smtClean="0"/>
              <a:t>プロジェクト</a:t>
            </a:r>
            <a:r>
              <a:rPr lang="ja-JP" altLang="en-US" sz="5400" b="1" dirty="0"/>
              <a:t>目的</a:t>
            </a:r>
            <a:endParaRPr kumimoji="1" lang="ja-JP" altLang="en-US" sz="5400" b="1" dirty="0"/>
          </a:p>
        </p:txBody>
      </p:sp>
      <p:sp>
        <p:nvSpPr>
          <p:cNvPr id="19" name="テキスト ボックス 18"/>
          <p:cNvSpPr txBox="1"/>
          <p:nvPr/>
        </p:nvSpPr>
        <p:spPr>
          <a:xfrm>
            <a:off x="640277" y="5844358"/>
            <a:ext cx="2646878" cy="584775"/>
          </a:xfrm>
          <a:prstGeom prst="rect">
            <a:avLst/>
          </a:prstGeom>
          <a:noFill/>
        </p:spPr>
        <p:txBody>
          <a:bodyPr wrap="none" rtlCol="0">
            <a:spAutoFit/>
          </a:bodyPr>
          <a:lstStyle/>
          <a:p>
            <a:r>
              <a:rPr kumimoji="1" lang="ja-JP" altLang="en-US" sz="3200" b="1" dirty="0" smtClean="0"/>
              <a:t>ページを開く</a:t>
            </a:r>
            <a:endParaRPr kumimoji="1" lang="ja-JP" altLang="en-US" sz="3200" b="1" dirty="0"/>
          </a:p>
        </p:txBody>
      </p:sp>
      <p:sp>
        <p:nvSpPr>
          <p:cNvPr id="23" name="テキスト ボックス 22"/>
          <p:cNvSpPr txBox="1"/>
          <p:nvPr/>
        </p:nvSpPr>
        <p:spPr>
          <a:xfrm>
            <a:off x="3635787" y="5844358"/>
            <a:ext cx="4761055" cy="584775"/>
          </a:xfrm>
          <a:prstGeom prst="rect">
            <a:avLst/>
          </a:prstGeom>
          <a:noFill/>
        </p:spPr>
        <p:txBody>
          <a:bodyPr wrap="square" rtlCol="0">
            <a:spAutoFit/>
          </a:bodyPr>
          <a:lstStyle/>
          <a:p>
            <a:pPr algn="ctr"/>
            <a:r>
              <a:rPr lang="ja-JP" altLang="en-US" sz="3200" b="1" dirty="0" smtClean="0"/>
              <a:t>検索フォーム入力</a:t>
            </a:r>
            <a:endParaRPr kumimoji="1" lang="ja-JP" altLang="en-US" sz="3200" b="1" dirty="0"/>
          </a:p>
        </p:txBody>
      </p:sp>
      <p:sp>
        <p:nvSpPr>
          <p:cNvPr id="41" name="テキスト ボックス 40"/>
          <p:cNvSpPr txBox="1"/>
          <p:nvPr/>
        </p:nvSpPr>
        <p:spPr>
          <a:xfrm>
            <a:off x="8494117" y="5844357"/>
            <a:ext cx="3563931" cy="584775"/>
          </a:xfrm>
          <a:prstGeom prst="rect">
            <a:avLst/>
          </a:prstGeom>
          <a:noFill/>
        </p:spPr>
        <p:txBody>
          <a:bodyPr wrap="square" rtlCol="0">
            <a:spAutoFit/>
          </a:bodyPr>
          <a:lstStyle/>
          <a:p>
            <a:r>
              <a:rPr kumimoji="1" lang="ja-JP" altLang="en-US" sz="3200" b="1" dirty="0" smtClean="0"/>
              <a:t>見たい授業を選択</a:t>
            </a:r>
            <a:endParaRPr kumimoji="1" lang="ja-JP" altLang="en-US" sz="3200" b="1" dirty="0"/>
          </a:p>
        </p:txBody>
      </p:sp>
      <p:sp>
        <p:nvSpPr>
          <p:cNvPr id="59" name="スライド番号プレースホルダー 58"/>
          <p:cNvSpPr>
            <a:spLocks noGrp="1"/>
          </p:cNvSpPr>
          <p:nvPr>
            <p:ph type="sldNum" sz="quarter" idx="12"/>
          </p:nvPr>
        </p:nvSpPr>
        <p:spPr/>
        <p:txBody>
          <a:bodyPr/>
          <a:lstStyle/>
          <a:p>
            <a:r>
              <a:rPr lang="en-US" altLang="ja-JP" sz="3600" b="1" dirty="0"/>
              <a:t>5</a:t>
            </a:r>
            <a:endParaRPr kumimoji="1" lang="ja-JP" altLang="en-US" sz="3600" b="1" dirty="0"/>
          </a:p>
        </p:txBody>
      </p:sp>
      <p:sp>
        <p:nvSpPr>
          <p:cNvPr id="3" name="右矢印 2"/>
          <p:cNvSpPr/>
          <p:nvPr/>
        </p:nvSpPr>
        <p:spPr>
          <a:xfrm>
            <a:off x="7792432" y="3215715"/>
            <a:ext cx="751237"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8" name="右矢印 37"/>
          <p:cNvSpPr/>
          <p:nvPr/>
        </p:nvSpPr>
        <p:spPr>
          <a:xfrm>
            <a:off x="3711870" y="3215715"/>
            <a:ext cx="814732"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50" name="正方形/長方形 49"/>
          <p:cNvSpPr/>
          <p:nvPr/>
        </p:nvSpPr>
        <p:spPr>
          <a:xfrm>
            <a:off x="4706060" y="201249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47" name="正方形/長方形 46"/>
          <p:cNvSpPr/>
          <p:nvPr/>
        </p:nvSpPr>
        <p:spPr>
          <a:xfrm>
            <a:off x="640277" y="3493804"/>
            <a:ext cx="2790314" cy="7500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rPr>
              <a:t>http://…</a:t>
            </a:r>
            <a:endParaRPr kumimoji="1" lang="ja-JP" altLang="en-US" sz="2800" b="1" dirty="0">
              <a:solidFill>
                <a:schemeClr val="tx1"/>
              </a:solidFill>
            </a:endParaRPr>
          </a:p>
        </p:txBody>
      </p:sp>
      <p:grpSp>
        <p:nvGrpSpPr>
          <p:cNvPr id="5" name="グループ化 4"/>
          <p:cNvGrpSpPr/>
          <p:nvPr/>
        </p:nvGrpSpPr>
        <p:grpSpPr>
          <a:xfrm>
            <a:off x="8763824" y="2012497"/>
            <a:ext cx="2779880" cy="3727631"/>
            <a:chOff x="8763824" y="2012497"/>
            <a:chExt cx="2779880" cy="3727631"/>
          </a:xfrm>
        </p:grpSpPr>
        <p:sp>
          <p:nvSpPr>
            <p:cNvPr id="29" name="正方形/長方形 28"/>
            <p:cNvSpPr/>
            <p:nvPr/>
          </p:nvSpPr>
          <p:spPr>
            <a:xfrm>
              <a:off x="8763824" y="201249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31" name="正方形/長方形 30"/>
            <p:cNvSpPr/>
            <p:nvPr/>
          </p:nvSpPr>
          <p:spPr>
            <a:xfrm>
              <a:off x="8903841" y="2669490"/>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48" name="正方形/長方形 47"/>
            <p:cNvSpPr/>
            <p:nvPr/>
          </p:nvSpPr>
          <p:spPr>
            <a:xfrm>
              <a:off x="8903840" y="3429962"/>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49" name="正方形/長方形 48"/>
            <p:cNvSpPr/>
            <p:nvPr/>
          </p:nvSpPr>
          <p:spPr>
            <a:xfrm>
              <a:off x="8903839" y="4273549"/>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grpSp>
      <p:sp>
        <p:nvSpPr>
          <p:cNvPr id="20" name="テキスト ボックス 4"/>
          <p:cNvSpPr txBox="1"/>
          <p:nvPr/>
        </p:nvSpPr>
        <p:spPr>
          <a:xfrm>
            <a:off x="2128608" y="1391499"/>
            <a:ext cx="8032968"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b="1" dirty="0" smtClean="0">
                <a:solidFill>
                  <a:srgbClr val="FF0000"/>
                </a:solidFill>
              </a:rPr>
              <a:t>私たちが開発する</a:t>
            </a:r>
            <a:r>
              <a:rPr kumimoji="1" lang="ja-JP" altLang="en-US" sz="3600" b="1" dirty="0" smtClean="0"/>
              <a:t>キャンパスポータル</a:t>
            </a:r>
            <a:endParaRPr kumimoji="1" lang="ja-JP" altLang="en-US" sz="3600" b="1" dirty="0"/>
          </a:p>
        </p:txBody>
      </p:sp>
      <p:sp>
        <p:nvSpPr>
          <p:cNvPr id="7" name="正方形/長方形 6"/>
          <p:cNvSpPr/>
          <p:nvPr/>
        </p:nvSpPr>
        <p:spPr>
          <a:xfrm>
            <a:off x="5146766" y="3708168"/>
            <a:ext cx="1957288" cy="39356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検索する</a:t>
            </a:r>
            <a:endParaRPr kumimoji="1" lang="ja-JP" altLang="en-US" b="1" dirty="0">
              <a:solidFill>
                <a:schemeClr val="tx1"/>
              </a:solidFill>
            </a:endParaRPr>
          </a:p>
        </p:txBody>
      </p:sp>
      <p:sp>
        <p:nvSpPr>
          <p:cNvPr id="24" name="正方形/長方形 23"/>
          <p:cNvSpPr/>
          <p:nvPr/>
        </p:nvSpPr>
        <p:spPr>
          <a:xfrm>
            <a:off x="4887887" y="2965349"/>
            <a:ext cx="2514409" cy="4464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endParaRPr kumimoji="1" lang="ja-JP" altLang="en-US" sz="2000" b="1" dirty="0">
              <a:solidFill>
                <a:schemeClr val="tx1"/>
              </a:solidFill>
            </a:endParaRPr>
          </a:p>
        </p:txBody>
      </p:sp>
    </p:spTree>
    <p:extLst>
      <p:ext uri="{BB962C8B-B14F-4D97-AF65-F5344CB8AC3E}">
        <p14:creationId xmlns:p14="http://schemas.microsoft.com/office/powerpoint/2010/main" val="59392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1" grpId="0"/>
      <p:bldP spid="3" grpId="0" animBg="1"/>
      <p:bldP spid="50" grpId="0" animBg="1"/>
      <p:bldP spid="7"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normAutofit/>
          </a:bodyPr>
          <a:lstStyle/>
          <a:p>
            <a:r>
              <a:rPr lang="ja-JP" altLang="en-US" sz="5400" b="1" dirty="0"/>
              <a:t>実装</a:t>
            </a:r>
            <a:r>
              <a:rPr lang="ja-JP" altLang="en-US" sz="5400" b="1" dirty="0" smtClean="0"/>
              <a:t>した</a:t>
            </a:r>
            <a:r>
              <a:rPr kumimoji="1" lang="ja-JP" altLang="en-US" sz="5400" b="1" dirty="0" smtClean="0"/>
              <a:t>機能</a:t>
            </a:r>
            <a:endParaRPr kumimoji="1" lang="ja-JP" altLang="en-US" sz="5400"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2105565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スライド番号プレースホルダー 3"/>
          <p:cNvSpPr>
            <a:spLocks noGrp="1"/>
          </p:cNvSpPr>
          <p:nvPr>
            <p:ph type="sldNum" sz="quarter" idx="12"/>
          </p:nvPr>
        </p:nvSpPr>
        <p:spPr/>
        <p:txBody>
          <a:bodyPr/>
          <a:lstStyle/>
          <a:p>
            <a:r>
              <a:rPr lang="en-US" altLang="ja-JP" sz="3200" b="1" dirty="0" smtClean="0"/>
              <a:t>6</a:t>
            </a:r>
            <a:endParaRPr kumimoji="1" lang="ja-JP" altLang="en-US" sz="1100" b="1" dirty="0"/>
          </a:p>
        </p:txBody>
      </p:sp>
    </p:spTree>
    <p:extLst>
      <p:ext uri="{BB962C8B-B14F-4D97-AF65-F5344CB8AC3E}">
        <p14:creationId xmlns:p14="http://schemas.microsoft.com/office/powerpoint/2010/main" val="43821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FF51E2CD-24B2-471B-81DA-D090E143E4A8}"/>
                                            </p:graphicEl>
                                          </p:spTgt>
                                        </p:tgtEl>
                                        <p:attrNameLst>
                                          <p:attrName>style.visibility</p:attrName>
                                        </p:attrNameLst>
                                      </p:cBhvr>
                                      <p:to>
                                        <p:strVal val="visible"/>
                                      </p:to>
                                    </p:set>
                                    <p:animEffect transition="in" filter="fade">
                                      <p:cBhvr>
                                        <p:cTn id="7" dur="1000"/>
                                        <p:tgtEl>
                                          <p:spTgt spid="5">
                                            <p:graphicEl>
                                              <a:dgm id="{FF51E2CD-24B2-471B-81DA-D090E143E4A8}"/>
                                            </p:graphicEl>
                                          </p:spTgt>
                                        </p:tgtEl>
                                      </p:cBhvr>
                                    </p:animEffect>
                                    <p:anim calcmode="lin" valueType="num">
                                      <p:cBhvr>
                                        <p:cTn id="8" dur="1000" fill="hold"/>
                                        <p:tgtEl>
                                          <p:spTgt spid="5">
                                            <p:graphicEl>
                                              <a:dgm id="{FF51E2CD-24B2-471B-81DA-D090E143E4A8}"/>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FF51E2CD-24B2-471B-81DA-D090E143E4A8}"/>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E5D80F06-C62C-43DB-AB23-8117423EF244}"/>
                                            </p:graphicEl>
                                          </p:spTgt>
                                        </p:tgtEl>
                                        <p:attrNameLst>
                                          <p:attrName>style.visibility</p:attrName>
                                        </p:attrNameLst>
                                      </p:cBhvr>
                                      <p:to>
                                        <p:strVal val="visible"/>
                                      </p:to>
                                    </p:set>
                                    <p:animEffect transition="in" filter="fade">
                                      <p:cBhvr>
                                        <p:cTn id="12" dur="1000"/>
                                        <p:tgtEl>
                                          <p:spTgt spid="5">
                                            <p:graphicEl>
                                              <a:dgm id="{E5D80F06-C62C-43DB-AB23-8117423EF244}"/>
                                            </p:graphicEl>
                                          </p:spTgt>
                                        </p:tgtEl>
                                      </p:cBhvr>
                                    </p:animEffect>
                                    <p:anim calcmode="lin" valueType="num">
                                      <p:cBhvr>
                                        <p:cTn id="13" dur="1000" fill="hold"/>
                                        <p:tgtEl>
                                          <p:spTgt spid="5">
                                            <p:graphicEl>
                                              <a:dgm id="{E5D80F06-C62C-43DB-AB23-8117423EF244}"/>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E5D80F06-C62C-43DB-AB23-8117423EF244}"/>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graphicEl>
                                              <a:dgm id="{9834240E-A5C4-4BAA-A521-6A332B09299A}"/>
                                            </p:graphicEl>
                                          </p:spTgt>
                                        </p:tgtEl>
                                        <p:attrNameLst>
                                          <p:attrName>style.visibility</p:attrName>
                                        </p:attrNameLst>
                                      </p:cBhvr>
                                      <p:to>
                                        <p:strVal val="visible"/>
                                      </p:to>
                                    </p:set>
                                    <p:animEffect transition="in" filter="fade">
                                      <p:cBhvr>
                                        <p:cTn id="19" dur="1000"/>
                                        <p:tgtEl>
                                          <p:spTgt spid="5">
                                            <p:graphicEl>
                                              <a:dgm id="{9834240E-A5C4-4BAA-A521-6A332B09299A}"/>
                                            </p:graphicEl>
                                          </p:spTgt>
                                        </p:tgtEl>
                                      </p:cBhvr>
                                    </p:animEffect>
                                    <p:anim calcmode="lin" valueType="num">
                                      <p:cBhvr>
                                        <p:cTn id="20" dur="1000" fill="hold"/>
                                        <p:tgtEl>
                                          <p:spTgt spid="5">
                                            <p:graphicEl>
                                              <a:dgm id="{9834240E-A5C4-4BAA-A521-6A332B09299A}"/>
                                            </p:graphicEl>
                                          </p:spTgt>
                                        </p:tgtEl>
                                        <p:attrNameLst>
                                          <p:attrName>ppt_x</p:attrName>
                                        </p:attrNameLst>
                                      </p:cBhvr>
                                      <p:tavLst>
                                        <p:tav tm="0">
                                          <p:val>
                                            <p:strVal val="#ppt_x"/>
                                          </p:val>
                                        </p:tav>
                                        <p:tav tm="100000">
                                          <p:val>
                                            <p:strVal val="#ppt_x"/>
                                          </p:val>
                                        </p:tav>
                                      </p:tavLst>
                                    </p:anim>
                                    <p:anim calcmode="lin" valueType="num">
                                      <p:cBhvr>
                                        <p:cTn id="21" dur="1000" fill="hold"/>
                                        <p:tgtEl>
                                          <p:spTgt spid="5">
                                            <p:graphicEl>
                                              <a:dgm id="{9834240E-A5C4-4BAA-A521-6A332B09299A}"/>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graphicEl>
                                              <a:dgm id="{17617896-E2C1-45EC-85CD-71C85D6E3BE7}"/>
                                            </p:graphicEl>
                                          </p:spTgt>
                                        </p:tgtEl>
                                        <p:attrNameLst>
                                          <p:attrName>style.visibility</p:attrName>
                                        </p:attrNameLst>
                                      </p:cBhvr>
                                      <p:to>
                                        <p:strVal val="visible"/>
                                      </p:to>
                                    </p:set>
                                    <p:animEffect transition="in" filter="fade">
                                      <p:cBhvr>
                                        <p:cTn id="24" dur="1000"/>
                                        <p:tgtEl>
                                          <p:spTgt spid="5">
                                            <p:graphicEl>
                                              <a:dgm id="{17617896-E2C1-45EC-85CD-71C85D6E3BE7}"/>
                                            </p:graphicEl>
                                          </p:spTgt>
                                        </p:tgtEl>
                                      </p:cBhvr>
                                    </p:animEffect>
                                    <p:anim calcmode="lin" valueType="num">
                                      <p:cBhvr>
                                        <p:cTn id="25" dur="1000" fill="hold"/>
                                        <p:tgtEl>
                                          <p:spTgt spid="5">
                                            <p:graphicEl>
                                              <a:dgm id="{17617896-E2C1-45EC-85CD-71C85D6E3BE7}"/>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17617896-E2C1-45EC-85CD-71C85D6E3BE7}"/>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graphicEl>
                                              <a:dgm id="{5C136041-2953-488A-9493-F3D53F685869}"/>
                                            </p:graphicEl>
                                          </p:spTgt>
                                        </p:tgtEl>
                                        <p:attrNameLst>
                                          <p:attrName>style.visibility</p:attrName>
                                        </p:attrNameLst>
                                      </p:cBhvr>
                                      <p:to>
                                        <p:strVal val="visible"/>
                                      </p:to>
                                    </p:set>
                                    <p:animEffect transition="in" filter="fade">
                                      <p:cBhvr>
                                        <p:cTn id="29" dur="1000"/>
                                        <p:tgtEl>
                                          <p:spTgt spid="5">
                                            <p:graphicEl>
                                              <a:dgm id="{5C136041-2953-488A-9493-F3D53F685869}"/>
                                            </p:graphicEl>
                                          </p:spTgt>
                                        </p:tgtEl>
                                      </p:cBhvr>
                                    </p:animEffect>
                                    <p:anim calcmode="lin" valueType="num">
                                      <p:cBhvr>
                                        <p:cTn id="30" dur="1000" fill="hold"/>
                                        <p:tgtEl>
                                          <p:spTgt spid="5">
                                            <p:graphicEl>
                                              <a:dgm id="{5C136041-2953-488A-9493-F3D53F685869}"/>
                                            </p:graphicEl>
                                          </p:spTgt>
                                        </p:tgtEl>
                                        <p:attrNameLst>
                                          <p:attrName>ppt_x</p:attrName>
                                        </p:attrNameLst>
                                      </p:cBhvr>
                                      <p:tavLst>
                                        <p:tav tm="0">
                                          <p:val>
                                            <p:strVal val="#ppt_x"/>
                                          </p:val>
                                        </p:tav>
                                        <p:tav tm="100000">
                                          <p:val>
                                            <p:strVal val="#ppt_x"/>
                                          </p:val>
                                        </p:tav>
                                      </p:tavLst>
                                    </p:anim>
                                    <p:anim calcmode="lin" valueType="num">
                                      <p:cBhvr>
                                        <p:cTn id="31" dur="1000" fill="hold"/>
                                        <p:tgtEl>
                                          <p:spTgt spid="5">
                                            <p:graphicEl>
                                              <a:dgm id="{5C136041-2953-488A-9493-F3D53F68586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smtClean="0"/>
              <a:t>選択したチーム課題</a:t>
            </a:r>
            <a:endParaRPr kumimoji="1" lang="ja-JP" altLang="en-US" sz="5400"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874713" y="1938883"/>
            <a:ext cx="10515600" cy="4305163"/>
          </a:xfrm>
        </p:spPr>
        <p:txBody>
          <a:bodyPr>
            <a:normAutofit/>
          </a:bodyPr>
          <a:lstStyle/>
          <a:p>
            <a:pPr marL="0" indent="0">
              <a:lnSpc>
                <a:spcPct val="160000"/>
              </a:lnSpc>
              <a:buNone/>
            </a:pPr>
            <a:r>
              <a:rPr lang="ja-JP" altLang="en-US" sz="3900" b="1" dirty="0"/>
              <a:t>管理</a:t>
            </a:r>
            <a:r>
              <a:rPr lang="ja-JP" altLang="en-US" sz="3900" b="1" dirty="0" smtClean="0"/>
              <a:t>系 </a:t>
            </a:r>
            <a:endParaRPr lang="en-US" altLang="ja-JP" sz="3900" b="1" dirty="0" smtClean="0"/>
          </a:p>
          <a:p>
            <a:pPr marL="0" indent="0">
              <a:lnSpc>
                <a:spcPct val="160000"/>
              </a:lnSpc>
              <a:buNone/>
            </a:pPr>
            <a:r>
              <a:rPr lang="ja-JP" altLang="en-US" sz="3900" b="1" dirty="0" smtClean="0"/>
              <a:t>　アジャイル開発を導入する</a:t>
            </a:r>
            <a:endParaRPr lang="en-US" altLang="ja-JP" sz="3900" b="1" dirty="0"/>
          </a:p>
          <a:p>
            <a:pPr marL="0" indent="0">
              <a:lnSpc>
                <a:spcPct val="160000"/>
              </a:lnSpc>
              <a:buNone/>
            </a:pPr>
            <a:r>
              <a:rPr lang="ja-JP" altLang="en-US" sz="3900" b="1" dirty="0"/>
              <a:t>　</a:t>
            </a:r>
            <a:r>
              <a:rPr lang="ja-JP" altLang="en-US" sz="3900" b="1" dirty="0" smtClean="0"/>
              <a:t>　　　   </a:t>
            </a:r>
            <a:r>
              <a:rPr lang="ja-JP" altLang="en-US" sz="4800" b="1" dirty="0" smtClean="0"/>
              <a:t>開発に重点を置くため</a:t>
            </a:r>
            <a:endParaRPr lang="en-US" altLang="ja-JP" sz="4800" b="1" dirty="0" smtClean="0"/>
          </a:p>
          <a:p>
            <a:pPr marL="0" indent="0">
              <a:lnSpc>
                <a:spcPct val="150000"/>
              </a:lnSpc>
              <a:buNone/>
            </a:pPr>
            <a:endParaRPr lang="ja-JP" altLang="en-US" sz="4400" b="1" dirty="0" smtClean="0"/>
          </a:p>
        </p:txBody>
      </p:sp>
      <p:sp>
        <p:nvSpPr>
          <p:cNvPr id="7" name="スライド番号プレースホルダー 6"/>
          <p:cNvSpPr>
            <a:spLocks noGrp="1"/>
          </p:cNvSpPr>
          <p:nvPr>
            <p:ph type="sldNum" sz="quarter" idx="12"/>
          </p:nvPr>
        </p:nvSpPr>
        <p:spPr/>
        <p:txBody>
          <a:bodyPr/>
          <a:lstStyle/>
          <a:p>
            <a:r>
              <a:rPr lang="en-US" altLang="ja-JP" sz="3600" b="1" dirty="0"/>
              <a:t>7</a:t>
            </a:r>
            <a:endParaRPr kumimoji="1" lang="ja-JP" altLang="en-US" sz="3600" b="1" dirty="0"/>
          </a:p>
        </p:txBody>
      </p:sp>
      <p:sp>
        <p:nvSpPr>
          <p:cNvPr id="8" name="楕円 7"/>
          <p:cNvSpPr/>
          <p:nvPr/>
        </p:nvSpPr>
        <p:spPr>
          <a:xfrm>
            <a:off x="2967665" y="4091464"/>
            <a:ext cx="7370537" cy="136880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 name="図 9"/>
          <p:cNvPicPr>
            <a:picLocks noChangeAspect="1"/>
          </p:cNvPicPr>
          <p:nvPr/>
        </p:nvPicPr>
        <p:blipFill rotWithShape="1">
          <a:blip r:embed="rId3"/>
          <a:srcRect t="-337" r="-337"/>
          <a:stretch/>
        </p:blipFill>
        <p:spPr>
          <a:xfrm>
            <a:off x="0" y="4167050"/>
            <a:ext cx="1554480" cy="2690949"/>
          </a:xfrm>
          <a:prstGeom prst="rect">
            <a:avLst/>
          </a:prstGeom>
        </p:spPr>
      </p:pic>
      <p:sp>
        <p:nvSpPr>
          <p:cNvPr id="4" name="右矢印 3"/>
          <p:cNvSpPr/>
          <p:nvPr/>
        </p:nvSpPr>
        <p:spPr>
          <a:xfrm>
            <a:off x="1771868" y="453355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751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smtClean="0"/>
              <a:t>アジャイル開発</a:t>
            </a:r>
            <a:endParaRPr kumimoji="1" lang="ja-JP" altLang="en-US" sz="5400"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1554480" y="1433945"/>
            <a:ext cx="9835833" cy="4810101"/>
          </a:xfrm>
        </p:spPr>
        <p:txBody>
          <a:bodyPr>
            <a:normAutofit fontScale="77500" lnSpcReduction="20000"/>
          </a:bodyPr>
          <a:lstStyle/>
          <a:p>
            <a:pPr marL="0" indent="0">
              <a:lnSpc>
                <a:spcPct val="160000"/>
              </a:lnSpc>
              <a:buNone/>
            </a:pPr>
            <a:r>
              <a:rPr lang="ja-JP" altLang="en-US" sz="4600" b="1" dirty="0" smtClean="0">
                <a:solidFill>
                  <a:srgbClr val="FF0000"/>
                </a:solidFill>
              </a:rPr>
              <a:t>メリット</a:t>
            </a:r>
            <a:r>
              <a:rPr lang="ja-JP" altLang="en-US" sz="4600" b="1" dirty="0" smtClean="0"/>
              <a:t>　</a:t>
            </a:r>
            <a:endParaRPr lang="en-US" altLang="ja-JP" sz="4600" b="1" dirty="0"/>
          </a:p>
          <a:p>
            <a:pPr marL="0" indent="0">
              <a:lnSpc>
                <a:spcPct val="160000"/>
              </a:lnSpc>
              <a:buNone/>
            </a:pPr>
            <a:r>
              <a:rPr lang="ja-JP" altLang="en-US" sz="3800" b="1" dirty="0" smtClean="0"/>
              <a:t>　・開発に専念できる</a:t>
            </a:r>
            <a:endParaRPr lang="en-US" altLang="ja-JP" sz="3800" b="1" dirty="0" smtClean="0"/>
          </a:p>
          <a:p>
            <a:pPr marL="0" indent="0">
              <a:lnSpc>
                <a:spcPct val="160000"/>
              </a:lnSpc>
              <a:buNone/>
            </a:pPr>
            <a:r>
              <a:rPr lang="ja-JP" altLang="en-US" sz="3800" b="1" dirty="0" smtClean="0"/>
              <a:t>　・仕様変更などに柔軟に対応可能である</a:t>
            </a:r>
            <a:endParaRPr lang="en-US" altLang="ja-JP" sz="3800" b="1" dirty="0" smtClean="0"/>
          </a:p>
          <a:p>
            <a:pPr marL="0" indent="0">
              <a:lnSpc>
                <a:spcPct val="160000"/>
              </a:lnSpc>
              <a:buNone/>
            </a:pPr>
            <a:r>
              <a:rPr lang="ja-JP" altLang="en-US" sz="4600" b="1" dirty="0" smtClean="0">
                <a:solidFill>
                  <a:srgbClr val="0070C0"/>
                </a:solidFill>
              </a:rPr>
              <a:t>デメリット</a:t>
            </a:r>
            <a:endParaRPr lang="en-US" altLang="ja-JP" sz="4600" b="1" dirty="0" smtClean="0">
              <a:solidFill>
                <a:srgbClr val="0070C0"/>
              </a:solidFill>
            </a:endParaRPr>
          </a:p>
          <a:p>
            <a:pPr marL="0" indent="0">
              <a:lnSpc>
                <a:spcPct val="160000"/>
              </a:lnSpc>
              <a:buNone/>
            </a:pPr>
            <a:r>
              <a:rPr lang="ja-JP" altLang="en-US" sz="3800" b="1" dirty="0"/>
              <a:t>　</a:t>
            </a:r>
            <a:r>
              <a:rPr lang="ja-JP" altLang="en-US" sz="3800" b="1" dirty="0" smtClean="0"/>
              <a:t>・マネジメント</a:t>
            </a:r>
            <a:r>
              <a:rPr lang="ja-JP" altLang="en-US" sz="3800" b="1" dirty="0"/>
              <a:t>が</a:t>
            </a:r>
            <a:r>
              <a:rPr lang="ja-JP" altLang="en-US" sz="3800" b="1" dirty="0" smtClean="0"/>
              <a:t>難しい</a:t>
            </a:r>
            <a:endParaRPr lang="en-US" altLang="ja-JP" sz="3800" b="1" dirty="0" smtClean="0"/>
          </a:p>
          <a:p>
            <a:pPr marL="0" indent="0">
              <a:lnSpc>
                <a:spcPct val="160000"/>
              </a:lnSpc>
              <a:buNone/>
            </a:pPr>
            <a:r>
              <a:rPr lang="ja-JP" altLang="en-US" sz="3800" b="1" dirty="0" smtClean="0"/>
              <a:t>　</a:t>
            </a:r>
            <a:r>
              <a:rPr lang="ja-JP" altLang="en-US" sz="3800" b="1" dirty="0"/>
              <a:t>・</a:t>
            </a:r>
            <a:r>
              <a:rPr lang="ja-JP" altLang="en-US" sz="3800" b="1" dirty="0" smtClean="0"/>
              <a:t>あまり馴染みがない</a:t>
            </a:r>
            <a:endParaRPr lang="en-US" altLang="ja-JP" sz="3800" b="1" dirty="0" smtClean="0"/>
          </a:p>
          <a:p>
            <a:pPr marL="0" indent="0">
              <a:lnSpc>
                <a:spcPct val="160000"/>
              </a:lnSpc>
              <a:buNone/>
            </a:pPr>
            <a:endParaRPr lang="en-US" altLang="ja-JP" sz="3200" b="1" dirty="0" smtClean="0"/>
          </a:p>
          <a:p>
            <a:pPr marL="0" indent="0">
              <a:lnSpc>
                <a:spcPct val="160000"/>
              </a:lnSpc>
              <a:buNone/>
            </a:pPr>
            <a:endParaRPr lang="ja-JP" altLang="en-US" sz="3200" b="1" dirty="0" smtClean="0"/>
          </a:p>
        </p:txBody>
      </p:sp>
      <p:sp>
        <p:nvSpPr>
          <p:cNvPr id="7" name="スライド番号プレースホルダー 6"/>
          <p:cNvSpPr>
            <a:spLocks noGrp="1"/>
          </p:cNvSpPr>
          <p:nvPr>
            <p:ph type="sldNum" sz="quarter" idx="12"/>
          </p:nvPr>
        </p:nvSpPr>
        <p:spPr/>
        <p:txBody>
          <a:bodyPr/>
          <a:lstStyle/>
          <a:p>
            <a:r>
              <a:rPr lang="en-US" altLang="ja-JP" sz="3600" b="1" dirty="0"/>
              <a:t>8</a:t>
            </a:r>
            <a:endParaRPr kumimoji="1" lang="ja-JP" altLang="en-US" sz="3600" b="1" dirty="0"/>
          </a:p>
        </p:txBody>
      </p:sp>
      <p:pic>
        <p:nvPicPr>
          <p:cNvPr id="10" name="図 9"/>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586301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3173</TotalTime>
  <Words>1700</Words>
  <Application>Microsoft Office PowerPoint</Application>
  <PresentationFormat>ワイド画面</PresentationFormat>
  <Paragraphs>317</Paragraphs>
  <Slides>21</Slides>
  <Notes>21</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21</vt:i4>
      </vt:variant>
    </vt:vector>
  </HeadingPairs>
  <TitlesOfParts>
    <vt:vector size="32" baseType="lpstr">
      <vt:lpstr>HGP創英角ｺﾞｼｯｸUB</vt:lpstr>
      <vt:lpstr>ＭＳ Ｐゴシック</vt:lpstr>
      <vt:lpstr>ＭＳ 明朝</vt:lpstr>
      <vt:lpstr>游ゴシック</vt:lpstr>
      <vt:lpstr>游ゴシック Light</vt:lpstr>
      <vt:lpstr>Arial</vt:lpstr>
      <vt:lpstr>Calibri</vt:lpstr>
      <vt:lpstr>Century</vt:lpstr>
      <vt:lpstr>Chiller</vt:lpstr>
      <vt:lpstr>Times New Roman</vt:lpstr>
      <vt:lpstr>Office テーマ</vt:lpstr>
      <vt:lpstr>PM学科専用 闇 キャンパスポータル</vt:lpstr>
      <vt:lpstr>目次</vt:lpstr>
      <vt:lpstr>プロジェクト背景</vt:lpstr>
      <vt:lpstr>プロジェクト背景</vt:lpstr>
      <vt:lpstr>プロジェクト目的</vt:lpstr>
      <vt:lpstr>プロジェクト目的</vt:lpstr>
      <vt:lpstr>実装した機能</vt:lpstr>
      <vt:lpstr>選択したチーム課題</vt:lpstr>
      <vt:lpstr>アジャイル開発</vt:lpstr>
      <vt:lpstr>選択したチーム課題</vt:lpstr>
      <vt:lpstr>PM評価</vt:lpstr>
      <vt:lpstr>QCD・品質</vt:lpstr>
      <vt:lpstr>PowerPoint プレゼンテーション</vt:lpstr>
      <vt:lpstr>プロダクトオーナーによる評価</vt:lpstr>
      <vt:lpstr>QCD・コスト</vt:lpstr>
      <vt:lpstr>QCD・コスト</vt:lpstr>
      <vt:lpstr>PowerPoint プレゼンテーション</vt:lpstr>
      <vt:lpstr>QCD・納期</vt:lpstr>
      <vt:lpstr>振り返り</vt:lpstr>
      <vt:lpstr>完成体</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ＰＭ学科専用 闇 キャンパスポータル</dc:title>
  <dc:creator>竹内　裕治</dc:creator>
  <cp:lastModifiedBy>竹内裕治</cp:lastModifiedBy>
  <cp:revision>272</cp:revision>
  <dcterms:created xsi:type="dcterms:W3CDTF">2017-06-02T06:09:37Z</dcterms:created>
  <dcterms:modified xsi:type="dcterms:W3CDTF">2017-07-21T00:44:25Z</dcterms:modified>
</cp:coreProperties>
</file>