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5878-6442-4256-86FD-4092D23083B5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FEFF-1A39-455D-930A-3227C695E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EFF-1A39-455D-930A-3227C695EF9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6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「注目点の明るさや色の知覚量はその点の絶対的な光学量よりも、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周囲の光学量との相対的な変化量に影響される」という理論に基づく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EFF-1A39-455D-930A-3227C695EF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219002"/>
            <a:ext cx="7772400" cy="865617"/>
          </a:xfrm>
        </p:spPr>
        <p:txBody>
          <a:bodyPr anchor="b">
            <a:normAutofit/>
          </a:bodyPr>
          <a:lstStyle>
            <a:lvl1pPr algn="ctr">
              <a:defRPr sz="4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665" y="3692396"/>
            <a:ext cx="6858000" cy="582784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254A-602E-4FE2-90A5-E88EBCBA4EF4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8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E79D-28BC-4FCF-AAC6-044B93AFD508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4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FF3-0DB0-49C8-9ABC-66E61F9C6967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754"/>
            <a:ext cx="7886700" cy="524560"/>
          </a:xfrm>
        </p:spPr>
        <p:txBody>
          <a:bodyPr>
            <a:noAutofit/>
          </a:bodyPr>
          <a:lstStyle>
            <a:lvl1pPr>
              <a:defRPr sz="32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1158"/>
            <a:ext cx="7886700" cy="4970591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6519" y="269189"/>
            <a:ext cx="738831" cy="36512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7682C8-82D1-46D0-9478-90028B6C6E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634314"/>
            <a:ext cx="78867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492875"/>
            <a:ext cx="7886700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505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0ED8-5519-4EEE-B8D7-80CE19618534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9A41-8674-462B-8D87-1397E635A302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CB-8EC0-41B3-8854-19DF3BB2ACDF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D92A-1DE7-4B72-9E60-DD1122E78C5B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5C9A-3905-40C3-B945-C71CFFCE2890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3483-77FC-4197-BCAC-C7481D52E853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3802-3F71-4639-A5B2-6747B905B13D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9D67-CDD7-4021-AA7A-5563507FD873}" type="datetime1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3465" y="2219002"/>
            <a:ext cx="7772400" cy="865617"/>
          </a:xfrm>
        </p:spPr>
        <p:txBody>
          <a:bodyPr/>
          <a:lstStyle/>
          <a:p>
            <a:r>
              <a:rPr kumimoji="1" lang="ja-JP" altLang="en-US" dirty="0" smtClean="0"/>
              <a:t>進捗報告会</a:t>
            </a:r>
            <a:r>
              <a:rPr kumimoji="1" lang="en-US" altLang="ja-JP" dirty="0" smtClean="0"/>
              <a:t>(04/25)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M2 </a:t>
            </a:r>
            <a:r>
              <a:rPr kumimoji="1" lang="ja-JP" altLang="en-US" dirty="0" smtClean="0"/>
              <a:t>栗原　一樹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21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低照度</a:t>
            </a:r>
            <a:r>
              <a:rPr lang="ja-JP" altLang="en-US" dirty="0"/>
              <a:t>画像</a:t>
            </a:r>
            <a:r>
              <a:rPr lang="ja-JP" altLang="en-US" dirty="0" smtClean="0"/>
              <a:t>の特徴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照度改善について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従来手法の説明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選定基準、アルゴリズム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画出し、問題点の考察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/>
          </a:p>
          <a:p>
            <a:r>
              <a:rPr lang="ja-JP" altLang="en-US" dirty="0" smtClean="0"/>
              <a:t>提案手法の説明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今後の流れ、研究スケジュール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04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02" y="4316113"/>
            <a:ext cx="1837427" cy="17143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 </a:t>
            </a:r>
            <a:r>
              <a:rPr kumimoji="1" lang="en-US" altLang="ja-JP" dirty="0" smtClean="0"/>
              <a:t>| </a:t>
            </a:r>
            <a:r>
              <a:rPr kumimoji="1" lang="ja-JP" altLang="en-US" dirty="0" smtClean="0"/>
              <a:t>低照度画像の特徴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8" y="4367534"/>
            <a:ext cx="2435630" cy="161152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21176" y="5069493"/>
            <a:ext cx="365760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486936" y="4316113"/>
            <a:ext cx="639205" cy="753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486936" y="5377065"/>
            <a:ext cx="639205" cy="653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 txBox="1">
            <a:spLocks/>
          </p:cNvSpPr>
          <p:nvPr/>
        </p:nvSpPr>
        <p:spPr>
          <a:xfrm>
            <a:off x="1648952" y="875917"/>
            <a:ext cx="5967895" cy="94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低照度画像は光量の不足により、情報量が低下す</a:t>
            </a:r>
            <a:r>
              <a:rPr lang="ja-JP" altLang="en-US" sz="2000" dirty="0"/>
              <a:t>る</a:t>
            </a:r>
            <a:r>
              <a:rPr lang="ja-JP" altLang="en-US" sz="2000" dirty="0" smtClean="0"/>
              <a:t>ため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屋外</a:t>
            </a:r>
            <a:r>
              <a:rPr lang="ja-JP" altLang="en-US" sz="2000" dirty="0" smtClean="0"/>
              <a:t>のビジョンアプリケーションに</a:t>
            </a:r>
            <a:r>
              <a:rPr lang="ja-JP" altLang="en-US" sz="2000" dirty="0"/>
              <a:t>望</a:t>
            </a:r>
            <a:r>
              <a:rPr lang="ja-JP" altLang="en-US" sz="2000" dirty="0" smtClean="0"/>
              <a:t>ましくない</a:t>
            </a:r>
            <a:endParaRPr lang="en-US" altLang="ja-JP" sz="2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729035" y="2529888"/>
            <a:ext cx="39038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視認性・コントラストが低い</a:t>
            </a:r>
            <a:endParaRPr lang="en-US" altLang="ja-JP" sz="2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ja-JP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検出率に影響を及ぼす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</a:t>
            </a:r>
            <a:r>
              <a:rPr lang="ja-JP" altLang="en-US" sz="20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ja-JP" altLang="en-US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多い</a:t>
            </a:r>
            <a:endParaRPr lang="en-US" altLang="ja-JP" sz="2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ja-JP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画像品質に影響を及ぼす</a:t>
            </a:r>
            <a:endParaRPr lang="en-US" altLang="ja-JP" sz="2000" dirty="0" smtClean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71607" y="2253209"/>
            <a:ext cx="3630657" cy="16812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52379" y="2017276"/>
            <a:ext cx="2710162" cy="471867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ja-JP" altLang="en-US" sz="2000" dirty="0" smtClean="0">
                <a:solidFill>
                  <a:schemeClr val="bg1"/>
                </a:solidFill>
              </a:rPr>
              <a:t>低照度</a:t>
            </a:r>
            <a:r>
              <a:rPr lang="ja-JP" altLang="en-US" sz="2000" dirty="0" smtClean="0">
                <a:solidFill>
                  <a:schemeClr val="bg1"/>
                </a:solidFill>
              </a:rPr>
              <a:t>画像の特徴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283582" y="4898194"/>
            <a:ext cx="365760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53" y="3926501"/>
            <a:ext cx="3749046" cy="2266359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3167193" y="4960694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ノイズが存在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11647" y="4818944"/>
            <a:ext cx="214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コントラスト</a:t>
            </a:r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が低い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0383" y="4437591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視認性が低い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311647" y="6135085"/>
            <a:ext cx="201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ヒストグラム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103629" y="6111603"/>
            <a:ext cx="14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低照度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 rot="4052139">
            <a:off x="6004659" y="4990338"/>
            <a:ext cx="324197" cy="34082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893410" y="2570400"/>
            <a:ext cx="39038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露光時間を長くする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ja-JP" altLang="en-US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モーションブラーが生じる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ISO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感度を上げる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ja-JP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ノイズが増幅する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835982" y="2253209"/>
            <a:ext cx="3630657" cy="16812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>
          <a:xfrm>
            <a:off x="5216754" y="2017276"/>
            <a:ext cx="2708113" cy="4718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対策</a:t>
            </a:r>
            <a:r>
              <a:rPr lang="en-US" altLang="ja-JP" sz="2000" dirty="0" smtClean="0">
                <a:solidFill>
                  <a:schemeClr val="bg1"/>
                </a:solidFill>
              </a:rPr>
              <a:t>(</a:t>
            </a:r>
            <a:r>
              <a:rPr lang="ja-JP" altLang="en-US" sz="2000" dirty="0" smtClean="0">
                <a:solidFill>
                  <a:schemeClr val="bg1"/>
                </a:solidFill>
              </a:rPr>
              <a:t>ハードウェア</a:t>
            </a:r>
            <a:r>
              <a:rPr lang="en-US" altLang="ja-JP" sz="20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3"/>
          </p:nvPr>
        </p:nvSpPr>
        <p:spPr>
          <a:xfrm>
            <a:off x="628650" y="6487295"/>
            <a:ext cx="7886700" cy="365125"/>
          </a:xfrm>
        </p:spPr>
        <p:txBody>
          <a:bodyPr/>
          <a:lstStyle/>
          <a:p>
            <a:r>
              <a:rPr lang="ja-JP" altLang="en-US" dirty="0" smtClean="0"/>
              <a:t>ソフトウェアレベルで対処することが望ましい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4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2" y="1829531"/>
            <a:ext cx="4243332" cy="33532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 </a:t>
            </a:r>
            <a:r>
              <a:rPr kumimoji="1" lang="en-US" altLang="ja-JP" dirty="0" smtClean="0"/>
              <a:t>| </a:t>
            </a:r>
            <a:r>
              <a:rPr kumimoji="1" lang="ja-JP" altLang="en-US" dirty="0" smtClean="0"/>
              <a:t>照度</a:t>
            </a:r>
            <a:r>
              <a:rPr kumimoji="1" lang="ja-JP" altLang="en-US" dirty="0" smtClean="0"/>
              <a:t>改善</a:t>
            </a:r>
            <a:r>
              <a:rPr lang="ja-JP" altLang="en-US" dirty="0" smtClean="0"/>
              <a:t>の画出し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 smtClean="0"/>
              <a:t>照度改善</a:t>
            </a:r>
            <a:r>
              <a:rPr lang="ja-JP" altLang="en-US" dirty="0" smtClean="0"/>
              <a:t>は前処理・知覚品質において重要</a:t>
            </a:r>
            <a:endParaRPr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1829530"/>
            <a:ext cx="4257329" cy="335328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12568" y="5322604"/>
            <a:ext cx="14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低照度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63909" y="5322604"/>
            <a:ext cx="14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高照度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85298" y="1809394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検出不可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05598" y="1797350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検出率</a:t>
            </a:r>
            <a:r>
              <a:rPr kumimoji="1" lang="en-US" altLang="ja-JP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3931920" y="3259719"/>
            <a:ext cx="1426464" cy="786959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764" y="3467118"/>
            <a:ext cx="14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照度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改善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 </a:t>
            </a:r>
            <a:r>
              <a:rPr lang="en-US" altLang="ja-JP" dirty="0" smtClean="0"/>
              <a:t>| </a:t>
            </a:r>
            <a:r>
              <a:rPr lang="ja-JP" altLang="en-US" dirty="0" smtClean="0"/>
              <a:t>照度改善の技術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59478" y="988152"/>
            <a:ext cx="5090692" cy="142663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endParaRPr lang="en-US" altLang="ja-JP" sz="2000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6098" y="778370"/>
            <a:ext cx="2056361" cy="419562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chemeClr val="bg1"/>
                </a:solidFill>
              </a:rPr>
              <a:t>Retinex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理論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8650" y="1242258"/>
            <a:ext cx="4931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 = R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(S: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R: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反射率成分、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I: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照明光成分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明るさの恒常性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に基づく理論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48" y="988151"/>
            <a:ext cx="2496959" cy="104628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306323" y="2101170"/>
            <a:ext cx="224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[1]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の例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同じ明るさ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6928338" y="1750089"/>
            <a:ext cx="738554" cy="3510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7666892" y="1701469"/>
            <a:ext cx="342900" cy="3997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00" y="3615950"/>
            <a:ext cx="1824404" cy="148882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90" y="3615950"/>
            <a:ext cx="1824404" cy="148882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5" y="2603601"/>
            <a:ext cx="1824404" cy="14888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6" y="4647580"/>
            <a:ext cx="1824403" cy="1488830"/>
          </a:xfrm>
          <a:prstGeom prst="rect">
            <a:avLst/>
          </a:prstGeom>
        </p:spPr>
      </p:pic>
      <p:sp>
        <p:nvSpPr>
          <p:cNvPr id="21" name="曲折矢印 20"/>
          <p:cNvSpPr/>
          <p:nvPr/>
        </p:nvSpPr>
        <p:spPr>
          <a:xfrm>
            <a:off x="2027079" y="2912187"/>
            <a:ext cx="1608993" cy="690126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曲折矢印 21"/>
          <p:cNvSpPr/>
          <p:nvPr/>
        </p:nvSpPr>
        <p:spPr>
          <a:xfrm rot="10800000" flipH="1">
            <a:off x="2027079" y="5118416"/>
            <a:ext cx="1608993" cy="695704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曲折矢印 22"/>
          <p:cNvSpPr/>
          <p:nvPr/>
        </p:nvSpPr>
        <p:spPr>
          <a:xfrm rot="5400000">
            <a:off x="6021189" y="2531961"/>
            <a:ext cx="618583" cy="1515807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曲折矢印 23"/>
          <p:cNvSpPr/>
          <p:nvPr/>
        </p:nvSpPr>
        <p:spPr>
          <a:xfrm rot="5400000" flipH="1">
            <a:off x="6021189" y="4708364"/>
            <a:ext cx="618583" cy="1515807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9536" y="2573633"/>
            <a:ext cx="23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入力画像から分離抽出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59536" y="5777709"/>
            <a:ext cx="23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入力画像から分離抽出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86643" y="4117333"/>
            <a:ext cx="224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照明光成分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3762" y="6092912"/>
            <a:ext cx="224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反射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率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成分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20806" y="2573633"/>
            <a:ext cx="224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暗部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を明るく補正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20806" y="5772224"/>
            <a:ext cx="224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本来の値をキープ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 smtClean="0"/>
              <a:t>知覚の恒常性を利用することで照度改善を行う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04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/>
              <a:t>Variational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Retinex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28650" y="1115183"/>
            <a:ext cx="3802673" cy="5021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1115183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ポイント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81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5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実装 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実験、論文 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: </a:t>
            </a:r>
            <a:r>
              <a:rPr lang="ja-JP" altLang="en-US" dirty="0" smtClean="0"/>
              <a:t>論文 の予定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717804" y="1396466"/>
            <a:ext cx="7708392" cy="43708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3200400" y="1396466"/>
            <a:ext cx="27432" cy="4370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17804" y="2039112"/>
            <a:ext cx="7708392" cy="274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916168" y="1378178"/>
            <a:ext cx="27432" cy="4370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577340" y="1517734"/>
            <a:ext cx="6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7962" y="1517734"/>
            <a:ext cx="6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17436" y="1517734"/>
            <a:ext cx="6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1073277" y="2430932"/>
            <a:ext cx="1783080" cy="795528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705035" y="3184118"/>
            <a:ext cx="1783080" cy="795528"/>
          </a:xfrm>
          <a:prstGeom prst="rightArrow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329934" y="3979646"/>
            <a:ext cx="1783080" cy="795528"/>
          </a:xfrm>
          <a:prstGeom prst="rightArrow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764667" y="3732758"/>
            <a:ext cx="2400300" cy="1042416"/>
          </a:xfrm>
          <a:prstGeom prst="wedgeRoundRectCallout">
            <a:avLst>
              <a:gd name="adj1" fmla="val -5448"/>
              <a:gd name="adj2" fmla="val -977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38403" y="3900023"/>
            <a:ext cx="208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提案手法の考案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実装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3322701" y="4276631"/>
            <a:ext cx="2400300" cy="1292065"/>
          </a:xfrm>
          <a:prstGeom prst="wedgeRoundRectCallout">
            <a:avLst>
              <a:gd name="adj1" fmla="val -5448"/>
              <a:gd name="adj2" fmla="val -864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9863" y="4425331"/>
            <a:ext cx="2123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従来手法との比較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手法、諸々修正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学会論文執筆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968745" y="2690342"/>
            <a:ext cx="2400300" cy="1042416"/>
          </a:xfrm>
          <a:prstGeom prst="wedgeRoundRectCallout">
            <a:avLst>
              <a:gd name="adj1" fmla="val -10400"/>
              <a:gd name="adj2" fmla="val 820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25906" y="2912383"/>
            <a:ext cx="2123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学会論文執筆、投稿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273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285</Words>
  <Application>Microsoft Office PowerPoint</Application>
  <PresentationFormat>画面に合わせる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進捗報告会(04/25)</vt:lpstr>
      <vt:lpstr>アジェンダ</vt:lpstr>
      <vt:lpstr>研究背景 | 低照度画像の特徴</vt:lpstr>
      <vt:lpstr>研究背景 | 照度改善の画出し</vt:lpstr>
      <vt:lpstr>研究背景 | 照度改善の技術</vt:lpstr>
      <vt:lpstr>従来手法 | Variational Retinex </vt:lpstr>
      <vt:lpstr>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栗原 一樹</dc:creator>
  <cp:lastModifiedBy>栗原 一樹</cp:lastModifiedBy>
  <cp:revision>41</cp:revision>
  <dcterms:created xsi:type="dcterms:W3CDTF">2019-04-19T05:08:17Z</dcterms:created>
  <dcterms:modified xsi:type="dcterms:W3CDTF">2019-04-24T05:31:41Z</dcterms:modified>
</cp:coreProperties>
</file>