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1" r:id="rId1"/>
  </p:sldMasterIdLst>
  <p:notesMasterIdLst>
    <p:notesMasterId r:id="rId21"/>
  </p:notesMasterIdLst>
  <p:sldIdLst>
    <p:sldId id="257" r:id="rId2"/>
    <p:sldId id="532" r:id="rId3"/>
    <p:sldId id="534" r:id="rId4"/>
    <p:sldId id="535" r:id="rId5"/>
    <p:sldId id="537" r:id="rId6"/>
    <p:sldId id="554" r:id="rId7"/>
    <p:sldId id="539" r:id="rId8"/>
    <p:sldId id="538" r:id="rId9"/>
    <p:sldId id="541" r:id="rId10"/>
    <p:sldId id="546" r:id="rId11"/>
    <p:sldId id="543" r:id="rId12"/>
    <p:sldId id="553" r:id="rId13"/>
    <p:sldId id="542" r:id="rId14"/>
    <p:sldId id="549" r:id="rId15"/>
    <p:sldId id="548" r:id="rId16"/>
    <p:sldId id="551" r:id="rId17"/>
    <p:sldId id="550" r:id="rId18"/>
    <p:sldId id="552" r:id="rId19"/>
    <p:sldId id="53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0000"/>
    <a:srgbClr val="FF9900"/>
    <a:srgbClr val="006600"/>
    <a:srgbClr val="C0C0C0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0" autoAdjust="0"/>
    <p:restoredTop sz="77367" autoAdjust="0"/>
  </p:normalViewPr>
  <p:slideViewPr>
    <p:cSldViewPr>
      <p:cViewPr varScale="1">
        <p:scale>
          <a:sx n="95" d="100"/>
          <a:sy n="95" d="100"/>
        </p:scale>
        <p:origin x="2250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2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F8530E-4FD3-471C-8C89-9E4D51F2C1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149B8AA-5233-4386-A0A2-4FCD5BFCAFF4}" type="slidenum">
              <a:rPr lang="en-US" altLang="en-US" sz="1200"/>
              <a:pPr eaLnBrk="1" hangingPunct="1"/>
              <a:t>0</a:t>
            </a:fld>
            <a:endParaRPr lang="en-US" alt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406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19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160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45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466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858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308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397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08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B38C6A-867B-42B8-B00E-56D88538DB0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20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83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77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17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257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980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221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17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"/>
          <p:cNvSpPr>
            <a:spLocks noChangeArrowheads="1"/>
          </p:cNvSpPr>
          <p:nvPr userDrawn="1"/>
        </p:nvSpPr>
        <p:spPr bwMode="auto">
          <a:xfrm>
            <a:off x="0" y="6329362"/>
            <a:ext cx="9144000" cy="5286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80" descr="C:\Documents and Settings\Administrator\Desktop\asu_maro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4762"/>
            <a:ext cx="2971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8600" y="838200"/>
            <a:ext cx="8686800" cy="5257800"/>
          </a:xfrm>
        </p:spPr>
        <p:txBody>
          <a:bodyPr/>
          <a:lstStyle>
            <a:lvl1pPr marL="0" indent="0">
              <a:buFont typeface="Wingdings" pitchFamily="2" charset="2"/>
              <a:buNone/>
              <a:defRPr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Rectangle 65">
            <a:extLst>
              <a:ext uri="{FF2B5EF4-FFF2-40B4-BE49-F238E27FC236}">
                <a16:creationId xmlns:a16="http://schemas.microsoft.com/office/drawing/2014/main" id="{2BD1D06A-D72F-FDDE-1097-FEE3FA0AD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4135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Outline of the Talk</a:t>
            </a:r>
          </a:p>
        </p:txBody>
      </p:sp>
    </p:spTree>
    <p:extLst>
      <p:ext uri="{BB962C8B-B14F-4D97-AF65-F5344CB8AC3E}">
        <p14:creationId xmlns:p14="http://schemas.microsoft.com/office/powerpoint/2010/main" val="34769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="0"/>
            </a:lvl1pPr>
          </a:lstStyle>
          <a:p>
            <a:fld id="{10403D98-82AC-4953-BFA3-0C4F70E70B2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257800"/>
          </a:xfrm>
        </p:spPr>
        <p:txBody>
          <a:bodyPr/>
          <a:lstStyle>
            <a:lvl1pPr>
              <a:defRPr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6183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25" name="Rectangle 77"/>
          <p:cNvSpPr>
            <a:spLocks noChangeArrowheads="1"/>
          </p:cNvSpPr>
          <p:nvPr userDrawn="1"/>
        </p:nvSpPr>
        <p:spPr bwMode="auto">
          <a:xfrm>
            <a:off x="0" y="6338887"/>
            <a:ext cx="9144000" cy="5191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6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3313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4135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Outline of the Talk</a:t>
            </a:r>
          </a:p>
        </p:txBody>
      </p:sp>
      <p:sp>
        <p:nvSpPr>
          <p:cNvPr id="53317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354762"/>
            <a:ext cx="990600" cy="503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fld id="{28644302-0CEC-42D2-A268-73C69C52B99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76" descr="C:\Documents and Settings\Administrator\Desktop\asu_maroon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4762"/>
            <a:ext cx="2971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3200" b="0">
          <a:solidFill>
            <a:srgbClr val="FF99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800" b="0">
          <a:solidFill>
            <a:srgbClr val="FF99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 b="0">
          <a:solidFill>
            <a:srgbClr val="FF99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0">
          <a:solidFill>
            <a:srgbClr val="FF99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b="0">
          <a:solidFill>
            <a:srgbClr val="FF99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b="1">
          <a:solidFill>
            <a:srgbClr val="FF99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b="1">
          <a:solidFill>
            <a:srgbClr val="FF99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b="1">
          <a:solidFill>
            <a:srgbClr val="FF99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b="1">
          <a:solidFill>
            <a:srgbClr val="FF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ppertreesolutions.ca/blog/iot-devices-get-cyber-threats-just-like-computer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143000"/>
            <a:ext cx="9144000" cy="1724613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Network Hardening in IoT Networks</a:t>
            </a:r>
            <a:br>
              <a:rPr lang="en-US" sz="3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Weighted Attack Graphs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352800"/>
            <a:ext cx="9144000" cy="2819400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chemeClr val="tx1"/>
              </a:solidFill>
            </a:endParaRPr>
          </a:p>
          <a:p>
            <a:pPr algn="ctr" eaLnBrk="1" hangingPunct="1"/>
            <a:r>
              <a:rPr lang="en-US" altLang="en-US" sz="3600" dirty="0">
                <a:solidFill>
                  <a:schemeClr val="tx1"/>
                </a:solidFill>
              </a:rPr>
              <a:t>Xuanli Lin</a:t>
            </a:r>
          </a:p>
          <a:p>
            <a:pPr eaLnBrk="1" hangingPunct="1"/>
            <a:endParaRPr lang="en-US" altLang="en-US" dirty="0">
              <a:solidFill>
                <a:schemeClr val="tx1"/>
              </a:solidFill>
            </a:endParaRPr>
          </a:p>
          <a:p>
            <a:pPr algn="ctr" eaLnBrk="1" hangingPunct="1"/>
            <a:r>
              <a:rPr lang="en-US" altLang="en-US" sz="2800" dirty="0">
                <a:solidFill>
                  <a:schemeClr val="tx1"/>
                </a:solidFill>
              </a:rPr>
              <a:t>April 14, 2023</a:t>
            </a:r>
            <a:br>
              <a:rPr lang="en-US" altLang="en-US" sz="2800" dirty="0">
                <a:solidFill>
                  <a:schemeClr val="tx1"/>
                </a:solidFill>
              </a:rPr>
            </a:br>
            <a:r>
              <a:rPr lang="en-US" altLang="en-US" sz="2800" dirty="0">
                <a:solidFill>
                  <a:schemeClr val="tx1"/>
                </a:solidFill>
              </a:rPr>
              <a:t>Arizona State University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C0F29-D3BC-7846-3750-D43DE1F107A5}"/>
              </a:ext>
            </a:extLst>
          </p:cNvPr>
          <p:cNvSpPr txBox="1"/>
          <p:nvPr/>
        </p:nvSpPr>
        <p:spPr>
          <a:xfrm>
            <a:off x="5029200" y="6400800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Content adopted partially from [6]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C97EE5-6BE1-6168-CC5D-83E250EFD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2C05FB-36A8-A707-DA4C-00F1E0AB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Trace – Example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E43862-4785-3A3F-E3F7-18249D28C5A3}"/>
              </a:ext>
            </a:extLst>
          </p:cNvPr>
          <p:cNvSpPr/>
          <p:nvPr/>
        </p:nvSpPr>
        <p:spPr bwMode="auto">
          <a:xfrm>
            <a:off x="285287" y="1455773"/>
            <a:ext cx="1828800" cy="7169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Smart Thermostat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has vulnerability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CVE-2022-10000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29845-BD8D-8003-26DB-F52C3F2669C7}"/>
              </a:ext>
            </a:extLst>
          </p:cNvPr>
          <p:cNvSpPr/>
          <p:nvPr/>
        </p:nvSpPr>
        <p:spPr bwMode="auto">
          <a:xfrm>
            <a:off x="3711149" y="1559248"/>
            <a:ext cx="2057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Attacker on internet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FF147-7209-3535-1044-F79BA53AB2CD}"/>
              </a:ext>
            </a:extLst>
          </p:cNvPr>
          <p:cNvSpPr/>
          <p:nvPr/>
        </p:nvSpPr>
        <p:spPr bwMode="auto">
          <a:xfrm>
            <a:off x="2004779" y="2350567"/>
            <a:ext cx="2341989" cy="5473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ttacker launches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exploit</a:t>
            </a:r>
            <a:r>
              <a:rPr lang="en-US" sz="1400" dirty="0"/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via internet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376AD9C-5D5E-3A4C-A1C7-FB453431EF0F}"/>
              </a:ext>
            </a:extLst>
          </p:cNvPr>
          <p:cNvSpPr/>
          <p:nvPr/>
        </p:nvSpPr>
        <p:spPr bwMode="auto">
          <a:xfrm>
            <a:off x="1779893" y="3171894"/>
            <a:ext cx="2791757" cy="66538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Attacker can set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therm. </a:t>
            </a:r>
            <a:r>
              <a:rPr lang="en-US" sz="1400" dirty="0"/>
              <a:t>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emp.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9F2D7A-7ED3-37B6-831B-C0826AC1E80B}"/>
              </a:ext>
            </a:extLst>
          </p:cNvPr>
          <p:cNvSpPr/>
          <p:nvPr/>
        </p:nvSpPr>
        <p:spPr bwMode="auto">
          <a:xfrm>
            <a:off x="2202711" y="4460338"/>
            <a:ext cx="1946121" cy="4555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ttacker sets temp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625C2B-2FB9-BCAF-408F-E824E1361BB5}"/>
              </a:ext>
            </a:extLst>
          </p:cNvPr>
          <p:cNvSpPr/>
          <p:nvPr/>
        </p:nvSpPr>
        <p:spPr bwMode="auto">
          <a:xfrm>
            <a:off x="174008" y="3777927"/>
            <a:ext cx="1726580" cy="5265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Smart Thermostat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exists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5AC73C02-518F-58B0-F5DB-33E56825AB7E}"/>
              </a:ext>
            </a:extLst>
          </p:cNvPr>
          <p:cNvSpPr/>
          <p:nvPr/>
        </p:nvSpPr>
        <p:spPr bwMode="auto">
          <a:xfrm>
            <a:off x="3529941" y="5191072"/>
            <a:ext cx="2257193" cy="526511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Indoor temp 85F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2C1984-A2A0-7A2C-41A5-C320740B3002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 bwMode="auto">
          <a:xfrm>
            <a:off x="1199687" y="2172770"/>
            <a:ext cx="1148068" cy="2579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C250D0-AB56-7A3E-BC6F-83B7ADA8E8B8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 bwMode="auto">
          <a:xfrm flipH="1">
            <a:off x="3175774" y="1749748"/>
            <a:ext cx="535375" cy="6008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8F4D52-5CE4-2AEA-4DC4-A8A06875020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 bwMode="auto">
          <a:xfrm flipH="1">
            <a:off x="3175772" y="2897885"/>
            <a:ext cx="2" cy="27400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26E708-7D0A-0B66-57D9-ABA96177449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3175772" y="3837274"/>
            <a:ext cx="0" cy="6230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5135BD-6B00-567A-1F7A-327BE0EB815B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 bwMode="auto">
          <a:xfrm>
            <a:off x="1037298" y="4304438"/>
            <a:ext cx="1450416" cy="2226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856CC9-3028-30D8-4979-036395820FFF}"/>
              </a:ext>
            </a:extLst>
          </p:cNvPr>
          <p:cNvCxnSpPr>
            <a:cxnSpLocks/>
            <a:stCxn id="9" idx="4"/>
            <a:endCxn id="12" idx="1"/>
          </p:cNvCxnSpPr>
          <p:nvPr/>
        </p:nvCxnSpPr>
        <p:spPr bwMode="auto">
          <a:xfrm>
            <a:off x="3175772" y="4915862"/>
            <a:ext cx="354169" cy="5384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1EDBD43-DCCD-2AF5-A661-F1ECEA653F7C}"/>
              </a:ext>
            </a:extLst>
          </p:cNvPr>
          <p:cNvSpPr/>
          <p:nvPr/>
        </p:nvSpPr>
        <p:spPr bwMode="auto">
          <a:xfrm>
            <a:off x="6894476" y="1470846"/>
            <a:ext cx="1752600" cy="6868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Smart Heater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has vulnerability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CVE</a:t>
            </a:r>
            <a:r>
              <a:rPr lang="en-US" sz="1400" dirty="0"/>
              <a:t>-2020-12345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4C7B8F-7945-CE4E-9145-BB77D57D9B3E}"/>
              </a:ext>
            </a:extLst>
          </p:cNvPr>
          <p:cNvSpPr/>
          <p:nvPr/>
        </p:nvSpPr>
        <p:spPr bwMode="auto">
          <a:xfrm>
            <a:off x="5406485" y="2347367"/>
            <a:ext cx="2341989" cy="5473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ttacker launches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exploit</a:t>
            </a:r>
            <a:r>
              <a:rPr lang="en-US" sz="1400" dirty="0"/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via internet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6ACF6B0B-0421-5041-7ECE-F6290D19C773}"/>
              </a:ext>
            </a:extLst>
          </p:cNvPr>
          <p:cNvSpPr/>
          <p:nvPr/>
        </p:nvSpPr>
        <p:spPr bwMode="auto">
          <a:xfrm>
            <a:off x="5181600" y="3200400"/>
            <a:ext cx="2791757" cy="66538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Attacker can turn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on heater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099C8F-FBDB-6F84-C49D-89C664EB37AA}"/>
              </a:ext>
            </a:extLst>
          </p:cNvPr>
          <p:cNvSpPr/>
          <p:nvPr/>
        </p:nvSpPr>
        <p:spPr bwMode="auto">
          <a:xfrm>
            <a:off x="7563666" y="3719702"/>
            <a:ext cx="1382752" cy="5391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Smart Heater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exists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079704-B71D-2E0D-C66E-398610083710}"/>
              </a:ext>
            </a:extLst>
          </p:cNvPr>
          <p:cNvSpPr/>
          <p:nvPr/>
        </p:nvSpPr>
        <p:spPr bwMode="auto">
          <a:xfrm>
            <a:off x="5604417" y="4474799"/>
            <a:ext cx="1946121" cy="4555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ttacker turns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heater 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52150A-BFD0-1C0A-2E78-10D7641D60E3}"/>
              </a:ext>
            </a:extLst>
          </p:cNvPr>
          <p:cNvCxnSpPr>
            <a:stCxn id="15" idx="2"/>
            <a:endCxn id="41" idx="7"/>
          </p:cNvCxnSpPr>
          <p:nvPr/>
        </p:nvCxnSpPr>
        <p:spPr bwMode="auto">
          <a:xfrm flipH="1">
            <a:off x="7405498" y="2157695"/>
            <a:ext cx="365278" cy="2698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501E60D-F9B0-4B7A-0BE7-1CAA9405689E}"/>
              </a:ext>
            </a:extLst>
          </p:cNvPr>
          <p:cNvCxnSpPr>
            <a:cxnSpLocks/>
            <a:stCxn id="6" idx="3"/>
            <a:endCxn id="41" idx="0"/>
          </p:cNvCxnSpPr>
          <p:nvPr/>
        </p:nvCxnSpPr>
        <p:spPr bwMode="auto">
          <a:xfrm>
            <a:off x="5768549" y="1749748"/>
            <a:ext cx="808931" cy="5976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C6C7AC-A209-4245-6DA4-E845041E8B18}"/>
              </a:ext>
            </a:extLst>
          </p:cNvPr>
          <p:cNvCxnSpPr>
            <a:stCxn id="41" idx="4"/>
            <a:endCxn id="61" idx="0"/>
          </p:cNvCxnSpPr>
          <p:nvPr/>
        </p:nvCxnSpPr>
        <p:spPr bwMode="auto">
          <a:xfrm flipH="1">
            <a:off x="6577479" y="2894685"/>
            <a:ext cx="1" cy="3057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410A08A-918D-4186-E25D-844DF5000706}"/>
              </a:ext>
            </a:extLst>
          </p:cNvPr>
          <p:cNvCxnSpPr>
            <a:stCxn id="61" idx="2"/>
            <a:endCxn id="69" idx="0"/>
          </p:cNvCxnSpPr>
          <p:nvPr/>
        </p:nvCxnSpPr>
        <p:spPr bwMode="auto">
          <a:xfrm flipH="1">
            <a:off x="6577478" y="3865780"/>
            <a:ext cx="1" cy="6090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FBD3BCD-8562-17F4-AC05-4A8C38CD1010}"/>
              </a:ext>
            </a:extLst>
          </p:cNvPr>
          <p:cNvCxnSpPr>
            <a:stCxn id="68" idx="2"/>
            <a:endCxn id="69" idx="7"/>
          </p:cNvCxnSpPr>
          <p:nvPr/>
        </p:nvCxnSpPr>
        <p:spPr bwMode="auto">
          <a:xfrm flipH="1">
            <a:off x="7265535" y="4258851"/>
            <a:ext cx="989507" cy="282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D159A5C-A64B-AFFB-71D3-A489BE724E4F}"/>
              </a:ext>
            </a:extLst>
          </p:cNvPr>
          <p:cNvCxnSpPr>
            <a:stCxn id="69" idx="4"/>
            <a:endCxn id="12" idx="3"/>
          </p:cNvCxnSpPr>
          <p:nvPr/>
        </p:nvCxnSpPr>
        <p:spPr bwMode="auto">
          <a:xfrm flipH="1">
            <a:off x="5787134" y="4930323"/>
            <a:ext cx="790344" cy="5240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936425-686C-1C59-1398-1D662D6FBE50}"/>
              </a:ext>
            </a:extLst>
          </p:cNvPr>
          <p:cNvCxnSpPr>
            <a:cxnSpLocks/>
          </p:cNvCxnSpPr>
          <p:nvPr/>
        </p:nvCxnSpPr>
        <p:spPr bwMode="auto">
          <a:xfrm>
            <a:off x="838200" y="1749748"/>
            <a:ext cx="2297908" cy="94953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94EC9F-8C9F-BED2-1133-1C041C81F0FF}"/>
              </a:ext>
            </a:extLst>
          </p:cNvPr>
          <p:cNvCxnSpPr/>
          <p:nvPr/>
        </p:nvCxnSpPr>
        <p:spPr bwMode="auto">
          <a:xfrm flipH="1">
            <a:off x="3136108" y="1749748"/>
            <a:ext cx="1588292" cy="94953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D2913C-CC8C-39C2-B3C3-211CE02F78BB}"/>
              </a:ext>
            </a:extLst>
          </p:cNvPr>
          <p:cNvCxnSpPr>
            <a:cxnSpLocks/>
          </p:cNvCxnSpPr>
          <p:nvPr/>
        </p:nvCxnSpPr>
        <p:spPr bwMode="auto">
          <a:xfrm>
            <a:off x="3136108" y="2699281"/>
            <a:ext cx="22130" cy="88956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78982E-71CD-98FD-92FA-CA0208C3F7C6}"/>
              </a:ext>
            </a:extLst>
          </p:cNvPr>
          <p:cNvCxnSpPr/>
          <p:nvPr/>
        </p:nvCxnSpPr>
        <p:spPr bwMode="auto">
          <a:xfrm>
            <a:off x="945061" y="4111283"/>
            <a:ext cx="2191047" cy="541324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1027C6-92FC-2C0E-5436-11AF0F4AEB12}"/>
              </a:ext>
            </a:extLst>
          </p:cNvPr>
          <p:cNvCxnSpPr>
            <a:cxnSpLocks/>
          </p:cNvCxnSpPr>
          <p:nvPr/>
        </p:nvCxnSpPr>
        <p:spPr bwMode="auto">
          <a:xfrm>
            <a:off x="3158238" y="3588841"/>
            <a:ext cx="17534" cy="108007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44D1A3-3A81-18AB-9C6F-B958B5411A73}"/>
              </a:ext>
            </a:extLst>
          </p:cNvPr>
          <p:cNvCxnSpPr>
            <a:cxnSpLocks/>
          </p:cNvCxnSpPr>
          <p:nvPr/>
        </p:nvCxnSpPr>
        <p:spPr bwMode="auto">
          <a:xfrm>
            <a:off x="3175772" y="4668916"/>
            <a:ext cx="1472428" cy="817484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B2D362-FA57-2A1B-0C2E-D577CE59BB11}"/>
              </a:ext>
            </a:extLst>
          </p:cNvPr>
          <p:cNvCxnSpPr>
            <a:cxnSpLocks/>
          </p:cNvCxnSpPr>
          <p:nvPr/>
        </p:nvCxnSpPr>
        <p:spPr bwMode="auto">
          <a:xfrm>
            <a:off x="4724400" y="1749748"/>
            <a:ext cx="1804798" cy="877269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A4D112-40D6-69CC-B8FA-625D08AE5BCB}"/>
              </a:ext>
            </a:extLst>
          </p:cNvPr>
          <p:cNvCxnSpPr>
            <a:cxnSpLocks/>
          </p:cNvCxnSpPr>
          <p:nvPr/>
        </p:nvCxnSpPr>
        <p:spPr bwMode="auto">
          <a:xfrm flipH="1">
            <a:off x="6529198" y="1684055"/>
            <a:ext cx="1387299" cy="942962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1E718B-975E-D461-414C-56B7CDD75FB6}"/>
              </a:ext>
            </a:extLst>
          </p:cNvPr>
          <p:cNvCxnSpPr>
            <a:cxnSpLocks/>
          </p:cNvCxnSpPr>
          <p:nvPr/>
        </p:nvCxnSpPr>
        <p:spPr bwMode="auto">
          <a:xfrm>
            <a:off x="6577478" y="2699281"/>
            <a:ext cx="0" cy="889560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59B9C5-6F00-AA5A-2711-0B02D55FCCCE}"/>
              </a:ext>
            </a:extLst>
          </p:cNvPr>
          <p:cNvCxnSpPr>
            <a:cxnSpLocks/>
          </p:cNvCxnSpPr>
          <p:nvPr/>
        </p:nvCxnSpPr>
        <p:spPr bwMode="auto">
          <a:xfrm flipH="1">
            <a:off x="6577478" y="3865780"/>
            <a:ext cx="1804522" cy="803136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2D63BB5-1723-8007-A0A1-F77CC819E304}"/>
              </a:ext>
            </a:extLst>
          </p:cNvPr>
          <p:cNvCxnSpPr>
            <a:cxnSpLocks/>
          </p:cNvCxnSpPr>
          <p:nvPr/>
        </p:nvCxnSpPr>
        <p:spPr bwMode="auto">
          <a:xfrm>
            <a:off x="6577478" y="3588841"/>
            <a:ext cx="0" cy="1063766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7D91FA7-3E04-4541-40D4-090821E2F773}"/>
              </a:ext>
            </a:extLst>
          </p:cNvPr>
          <p:cNvCxnSpPr>
            <a:cxnSpLocks/>
          </p:cNvCxnSpPr>
          <p:nvPr/>
        </p:nvCxnSpPr>
        <p:spPr bwMode="auto">
          <a:xfrm flipH="1">
            <a:off x="4648200" y="4668916"/>
            <a:ext cx="1880998" cy="817484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80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7EEB47-6B14-FC1B-6D6C-BE094129FE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9B165C-EC75-ACDD-9584-ED342626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Attack Trace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F72939-4498-AF23-0143-5926DD468B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i="1" dirty="0"/>
                  <a:t>height</a:t>
                </a:r>
                <a:r>
                  <a:rPr lang="en-US" dirty="0"/>
                  <a:t> of an attack trace is the length of the </a:t>
                </a:r>
                <a:r>
                  <a:rPr lang="en-US" b="1" dirty="0"/>
                  <a:t>longest</a:t>
                </a:r>
                <a:r>
                  <a:rPr lang="en-US" dirty="0"/>
                  <a:t> path from any </a:t>
                </a:r>
                <a:r>
                  <a:rPr lang="en-US" dirty="0">
                    <a:solidFill>
                      <a:srgbClr val="FF0000"/>
                    </a:solidFill>
                  </a:rPr>
                  <a:t>primitive fact node </a:t>
                </a:r>
                <a:r>
                  <a:rPr lang="en-US" dirty="0"/>
                  <a:t>to the </a:t>
                </a:r>
                <a:r>
                  <a:rPr lang="en-US" dirty="0">
                    <a:solidFill>
                      <a:srgbClr val="FF0000"/>
                    </a:solidFill>
                  </a:rPr>
                  <a:t>sink node</a:t>
                </a:r>
              </a:p>
              <a:p>
                <a:r>
                  <a:rPr lang="en-US" dirty="0"/>
                  <a:t>For an attack graph and a derivation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:r>
                  <a:rPr lang="en-US" i="1" dirty="0"/>
                  <a:t>shortest attack trace </a:t>
                </a:r>
                <a:r>
                  <a:rPr lang="en-US" dirty="0"/>
                  <a:t>(SAT)</a:t>
                </a:r>
                <a:r>
                  <a:rPr lang="en-US" i="1" dirty="0"/>
                  <a:t> </a:t>
                </a:r>
                <a:r>
                  <a:rPr lang="en-US" dirty="0"/>
                  <a:t>is the attack trace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with the smallest height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F72939-4498-AF23-0143-5926DD468B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2" t="-1508" r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10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C97EE5-6BE1-6168-CC5D-83E250EFD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2C05FB-36A8-A707-DA4C-00F1E0AB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Attack Trace – Example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E43862-4785-3A3F-E3F7-18249D28C5A3}"/>
              </a:ext>
            </a:extLst>
          </p:cNvPr>
          <p:cNvSpPr/>
          <p:nvPr/>
        </p:nvSpPr>
        <p:spPr bwMode="auto">
          <a:xfrm>
            <a:off x="269838" y="1014185"/>
            <a:ext cx="1828800" cy="7169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Smart Thermostat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has vulnerability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CVE-2022-10000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29845-BD8D-8003-26DB-F52C3F2669C7}"/>
              </a:ext>
            </a:extLst>
          </p:cNvPr>
          <p:cNvSpPr/>
          <p:nvPr/>
        </p:nvSpPr>
        <p:spPr bwMode="auto">
          <a:xfrm>
            <a:off x="3695700" y="1117660"/>
            <a:ext cx="2057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Attacker on internet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FF147-7209-3535-1044-F79BA53AB2CD}"/>
              </a:ext>
            </a:extLst>
          </p:cNvPr>
          <p:cNvSpPr/>
          <p:nvPr/>
        </p:nvSpPr>
        <p:spPr bwMode="auto">
          <a:xfrm>
            <a:off x="1989330" y="1908979"/>
            <a:ext cx="2341989" cy="5473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ttacker launches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exploit</a:t>
            </a:r>
            <a:r>
              <a:rPr lang="en-US" sz="1400" dirty="0"/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via internet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376AD9C-5D5E-3A4C-A1C7-FB453431EF0F}"/>
              </a:ext>
            </a:extLst>
          </p:cNvPr>
          <p:cNvSpPr/>
          <p:nvPr/>
        </p:nvSpPr>
        <p:spPr bwMode="auto">
          <a:xfrm>
            <a:off x="1764444" y="2730306"/>
            <a:ext cx="2791757" cy="66538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Attacker can set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therm. </a:t>
            </a:r>
            <a:r>
              <a:rPr lang="en-US" sz="1400" dirty="0"/>
              <a:t>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emp.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9F2D7A-7ED3-37B6-831B-C0826AC1E80B}"/>
              </a:ext>
            </a:extLst>
          </p:cNvPr>
          <p:cNvSpPr/>
          <p:nvPr/>
        </p:nvSpPr>
        <p:spPr bwMode="auto">
          <a:xfrm>
            <a:off x="2187262" y="4018750"/>
            <a:ext cx="1946121" cy="4555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ttacker sets temp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625C2B-2FB9-BCAF-408F-E824E1361BB5}"/>
              </a:ext>
            </a:extLst>
          </p:cNvPr>
          <p:cNvSpPr/>
          <p:nvPr/>
        </p:nvSpPr>
        <p:spPr bwMode="auto">
          <a:xfrm>
            <a:off x="158559" y="3336339"/>
            <a:ext cx="1726580" cy="5265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Smart Thermostat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exists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5AC73C02-518F-58B0-F5DB-33E56825AB7E}"/>
              </a:ext>
            </a:extLst>
          </p:cNvPr>
          <p:cNvSpPr/>
          <p:nvPr/>
        </p:nvSpPr>
        <p:spPr bwMode="auto">
          <a:xfrm>
            <a:off x="3514492" y="4749484"/>
            <a:ext cx="2257193" cy="526511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Indoor temp 85F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2C1984-A2A0-7A2C-41A5-C320740B3002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 bwMode="auto">
          <a:xfrm>
            <a:off x="1184238" y="1731182"/>
            <a:ext cx="1148068" cy="2579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C250D0-AB56-7A3E-BC6F-83B7ADA8E8B8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 bwMode="auto">
          <a:xfrm flipH="1">
            <a:off x="3160325" y="1308160"/>
            <a:ext cx="535375" cy="6008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8F4D52-5CE4-2AEA-4DC4-A8A06875020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 bwMode="auto">
          <a:xfrm flipH="1">
            <a:off x="3160323" y="2456297"/>
            <a:ext cx="2" cy="27400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26E708-7D0A-0B66-57D9-ABA96177449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3160323" y="3395686"/>
            <a:ext cx="0" cy="6230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5135BD-6B00-567A-1F7A-327BE0EB815B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 bwMode="auto">
          <a:xfrm>
            <a:off x="1021849" y="3862850"/>
            <a:ext cx="1450416" cy="2226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856CC9-3028-30D8-4979-036395820FFF}"/>
              </a:ext>
            </a:extLst>
          </p:cNvPr>
          <p:cNvCxnSpPr>
            <a:cxnSpLocks/>
            <a:stCxn id="9" idx="4"/>
            <a:endCxn id="12" idx="1"/>
          </p:cNvCxnSpPr>
          <p:nvPr/>
        </p:nvCxnSpPr>
        <p:spPr bwMode="auto">
          <a:xfrm>
            <a:off x="3160323" y="4474274"/>
            <a:ext cx="354169" cy="5384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1EDBD43-DCCD-2AF5-A661-F1ECEA653F7C}"/>
              </a:ext>
            </a:extLst>
          </p:cNvPr>
          <p:cNvSpPr/>
          <p:nvPr/>
        </p:nvSpPr>
        <p:spPr bwMode="auto">
          <a:xfrm>
            <a:off x="6879027" y="1029258"/>
            <a:ext cx="1752600" cy="6868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Smart Heater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has vulnerability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CVE</a:t>
            </a:r>
            <a:r>
              <a:rPr lang="en-US" sz="1400" dirty="0"/>
              <a:t>-2020-12345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4C7B8F-7945-CE4E-9145-BB77D57D9B3E}"/>
              </a:ext>
            </a:extLst>
          </p:cNvPr>
          <p:cNvSpPr/>
          <p:nvPr/>
        </p:nvSpPr>
        <p:spPr bwMode="auto">
          <a:xfrm>
            <a:off x="5391036" y="1905779"/>
            <a:ext cx="2341989" cy="5473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ttacker launches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exploit</a:t>
            </a:r>
            <a:r>
              <a:rPr lang="en-US" sz="1400" dirty="0"/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via internet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6ACF6B0B-0421-5041-7ECE-F6290D19C773}"/>
              </a:ext>
            </a:extLst>
          </p:cNvPr>
          <p:cNvSpPr/>
          <p:nvPr/>
        </p:nvSpPr>
        <p:spPr bwMode="auto">
          <a:xfrm>
            <a:off x="5166151" y="2758812"/>
            <a:ext cx="2791757" cy="66538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Attacker can turn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on heater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099C8F-FBDB-6F84-C49D-89C664EB37AA}"/>
              </a:ext>
            </a:extLst>
          </p:cNvPr>
          <p:cNvSpPr/>
          <p:nvPr/>
        </p:nvSpPr>
        <p:spPr bwMode="auto">
          <a:xfrm>
            <a:off x="7548217" y="3278114"/>
            <a:ext cx="1382752" cy="5391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Smart Heater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exists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079704-B71D-2E0D-C66E-398610083710}"/>
              </a:ext>
            </a:extLst>
          </p:cNvPr>
          <p:cNvSpPr/>
          <p:nvPr/>
        </p:nvSpPr>
        <p:spPr bwMode="auto">
          <a:xfrm>
            <a:off x="5588968" y="4033211"/>
            <a:ext cx="1946121" cy="4555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ttacker turns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heater 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52150A-BFD0-1C0A-2E78-10D7641D60E3}"/>
              </a:ext>
            </a:extLst>
          </p:cNvPr>
          <p:cNvCxnSpPr>
            <a:stCxn id="15" idx="2"/>
            <a:endCxn id="41" idx="7"/>
          </p:cNvCxnSpPr>
          <p:nvPr/>
        </p:nvCxnSpPr>
        <p:spPr bwMode="auto">
          <a:xfrm flipH="1">
            <a:off x="7390049" y="1716107"/>
            <a:ext cx="365278" cy="2698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501E60D-F9B0-4B7A-0BE7-1CAA9405689E}"/>
              </a:ext>
            </a:extLst>
          </p:cNvPr>
          <p:cNvCxnSpPr>
            <a:cxnSpLocks/>
            <a:stCxn id="6" idx="3"/>
            <a:endCxn id="41" idx="0"/>
          </p:cNvCxnSpPr>
          <p:nvPr/>
        </p:nvCxnSpPr>
        <p:spPr bwMode="auto">
          <a:xfrm>
            <a:off x="5753100" y="1308160"/>
            <a:ext cx="808931" cy="5976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C6C7AC-A209-4245-6DA4-E845041E8B18}"/>
              </a:ext>
            </a:extLst>
          </p:cNvPr>
          <p:cNvCxnSpPr>
            <a:stCxn id="41" idx="4"/>
            <a:endCxn id="61" idx="0"/>
          </p:cNvCxnSpPr>
          <p:nvPr/>
        </p:nvCxnSpPr>
        <p:spPr bwMode="auto">
          <a:xfrm flipH="1">
            <a:off x="6562030" y="2453097"/>
            <a:ext cx="1" cy="3057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410A08A-918D-4186-E25D-844DF5000706}"/>
              </a:ext>
            </a:extLst>
          </p:cNvPr>
          <p:cNvCxnSpPr>
            <a:stCxn id="61" idx="2"/>
            <a:endCxn id="69" idx="0"/>
          </p:cNvCxnSpPr>
          <p:nvPr/>
        </p:nvCxnSpPr>
        <p:spPr bwMode="auto">
          <a:xfrm flipH="1">
            <a:off x="6562029" y="3424192"/>
            <a:ext cx="1" cy="6090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FBD3BCD-8562-17F4-AC05-4A8C38CD1010}"/>
              </a:ext>
            </a:extLst>
          </p:cNvPr>
          <p:cNvCxnSpPr>
            <a:stCxn id="68" idx="2"/>
            <a:endCxn id="69" idx="7"/>
          </p:cNvCxnSpPr>
          <p:nvPr/>
        </p:nvCxnSpPr>
        <p:spPr bwMode="auto">
          <a:xfrm flipH="1">
            <a:off x="7250086" y="3817263"/>
            <a:ext cx="989507" cy="282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D159A5C-A64B-AFFB-71D3-A489BE724E4F}"/>
              </a:ext>
            </a:extLst>
          </p:cNvPr>
          <p:cNvCxnSpPr>
            <a:stCxn id="69" idx="4"/>
            <a:endCxn id="12" idx="3"/>
          </p:cNvCxnSpPr>
          <p:nvPr/>
        </p:nvCxnSpPr>
        <p:spPr bwMode="auto">
          <a:xfrm flipH="1">
            <a:off x="5771685" y="4488735"/>
            <a:ext cx="790344" cy="5240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936425-686C-1C59-1398-1D662D6FBE50}"/>
              </a:ext>
            </a:extLst>
          </p:cNvPr>
          <p:cNvCxnSpPr>
            <a:cxnSpLocks/>
          </p:cNvCxnSpPr>
          <p:nvPr/>
        </p:nvCxnSpPr>
        <p:spPr bwMode="auto">
          <a:xfrm>
            <a:off x="822751" y="1308160"/>
            <a:ext cx="2297908" cy="94953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94EC9F-8C9F-BED2-1133-1C041C81F0FF}"/>
              </a:ext>
            </a:extLst>
          </p:cNvPr>
          <p:cNvCxnSpPr/>
          <p:nvPr/>
        </p:nvCxnSpPr>
        <p:spPr bwMode="auto">
          <a:xfrm flipH="1">
            <a:off x="3120659" y="1308160"/>
            <a:ext cx="1588292" cy="94953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D2913C-CC8C-39C2-B3C3-211CE02F78BB}"/>
              </a:ext>
            </a:extLst>
          </p:cNvPr>
          <p:cNvCxnSpPr>
            <a:cxnSpLocks/>
          </p:cNvCxnSpPr>
          <p:nvPr/>
        </p:nvCxnSpPr>
        <p:spPr bwMode="auto">
          <a:xfrm>
            <a:off x="3120659" y="2257693"/>
            <a:ext cx="22130" cy="88956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78982E-71CD-98FD-92FA-CA0208C3F7C6}"/>
              </a:ext>
            </a:extLst>
          </p:cNvPr>
          <p:cNvCxnSpPr/>
          <p:nvPr/>
        </p:nvCxnSpPr>
        <p:spPr bwMode="auto">
          <a:xfrm>
            <a:off x="929612" y="3669695"/>
            <a:ext cx="2191047" cy="541324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1027C6-92FC-2C0E-5436-11AF0F4AEB12}"/>
              </a:ext>
            </a:extLst>
          </p:cNvPr>
          <p:cNvCxnSpPr>
            <a:cxnSpLocks/>
          </p:cNvCxnSpPr>
          <p:nvPr/>
        </p:nvCxnSpPr>
        <p:spPr bwMode="auto">
          <a:xfrm>
            <a:off x="3142789" y="3147253"/>
            <a:ext cx="17534" cy="108007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44D1A3-3A81-18AB-9C6F-B958B5411A73}"/>
              </a:ext>
            </a:extLst>
          </p:cNvPr>
          <p:cNvCxnSpPr>
            <a:cxnSpLocks/>
          </p:cNvCxnSpPr>
          <p:nvPr/>
        </p:nvCxnSpPr>
        <p:spPr bwMode="auto">
          <a:xfrm>
            <a:off x="3160323" y="4227328"/>
            <a:ext cx="1472428" cy="817484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B2D362-FA57-2A1B-0C2E-D577CE59BB11}"/>
              </a:ext>
            </a:extLst>
          </p:cNvPr>
          <p:cNvCxnSpPr>
            <a:cxnSpLocks/>
          </p:cNvCxnSpPr>
          <p:nvPr/>
        </p:nvCxnSpPr>
        <p:spPr bwMode="auto">
          <a:xfrm>
            <a:off x="4708951" y="1308160"/>
            <a:ext cx="1804798" cy="877269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A4D112-40D6-69CC-B8FA-625D08AE5BCB}"/>
              </a:ext>
            </a:extLst>
          </p:cNvPr>
          <p:cNvCxnSpPr>
            <a:cxnSpLocks/>
          </p:cNvCxnSpPr>
          <p:nvPr/>
        </p:nvCxnSpPr>
        <p:spPr bwMode="auto">
          <a:xfrm flipH="1">
            <a:off x="6513749" y="1242467"/>
            <a:ext cx="1387299" cy="942962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1E718B-975E-D461-414C-56B7CDD75FB6}"/>
              </a:ext>
            </a:extLst>
          </p:cNvPr>
          <p:cNvCxnSpPr>
            <a:cxnSpLocks/>
          </p:cNvCxnSpPr>
          <p:nvPr/>
        </p:nvCxnSpPr>
        <p:spPr bwMode="auto">
          <a:xfrm>
            <a:off x="6562029" y="2257693"/>
            <a:ext cx="0" cy="889560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59B9C5-6F00-AA5A-2711-0B02D55FCCCE}"/>
              </a:ext>
            </a:extLst>
          </p:cNvPr>
          <p:cNvCxnSpPr>
            <a:cxnSpLocks/>
          </p:cNvCxnSpPr>
          <p:nvPr/>
        </p:nvCxnSpPr>
        <p:spPr bwMode="auto">
          <a:xfrm flipH="1">
            <a:off x="6562029" y="3424192"/>
            <a:ext cx="1804522" cy="803136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2D63BB5-1723-8007-A0A1-F77CC819E304}"/>
              </a:ext>
            </a:extLst>
          </p:cNvPr>
          <p:cNvCxnSpPr>
            <a:cxnSpLocks/>
          </p:cNvCxnSpPr>
          <p:nvPr/>
        </p:nvCxnSpPr>
        <p:spPr bwMode="auto">
          <a:xfrm>
            <a:off x="6562029" y="3147253"/>
            <a:ext cx="0" cy="1063766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7D91FA7-3E04-4541-40D4-090821E2F773}"/>
              </a:ext>
            </a:extLst>
          </p:cNvPr>
          <p:cNvCxnSpPr>
            <a:cxnSpLocks/>
          </p:cNvCxnSpPr>
          <p:nvPr/>
        </p:nvCxnSpPr>
        <p:spPr bwMode="auto">
          <a:xfrm flipH="1">
            <a:off x="4632751" y="4227328"/>
            <a:ext cx="1880998" cy="817484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FA48A6-E0E7-EB0A-FCFA-A8484793077E}"/>
              </a:ext>
            </a:extLst>
          </p:cNvPr>
          <p:cNvSpPr txBox="1"/>
          <p:nvPr/>
        </p:nvSpPr>
        <p:spPr>
          <a:xfrm>
            <a:off x="467576" y="4915870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Height: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42E8BC-5F48-A7B0-BB40-CB2EEDC9F8F9}"/>
              </a:ext>
            </a:extLst>
          </p:cNvPr>
          <p:cNvSpPr txBox="1"/>
          <p:nvPr/>
        </p:nvSpPr>
        <p:spPr>
          <a:xfrm>
            <a:off x="7120654" y="4895999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Height: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BB78F1-77BF-69F8-8016-14D4D843BB02}"/>
              </a:ext>
            </a:extLst>
          </p:cNvPr>
          <p:cNvSpPr txBox="1"/>
          <p:nvPr/>
        </p:nvSpPr>
        <p:spPr>
          <a:xfrm>
            <a:off x="2316511" y="5648316"/>
            <a:ext cx="4510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can be considered SAT</a:t>
            </a:r>
          </a:p>
        </p:txBody>
      </p:sp>
    </p:spTree>
    <p:extLst>
      <p:ext uri="{BB962C8B-B14F-4D97-AF65-F5344CB8AC3E}">
        <p14:creationId xmlns:p14="http://schemas.microsoft.com/office/powerpoint/2010/main" val="35023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548C4A-94F8-2A4D-7BF2-2E13F5E0A3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9A8B73-0586-84A1-88ED-9016A0FB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Attack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19FA6-4D49-661A-2906-7E4895084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generalize the attack graph to associate a </a:t>
            </a:r>
            <a:r>
              <a:rPr lang="en-US" i="1" dirty="0"/>
              <a:t>weight</a:t>
            </a:r>
            <a:r>
              <a:rPr lang="en-US" baseline="30000" dirty="0"/>
              <a:t>6</a:t>
            </a:r>
            <a:r>
              <a:rPr lang="en-US" dirty="0"/>
              <a:t> with each node and/or each edge</a:t>
            </a:r>
          </a:p>
          <a:p>
            <a:r>
              <a:rPr lang="en-US" dirty="0"/>
              <a:t>The weight can be used to represent </a:t>
            </a:r>
            <a:r>
              <a:rPr lang="en-US" dirty="0">
                <a:solidFill>
                  <a:srgbClr val="FF0000"/>
                </a:solidFill>
              </a:rPr>
              <a:t>attack difficulty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time needed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resource needed</a:t>
            </a:r>
            <a:r>
              <a:rPr lang="en-US" dirty="0"/>
              <a:t>, etc.</a:t>
            </a:r>
          </a:p>
          <a:p>
            <a:r>
              <a:rPr lang="en-US" dirty="0"/>
              <a:t>Attack traces can still be found in the weighted case</a:t>
            </a:r>
          </a:p>
        </p:txBody>
      </p:sp>
    </p:spTree>
    <p:extLst>
      <p:ext uri="{BB962C8B-B14F-4D97-AF65-F5344CB8AC3E}">
        <p14:creationId xmlns:p14="http://schemas.microsoft.com/office/powerpoint/2010/main" val="134415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C97EE5-6BE1-6168-CC5D-83E250EFD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2C05FB-36A8-A707-DA4C-00F1E0AB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in Weighted Attack Graph – Example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E43862-4785-3A3F-E3F7-18249D28C5A3}"/>
              </a:ext>
            </a:extLst>
          </p:cNvPr>
          <p:cNvSpPr/>
          <p:nvPr/>
        </p:nvSpPr>
        <p:spPr bwMode="auto">
          <a:xfrm>
            <a:off x="263679" y="1072190"/>
            <a:ext cx="1828800" cy="7169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Smart Thermostat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has vulnerability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CVE-2022-10000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29845-BD8D-8003-26DB-F52C3F2669C7}"/>
              </a:ext>
            </a:extLst>
          </p:cNvPr>
          <p:cNvSpPr/>
          <p:nvPr/>
        </p:nvSpPr>
        <p:spPr bwMode="auto">
          <a:xfrm>
            <a:off x="3689541" y="1175665"/>
            <a:ext cx="2057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Attacker on internet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FF147-7209-3535-1044-F79BA53AB2CD}"/>
              </a:ext>
            </a:extLst>
          </p:cNvPr>
          <p:cNvSpPr/>
          <p:nvPr/>
        </p:nvSpPr>
        <p:spPr bwMode="auto">
          <a:xfrm>
            <a:off x="1983171" y="1966984"/>
            <a:ext cx="2341989" cy="5473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ttacker launches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exploit</a:t>
            </a:r>
            <a:r>
              <a:rPr lang="en-US" sz="1400" dirty="0"/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via internet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376AD9C-5D5E-3A4C-A1C7-FB453431EF0F}"/>
              </a:ext>
            </a:extLst>
          </p:cNvPr>
          <p:cNvSpPr/>
          <p:nvPr/>
        </p:nvSpPr>
        <p:spPr bwMode="auto">
          <a:xfrm>
            <a:off x="1758285" y="2788311"/>
            <a:ext cx="2791757" cy="66538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Attacker can set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therm. </a:t>
            </a:r>
            <a:r>
              <a:rPr lang="en-US" sz="1400" dirty="0"/>
              <a:t>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emp.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9F2D7A-7ED3-37B6-831B-C0826AC1E80B}"/>
              </a:ext>
            </a:extLst>
          </p:cNvPr>
          <p:cNvSpPr/>
          <p:nvPr/>
        </p:nvSpPr>
        <p:spPr bwMode="auto">
          <a:xfrm>
            <a:off x="2181103" y="4076755"/>
            <a:ext cx="1946121" cy="4555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ttacker sets temp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625C2B-2FB9-BCAF-408F-E824E1361BB5}"/>
              </a:ext>
            </a:extLst>
          </p:cNvPr>
          <p:cNvSpPr/>
          <p:nvPr/>
        </p:nvSpPr>
        <p:spPr bwMode="auto">
          <a:xfrm>
            <a:off x="152400" y="3394344"/>
            <a:ext cx="1726580" cy="5265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Smart Thermostat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exists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5AC73C02-518F-58B0-F5DB-33E56825AB7E}"/>
              </a:ext>
            </a:extLst>
          </p:cNvPr>
          <p:cNvSpPr/>
          <p:nvPr/>
        </p:nvSpPr>
        <p:spPr bwMode="auto">
          <a:xfrm>
            <a:off x="3508333" y="4807489"/>
            <a:ext cx="2257193" cy="526511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Indoor temp 85F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2C1984-A2A0-7A2C-41A5-C320740B3002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 bwMode="auto">
          <a:xfrm>
            <a:off x="1178079" y="1789187"/>
            <a:ext cx="1148068" cy="2579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C250D0-AB56-7A3E-BC6F-83B7ADA8E8B8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 bwMode="auto">
          <a:xfrm flipH="1">
            <a:off x="3154166" y="1366165"/>
            <a:ext cx="535375" cy="6008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8F4D52-5CE4-2AEA-4DC4-A8A06875020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 bwMode="auto">
          <a:xfrm flipH="1">
            <a:off x="3154164" y="2514302"/>
            <a:ext cx="2" cy="27400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26E708-7D0A-0B66-57D9-ABA96177449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3154164" y="3453691"/>
            <a:ext cx="0" cy="6230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5135BD-6B00-567A-1F7A-327BE0EB815B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 bwMode="auto">
          <a:xfrm>
            <a:off x="1015690" y="3920855"/>
            <a:ext cx="1450416" cy="2226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856CC9-3028-30D8-4979-036395820FFF}"/>
              </a:ext>
            </a:extLst>
          </p:cNvPr>
          <p:cNvCxnSpPr>
            <a:cxnSpLocks/>
            <a:stCxn id="9" idx="4"/>
            <a:endCxn id="12" idx="1"/>
          </p:cNvCxnSpPr>
          <p:nvPr/>
        </p:nvCxnSpPr>
        <p:spPr bwMode="auto">
          <a:xfrm>
            <a:off x="3154164" y="4532279"/>
            <a:ext cx="354169" cy="5384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1EDBD43-DCCD-2AF5-A661-F1ECEA653F7C}"/>
              </a:ext>
            </a:extLst>
          </p:cNvPr>
          <p:cNvSpPr/>
          <p:nvPr/>
        </p:nvSpPr>
        <p:spPr bwMode="auto">
          <a:xfrm>
            <a:off x="6872868" y="1087263"/>
            <a:ext cx="1752600" cy="6868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Smart Heater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has vulnerability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CVE</a:t>
            </a:r>
            <a:r>
              <a:rPr lang="en-US" sz="1400" dirty="0"/>
              <a:t>-2020-12345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4C7B8F-7945-CE4E-9145-BB77D57D9B3E}"/>
              </a:ext>
            </a:extLst>
          </p:cNvPr>
          <p:cNvSpPr/>
          <p:nvPr/>
        </p:nvSpPr>
        <p:spPr bwMode="auto">
          <a:xfrm>
            <a:off x="5384877" y="1963784"/>
            <a:ext cx="2341989" cy="5473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ttacker launches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exploit</a:t>
            </a:r>
            <a:r>
              <a:rPr lang="en-US" sz="1400" dirty="0"/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via internet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6ACF6B0B-0421-5041-7ECE-F6290D19C773}"/>
              </a:ext>
            </a:extLst>
          </p:cNvPr>
          <p:cNvSpPr/>
          <p:nvPr/>
        </p:nvSpPr>
        <p:spPr bwMode="auto">
          <a:xfrm>
            <a:off x="5159992" y="2816817"/>
            <a:ext cx="2791757" cy="66538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Attacker can turn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on heater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099C8F-FBDB-6F84-C49D-89C664EB37AA}"/>
              </a:ext>
            </a:extLst>
          </p:cNvPr>
          <p:cNvSpPr/>
          <p:nvPr/>
        </p:nvSpPr>
        <p:spPr bwMode="auto">
          <a:xfrm>
            <a:off x="7542058" y="3336119"/>
            <a:ext cx="1382752" cy="5391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Smart Heater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exists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079704-B71D-2E0D-C66E-398610083710}"/>
              </a:ext>
            </a:extLst>
          </p:cNvPr>
          <p:cNvSpPr/>
          <p:nvPr/>
        </p:nvSpPr>
        <p:spPr bwMode="auto">
          <a:xfrm>
            <a:off x="5582809" y="4091216"/>
            <a:ext cx="1946121" cy="4555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ttacker turns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heater 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52150A-BFD0-1C0A-2E78-10D7641D60E3}"/>
              </a:ext>
            </a:extLst>
          </p:cNvPr>
          <p:cNvCxnSpPr>
            <a:stCxn id="15" idx="2"/>
            <a:endCxn id="41" idx="7"/>
          </p:cNvCxnSpPr>
          <p:nvPr/>
        </p:nvCxnSpPr>
        <p:spPr bwMode="auto">
          <a:xfrm flipH="1">
            <a:off x="7383890" y="1774112"/>
            <a:ext cx="365278" cy="2698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501E60D-F9B0-4B7A-0BE7-1CAA9405689E}"/>
              </a:ext>
            </a:extLst>
          </p:cNvPr>
          <p:cNvCxnSpPr>
            <a:cxnSpLocks/>
            <a:stCxn id="6" idx="3"/>
            <a:endCxn id="41" idx="0"/>
          </p:cNvCxnSpPr>
          <p:nvPr/>
        </p:nvCxnSpPr>
        <p:spPr bwMode="auto">
          <a:xfrm>
            <a:off x="5746941" y="1366165"/>
            <a:ext cx="808931" cy="5976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C6C7AC-A209-4245-6DA4-E845041E8B18}"/>
              </a:ext>
            </a:extLst>
          </p:cNvPr>
          <p:cNvCxnSpPr>
            <a:stCxn id="41" idx="4"/>
            <a:endCxn id="61" idx="0"/>
          </p:cNvCxnSpPr>
          <p:nvPr/>
        </p:nvCxnSpPr>
        <p:spPr bwMode="auto">
          <a:xfrm flipH="1">
            <a:off x="6555871" y="2511102"/>
            <a:ext cx="1" cy="3057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410A08A-918D-4186-E25D-844DF5000706}"/>
              </a:ext>
            </a:extLst>
          </p:cNvPr>
          <p:cNvCxnSpPr>
            <a:stCxn id="61" idx="2"/>
            <a:endCxn id="69" idx="0"/>
          </p:cNvCxnSpPr>
          <p:nvPr/>
        </p:nvCxnSpPr>
        <p:spPr bwMode="auto">
          <a:xfrm flipH="1">
            <a:off x="6555870" y="3482197"/>
            <a:ext cx="1" cy="6090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FBD3BCD-8562-17F4-AC05-4A8C38CD1010}"/>
              </a:ext>
            </a:extLst>
          </p:cNvPr>
          <p:cNvCxnSpPr>
            <a:stCxn id="68" idx="2"/>
            <a:endCxn id="69" idx="7"/>
          </p:cNvCxnSpPr>
          <p:nvPr/>
        </p:nvCxnSpPr>
        <p:spPr bwMode="auto">
          <a:xfrm flipH="1">
            <a:off x="7243927" y="3875268"/>
            <a:ext cx="989507" cy="282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D159A5C-A64B-AFFB-71D3-A489BE724E4F}"/>
              </a:ext>
            </a:extLst>
          </p:cNvPr>
          <p:cNvCxnSpPr>
            <a:stCxn id="69" idx="4"/>
            <a:endCxn id="12" idx="3"/>
          </p:cNvCxnSpPr>
          <p:nvPr/>
        </p:nvCxnSpPr>
        <p:spPr bwMode="auto">
          <a:xfrm flipH="1">
            <a:off x="5765526" y="4546740"/>
            <a:ext cx="790344" cy="5240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43DFB3C-E81F-6EB2-CC89-FDC9CC5BD76F}"/>
              </a:ext>
            </a:extLst>
          </p:cNvPr>
          <p:cNvSpPr txBox="1"/>
          <p:nvPr/>
        </p:nvSpPr>
        <p:spPr>
          <a:xfrm>
            <a:off x="1378060" y="186888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848D6-56B0-60BE-0854-B8E99CB9DA80}"/>
              </a:ext>
            </a:extLst>
          </p:cNvPr>
          <p:cNvSpPr txBox="1"/>
          <p:nvPr/>
        </p:nvSpPr>
        <p:spPr>
          <a:xfrm>
            <a:off x="3087023" y="150995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4164A-EADD-378A-2413-D4F08B605F7F}"/>
              </a:ext>
            </a:extLst>
          </p:cNvPr>
          <p:cNvSpPr txBox="1"/>
          <p:nvPr/>
        </p:nvSpPr>
        <p:spPr>
          <a:xfrm>
            <a:off x="5810525" y="151834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4C631D-8539-C3DD-0F15-F22B01764AE3}"/>
              </a:ext>
            </a:extLst>
          </p:cNvPr>
          <p:cNvSpPr txBox="1"/>
          <p:nvPr/>
        </p:nvSpPr>
        <p:spPr>
          <a:xfrm>
            <a:off x="7616700" y="1789187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AD19DB-5A9F-5493-F859-A4456E31C467}"/>
              </a:ext>
            </a:extLst>
          </p:cNvPr>
          <p:cNvSpPr txBox="1"/>
          <p:nvPr/>
        </p:nvSpPr>
        <p:spPr>
          <a:xfrm>
            <a:off x="6161454" y="360493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58200B-3CC2-7EE9-1C0A-FAE012DDCE95}"/>
              </a:ext>
            </a:extLst>
          </p:cNvPr>
          <p:cNvSpPr txBox="1"/>
          <p:nvPr/>
        </p:nvSpPr>
        <p:spPr>
          <a:xfrm>
            <a:off x="3331248" y="252505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9B5B1-0C6E-3A7F-2046-E40BD0568219}"/>
              </a:ext>
            </a:extLst>
          </p:cNvPr>
          <p:cNvSpPr txBox="1"/>
          <p:nvPr/>
        </p:nvSpPr>
        <p:spPr>
          <a:xfrm>
            <a:off x="3241618" y="3541216"/>
            <a:ext cx="29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4FA044-1F1F-8495-B9BE-1AA466AD1986}"/>
              </a:ext>
            </a:extLst>
          </p:cNvPr>
          <p:cNvSpPr txBox="1"/>
          <p:nvPr/>
        </p:nvSpPr>
        <p:spPr>
          <a:xfrm>
            <a:off x="1465830" y="402732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F8E27A-AB06-B176-D03F-BAFC54B1CFA2}"/>
              </a:ext>
            </a:extLst>
          </p:cNvPr>
          <p:cNvSpPr txBox="1"/>
          <p:nvPr/>
        </p:nvSpPr>
        <p:spPr>
          <a:xfrm>
            <a:off x="6124820" y="247516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99EA76-ADFE-C345-07A0-E37F40A1E3AB}"/>
              </a:ext>
            </a:extLst>
          </p:cNvPr>
          <p:cNvSpPr txBox="1"/>
          <p:nvPr/>
        </p:nvSpPr>
        <p:spPr>
          <a:xfrm>
            <a:off x="7723543" y="3930837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07CF33-6B23-33BE-354F-A6D79C87CE21}"/>
              </a:ext>
            </a:extLst>
          </p:cNvPr>
          <p:cNvSpPr txBox="1"/>
          <p:nvPr/>
        </p:nvSpPr>
        <p:spPr>
          <a:xfrm>
            <a:off x="3359093" y="4606152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35A52C-D466-3FE7-404F-7EEE11B98A39}"/>
              </a:ext>
            </a:extLst>
          </p:cNvPr>
          <p:cNvSpPr txBox="1"/>
          <p:nvPr/>
        </p:nvSpPr>
        <p:spPr>
          <a:xfrm>
            <a:off x="5712978" y="4607724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B425CA-8580-A46A-7390-76D8254AAC01}"/>
              </a:ext>
            </a:extLst>
          </p:cNvPr>
          <p:cNvCxnSpPr>
            <a:cxnSpLocks/>
          </p:cNvCxnSpPr>
          <p:nvPr/>
        </p:nvCxnSpPr>
        <p:spPr bwMode="auto">
          <a:xfrm>
            <a:off x="810621" y="1439788"/>
            <a:ext cx="2297908" cy="94953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2DAB02-4E3F-EF97-5426-C6E45F56A9D7}"/>
              </a:ext>
            </a:extLst>
          </p:cNvPr>
          <p:cNvCxnSpPr/>
          <p:nvPr/>
        </p:nvCxnSpPr>
        <p:spPr bwMode="auto">
          <a:xfrm flipH="1">
            <a:off x="3108529" y="1439788"/>
            <a:ext cx="1588292" cy="94953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E8CA51-D979-889B-61B9-6207DD69482F}"/>
              </a:ext>
            </a:extLst>
          </p:cNvPr>
          <p:cNvCxnSpPr>
            <a:cxnSpLocks/>
          </p:cNvCxnSpPr>
          <p:nvPr/>
        </p:nvCxnSpPr>
        <p:spPr bwMode="auto">
          <a:xfrm>
            <a:off x="3108529" y="2389321"/>
            <a:ext cx="45635" cy="87823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6A7C4B-5121-29CA-E453-7EF2E1A92F95}"/>
              </a:ext>
            </a:extLst>
          </p:cNvPr>
          <p:cNvCxnSpPr/>
          <p:nvPr/>
        </p:nvCxnSpPr>
        <p:spPr bwMode="auto">
          <a:xfrm>
            <a:off x="917482" y="3801323"/>
            <a:ext cx="2191047" cy="541324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F4044B-9CA7-5643-89A4-BDEA4337195D}"/>
              </a:ext>
            </a:extLst>
          </p:cNvPr>
          <p:cNvCxnSpPr>
            <a:cxnSpLocks/>
          </p:cNvCxnSpPr>
          <p:nvPr/>
        </p:nvCxnSpPr>
        <p:spPr bwMode="auto">
          <a:xfrm flipH="1">
            <a:off x="3130659" y="3267554"/>
            <a:ext cx="23505" cy="106337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28159B-0965-CCA1-F382-92347FE5E168}"/>
              </a:ext>
            </a:extLst>
          </p:cNvPr>
          <p:cNvCxnSpPr>
            <a:cxnSpLocks/>
          </p:cNvCxnSpPr>
          <p:nvPr/>
        </p:nvCxnSpPr>
        <p:spPr bwMode="auto">
          <a:xfrm>
            <a:off x="3130659" y="4342647"/>
            <a:ext cx="1563650" cy="773694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0D48F1-F7C8-B51D-495A-2617BC393B21}"/>
              </a:ext>
            </a:extLst>
          </p:cNvPr>
          <p:cNvCxnSpPr>
            <a:cxnSpLocks/>
          </p:cNvCxnSpPr>
          <p:nvPr/>
        </p:nvCxnSpPr>
        <p:spPr bwMode="auto">
          <a:xfrm>
            <a:off x="4694309" y="1411761"/>
            <a:ext cx="1842803" cy="877269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D75A497-C12E-D827-7676-FFCEDED50FAB}"/>
              </a:ext>
            </a:extLst>
          </p:cNvPr>
          <p:cNvCxnSpPr>
            <a:cxnSpLocks/>
          </p:cNvCxnSpPr>
          <p:nvPr/>
        </p:nvCxnSpPr>
        <p:spPr bwMode="auto">
          <a:xfrm flipH="1">
            <a:off x="6555870" y="1346068"/>
            <a:ext cx="1330536" cy="942962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D96AFB-50ED-FE4C-ADF9-BA4D97E29068}"/>
              </a:ext>
            </a:extLst>
          </p:cNvPr>
          <p:cNvCxnSpPr>
            <a:cxnSpLocks/>
          </p:cNvCxnSpPr>
          <p:nvPr/>
        </p:nvCxnSpPr>
        <p:spPr bwMode="auto">
          <a:xfrm>
            <a:off x="6555870" y="2289030"/>
            <a:ext cx="0" cy="978524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E35BD08-7CFF-6CE5-3443-A82F6D9BE641}"/>
              </a:ext>
            </a:extLst>
          </p:cNvPr>
          <p:cNvCxnSpPr>
            <a:cxnSpLocks/>
          </p:cNvCxnSpPr>
          <p:nvPr/>
        </p:nvCxnSpPr>
        <p:spPr bwMode="auto">
          <a:xfrm flipH="1">
            <a:off x="6547387" y="3527793"/>
            <a:ext cx="1804522" cy="803136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E51238E-2DD9-C33B-681B-826C507727F0}"/>
              </a:ext>
            </a:extLst>
          </p:cNvPr>
          <p:cNvCxnSpPr>
            <a:cxnSpLocks/>
          </p:cNvCxnSpPr>
          <p:nvPr/>
        </p:nvCxnSpPr>
        <p:spPr bwMode="auto">
          <a:xfrm>
            <a:off x="6545418" y="3267554"/>
            <a:ext cx="0" cy="1108834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D3D29F8-E7C1-94A2-FB7D-61F0216236FE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4309" y="4342647"/>
            <a:ext cx="1861561" cy="773694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70FA9BD-64B2-A0E0-E78B-176E1233FE38}"/>
              </a:ext>
            </a:extLst>
          </p:cNvPr>
          <p:cNvSpPr txBox="1"/>
          <p:nvPr/>
        </p:nvSpPr>
        <p:spPr>
          <a:xfrm>
            <a:off x="486342" y="4925878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Height: 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E11F6E-4F81-788E-362E-3AD731DC7C3E}"/>
              </a:ext>
            </a:extLst>
          </p:cNvPr>
          <p:cNvSpPr txBox="1"/>
          <p:nvPr/>
        </p:nvSpPr>
        <p:spPr>
          <a:xfrm>
            <a:off x="7120654" y="489599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Height: 14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833A58-8747-05BC-BFD9-53F57F9598A2}"/>
              </a:ext>
            </a:extLst>
          </p:cNvPr>
          <p:cNvSpPr txBox="1"/>
          <p:nvPr/>
        </p:nvSpPr>
        <p:spPr>
          <a:xfrm>
            <a:off x="2382522" y="5608940"/>
            <a:ext cx="4378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Left attack trace is the SAT</a:t>
            </a:r>
          </a:p>
        </p:txBody>
      </p:sp>
    </p:spTree>
    <p:extLst>
      <p:ext uri="{BB962C8B-B14F-4D97-AF65-F5344CB8AC3E}">
        <p14:creationId xmlns:p14="http://schemas.microsoft.com/office/powerpoint/2010/main" val="259801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B1978C-267F-00F5-C6E5-18549131B0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60225B-80E0-9673-ADF6-4B21B9C1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Hardening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55753-E788-D2E8-E611-4AA691C90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 can indicate the </a:t>
            </a:r>
            <a:r>
              <a:rPr lang="en-US" b="1" dirty="0"/>
              <a:t>easiest</a:t>
            </a:r>
            <a:r>
              <a:rPr lang="en-US" dirty="0"/>
              <a:t> way an attacker can reach his or her goal</a:t>
            </a:r>
          </a:p>
          <a:p>
            <a:r>
              <a:rPr lang="en-US" dirty="0"/>
              <a:t>Conversely, when we consider </a:t>
            </a:r>
            <a:r>
              <a:rPr lang="en-US" b="1" dirty="0"/>
              <a:t>hardening the network</a:t>
            </a:r>
            <a:r>
              <a:rPr lang="en-US" dirty="0"/>
              <a:t>, the work would be futile without hardening the </a:t>
            </a:r>
            <a:r>
              <a:rPr lang="en-US" dirty="0">
                <a:solidFill>
                  <a:srgbClr val="FF0000"/>
                </a:solidFill>
              </a:rPr>
              <a:t>nodes/edges in the SAT</a:t>
            </a:r>
          </a:p>
          <a:p>
            <a:r>
              <a:rPr lang="en-US" dirty="0"/>
              <a:t>We also need to consider the cost of these hardenings</a:t>
            </a:r>
          </a:p>
        </p:txBody>
      </p:sp>
    </p:spTree>
    <p:extLst>
      <p:ext uri="{BB962C8B-B14F-4D97-AF65-F5344CB8AC3E}">
        <p14:creationId xmlns:p14="http://schemas.microsoft.com/office/powerpoint/2010/main" val="6173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C97EE5-6BE1-6168-CC5D-83E250EFD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2C05FB-36A8-A707-DA4C-00F1E0AB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Hardening –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E43862-4785-3A3F-E3F7-18249D28C5A3}"/>
              </a:ext>
            </a:extLst>
          </p:cNvPr>
          <p:cNvSpPr/>
          <p:nvPr/>
        </p:nvSpPr>
        <p:spPr bwMode="auto">
          <a:xfrm>
            <a:off x="263679" y="1072190"/>
            <a:ext cx="1828800" cy="7169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Smart Thermostat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has vulnerability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CVE-2022-10000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29845-BD8D-8003-26DB-F52C3F2669C7}"/>
              </a:ext>
            </a:extLst>
          </p:cNvPr>
          <p:cNvSpPr/>
          <p:nvPr/>
        </p:nvSpPr>
        <p:spPr bwMode="auto">
          <a:xfrm>
            <a:off x="3689541" y="1175665"/>
            <a:ext cx="2057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Attacker on internet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FF147-7209-3535-1044-F79BA53AB2CD}"/>
              </a:ext>
            </a:extLst>
          </p:cNvPr>
          <p:cNvSpPr/>
          <p:nvPr/>
        </p:nvSpPr>
        <p:spPr bwMode="auto">
          <a:xfrm>
            <a:off x="1983171" y="1966984"/>
            <a:ext cx="2341989" cy="5473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ttacker launches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exploit</a:t>
            </a:r>
            <a:r>
              <a:rPr lang="en-US" sz="1400" dirty="0"/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via internet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376AD9C-5D5E-3A4C-A1C7-FB453431EF0F}"/>
              </a:ext>
            </a:extLst>
          </p:cNvPr>
          <p:cNvSpPr/>
          <p:nvPr/>
        </p:nvSpPr>
        <p:spPr bwMode="auto">
          <a:xfrm>
            <a:off x="1758285" y="2788311"/>
            <a:ext cx="2791757" cy="66538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Attacker can set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therm. </a:t>
            </a:r>
            <a:r>
              <a:rPr lang="en-US" sz="1400" dirty="0"/>
              <a:t>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emp.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9F2D7A-7ED3-37B6-831B-C0826AC1E80B}"/>
              </a:ext>
            </a:extLst>
          </p:cNvPr>
          <p:cNvSpPr/>
          <p:nvPr/>
        </p:nvSpPr>
        <p:spPr bwMode="auto">
          <a:xfrm>
            <a:off x="2181103" y="4076755"/>
            <a:ext cx="1946121" cy="4555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ttacker sets temp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625C2B-2FB9-BCAF-408F-E824E1361BB5}"/>
              </a:ext>
            </a:extLst>
          </p:cNvPr>
          <p:cNvSpPr/>
          <p:nvPr/>
        </p:nvSpPr>
        <p:spPr bwMode="auto">
          <a:xfrm>
            <a:off x="152400" y="3394344"/>
            <a:ext cx="1726580" cy="5265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Smart Thermostat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exists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5AC73C02-518F-58B0-F5DB-33E56825AB7E}"/>
              </a:ext>
            </a:extLst>
          </p:cNvPr>
          <p:cNvSpPr/>
          <p:nvPr/>
        </p:nvSpPr>
        <p:spPr bwMode="auto">
          <a:xfrm>
            <a:off x="3508333" y="4807489"/>
            <a:ext cx="2257193" cy="526511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Indoor temp 85F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2C1984-A2A0-7A2C-41A5-C320740B3002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 bwMode="auto">
          <a:xfrm>
            <a:off x="1178079" y="1789187"/>
            <a:ext cx="1148068" cy="2579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C250D0-AB56-7A3E-BC6F-83B7ADA8E8B8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 bwMode="auto">
          <a:xfrm flipH="1">
            <a:off x="3154166" y="1366165"/>
            <a:ext cx="535375" cy="6008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8F4D52-5CE4-2AEA-4DC4-A8A06875020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 bwMode="auto">
          <a:xfrm flipH="1">
            <a:off x="3154164" y="2514302"/>
            <a:ext cx="2" cy="27400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26E708-7D0A-0B66-57D9-ABA96177449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3154164" y="3453691"/>
            <a:ext cx="0" cy="6230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5135BD-6B00-567A-1F7A-327BE0EB815B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 bwMode="auto">
          <a:xfrm>
            <a:off x="1015690" y="3920855"/>
            <a:ext cx="1450416" cy="2226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856CC9-3028-30D8-4979-036395820FFF}"/>
              </a:ext>
            </a:extLst>
          </p:cNvPr>
          <p:cNvCxnSpPr>
            <a:cxnSpLocks/>
            <a:stCxn id="9" idx="4"/>
            <a:endCxn id="12" idx="1"/>
          </p:cNvCxnSpPr>
          <p:nvPr/>
        </p:nvCxnSpPr>
        <p:spPr bwMode="auto">
          <a:xfrm>
            <a:off x="3154164" y="4532279"/>
            <a:ext cx="354169" cy="5384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1EDBD43-DCCD-2AF5-A661-F1ECEA653F7C}"/>
              </a:ext>
            </a:extLst>
          </p:cNvPr>
          <p:cNvSpPr/>
          <p:nvPr/>
        </p:nvSpPr>
        <p:spPr bwMode="auto">
          <a:xfrm>
            <a:off x="6872868" y="1087263"/>
            <a:ext cx="1752600" cy="6868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Smart Heater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has vulnerability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CVE</a:t>
            </a:r>
            <a:r>
              <a:rPr lang="en-US" sz="1400" dirty="0"/>
              <a:t>-2020-12345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4C7B8F-7945-CE4E-9145-BB77D57D9B3E}"/>
              </a:ext>
            </a:extLst>
          </p:cNvPr>
          <p:cNvSpPr/>
          <p:nvPr/>
        </p:nvSpPr>
        <p:spPr bwMode="auto">
          <a:xfrm>
            <a:off x="5384877" y="1963784"/>
            <a:ext cx="2341989" cy="5473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ttacker launches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exploit</a:t>
            </a:r>
            <a:r>
              <a:rPr lang="en-US" sz="1400" dirty="0"/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via internet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6ACF6B0B-0421-5041-7ECE-F6290D19C773}"/>
              </a:ext>
            </a:extLst>
          </p:cNvPr>
          <p:cNvSpPr/>
          <p:nvPr/>
        </p:nvSpPr>
        <p:spPr bwMode="auto">
          <a:xfrm>
            <a:off x="5159992" y="2816817"/>
            <a:ext cx="2791757" cy="66538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Attacker can turn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on heater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099C8F-FBDB-6F84-C49D-89C664EB37AA}"/>
              </a:ext>
            </a:extLst>
          </p:cNvPr>
          <p:cNvSpPr/>
          <p:nvPr/>
        </p:nvSpPr>
        <p:spPr bwMode="auto">
          <a:xfrm>
            <a:off x="7542058" y="3336119"/>
            <a:ext cx="1382752" cy="5391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Smart Heater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exists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079704-B71D-2E0D-C66E-398610083710}"/>
              </a:ext>
            </a:extLst>
          </p:cNvPr>
          <p:cNvSpPr/>
          <p:nvPr/>
        </p:nvSpPr>
        <p:spPr bwMode="auto">
          <a:xfrm>
            <a:off x="5582809" y="4091216"/>
            <a:ext cx="1946121" cy="4555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ttacker turns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heater 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52150A-BFD0-1C0A-2E78-10D7641D60E3}"/>
              </a:ext>
            </a:extLst>
          </p:cNvPr>
          <p:cNvCxnSpPr>
            <a:stCxn id="15" idx="2"/>
            <a:endCxn id="41" idx="7"/>
          </p:cNvCxnSpPr>
          <p:nvPr/>
        </p:nvCxnSpPr>
        <p:spPr bwMode="auto">
          <a:xfrm flipH="1">
            <a:off x="7383890" y="1774112"/>
            <a:ext cx="365278" cy="2698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501E60D-F9B0-4B7A-0BE7-1CAA9405689E}"/>
              </a:ext>
            </a:extLst>
          </p:cNvPr>
          <p:cNvCxnSpPr>
            <a:cxnSpLocks/>
            <a:stCxn id="6" idx="3"/>
            <a:endCxn id="41" idx="0"/>
          </p:cNvCxnSpPr>
          <p:nvPr/>
        </p:nvCxnSpPr>
        <p:spPr bwMode="auto">
          <a:xfrm>
            <a:off x="5746941" y="1366165"/>
            <a:ext cx="808931" cy="5976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C6C7AC-A209-4245-6DA4-E845041E8B18}"/>
              </a:ext>
            </a:extLst>
          </p:cNvPr>
          <p:cNvCxnSpPr>
            <a:stCxn id="41" idx="4"/>
            <a:endCxn id="61" idx="0"/>
          </p:cNvCxnSpPr>
          <p:nvPr/>
        </p:nvCxnSpPr>
        <p:spPr bwMode="auto">
          <a:xfrm flipH="1">
            <a:off x="6555871" y="2511102"/>
            <a:ext cx="1" cy="3057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410A08A-918D-4186-E25D-844DF5000706}"/>
              </a:ext>
            </a:extLst>
          </p:cNvPr>
          <p:cNvCxnSpPr>
            <a:stCxn id="61" idx="2"/>
            <a:endCxn id="69" idx="0"/>
          </p:cNvCxnSpPr>
          <p:nvPr/>
        </p:nvCxnSpPr>
        <p:spPr bwMode="auto">
          <a:xfrm flipH="1">
            <a:off x="6555870" y="3482197"/>
            <a:ext cx="1" cy="6090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FBD3BCD-8562-17F4-AC05-4A8C38CD1010}"/>
              </a:ext>
            </a:extLst>
          </p:cNvPr>
          <p:cNvCxnSpPr>
            <a:stCxn id="68" idx="2"/>
            <a:endCxn id="69" idx="7"/>
          </p:cNvCxnSpPr>
          <p:nvPr/>
        </p:nvCxnSpPr>
        <p:spPr bwMode="auto">
          <a:xfrm flipH="1">
            <a:off x="7243927" y="3875268"/>
            <a:ext cx="989507" cy="282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D159A5C-A64B-AFFB-71D3-A489BE724E4F}"/>
              </a:ext>
            </a:extLst>
          </p:cNvPr>
          <p:cNvCxnSpPr>
            <a:stCxn id="69" idx="4"/>
            <a:endCxn id="12" idx="3"/>
          </p:cNvCxnSpPr>
          <p:nvPr/>
        </p:nvCxnSpPr>
        <p:spPr bwMode="auto">
          <a:xfrm flipH="1">
            <a:off x="5765526" y="4546740"/>
            <a:ext cx="790344" cy="5240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43DFB3C-E81F-6EB2-CC89-FDC9CC5BD76F}"/>
              </a:ext>
            </a:extLst>
          </p:cNvPr>
          <p:cNvSpPr txBox="1"/>
          <p:nvPr/>
        </p:nvSpPr>
        <p:spPr>
          <a:xfrm>
            <a:off x="1378060" y="186888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848D6-56B0-60BE-0854-B8E99CB9DA80}"/>
              </a:ext>
            </a:extLst>
          </p:cNvPr>
          <p:cNvSpPr txBox="1"/>
          <p:nvPr/>
        </p:nvSpPr>
        <p:spPr>
          <a:xfrm>
            <a:off x="3087023" y="150995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4164A-EADD-378A-2413-D4F08B605F7F}"/>
              </a:ext>
            </a:extLst>
          </p:cNvPr>
          <p:cNvSpPr txBox="1"/>
          <p:nvPr/>
        </p:nvSpPr>
        <p:spPr>
          <a:xfrm>
            <a:off x="5810525" y="151834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4C631D-8539-C3DD-0F15-F22B01764AE3}"/>
              </a:ext>
            </a:extLst>
          </p:cNvPr>
          <p:cNvSpPr txBox="1"/>
          <p:nvPr/>
        </p:nvSpPr>
        <p:spPr>
          <a:xfrm>
            <a:off x="7616700" y="1789187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AD19DB-5A9F-5493-F859-A4456E31C467}"/>
              </a:ext>
            </a:extLst>
          </p:cNvPr>
          <p:cNvSpPr txBox="1"/>
          <p:nvPr/>
        </p:nvSpPr>
        <p:spPr>
          <a:xfrm>
            <a:off x="6161454" y="360493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58200B-3CC2-7EE9-1C0A-FAE012DDCE95}"/>
              </a:ext>
            </a:extLst>
          </p:cNvPr>
          <p:cNvSpPr txBox="1"/>
          <p:nvPr/>
        </p:nvSpPr>
        <p:spPr>
          <a:xfrm>
            <a:off x="3331248" y="252505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9B5B1-0C6E-3A7F-2046-E40BD0568219}"/>
              </a:ext>
            </a:extLst>
          </p:cNvPr>
          <p:cNvSpPr txBox="1"/>
          <p:nvPr/>
        </p:nvSpPr>
        <p:spPr>
          <a:xfrm>
            <a:off x="3241618" y="3541216"/>
            <a:ext cx="29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4FA044-1F1F-8495-B9BE-1AA466AD1986}"/>
              </a:ext>
            </a:extLst>
          </p:cNvPr>
          <p:cNvSpPr txBox="1"/>
          <p:nvPr/>
        </p:nvSpPr>
        <p:spPr>
          <a:xfrm>
            <a:off x="1465830" y="402732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F8E27A-AB06-B176-D03F-BAFC54B1CFA2}"/>
              </a:ext>
            </a:extLst>
          </p:cNvPr>
          <p:cNvSpPr txBox="1"/>
          <p:nvPr/>
        </p:nvSpPr>
        <p:spPr>
          <a:xfrm>
            <a:off x="6124820" y="247516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99EA76-ADFE-C345-07A0-E37F40A1E3AB}"/>
              </a:ext>
            </a:extLst>
          </p:cNvPr>
          <p:cNvSpPr txBox="1"/>
          <p:nvPr/>
        </p:nvSpPr>
        <p:spPr>
          <a:xfrm>
            <a:off x="7723543" y="3930837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07CF33-6B23-33BE-354F-A6D79C87CE21}"/>
              </a:ext>
            </a:extLst>
          </p:cNvPr>
          <p:cNvSpPr txBox="1"/>
          <p:nvPr/>
        </p:nvSpPr>
        <p:spPr>
          <a:xfrm>
            <a:off x="3359093" y="4606152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35A52C-D466-3FE7-404F-7EEE11B98A39}"/>
              </a:ext>
            </a:extLst>
          </p:cNvPr>
          <p:cNvSpPr txBox="1"/>
          <p:nvPr/>
        </p:nvSpPr>
        <p:spPr>
          <a:xfrm>
            <a:off x="5712978" y="4607724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688DBB-08DB-4066-B621-8B294162C5B5}"/>
              </a:ext>
            </a:extLst>
          </p:cNvPr>
          <p:cNvSpPr/>
          <p:nvPr/>
        </p:nvSpPr>
        <p:spPr bwMode="auto">
          <a:xfrm>
            <a:off x="494142" y="828039"/>
            <a:ext cx="4665850" cy="465363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Verdana" pitchFamily="3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356E183-E4E4-51EE-CD78-AEE919CAB82B}"/>
              </a:ext>
            </a:extLst>
          </p:cNvPr>
          <p:cNvSpPr/>
          <p:nvPr/>
        </p:nvSpPr>
        <p:spPr bwMode="auto">
          <a:xfrm>
            <a:off x="3578169" y="2604887"/>
            <a:ext cx="437683" cy="1655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DF890A-395A-9A46-4CBF-610B3AC5EC94}"/>
              </a:ext>
            </a:extLst>
          </p:cNvPr>
          <p:cNvSpPr txBox="1"/>
          <p:nvPr/>
        </p:nvSpPr>
        <p:spPr>
          <a:xfrm>
            <a:off x="4005515" y="2532215"/>
            <a:ext cx="134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10</a:t>
            </a:r>
            <a:r>
              <a:rPr lang="en-US" sz="1400" dirty="0">
                <a:solidFill>
                  <a:srgbClr val="FF0000"/>
                </a:solidFill>
              </a:rPr>
              <a:t> (cost 20)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3DACBC00-6AF2-BDCD-4DA2-34C68FA7E32C}"/>
              </a:ext>
            </a:extLst>
          </p:cNvPr>
          <p:cNvSpPr/>
          <p:nvPr/>
        </p:nvSpPr>
        <p:spPr bwMode="auto">
          <a:xfrm>
            <a:off x="3556601" y="3600750"/>
            <a:ext cx="437683" cy="1655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7834D7-B9CF-9974-C757-ED53A776235C}"/>
              </a:ext>
            </a:extLst>
          </p:cNvPr>
          <p:cNvSpPr txBox="1"/>
          <p:nvPr/>
        </p:nvSpPr>
        <p:spPr>
          <a:xfrm>
            <a:off x="4043108" y="3537140"/>
            <a:ext cx="134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5</a:t>
            </a:r>
            <a:r>
              <a:rPr lang="en-US" sz="1400" dirty="0">
                <a:solidFill>
                  <a:srgbClr val="FF0000"/>
                </a:solidFill>
              </a:rPr>
              <a:t> (cost 5)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4A934C0A-2C63-EC27-3C8E-A475FB67E35B}"/>
              </a:ext>
            </a:extLst>
          </p:cNvPr>
          <p:cNvSpPr/>
          <p:nvPr/>
        </p:nvSpPr>
        <p:spPr bwMode="auto">
          <a:xfrm rot="20718603">
            <a:off x="3703374" y="4585070"/>
            <a:ext cx="437683" cy="1655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D13A31-8DFF-3B2D-A683-9C19ED0BFB79}"/>
              </a:ext>
            </a:extLst>
          </p:cNvPr>
          <p:cNvSpPr txBox="1"/>
          <p:nvPr/>
        </p:nvSpPr>
        <p:spPr>
          <a:xfrm>
            <a:off x="4162963" y="4452264"/>
            <a:ext cx="134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3</a:t>
            </a:r>
            <a:r>
              <a:rPr lang="en-US" sz="1400" dirty="0">
                <a:solidFill>
                  <a:srgbClr val="FF0000"/>
                </a:solidFill>
              </a:rPr>
              <a:t> (cost 5)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10CB45-F75D-C42F-590E-F24161E02017}"/>
              </a:ext>
            </a:extLst>
          </p:cNvPr>
          <p:cNvSpPr/>
          <p:nvPr/>
        </p:nvSpPr>
        <p:spPr bwMode="auto">
          <a:xfrm>
            <a:off x="5272080" y="1519379"/>
            <a:ext cx="3777497" cy="35589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If we have a lot of budget…</a:t>
            </a: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  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Verdana" pitchFamily="34" charset="0"/>
              </a:rPr>
              <a:t>We can just harden them all!</a:t>
            </a:r>
          </a:p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/>
              <a:t>If budget = 20</a:t>
            </a:r>
          </a:p>
          <a:p>
            <a:pPr marR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solidFill>
                  <a:srgbClr val="00B050"/>
                </a:solidFill>
              </a:rPr>
              <a:t>    Bottom two turns out to be </a:t>
            </a:r>
            <a:br>
              <a:rPr lang="en-US" sz="1800" dirty="0">
                <a:solidFill>
                  <a:srgbClr val="00B050"/>
                </a:solidFill>
              </a:rPr>
            </a:br>
            <a:r>
              <a:rPr lang="en-US" sz="1800" dirty="0">
                <a:solidFill>
                  <a:srgbClr val="00B050"/>
                </a:solidFill>
              </a:rPr>
              <a:t>    better value</a:t>
            </a:r>
          </a:p>
          <a:p>
            <a:pPr marL="285750" marR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If budget = 5</a:t>
            </a:r>
            <a:endParaRPr lang="en-US" sz="1800" dirty="0"/>
          </a:p>
          <a:p>
            <a:pPr marR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solidFill>
                  <a:srgbClr val="00B050"/>
                </a:solidFill>
              </a:rPr>
              <a:t>    Middle option provides best</a:t>
            </a:r>
            <a:br>
              <a:rPr lang="en-US" sz="1800" dirty="0">
                <a:solidFill>
                  <a:srgbClr val="00B050"/>
                </a:solidFill>
              </a:rPr>
            </a:br>
            <a:r>
              <a:rPr lang="en-US" sz="1800" dirty="0">
                <a:solidFill>
                  <a:srgbClr val="00B050"/>
                </a:solidFill>
              </a:rPr>
              <a:t>    value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4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7" grpId="0" animBg="1"/>
      <p:bldP spid="48" grpId="0"/>
      <p:bldP spid="50" grpId="0" animBg="1"/>
      <p:bldP spid="51" grpId="0"/>
      <p:bldP spid="52" grpId="0" animBg="1"/>
      <p:bldP spid="53" grpId="0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3A1F8-3628-D35E-5B87-C0396BC1C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26838D-44FD-E4C4-98AE-6DC1DE54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95D11-D723-9C56-5E45-EDA9233BD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find the SAT </a:t>
            </a:r>
            <a:r>
              <a:rPr lang="en-US" b="1" dirty="0"/>
              <a:t>efficiently</a:t>
            </a:r>
            <a:r>
              <a:rPr lang="en-US" dirty="0"/>
              <a:t> (i.e., in polynomial time) in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attack graph?</a:t>
            </a:r>
          </a:p>
          <a:p>
            <a:r>
              <a:rPr lang="en-US" dirty="0"/>
              <a:t>How to find the </a:t>
            </a:r>
            <a:r>
              <a:rPr lang="en-US" b="1" dirty="0"/>
              <a:t>most effective </a:t>
            </a:r>
            <a:r>
              <a:rPr lang="en-US" dirty="0"/>
              <a:t>upgrade strategy given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budget amount?</a:t>
            </a:r>
          </a:p>
          <a:p>
            <a:r>
              <a:rPr lang="en-US" dirty="0"/>
              <a:t>Check out our paper (reference [6]) to find out!</a:t>
            </a:r>
          </a:p>
        </p:txBody>
      </p:sp>
    </p:spTree>
    <p:extLst>
      <p:ext uri="{BB962C8B-B14F-4D97-AF65-F5344CB8AC3E}">
        <p14:creationId xmlns:p14="http://schemas.microsoft.com/office/powerpoint/2010/main" val="154444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FDCDC-CB85-6E10-26DE-8551639E9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80F65-77E6-2D30-C5CD-EFA2BE419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Thank you!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Any questions?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Contact: xlin54@asu.edu</a:t>
            </a:r>
          </a:p>
        </p:txBody>
      </p:sp>
    </p:spTree>
    <p:extLst>
      <p:ext uri="{BB962C8B-B14F-4D97-AF65-F5344CB8AC3E}">
        <p14:creationId xmlns:p14="http://schemas.microsoft.com/office/powerpoint/2010/main" val="3185994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CA5ADD-AB22-5041-4F69-485DFDF63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59E8B-D9FF-BE5E-B2F9-72300D6C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FA7E9-B68F-B2E1-5E09-097BD416A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39775"/>
            <a:ext cx="8686800" cy="5516562"/>
          </a:xfrm>
        </p:spPr>
        <p:txBody>
          <a:bodyPr/>
          <a:lstStyle/>
          <a:p>
            <a:r>
              <a:rPr lang="en-US" sz="1800" dirty="0"/>
              <a:t>[1] Finance Online. Number of Internet of Things (IoT) Connected Devices Worldwide 2022/2023: Breakdowns, Growth &amp; Predictions. https://financesonline.com/number-of-internet-of-things-connected-devices/</a:t>
            </a:r>
          </a:p>
          <a:p>
            <a:r>
              <a:rPr lang="en-US" sz="1800" dirty="0"/>
              <a:t>[2] Mike Elgan. IoT Security: Thieves Are Targeting Smart Cameras — Here’s How To Stop Them. https://securityintelligence.com/articles/iot-security-smart-camera-thieves/</a:t>
            </a:r>
          </a:p>
          <a:p>
            <a:r>
              <a:rPr lang="en-US" sz="1800" dirty="0"/>
              <a:t>[3] Dan </a:t>
            </a:r>
            <a:r>
              <a:rPr lang="en-US" sz="1800" dirty="0" err="1"/>
              <a:t>Goodin</a:t>
            </a:r>
            <a:r>
              <a:rPr lang="en-US" sz="1800" dirty="0"/>
              <a:t>. Attackers can force Amazon </a:t>
            </a:r>
            <a:r>
              <a:rPr lang="en-US" sz="1800" dirty="0" err="1"/>
              <a:t>Echos</a:t>
            </a:r>
            <a:r>
              <a:rPr lang="en-US" sz="1800" dirty="0"/>
              <a:t> to hack themselves with self-issued commands. https://arstechnica.com/information-technology/2022/03/attackers-can-force-amazon-echos-to-hack-themselves-with-self-issued-commands/</a:t>
            </a:r>
          </a:p>
          <a:p>
            <a:r>
              <a:rPr lang="en-US" sz="1800" dirty="0"/>
              <a:t>[4] </a:t>
            </a:r>
            <a:r>
              <a:rPr lang="en-US" sz="1800" dirty="0" err="1"/>
              <a:t>Xinming</a:t>
            </a:r>
            <a:r>
              <a:rPr lang="en-US" sz="1800" dirty="0"/>
              <a:t> </a:t>
            </a:r>
            <a:r>
              <a:rPr lang="en-US" sz="1800" dirty="0" err="1"/>
              <a:t>Ou</a:t>
            </a:r>
            <a:r>
              <a:rPr lang="en-US" sz="1800" dirty="0"/>
              <a:t>, Sudhakar </a:t>
            </a:r>
            <a:r>
              <a:rPr lang="en-US" sz="1800" dirty="0" err="1"/>
              <a:t>Govindavajhala</a:t>
            </a:r>
            <a:r>
              <a:rPr lang="en-US" sz="1800" dirty="0"/>
              <a:t>, Andrew W Appel, et al. 2005. MulVAL: A logic-based network security analyzer. In </a:t>
            </a:r>
            <a:r>
              <a:rPr lang="en-US" sz="1800" i="1" dirty="0"/>
              <a:t>Proc. of USENIX Security Symposium</a:t>
            </a:r>
            <a:r>
              <a:rPr lang="en-US" sz="1800" dirty="0"/>
              <a:t>.</a:t>
            </a:r>
          </a:p>
          <a:p>
            <a:r>
              <a:rPr lang="en-US" sz="1800" dirty="0"/>
              <a:t>[5] Zheng Fang, Hao Fu, </a:t>
            </a:r>
            <a:r>
              <a:rPr lang="en-US" sz="1800" dirty="0" err="1"/>
              <a:t>Tianbo</a:t>
            </a:r>
            <a:r>
              <a:rPr lang="en-US" sz="1800" dirty="0"/>
              <a:t> Gu, </a:t>
            </a:r>
            <a:r>
              <a:rPr lang="en-US" sz="1800" dirty="0" err="1"/>
              <a:t>Pengfei</a:t>
            </a:r>
            <a:r>
              <a:rPr lang="en-US" sz="1800" dirty="0"/>
              <a:t> Hu, </a:t>
            </a:r>
            <a:r>
              <a:rPr lang="en-US" sz="1800" dirty="0" err="1"/>
              <a:t>Jinyue</a:t>
            </a:r>
            <a:r>
              <a:rPr lang="en-US" sz="1800" dirty="0"/>
              <a:t> Song, Trent Jaeger, and Prasant Mohapatra. 2022. IOTA: A framework for analyzing system-level security of IoTs. In </a:t>
            </a:r>
            <a:r>
              <a:rPr lang="en-US" sz="1800" i="1" dirty="0"/>
              <a:t>Proc. of ACM/IEEE </a:t>
            </a:r>
            <a:r>
              <a:rPr lang="en-US" sz="1800" i="1" dirty="0" err="1"/>
              <a:t>IoTDI</a:t>
            </a:r>
            <a:r>
              <a:rPr lang="en-US" sz="1800" dirty="0"/>
              <a:t>.</a:t>
            </a:r>
          </a:p>
          <a:p>
            <a:r>
              <a:rPr lang="en-US" sz="1800" dirty="0"/>
              <a:t>[6] Yinxin Wan, Xuanli Lin, Abdulhakim Sabur, Alena Chang, Kuai Xu, Guoliang Xue. 2023. IoT System Vulnerability Analysis and Network Hardening with Shortest Attack Trace in a Weighted Attack Graph. To appear in </a:t>
            </a:r>
            <a:r>
              <a:rPr lang="en-US" sz="1800" i="1" dirty="0"/>
              <a:t>IEEE/ACM </a:t>
            </a:r>
            <a:r>
              <a:rPr lang="en-US" sz="1800" i="1" dirty="0" err="1"/>
              <a:t>IoTDI</a:t>
            </a:r>
            <a:r>
              <a:rPr lang="en-US" sz="1800" i="1" dirty="0"/>
              <a:t> 2023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Preprint version available at: https://www.public.asu.edu/~xlin54/publication/iotdi-2023/</a:t>
            </a:r>
          </a:p>
        </p:txBody>
      </p:sp>
    </p:spTree>
    <p:extLst>
      <p:ext uri="{BB962C8B-B14F-4D97-AF65-F5344CB8AC3E}">
        <p14:creationId xmlns:p14="http://schemas.microsoft.com/office/powerpoint/2010/main" val="242972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3A7645-779F-4EA2-949D-4E26FAC6A546}" type="slidenum">
              <a:rPr lang="en-US" altLang="en-US" sz="2800" smtClean="0">
                <a:solidFill>
                  <a:schemeClr val="bg1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Attack Graph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(Shortest) Attack Trace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Hardening w/ SAT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5C4902-7171-27A1-0826-118B2A02BE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D182CA-B2BA-0ACB-E27B-67FB0BA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IoT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006EC-D222-CF0C-5E53-08549FB6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IoT devices are ubiquitous</a:t>
            </a:r>
          </a:p>
          <a:p>
            <a:pPr lvl="1"/>
            <a:r>
              <a:rPr lang="en-US" b="1" dirty="0"/>
              <a:t>13.15B</a:t>
            </a:r>
            <a:r>
              <a:rPr lang="en-US" baseline="30000" dirty="0"/>
              <a:t>1</a:t>
            </a:r>
            <a:r>
              <a:rPr lang="en-US" dirty="0"/>
              <a:t> online and counting</a:t>
            </a:r>
            <a:endParaRPr lang="en-US" b="0" dirty="0"/>
          </a:p>
          <a:p>
            <a:r>
              <a:rPr lang="en-US" dirty="0"/>
              <a:t>Smart home, smart city, connected health,…</a:t>
            </a:r>
          </a:p>
        </p:txBody>
      </p:sp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F5336B1A-F046-CA33-8799-5640CDB324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05840" y="2635135"/>
            <a:ext cx="7132320" cy="3474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DAA361-E7C3-7C34-687E-C30823AF0BE2}"/>
              </a:ext>
            </a:extLst>
          </p:cNvPr>
          <p:cNvSpPr txBox="1"/>
          <p:nvPr/>
        </p:nvSpPr>
        <p:spPr>
          <a:xfrm>
            <a:off x="6957439" y="6421715"/>
            <a:ext cx="218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Image: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YottaStor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3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866423-22E3-B57F-6703-13F1F5EC18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421BC-EEBE-6B1C-B76A-8CB8B5BD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Cybersecurity in IoT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55C0A-E444-C642-33F4-E83645929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Unpatched IoT devices remain vulnerable</a:t>
            </a:r>
          </a:p>
          <a:p>
            <a:pPr lvl="1"/>
            <a:r>
              <a:rPr lang="en-US" dirty="0"/>
              <a:t>Mirai botnet (c. 2016)</a:t>
            </a:r>
          </a:p>
          <a:p>
            <a:pPr lvl="1"/>
            <a:r>
              <a:rPr lang="en-US" dirty="0"/>
              <a:t>Smart cameras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Alexa Echos</a:t>
            </a:r>
            <a:r>
              <a:rPr lang="en-US" baseline="30000" dirty="0"/>
              <a:t>3</a:t>
            </a:r>
          </a:p>
          <a:p>
            <a:r>
              <a:rPr lang="en-US" dirty="0"/>
              <a:t>How can we systematically study the exploits in the IoT networks?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4196AF-BA3B-D5CE-D6B1-A244E754FF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147C33-0222-9D5E-D2AB-076BD12F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B2D14-0D9E-B3C1-B444-80AFD1F75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Logical attack graphs</a:t>
            </a:r>
            <a:r>
              <a:rPr lang="en-US" baseline="30000" dirty="0"/>
              <a:t>4</a:t>
            </a:r>
            <a:r>
              <a:rPr lang="en-US" dirty="0"/>
              <a:t> can represent the </a:t>
            </a:r>
            <a:r>
              <a:rPr lang="en-US" b="1" dirty="0"/>
              <a:t>security conditions</a:t>
            </a:r>
            <a:r>
              <a:rPr lang="en-US" dirty="0"/>
              <a:t> in the system and their </a:t>
            </a:r>
            <a:r>
              <a:rPr lang="en-US" b="1" dirty="0"/>
              <a:t>relationships</a:t>
            </a:r>
          </a:p>
          <a:p>
            <a:r>
              <a:rPr lang="en-US" dirty="0"/>
              <a:t>A </a:t>
            </a:r>
            <a:r>
              <a:rPr lang="en-US" b="1" dirty="0"/>
              <a:t>directed graph</a:t>
            </a:r>
            <a:r>
              <a:rPr lang="en-US" dirty="0"/>
              <a:t> with four basic ingredients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A4EE53-D536-9A89-CE88-ADF3FC904CC0}"/>
              </a:ext>
            </a:extLst>
          </p:cNvPr>
          <p:cNvSpPr/>
          <p:nvPr/>
        </p:nvSpPr>
        <p:spPr bwMode="auto">
          <a:xfrm>
            <a:off x="849351" y="2933700"/>
            <a:ext cx="1143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CC9E35A-8D63-6CC4-F2AF-0BF95BC5D924}"/>
              </a:ext>
            </a:extLst>
          </p:cNvPr>
          <p:cNvSpPr/>
          <p:nvPr/>
        </p:nvSpPr>
        <p:spPr bwMode="auto">
          <a:xfrm>
            <a:off x="4894893" y="2946708"/>
            <a:ext cx="1143000" cy="53340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C45D80-4411-5159-B1D4-18D45257B259}"/>
              </a:ext>
            </a:extLst>
          </p:cNvPr>
          <p:cNvSpPr/>
          <p:nvPr/>
        </p:nvSpPr>
        <p:spPr bwMode="auto">
          <a:xfrm>
            <a:off x="2956054" y="2946708"/>
            <a:ext cx="1143000" cy="53339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4D3437-3396-FC8D-A964-5246489F6734}"/>
              </a:ext>
            </a:extLst>
          </p:cNvPr>
          <p:cNvCxnSpPr/>
          <p:nvPr/>
        </p:nvCxnSpPr>
        <p:spPr bwMode="auto">
          <a:xfrm>
            <a:off x="6781800" y="3213408"/>
            <a:ext cx="107795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502EB2-73E1-EDC1-2DD0-96A9285E8934}"/>
              </a:ext>
            </a:extLst>
          </p:cNvPr>
          <p:cNvSpPr txBox="1"/>
          <p:nvPr/>
        </p:nvSpPr>
        <p:spPr>
          <a:xfrm>
            <a:off x="672943" y="3663950"/>
            <a:ext cx="15392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primitive</a:t>
            </a:r>
            <a:br>
              <a:rPr lang="en-US" sz="2000" dirty="0"/>
            </a:br>
            <a:r>
              <a:rPr lang="en-US" sz="2000" dirty="0"/>
              <a:t>fact node</a:t>
            </a:r>
            <a:br>
              <a:rPr lang="en-US" sz="2000" dirty="0"/>
            </a:b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</a:rPr>
              <a:t>aka</a:t>
            </a:r>
            <a:br>
              <a:rPr lang="en-US" sz="2000" dirty="0"/>
            </a:br>
            <a:r>
              <a:rPr lang="en-US" sz="2000" dirty="0"/>
              <a:t>constant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7BA462-9E20-2B14-2641-58CC6381C61E}"/>
              </a:ext>
            </a:extLst>
          </p:cNvPr>
          <p:cNvSpPr txBox="1"/>
          <p:nvPr/>
        </p:nvSpPr>
        <p:spPr>
          <a:xfrm>
            <a:off x="4711603" y="3676958"/>
            <a:ext cx="15095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derived</a:t>
            </a:r>
            <a:br>
              <a:rPr lang="en-US" sz="2000" dirty="0"/>
            </a:br>
            <a:r>
              <a:rPr lang="en-US" sz="2000" dirty="0"/>
              <a:t>fact node</a:t>
            </a:r>
            <a:br>
              <a:rPr lang="en-US" sz="2000" dirty="0"/>
            </a:b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</a:rPr>
              <a:t>aka</a:t>
            </a:r>
            <a:br>
              <a:rPr lang="en-US" sz="2000" dirty="0"/>
            </a:br>
            <a:r>
              <a:rPr lang="en-US" sz="2000" dirty="0"/>
              <a:t>“OR”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B7718-967B-8409-20EA-6A82208563B7}"/>
              </a:ext>
            </a:extLst>
          </p:cNvPr>
          <p:cNvSpPr txBox="1"/>
          <p:nvPr/>
        </p:nvSpPr>
        <p:spPr>
          <a:xfrm>
            <a:off x="2682451" y="3663949"/>
            <a:ext cx="1690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rule node</a:t>
            </a:r>
            <a:br>
              <a:rPr lang="en-US" sz="2000" dirty="0"/>
            </a:br>
            <a:br>
              <a:rPr lang="en-US" sz="2000" dirty="0"/>
            </a:b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</a:rPr>
              <a:t>aka</a:t>
            </a:r>
            <a:br>
              <a:rPr lang="en-US" sz="2000" dirty="0"/>
            </a:br>
            <a:r>
              <a:rPr lang="en-US" sz="2000" dirty="0"/>
              <a:t>“AND” 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8CEAC-8716-8CE4-3901-52BBE23BBB38}"/>
              </a:ext>
            </a:extLst>
          </p:cNvPr>
          <p:cNvSpPr txBox="1"/>
          <p:nvPr/>
        </p:nvSpPr>
        <p:spPr>
          <a:xfrm>
            <a:off x="6367629" y="3663950"/>
            <a:ext cx="1906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“depends on”</a:t>
            </a:r>
            <a:br>
              <a:rPr lang="en-US" sz="2000" dirty="0"/>
            </a:br>
            <a:r>
              <a:rPr lang="en-US" sz="2000" dirty="0"/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19655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small white house&#10;&#10;Description automatically generated with low confidence">
            <a:extLst>
              <a:ext uri="{FF2B5EF4-FFF2-40B4-BE49-F238E27FC236}">
                <a16:creationId xmlns:a16="http://schemas.microsoft.com/office/drawing/2014/main" id="{34609E18-DF3E-2B20-507E-F8F8FE88F6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" t="12001" r="6388" b="18390"/>
          <a:stretch/>
        </p:blipFill>
        <p:spPr>
          <a:xfrm>
            <a:off x="4968392" y="2049514"/>
            <a:ext cx="3074626" cy="24541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4E57FB-6231-FE24-9BC2-D99E6451FA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C8755F-1867-0603-5DB1-DAD370E8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CCC60D06-EB23-DC68-ABFD-1F31279F7E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t="7420" r="19384" b="7208"/>
          <a:stretch/>
        </p:blipFill>
        <p:spPr>
          <a:xfrm>
            <a:off x="2480863" y="3927668"/>
            <a:ext cx="1342537" cy="1929840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12ACBD08-AF43-1DA5-6C6E-EE3BF4D90C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" t="3204" r="2883" b="9458"/>
          <a:stretch/>
        </p:blipFill>
        <p:spPr>
          <a:xfrm>
            <a:off x="2337350" y="1336635"/>
            <a:ext cx="1600200" cy="1244679"/>
          </a:xfrm>
          <a:prstGeom prst="rect">
            <a:avLst/>
          </a:prstGeom>
        </p:spPr>
      </p:pic>
      <p:pic>
        <p:nvPicPr>
          <p:cNvPr id="32" name="Picture 31" descr="A picture containing window, white&#10;&#10;Description automatically generated">
            <a:extLst>
              <a:ext uri="{FF2B5EF4-FFF2-40B4-BE49-F238E27FC236}">
                <a16:creationId xmlns:a16="http://schemas.microsoft.com/office/drawing/2014/main" id="{A583ECB5-4DB2-3A41-65EA-783E99303A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" r="2765" b="7437"/>
          <a:stretch/>
        </p:blipFill>
        <p:spPr>
          <a:xfrm>
            <a:off x="7180752" y="2787223"/>
            <a:ext cx="1578617" cy="167878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E684E70-5D8B-1273-4583-6C0E33025B34}"/>
              </a:ext>
            </a:extLst>
          </p:cNvPr>
          <p:cNvSpPr txBox="1"/>
          <p:nvPr/>
        </p:nvSpPr>
        <p:spPr>
          <a:xfrm>
            <a:off x="6463938" y="642171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Images: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Dreamstime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855E8A45-B827-D081-C9FE-B1ED68A012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4" t="8492" r="22216" b="6094"/>
          <a:stretch/>
        </p:blipFill>
        <p:spPr>
          <a:xfrm>
            <a:off x="2026020" y="2525609"/>
            <a:ext cx="1212488" cy="1866038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7DFCA3FA-F647-0C32-83AE-E88C40C9509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4" r="13119" b="7178"/>
          <a:stretch/>
        </p:blipFill>
        <p:spPr>
          <a:xfrm>
            <a:off x="4364316" y="2864615"/>
            <a:ext cx="1167295" cy="1523999"/>
          </a:xfrm>
          <a:prstGeom prst="rect">
            <a:avLst/>
          </a:prstGeom>
        </p:spPr>
      </p:pic>
      <p:sp>
        <p:nvSpPr>
          <p:cNvPr id="44" name="Arrow: Right 43">
            <a:extLst>
              <a:ext uri="{FF2B5EF4-FFF2-40B4-BE49-F238E27FC236}">
                <a16:creationId xmlns:a16="http://schemas.microsoft.com/office/drawing/2014/main" id="{8DCC07DF-299C-9AF5-385F-42449E2FD8F7}"/>
              </a:ext>
            </a:extLst>
          </p:cNvPr>
          <p:cNvSpPr/>
          <p:nvPr/>
        </p:nvSpPr>
        <p:spPr bwMode="auto">
          <a:xfrm>
            <a:off x="3647519" y="3276600"/>
            <a:ext cx="990600" cy="641350"/>
          </a:xfrm>
          <a:prstGeom prst="rightArrow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CE3184A2-0BB5-ACF4-37A8-284A824534D6}"/>
              </a:ext>
            </a:extLst>
          </p:cNvPr>
          <p:cNvSpPr/>
          <p:nvPr/>
        </p:nvSpPr>
        <p:spPr bwMode="auto">
          <a:xfrm>
            <a:off x="5878885" y="3272305"/>
            <a:ext cx="990600" cy="641350"/>
          </a:xfrm>
          <a:prstGeom prst="rightArrow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causes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23FDF32-1CAE-B8E2-A902-A05316B0C22C}"/>
              </a:ext>
            </a:extLst>
          </p:cNvPr>
          <p:cNvSpPr/>
          <p:nvPr/>
        </p:nvSpPr>
        <p:spPr bwMode="auto">
          <a:xfrm rot="19372756">
            <a:off x="1349699" y="2151291"/>
            <a:ext cx="925465" cy="641350"/>
          </a:xfrm>
          <a:prstGeom prst="rightArrow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exploit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2B55CE06-F65A-812E-3DCC-006F0C9A6E52}"/>
              </a:ext>
            </a:extLst>
          </p:cNvPr>
          <p:cNvSpPr/>
          <p:nvPr/>
        </p:nvSpPr>
        <p:spPr bwMode="auto">
          <a:xfrm rot="1957462">
            <a:off x="1563747" y="4028980"/>
            <a:ext cx="1012198" cy="641350"/>
          </a:xfrm>
          <a:prstGeom prst="rightArrow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exploit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C9069BE-B402-0828-88DA-78A58F235BCD}"/>
              </a:ext>
            </a:extLst>
          </p:cNvPr>
          <p:cNvSpPr/>
          <p:nvPr/>
        </p:nvSpPr>
        <p:spPr bwMode="auto">
          <a:xfrm rot="3054389">
            <a:off x="3968942" y="1967005"/>
            <a:ext cx="1273617" cy="641350"/>
          </a:xfrm>
          <a:prstGeom prst="rightArrow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control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20C80BE-6302-C827-27EF-72EC64D5D32E}"/>
              </a:ext>
            </a:extLst>
          </p:cNvPr>
          <p:cNvSpPr/>
          <p:nvPr/>
        </p:nvSpPr>
        <p:spPr bwMode="auto">
          <a:xfrm rot="19341641">
            <a:off x="3967676" y="4161610"/>
            <a:ext cx="1186400" cy="641350"/>
          </a:xfrm>
          <a:prstGeom prst="rightArrow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42592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19011 -0.0041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4" y="-20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59259E-6 L 0.03108 -0.0016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" y="-9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L 0.05521 0.0046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8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C97EE5-6BE1-6168-CC5D-83E250EFD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2C05FB-36A8-A707-DA4C-00F1E0AB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Graph – Example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E43862-4785-3A3F-E3F7-18249D28C5A3}"/>
              </a:ext>
            </a:extLst>
          </p:cNvPr>
          <p:cNvSpPr/>
          <p:nvPr/>
        </p:nvSpPr>
        <p:spPr bwMode="auto">
          <a:xfrm>
            <a:off x="263679" y="843590"/>
            <a:ext cx="1828800" cy="7169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Smart Thermostat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has vulnerability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CVE-2022-10000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29845-BD8D-8003-26DB-F52C3F2669C7}"/>
              </a:ext>
            </a:extLst>
          </p:cNvPr>
          <p:cNvSpPr/>
          <p:nvPr/>
        </p:nvSpPr>
        <p:spPr bwMode="auto">
          <a:xfrm>
            <a:off x="3936725" y="958642"/>
            <a:ext cx="1828801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Remote attacker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FF147-7209-3535-1044-F79BA53AB2CD}"/>
              </a:ext>
            </a:extLst>
          </p:cNvPr>
          <p:cNvSpPr/>
          <p:nvPr/>
        </p:nvSpPr>
        <p:spPr bwMode="auto">
          <a:xfrm>
            <a:off x="1983171" y="1738384"/>
            <a:ext cx="2341989" cy="5473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ttacker launches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exploit</a:t>
            </a:r>
            <a:r>
              <a:rPr lang="en-US" sz="1400" dirty="0"/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via internet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376AD9C-5D5E-3A4C-A1C7-FB453431EF0F}"/>
              </a:ext>
            </a:extLst>
          </p:cNvPr>
          <p:cNvSpPr/>
          <p:nvPr/>
        </p:nvSpPr>
        <p:spPr bwMode="auto">
          <a:xfrm>
            <a:off x="1758285" y="2559711"/>
            <a:ext cx="2791757" cy="66538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Attacker can set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therm. </a:t>
            </a:r>
            <a:r>
              <a:rPr lang="en-US" sz="1400" dirty="0"/>
              <a:t>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emp.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9F2D7A-7ED3-37B6-831B-C0826AC1E80B}"/>
              </a:ext>
            </a:extLst>
          </p:cNvPr>
          <p:cNvSpPr/>
          <p:nvPr/>
        </p:nvSpPr>
        <p:spPr bwMode="auto">
          <a:xfrm>
            <a:off x="2181103" y="3848155"/>
            <a:ext cx="1946121" cy="4555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ttacker sets temp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625C2B-2FB9-BCAF-408F-E824E1361BB5}"/>
              </a:ext>
            </a:extLst>
          </p:cNvPr>
          <p:cNvSpPr/>
          <p:nvPr/>
        </p:nvSpPr>
        <p:spPr bwMode="auto">
          <a:xfrm>
            <a:off x="152399" y="3165744"/>
            <a:ext cx="1828799" cy="5265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Smart Thermostat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exists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5AC73C02-518F-58B0-F5DB-33E56825AB7E}"/>
              </a:ext>
            </a:extLst>
          </p:cNvPr>
          <p:cNvSpPr/>
          <p:nvPr/>
        </p:nvSpPr>
        <p:spPr bwMode="auto">
          <a:xfrm>
            <a:off x="3508333" y="4578889"/>
            <a:ext cx="2257193" cy="526511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Indoor temp 85F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2C1984-A2A0-7A2C-41A5-C320740B3002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 bwMode="auto">
          <a:xfrm>
            <a:off x="1178079" y="1560587"/>
            <a:ext cx="1148068" cy="2579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C250D0-AB56-7A3E-BC6F-83B7ADA8E8B8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 bwMode="auto">
          <a:xfrm flipH="1">
            <a:off x="3154166" y="1149142"/>
            <a:ext cx="782559" cy="58924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8F4D52-5CE4-2AEA-4DC4-A8A06875020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 bwMode="auto">
          <a:xfrm flipH="1">
            <a:off x="3154164" y="2285702"/>
            <a:ext cx="2" cy="27400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26E708-7D0A-0B66-57D9-ABA96177449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3154164" y="3225091"/>
            <a:ext cx="0" cy="6230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5135BD-6B00-567A-1F7A-327BE0EB815B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 bwMode="auto">
          <a:xfrm>
            <a:off x="1066799" y="3692255"/>
            <a:ext cx="1399307" cy="2226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856CC9-3028-30D8-4979-036395820FFF}"/>
              </a:ext>
            </a:extLst>
          </p:cNvPr>
          <p:cNvCxnSpPr>
            <a:cxnSpLocks/>
            <a:stCxn id="9" idx="4"/>
            <a:endCxn id="12" idx="1"/>
          </p:cNvCxnSpPr>
          <p:nvPr/>
        </p:nvCxnSpPr>
        <p:spPr bwMode="auto">
          <a:xfrm>
            <a:off x="3154164" y="4303679"/>
            <a:ext cx="354169" cy="5384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50663A9-3244-E739-2544-C45E25DCCB2B}"/>
              </a:ext>
            </a:extLst>
          </p:cNvPr>
          <p:cNvSpPr txBox="1"/>
          <p:nvPr/>
        </p:nvSpPr>
        <p:spPr>
          <a:xfrm>
            <a:off x="3170822" y="5560804"/>
            <a:ext cx="2932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1">
                    <a:lumMod val="50000"/>
                  </a:schemeClr>
                </a:solidFill>
              </a:rPr>
              <a:t>(other malicious activities)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D28758-CE2D-13C2-9E05-A2FD1DAFB412}"/>
              </a:ext>
            </a:extLst>
          </p:cNvPr>
          <p:cNvCxnSpPr>
            <a:stCxn id="12" idx="2"/>
            <a:endCxn id="35" idx="0"/>
          </p:cNvCxnSpPr>
          <p:nvPr/>
        </p:nvCxnSpPr>
        <p:spPr bwMode="auto">
          <a:xfrm flipH="1">
            <a:off x="4636929" y="5105400"/>
            <a:ext cx="1" cy="4554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1EDBD43-DCCD-2AF5-A661-F1ECEA653F7C}"/>
              </a:ext>
            </a:extLst>
          </p:cNvPr>
          <p:cNvSpPr/>
          <p:nvPr/>
        </p:nvSpPr>
        <p:spPr bwMode="auto">
          <a:xfrm>
            <a:off x="6872868" y="858663"/>
            <a:ext cx="1752600" cy="6868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Smart Heater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has vulnerability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CVE</a:t>
            </a:r>
            <a:r>
              <a:rPr lang="en-US" sz="1400" dirty="0"/>
              <a:t>-2020-12345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4C7B8F-7945-CE4E-9145-BB77D57D9B3E}"/>
              </a:ext>
            </a:extLst>
          </p:cNvPr>
          <p:cNvSpPr/>
          <p:nvPr/>
        </p:nvSpPr>
        <p:spPr bwMode="auto">
          <a:xfrm>
            <a:off x="5384877" y="1735184"/>
            <a:ext cx="2341989" cy="5473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ttacker launches 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exploit</a:t>
            </a:r>
            <a:r>
              <a:rPr lang="en-US" sz="1400" dirty="0"/>
              <a:t>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via internet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6ACF6B0B-0421-5041-7ECE-F6290D19C773}"/>
              </a:ext>
            </a:extLst>
          </p:cNvPr>
          <p:cNvSpPr/>
          <p:nvPr/>
        </p:nvSpPr>
        <p:spPr bwMode="auto">
          <a:xfrm>
            <a:off x="5159992" y="2588217"/>
            <a:ext cx="2791757" cy="66538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Attacker can turn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on heater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099C8F-FBDB-6F84-C49D-89C664EB37AA}"/>
              </a:ext>
            </a:extLst>
          </p:cNvPr>
          <p:cNvSpPr/>
          <p:nvPr/>
        </p:nvSpPr>
        <p:spPr bwMode="auto">
          <a:xfrm>
            <a:off x="7542058" y="3107519"/>
            <a:ext cx="1382752" cy="5391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Smart Heater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exists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079704-B71D-2E0D-C66E-398610083710}"/>
              </a:ext>
            </a:extLst>
          </p:cNvPr>
          <p:cNvSpPr/>
          <p:nvPr/>
        </p:nvSpPr>
        <p:spPr bwMode="auto">
          <a:xfrm>
            <a:off x="5582809" y="3862616"/>
            <a:ext cx="1946121" cy="4555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A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ttacker turns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heater 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52150A-BFD0-1C0A-2E78-10D7641D60E3}"/>
              </a:ext>
            </a:extLst>
          </p:cNvPr>
          <p:cNvCxnSpPr>
            <a:stCxn id="15" idx="2"/>
            <a:endCxn id="41" idx="7"/>
          </p:cNvCxnSpPr>
          <p:nvPr/>
        </p:nvCxnSpPr>
        <p:spPr bwMode="auto">
          <a:xfrm flipH="1">
            <a:off x="7383890" y="1545512"/>
            <a:ext cx="365278" cy="2698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501E60D-F9B0-4B7A-0BE7-1CAA9405689E}"/>
              </a:ext>
            </a:extLst>
          </p:cNvPr>
          <p:cNvCxnSpPr>
            <a:cxnSpLocks/>
            <a:stCxn id="6" idx="3"/>
            <a:endCxn id="41" idx="0"/>
          </p:cNvCxnSpPr>
          <p:nvPr/>
        </p:nvCxnSpPr>
        <p:spPr bwMode="auto">
          <a:xfrm>
            <a:off x="5765526" y="1149142"/>
            <a:ext cx="790346" cy="58604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C6C7AC-A209-4245-6DA4-E845041E8B18}"/>
              </a:ext>
            </a:extLst>
          </p:cNvPr>
          <p:cNvCxnSpPr>
            <a:stCxn id="41" idx="4"/>
            <a:endCxn id="61" idx="0"/>
          </p:cNvCxnSpPr>
          <p:nvPr/>
        </p:nvCxnSpPr>
        <p:spPr bwMode="auto">
          <a:xfrm flipH="1">
            <a:off x="6555871" y="2282502"/>
            <a:ext cx="1" cy="3057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410A08A-918D-4186-E25D-844DF5000706}"/>
              </a:ext>
            </a:extLst>
          </p:cNvPr>
          <p:cNvCxnSpPr>
            <a:stCxn id="61" idx="2"/>
            <a:endCxn id="69" idx="0"/>
          </p:cNvCxnSpPr>
          <p:nvPr/>
        </p:nvCxnSpPr>
        <p:spPr bwMode="auto">
          <a:xfrm flipH="1">
            <a:off x="6555870" y="3253597"/>
            <a:ext cx="1" cy="6090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FBD3BCD-8562-17F4-AC05-4A8C38CD1010}"/>
              </a:ext>
            </a:extLst>
          </p:cNvPr>
          <p:cNvCxnSpPr>
            <a:stCxn id="68" idx="2"/>
            <a:endCxn id="69" idx="7"/>
          </p:cNvCxnSpPr>
          <p:nvPr/>
        </p:nvCxnSpPr>
        <p:spPr bwMode="auto">
          <a:xfrm flipH="1">
            <a:off x="7243927" y="3646668"/>
            <a:ext cx="989507" cy="282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D159A5C-A64B-AFFB-71D3-A489BE724E4F}"/>
              </a:ext>
            </a:extLst>
          </p:cNvPr>
          <p:cNvCxnSpPr>
            <a:stCxn id="69" idx="4"/>
            <a:endCxn id="12" idx="3"/>
          </p:cNvCxnSpPr>
          <p:nvPr/>
        </p:nvCxnSpPr>
        <p:spPr bwMode="auto">
          <a:xfrm flipH="1">
            <a:off x="5765526" y="4318140"/>
            <a:ext cx="790344" cy="5240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C9BB544-D965-E548-F3D7-4CB26B4DF7A7}"/>
              </a:ext>
            </a:extLst>
          </p:cNvPr>
          <p:cNvSpPr txBox="1"/>
          <p:nvPr/>
        </p:nvSpPr>
        <p:spPr>
          <a:xfrm>
            <a:off x="813530" y="5064280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goal node</a:t>
            </a:r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76D087E3-8515-322F-B07B-081A58B0C0DF}"/>
              </a:ext>
            </a:extLst>
          </p:cNvPr>
          <p:cNvSpPr/>
          <p:nvPr/>
        </p:nvSpPr>
        <p:spPr bwMode="auto">
          <a:xfrm rot="10250021">
            <a:off x="2495026" y="5007554"/>
            <a:ext cx="1182184" cy="3385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23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BDAE4D-4D04-70B6-FAFC-5B1B2660A8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93BF41-5430-6DE4-4145-2327BDBB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Trace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5B8F2-0519-478E-2FB0-2E9D802E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257800"/>
          </a:xfrm>
        </p:spPr>
        <p:txBody>
          <a:bodyPr/>
          <a:lstStyle/>
          <a:p>
            <a:r>
              <a:rPr lang="en-US" dirty="0"/>
              <a:t>In a complex attack graph, there can be many options for attackers</a:t>
            </a:r>
          </a:p>
          <a:p>
            <a:r>
              <a:rPr lang="en-US" i="1" dirty="0"/>
              <a:t>Attack trace</a:t>
            </a:r>
            <a:r>
              <a:rPr lang="en-US" baseline="30000" dirty="0"/>
              <a:t>5</a:t>
            </a:r>
            <a:r>
              <a:rPr lang="en-US" dirty="0"/>
              <a:t> helps us better understand possible routes an attacker can take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4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B4D6AE-3B38-3BA7-8FD3-7FD180722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AB8586-8687-6E5D-A9FC-5211591A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Trace -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385DFC-CDC3-8DC3-9FC7-2F7053AB5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8686800" cy="5257800"/>
              </a:xfrm>
            </p:spPr>
            <p:txBody>
              <a:bodyPr/>
              <a:lstStyle/>
              <a:p>
                <a:r>
                  <a:rPr lang="en-US" dirty="0"/>
                  <a:t>An attack trace to a derivation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 subgraph to the original attack graph satisfying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Any OR node has </a:t>
                </a:r>
                <a:r>
                  <a:rPr lang="en-US" dirty="0">
                    <a:solidFill>
                      <a:srgbClr val="FF0000"/>
                    </a:solidFill>
                  </a:rPr>
                  <a:t>only one</a:t>
                </a:r>
                <a:r>
                  <a:rPr lang="en-US" dirty="0"/>
                  <a:t> incoming edge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Any AND node has incoming edges from </a:t>
                </a:r>
                <a:r>
                  <a:rPr lang="en-US" dirty="0">
                    <a:solidFill>
                      <a:srgbClr val="FF0000"/>
                    </a:solidFill>
                  </a:rPr>
                  <a:t>all its parents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All source nodes are primitive fact nodes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The sink node is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385DFC-CDC3-8DC3-9FC7-2F7053AB5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8686800" cy="5257800"/>
              </a:xfrm>
              <a:blipFill>
                <a:blip r:embed="rId3"/>
                <a:stretch>
                  <a:fillRect l="-982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042004"/>
      </p:ext>
    </p:extLst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8569</TotalTime>
  <Words>1174</Words>
  <Application>Microsoft Office PowerPoint</Application>
  <PresentationFormat>On-screen Show (4:3)</PresentationFormat>
  <Paragraphs>225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Narrow</vt:lpstr>
      <vt:lpstr>Calibri</vt:lpstr>
      <vt:lpstr>Cambria Math</vt:lpstr>
      <vt:lpstr>Verdana</vt:lpstr>
      <vt:lpstr>Wingdings</vt:lpstr>
      <vt:lpstr>Bold Stripes</vt:lpstr>
      <vt:lpstr>Network Hardening in IoT Networks with Weighted Attack Graphs</vt:lpstr>
      <vt:lpstr>Outline</vt:lpstr>
      <vt:lpstr>State of IoT</vt:lpstr>
      <vt:lpstr>Cybersecurity in IoT</vt:lpstr>
      <vt:lpstr>Attack Graph</vt:lpstr>
      <vt:lpstr>Toy Example</vt:lpstr>
      <vt:lpstr>Attack Graph – Example </vt:lpstr>
      <vt:lpstr>Attack Trace</vt:lpstr>
      <vt:lpstr>Attack Trace - Definition</vt:lpstr>
      <vt:lpstr>Attack Trace – Example </vt:lpstr>
      <vt:lpstr>Height of Attack Trace</vt:lpstr>
      <vt:lpstr>Height of Attack Trace – Example </vt:lpstr>
      <vt:lpstr>Weighted Attack Graph</vt:lpstr>
      <vt:lpstr>SAT in Weighted Attack Graph – Example </vt:lpstr>
      <vt:lpstr>Network Hardening</vt:lpstr>
      <vt:lpstr>Network Hardening – Example</vt:lpstr>
      <vt:lpstr>Other Considerations</vt:lpstr>
      <vt:lpstr>PowerPoint Presentation</vt:lpstr>
      <vt:lpstr>References</vt:lpstr>
    </vt:vector>
  </TitlesOfParts>
  <Company>University of Vermont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of the Talk</dc:title>
  <dc:creator>Guoliang Xue</dc:creator>
  <cp:lastModifiedBy>Xuanli Lin (Student)</cp:lastModifiedBy>
  <cp:revision>384</cp:revision>
  <cp:lastPrinted>1601-01-01T00:00:00Z</cp:lastPrinted>
  <dcterms:created xsi:type="dcterms:W3CDTF">2002-04-01T03:18:01Z</dcterms:created>
  <dcterms:modified xsi:type="dcterms:W3CDTF">2023-04-15T08:39:50Z</dcterms:modified>
</cp:coreProperties>
</file>