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51" r:id="rId1"/>
  </p:sldMasterIdLst>
  <p:notesMasterIdLst>
    <p:notesMasterId r:id="rId24"/>
  </p:notesMasterIdLst>
  <p:sldIdLst>
    <p:sldId id="257" r:id="rId2"/>
    <p:sldId id="532" r:id="rId3"/>
    <p:sldId id="535" r:id="rId4"/>
    <p:sldId id="537" r:id="rId5"/>
    <p:sldId id="554" r:id="rId6"/>
    <p:sldId id="539" r:id="rId7"/>
    <p:sldId id="538" r:id="rId8"/>
    <p:sldId id="541" r:id="rId9"/>
    <p:sldId id="546" r:id="rId10"/>
    <p:sldId id="542" r:id="rId11"/>
    <p:sldId id="560" r:id="rId12"/>
    <p:sldId id="548" r:id="rId13"/>
    <p:sldId id="559" r:id="rId14"/>
    <p:sldId id="555" r:id="rId15"/>
    <p:sldId id="556" r:id="rId16"/>
    <p:sldId id="557" r:id="rId17"/>
    <p:sldId id="558" r:id="rId18"/>
    <p:sldId id="561" r:id="rId19"/>
    <p:sldId id="552" r:id="rId20"/>
    <p:sldId id="563" r:id="rId21"/>
    <p:sldId id="551" r:id="rId22"/>
    <p:sldId id="562" r:id="rId2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9900"/>
    <a:srgbClr val="FF0000"/>
    <a:srgbClr val="F2F2F2"/>
    <a:srgbClr val="006600"/>
    <a:srgbClr val="C0C0C0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0" autoAdjust="0"/>
    <p:restoredTop sz="73993" autoAdjust="0"/>
  </p:normalViewPr>
  <p:slideViewPr>
    <p:cSldViewPr>
      <p:cViewPr varScale="1">
        <p:scale>
          <a:sx n="80" d="100"/>
          <a:sy n="80" d="100"/>
        </p:scale>
        <p:origin x="189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0" y="2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F8530E-4FD3-471C-8C89-9E4D51F2C1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7149B8AA-5233-4386-A0A2-4FCD5BFCAFF4}" type="slidenum">
              <a:rPr lang="en-US" altLang="en-US" sz="1200"/>
              <a:pPr eaLnBrk="1" hangingPunct="1"/>
              <a:t>0</a:t>
            </a:fld>
            <a:endParaRPr lang="en-US" altLang="en-US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45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80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858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547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91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also a heuristic algorithm where we individually test each hardenable element within the budget and pick the one that gives the most value. </a:t>
                </a:r>
              </a:p>
              <a:p>
                <a:endParaRPr lang="en-US" dirty="0"/>
              </a:p>
              <a:p>
                <a:r>
                  <a:rPr lang="en-US" dirty="0"/>
                  <a:t>Here we are interested in the one that gives us the most increase in the SAT height per cost.</a:t>
                </a:r>
              </a:p>
              <a:p>
                <a:endParaRPr lang="en-US" dirty="0"/>
              </a:p>
              <a:p>
                <a:r>
                  <a:rPr lang="en-US" dirty="0"/>
                  <a:t>We repeat this process until the budget runs out, or when there is no more upgrade.</a:t>
                </a:r>
              </a:p>
              <a:p>
                <a:endParaRPr lang="en-US" dirty="0"/>
              </a:p>
              <a:p>
                <a:r>
                  <a:rPr lang="en-US" dirty="0"/>
                  <a:t>As it turns out, this simple heuristic results in a very good performance yet requires only polynomial runtime.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𝑂(𝐾^2 (𝑚+𝑛 log⁡𝑛 ))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586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7353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387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91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08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38C6A-867B-42B8-B00E-56D88538DB0C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202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526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30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77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178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257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98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2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170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8530E-4FD3-471C-8C89-9E4D51F2C10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40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9"/>
          <p:cNvSpPr>
            <a:spLocks noChangeArrowheads="1"/>
          </p:cNvSpPr>
          <p:nvPr userDrawn="1"/>
        </p:nvSpPr>
        <p:spPr bwMode="auto">
          <a:xfrm>
            <a:off x="0" y="6329362"/>
            <a:ext cx="12192000" cy="5286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pic>
        <p:nvPicPr>
          <p:cNvPr id="5" name="Picture 80" descr="C:\Documents and Settings\Administrator\Desktop\asu_maro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762"/>
            <a:ext cx="3124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838200"/>
            <a:ext cx="11582400" cy="5257800"/>
          </a:xfrm>
        </p:spPr>
        <p:txBody>
          <a:bodyPr/>
          <a:lstStyle>
            <a:lvl1pPr marL="0" indent="0">
              <a:buFont typeface="Wingdings" pitchFamily="2" charset="2"/>
              <a:buNone/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" name="Rectangle 65">
            <a:extLst>
              <a:ext uri="{FF2B5EF4-FFF2-40B4-BE49-F238E27FC236}">
                <a16:creationId xmlns:a16="http://schemas.microsoft.com/office/drawing/2014/main" id="{2BD1D06A-D72F-FDDE-1097-FEE3FA0AD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Outline of the Talk</a:t>
            </a:r>
          </a:p>
        </p:txBody>
      </p:sp>
    </p:spTree>
    <p:extLst>
      <p:ext uri="{BB962C8B-B14F-4D97-AF65-F5344CB8AC3E}">
        <p14:creationId xmlns:p14="http://schemas.microsoft.com/office/powerpoint/2010/main" val="34769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 b="0"/>
            </a:lvl1pPr>
          </a:lstStyle>
          <a:p>
            <a:fld id="{10403D98-82AC-4953-BFA3-0C4F70E70B2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257800"/>
          </a:xfrm>
        </p:spPr>
        <p:txBody>
          <a:bodyPr/>
          <a:lstStyle>
            <a:lvl1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6183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5" name="Rectangle 77"/>
          <p:cNvSpPr>
            <a:spLocks noChangeArrowheads="1"/>
          </p:cNvSpPr>
          <p:nvPr userDrawn="1"/>
        </p:nvSpPr>
        <p:spPr bwMode="auto">
          <a:xfrm>
            <a:off x="0" y="6338888"/>
            <a:ext cx="12192000" cy="5191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/>
          </a:p>
        </p:txBody>
      </p:sp>
      <p:sp>
        <p:nvSpPr>
          <p:cNvPr id="1026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838200"/>
            <a:ext cx="11480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33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64135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Outline of the Talk</a:t>
            </a:r>
          </a:p>
        </p:txBody>
      </p:sp>
      <p:sp>
        <p:nvSpPr>
          <p:cNvPr id="53317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78400" y="6354762"/>
            <a:ext cx="1320800" cy="5032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800" b="1">
                <a:solidFill>
                  <a:schemeClr val="bg1"/>
                </a:solidFill>
              </a:defRPr>
            </a:lvl1pPr>
          </a:lstStyle>
          <a:p>
            <a:fld id="{28644302-0CEC-42D2-A268-73C69C52B99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76" descr="C:\Documents and Settings\Administrator\Desktop\asu_maroon.gi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4762"/>
            <a:ext cx="3124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 b="0">
          <a:solidFill>
            <a:srgbClr val="C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800" b="0">
          <a:solidFill>
            <a:srgbClr val="C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b="0">
          <a:solidFill>
            <a:srgbClr val="C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 b="0">
          <a:solidFill>
            <a:srgbClr val="C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0">
          <a:solidFill>
            <a:srgbClr val="C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b="1">
          <a:solidFill>
            <a:srgbClr val="FF99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8422" y="685800"/>
            <a:ext cx="12192000" cy="1963579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en-US" sz="3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IoT System Vulnerability Analysis and Network Hardening with Shortest Attack Trace in a Weighted Attack Graph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1"/>
            <a:ext cx="9144000" cy="2819399"/>
          </a:xfrm>
        </p:spPr>
        <p:txBody>
          <a:bodyPr/>
          <a:lstStyle/>
          <a:p>
            <a:pPr algn="ctr" eaLnBrk="1" hangingPunct="1"/>
            <a:r>
              <a:rPr lang="en-US" altLang="en-US" sz="2800" dirty="0">
                <a:solidFill>
                  <a:schemeClr val="tx1"/>
                </a:solidFill>
              </a:rPr>
              <a:t>Yinxin Wan, </a:t>
            </a:r>
            <a:r>
              <a:rPr lang="en-US" altLang="en-US" sz="2800" u="sng" dirty="0">
                <a:solidFill>
                  <a:schemeClr val="tx1"/>
                </a:solidFill>
              </a:rPr>
              <a:t>Xuanli Lin</a:t>
            </a:r>
            <a:r>
              <a:rPr lang="en-US" altLang="en-US" sz="2800" dirty="0">
                <a:solidFill>
                  <a:schemeClr val="tx1"/>
                </a:solidFill>
              </a:rPr>
              <a:t>, Abdulhakim Sabur, </a:t>
            </a:r>
            <a:br>
              <a:rPr lang="en-US" altLang="en-US" sz="2800" dirty="0">
                <a:solidFill>
                  <a:schemeClr val="tx1"/>
                </a:solidFill>
              </a:rPr>
            </a:br>
            <a:r>
              <a:rPr lang="en-US" altLang="en-US" sz="2800" dirty="0">
                <a:solidFill>
                  <a:schemeClr val="tx1"/>
                </a:solidFill>
              </a:rPr>
              <a:t>Alena Chang, Kuai Xu, Guoliang Xue</a:t>
            </a:r>
          </a:p>
          <a:p>
            <a:pPr algn="ctr" eaLnBrk="1" hangingPunct="1"/>
            <a:r>
              <a:rPr lang="en-US" altLang="en-US" sz="2800" b="1" dirty="0">
                <a:solidFill>
                  <a:schemeClr val="tx1"/>
                </a:solidFill>
              </a:rPr>
              <a:t>Arizona State University</a:t>
            </a:r>
            <a:br>
              <a:rPr lang="en-US" altLang="en-US" sz="2800" dirty="0">
                <a:solidFill>
                  <a:schemeClr val="tx1"/>
                </a:solidFill>
              </a:rPr>
            </a:br>
            <a:endParaRPr lang="en-US" altLang="en-US" sz="2800" dirty="0">
              <a:solidFill>
                <a:schemeClr val="tx1"/>
              </a:solidFill>
            </a:endParaRPr>
          </a:p>
          <a:p>
            <a:pPr algn="ctr" eaLnBrk="1" hangingPunct="1"/>
            <a:endParaRPr lang="en-US" altLang="en-US" dirty="0">
              <a:solidFill>
                <a:schemeClr val="tx1"/>
              </a:solidFill>
            </a:endParaRPr>
          </a:p>
          <a:p>
            <a:pPr algn="ctr" eaLnBrk="1" hangingPunct="1"/>
            <a:r>
              <a:rPr lang="en-US" altLang="en-US" sz="2400" dirty="0">
                <a:solidFill>
                  <a:schemeClr val="tx1"/>
                </a:solidFill>
              </a:rPr>
              <a:t>May 12, 2023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548C4A-94F8-2A4D-7BF2-2E13F5E0A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A8B73-0586-84A1-88ED-9016A0FB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Attack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19FA6-4D49-661A-2906-7E489508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generalize the attack graph to associate a </a:t>
            </a:r>
            <a:r>
              <a:rPr lang="en-US" i="1" dirty="0"/>
              <a:t>weight</a:t>
            </a:r>
            <a:r>
              <a:rPr lang="en-US" dirty="0"/>
              <a:t> with each node and/or each edge</a:t>
            </a:r>
          </a:p>
          <a:p>
            <a:pPr lvl="1"/>
            <a:r>
              <a:rPr lang="en-US" dirty="0"/>
              <a:t>The weight can be used to represent </a:t>
            </a:r>
            <a:r>
              <a:rPr lang="en-US" b="1" dirty="0"/>
              <a:t>attack difficulty</a:t>
            </a:r>
            <a:r>
              <a:rPr lang="en-US" dirty="0"/>
              <a:t>, </a:t>
            </a:r>
            <a:r>
              <a:rPr lang="en-US" b="1" dirty="0"/>
              <a:t>time needed</a:t>
            </a:r>
            <a:r>
              <a:rPr lang="en-US" dirty="0"/>
              <a:t>, </a:t>
            </a:r>
            <a:r>
              <a:rPr lang="en-US" b="1" dirty="0"/>
              <a:t>resource needed</a:t>
            </a:r>
            <a:r>
              <a:rPr lang="en-US" dirty="0"/>
              <a:t>, etc.</a:t>
            </a:r>
          </a:p>
          <a:p>
            <a:r>
              <a:rPr lang="en-US" dirty="0"/>
              <a:t>The height of an attack trace is the length of the longest path from any </a:t>
            </a:r>
            <a:r>
              <a:rPr lang="en-US" b="1" dirty="0"/>
              <a:t>primitive fact node</a:t>
            </a:r>
            <a:r>
              <a:rPr lang="en-US" dirty="0"/>
              <a:t> to the </a:t>
            </a:r>
            <a:r>
              <a:rPr lang="en-US" b="1" dirty="0"/>
              <a:t>sink node</a:t>
            </a:r>
          </a:p>
          <a:p>
            <a:r>
              <a:rPr lang="en-US" i="1" dirty="0"/>
              <a:t>Shortest attack trace </a:t>
            </a:r>
            <a:r>
              <a:rPr lang="en-US" dirty="0"/>
              <a:t>(SAT) is the attack trace to the sink node with the </a:t>
            </a:r>
            <a:r>
              <a:rPr lang="en-US" b="1" dirty="0"/>
              <a:t>smallest height</a:t>
            </a:r>
          </a:p>
        </p:txBody>
      </p:sp>
    </p:spTree>
    <p:extLst>
      <p:ext uri="{BB962C8B-B14F-4D97-AF65-F5344CB8AC3E}">
        <p14:creationId xmlns:p14="http://schemas.microsoft.com/office/powerpoint/2010/main" val="13441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97EE5-6BE1-6168-CC5D-83E250EF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C05FB-36A8-A707-DA4C-00F1E0A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in Weighted Attack Graph – Example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3862-4785-3A3F-E3F7-18249D28C5A3}"/>
              </a:ext>
            </a:extLst>
          </p:cNvPr>
          <p:cNvSpPr/>
          <p:nvPr/>
        </p:nvSpPr>
        <p:spPr bwMode="auto">
          <a:xfrm>
            <a:off x="152400" y="1195439"/>
            <a:ext cx="1828800" cy="716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Smart Thermostat</a:t>
            </a:r>
            <a:br>
              <a:rPr lang="en-US" sz="1400" dirty="0"/>
            </a:br>
            <a:r>
              <a:rPr lang="en-US" sz="1400" dirty="0"/>
              <a:t>has vulnerability</a:t>
            </a:r>
            <a:br>
              <a:rPr lang="en-US" sz="1400" dirty="0"/>
            </a:br>
            <a:r>
              <a:rPr lang="en-US" sz="1400" dirty="0"/>
              <a:t>CVE-2022-10000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9845-BD8D-8003-26DB-F52C3F2669C7}"/>
              </a:ext>
            </a:extLst>
          </p:cNvPr>
          <p:cNvSpPr/>
          <p:nvPr/>
        </p:nvSpPr>
        <p:spPr bwMode="auto">
          <a:xfrm>
            <a:off x="3578262" y="1298913"/>
            <a:ext cx="2057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on internet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FF147-7209-3535-1044-F79BA53AB2CD}"/>
              </a:ext>
            </a:extLst>
          </p:cNvPr>
          <p:cNvSpPr/>
          <p:nvPr/>
        </p:nvSpPr>
        <p:spPr bwMode="auto">
          <a:xfrm>
            <a:off x="1871893" y="2090232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launches </a:t>
            </a:r>
            <a:br>
              <a:rPr lang="en-US" sz="1400" dirty="0"/>
            </a:br>
            <a:r>
              <a:rPr lang="en-US" sz="1400" dirty="0"/>
              <a:t>exploit via internet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376AD9C-5D5E-3A4C-A1C7-FB453431EF0F}"/>
              </a:ext>
            </a:extLst>
          </p:cNvPr>
          <p:cNvSpPr/>
          <p:nvPr/>
        </p:nvSpPr>
        <p:spPr bwMode="auto">
          <a:xfrm>
            <a:off x="1647007" y="2911559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can set </a:t>
            </a:r>
            <a:br>
              <a:rPr lang="en-US" sz="1400" dirty="0"/>
            </a:br>
            <a:r>
              <a:rPr lang="en-US" sz="1400" dirty="0"/>
              <a:t>therm. temp.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9F2D7A-7ED3-37B6-831B-C0826AC1E80B}"/>
              </a:ext>
            </a:extLst>
          </p:cNvPr>
          <p:cNvSpPr/>
          <p:nvPr/>
        </p:nvSpPr>
        <p:spPr bwMode="auto">
          <a:xfrm>
            <a:off x="2069825" y="4200003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sets 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25C2B-2FB9-BCAF-408F-E824E1361BB5}"/>
              </a:ext>
            </a:extLst>
          </p:cNvPr>
          <p:cNvSpPr/>
          <p:nvPr/>
        </p:nvSpPr>
        <p:spPr bwMode="auto">
          <a:xfrm>
            <a:off x="41120" y="3517593"/>
            <a:ext cx="1828799" cy="526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Smart Thermostat </a:t>
            </a:r>
            <a:br>
              <a:rPr lang="en-US" sz="1400" dirty="0"/>
            </a:br>
            <a:r>
              <a:rPr lang="en-US" sz="1400" dirty="0"/>
              <a:t>exists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AC73C02-518F-58B0-F5DB-33E56825AB7E}"/>
              </a:ext>
            </a:extLst>
          </p:cNvPr>
          <p:cNvSpPr/>
          <p:nvPr/>
        </p:nvSpPr>
        <p:spPr bwMode="auto">
          <a:xfrm>
            <a:off x="3344506" y="4889888"/>
            <a:ext cx="2257193" cy="52651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Indoor temp 85F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C1984-A2A0-7A2C-41A5-C320740B300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1066800" y="1912435"/>
            <a:ext cx="1148068" cy="2579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50D0-AB56-7A3E-BC6F-83B7ADA8E8B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3042888" y="1489414"/>
            <a:ext cx="535375" cy="600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8F4D52-5CE4-2AEA-4DC4-A8A06875020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3042885" y="2637551"/>
            <a:ext cx="2" cy="2740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26E708-7D0A-0B66-57D9-ABA9617744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3042885" y="3576939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5135BD-6B00-567A-1F7A-327BE0EB815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>
            <a:off x="955520" y="4044104"/>
            <a:ext cx="1399308" cy="2226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56CC9-3028-30D8-4979-036395820FFF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 bwMode="auto">
          <a:xfrm>
            <a:off x="3042886" y="4655527"/>
            <a:ext cx="301620" cy="49761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DBD43-DCCD-2AF5-A661-F1ECEA653F7C}"/>
              </a:ext>
            </a:extLst>
          </p:cNvPr>
          <p:cNvSpPr/>
          <p:nvPr/>
        </p:nvSpPr>
        <p:spPr bwMode="auto">
          <a:xfrm>
            <a:off x="6761589" y="1210512"/>
            <a:ext cx="1752600" cy="6868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Smart Heater </a:t>
            </a:r>
          </a:p>
          <a:p>
            <a:pPr algn="ctr"/>
            <a:r>
              <a:rPr lang="en-US" sz="1400" dirty="0"/>
              <a:t>has vulnerability</a:t>
            </a:r>
          </a:p>
          <a:p>
            <a:pPr algn="ctr"/>
            <a:r>
              <a:rPr lang="en-US" sz="1400" dirty="0"/>
              <a:t>CVE-2020-12345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C7B8F-7945-CE4E-9145-BB77D57D9B3E}"/>
              </a:ext>
            </a:extLst>
          </p:cNvPr>
          <p:cNvSpPr/>
          <p:nvPr/>
        </p:nvSpPr>
        <p:spPr bwMode="auto">
          <a:xfrm>
            <a:off x="5273599" y="2087032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launches </a:t>
            </a:r>
            <a:br>
              <a:rPr lang="en-US" sz="1400" dirty="0"/>
            </a:br>
            <a:r>
              <a:rPr lang="en-US" sz="1400" dirty="0"/>
              <a:t>exploit via internet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6ACF6B0B-0421-5041-7ECE-F6290D19C773}"/>
              </a:ext>
            </a:extLst>
          </p:cNvPr>
          <p:cNvSpPr/>
          <p:nvPr/>
        </p:nvSpPr>
        <p:spPr bwMode="auto">
          <a:xfrm>
            <a:off x="5048714" y="2940065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can turn</a:t>
            </a:r>
            <a:br>
              <a:rPr lang="en-US" sz="1400" dirty="0"/>
            </a:br>
            <a:r>
              <a:rPr lang="en-US" sz="1400" dirty="0"/>
              <a:t>on heater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099C8F-FBDB-6F84-C49D-89C664EB37AA}"/>
              </a:ext>
            </a:extLst>
          </p:cNvPr>
          <p:cNvSpPr/>
          <p:nvPr/>
        </p:nvSpPr>
        <p:spPr bwMode="auto">
          <a:xfrm>
            <a:off x="7430779" y="3459368"/>
            <a:ext cx="1382752" cy="539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Smart Heater</a:t>
            </a:r>
            <a:br>
              <a:rPr lang="en-US" sz="1400" dirty="0"/>
            </a:br>
            <a:r>
              <a:rPr lang="en-US" sz="1400" dirty="0"/>
              <a:t>exists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079704-B71D-2E0D-C66E-398610083710}"/>
              </a:ext>
            </a:extLst>
          </p:cNvPr>
          <p:cNvSpPr/>
          <p:nvPr/>
        </p:nvSpPr>
        <p:spPr bwMode="auto">
          <a:xfrm>
            <a:off x="5471531" y="4214464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turns</a:t>
            </a:r>
            <a:br>
              <a:rPr lang="en-US" sz="1400" dirty="0"/>
            </a:br>
            <a:r>
              <a:rPr lang="en-US" sz="1400" dirty="0"/>
              <a:t>heater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52150A-BFD0-1C0A-2E78-10D7641D60E3}"/>
              </a:ext>
            </a:extLst>
          </p:cNvPr>
          <p:cNvCxnSpPr>
            <a:stCxn id="15" idx="2"/>
            <a:endCxn id="41" idx="7"/>
          </p:cNvCxnSpPr>
          <p:nvPr/>
        </p:nvCxnSpPr>
        <p:spPr bwMode="auto">
          <a:xfrm flipH="1">
            <a:off x="7272611" y="1897361"/>
            <a:ext cx="365278" cy="2698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01E60D-F9B0-4B7A-0BE7-1CAA9405689E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 bwMode="auto">
          <a:xfrm>
            <a:off x="5635663" y="1489414"/>
            <a:ext cx="808931" cy="5976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6C7AC-A209-4245-6DA4-E845041E8B18}"/>
              </a:ext>
            </a:extLst>
          </p:cNvPr>
          <p:cNvCxnSpPr>
            <a:stCxn id="41" idx="4"/>
            <a:endCxn id="61" idx="0"/>
          </p:cNvCxnSpPr>
          <p:nvPr/>
        </p:nvCxnSpPr>
        <p:spPr bwMode="auto">
          <a:xfrm flipH="1">
            <a:off x="6444593" y="2634351"/>
            <a:ext cx="1" cy="305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10A08A-918D-4186-E25D-844DF5000706}"/>
              </a:ext>
            </a:extLst>
          </p:cNvPr>
          <p:cNvCxnSpPr>
            <a:stCxn id="61" idx="2"/>
            <a:endCxn id="69" idx="0"/>
          </p:cNvCxnSpPr>
          <p:nvPr/>
        </p:nvCxnSpPr>
        <p:spPr bwMode="auto">
          <a:xfrm flipH="1">
            <a:off x="6444592" y="3605446"/>
            <a:ext cx="1" cy="609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BD3BCD-8562-17F4-AC05-4A8C38CD1010}"/>
              </a:ext>
            </a:extLst>
          </p:cNvPr>
          <p:cNvCxnSpPr>
            <a:stCxn id="68" idx="2"/>
            <a:endCxn id="69" idx="7"/>
          </p:cNvCxnSpPr>
          <p:nvPr/>
        </p:nvCxnSpPr>
        <p:spPr bwMode="auto">
          <a:xfrm flipH="1">
            <a:off x="7132649" y="3998516"/>
            <a:ext cx="989507" cy="282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159A5C-A64B-AFFB-71D3-A489BE724E4F}"/>
              </a:ext>
            </a:extLst>
          </p:cNvPr>
          <p:cNvCxnSpPr>
            <a:stCxn id="69" idx="4"/>
            <a:endCxn id="12" idx="3"/>
          </p:cNvCxnSpPr>
          <p:nvPr/>
        </p:nvCxnSpPr>
        <p:spPr bwMode="auto">
          <a:xfrm flipH="1">
            <a:off x="5601699" y="4669988"/>
            <a:ext cx="842893" cy="4831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3DFB3C-E81F-6EB2-CC89-FDC9CC5BD76F}"/>
              </a:ext>
            </a:extLst>
          </p:cNvPr>
          <p:cNvSpPr txBox="1"/>
          <p:nvPr/>
        </p:nvSpPr>
        <p:spPr>
          <a:xfrm>
            <a:off x="1266781" y="199213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848D6-56B0-60BE-0854-B8E99CB9DA80}"/>
              </a:ext>
            </a:extLst>
          </p:cNvPr>
          <p:cNvSpPr txBox="1"/>
          <p:nvPr/>
        </p:nvSpPr>
        <p:spPr>
          <a:xfrm>
            <a:off x="2975744" y="163320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4164A-EADD-378A-2413-D4F08B605F7F}"/>
              </a:ext>
            </a:extLst>
          </p:cNvPr>
          <p:cNvSpPr txBox="1"/>
          <p:nvPr/>
        </p:nvSpPr>
        <p:spPr>
          <a:xfrm>
            <a:off x="5699246" y="164158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C631D-8539-C3DD-0F15-F22B01764AE3}"/>
              </a:ext>
            </a:extLst>
          </p:cNvPr>
          <p:cNvSpPr txBox="1"/>
          <p:nvPr/>
        </p:nvSpPr>
        <p:spPr>
          <a:xfrm>
            <a:off x="7505421" y="1912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D19DB-5A9F-5493-F859-A4456E31C467}"/>
              </a:ext>
            </a:extLst>
          </p:cNvPr>
          <p:cNvSpPr txBox="1"/>
          <p:nvPr/>
        </p:nvSpPr>
        <p:spPr>
          <a:xfrm>
            <a:off x="6050175" y="372818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8200B-3CC2-7EE9-1C0A-FAE012DDCE95}"/>
              </a:ext>
            </a:extLst>
          </p:cNvPr>
          <p:cNvSpPr txBox="1"/>
          <p:nvPr/>
        </p:nvSpPr>
        <p:spPr>
          <a:xfrm>
            <a:off x="3219969" y="264830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9B5B1-0C6E-3A7F-2046-E40BD0568219}"/>
              </a:ext>
            </a:extLst>
          </p:cNvPr>
          <p:cNvSpPr txBox="1"/>
          <p:nvPr/>
        </p:nvSpPr>
        <p:spPr>
          <a:xfrm>
            <a:off x="3130339" y="3664465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4FA044-1F1F-8495-B9BE-1AA466AD1986}"/>
              </a:ext>
            </a:extLst>
          </p:cNvPr>
          <p:cNvSpPr txBox="1"/>
          <p:nvPr/>
        </p:nvSpPr>
        <p:spPr>
          <a:xfrm>
            <a:off x="1354551" y="415057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8E27A-AB06-B176-D03F-BAFC54B1CFA2}"/>
              </a:ext>
            </a:extLst>
          </p:cNvPr>
          <p:cNvSpPr txBox="1"/>
          <p:nvPr/>
        </p:nvSpPr>
        <p:spPr>
          <a:xfrm>
            <a:off x="6603105" y="262601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99EA76-ADFE-C345-07A0-E37F40A1E3AB}"/>
              </a:ext>
            </a:extLst>
          </p:cNvPr>
          <p:cNvSpPr txBox="1"/>
          <p:nvPr/>
        </p:nvSpPr>
        <p:spPr>
          <a:xfrm>
            <a:off x="7612264" y="405408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7CF33-6B23-33BE-354F-A6D79C87CE21}"/>
              </a:ext>
            </a:extLst>
          </p:cNvPr>
          <p:cNvSpPr txBox="1"/>
          <p:nvPr/>
        </p:nvSpPr>
        <p:spPr>
          <a:xfrm>
            <a:off x="3247814" y="472940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35A52C-D466-3FE7-404F-7EEE11B98A39}"/>
              </a:ext>
            </a:extLst>
          </p:cNvPr>
          <p:cNvSpPr txBox="1"/>
          <p:nvPr/>
        </p:nvSpPr>
        <p:spPr>
          <a:xfrm>
            <a:off x="5601699" y="473097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E351BE-DB53-43AB-95E7-37D05D229A45}"/>
              </a:ext>
            </a:extLst>
          </p:cNvPr>
          <p:cNvSpPr txBox="1"/>
          <p:nvPr/>
        </p:nvSpPr>
        <p:spPr>
          <a:xfrm>
            <a:off x="793008" y="852016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85EDB3-E52F-92DB-82E5-1E88EB4FB6E6}"/>
              </a:ext>
            </a:extLst>
          </p:cNvPr>
          <p:cNvSpPr txBox="1"/>
          <p:nvPr/>
        </p:nvSpPr>
        <p:spPr>
          <a:xfrm>
            <a:off x="4306681" y="93399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927590-C3FE-8E0D-C017-4659DB7B8BFB}"/>
              </a:ext>
            </a:extLst>
          </p:cNvPr>
          <p:cNvSpPr txBox="1"/>
          <p:nvPr/>
        </p:nvSpPr>
        <p:spPr>
          <a:xfrm>
            <a:off x="7393294" y="868178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254387-F973-4F8A-2A5A-98BFA611091C}"/>
              </a:ext>
            </a:extLst>
          </p:cNvPr>
          <p:cNvSpPr txBox="1"/>
          <p:nvPr/>
        </p:nvSpPr>
        <p:spPr>
          <a:xfrm>
            <a:off x="628860" y="3179038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8446D1-4652-3D1E-7F63-70571C0F41C4}"/>
              </a:ext>
            </a:extLst>
          </p:cNvPr>
          <p:cNvSpPr txBox="1"/>
          <p:nvPr/>
        </p:nvSpPr>
        <p:spPr>
          <a:xfrm>
            <a:off x="7889061" y="3120814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21118A-C57B-2C96-3E50-EAB36E4D5AE8}"/>
              </a:ext>
            </a:extLst>
          </p:cNvPr>
          <p:cNvSpPr txBox="1"/>
          <p:nvPr/>
        </p:nvSpPr>
        <p:spPr>
          <a:xfrm>
            <a:off x="2540538" y="1748478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D7A028-2EC3-EE4A-8BBE-769B9DE6A042}"/>
              </a:ext>
            </a:extLst>
          </p:cNvPr>
          <p:cNvSpPr txBox="1"/>
          <p:nvPr/>
        </p:nvSpPr>
        <p:spPr>
          <a:xfrm>
            <a:off x="6330034" y="174847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D59476-5080-847A-D580-8BE2642A89B9}"/>
              </a:ext>
            </a:extLst>
          </p:cNvPr>
          <p:cNvSpPr txBox="1"/>
          <p:nvPr/>
        </p:nvSpPr>
        <p:spPr>
          <a:xfrm>
            <a:off x="2604943" y="386144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1AB6B2-EB91-658B-850B-9B5FF4C3B758}"/>
              </a:ext>
            </a:extLst>
          </p:cNvPr>
          <p:cNvSpPr txBox="1"/>
          <p:nvPr/>
        </p:nvSpPr>
        <p:spPr>
          <a:xfrm>
            <a:off x="6425070" y="386144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99B9E7-3DF4-5243-0CF3-B91C3137D17A}"/>
              </a:ext>
            </a:extLst>
          </p:cNvPr>
          <p:cNvSpPr txBox="1"/>
          <p:nvPr/>
        </p:nvSpPr>
        <p:spPr>
          <a:xfrm>
            <a:off x="2491926" y="2602058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D235565-1971-8330-4BD7-0F1D2CF17BA4}"/>
              </a:ext>
            </a:extLst>
          </p:cNvPr>
          <p:cNvSpPr txBox="1"/>
          <p:nvPr/>
        </p:nvSpPr>
        <p:spPr>
          <a:xfrm>
            <a:off x="5959524" y="2640650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C8E9BB-D03A-1FF9-24C2-C5FA3D5AF42D}"/>
              </a:ext>
            </a:extLst>
          </p:cNvPr>
          <p:cNvSpPr txBox="1"/>
          <p:nvPr/>
        </p:nvSpPr>
        <p:spPr>
          <a:xfrm>
            <a:off x="4329733" y="4573869"/>
            <a:ext cx="312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</a:t>
            </a:r>
          </a:p>
        </p:txBody>
      </p:sp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F6580020-A03B-2166-0012-F7C4EEE7B6E7}"/>
              </a:ext>
            </a:extLst>
          </p:cNvPr>
          <p:cNvGraphicFramePr>
            <a:graphicFrameLocks noGrp="1"/>
          </p:cNvGraphicFramePr>
          <p:nvPr/>
        </p:nvGraphicFramePr>
        <p:xfrm>
          <a:off x="244022" y="5462076"/>
          <a:ext cx="8725879" cy="809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7267">
                  <a:extLst>
                    <a:ext uri="{9D8B030D-6E8A-4147-A177-3AD203B41FA5}">
                      <a16:colId xmlns:a16="http://schemas.microsoft.com/office/drawing/2014/main" val="3537164995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463557317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109344334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1146594266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196513577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740963969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301329929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3165811386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165770167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399560875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967693552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1921376896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615148497"/>
                    </a:ext>
                  </a:extLst>
                </a:gridCol>
              </a:tblGrid>
              <a:tr h="4046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30855"/>
                  </a:ext>
                </a:extLst>
              </a:tr>
              <a:tr h="404652">
                <a:tc>
                  <a:txBody>
                    <a:bodyPr/>
                    <a:lstStyle/>
                    <a:p>
                      <a:r>
                        <a:rPr lang="en-US" b="1" dirty="0"/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286330"/>
                  </a:ext>
                </a:extLst>
              </a:tr>
            </a:tbl>
          </a:graphicData>
        </a:graphic>
      </p:graphicFrame>
      <p:graphicFrame>
        <p:nvGraphicFramePr>
          <p:cNvPr id="30" name="Table 59">
            <a:extLst>
              <a:ext uri="{FF2B5EF4-FFF2-40B4-BE49-F238E27FC236}">
                <a16:creationId xmlns:a16="http://schemas.microsoft.com/office/drawing/2014/main" id="{99575AB4-9277-CA86-81C8-4319AF7E40F9}"/>
              </a:ext>
            </a:extLst>
          </p:cNvPr>
          <p:cNvGraphicFramePr>
            <a:graphicFrameLocks noGrp="1"/>
          </p:cNvGraphicFramePr>
          <p:nvPr/>
        </p:nvGraphicFramePr>
        <p:xfrm>
          <a:off x="244022" y="5469204"/>
          <a:ext cx="8725879" cy="8093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7267">
                  <a:extLst>
                    <a:ext uri="{9D8B030D-6E8A-4147-A177-3AD203B41FA5}">
                      <a16:colId xmlns:a16="http://schemas.microsoft.com/office/drawing/2014/main" val="3537164995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463557317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109344334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1146594266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196513577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740963969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301329929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3165811386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165770167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399560875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967693552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1921376896"/>
                    </a:ext>
                  </a:extLst>
                </a:gridCol>
                <a:gridCol w="654051">
                  <a:extLst>
                    <a:ext uri="{9D8B030D-6E8A-4147-A177-3AD203B41FA5}">
                      <a16:colId xmlns:a16="http://schemas.microsoft.com/office/drawing/2014/main" val="2615148497"/>
                    </a:ext>
                  </a:extLst>
                </a:gridCol>
              </a:tblGrid>
              <a:tr h="40465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30855"/>
                  </a:ext>
                </a:extLst>
              </a:tr>
              <a:tr h="404652">
                <a:tc>
                  <a:txBody>
                    <a:bodyPr/>
                    <a:lstStyle/>
                    <a:p>
                      <a:r>
                        <a:rPr lang="en-US" b="1" dirty="0"/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286330"/>
                  </a:ext>
                </a:extLst>
              </a:tr>
            </a:tbl>
          </a:graphicData>
        </a:graphic>
      </p:graphicFrame>
      <p:graphicFrame>
        <p:nvGraphicFramePr>
          <p:cNvPr id="31" name="Table 59">
            <a:extLst>
              <a:ext uri="{FF2B5EF4-FFF2-40B4-BE49-F238E27FC236}">
                <a16:creationId xmlns:a16="http://schemas.microsoft.com/office/drawing/2014/main" id="{0A19C387-2EF8-228C-78A4-52A7FE544CD8}"/>
              </a:ext>
            </a:extLst>
          </p:cNvPr>
          <p:cNvGraphicFramePr>
            <a:graphicFrameLocks noGrp="1"/>
          </p:cNvGraphicFramePr>
          <p:nvPr/>
        </p:nvGraphicFramePr>
        <p:xfrm>
          <a:off x="9663184" y="1716191"/>
          <a:ext cx="1752599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600">
                  <a:extLst>
                    <a:ext uri="{9D8B030D-6E8A-4147-A177-3AD203B41FA5}">
                      <a16:colId xmlns:a16="http://schemas.microsoft.com/office/drawing/2014/main" val="3537164995"/>
                    </a:ext>
                  </a:extLst>
                </a:gridCol>
                <a:gridCol w="873999">
                  <a:extLst>
                    <a:ext uri="{9D8B030D-6E8A-4147-A177-3AD203B41FA5}">
                      <a16:colId xmlns:a16="http://schemas.microsoft.com/office/drawing/2014/main" val="2463557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3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8633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F0BD97B-1323-C494-CD6E-7C1076679D36}"/>
              </a:ext>
            </a:extLst>
          </p:cNvPr>
          <p:cNvSpPr txBox="1"/>
          <p:nvPr/>
        </p:nvSpPr>
        <p:spPr>
          <a:xfrm>
            <a:off x="155543" y="4989070"/>
            <a:ext cx="207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Vertex Heights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D781F7-6351-C738-456A-44C2C96920FB}"/>
              </a:ext>
            </a:extLst>
          </p:cNvPr>
          <p:cNvSpPr txBox="1"/>
          <p:nvPr/>
        </p:nvSpPr>
        <p:spPr>
          <a:xfrm>
            <a:off x="9552017" y="1231624"/>
            <a:ext cx="202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Priority Queue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EE317E-EE51-A852-7663-DCF8F8738B99}"/>
              </a:ext>
            </a:extLst>
          </p:cNvPr>
          <p:cNvSpPr txBox="1"/>
          <p:nvPr/>
        </p:nvSpPr>
        <p:spPr>
          <a:xfrm>
            <a:off x="1155010" y="5887583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D9071E-944F-C60B-0693-DF813BEB6D75}"/>
              </a:ext>
            </a:extLst>
          </p:cNvPr>
          <p:cNvSpPr txBox="1"/>
          <p:nvPr/>
        </p:nvSpPr>
        <p:spPr>
          <a:xfrm>
            <a:off x="1821378" y="5887583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BA8E05-8F33-AECE-2007-9F776BD1267C}"/>
              </a:ext>
            </a:extLst>
          </p:cNvPr>
          <p:cNvSpPr txBox="1"/>
          <p:nvPr/>
        </p:nvSpPr>
        <p:spPr>
          <a:xfrm>
            <a:off x="3764372" y="5883544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F4F3C4-301D-7D25-85CF-E411F7DC1503}"/>
              </a:ext>
            </a:extLst>
          </p:cNvPr>
          <p:cNvSpPr txBox="1"/>
          <p:nvPr/>
        </p:nvSpPr>
        <p:spPr>
          <a:xfrm>
            <a:off x="3124984" y="5887583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FD550D-3C0E-B67B-258B-6370367EFA77}"/>
              </a:ext>
            </a:extLst>
          </p:cNvPr>
          <p:cNvSpPr txBox="1"/>
          <p:nvPr/>
        </p:nvSpPr>
        <p:spPr>
          <a:xfrm>
            <a:off x="2485596" y="5887583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0</a:t>
            </a:r>
          </a:p>
        </p:txBody>
      </p:sp>
      <p:graphicFrame>
        <p:nvGraphicFramePr>
          <p:cNvPr id="44" name="Table 59">
            <a:extLst>
              <a:ext uri="{FF2B5EF4-FFF2-40B4-BE49-F238E27FC236}">
                <a16:creationId xmlns:a16="http://schemas.microsoft.com/office/drawing/2014/main" id="{CF26A524-714D-BB6D-9854-CD5324EFF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87900"/>
              </p:ext>
            </p:extLst>
          </p:nvPr>
        </p:nvGraphicFramePr>
        <p:xfrm>
          <a:off x="9663183" y="1716191"/>
          <a:ext cx="175259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8600">
                  <a:extLst>
                    <a:ext uri="{9D8B030D-6E8A-4147-A177-3AD203B41FA5}">
                      <a16:colId xmlns:a16="http://schemas.microsoft.com/office/drawing/2014/main" val="3537164995"/>
                    </a:ext>
                  </a:extLst>
                </a:gridCol>
                <a:gridCol w="873999">
                  <a:extLst>
                    <a:ext uri="{9D8B030D-6E8A-4147-A177-3AD203B41FA5}">
                      <a16:colId xmlns:a16="http://schemas.microsoft.com/office/drawing/2014/main" val="2463557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33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86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17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1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7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519242"/>
                  </a:ext>
                </a:extLst>
              </a:tr>
            </a:tbl>
          </a:graphicData>
        </a:graphic>
      </p:graphicFrame>
      <p:sp>
        <p:nvSpPr>
          <p:cNvPr id="34" name="Arrow: Down 33">
            <a:extLst>
              <a:ext uri="{FF2B5EF4-FFF2-40B4-BE49-F238E27FC236}">
                <a16:creationId xmlns:a16="http://schemas.microsoft.com/office/drawing/2014/main" id="{FB64FCD7-E39D-E931-B405-B62EBF8F2F52}"/>
              </a:ext>
            </a:extLst>
          </p:cNvPr>
          <p:cNvSpPr/>
          <p:nvPr/>
        </p:nvSpPr>
        <p:spPr bwMode="auto">
          <a:xfrm rot="3788542">
            <a:off x="1218766" y="606256"/>
            <a:ext cx="442750" cy="570813"/>
          </a:xfrm>
          <a:prstGeom prst="down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E272ED65-F12E-7AC3-A85F-B71BDE470C36}"/>
              </a:ext>
            </a:extLst>
          </p:cNvPr>
          <p:cNvSpPr/>
          <p:nvPr/>
        </p:nvSpPr>
        <p:spPr bwMode="auto">
          <a:xfrm rot="16200000">
            <a:off x="8975214" y="1929410"/>
            <a:ext cx="442750" cy="710857"/>
          </a:xfrm>
          <a:prstGeom prst="down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13DC65-ADE4-64BB-EE8F-11590B5D104F}"/>
              </a:ext>
            </a:extLst>
          </p:cNvPr>
          <p:cNvSpPr txBox="1"/>
          <p:nvPr/>
        </p:nvSpPr>
        <p:spPr>
          <a:xfrm>
            <a:off x="4403760" y="5884827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86A5CE-DD21-B7F0-295A-8F9698AAA7C7}"/>
              </a:ext>
            </a:extLst>
          </p:cNvPr>
          <p:cNvSpPr txBox="1"/>
          <p:nvPr/>
        </p:nvSpPr>
        <p:spPr>
          <a:xfrm>
            <a:off x="9640454" y="207300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p1	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81A788-AF02-2460-8A14-BBC064CC12E3}"/>
              </a:ext>
            </a:extLst>
          </p:cNvPr>
          <p:cNvSpPr txBox="1"/>
          <p:nvPr/>
        </p:nvSpPr>
        <p:spPr>
          <a:xfrm>
            <a:off x="9645139" y="245598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p2	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895740-EE7A-E7AD-E24F-7900A89F447F}"/>
              </a:ext>
            </a:extLst>
          </p:cNvPr>
          <p:cNvSpPr txBox="1"/>
          <p:nvPr/>
        </p:nvSpPr>
        <p:spPr>
          <a:xfrm>
            <a:off x="9639203" y="283708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p3	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BBA985-BCC1-79A4-AB53-5667434289AA}"/>
              </a:ext>
            </a:extLst>
          </p:cNvPr>
          <p:cNvSpPr txBox="1"/>
          <p:nvPr/>
        </p:nvSpPr>
        <p:spPr>
          <a:xfrm>
            <a:off x="9639202" y="317836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p4	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771400-E55A-1125-E051-C06B58D4F4FF}"/>
              </a:ext>
            </a:extLst>
          </p:cNvPr>
          <p:cNvSpPr txBox="1"/>
          <p:nvPr/>
        </p:nvSpPr>
        <p:spPr>
          <a:xfrm>
            <a:off x="9639202" y="354351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p5	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9557F79-EB7D-9160-4ECC-AC9763C05398}"/>
              </a:ext>
            </a:extLst>
          </p:cNvPr>
          <p:cNvSpPr txBox="1"/>
          <p:nvPr/>
        </p:nvSpPr>
        <p:spPr>
          <a:xfrm>
            <a:off x="4418274" y="5894698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F11782F-50A7-E249-5D20-43C760037BDD}"/>
              </a:ext>
            </a:extLst>
          </p:cNvPr>
          <p:cNvSpPr txBox="1"/>
          <p:nvPr/>
        </p:nvSpPr>
        <p:spPr>
          <a:xfrm>
            <a:off x="5059970" y="5894698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1BB594-063F-35B7-33D8-FD3A5B6B6489}"/>
              </a:ext>
            </a:extLst>
          </p:cNvPr>
          <p:cNvSpPr txBox="1"/>
          <p:nvPr/>
        </p:nvSpPr>
        <p:spPr>
          <a:xfrm>
            <a:off x="9639202" y="317851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r1	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67452F-341F-CC04-0BC8-E338B2569288}"/>
              </a:ext>
            </a:extLst>
          </p:cNvPr>
          <p:cNvSpPr txBox="1"/>
          <p:nvPr/>
        </p:nvSpPr>
        <p:spPr>
          <a:xfrm>
            <a:off x="5743579" y="5883544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9360E7-557D-D5D0-F62A-CFA53843B703}"/>
              </a:ext>
            </a:extLst>
          </p:cNvPr>
          <p:cNvSpPr txBox="1"/>
          <p:nvPr/>
        </p:nvSpPr>
        <p:spPr>
          <a:xfrm>
            <a:off x="6365396" y="5883544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EBCF9-AE1B-F790-73FC-E340A2A5D718}"/>
              </a:ext>
            </a:extLst>
          </p:cNvPr>
          <p:cNvSpPr txBox="1"/>
          <p:nvPr/>
        </p:nvSpPr>
        <p:spPr>
          <a:xfrm>
            <a:off x="5065198" y="5894698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716C6F-7ED2-ED88-0686-FF2C266859FA}"/>
              </a:ext>
            </a:extLst>
          </p:cNvPr>
          <p:cNvSpPr txBox="1"/>
          <p:nvPr/>
        </p:nvSpPr>
        <p:spPr>
          <a:xfrm>
            <a:off x="9657247" y="246363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r2	0</a:t>
            </a:r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BDEC9FA2-5FAE-CF86-ACF4-ADDB75BC4D86}"/>
              </a:ext>
            </a:extLst>
          </p:cNvPr>
          <p:cNvSpPr/>
          <p:nvPr/>
        </p:nvSpPr>
        <p:spPr bwMode="auto">
          <a:xfrm rot="3788542">
            <a:off x="4123734" y="1722112"/>
            <a:ext cx="442750" cy="570813"/>
          </a:xfrm>
          <a:prstGeom prst="down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D8D15B-1791-A3FA-31F8-B819DDDDCF2F}"/>
              </a:ext>
            </a:extLst>
          </p:cNvPr>
          <p:cNvSpPr txBox="1"/>
          <p:nvPr/>
        </p:nvSpPr>
        <p:spPr>
          <a:xfrm>
            <a:off x="7012321" y="5883544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99ACD4A-BEE3-6552-950B-D1BDC5D7AE2C}"/>
              </a:ext>
            </a:extLst>
          </p:cNvPr>
          <p:cNvSpPr txBox="1"/>
          <p:nvPr/>
        </p:nvSpPr>
        <p:spPr>
          <a:xfrm>
            <a:off x="9649400" y="245372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d2	10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99C6FD-52F6-7592-6E09-E0E213A05A5A}"/>
              </a:ext>
            </a:extLst>
          </p:cNvPr>
          <p:cNvSpPr txBox="1"/>
          <p:nvPr/>
        </p:nvSpPr>
        <p:spPr>
          <a:xfrm>
            <a:off x="9651075" y="246703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d1	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F951285-DAA5-AC5A-C1F4-B90EB5D911EF}"/>
              </a:ext>
            </a:extLst>
          </p:cNvPr>
          <p:cNvSpPr txBox="1"/>
          <p:nvPr/>
        </p:nvSpPr>
        <p:spPr>
          <a:xfrm>
            <a:off x="5706895" y="5885946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F411D2-C912-1143-C7CB-BC0D2C06F66E}"/>
              </a:ext>
            </a:extLst>
          </p:cNvPr>
          <p:cNvSpPr txBox="1"/>
          <p:nvPr/>
        </p:nvSpPr>
        <p:spPr>
          <a:xfrm>
            <a:off x="9654237" y="2080283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r3	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4297BD-642E-078F-3D74-494DEAD2BF72}"/>
              </a:ext>
            </a:extLst>
          </p:cNvPr>
          <p:cNvSpPr txBox="1"/>
          <p:nvPr/>
        </p:nvSpPr>
        <p:spPr>
          <a:xfrm>
            <a:off x="9645139" y="206703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g	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62594D-C86C-9C49-AACF-0AB39609E5BC}"/>
              </a:ext>
            </a:extLst>
          </p:cNvPr>
          <p:cNvSpPr txBox="1"/>
          <p:nvPr/>
        </p:nvSpPr>
        <p:spPr>
          <a:xfrm>
            <a:off x="7681538" y="5894698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54D03F62-CBAE-D2A4-7F6D-4DABE5269EB4}"/>
              </a:ext>
            </a:extLst>
          </p:cNvPr>
          <p:cNvSpPr/>
          <p:nvPr/>
        </p:nvSpPr>
        <p:spPr bwMode="auto">
          <a:xfrm rot="3788542">
            <a:off x="4096916" y="2636630"/>
            <a:ext cx="442750" cy="570813"/>
          </a:xfrm>
          <a:prstGeom prst="down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Verdana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6BB770E-6E54-24A2-5F81-6E4984866A0D}"/>
              </a:ext>
            </a:extLst>
          </p:cNvPr>
          <p:cNvSpPr/>
          <p:nvPr/>
        </p:nvSpPr>
        <p:spPr bwMode="auto">
          <a:xfrm>
            <a:off x="2069824" y="4200003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sets temp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1E0E86C-0140-589E-329A-A9D3E89D2B73}"/>
              </a:ext>
            </a:extLst>
          </p:cNvPr>
          <p:cNvCxnSpPr>
            <a:cxnSpLocks/>
            <a:endCxn id="90" idx="0"/>
          </p:cNvCxnSpPr>
          <p:nvPr/>
        </p:nvCxnSpPr>
        <p:spPr bwMode="auto">
          <a:xfrm>
            <a:off x="3042884" y="3576939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831DB3C-9CE5-6928-97B6-B0C2B4106058}"/>
              </a:ext>
            </a:extLst>
          </p:cNvPr>
          <p:cNvSpPr txBox="1"/>
          <p:nvPr/>
        </p:nvSpPr>
        <p:spPr>
          <a:xfrm>
            <a:off x="8325867" y="5883544"/>
            <a:ext cx="522021" cy="369332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A90BF2-67F0-1800-7481-8E9A954EA05C}"/>
              </a:ext>
            </a:extLst>
          </p:cNvPr>
          <p:cNvCxnSpPr>
            <a:cxnSpLocks/>
          </p:cNvCxnSpPr>
          <p:nvPr/>
        </p:nvCxnSpPr>
        <p:spPr bwMode="auto">
          <a:xfrm>
            <a:off x="733896" y="1465345"/>
            <a:ext cx="2297908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A8A454B-8C94-2457-E566-2B21E8FC23CB}"/>
              </a:ext>
            </a:extLst>
          </p:cNvPr>
          <p:cNvCxnSpPr/>
          <p:nvPr/>
        </p:nvCxnSpPr>
        <p:spPr bwMode="auto">
          <a:xfrm flipH="1">
            <a:off x="3031804" y="1465345"/>
            <a:ext cx="1588292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10037B9-BD89-4F87-DA82-A3781C9F3FD9}"/>
              </a:ext>
            </a:extLst>
          </p:cNvPr>
          <p:cNvCxnSpPr>
            <a:cxnSpLocks/>
          </p:cNvCxnSpPr>
          <p:nvPr/>
        </p:nvCxnSpPr>
        <p:spPr bwMode="auto">
          <a:xfrm>
            <a:off x="3031804" y="2414877"/>
            <a:ext cx="22130" cy="88956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956140F-BB53-AA99-F82A-75A0404EA2BD}"/>
              </a:ext>
            </a:extLst>
          </p:cNvPr>
          <p:cNvCxnSpPr/>
          <p:nvPr/>
        </p:nvCxnSpPr>
        <p:spPr bwMode="auto">
          <a:xfrm>
            <a:off x="840758" y="3826879"/>
            <a:ext cx="2191047" cy="54132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D387F98-89D5-7FF3-943E-BD08CE289322}"/>
              </a:ext>
            </a:extLst>
          </p:cNvPr>
          <p:cNvCxnSpPr>
            <a:cxnSpLocks/>
          </p:cNvCxnSpPr>
          <p:nvPr/>
        </p:nvCxnSpPr>
        <p:spPr bwMode="auto">
          <a:xfrm>
            <a:off x="3053934" y="3304438"/>
            <a:ext cx="17534" cy="10800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94D9FD-9BA0-6298-4E71-95943F24A923}"/>
              </a:ext>
            </a:extLst>
          </p:cNvPr>
          <p:cNvCxnSpPr>
            <a:cxnSpLocks/>
          </p:cNvCxnSpPr>
          <p:nvPr/>
        </p:nvCxnSpPr>
        <p:spPr bwMode="auto">
          <a:xfrm>
            <a:off x="3071468" y="4384512"/>
            <a:ext cx="1472428" cy="81748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097F4C1-54CC-615C-96CE-8B315BBCE926}"/>
              </a:ext>
            </a:extLst>
          </p:cNvPr>
          <p:cNvSpPr txBox="1"/>
          <p:nvPr/>
        </p:nvSpPr>
        <p:spPr>
          <a:xfrm>
            <a:off x="6743693" y="4827969"/>
            <a:ext cx="233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 Height: 7</a:t>
            </a:r>
          </a:p>
        </p:txBody>
      </p:sp>
    </p:spTree>
    <p:extLst>
      <p:ext uri="{BB962C8B-B14F-4D97-AF65-F5344CB8AC3E}">
        <p14:creationId xmlns:p14="http://schemas.microsoft.com/office/powerpoint/2010/main" val="37680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6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9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00078 -0.05393 " pathEditMode="relative" rAng="0" ptsTypes="AA">
                                      <p:cBhvr>
                                        <p:cTn id="19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708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00052 -0.05556 " pathEditMode="relative" rAng="0" ptsTypes="AA">
                                      <p:cBhvr>
                                        <p:cTn id="199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2731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1.25767E-16 -0.04977 " pathEditMode="relative" rAng="0" ptsTypes="AA">
                                      <p:cBhvr>
                                        <p:cTn id="201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708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2.29167E-6 -0.05324 " pathEditMode="relative" rAng="0" ptsTypes="AA">
                                      <p:cBhvr>
                                        <p:cTn id="203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2708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5556 L -0.00026 -0.10949 " pathEditMode="relative" rAng="0" ptsTypes="AA">
                                      <p:cBhvr>
                                        <p:cTn id="246" dur="1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708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4977 L 0.00052 -0.10533 " pathEditMode="relative" rAng="0" ptsTypes="AA">
                                      <p:cBhvr>
                                        <p:cTn id="248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708"/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767E-16 -0.05325 L 2.70833E-6 -0.10301 " pathEditMode="relative" rAng="0" ptsTypes="AA">
                                      <p:cBhvr>
                                        <p:cTn id="250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2708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0.29023 0.00741 " pathEditMode="relative" rAng="0" ptsTypes="AA">
                                      <p:cBhvr>
                                        <p:cTn id="252" dur="1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05" y="370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500"/>
                            </p:stCondLst>
                            <p:childTnLst>
                              <p:par>
                                <p:cTn id="267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00"/>
                            </p:stCondLst>
                            <p:childTnLst>
                              <p:par>
                                <p:cTn id="300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24 0.0074 L 0.54805 0.00185 " pathEditMode="relative" rAng="0" ptsTypes="AA">
                                      <p:cBhvr>
                                        <p:cTn id="3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7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0013 -0.16644 " pathEditMode="relative" rAng="0" ptsTypes="AA">
                                      <p:cBhvr>
                                        <p:cTn id="37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000"/>
                            </p:stCondLst>
                            <p:childTnLst>
                              <p:par>
                                <p:cTn id="38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-0.00221 -0.05393 " pathEditMode="relative" rAng="0" ptsTypes="AA">
                                      <p:cBhvr>
                                        <p:cTn id="40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2708"/>
                                    </p:animMotion>
                                  </p:childTnLst>
                                </p:cTn>
                              </p:par>
                              <p:par>
                                <p:cTn id="403" presetID="24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500"/>
                            </p:stCondLst>
                            <p:childTnLst>
                              <p:par>
                                <p:cTn id="417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4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29805 0.01621 " pathEditMode="relative" rAng="0" ptsTypes="AA">
                                      <p:cBhvr>
                                        <p:cTn id="445" dur="12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07407E-6 L -0.00117 -0.0581 " pathEditMode="relative" rAng="0" ptsTypes="AA">
                                      <p:cBhvr>
                                        <p:cTn id="45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2917"/>
                                    </p:animMotion>
                                  </p:childTnLst>
                                </p:cTn>
                              </p:par>
                              <p:par>
                                <p:cTn id="457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500"/>
                            </p:stCondLst>
                            <p:childTnLst>
                              <p:par>
                                <p:cTn id="471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7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3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24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500"/>
                            </p:stCondLst>
                            <p:childTnLst>
                              <p:par>
                                <p:cTn id="529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3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8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0625 0.17939 " pathEditMode="relative" rAng="0" ptsTypes="AA">
                                      <p:cBhvr>
                                        <p:cTn id="5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4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6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7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0" presetClass="exit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77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8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9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0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1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0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1" fill="hold">
                      <p:stCondLst>
                        <p:cond delay="indefinite"/>
                      </p:stCondLst>
                      <p:childTnLst>
                        <p:par>
                          <p:cTn id="612" fill="hold">
                            <p:stCondLst>
                              <p:cond delay="0"/>
                            </p:stCondLst>
                            <p:childTnLst>
                              <p:par>
                                <p:cTn id="61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0" presetClass="exit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1794 L 0.07656 0.26782 " pathEditMode="relative" rAng="0" ptsTypes="AA">
                                      <p:cBhvr>
                                        <p:cTn id="62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4537"/>
                                    </p:animMotion>
                                  </p:childTnLst>
                                </p:cTn>
                              </p:par>
                              <p:par>
                                <p:cTn id="6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00417 -0.05393 " pathEditMode="relative" rAng="0" ptsTypes="AA">
                                      <p:cBhvr>
                                        <p:cTn id="62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500"/>
                            </p:stCondLst>
                            <p:childTnLst>
                              <p:par>
                                <p:cTn id="6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1000"/>
                            </p:stCondLst>
                            <p:childTnLst>
                              <p:par>
                                <p:cTn id="6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1500"/>
                            </p:stCondLst>
                            <p:childTnLst>
                              <p:par>
                                <p:cTn id="6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200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10" grpId="0" animBg="1"/>
      <p:bldP spid="10" grpId="1" animBg="1"/>
      <p:bldP spid="12" grpId="0" animBg="1"/>
      <p:bldP spid="12" grpId="1" animBg="1"/>
      <p:bldP spid="12" grpId="2" animBg="1"/>
      <p:bldP spid="15" grpId="0" animBg="1"/>
      <p:bldP spid="15" grpId="1" animBg="1"/>
      <p:bldP spid="41" grpId="0" animBg="1"/>
      <p:bldP spid="41" grpId="1" animBg="1"/>
      <p:bldP spid="41" grpId="2" animBg="1"/>
      <p:bldP spid="61" grpId="0" animBg="1"/>
      <p:bldP spid="61" grpId="1" animBg="1"/>
      <p:bldP spid="68" grpId="0" animBg="1"/>
      <p:bldP spid="68" grpId="1" animBg="1"/>
      <p:bldP spid="4" grpId="0"/>
      <p:bldP spid="11" grpId="0"/>
      <p:bldP spid="13" grpId="0"/>
      <p:bldP spid="14" grpId="0"/>
      <p:bldP spid="17" grpId="0"/>
      <p:bldP spid="19" grpId="0"/>
      <p:bldP spid="21" grpId="0"/>
      <p:bldP spid="23" grpId="0"/>
      <p:bldP spid="25" grpId="0"/>
      <p:bldP spid="27" grpId="0"/>
      <p:bldP spid="28" grpId="0"/>
      <p:bldP spid="29" grpId="0"/>
      <p:bldP spid="35" grpId="0"/>
      <p:bldP spid="3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32" grpId="0"/>
      <p:bldP spid="33" grpId="0"/>
      <p:bldP spid="36" grpId="0" animBg="1"/>
      <p:bldP spid="38" grpId="0" animBg="1"/>
      <p:bldP spid="39" grpId="0" animBg="1"/>
      <p:bldP spid="40" grpId="0" animBg="1"/>
      <p:bldP spid="42" grpId="0" animBg="1"/>
      <p:bldP spid="34" grpId="0" animBg="1"/>
      <p:bldP spid="34" grpId="1" animBg="1"/>
      <p:bldP spid="34" grpId="2" animBg="1"/>
      <p:bldP spid="34" grpId="3" animBg="1"/>
      <p:bldP spid="43" grpId="0" animBg="1"/>
      <p:bldP spid="43" grpId="1" animBg="1"/>
      <p:bldP spid="43" grpId="2" animBg="1"/>
      <p:bldP spid="43" grpId="3" animBg="1"/>
      <p:bldP spid="43" grpId="4" animBg="1"/>
      <p:bldP spid="43" grpId="5" animBg="1"/>
      <p:bldP spid="43" grpId="6" animBg="1"/>
      <p:bldP spid="43" grpId="7" animBg="1"/>
      <p:bldP spid="43" grpId="8" animBg="1"/>
      <p:bldP spid="43" grpId="9" animBg="1"/>
      <p:bldP spid="43" grpId="10" animBg="1"/>
      <p:bldP spid="43" grpId="11" animBg="1"/>
      <p:bldP spid="43" grpId="12" animBg="1"/>
      <p:bldP spid="43" grpId="13" animBg="1"/>
      <p:bldP spid="43" grpId="14" animBg="1"/>
      <p:bldP spid="43" grpId="15" animBg="1"/>
      <p:bldP spid="45" grpId="0" animBg="1"/>
      <p:bldP spid="47" grpId="0"/>
      <p:bldP spid="47" grpId="2"/>
      <p:bldP spid="46" grpId="0"/>
      <p:bldP spid="46" grpId="1"/>
      <p:bldP spid="46" grpId="2"/>
      <p:bldP spid="46" grpId="3"/>
      <p:bldP spid="60" grpId="0"/>
      <p:bldP spid="60" grpId="1"/>
      <p:bldP spid="60" grpId="2"/>
      <p:bldP spid="60" grpId="3"/>
      <p:bldP spid="62" grpId="0"/>
      <p:bldP spid="62" grpId="1"/>
      <p:bldP spid="62" grpId="2"/>
      <p:bldP spid="62" grpId="3"/>
      <p:bldP spid="63" grpId="0"/>
      <p:bldP spid="63" grpId="1"/>
      <p:bldP spid="63" grpId="2"/>
      <p:bldP spid="63" grpId="3"/>
      <p:bldP spid="52" grpId="0" animBg="1"/>
      <p:bldP spid="64" grpId="0" animBg="1"/>
      <p:bldP spid="65" grpId="0"/>
      <p:bldP spid="65" grpId="1"/>
      <p:bldP spid="65" grpId="2"/>
      <p:bldP spid="66" grpId="0" animBg="1"/>
      <p:bldP spid="67" grpId="0" animBg="1"/>
      <p:bldP spid="70" grpId="0" animBg="1"/>
      <p:bldP spid="72" grpId="0"/>
      <p:bldP spid="72" grpId="1"/>
      <p:bldP spid="72" grpId="3"/>
      <p:bldP spid="74" grpId="0" animBg="1"/>
      <p:bldP spid="74" grpId="1" animBg="1"/>
      <p:bldP spid="74" grpId="2" animBg="1"/>
      <p:bldP spid="76" grpId="0" animBg="1"/>
      <p:bldP spid="78" grpId="0"/>
      <p:bldP spid="78" grpId="1"/>
      <p:bldP spid="80" grpId="0"/>
      <p:bldP spid="80" grpId="1"/>
      <p:bldP spid="80" grpId="2"/>
      <p:bldP spid="81" grpId="0" animBg="1"/>
      <p:bldP spid="82" grpId="0"/>
      <p:bldP spid="82" grpId="1"/>
      <p:bldP spid="83" grpId="0"/>
      <p:bldP spid="83" grpId="1"/>
      <p:bldP spid="84" grpId="0" animBg="1"/>
      <p:bldP spid="86" grpId="0" animBg="1"/>
      <p:bldP spid="86" grpId="1" animBg="1"/>
      <p:bldP spid="86" grpId="2" animBg="1"/>
      <p:bldP spid="90" grpId="0" animBg="1"/>
      <p:bldP spid="90" grpId="1" animBg="1"/>
      <p:bldP spid="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1978C-267F-00F5-C6E5-18549131B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60225B-80E0-9673-ADF6-4B21B9C1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Hardening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55753-E788-D2E8-E611-4AA691C9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 can indicate the </a:t>
            </a:r>
            <a:r>
              <a:rPr lang="en-US" b="1" dirty="0"/>
              <a:t>easiest</a:t>
            </a:r>
            <a:r>
              <a:rPr lang="en-US" dirty="0"/>
              <a:t> way an attacker can reach his or her goal</a:t>
            </a:r>
          </a:p>
          <a:p>
            <a:r>
              <a:rPr lang="en-US" dirty="0"/>
              <a:t>Conversely, when we consider </a:t>
            </a:r>
            <a:r>
              <a:rPr lang="en-US" b="1" dirty="0"/>
              <a:t>hardening the network</a:t>
            </a:r>
            <a:r>
              <a:rPr lang="en-US" dirty="0"/>
              <a:t>, the work would be futile without hardening the </a:t>
            </a:r>
            <a:r>
              <a:rPr lang="en-US" b="1" dirty="0"/>
              <a:t>nodes/edges in the SAT</a:t>
            </a:r>
          </a:p>
          <a:p>
            <a:r>
              <a:rPr lang="en-US" dirty="0"/>
              <a:t>We also need to consider the cost of these hardenings</a:t>
            </a:r>
          </a:p>
        </p:txBody>
      </p:sp>
    </p:spTree>
    <p:extLst>
      <p:ext uri="{BB962C8B-B14F-4D97-AF65-F5344CB8AC3E}">
        <p14:creationId xmlns:p14="http://schemas.microsoft.com/office/powerpoint/2010/main" val="6173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B0262-D65C-A73E-2B39-9B8DF06ED6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EE23F-4000-1F6B-51DE-30EC460D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Hardening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A2E0E-F6F8-6B56-D701-2DCB4082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2057399"/>
            <a:ext cx="4419600" cy="420680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NP-hard</a:t>
            </a:r>
            <a:r>
              <a:rPr lang="en-US" dirty="0"/>
              <a:t> via a polynomial-time reduction from Knapsack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3F8927A0-2D51-DDAA-1F2B-A01992A78953}"/>
              </a:ext>
            </a:extLst>
          </p:cNvPr>
          <p:cNvSpPr/>
          <p:nvPr/>
        </p:nvSpPr>
        <p:spPr>
          <a:xfrm>
            <a:off x="381000" y="1066800"/>
            <a:ext cx="6705600" cy="36576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3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BCEA4E-7FEF-FD1D-96D1-851184D790B2}"/>
              </a:ext>
            </a:extLst>
          </p:cNvPr>
          <p:cNvGrpSpPr/>
          <p:nvPr/>
        </p:nvGrpSpPr>
        <p:grpSpPr>
          <a:xfrm>
            <a:off x="467069" y="1297687"/>
            <a:ext cx="6444145" cy="492443"/>
            <a:chOff x="1164248" y="984614"/>
            <a:chExt cx="6398344" cy="4924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A669BF-6518-BA78-17F5-AD6871499B3B}"/>
                </a:ext>
              </a:extLst>
            </p:cNvPr>
            <p:cNvSpPr txBox="1"/>
            <p:nvPr/>
          </p:nvSpPr>
          <p:spPr>
            <a:xfrm>
              <a:off x="1164248" y="984614"/>
              <a:ext cx="1482106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600" b="1" dirty="0"/>
                <a:t>G</a:t>
              </a:r>
              <a:r>
                <a:rPr lang="en-US" altLang="zh-CN" sz="2600" b="1" dirty="0"/>
                <a:t>iven:</a:t>
              </a:r>
              <a:r>
                <a:rPr lang="zh-CN" altLang="en-US" sz="2600" b="1" dirty="0"/>
                <a:t> </a:t>
              </a:r>
              <a:endParaRPr lang="en-US" sz="2600" b="1" dirty="0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099BD37-75F0-61BC-6DB3-B0C1F480DF4E}"/>
                </a:ext>
              </a:extLst>
            </p:cNvPr>
            <p:cNvSpPr/>
            <p:nvPr/>
          </p:nvSpPr>
          <p:spPr>
            <a:xfrm>
              <a:off x="2551917" y="1060810"/>
              <a:ext cx="2893323" cy="34040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dirty="0">
                  <a:solidFill>
                    <a:schemeClr val="tx1"/>
                  </a:solidFill>
                </a:rPr>
                <a:t>Weighted Attack Graph</a:t>
              </a:r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3D802557-FBE4-30B3-9724-78573365C90A}"/>
                </a:ext>
              </a:extLst>
            </p:cNvPr>
            <p:cNvSpPr/>
            <p:nvPr/>
          </p:nvSpPr>
          <p:spPr>
            <a:xfrm>
              <a:off x="5547448" y="1058527"/>
              <a:ext cx="2015144" cy="340402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00" dirty="0">
                  <a:solidFill>
                    <a:schemeClr val="tx1"/>
                  </a:solidFill>
                </a:rPr>
                <a:t>Upgrade Costs</a:t>
              </a:r>
              <a:endParaRPr lang="en-US" sz="2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26B942-E74C-4176-7B00-069EFE6837AB}"/>
              </a:ext>
            </a:extLst>
          </p:cNvPr>
          <p:cNvGrpSpPr/>
          <p:nvPr/>
        </p:nvGrpSpPr>
        <p:grpSpPr>
          <a:xfrm>
            <a:off x="426218" y="3606338"/>
            <a:ext cx="6484993" cy="741898"/>
            <a:chOff x="1238863" y="2397235"/>
            <a:chExt cx="5713710" cy="7418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3145DC-4CF8-5C22-ECB5-056E1DD3082C}"/>
                </a:ext>
              </a:extLst>
            </p:cNvPr>
            <p:cNvSpPr txBox="1"/>
            <p:nvPr/>
          </p:nvSpPr>
          <p:spPr>
            <a:xfrm>
              <a:off x="1238863" y="2397235"/>
              <a:ext cx="124007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b="1" dirty="0"/>
                <a:t>Where:</a:t>
              </a:r>
              <a:endParaRPr lang="en-US" b="1" dirty="0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B4CF8FBE-86C1-A88D-0B3A-585933B25E6F}"/>
                </a:ext>
              </a:extLst>
            </p:cNvPr>
            <p:cNvSpPr/>
            <p:nvPr/>
          </p:nvSpPr>
          <p:spPr>
            <a:xfrm>
              <a:off x="2506234" y="2411587"/>
              <a:ext cx="4446339" cy="72754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dirty="0">
                  <a:solidFill>
                    <a:schemeClr val="tx1"/>
                  </a:solidFill>
                </a:rPr>
                <a:t>The Strategy Does Not </a:t>
              </a:r>
              <a:br>
                <a:rPr lang="en-US" sz="2300" dirty="0">
                  <a:solidFill>
                    <a:schemeClr val="tx1"/>
                  </a:solidFill>
                </a:rPr>
              </a:br>
              <a:r>
                <a:rPr lang="en-US" sz="2300" dirty="0">
                  <a:solidFill>
                    <a:schemeClr val="tx1"/>
                  </a:solidFill>
                </a:rPr>
                <a:t>Cost More than the Budget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15C2B-B237-2B86-DD43-88D5E0766C11}"/>
              </a:ext>
            </a:extLst>
          </p:cNvPr>
          <p:cNvGrpSpPr/>
          <p:nvPr/>
        </p:nvGrpSpPr>
        <p:grpSpPr>
          <a:xfrm>
            <a:off x="690645" y="2859473"/>
            <a:ext cx="6220568" cy="492443"/>
            <a:chOff x="1341840" y="1593759"/>
            <a:chExt cx="4968283" cy="49244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8B43EF-7D42-4C75-14D6-DD623D3F1C2F}"/>
                </a:ext>
              </a:extLst>
            </p:cNvPr>
            <p:cNvSpPr txBox="1"/>
            <p:nvPr/>
          </p:nvSpPr>
          <p:spPr>
            <a:xfrm>
              <a:off x="1341840" y="1593759"/>
              <a:ext cx="1233030" cy="4924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2600" b="1" dirty="0"/>
                <a:t>Find:</a:t>
              </a:r>
              <a:r>
                <a:rPr lang="zh-CN" altLang="en-US" sz="2600" b="1" dirty="0"/>
                <a:t> </a:t>
              </a:r>
              <a:endParaRPr lang="en-US" sz="2600" b="1" dirty="0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CA0D71D4-C320-9AF9-2802-8F81BD8D2867}"/>
                </a:ext>
              </a:extLst>
            </p:cNvPr>
            <p:cNvSpPr/>
            <p:nvPr/>
          </p:nvSpPr>
          <p:spPr>
            <a:xfrm>
              <a:off x="2279519" y="1663881"/>
              <a:ext cx="4030604" cy="34040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300" dirty="0">
                  <a:solidFill>
                    <a:schemeClr val="tx1"/>
                  </a:solidFill>
                </a:rPr>
                <a:t>Optimal Hardening Strategy</a:t>
              </a:r>
              <a:endParaRPr lang="en-US" sz="23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id="{6044B62B-CD40-603A-FBE7-EE9120B4BD8A}"/>
              </a:ext>
            </a:extLst>
          </p:cNvPr>
          <p:cNvSpPr/>
          <p:nvPr/>
        </p:nvSpPr>
        <p:spPr>
          <a:xfrm>
            <a:off x="4695750" y="1844466"/>
            <a:ext cx="2215463" cy="34040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00" dirty="0">
                <a:solidFill>
                  <a:schemeClr val="tx1"/>
                </a:solidFill>
              </a:rPr>
              <a:t>Added Weights</a:t>
            </a: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4">
            <a:extLst>
              <a:ext uri="{FF2B5EF4-FFF2-40B4-BE49-F238E27FC236}">
                <a16:creationId xmlns:a16="http://schemas.microsoft.com/office/drawing/2014/main" id="{F77BF5A2-9C52-A553-CDFB-3E175C4467E4}"/>
              </a:ext>
            </a:extLst>
          </p:cNvPr>
          <p:cNvSpPr/>
          <p:nvPr/>
        </p:nvSpPr>
        <p:spPr>
          <a:xfrm>
            <a:off x="1864671" y="1839893"/>
            <a:ext cx="2712174" cy="34040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</a:rPr>
              <a:t>Hardenable Elements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5A00CA-EC03-8A7D-EB92-7AE3C3E4140E}"/>
              </a:ext>
            </a:extLst>
          </p:cNvPr>
          <p:cNvSpPr/>
          <p:nvPr/>
        </p:nvSpPr>
        <p:spPr>
          <a:xfrm>
            <a:off x="1852939" y="2338579"/>
            <a:ext cx="1199874" cy="34040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302551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E72DB6-BAB6-D9CD-33A8-1D306468F4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0EA85-1033-B4E4-50FE-BC58CF49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434F-7D5D-DBA8-4B5A-CC736942D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test out </a:t>
            </a:r>
            <a:r>
              <a:rPr lang="en-US" b="1" dirty="0"/>
              <a:t>all possible combinations </a:t>
            </a:r>
            <a:r>
              <a:rPr lang="en-US" dirty="0"/>
              <a:t>of hardening options and choose the one that gives the </a:t>
            </a:r>
            <a:r>
              <a:rPr lang="en-US" b="1" dirty="0"/>
              <a:t>most increase </a:t>
            </a:r>
            <a:r>
              <a:rPr lang="en-US" dirty="0"/>
              <a:t>in the SAT height (within the budget)</a:t>
            </a:r>
          </a:p>
          <a:p>
            <a:r>
              <a:rPr lang="en-US" dirty="0"/>
              <a:t>We apply </a:t>
            </a:r>
            <a:r>
              <a:rPr lang="en-US" b="1" dirty="0"/>
              <a:t>branch and bound </a:t>
            </a:r>
            <a:r>
              <a:rPr lang="en-US" dirty="0"/>
              <a:t>to speed up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427614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D384D0-C676-B4DB-2364-57EB1326D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4E7A98-6A08-5856-AD4D-14749B50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339C3-CE5E-CFA3-C489-9220A7AC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/>
              <a:t>individually</a:t>
            </a:r>
            <a:r>
              <a:rPr lang="en-US" dirty="0"/>
              <a:t> test out each hardenable element (within the budget) and pick the one that gives the </a:t>
            </a:r>
            <a:r>
              <a:rPr lang="en-US" b="1" dirty="0"/>
              <a:t>most value</a:t>
            </a:r>
          </a:p>
          <a:p>
            <a:pPr lvl="1"/>
            <a:r>
              <a:rPr lang="en-US" dirty="0"/>
              <a:t>i.e., the most increase in the SAT height per cost</a:t>
            </a:r>
          </a:p>
          <a:p>
            <a:r>
              <a:rPr lang="en-US" dirty="0"/>
              <a:t>Repeat until we cannot afford any of the upgrade or no more upgrade is available</a:t>
            </a:r>
          </a:p>
          <a:p>
            <a:r>
              <a:rPr lang="en-US" b="1" dirty="0"/>
              <a:t>Polynomial time </a:t>
            </a:r>
            <a:r>
              <a:rPr lang="en-US" dirty="0"/>
              <a:t>with performance close to the exact algorithm</a:t>
            </a:r>
          </a:p>
        </p:txBody>
      </p:sp>
    </p:spTree>
    <p:extLst>
      <p:ext uri="{BB962C8B-B14F-4D97-AF65-F5344CB8AC3E}">
        <p14:creationId xmlns:p14="http://schemas.microsoft.com/office/powerpoint/2010/main" val="1302362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9C56C-F517-A190-8259-301A30EAC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71B0C2-7850-29E5-6D4D-80794A81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66249-541D-BF6B-FEAB-A8240EE0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heuristic algorithm performs </a:t>
            </a:r>
            <a:r>
              <a:rPr lang="en-US" b="1" dirty="0"/>
              <a:t>very close </a:t>
            </a:r>
            <a:r>
              <a:rPr lang="en-US" dirty="0"/>
              <a:t>to the exact algorithm using </a:t>
            </a:r>
            <a:r>
              <a:rPr lang="en-US" b="1" dirty="0"/>
              <a:t>a fraction of time </a:t>
            </a:r>
            <a:r>
              <a:rPr lang="en-US" dirty="0"/>
              <a:t>required for the exact one</a:t>
            </a:r>
          </a:p>
          <a:p>
            <a:pPr lvl="1"/>
            <a:r>
              <a:rPr lang="en-US" dirty="0"/>
              <a:t>Realized ~96.81% increase w.r.t. the optimal solution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31A74F3-5966-28E1-0E81-E93DA8469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1528" y="2667000"/>
            <a:ext cx="784894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8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86692-2F28-8428-F32F-5D23485E3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25A44D-0F36-11C3-A6A4-414DC7D0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(2)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50AE7-20F3-2999-2633-4A921E13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is bound is proven to be effective to speed up the exact algorithm</a:t>
            </a:r>
          </a:p>
          <a:p>
            <a:pPr lvl="1"/>
            <a:r>
              <a:rPr lang="en-US" b="1" dirty="0"/>
              <a:t>3x~55x speedup </a:t>
            </a:r>
            <a:r>
              <a:rPr lang="en-US" dirty="0"/>
              <a:t>depending on the input</a:t>
            </a:r>
          </a:p>
          <a:p>
            <a:r>
              <a:rPr lang="en-US" dirty="0"/>
              <a:t>We can be smart about patching</a:t>
            </a:r>
          </a:p>
          <a:p>
            <a:pPr lvl="1"/>
            <a:r>
              <a:rPr lang="en-US" dirty="0"/>
              <a:t>Patching a </a:t>
            </a:r>
            <a:r>
              <a:rPr lang="en-US" b="1" dirty="0"/>
              <a:t>small subset </a:t>
            </a:r>
            <a:r>
              <a:rPr lang="en-US" dirty="0"/>
              <a:t>of the vulnerabilities can sometimes produce the same result as patching them all</a:t>
            </a:r>
          </a:p>
        </p:txBody>
      </p:sp>
    </p:spTree>
    <p:extLst>
      <p:ext uri="{BB962C8B-B14F-4D97-AF65-F5344CB8AC3E}">
        <p14:creationId xmlns:p14="http://schemas.microsoft.com/office/powerpoint/2010/main" val="303150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4A4AD-7BB8-1D18-23B4-ADAE9D1C98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0CCD2D-AC59-BFE2-7DDE-14C87925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06080-70EC-5C68-55CE-49FA84FB5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00100"/>
            <a:ext cx="11582400" cy="5257800"/>
          </a:xfrm>
        </p:spPr>
        <p:txBody>
          <a:bodyPr/>
          <a:lstStyle/>
          <a:p>
            <a:r>
              <a:rPr lang="en-US" dirty="0"/>
              <a:t>We studied the SAT in weighted attack graphs and proposed an </a:t>
            </a:r>
            <a:r>
              <a:rPr lang="en-US" b="1" dirty="0"/>
              <a:t>efficient algorithm </a:t>
            </a:r>
            <a:r>
              <a:rPr lang="en-US" dirty="0"/>
              <a:t>to solve it</a:t>
            </a:r>
          </a:p>
          <a:p>
            <a:r>
              <a:rPr lang="en-US" dirty="0"/>
              <a:t>Using SAT, we studied the problem of network hardening and proposed an exact and a heuristic algorithms</a:t>
            </a:r>
          </a:p>
          <a:p>
            <a:r>
              <a:rPr lang="en-US" dirty="0"/>
              <a:t>Evaluations showed the effectiveness of our algorithms</a:t>
            </a:r>
          </a:p>
        </p:txBody>
      </p:sp>
    </p:spTree>
    <p:extLst>
      <p:ext uri="{BB962C8B-B14F-4D97-AF65-F5344CB8AC3E}">
        <p14:creationId xmlns:p14="http://schemas.microsoft.com/office/powerpoint/2010/main" val="294704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FDCDC-CB85-6E10-26DE-8551639E9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80F65-77E6-2D30-C5CD-EFA2BE41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100584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Thank you!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Any questions?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Contact: xlin54@asu.edu</a:t>
            </a:r>
          </a:p>
        </p:txBody>
      </p:sp>
    </p:spTree>
    <p:extLst>
      <p:ext uri="{BB962C8B-B14F-4D97-AF65-F5344CB8AC3E}">
        <p14:creationId xmlns:p14="http://schemas.microsoft.com/office/powerpoint/2010/main" val="3185994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rgbClr val="FF9900"/>
                </a:solidFill>
                <a:latin typeface="Arial Narrow" panose="020B0606020202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 b="1">
                <a:solidFill>
                  <a:srgbClr val="FF9900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 b="1">
                <a:solidFill>
                  <a:srgbClr val="FF9900"/>
                </a:solidFill>
                <a:latin typeface="Arial Narrow" panose="020B0606020202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b="1">
                <a:solidFill>
                  <a:srgbClr val="FF9900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3A7645-779F-4EA2-949D-4E26FAC6A546}" type="slidenum">
              <a:rPr lang="en-US" altLang="en-US" sz="2800">
                <a:solidFill>
                  <a:schemeClr val="bg1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8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Shortest Attack Trace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Hardening Problem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dirty="0"/>
              <a:t>Conclusion</a:t>
            </a:r>
            <a:endParaRPr lang="en-US" altLang="en-US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FDCDC-CB85-6E10-26DE-8551639E9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80F65-77E6-2D30-C5CD-EFA2BE41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0800"/>
            <a:ext cx="9601200" cy="3505200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Backup Slides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53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97EE5-6BE1-6168-CC5D-83E250EF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C05FB-36A8-A707-DA4C-00F1E0A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Hardening –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3862-4785-3A3F-E3F7-18249D28C5A3}"/>
              </a:ext>
            </a:extLst>
          </p:cNvPr>
          <p:cNvSpPr/>
          <p:nvPr/>
        </p:nvSpPr>
        <p:spPr bwMode="auto">
          <a:xfrm>
            <a:off x="1787679" y="1072191"/>
            <a:ext cx="1828800" cy="716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Smart Thermostat</a:t>
            </a:r>
            <a:br>
              <a:rPr lang="en-US" sz="1400" dirty="0"/>
            </a:br>
            <a:r>
              <a:rPr lang="en-US" sz="1400" dirty="0"/>
              <a:t>has vulnerability</a:t>
            </a:r>
            <a:br>
              <a:rPr lang="en-US" sz="1400" dirty="0"/>
            </a:br>
            <a:r>
              <a:rPr lang="en-US" sz="1400" dirty="0"/>
              <a:t>CVE-2022-10000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9845-BD8D-8003-26DB-F52C3F2669C7}"/>
              </a:ext>
            </a:extLst>
          </p:cNvPr>
          <p:cNvSpPr/>
          <p:nvPr/>
        </p:nvSpPr>
        <p:spPr bwMode="auto">
          <a:xfrm>
            <a:off x="5213541" y="1175665"/>
            <a:ext cx="2057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on internet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FF147-7209-3535-1044-F79BA53AB2CD}"/>
              </a:ext>
            </a:extLst>
          </p:cNvPr>
          <p:cNvSpPr/>
          <p:nvPr/>
        </p:nvSpPr>
        <p:spPr bwMode="auto">
          <a:xfrm>
            <a:off x="3507172" y="19669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launches </a:t>
            </a:r>
            <a:br>
              <a:rPr lang="en-US" sz="1400" dirty="0"/>
            </a:br>
            <a:r>
              <a:rPr lang="en-US" sz="1400" dirty="0"/>
              <a:t>exploit via internet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376AD9C-5D5E-3A4C-A1C7-FB453431EF0F}"/>
              </a:ext>
            </a:extLst>
          </p:cNvPr>
          <p:cNvSpPr/>
          <p:nvPr/>
        </p:nvSpPr>
        <p:spPr bwMode="auto">
          <a:xfrm>
            <a:off x="3282286" y="2788311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can set </a:t>
            </a:r>
            <a:br>
              <a:rPr lang="en-US" sz="1400" dirty="0"/>
            </a:br>
            <a:r>
              <a:rPr lang="en-US" sz="1400" dirty="0"/>
              <a:t>therm. temp.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9F2D7A-7ED3-37B6-831B-C0826AC1E80B}"/>
              </a:ext>
            </a:extLst>
          </p:cNvPr>
          <p:cNvSpPr/>
          <p:nvPr/>
        </p:nvSpPr>
        <p:spPr bwMode="auto">
          <a:xfrm>
            <a:off x="3705104" y="4076755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sets 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25C2B-2FB9-BCAF-408F-E824E1361BB5}"/>
              </a:ext>
            </a:extLst>
          </p:cNvPr>
          <p:cNvSpPr/>
          <p:nvPr/>
        </p:nvSpPr>
        <p:spPr bwMode="auto">
          <a:xfrm>
            <a:off x="1676400" y="3394345"/>
            <a:ext cx="1726580" cy="526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Smart Thermostat </a:t>
            </a:r>
            <a:br>
              <a:rPr lang="en-US" sz="1400" dirty="0"/>
            </a:br>
            <a:r>
              <a:rPr lang="en-US" sz="1400" dirty="0"/>
              <a:t>exists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AC73C02-518F-58B0-F5DB-33E56825AB7E}"/>
              </a:ext>
            </a:extLst>
          </p:cNvPr>
          <p:cNvSpPr/>
          <p:nvPr/>
        </p:nvSpPr>
        <p:spPr bwMode="auto">
          <a:xfrm>
            <a:off x="5032334" y="4807490"/>
            <a:ext cx="2257193" cy="52651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Indoor temp 85F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C1984-A2A0-7A2C-41A5-C320740B300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2702079" y="1789187"/>
            <a:ext cx="1148068" cy="2579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50D0-AB56-7A3E-BC6F-83B7ADA8E8B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4678167" y="1366166"/>
            <a:ext cx="535375" cy="600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8F4D52-5CE4-2AEA-4DC4-A8A06875020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4678164" y="2514303"/>
            <a:ext cx="2" cy="2740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26E708-7D0A-0B66-57D9-ABA9617744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78164" y="3453691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5135BD-6B00-567A-1F7A-327BE0EB815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>
            <a:off x="2539690" y="3920855"/>
            <a:ext cx="1450416" cy="2226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56CC9-3028-30D8-4979-036395820FFF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 bwMode="auto">
          <a:xfrm>
            <a:off x="4678165" y="4532279"/>
            <a:ext cx="354169" cy="538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DBD43-DCCD-2AF5-A661-F1ECEA653F7C}"/>
              </a:ext>
            </a:extLst>
          </p:cNvPr>
          <p:cNvSpPr/>
          <p:nvPr/>
        </p:nvSpPr>
        <p:spPr bwMode="auto">
          <a:xfrm>
            <a:off x="8396868" y="1087264"/>
            <a:ext cx="1752600" cy="6868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Smart Heater </a:t>
            </a:r>
          </a:p>
          <a:p>
            <a:pPr algn="ctr"/>
            <a:r>
              <a:rPr lang="en-US" sz="1400" dirty="0"/>
              <a:t>has vulnerability</a:t>
            </a:r>
          </a:p>
          <a:p>
            <a:pPr algn="ctr"/>
            <a:r>
              <a:rPr lang="en-US" sz="1400" dirty="0"/>
              <a:t>CVE-2020-12345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C7B8F-7945-CE4E-9145-BB77D57D9B3E}"/>
              </a:ext>
            </a:extLst>
          </p:cNvPr>
          <p:cNvSpPr/>
          <p:nvPr/>
        </p:nvSpPr>
        <p:spPr bwMode="auto">
          <a:xfrm>
            <a:off x="6908878" y="19637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launches </a:t>
            </a:r>
            <a:br>
              <a:rPr lang="en-US" sz="1400" dirty="0"/>
            </a:br>
            <a:r>
              <a:rPr lang="en-US" sz="1400" dirty="0"/>
              <a:t>exploit via internet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6ACF6B0B-0421-5041-7ECE-F6290D19C773}"/>
              </a:ext>
            </a:extLst>
          </p:cNvPr>
          <p:cNvSpPr/>
          <p:nvPr/>
        </p:nvSpPr>
        <p:spPr bwMode="auto">
          <a:xfrm>
            <a:off x="6683993" y="2816817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can turn</a:t>
            </a:r>
            <a:br>
              <a:rPr lang="en-US" sz="1400" dirty="0"/>
            </a:br>
            <a:r>
              <a:rPr lang="en-US" sz="1400" dirty="0"/>
              <a:t>on heater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099C8F-FBDB-6F84-C49D-89C664EB37AA}"/>
              </a:ext>
            </a:extLst>
          </p:cNvPr>
          <p:cNvSpPr/>
          <p:nvPr/>
        </p:nvSpPr>
        <p:spPr bwMode="auto">
          <a:xfrm>
            <a:off x="9066058" y="3336120"/>
            <a:ext cx="1382752" cy="539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Smart Heater</a:t>
            </a:r>
            <a:br>
              <a:rPr lang="en-US" sz="1400" dirty="0"/>
            </a:br>
            <a:r>
              <a:rPr lang="en-US" sz="1400" dirty="0"/>
              <a:t>exists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079704-B71D-2E0D-C66E-398610083710}"/>
              </a:ext>
            </a:extLst>
          </p:cNvPr>
          <p:cNvSpPr/>
          <p:nvPr/>
        </p:nvSpPr>
        <p:spPr bwMode="auto">
          <a:xfrm>
            <a:off x="7106810" y="4091216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turns</a:t>
            </a:r>
            <a:br>
              <a:rPr lang="en-US" sz="1400" dirty="0"/>
            </a:br>
            <a:r>
              <a:rPr lang="en-US" sz="1400" dirty="0"/>
              <a:t>heater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52150A-BFD0-1C0A-2E78-10D7641D60E3}"/>
              </a:ext>
            </a:extLst>
          </p:cNvPr>
          <p:cNvCxnSpPr>
            <a:stCxn id="15" idx="2"/>
            <a:endCxn id="41" idx="7"/>
          </p:cNvCxnSpPr>
          <p:nvPr/>
        </p:nvCxnSpPr>
        <p:spPr bwMode="auto">
          <a:xfrm flipH="1">
            <a:off x="8907890" y="1774113"/>
            <a:ext cx="365278" cy="2698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01E60D-F9B0-4B7A-0BE7-1CAA9405689E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 bwMode="auto">
          <a:xfrm>
            <a:off x="7270942" y="1366166"/>
            <a:ext cx="808931" cy="5976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6C7AC-A209-4245-6DA4-E845041E8B18}"/>
              </a:ext>
            </a:extLst>
          </p:cNvPr>
          <p:cNvCxnSpPr>
            <a:stCxn id="41" idx="4"/>
            <a:endCxn id="61" idx="0"/>
          </p:cNvCxnSpPr>
          <p:nvPr/>
        </p:nvCxnSpPr>
        <p:spPr bwMode="auto">
          <a:xfrm flipH="1">
            <a:off x="8079872" y="2511103"/>
            <a:ext cx="1" cy="305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10A08A-918D-4186-E25D-844DF5000706}"/>
              </a:ext>
            </a:extLst>
          </p:cNvPr>
          <p:cNvCxnSpPr>
            <a:stCxn id="61" idx="2"/>
            <a:endCxn id="69" idx="0"/>
          </p:cNvCxnSpPr>
          <p:nvPr/>
        </p:nvCxnSpPr>
        <p:spPr bwMode="auto">
          <a:xfrm flipH="1">
            <a:off x="8079871" y="3482198"/>
            <a:ext cx="1" cy="609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BD3BCD-8562-17F4-AC05-4A8C38CD1010}"/>
              </a:ext>
            </a:extLst>
          </p:cNvPr>
          <p:cNvCxnSpPr>
            <a:stCxn id="68" idx="2"/>
            <a:endCxn id="69" idx="7"/>
          </p:cNvCxnSpPr>
          <p:nvPr/>
        </p:nvCxnSpPr>
        <p:spPr bwMode="auto">
          <a:xfrm flipH="1">
            <a:off x="8767928" y="3875268"/>
            <a:ext cx="989507" cy="282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159A5C-A64B-AFFB-71D3-A489BE724E4F}"/>
              </a:ext>
            </a:extLst>
          </p:cNvPr>
          <p:cNvCxnSpPr>
            <a:stCxn id="69" idx="4"/>
            <a:endCxn id="12" idx="3"/>
          </p:cNvCxnSpPr>
          <p:nvPr/>
        </p:nvCxnSpPr>
        <p:spPr bwMode="auto">
          <a:xfrm flipH="1">
            <a:off x="7289526" y="4546741"/>
            <a:ext cx="790344" cy="5240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3DFB3C-E81F-6EB2-CC89-FDC9CC5BD76F}"/>
              </a:ext>
            </a:extLst>
          </p:cNvPr>
          <p:cNvSpPr txBox="1"/>
          <p:nvPr/>
        </p:nvSpPr>
        <p:spPr>
          <a:xfrm>
            <a:off x="2902060" y="186888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848D6-56B0-60BE-0854-B8E99CB9DA80}"/>
              </a:ext>
            </a:extLst>
          </p:cNvPr>
          <p:cNvSpPr txBox="1"/>
          <p:nvPr/>
        </p:nvSpPr>
        <p:spPr>
          <a:xfrm>
            <a:off x="4611023" y="150996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B4164A-EADD-378A-2413-D4F08B605F7F}"/>
              </a:ext>
            </a:extLst>
          </p:cNvPr>
          <p:cNvSpPr txBox="1"/>
          <p:nvPr/>
        </p:nvSpPr>
        <p:spPr>
          <a:xfrm>
            <a:off x="7334525" y="1518341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4C631D-8539-C3DD-0F15-F22B01764AE3}"/>
              </a:ext>
            </a:extLst>
          </p:cNvPr>
          <p:cNvSpPr txBox="1"/>
          <p:nvPr/>
        </p:nvSpPr>
        <p:spPr>
          <a:xfrm>
            <a:off x="9140700" y="178918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D19DB-5A9F-5493-F859-A4456E31C467}"/>
              </a:ext>
            </a:extLst>
          </p:cNvPr>
          <p:cNvSpPr txBox="1"/>
          <p:nvPr/>
        </p:nvSpPr>
        <p:spPr>
          <a:xfrm>
            <a:off x="7685454" y="360493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58200B-3CC2-7EE9-1C0A-FAE012DDCE95}"/>
              </a:ext>
            </a:extLst>
          </p:cNvPr>
          <p:cNvSpPr txBox="1"/>
          <p:nvPr/>
        </p:nvSpPr>
        <p:spPr>
          <a:xfrm>
            <a:off x="4855248" y="2525057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89B5B1-0C6E-3A7F-2046-E40BD0568219}"/>
              </a:ext>
            </a:extLst>
          </p:cNvPr>
          <p:cNvSpPr txBox="1"/>
          <p:nvPr/>
        </p:nvSpPr>
        <p:spPr>
          <a:xfrm>
            <a:off x="4765618" y="3541217"/>
            <a:ext cx="298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4FA044-1F1F-8495-B9BE-1AA466AD1986}"/>
              </a:ext>
            </a:extLst>
          </p:cNvPr>
          <p:cNvSpPr txBox="1"/>
          <p:nvPr/>
        </p:nvSpPr>
        <p:spPr>
          <a:xfrm>
            <a:off x="2989830" y="402732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F8E27A-AB06-B176-D03F-BAFC54B1CFA2}"/>
              </a:ext>
            </a:extLst>
          </p:cNvPr>
          <p:cNvSpPr txBox="1"/>
          <p:nvPr/>
        </p:nvSpPr>
        <p:spPr>
          <a:xfrm>
            <a:off x="7648820" y="247516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99EA76-ADFE-C345-07A0-E37F40A1E3AB}"/>
              </a:ext>
            </a:extLst>
          </p:cNvPr>
          <p:cNvSpPr txBox="1"/>
          <p:nvPr/>
        </p:nvSpPr>
        <p:spPr>
          <a:xfrm>
            <a:off x="9247543" y="393083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7CF33-6B23-33BE-354F-A6D79C87CE21}"/>
              </a:ext>
            </a:extLst>
          </p:cNvPr>
          <p:cNvSpPr txBox="1"/>
          <p:nvPr/>
        </p:nvSpPr>
        <p:spPr>
          <a:xfrm>
            <a:off x="4883093" y="4606153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35A52C-D466-3FE7-404F-7EEE11B98A39}"/>
              </a:ext>
            </a:extLst>
          </p:cNvPr>
          <p:cNvSpPr txBox="1"/>
          <p:nvPr/>
        </p:nvSpPr>
        <p:spPr>
          <a:xfrm>
            <a:off x="7236978" y="4607725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688DBB-08DB-4066-B621-8B294162C5B5}"/>
              </a:ext>
            </a:extLst>
          </p:cNvPr>
          <p:cNvSpPr/>
          <p:nvPr/>
        </p:nvSpPr>
        <p:spPr bwMode="auto">
          <a:xfrm>
            <a:off x="2018142" y="828040"/>
            <a:ext cx="4665850" cy="465363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2356E183-E4E4-51EE-CD78-AEE919CAB82B}"/>
              </a:ext>
            </a:extLst>
          </p:cNvPr>
          <p:cNvSpPr/>
          <p:nvPr/>
        </p:nvSpPr>
        <p:spPr bwMode="auto">
          <a:xfrm>
            <a:off x="5102170" y="2604888"/>
            <a:ext cx="437683" cy="1655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DF890A-395A-9A46-4CBF-610B3AC5EC94}"/>
              </a:ext>
            </a:extLst>
          </p:cNvPr>
          <p:cNvSpPr txBox="1"/>
          <p:nvPr/>
        </p:nvSpPr>
        <p:spPr>
          <a:xfrm>
            <a:off x="5529516" y="2532216"/>
            <a:ext cx="134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10</a:t>
            </a:r>
            <a:r>
              <a:rPr lang="en-US" sz="1400" dirty="0">
                <a:solidFill>
                  <a:srgbClr val="FF0000"/>
                </a:solidFill>
              </a:rPr>
              <a:t> (cost 20)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DACBC00-6AF2-BDCD-4DA2-34C68FA7E32C}"/>
              </a:ext>
            </a:extLst>
          </p:cNvPr>
          <p:cNvSpPr/>
          <p:nvPr/>
        </p:nvSpPr>
        <p:spPr bwMode="auto">
          <a:xfrm>
            <a:off x="5080602" y="3600751"/>
            <a:ext cx="437683" cy="1655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7834D7-B9CF-9974-C757-ED53A776235C}"/>
              </a:ext>
            </a:extLst>
          </p:cNvPr>
          <p:cNvSpPr txBox="1"/>
          <p:nvPr/>
        </p:nvSpPr>
        <p:spPr>
          <a:xfrm>
            <a:off x="5567109" y="3537141"/>
            <a:ext cx="134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5</a:t>
            </a:r>
            <a:r>
              <a:rPr lang="en-US" sz="1400" dirty="0">
                <a:solidFill>
                  <a:srgbClr val="FF0000"/>
                </a:solidFill>
              </a:rPr>
              <a:t> (cost 5)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A934C0A-2C63-EC27-3C8E-A475FB67E35B}"/>
              </a:ext>
            </a:extLst>
          </p:cNvPr>
          <p:cNvSpPr/>
          <p:nvPr/>
        </p:nvSpPr>
        <p:spPr bwMode="auto">
          <a:xfrm rot="20718603">
            <a:off x="5227375" y="4585071"/>
            <a:ext cx="437683" cy="1655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D13A31-8DFF-3B2D-A683-9C19ED0BFB79}"/>
              </a:ext>
            </a:extLst>
          </p:cNvPr>
          <p:cNvSpPr txBox="1"/>
          <p:nvPr/>
        </p:nvSpPr>
        <p:spPr>
          <a:xfrm>
            <a:off x="5686964" y="4452265"/>
            <a:ext cx="1347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3</a:t>
            </a:r>
            <a:r>
              <a:rPr lang="en-US" sz="1400" dirty="0">
                <a:solidFill>
                  <a:srgbClr val="FF0000"/>
                </a:solidFill>
              </a:rPr>
              <a:t> (cost 5)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10CB45-F75D-C42F-590E-F24161E02017}"/>
              </a:ext>
            </a:extLst>
          </p:cNvPr>
          <p:cNvSpPr/>
          <p:nvPr/>
        </p:nvSpPr>
        <p:spPr bwMode="auto">
          <a:xfrm>
            <a:off x="6796081" y="1519380"/>
            <a:ext cx="3948119" cy="355897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If we have a lot of budget…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70C0"/>
                </a:solidFill>
              </a:rPr>
              <a:t>We can just harden them all!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If budget = 20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B050"/>
                </a:solidFill>
              </a:rPr>
              <a:t>    </a:t>
            </a:r>
            <a:r>
              <a:rPr lang="en-US" sz="1800" dirty="0">
                <a:solidFill>
                  <a:srgbClr val="0070C0"/>
                </a:solidFill>
              </a:rPr>
              <a:t>Bottom two turns out to be 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    better 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If budget = 5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B050"/>
                </a:solidFill>
              </a:rPr>
              <a:t>    </a:t>
            </a:r>
            <a:r>
              <a:rPr lang="en-US" sz="1800" dirty="0">
                <a:solidFill>
                  <a:srgbClr val="0070C0"/>
                </a:solidFill>
              </a:rPr>
              <a:t>Middle option provides best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    value</a:t>
            </a:r>
          </a:p>
        </p:txBody>
      </p:sp>
    </p:spTree>
    <p:extLst>
      <p:ext uri="{BB962C8B-B14F-4D97-AF65-F5344CB8AC3E}">
        <p14:creationId xmlns:p14="http://schemas.microsoft.com/office/powerpoint/2010/main" val="192084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48" grpId="0"/>
      <p:bldP spid="50" grpId="0" animBg="1"/>
      <p:bldP spid="51" grpId="0"/>
      <p:bldP spid="52" grpId="0" animBg="1"/>
      <p:bldP spid="53" grpId="0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54AE2-5ADE-75CB-1A6A-B23ABABD03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B95DD-C06F-39AE-A703-53BC8E43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CEE00F-661B-F2B2-43EC-324BC7F60EA9}"/>
              </a:ext>
            </a:extLst>
          </p:cNvPr>
          <p:cNvSpPr/>
          <p:nvPr/>
        </p:nvSpPr>
        <p:spPr bwMode="auto">
          <a:xfrm>
            <a:off x="5639132" y="802772"/>
            <a:ext cx="8128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(root)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EF8C6-7106-2C04-672F-571A8FD348C2}"/>
              </a:ext>
            </a:extLst>
          </p:cNvPr>
          <p:cNvSpPr/>
          <p:nvPr/>
        </p:nvSpPr>
        <p:spPr bwMode="auto">
          <a:xfrm>
            <a:off x="3251532" y="1456822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99199-8A70-F349-F8F2-A5D65A85EE9B}"/>
              </a:ext>
            </a:extLst>
          </p:cNvPr>
          <p:cNvSpPr/>
          <p:nvPr/>
        </p:nvSpPr>
        <p:spPr bwMode="auto">
          <a:xfrm>
            <a:off x="8280732" y="1456822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791BC6-0ABB-09A7-310E-D9BD7C014AE6}"/>
              </a:ext>
            </a:extLst>
          </p:cNvPr>
          <p:cNvCxnSpPr>
            <a:cxnSpLocks/>
            <a:stCxn id="6" idx="0"/>
          </p:cNvCxnSpPr>
          <p:nvPr/>
        </p:nvCxnSpPr>
        <p:spPr bwMode="auto">
          <a:xfrm flipV="1">
            <a:off x="3518232" y="1183772"/>
            <a:ext cx="2324100" cy="273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121EEA-CB3C-B8DD-57D8-F66B49F35840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6223332" y="1183772"/>
            <a:ext cx="2324100" cy="2730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AD5E3B-1E45-D94B-0B6C-CE6336703F07}"/>
              </a:ext>
            </a:extLst>
          </p:cNvPr>
          <p:cNvSpPr/>
          <p:nvPr/>
        </p:nvSpPr>
        <p:spPr bwMode="auto">
          <a:xfrm>
            <a:off x="2070432" y="2231322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4C6C7-71B1-0815-85B1-01010652CFAE}"/>
              </a:ext>
            </a:extLst>
          </p:cNvPr>
          <p:cNvSpPr/>
          <p:nvPr/>
        </p:nvSpPr>
        <p:spPr bwMode="auto">
          <a:xfrm>
            <a:off x="4546932" y="2240947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2E1E5-09C2-984F-7BD4-ECA3A33230CE}"/>
              </a:ext>
            </a:extLst>
          </p:cNvPr>
          <p:cNvCxnSpPr>
            <a:cxnSpLocks/>
            <a:stCxn id="13" idx="0"/>
          </p:cNvCxnSpPr>
          <p:nvPr/>
        </p:nvCxnSpPr>
        <p:spPr bwMode="auto">
          <a:xfrm flipV="1">
            <a:off x="2337132" y="1837822"/>
            <a:ext cx="1143000" cy="39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A9038F-B4D8-EDFE-EC38-EBFEF5EDEF4E}"/>
              </a:ext>
            </a:extLst>
          </p:cNvPr>
          <p:cNvCxnSpPr>
            <a:stCxn id="16" idx="0"/>
          </p:cNvCxnSpPr>
          <p:nvPr/>
        </p:nvCxnSpPr>
        <p:spPr bwMode="auto">
          <a:xfrm flipH="1" flipV="1">
            <a:off x="3632532" y="1837822"/>
            <a:ext cx="1181100" cy="403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FCBB89-0EE4-19D7-79EE-58D2CF6405BB}"/>
              </a:ext>
            </a:extLst>
          </p:cNvPr>
          <p:cNvSpPr/>
          <p:nvPr/>
        </p:nvSpPr>
        <p:spPr bwMode="auto">
          <a:xfrm>
            <a:off x="7060329" y="2231322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DB8307-FDBC-98A5-EB90-AE64C3A741B5}"/>
              </a:ext>
            </a:extLst>
          </p:cNvPr>
          <p:cNvSpPr/>
          <p:nvPr/>
        </p:nvSpPr>
        <p:spPr bwMode="auto">
          <a:xfrm>
            <a:off x="9536829" y="2240947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7F96E-01CD-C67C-155F-E763E7CF12A4}"/>
              </a:ext>
            </a:extLst>
          </p:cNvPr>
          <p:cNvCxnSpPr>
            <a:cxnSpLocks/>
            <a:stCxn id="24" idx="0"/>
          </p:cNvCxnSpPr>
          <p:nvPr/>
        </p:nvCxnSpPr>
        <p:spPr bwMode="auto">
          <a:xfrm flipV="1">
            <a:off x="7327029" y="1837822"/>
            <a:ext cx="1143000" cy="393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B8D519-3F78-D470-9E4E-FA74730A96F2}"/>
              </a:ext>
            </a:extLst>
          </p:cNvPr>
          <p:cNvCxnSpPr>
            <a:stCxn id="25" idx="0"/>
          </p:cNvCxnSpPr>
          <p:nvPr/>
        </p:nvCxnSpPr>
        <p:spPr bwMode="auto">
          <a:xfrm flipH="1" flipV="1">
            <a:off x="8622429" y="1837822"/>
            <a:ext cx="1181100" cy="403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44AF76E-8C10-F955-3C29-91129D252A6A}"/>
              </a:ext>
            </a:extLst>
          </p:cNvPr>
          <p:cNvSpPr/>
          <p:nvPr/>
        </p:nvSpPr>
        <p:spPr bwMode="auto">
          <a:xfrm>
            <a:off x="1194132" y="3025875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E9379F-B939-C366-F769-49BFA9E46C5F}"/>
              </a:ext>
            </a:extLst>
          </p:cNvPr>
          <p:cNvSpPr/>
          <p:nvPr/>
        </p:nvSpPr>
        <p:spPr bwMode="auto">
          <a:xfrm>
            <a:off x="2794332" y="3025875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CE060F8-2F2F-5CB2-1505-F34E548D2927}"/>
              </a:ext>
            </a:extLst>
          </p:cNvPr>
          <p:cNvCxnSpPr>
            <a:stCxn id="28" idx="0"/>
          </p:cNvCxnSpPr>
          <p:nvPr/>
        </p:nvCxnSpPr>
        <p:spPr bwMode="auto">
          <a:xfrm flipV="1">
            <a:off x="1460832" y="2621947"/>
            <a:ext cx="723900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0508DF-2389-5465-4B19-EFDA04099288}"/>
              </a:ext>
            </a:extLst>
          </p:cNvPr>
          <p:cNvCxnSpPr>
            <a:stCxn id="29" idx="0"/>
          </p:cNvCxnSpPr>
          <p:nvPr/>
        </p:nvCxnSpPr>
        <p:spPr bwMode="auto">
          <a:xfrm flipH="1" flipV="1">
            <a:off x="2489532" y="2621947"/>
            <a:ext cx="571500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D08BD94-7EC1-096A-7299-51EEE343281E}"/>
              </a:ext>
            </a:extLst>
          </p:cNvPr>
          <p:cNvSpPr/>
          <p:nvPr/>
        </p:nvSpPr>
        <p:spPr bwMode="auto">
          <a:xfrm>
            <a:off x="3708732" y="3025072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A3342-19FB-F95E-201D-B9AC2C1A730C}"/>
              </a:ext>
            </a:extLst>
          </p:cNvPr>
          <p:cNvSpPr/>
          <p:nvPr/>
        </p:nvSpPr>
        <p:spPr bwMode="auto">
          <a:xfrm>
            <a:off x="5308932" y="3025072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76437C-2CB1-FD7B-25BB-F2BB35D27D29}"/>
              </a:ext>
            </a:extLst>
          </p:cNvPr>
          <p:cNvCxnSpPr>
            <a:stCxn id="36" idx="0"/>
          </p:cNvCxnSpPr>
          <p:nvPr/>
        </p:nvCxnSpPr>
        <p:spPr bwMode="auto">
          <a:xfrm flipV="1">
            <a:off x="3975432" y="2621144"/>
            <a:ext cx="723900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2CCD08-8E1B-0DE4-A9C9-967858C3EC5C}"/>
              </a:ext>
            </a:extLst>
          </p:cNvPr>
          <p:cNvCxnSpPr>
            <a:stCxn id="37" idx="0"/>
          </p:cNvCxnSpPr>
          <p:nvPr/>
        </p:nvCxnSpPr>
        <p:spPr bwMode="auto">
          <a:xfrm flipH="1" flipV="1">
            <a:off x="5004132" y="2621144"/>
            <a:ext cx="571500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B3DB0D7-285C-B43B-147D-53FD3DB07320}"/>
              </a:ext>
            </a:extLst>
          </p:cNvPr>
          <p:cNvSpPr/>
          <p:nvPr/>
        </p:nvSpPr>
        <p:spPr bwMode="auto">
          <a:xfrm>
            <a:off x="6223334" y="3030234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CDAE71-9C50-BB94-8865-2C9E8789220A}"/>
              </a:ext>
            </a:extLst>
          </p:cNvPr>
          <p:cNvSpPr/>
          <p:nvPr/>
        </p:nvSpPr>
        <p:spPr bwMode="auto">
          <a:xfrm>
            <a:off x="7823534" y="3030234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8F5AA5-7F14-BC4C-87A3-CC73ACDB0DD6}"/>
              </a:ext>
            </a:extLst>
          </p:cNvPr>
          <p:cNvCxnSpPr>
            <a:stCxn id="40" idx="0"/>
          </p:cNvCxnSpPr>
          <p:nvPr/>
        </p:nvCxnSpPr>
        <p:spPr bwMode="auto">
          <a:xfrm flipV="1">
            <a:off x="6490034" y="2626306"/>
            <a:ext cx="723900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A467AE-727A-D0AF-4C0E-EB317BBCC444}"/>
              </a:ext>
            </a:extLst>
          </p:cNvPr>
          <p:cNvCxnSpPr>
            <a:stCxn id="41" idx="0"/>
          </p:cNvCxnSpPr>
          <p:nvPr/>
        </p:nvCxnSpPr>
        <p:spPr bwMode="auto">
          <a:xfrm flipH="1" flipV="1">
            <a:off x="7518734" y="2626306"/>
            <a:ext cx="571500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17B7832-42CF-2B84-81ED-A0D7F32F8910}"/>
              </a:ext>
            </a:extLst>
          </p:cNvPr>
          <p:cNvSpPr/>
          <p:nvPr/>
        </p:nvSpPr>
        <p:spPr bwMode="auto">
          <a:xfrm>
            <a:off x="8690411" y="3025072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29CD14-EC01-1D4E-0474-1DE4178A37EF}"/>
              </a:ext>
            </a:extLst>
          </p:cNvPr>
          <p:cNvSpPr/>
          <p:nvPr/>
        </p:nvSpPr>
        <p:spPr bwMode="auto">
          <a:xfrm>
            <a:off x="10290611" y="3025072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8E8D6B8-9283-1969-76BF-1D55DC7AD2C4}"/>
              </a:ext>
            </a:extLst>
          </p:cNvPr>
          <p:cNvCxnSpPr>
            <a:stCxn id="44" idx="0"/>
          </p:cNvCxnSpPr>
          <p:nvPr/>
        </p:nvCxnSpPr>
        <p:spPr bwMode="auto">
          <a:xfrm flipV="1">
            <a:off x="8957111" y="2621144"/>
            <a:ext cx="723900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AEB252F-E58F-7451-0B3D-C605B0EEAB70}"/>
              </a:ext>
            </a:extLst>
          </p:cNvPr>
          <p:cNvCxnSpPr>
            <a:stCxn id="45" idx="0"/>
          </p:cNvCxnSpPr>
          <p:nvPr/>
        </p:nvCxnSpPr>
        <p:spPr bwMode="auto">
          <a:xfrm flipH="1" flipV="1">
            <a:off x="9985811" y="2621144"/>
            <a:ext cx="571500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1BDF8B5-BA7B-8B5D-F62B-DC836A0F85AA}"/>
              </a:ext>
            </a:extLst>
          </p:cNvPr>
          <p:cNvSpPr/>
          <p:nvPr/>
        </p:nvSpPr>
        <p:spPr bwMode="auto">
          <a:xfrm>
            <a:off x="825164" y="3810803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4EC56E-C71B-14F0-02DC-41377D8888FC}"/>
              </a:ext>
            </a:extLst>
          </p:cNvPr>
          <p:cNvSpPr/>
          <p:nvPr/>
        </p:nvSpPr>
        <p:spPr bwMode="auto">
          <a:xfrm>
            <a:off x="1460832" y="3810803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2D815A-4621-A093-0BFD-4E8A31628B80}"/>
              </a:ext>
            </a:extLst>
          </p:cNvPr>
          <p:cNvCxnSpPr>
            <a:cxnSpLocks/>
            <a:stCxn id="48" idx="0"/>
          </p:cNvCxnSpPr>
          <p:nvPr/>
        </p:nvCxnSpPr>
        <p:spPr bwMode="auto">
          <a:xfrm flipV="1">
            <a:off x="1091864" y="3416500"/>
            <a:ext cx="237754" cy="3943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9ACDDB-30E2-F719-B2FC-B05B4BAED0C9}"/>
              </a:ext>
            </a:extLst>
          </p:cNvPr>
          <p:cNvCxnSpPr>
            <a:cxnSpLocks/>
            <a:stCxn id="49" idx="0"/>
          </p:cNvCxnSpPr>
          <p:nvPr/>
        </p:nvCxnSpPr>
        <p:spPr bwMode="auto">
          <a:xfrm flipH="1" flipV="1">
            <a:off x="1580777" y="3405269"/>
            <a:ext cx="146755" cy="4055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33EB1B6-FC08-2186-4E35-4B305FC83E75}"/>
              </a:ext>
            </a:extLst>
          </p:cNvPr>
          <p:cNvSpPr/>
          <p:nvPr/>
        </p:nvSpPr>
        <p:spPr bwMode="auto">
          <a:xfrm>
            <a:off x="2299030" y="3820428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8E8B14-3ADA-D89C-CA46-ABB7545FD86F}"/>
              </a:ext>
            </a:extLst>
          </p:cNvPr>
          <p:cNvSpPr/>
          <p:nvPr/>
        </p:nvSpPr>
        <p:spPr bwMode="auto">
          <a:xfrm>
            <a:off x="2935442" y="3831923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7F9FC2E-1481-2FBC-9793-FAB508419D00}"/>
              </a:ext>
            </a:extLst>
          </p:cNvPr>
          <p:cNvCxnSpPr>
            <a:cxnSpLocks/>
            <a:stCxn id="63" idx="0"/>
          </p:cNvCxnSpPr>
          <p:nvPr/>
        </p:nvCxnSpPr>
        <p:spPr bwMode="auto">
          <a:xfrm flipV="1">
            <a:off x="2565730" y="3416500"/>
            <a:ext cx="368968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6AD2ACD-9E43-D3AE-B336-F292252EF8A3}"/>
              </a:ext>
            </a:extLst>
          </p:cNvPr>
          <p:cNvCxnSpPr>
            <a:cxnSpLocks/>
            <a:stCxn id="64" idx="0"/>
            <a:endCxn id="29" idx="2"/>
          </p:cNvCxnSpPr>
          <p:nvPr/>
        </p:nvCxnSpPr>
        <p:spPr bwMode="auto">
          <a:xfrm flipH="1" flipV="1">
            <a:off x="3061032" y="3406875"/>
            <a:ext cx="141110" cy="425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550D40B-AC30-497C-A646-8D9F3A463D58}"/>
              </a:ext>
            </a:extLst>
          </p:cNvPr>
          <p:cNvSpPr/>
          <p:nvPr/>
        </p:nvSpPr>
        <p:spPr bwMode="auto">
          <a:xfrm>
            <a:off x="3542926" y="3831923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5513D28-A2FB-D26C-6630-4BF9136ABEBA}"/>
              </a:ext>
            </a:extLst>
          </p:cNvPr>
          <p:cNvSpPr/>
          <p:nvPr/>
        </p:nvSpPr>
        <p:spPr bwMode="auto">
          <a:xfrm>
            <a:off x="4209676" y="3822298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C09D0-17E5-DC48-A2BE-8488C0E8B4D4}"/>
              </a:ext>
            </a:extLst>
          </p:cNvPr>
          <p:cNvCxnSpPr>
            <a:cxnSpLocks/>
            <a:stCxn id="68" idx="0"/>
            <a:endCxn id="36" idx="2"/>
          </p:cNvCxnSpPr>
          <p:nvPr/>
        </p:nvCxnSpPr>
        <p:spPr bwMode="auto">
          <a:xfrm flipV="1">
            <a:off x="3809626" y="3406072"/>
            <a:ext cx="165806" cy="4258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B942C6-602C-B2EE-14E2-3F4C2E184688}"/>
              </a:ext>
            </a:extLst>
          </p:cNvPr>
          <p:cNvCxnSpPr>
            <a:cxnSpLocks/>
            <a:stCxn id="69" idx="0"/>
          </p:cNvCxnSpPr>
          <p:nvPr/>
        </p:nvCxnSpPr>
        <p:spPr bwMode="auto">
          <a:xfrm flipH="1" flipV="1">
            <a:off x="4108782" y="3405269"/>
            <a:ext cx="367594" cy="4170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3E8AEE3-B7F4-B0B8-BA5D-B88672CC8C71}"/>
              </a:ext>
            </a:extLst>
          </p:cNvPr>
          <p:cNvSpPr/>
          <p:nvPr/>
        </p:nvSpPr>
        <p:spPr bwMode="auto">
          <a:xfrm>
            <a:off x="4850732" y="3810000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C0AE7AC-6954-D692-DE22-DA67447C6815}"/>
              </a:ext>
            </a:extLst>
          </p:cNvPr>
          <p:cNvSpPr/>
          <p:nvPr/>
        </p:nvSpPr>
        <p:spPr bwMode="auto">
          <a:xfrm>
            <a:off x="5486400" y="3810000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D8A111-FE6F-ACEF-9B81-A9811C5A38C6}"/>
              </a:ext>
            </a:extLst>
          </p:cNvPr>
          <p:cNvCxnSpPr>
            <a:cxnSpLocks/>
            <a:stCxn id="81" idx="0"/>
          </p:cNvCxnSpPr>
          <p:nvPr/>
        </p:nvCxnSpPr>
        <p:spPr bwMode="auto">
          <a:xfrm flipV="1">
            <a:off x="5117432" y="3406072"/>
            <a:ext cx="368968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5DF488B-B9B4-573A-BDD0-3EEFCF1CA2A7}"/>
              </a:ext>
            </a:extLst>
          </p:cNvPr>
          <p:cNvCxnSpPr>
            <a:cxnSpLocks/>
            <a:stCxn id="82" idx="0"/>
          </p:cNvCxnSpPr>
          <p:nvPr/>
        </p:nvCxnSpPr>
        <p:spPr bwMode="auto">
          <a:xfrm flipH="1" flipV="1">
            <a:off x="5733048" y="3405269"/>
            <a:ext cx="20052" cy="4047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D9D54E3-230A-8DDF-45C5-C38A91E542B4}"/>
              </a:ext>
            </a:extLst>
          </p:cNvPr>
          <p:cNvSpPr/>
          <p:nvPr/>
        </p:nvSpPr>
        <p:spPr bwMode="auto">
          <a:xfrm>
            <a:off x="6121066" y="3820428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C5234CB-F16F-C975-E9E4-6EA2D3395ABC}"/>
              </a:ext>
            </a:extLst>
          </p:cNvPr>
          <p:cNvSpPr/>
          <p:nvPr/>
        </p:nvSpPr>
        <p:spPr bwMode="auto">
          <a:xfrm>
            <a:off x="6756734" y="3820428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A046567-548C-B15B-1E0C-EC41885EA43F}"/>
              </a:ext>
            </a:extLst>
          </p:cNvPr>
          <p:cNvCxnSpPr>
            <a:cxnSpLocks/>
            <a:stCxn id="89" idx="0"/>
            <a:endCxn id="40" idx="2"/>
          </p:cNvCxnSpPr>
          <p:nvPr/>
        </p:nvCxnSpPr>
        <p:spPr bwMode="auto">
          <a:xfrm flipV="1">
            <a:off x="6387766" y="3411234"/>
            <a:ext cx="102268" cy="4091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B4B616F-4C82-1EDC-B076-6B2413820DA9}"/>
              </a:ext>
            </a:extLst>
          </p:cNvPr>
          <p:cNvCxnSpPr>
            <a:cxnSpLocks/>
            <a:stCxn id="90" idx="0"/>
          </p:cNvCxnSpPr>
          <p:nvPr/>
        </p:nvCxnSpPr>
        <p:spPr bwMode="auto">
          <a:xfrm flipH="1" flipV="1">
            <a:off x="6620026" y="3405269"/>
            <a:ext cx="403408" cy="415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B5D6377C-5A6B-4C49-B725-D4FA7DC00145}"/>
              </a:ext>
            </a:extLst>
          </p:cNvPr>
          <p:cNvSpPr/>
          <p:nvPr/>
        </p:nvSpPr>
        <p:spPr bwMode="auto">
          <a:xfrm>
            <a:off x="7330035" y="3820428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5A36F6-D794-3F04-EF14-940992650B02}"/>
              </a:ext>
            </a:extLst>
          </p:cNvPr>
          <p:cNvSpPr/>
          <p:nvPr/>
        </p:nvSpPr>
        <p:spPr bwMode="auto">
          <a:xfrm>
            <a:off x="7965703" y="3820428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FFFA951-F5BD-273F-C4C1-14E4ED01D1D0}"/>
              </a:ext>
            </a:extLst>
          </p:cNvPr>
          <p:cNvCxnSpPr>
            <a:cxnSpLocks/>
            <a:stCxn id="96" idx="0"/>
          </p:cNvCxnSpPr>
          <p:nvPr/>
        </p:nvCxnSpPr>
        <p:spPr bwMode="auto">
          <a:xfrm flipV="1">
            <a:off x="7596735" y="3416500"/>
            <a:ext cx="368968" cy="4039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A4B205D-9B10-1BE4-61B3-7E6BE801CC14}"/>
              </a:ext>
            </a:extLst>
          </p:cNvPr>
          <p:cNvCxnSpPr>
            <a:cxnSpLocks/>
            <a:stCxn id="97" idx="0"/>
          </p:cNvCxnSpPr>
          <p:nvPr/>
        </p:nvCxnSpPr>
        <p:spPr bwMode="auto">
          <a:xfrm flipV="1">
            <a:off x="8232403" y="3405269"/>
            <a:ext cx="0" cy="4151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752D30C-51C2-E8AD-C95B-320D1EA67AF1}"/>
              </a:ext>
            </a:extLst>
          </p:cNvPr>
          <p:cNvSpPr/>
          <p:nvPr/>
        </p:nvSpPr>
        <p:spPr bwMode="auto">
          <a:xfrm>
            <a:off x="8601828" y="3832260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0383E8-1D78-AC4F-B770-B1BEC8909E3D}"/>
              </a:ext>
            </a:extLst>
          </p:cNvPr>
          <p:cNvSpPr/>
          <p:nvPr/>
        </p:nvSpPr>
        <p:spPr bwMode="auto">
          <a:xfrm>
            <a:off x="9237496" y="3832260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09DAC8-8C59-CDBE-E9E4-591DE40A620C}"/>
              </a:ext>
            </a:extLst>
          </p:cNvPr>
          <p:cNvCxnSpPr>
            <a:cxnSpLocks/>
            <a:stCxn id="100" idx="0"/>
            <a:endCxn id="44" idx="2"/>
          </p:cNvCxnSpPr>
          <p:nvPr/>
        </p:nvCxnSpPr>
        <p:spPr bwMode="auto">
          <a:xfrm flipV="1">
            <a:off x="8868528" y="3406072"/>
            <a:ext cx="88583" cy="4261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52D5835-0576-D18C-C76C-E39D5D25583B}"/>
              </a:ext>
            </a:extLst>
          </p:cNvPr>
          <p:cNvCxnSpPr>
            <a:cxnSpLocks/>
            <a:stCxn id="101" idx="0"/>
          </p:cNvCxnSpPr>
          <p:nvPr/>
        </p:nvCxnSpPr>
        <p:spPr bwMode="auto">
          <a:xfrm flipH="1" flipV="1">
            <a:off x="9142190" y="3405269"/>
            <a:ext cx="362006" cy="4269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838C0FF-C152-BA4D-4020-8AFABAEBF683}"/>
              </a:ext>
            </a:extLst>
          </p:cNvPr>
          <p:cNvSpPr/>
          <p:nvPr/>
        </p:nvSpPr>
        <p:spPr bwMode="auto">
          <a:xfrm>
            <a:off x="9969166" y="3831923"/>
            <a:ext cx="533400" cy="381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A482ED-46AD-B2F1-7613-E90515C53A4F}"/>
              </a:ext>
            </a:extLst>
          </p:cNvPr>
          <p:cNvSpPr/>
          <p:nvPr/>
        </p:nvSpPr>
        <p:spPr bwMode="auto">
          <a:xfrm>
            <a:off x="10604834" y="3831923"/>
            <a:ext cx="533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H4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8A00757-F1CC-264F-E416-9B7A70F79F6F}"/>
              </a:ext>
            </a:extLst>
          </p:cNvPr>
          <p:cNvCxnSpPr>
            <a:cxnSpLocks/>
            <a:stCxn id="104" idx="0"/>
          </p:cNvCxnSpPr>
          <p:nvPr/>
        </p:nvCxnSpPr>
        <p:spPr bwMode="auto">
          <a:xfrm flipV="1">
            <a:off x="10235866" y="3405269"/>
            <a:ext cx="164534" cy="4266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6E6D408-1910-94E3-C8A6-979ED790E75E}"/>
              </a:ext>
            </a:extLst>
          </p:cNvPr>
          <p:cNvCxnSpPr>
            <a:cxnSpLocks/>
            <a:stCxn id="105" idx="0"/>
          </p:cNvCxnSpPr>
          <p:nvPr/>
        </p:nvCxnSpPr>
        <p:spPr bwMode="auto">
          <a:xfrm flipH="1" flipV="1">
            <a:off x="10700836" y="3405269"/>
            <a:ext cx="170698" cy="4266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B689BF8E-1694-DB88-7449-5E6090785B4C}"/>
              </a:ext>
            </a:extLst>
          </p:cNvPr>
          <p:cNvSpPr/>
          <p:nvPr/>
        </p:nvSpPr>
        <p:spPr bwMode="auto">
          <a:xfrm rot="7690431">
            <a:off x="4986005" y="1679853"/>
            <a:ext cx="684800" cy="475244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FCC18A3-4F0C-B429-204A-7B9B604484BF}"/>
              </a:ext>
            </a:extLst>
          </p:cNvPr>
          <p:cNvSpPr/>
          <p:nvPr/>
        </p:nvSpPr>
        <p:spPr bwMode="auto">
          <a:xfrm rot="1197185">
            <a:off x="3496789" y="2726925"/>
            <a:ext cx="815347" cy="1874656"/>
          </a:xfrm>
          <a:prstGeom prst="ellipse">
            <a:avLst/>
          </a:prstGeom>
          <a:noFill/>
          <a:ln w="28575" cap="flat" cmpd="sng" algn="ctr">
            <a:solidFill>
              <a:srgbClr val="FF99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02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9" grpId="0" animBg="1"/>
      <p:bldP spid="11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866423-22E3-B57F-6703-13F1F5EC1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F421BC-EEBE-6B1C-B76A-8CB8B5B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IoT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55C0A-E444-C642-33F4-E8364592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are ubiquitous</a:t>
            </a:r>
          </a:p>
          <a:p>
            <a:pPr lvl="1"/>
            <a:r>
              <a:rPr lang="en-US" b="1" dirty="0"/>
              <a:t>13.15B</a:t>
            </a:r>
            <a:r>
              <a:rPr lang="en-US" baseline="30000" dirty="0"/>
              <a:t>[1]</a:t>
            </a:r>
            <a:r>
              <a:rPr lang="en-US" dirty="0"/>
              <a:t> online and counting</a:t>
            </a:r>
          </a:p>
          <a:p>
            <a:pPr lvl="1"/>
            <a:r>
              <a:rPr lang="en-US" dirty="0"/>
              <a:t>Smart home, smart city, connected health,…</a:t>
            </a:r>
          </a:p>
          <a:p>
            <a:r>
              <a:rPr lang="en-US" dirty="0"/>
              <a:t>Unpatched IoT devices remain vulnerable</a:t>
            </a:r>
          </a:p>
          <a:p>
            <a:r>
              <a:rPr lang="en-US" dirty="0"/>
              <a:t>How can we systematically study the exploits in the IoT networks?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662C3-57BB-18A1-5C2D-A5E605C7ACC5}"/>
              </a:ext>
            </a:extLst>
          </p:cNvPr>
          <p:cNvSpPr txBox="1"/>
          <p:nvPr/>
        </p:nvSpPr>
        <p:spPr>
          <a:xfrm>
            <a:off x="457200" y="5835134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[1] Finance Online</a:t>
            </a:r>
          </a:p>
        </p:txBody>
      </p:sp>
    </p:spTree>
    <p:extLst>
      <p:ext uri="{BB962C8B-B14F-4D97-AF65-F5344CB8AC3E}">
        <p14:creationId xmlns:p14="http://schemas.microsoft.com/office/powerpoint/2010/main" val="22270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4196AF-BA3B-D5CE-D6B1-A244E754F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47C33-0222-9D5E-D2AB-076BD12F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Attack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2D14-0D9E-B3C1-B444-80AFD1F75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Logical attack graphs</a:t>
            </a:r>
            <a:r>
              <a:rPr lang="en-US" baseline="30000" dirty="0"/>
              <a:t>[2]</a:t>
            </a:r>
            <a:r>
              <a:rPr lang="en-US" dirty="0"/>
              <a:t> can represent the </a:t>
            </a:r>
            <a:r>
              <a:rPr lang="en-US" b="1" dirty="0"/>
              <a:t>security conditions</a:t>
            </a:r>
            <a:r>
              <a:rPr lang="en-US" dirty="0"/>
              <a:t> in the system and their </a:t>
            </a:r>
            <a:r>
              <a:rPr lang="en-US" b="1" dirty="0"/>
              <a:t>relationships</a:t>
            </a:r>
          </a:p>
          <a:p>
            <a:r>
              <a:rPr lang="en-US" dirty="0"/>
              <a:t>A </a:t>
            </a:r>
            <a:r>
              <a:rPr lang="en-US" b="1" dirty="0"/>
              <a:t>directed graph</a:t>
            </a:r>
            <a:r>
              <a:rPr lang="en-US" dirty="0"/>
              <a:t> with four basic ingredients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A4EE53-D536-9A89-CE88-ADF3FC904CC0}"/>
              </a:ext>
            </a:extLst>
          </p:cNvPr>
          <p:cNvSpPr/>
          <p:nvPr/>
        </p:nvSpPr>
        <p:spPr bwMode="auto">
          <a:xfrm>
            <a:off x="1946410" y="2929990"/>
            <a:ext cx="1143000" cy="533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4CC9E35A-8D63-6CC4-F2AF-0BF95BC5D924}"/>
              </a:ext>
            </a:extLst>
          </p:cNvPr>
          <p:cNvSpPr/>
          <p:nvPr/>
        </p:nvSpPr>
        <p:spPr bwMode="auto">
          <a:xfrm>
            <a:off x="6418893" y="2946708"/>
            <a:ext cx="1143000" cy="53340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C45D80-4411-5159-B1D4-18D45257B259}"/>
              </a:ext>
            </a:extLst>
          </p:cNvPr>
          <p:cNvSpPr/>
          <p:nvPr/>
        </p:nvSpPr>
        <p:spPr bwMode="auto">
          <a:xfrm>
            <a:off x="4090802" y="2929990"/>
            <a:ext cx="1143000" cy="533399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4D3437-3396-FC8D-A964-5246489F6734}"/>
              </a:ext>
            </a:extLst>
          </p:cNvPr>
          <p:cNvCxnSpPr/>
          <p:nvPr/>
        </p:nvCxnSpPr>
        <p:spPr bwMode="auto">
          <a:xfrm>
            <a:off x="8763000" y="3211762"/>
            <a:ext cx="107795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502EB2-73E1-EDC1-2DD0-96A9285E8934}"/>
              </a:ext>
            </a:extLst>
          </p:cNvPr>
          <p:cNvSpPr txBox="1"/>
          <p:nvPr/>
        </p:nvSpPr>
        <p:spPr>
          <a:xfrm>
            <a:off x="1848549" y="3660240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primitive</a:t>
            </a:r>
            <a:br>
              <a:rPr lang="en-US" sz="2000" dirty="0"/>
            </a:br>
            <a:r>
              <a:rPr lang="en-US" sz="2000" dirty="0"/>
              <a:t>fact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7BA462-9E20-2B14-2641-58CC6381C61E}"/>
              </a:ext>
            </a:extLst>
          </p:cNvPr>
          <p:cNvSpPr txBox="1"/>
          <p:nvPr/>
        </p:nvSpPr>
        <p:spPr>
          <a:xfrm>
            <a:off x="6235603" y="3676959"/>
            <a:ext cx="1509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derived</a:t>
            </a:r>
            <a:br>
              <a:rPr lang="en-US" sz="2000" dirty="0"/>
            </a:br>
            <a:r>
              <a:rPr lang="en-US" sz="2000" dirty="0"/>
              <a:t>fact node</a:t>
            </a:r>
            <a:br>
              <a:rPr lang="en-US" sz="2000" dirty="0"/>
            </a:b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aka</a:t>
            </a:r>
            <a:br>
              <a:rPr lang="en-US" sz="2000" dirty="0"/>
            </a:br>
            <a:r>
              <a:rPr lang="en-US" sz="2000" dirty="0"/>
              <a:t>“OR”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BB7718-967B-8409-20EA-6A82208563B7}"/>
              </a:ext>
            </a:extLst>
          </p:cNvPr>
          <p:cNvSpPr txBox="1"/>
          <p:nvPr/>
        </p:nvSpPr>
        <p:spPr>
          <a:xfrm>
            <a:off x="3817199" y="3647231"/>
            <a:ext cx="1690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rule node</a:t>
            </a:r>
            <a:br>
              <a:rPr lang="en-US" sz="2000" dirty="0"/>
            </a:br>
            <a:br>
              <a:rPr lang="en-US" sz="2000" dirty="0"/>
            </a:b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</a:rPr>
              <a:t>aka</a:t>
            </a:r>
            <a:br>
              <a:rPr lang="en-US" sz="2000" dirty="0"/>
            </a:br>
            <a:r>
              <a:rPr lang="en-US" sz="2000" dirty="0"/>
              <a:t>“AND”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8CEAC-8716-8CE4-3901-52BBE23BBB38}"/>
              </a:ext>
            </a:extLst>
          </p:cNvPr>
          <p:cNvSpPr txBox="1"/>
          <p:nvPr/>
        </p:nvSpPr>
        <p:spPr>
          <a:xfrm>
            <a:off x="8353959" y="3662304"/>
            <a:ext cx="1896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“required by”</a:t>
            </a:r>
            <a:br>
              <a:rPr lang="en-US" sz="2000" dirty="0"/>
            </a:br>
            <a:r>
              <a:rPr lang="en-US" sz="2000" dirty="0"/>
              <a:t>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04AFA-4B42-C043-B860-7D514AD4B991}"/>
              </a:ext>
            </a:extLst>
          </p:cNvPr>
          <p:cNvSpPr txBox="1"/>
          <p:nvPr/>
        </p:nvSpPr>
        <p:spPr>
          <a:xfrm>
            <a:off x="457200" y="5835134"/>
            <a:ext cx="10190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[2] </a:t>
            </a:r>
            <a:r>
              <a:rPr lang="en-US" sz="1400" dirty="0" err="1"/>
              <a:t>Xinming</a:t>
            </a:r>
            <a:r>
              <a:rPr lang="en-US" sz="1400" dirty="0"/>
              <a:t> </a:t>
            </a:r>
            <a:r>
              <a:rPr lang="en-US" sz="1400" dirty="0" err="1"/>
              <a:t>Ou</a:t>
            </a:r>
            <a:r>
              <a:rPr lang="en-US" sz="1400" dirty="0"/>
              <a:t>, Wayne F Boyer, and Miles A McQueen. 2006. A scalable approach to attack graph generation. </a:t>
            </a:r>
            <a:br>
              <a:rPr lang="en-US" sz="1400" dirty="0"/>
            </a:br>
            <a:r>
              <a:rPr lang="en-US" sz="1400" dirty="0"/>
              <a:t>      In </a:t>
            </a:r>
            <a:r>
              <a:rPr lang="en-US" sz="1400" i="1" dirty="0"/>
              <a:t>Proc. of ACM CCS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55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small white house&#10;&#10;Description automatically generated with low confidence">
            <a:extLst>
              <a:ext uri="{FF2B5EF4-FFF2-40B4-BE49-F238E27FC236}">
                <a16:creationId xmlns:a16="http://schemas.microsoft.com/office/drawing/2014/main" id="{34609E18-DF3E-2B20-507E-F8F8FE88F6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2392" y="2049515"/>
            <a:ext cx="3074626" cy="24541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E57FB-6231-FE24-9BC2-D99E6451FA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C8755F-1867-0603-5DB1-DAD370E8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CCC60D06-EB23-DC68-ABFD-1F31279F7E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4864" y="3927668"/>
            <a:ext cx="1342537" cy="1929840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12ACBD08-AF43-1DA5-6C6E-EE3BF4D90C9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1350" y="1336636"/>
            <a:ext cx="1600200" cy="1244679"/>
          </a:xfrm>
          <a:prstGeom prst="rect">
            <a:avLst/>
          </a:prstGeom>
        </p:spPr>
      </p:pic>
      <p:pic>
        <p:nvPicPr>
          <p:cNvPr id="32" name="Picture 31" descr="A picture containing window, white&#10;&#10;Description automatically generated">
            <a:extLst>
              <a:ext uri="{FF2B5EF4-FFF2-40B4-BE49-F238E27FC236}">
                <a16:creationId xmlns:a16="http://schemas.microsoft.com/office/drawing/2014/main" id="{A583ECB5-4DB2-3A41-65EA-783E99303A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4753" y="2787224"/>
            <a:ext cx="1578617" cy="167878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E684E70-5D8B-1273-4583-6C0E33025B34}"/>
              </a:ext>
            </a:extLst>
          </p:cNvPr>
          <p:cNvSpPr txBox="1"/>
          <p:nvPr/>
        </p:nvSpPr>
        <p:spPr>
          <a:xfrm>
            <a:off x="7987938" y="642171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Images: 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Dreamstime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855E8A45-B827-D081-C9FE-B1ED68A012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0020" y="2525609"/>
            <a:ext cx="1212488" cy="1866038"/>
          </a:xfrm>
          <a:prstGeom prst="rect">
            <a:avLst/>
          </a:prstGeom>
        </p:spPr>
      </p:pic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7DFCA3FA-F647-0C32-83AE-E88C40C9509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88317" y="2864616"/>
            <a:ext cx="1167295" cy="1523999"/>
          </a:xfrm>
          <a:prstGeom prst="rect">
            <a:avLst/>
          </a:prstGeom>
        </p:spPr>
      </p:pic>
      <p:sp>
        <p:nvSpPr>
          <p:cNvPr id="44" name="Arrow: Right 43">
            <a:extLst>
              <a:ext uri="{FF2B5EF4-FFF2-40B4-BE49-F238E27FC236}">
                <a16:creationId xmlns:a16="http://schemas.microsoft.com/office/drawing/2014/main" id="{8DCC07DF-299C-9AF5-385F-42449E2FD8F7}"/>
              </a:ext>
            </a:extLst>
          </p:cNvPr>
          <p:cNvSpPr/>
          <p:nvPr/>
        </p:nvSpPr>
        <p:spPr bwMode="auto">
          <a:xfrm>
            <a:off x="5171519" y="3276600"/>
            <a:ext cx="990600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CE3184A2-0BB5-ACF4-37A8-284A824534D6}"/>
              </a:ext>
            </a:extLst>
          </p:cNvPr>
          <p:cNvSpPr/>
          <p:nvPr/>
        </p:nvSpPr>
        <p:spPr bwMode="auto">
          <a:xfrm>
            <a:off x="7402885" y="3272305"/>
            <a:ext cx="990600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causes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23FDF32-1CAE-B8E2-A902-A05316B0C22C}"/>
              </a:ext>
            </a:extLst>
          </p:cNvPr>
          <p:cNvSpPr/>
          <p:nvPr/>
        </p:nvSpPr>
        <p:spPr bwMode="auto">
          <a:xfrm rot="19372756">
            <a:off x="2873700" y="2151291"/>
            <a:ext cx="925465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exploit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B55CE06-F65A-812E-3DCC-006F0C9A6E52}"/>
              </a:ext>
            </a:extLst>
          </p:cNvPr>
          <p:cNvSpPr/>
          <p:nvPr/>
        </p:nvSpPr>
        <p:spPr bwMode="auto">
          <a:xfrm rot="1957462">
            <a:off x="3087747" y="4028980"/>
            <a:ext cx="1012198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exploit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FC9069BE-B402-0828-88DA-78A58F235BCD}"/>
              </a:ext>
            </a:extLst>
          </p:cNvPr>
          <p:cNvSpPr/>
          <p:nvPr/>
        </p:nvSpPr>
        <p:spPr bwMode="auto">
          <a:xfrm rot="3054389">
            <a:off x="5492943" y="1967005"/>
            <a:ext cx="1273617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control</a:t>
            </a:r>
            <a:endParaRPr lang="en-US" sz="1800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F20C80BE-6302-C827-27EF-72EC64D5D32E}"/>
              </a:ext>
            </a:extLst>
          </p:cNvPr>
          <p:cNvSpPr/>
          <p:nvPr/>
        </p:nvSpPr>
        <p:spPr bwMode="auto">
          <a:xfrm rot="19341641">
            <a:off x="5491676" y="4161610"/>
            <a:ext cx="1186400" cy="641350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42592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19011 -0.0041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14" y="-20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59259E-6 L 0.03108 -0.001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5" y="-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0.05521 0.0046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97EE5-6BE1-6168-CC5D-83E250EF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C05FB-36A8-A707-DA4C-00F1E0A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Graph – Example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3862-4785-3A3F-E3F7-18249D28C5A3}"/>
              </a:ext>
            </a:extLst>
          </p:cNvPr>
          <p:cNvSpPr/>
          <p:nvPr/>
        </p:nvSpPr>
        <p:spPr bwMode="auto">
          <a:xfrm>
            <a:off x="1787679" y="843591"/>
            <a:ext cx="1828800" cy="716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Smart Thermostat</a:t>
            </a:r>
            <a:br>
              <a:rPr lang="en-US" sz="1400" dirty="0"/>
            </a:br>
            <a:r>
              <a:rPr lang="en-US" sz="1400" dirty="0"/>
              <a:t>has vulnerability</a:t>
            </a:r>
            <a:br>
              <a:rPr lang="en-US" sz="1400" dirty="0"/>
            </a:br>
            <a:r>
              <a:rPr lang="en-US" sz="1400" dirty="0"/>
              <a:t>CVE-2022-10000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9845-BD8D-8003-26DB-F52C3F2669C7}"/>
              </a:ext>
            </a:extLst>
          </p:cNvPr>
          <p:cNvSpPr/>
          <p:nvPr/>
        </p:nvSpPr>
        <p:spPr bwMode="auto">
          <a:xfrm>
            <a:off x="5460726" y="958642"/>
            <a:ext cx="1828801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Remote attacker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FF147-7209-3535-1044-F79BA53AB2CD}"/>
              </a:ext>
            </a:extLst>
          </p:cNvPr>
          <p:cNvSpPr/>
          <p:nvPr/>
        </p:nvSpPr>
        <p:spPr bwMode="auto">
          <a:xfrm>
            <a:off x="3507172" y="17383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launches </a:t>
            </a:r>
            <a:br>
              <a:rPr lang="en-US" sz="1400" dirty="0"/>
            </a:br>
            <a:r>
              <a:rPr lang="en-US" sz="1400" dirty="0"/>
              <a:t>exploit via internet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376AD9C-5D5E-3A4C-A1C7-FB453431EF0F}"/>
              </a:ext>
            </a:extLst>
          </p:cNvPr>
          <p:cNvSpPr/>
          <p:nvPr/>
        </p:nvSpPr>
        <p:spPr bwMode="auto">
          <a:xfrm>
            <a:off x="3282286" y="2559711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can set </a:t>
            </a:r>
            <a:br>
              <a:rPr lang="en-US" sz="1400" dirty="0"/>
            </a:br>
            <a:r>
              <a:rPr lang="en-US" sz="1400" dirty="0"/>
              <a:t>therm. temp.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9F2D7A-7ED3-37B6-831B-C0826AC1E80B}"/>
              </a:ext>
            </a:extLst>
          </p:cNvPr>
          <p:cNvSpPr/>
          <p:nvPr/>
        </p:nvSpPr>
        <p:spPr bwMode="auto">
          <a:xfrm>
            <a:off x="3705104" y="3848155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sets 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25C2B-2FB9-BCAF-408F-E824E1361BB5}"/>
              </a:ext>
            </a:extLst>
          </p:cNvPr>
          <p:cNvSpPr/>
          <p:nvPr/>
        </p:nvSpPr>
        <p:spPr bwMode="auto">
          <a:xfrm>
            <a:off x="1676400" y="3165745"/>
            <a:ext cx="1828799" cy="526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Smart Thermostat </a:t>
            </a:r>
            <a:br>
              <a:rPr lang="en-US" sz="1400" dirty="0"/>
            </a:br>
            <a:r>
              <a:rPr lang="en-US" sz="1400" dirty="0"/>
              <a:t>exists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AC73C02-518F-58B0-F5DB-33E56825AB7E}"/>
              </a:ext>
            </a:extLst>
          </p:cNvPr>
          <p:cNvSpPr/>
          <p:nvPr/>
        </p:nvSpPr>
        <p:spPr bwMode="auto">
          <a:xfrm>
            <a:off x="5032334" y="4578890"/>
            <a:ext cx="2257193" cy="52651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Indoor temp 85F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C1984-A2A0-7A2C-41A5-C320740B300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2702079" y="1560587"/>
            <a:ext cx="1148068" cy="2579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50D0-AB56-7A3E-BC6F-83B7ADA8E8B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4678167" y="1149142"/>
            <a:ext cx="782559" cy="5892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8F4D52-5CE4-2AEA-4DC4-A8A06875020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4678164" y="2285703"/>
            <a:ext cx="2" cy="2740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26E708-7D0A-0B66-57D9-ABA9617744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78164" y="3225091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5135BD-6B00-567A-1F7A-327BE0EB815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>
            <a:off x="2590800" y="3692255"/>
            <a:ext cx="1399307" cy="2226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56CC9-3028-30D8-4979-036395820FFF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 bwMode="auto">
          <a:xfrm>
            <a:off x="4678165" y="4303679"/>
            <a:ext cx="354169" cy="538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0663A9-3244-E739-2544-C45E25DCCB2B}"/>
              </a:ext>
            </a:extLst>
          </p:cNvPr>
          <p:cNvSpPr txBox="1"/>
          <p:nvPr/>
        </p:nvSpPr>
        <p:spPr>
          <a:xfrm>
            <a:off x="4694823" y="5560804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50000"/>
                  </a:schemeClr>
                </a:solidFill>
              </a:rPr>
              <a:t>(other malicious activities)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D28758-CE2D-13C2-9E05-A2FD1DAFB412}"/>
              </a:ext>
            </a:extLst>
          </p:cNvPr>
          <p:cNvCxnSpPr>
            <a:stCxn id="12" idx="2"/>
            <a:endCxn id="35" idx="0"/>
          </p:cNvCxnSpPr>
          <p:nvPr/>
        </p:nvCxnSpPr>
        <p:spPr bwMode="auto">
          <a:xfrm flipH="1">
            <a:off x="6160930" y="5105400"/>
            <a:ext cx="1" cy="4554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DBD43-DCCD-2AF5-A661-F1ECEA653F7C}"/>
              </a:ext>
            </a:extLst>
          </p:cNvPr>
          <p:cNvSpPr/>
          <p:nvPr/>
        </p:nvSpPr>
        <p:spPr bwMode="auto">
          <a:xfrm>
            <a:off x="8396868" y="858664"/>
            <a:ext cx="1752600" cy="6868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Smart Heater </a:t>
            </a:r>
          </a:p>
          <a:p>
            <a:pPr algn="ctr"/>
            <a:r>
              <a:rPr lang="en-US" sz="1400" dirty="0"/>
              <a:t>has vulnerability</a:t>
            </a:r>
          </a:p>
          <a:p>
            <a:pPr algn="ctr"/>
            <a:r>
              <a:rPr lang="en-US" sz="1400" dirty="0"/>
              <a:t>CVE-2020-12345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C7B8F-7945-CE4E-9145-BB77D57D9B3E}"/>
              </a:ext>
            </a:extLst>
          </p:cNvPr>
          <p:cNvSpPr/>
          <p:nvPr/>
        </p:nvSpPr>
        <p:spPr bwMode="auto">
          <a:xfrm>
            <a:off x="6908878" y="1735184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launches </a:t>
            </a:r>
            <a:br>
              <a:rPr lang="en-US" sz="1400" dirty="0"/>
            </a:br>
            <a:r>
              <a:rPr lang="en-US" sz="1400" dirty="0"/>
              <a:t>exploit via internet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6ACF6B0B-0421-5041-7ECE-F6290D19C773}"/>
              </a:ext>
            </a:extLst>
          </p:cNvPr>
          <p:cNvSpPr/>
          <p:nvPr/>
        </p:nvSpPr>
        <p:spPr bwMode="auto">
          <a:xfrm>
            <a:off x="6683993" y="2588217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can turn</a:t>
            </a:r>
            <a:br>
              <a:rPr lang="en-US" sz="1400" dirty="0"/>
            </a:br>
            <a:r>
              <a:rPr lang="en-US" sz="1400" dirty="0"/>
              <a:t>on heater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099C8F-FBDB-6F84-C49D-89C664EB37AA}"/>
              </a:ext>
            </a:extLst>
          </p:cNvPr>
          <p:cNvSpPr/>
          <p:nvPr/>
        </p:nvSpPr>
        <p:spPr bwMode="auto">
          <a:xfrm>
            <a:off x="9066058" y="3107520"/>
            <a:ext cx="1382752" cy="539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Smart Heater</a:t>
            </a:r>
            <a:br>
              <a:rPr lang="en-US" sz="1400" dirty="0"/>
            </a:br>
            <a:r>
              <a:rPr lang="en-US" sz="1400" dirty="0"/>
              <a:t>exists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079704-B71D-2E0D-C66E-398610083710}"/>
              </a:ext>
            </a:extLst>
          </p:cNvPr>
          <p:cNvSpPr/>
          <p:nvPr/>
        </p:nvSpPr>
        <p:spPr bwMode="auto">
          <a:xfrm>
            <a:off x="7106810" y="3862616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turns</a:t>
            </a:r>
            <a:br>
              <a:rPr lang="en-US" sz="1400" dirty="0"/>
            </a:br>
            <a:r>
              <a:rPr lang="en-US" sz="1400" dirty="0"/>
              <a:t>heater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52150A-BFD0-1C0A-2E78-10D7641D60E3}"/>
              </a:ext>
            </a:extLst>
          </p:cNvPr>
          <p:cNvCxnSpPr>
            <a:stCxn id="15" idx="2"/>
            <a:endCxn id="41" idx="7"/>
          </p:cNvCxnSpPr>
          <p:nvPr/>
        </p:nvCxnSpPr>
        <p:spPr bwMode="auto">
          <a:xfrm flipH="1">
            <a:off x="8907890" y="1545513"/>
            <a:ext cx="365278" cy="2698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01E60D-F9B0-4B7A-0BE7-1CAA9405689E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 bwMode="auto">
          <a:xfrm>
            <a:off x="7289526" y="1149142"/>
            <a:ext cx="790346" cy="58604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6C7AC-A209-4245-6DA4-E845041E8B18}"/>
              </a:ext>
            </a:extLst>
          </p:cNvPr>
          <p:cNvCxnSpPr>
            <a:stCxn id="41" idx="4"/>
            <a:endCxn id="61" idx="0"/>
          </p:cNvCxnSpPr>
          <p:nvPr/>
        </p:nvCxnSpPr>
        <p:spPr bwMode="auto">
          <a:xfrm flipH="1">
            <a:off x="8079872" y="2282503"/>
            <a:ext cx="1" cy="305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10A08A-918D-4186-E25D-844DF5000706}"/>
              </a:ext>
            </a:extLst>
          </p:cNvPr>
          <p:cNvCxnSpPr>
            <a:stCxn id="61" idx="2"/>
            <a:endCxn id="69" idx="0"/>
          </p:cNvCxnSpPr>
          <p:nvPr/>
        </p:nvCxnSpPr>
        <p:spPr bwMode="auto">
          <a:xfrm flipH="1">
            <a:off x="8079871" y="3253598"/>
            <a:ext cx="1" cy="609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BD3BCD-8562-17F4-AC05-4A8C38CD1010}"/>
              </a:ext>
            </a:extLst>
          </p:cNvPr>
          <p:cNvCxnSpPr>
            <a:stCxn id="68" idx="2"/>
            <a:endCxn id="69" idx="7"/>
          </p:cNvCxnSpPr>
          <p:nvPr/>
        </p:nvCxnSpPr>
        <p:spPr bwMode="auto">
          <a:xfrm flipH="1">
            <a:off x="8767928" y="3646668"/>
            <a:ext cx="989507" cy="282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159A5C-A64B-AFFB-71D3-A489BE724E4F}"/>
              </a:ext>
            </a:extLst>
          </p:cNvPr>
          <p:cNvCxnSpPr>
            <a:stCxn id="69" idx="4"/>
            <a:endCxn id="12" idx="3"/>
          </p:cNvCxnSpPr>
          <p:nvPr/>
        </p:nvCxnSpPr>
        <p:spPr bwMode="auto">
          <a:xfrm flipH="1">
            <a:off x="7289526" y="4318141"/>
            <a:ext cx="790344" cy="5240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C9BB544-D965-E548-F3D7-4CB26B4DF7A7}"/>
              </a:ext>
            </a:extLst>
          </p:cNvPr>
          <p:cNvSpPr txBox="1"/>
          <p:nvPr/>
        </p:nvSpPr>
        <p:spPr>
          <a:xfrm>
            <a:off x="2337531" y="5064281"/>
            <a:ext cx="170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goal node</a:t>
            </a:r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76D087E3-8515-322F-B07B-081A58B0C0DF}"/>
              </a:ext>
            </a:extLst>
          </p:cNvPr>
          <p:cNvSpPr/>
          <p:nvPr/>
        </p:nvSpPr>
        <p:spPr bwMode="auto">
          <a:xfrm rot="20880366">
            <a:off x="4019026" y="5007554"/>
            <a:ext cx="1182184" cy="338554"/>
          </a:xfrm>
          <a:prstGeom prst="rightArrow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3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DAE4D-4D04-70B6-FAFC-5B1B2660A8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3BF41-5430-6DE4-4145-2327BDBB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B8F2-0519-478E-2FB0-2E9D802E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11582400" cy="5257800"/>
          </a:xfrm>
        </p:spPr>
        <p:txBody>
          <a:bodyPr/>
          <a:lstStyle/>
          <a:p>
            <a:r>
              <a:rPr lang="en-US" dirty="0"/>
              <a:t>In a complex attack graph, there can be many options for attackers</a:t>
            </a:r>
          </a:p>
          <a:p>
            <a:r>
              <a:rPr lang="en-US" i="1" dirty="0"/>
              <a:t>Attack trace</a:t>
            </a:r>
            <a:r>
              <a:rPr lang="en-US" baseline="30000" dirty="0"/>
              <a:t>[3]</a:t>
            </a:r>
            <a:r>
              <a:rPr lang="en-US" dirty="0"/>
              <a:t> helps us better understand possible routes an attacker can take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2178C-E7C4-169F-F209-8AABAA23CE1F}"/>
              </a:ext>
            </a:extLst>
          </p:cNvPr>
          <p:cNvSpPr txBox="1"/>
          <p:nvPr/>
        </p:nvSpPr>
        <p:spPr>
          <a:xfrm>
            <a:off x="457200" y="5835134"/>
            <a:ext cx="11583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[3] Zheng Fang, Hao Fu, </a:t>
            </a:r>
            <a:r>
              <a:rPr lang="en-US" sz="1400" dirty="0" err="1"/>
              <a:t>Tianbo</a:t>
            </a:r>
            <a:r>
              <a:rPr lang="en-US" sz="1400" dirty="0"/>
              <a:t> Gu, </a:t>
            </a:r>
            <a:r>
              <a:rPr lang="en-US" sz="1400" dirty="0" err="1"/>
              <a:t>Pengfei</a:t>
            </a:r>
            <a:r>
              <a:rPr lang="en-US" sz="1400" dirty="0"/>
              <a:t> Hu, </a:t>
            </a:r>
            <a:r>
              <a:rPr lang="en-US" sz="1400" dirty="0" err="1"/>
              <a:t>Jinyue</a:t>
            </a:r>
            <a:r>
              <a:rPr lang="en-US" sz="1400" dirty="0"/>
              <a:t> Song, Trent Jaeger, and Prasant Mohapatra. 2022. IOTA: A framework</a:t>
            </a:r>
          </a:p>
          <a:p>
            <a:r>
              <a:rPr lang="en-US" sz="1400" dirty="0"/>
              <a:t>      for analyzing system-level security of IoTs. In </a:t>
            </a:r>
            <a:r>
              <a:rPr lang="en-US" sz="1400" i="1" dirty="0"/>
              <a:t>Proc. of ACM/IEEE </a:t>
            </a:r>
            <a:r>
              <a:rPr lang="en-US" sz="1400" i="1" dirty="0" err="1"/>
              <a:t>IoTDI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64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B4D6AE-3B38-3BA7-8FD3-7FD180722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AB8586-8687-6E5D-A9FC-5211591A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Trace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385DFC-CDC3-8DC3-9FC7-2F7053AB5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8200"/>
                <a:ext cx="11506200" cy="5257800"/>
              </a:xfrm>
            </p:spPr>
            <p:txBody>
              <a:bodyPr/>
              <a:lstStyle/>
              <a:p>
                <a:r>
                  <a:rPr lang="en-US" dirty="0"/>
                  <a:t>An attack trace</a:t>
                </a:r>
                <a:r>
                  <a:rPr lang="en-US" baseline="30000" dirty="0"/>
                  <a:t>[3]</a:t>
                </a:r>
                <a:r>
                  <a:rPr lang="en-US" dirty="0"/>
                  <a:t> to a derivation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subgraph to the original attack graph satisfying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Any OR node has </a:t>
                </a:r>
                <a:r>
                  <a:rPr lang="en-US" b="1" dirty="0"/>
                  <a:t>only one</a:t>
                </a:r>
                <a:r>
                  <a:rPr lang="en-US" dirty="0"/>
                  <a:t> incoming edge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Any AND node has incoming edges from </a:t>
                </a:r>
                <a:r>
                  <a:rPr lang="en-US" b="1" dirty="0"/>
                  <a:t>all its parents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All source nodes are primitive fact nodes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The sink node is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385DFC-CDC3-8DC3-9FC7-2F7053AB5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8200"/>
                <a:ext cx="11506200" cy="5257800"/>
              </a:xfrm>
              <a:blipFill>
                <a:blip r:embed="rId3"/>
                <a:stretch>
                  <a:fillRect l="-742" t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93F3DBB-576A-B1A6-FE47-CBD13734FB4B}"/>
              </a:ext>
            </a:extLst>
          </p:cNvPr>
          <p:cNvSpPr txBox="1"/>
          <p:nvPr/>
        </p:nvSpPr>
        <p:spPr>
          <a:xfrm>
            <a:off x="457200" y="5835134"/>
            <a:ext cx="11583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[3] Zheng Fang, Hao Fu, </a:t>
            </a:r>
            <a:r>
              <a:rPr lang="en-US" sz="1400" dirty="0" err="1"/>
              <a:t>Tianbo</a:t>
            </a:r>
            <a:r>
              <a:rPr lang="en-US" sz="1400" dirty="0"/>
              <a:t> Gu, </a:t>
            </a:r>
            <a:r>
              <a:rPr lang="en-US" sz="1400" dirty="0" err="1"/>
              <a:t>Pengfei</a:t>
            </a:r>
            <a:r>
              <a:rPr lang="en-US" sz="1400" dirty="0"/>
              <a:t> Hu, </a:t>
            </a:r>
            <a:r>
              <a:rPr lang="en-US" sz="1400" dirty="0" err="1"/>
              <a:t>Jinyue</a:t>
            </a:r>
            <a:r>
              <a:rPr lang="en-US" sz="1400" dirty="0"/>
              <a:t> Song, Trent Jaeger, and Prasant Mohapatra. 2022. IOTA: A framework</a:t>
            </a:r>
          </a:p>
          <a:p>
            <a:r>
              <a:rPr lang="en-US" sz="1400" dirty="0"/>
              <a:t>      for analyzing system-level security of IoTs. In </a:t>
            </a:r>
            <a:r>
              <a:rPr lang="en-US" sz="1400" i="1" dirty="0"/>
              <a:t>Proc. of ACM/IEEE </a:t>
            </a:r>
            <a:r>
              <a:rPr lang="en-US" sz="1400" i="1" dirty="0" err="1"/>
              <a:t>IoTDI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04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C97EE5-6BE1-6168-CC5D-83E250EFD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03D98-82AC-4953-BFA3-0C4F70E70B2A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2C05FB-36A8-A707-DA4C-00F1E0AB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Trace – Example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43862-4785-3A3F-E3F7-18249D28C5A3}"/>
              </a:ext>
            </a:extLst>
          </p:cNvPr>
          <p:cNvSpPr/>
          <p:nvPr/>
        </p:nvSpPr>
        <p:spPr bwMode="auto">
          <a:xfrm>
            <a:off x="1809287" y="1455774"/>
            <a:ext cx="1828800" cy="71699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Smart Thermostat</a:t>
            </a:r>
            <a:br>
              <a:rPr lang="en-US" sz="1400" dirty="0"/>
            </a:br>
            <a:r>
              <a:rPr lang="en-US" sz="1400" dirty="0"/>
              <a:t>has vulnerability</a:t>
            </a:r>
            <a:br>
              <a:rPr lang="en-US" sz="1400" dirty="0"/>
            </a:br>
            <a:r>
              <a:rPr lang="en-US" sz="1400" dirty="0"/>
              <a:t>CVE-2022-10000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A29845-BD8D-8003-26DB-F52C3F2669C7}"/>
              </a:ext>
            </a:extLst>
          </p:cNvPr>
          <p:cNvSpPr/>
          <p:nvPr/>
        </p:nvSpPr>
        <p:spPr bwMode="auto">
          <a:xfrm>
            <a:off x="5235149" y="1559248"/>
            <a:ext cx="20574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on internet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FF147-7209-3535-1044-F79BA53AB2CD}"/>
              </a:ext>
            </a:extLst>
          </p:cNvPr>
          <p:cNvSpPr/>
          <p:nvPr/>
        </p:nvSpPr>
        <p:spPr bwMode="auto">
          <a:xfrm>
            <a:off x="3528780" y="2350567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launches </a:t>
            </a:r>
            <a:br>
              <a:rPr lang="en-US" sz="1400" dirty="0"/>
            </a:br>
            <a:r>
              <a:rPr lang="en-US" sz="1400" dirty="0"/>
              <a:t>exploit via internet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376AD9C-5D5E-3A4C-A1C7-FB453431EF0F}"/>
              </a:ext>
            </a:extLst>
          </p:cNvPr>
          <p:cNvSpPr/>
          <p:nvPr/>
        </p:nvSpPr>
        <p:spPr bwMode="auto">
          <a:xfrm>
            <a:off x="3303894" y="3171894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can set </a:t>
            </a:r>
            <a:br>
              <a:rPr lang="en-US" sz="1400" dirty="0"/>
            </a:br>
            <a:r>
              <a:rPr lang="en-US" sz="1400" dirty="0"/>
              <a:t>therm. temp.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9F2D7A-7ED3-37B6-831B-C0826AC1E80B}"/>
              </a:ext>
            </a:extLst>
          </p:cNvPr>
          <p:cNvSpPr/>
          <p:nvPr/>
        </p:nvSpPr>
        <p:spPr bwMode="auto">
          <a:xfrm>
            <a:off x="3726712" y="4460338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sets temp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625C2B-2FB9-BCAF-408F-E824E1361BB5}"/>
              </a:ext>
            </a:extLst>
          </p:cNvPr>
          <p:cNvSpPr/>
          <p:nvPr/>
        </p:nvSpPr>
        <p:spPr bwMode="auto">
          <a:xfrm>
            <a:off x="1698008" y="3777928"/>
            <a:ext cx="1726580" cy="52651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Smart Thermostat </a:t>
            </a:r>
            <a:br>
              <a:rPr lang="en-US" sz="1400" dirty="0"/>
            </a:br>
            <a:r>
              <a:rPr lang="en-US" sz="1400" dirty="0"/>
              <a:t>exists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5AC73C02-518F-58B0-F5DB-33E56825AB7E}"/>
              </a:ext>
            </a:extLst>
          </p:cNvPr>
          <p:cNvSpPr/>
          <p:nvPr/>
        </p:nvSpPr>
        <p:spPr bwMode="auto">
          <a:xfrm>
            <a:off x="5053942" y="5191073"/>
            <a:ext cx="2257193" cy="526511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Indoor temp 85F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2C1984-A2A0-7A2C-41A5-C320740B3002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 bwMode="auto">
          <a:xfrm>
            <a:off x="2723687" y="2172770"/>
            <a:ext cx="1148068" cy="2579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50D0-AB56-7A3E-BC6F-83B7ADA8E8B8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 bwMode="auto">
          <a:xfrm flipH="1">
            <a:off x="4699775" y="1749749"/>
            <a:ext cx="535375" cy="6008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8F4D52-5CE4-2AEA-4DC4-A8A06875020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 bwMode="auto">
          <a:xfrm flipH="1">
            <a:off x="4699772" y="2897886"/>
            <a:ext cx="2" cy="2740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26E708-7D0A-0B66-57D9-ABA96177449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4699772" y="3837274"/>
            <a:ext cx="0" cy="6230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5135BD-6B00-567A-1F7A-327BE0EB815B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 bwMode="auto">
          <a:xfrm>
            <a:off x="2561298" y="4304438"/>
            <a:ext cx="1450416" cy="2226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56CC9-3028-30D8-4979-036395820FFF}"/>
              </a:ext>
            </a:extLst>
          </p:cNvPr>
          <p:cNvCxnSpPr>
            <a:cxnSpLocks/>
            <a:stCxn id="9" idx="4"/>
            <a:endCxn id="12" idx="1"/>
          </p:cNvCxnSpPr>
          <p:nvPr/>
        </p:nvCxnSpPr>
        <p:spPr bwMode="auto">
          <a:xfrm>
            <a:off x="4699773" y="4915862"/>
            <a:ext cx="354169" cy="5384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DBD43-DCCD-2AF5-A661-F1ECEA653F7C}"/>
              </a:ext>
            </a:extLst>
          </p:cNvPr>
          <p:cNvSpPr/>
          <p:nvPr/>
        </p:nvSpPr>
        <p:spPr bwMode="auto">
          <a:xfrm>
            <a:off x="8418476" y="1470847"/>
            <a:ext cx="1752600" cy="6868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Smart Heater </a:t>
            </a:r>
          </a:p>
          <a:p>
            <a:pPr algn="ctr"/>
            <a:r>
              <a:rPr lang="en-US" sz="1400" dirty="0"/>
              <a:t>has vulnerability</a:t>
            </a:r>
          </a:p>
          <a:p>
            <a:pPr algn="ctr"/>
            <a:r>
              <a:rPr lang="en-US" sz="1400" dirty="0"/>
              <a:t>CVE-2020-12345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4C7B8F-7945-CE4E-9145-BB77D57D9B3E}"/>
              </a:ext>
            </a:extLst>
          </p:cNvPr>
          <p:cNvSpPr/>
          <p:nvPr/>
        </p:nvSpPr>
        <p:spPr bwMode="auto">
          <a:xfrm>
            <a:off x="6930486" y="2347367"/>
            <a:ext cx="2341989" cy="54731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launches </a:t>
            </a:r>
            <a:br>
              <a:rPr lang="en-US" sz="1400" dirty="0"/>
            </a:br>
            <a:r>
              <a:rPr lang="en-US" sz="1400" dirty="0"/>
              <a:t>exploit via internet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6ACF6B0B-0421-5041-7ECE-F6290D19C773}"/>
              </a:ext>
            </a:extLst>
          </p:cNvPr>
          <p:cNvSpPr/>
          <p:nvPr/>
        </p:nvSpPr>
        <p:spPr bwMode="auto">
          <a:xfrm>
            <a:off x="6705601" y="3200400"/>
            <a:ext cx="2791757" cy="665380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can turn</a:t>
            </a:r>
            <a:br>
              <a:rPr lang="en-US" sz="1400" dirty="0"/>
            </a:br>
            <a:r>
              <a:rPr lang="en-US" sz="1400" dirty="0"/>
              <a:t>on heater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099C8F-FBDB-6F84-C49D-89C664EB37AA}"/>
              </a:ext>
            </a:extLst>
          </p:cNvPr>
          <p:cNvSpPr/>
          <p:nvPr/>
        </p:nvSpPr>
        <p:spPr bwMode="auto">
          <a:xfrm>
            <a:off x="9087666" y="3719703"/>
            <a:ext cx="1382752" cy="53914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/>
              <a:t>Smart Heater</a:t>
            </a:r>
            <a:br>
              <a:rPr lang="en-US" sz="1400" dirty="0"/>
            </a:br>
            <a:r>
              <a:rPr lang="en-US" sz="1400" dirty="0"/>
              <a:t>exists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079704-B71D-2E0D-C66E-398610083710}"/>
              </a:ext>
            </a:extLst>
          </p:cNvPr>
          <p:cNvSpPr/>
          <p:nvPr/>
        </p:nvSpPr>
        <p:spPr bwMode="auto">
          <a:xfrm>
            <a:off x="7128418" y="4474799"/>
            <a:ext cx="1946121" cy="45552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Attacker turns</a:t>
            </a:r>
            <a:br>
              <a:rPr lang="en-US" sz="1400" dirty="0"/>
            </a:br>
            <a:r>
              <a:rPr lang="en-US" sz="1400" dirty="0"/>
              <a:t>heater 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52150A-BFD0-1C0A-2E78-10D7641D60E3}"/>
              </a:ext>
            </a:extLst>
          </p:cNvPr>
          <p:cNvCxnSpPr>
            <a:stCxn id="15" idx="2"/>
            <a:endCxn id="41" idx="7"/>
          </p:cNvCxnSpPr>
          <p:nvPr/>
        </p:nvCxnSpPr>
        <p:spPr bwMode="auto">
          <a:xfrm flipH="1">
            <a:off x="8929498" y="2157696"/>
            <a:ext cx="365278" cy="2698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501E60D-F9B0-4B7A-0BE7-1CAA9405689E}"/>
              </a:ext>
            </a:extLst>
          </p:cNvPr>
          <p:cNvCxnSpPr>
            <a:cxnSpLocks/>
            <a:stCxn id="6" idx="3"/>
            <a:endCxn id="41" idx="0"/>
          </p:cNvCxnSpPr>
          <p:nvPr/>
        </p:nvCxnSpPr>
        <p:spPr bwMode="auto">
          <a:xfrm>
            <a:off x="7292550" y="1749749"/>
            <a:ext cx="808931" cy="5976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C6C7AC-A209-4245-6DA4-E845041E8B18}"/>
              </a:ext>
            </a:extLst>
          </p:cNvPr>
          <p:cNvCxnSpPr>
            <a:stCxn id="41" idx="4"/>
            <a:endCxn id="61" idx="0"/>
          </p:cNvCxnSpPr>
          <p:nvPr/>
        </p:nvCxnSpPr>
        <p:spPr bwMode="auto">
          <a:xfrm flipH="1">
            <a:off x="8101480" y="2894686"/>
            <a:ext cx="1" cy="3057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410A08A-918D-4186-E25D-844DF5000706}"/>
              </a:ext>
            </a:extLst>
          </p:cNvPr>
          <p:cNvCxnSpPr>
            <a:stCxn id="61" idx="2"/>
            <a:endCxn id="69" idx="0"/>
          </p:cNvCxnSpPr>
          <p:nvPr/>
        </p:nvCxnSpPr>
        <p:spPr bwMode="auto">
          <a:xfrm flipH="1">
            <a:off x="8101479" y="3865781"/>
            <a:ext cx="1" cy="6090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FBD3BCD-8562-17F4-AC05-4A8C38CD1010}"/>
              </a:ext>
            </a:extLst>
          </p:cNvPr>
          <p:cNvCxnSpPr>
            <a:stCxn id="68" idx="2"/>
            <a:endCxn id="69" idx="7"/>
          </p:cNvCxnSpPr>
          <p:nvPr/>
        </p:nvCxnSpPr>
        <p:spPr bwMode="auto">
          <a:xfrm flipH="1">
            <a:off x="8789536" y="4258851"/>
            <a:ext cx="989507" cy="282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159A5C-A64B-AFFB-71D3-A489BE724E4F}"/>
              </a:ext>
            </a:extLst>
          </p:cNvPr>
          <p:cNvCxnSpPr>
            <a:stCxn id="69" idx="4"/>
            <a:endCxn id="12" idx="3"/>
          </p:cNvCxnSpPr>
          <p:nvPr/>
        </p:nvCxnSpPr>
        <p:spPr bwMode="auto">
          <a:xfrm flipH="1">
            <a:off x="7311134" y="4930324"/>
            <a:ext cx="790344" cy="5240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36425-686C-1C59-1398-1D662D6FBE50}"/>
              </a:ext>
            </a:extLst>
          </p:cNvPr>
          <p:cNvCxnSpPr>
            <a:cxnSpLocks/>
          </p:cNvCxnSpPr>
          <p:nvPr/>
        </p:nvCxnSpPr>
        <p:spPr bwMode="auto">
          <a:xfrm>
            <a:off x="2362200" y="1749749"/>
            <a:ext cx="2297908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94EC9F-8C9F-BED2-1133-1C041C81F0FF}"/>
              </a:ext>
            </a:extLst>
          </p:cNvPr>
          <p:cNvCxnSpPr/>
          <p:nvPr/>
        </p:nvCxnSpPr>
        <p:spPr bwMode="auto">
          <a:xfrm flipH="1">
            <a:off x="4660108" y="1749749"/>
            <a:ext cx="1588292" cy="949533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D2913C-CC8C-39C2-B3C3-211CE02F78BB}"/>
              </a:ext>
            </a:extLst>
          </p:cNvPr>
          <p:cNvCxnSpPr>
            <a:cxnSpLocks/>
          </p:cNvCxnSpPr>
          <p:nvPr/>
        </p:nvCxnSpPr>
        <p:spPr bwMode="auto">
          <a:xfrm>
            <a:off x="4660108" y="2699281"/>
            <a:ext cx="22130" cy="88956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78982E-71CD-98FD-92FA-CA0208C3F7C6}"/>
              </a:ext>
            </a:extLst>
          </p:cNvPr>
          <p:cNvCxnSpPr/>
          <p:nvPr/>
        </p:nvCxnSpPr>
        <p:spPr bwMode="auto">
          <a:xfrm>
            <a:off x="2469062" y="4111283"/>
            <a:ext cx="2191047" cy="54132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1027C6-92FC-2C0E-5436-11AF0F4AEB12}"/>
              </a:ext>
            </a:extLst>
          </p:cNvPr>
          <p:cNvCxnSpPr>
            <a:cxnSpLocks/>
          </p:cNvCxnSpPr>
          <p:nvPr/>
        </p:nvCxnSpPr>
        <p:spPr bwMode="auto">
          <a:xfrm>
            <a:off x="4682238" y="3588842"/>
            <a:ext cx="17534" cy="1080075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44D1A3-3A81-18AB-9C6F-B958B5411A73}"/>
              </a:ext>
            </a:extLst>
          </p:cNvPr>
          <p:cNvCxnSpPr>
            <a:cxnSpLocks/>
          </p:cNvCxnSpPr>
          <p:nvPr/>
        </p:nvCxnSpPr>
        <p:spPr bwMode="auto">
          <a:xfrm>
            <a:off x="4699772" y="4668916"/>
            <a:ext cx="1472428" cy="817484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B2D362-FA57-2A1B-0C2E-D577CE59BB11}"/>
              </a:ext>
            </a:extLst>
          </p:cNvPr>
          <p:cNvCxnSpPr>
            <a:cxnSpLocks/>
          </p:cNvCxnSpPr>
          <p:nvPr/>
        </p:nvCxnSpPr>
        <p:spPr bwMode="auto">
          <a:xfrm>
            <a:off x="6248400" y="1749749"/>
            <a:ext cx="1804798" cy="877269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A4D112-40D6-69CC-B8FA-625D08AE5B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053199" y="1684055"/>
            <a:ext cx="1387299" cy="942962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1E718B-975E-D461-414C-56B7CDD75FB6}"/>
              </a:ext>
            </a:extLst>
          </p:cNvPr>
          <p:cNvCxnSpPr>
            <a:cxnSpLocks/>
          </p:cNvCxnSpPr>
          <p:nvPr/>
        </p:nvCxnSpPr>
        <p:spPr bwMode="auto">
          <a:xfrm>
            <a:off x="8101478" y="2699281"/>
            <a:ext cx="0" cy="889560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59B9C5-6F00-AA5A-2711-0B02D55FCC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101478" y="3865780"/>
            <a:ext cx="1804522" cy="803136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D63BB5-1723-8007-A0A1-F77CC819E304}"/>
              </a:ext>
            </a:extLst>
          </p:cNvPr>
          <p:cNvCxnSpPr>
            <a:cxnSpLocks/>
          </p:cNvCxnSpPr>
          <p:nvPr/>
        </p:nvCxnSpPr>
        <p:spPr bwMode="auto">
          <a:xfrm>
            <a:off x="8101478" y="3588841"/>
            <a:ext cx="0" cy="1063766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7D91FA7-3E04-4541-40D4-090821E2F773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2200" y="4668916"/>
            <a:ext cx="1880998" cy="817484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8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0</TotalTime>
  <Words>1330</Words>
  <Application>Microsoft Office PowerPoint</Application>
  <PresentationFormat>Widescreen</PresentationFormat>
  <Paragraphs>344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Narrow</vt:lpstr>
      <vt:lpstr>Calibri</vt:lpstr>
      <vt:lpstr>Cambria Math</vt:lpstr>
      <vt:lpstr>Verdana</vt:lpstr>
      <vt:lpstr>Wingdings</vt:lpstr>
      <vt:lpstr>Bold Stripes</vt:lpstr>
      <vt:lpstr>IoT System Vulnerability Analysis and Network Hardening with Shortest Attack Trace in a Weighted Attack Graph</vt:lpstr>
      <vt:lpstr>Outline</vt:lpstr>
      <vt:lpstr>State of IoT</vt:lpstr>
      <vt:lpstr>Logical Attack Graph</vt:lpstr>
      <vt:lpstr>Example</vt:lpstr>
      <vt:lpstr>Attack Graph – Example </vt:lpstr>
      <vt:lpstr>Attack Trace</vt:lpstr>
      <vt:lpstr>Attack Trace - Definition</vt:lpstr>
      <vt:lpstr>Attack Trace – Example </vt:lpstr>
      <vt:lpstr>Weighted Attack Graph</vt:lpstr>
      <vt:lpstr>SAT in Weighted Attack Graph – Example </vt:lpstr>
      <vt:lpstr>Network Hardening</vt:lpstr>
      <vt:lpstr>Network Hardening Problem</vt:lpstr>
      <vt:lpstr>Exact Algorithm</vt:lpstr>
      <vt:lpstr>Heuristic Algorithm</vt:lpstr>
      <vt:lpstr>Evaluation (1)</vt:lpstr>
      <vt:lpstr>Evaluation (2) </vt:lpstr>
      <vt:lpstr>Conclusions</vt:lpstr>
      <vt:lpstr>PowerPoint Presentation</vt:lpstr>
      <vt:lpstr>PowerPoint Presentation</vt:lpstr>
      <vt:lpstr>Network Hardening – Example</vt:lpstr>
      <vt:lpstr>Branch and Bound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2024-03-20T03:44:26Z</dcterms:created>
  <dcterms:modified xsi:type="dcterms:W3CDTF">2024-03-20T03:44:36Z</dcterms:modified>
</cp:coreProperties>
</file>