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sldIdLst>
    <p:sldId id="256" r:id="rId2"/>
    <p:sldId id="257" r:id="rId3"/>
    <p:sldId id="258" r:id="rId4"/>
    <p:sldId id="288" r:id="rId5"/>
    <p:sldId id="294" r:id="rId6"/>
    <p:sldId id="285" r:id="rId7"/>
    <p:sldId id="295" r:id="rId8"/>
    <p:sldId id="291" r:id="rId9"/>
    <p:sldId id="292" r:id="rId10"/>
    <p:sldId id="260" r:id="rId11"/>
    <p:sldId id="296" r:id="rId12"/>
    <p:sldId id="281" r:id="rId13"/>
    <p:sldId id="268" r:id="rId14"/>
    <p:sldId id="299" r:id="rId15"/>
    <p:sldId id="261" r:id="rId16"/>
    <p:sldId id="263" r:id="rId17"/>
    <p:sldId id="289" r:id="rId18"/>
    <p:sldId id="300" r:id="rId19"/>
    <p:sldId id="264" r:id="rId20"/>
    <p:sldId id="290" r:id="rId21"/>
    <p:sldId id="269" r:id="rId22"/>
    <p:sldId id="273" r:id="rId23"/>
    <p:sldId id="298" r:id="rId24"/>
    <p:sldId id="283" r:id="rId25"/>
    <p:sldId id="301" r:id="rId26"/>
    <p:sldId id="274" r:id="rId27"/>
    <p:sldId id="30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97" autoAdjust="0"/>
  </p:normalViewPr>
  <p:slideViewPr>
    <p:cSldViewPr snapToGrid="0">
      <p:cViewPr varScale="1">
        <p:scale>
          <a:sx n="57" d="100"/>
          <a:sy n="57" d="100"/>
        </p:scale>
        <p:origin x="1486" y="2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1C504-BF2C-4880-8E58-A74095CD1A52}" type="doc">
      <dgm:prSet loTypeId="urn:microsoft.com/office/officeart/2005/8/layout/process1" loCatId="process" qsTypeId="urn:microsoft.com/office/officeart/2005/8/quickstyle/simple1" qsCatId="simple" csTypeId="urn:microsoft.com/office/officeart/2005/8/colors/accent1_2" csCatId="accent1" phldr="1"/>
      <dgm:spPr/>
    </dgm:pt>
    <dgm:pt modelId="{CD5792B6-94BD-4DDD-863C-B4162079FD6F}">
      <dgm:prSet phldrT="[Text]"/>
      <dgm:spPr/>
      <dgm:t>
        <a:bodyPr/>
        <a:lstStyle/>
        <a:p>
          <a:r>
            <a:rPr lang="en-US" dirty="0">
              <a:latin typeface="Gill Sans MT" panose="020B0502020104020203" pitchFamily="34" charset="0"/>
            </a:rPr>
            <a:t>Doorbell Motion Detection</a:t>
          </a:r>
        </a:p>
      </dgm:t>
    </dgm:pt>
    <dgm:pt modelId="{D60A6CC7-3B43-46DA-AE31-B385CA7AB93C}" type="parTrans" cxnId="{F43B31D2-0AE2-4141-B89B-9D0432467BE7}">
      <dgm:prSet/>
      <dgm:spPr/>
      <dgm:t>
        <a:bodyPr/>
        <a:lstStyle/>
        <a:p>
          <a:endParaRPr lang="en-US"/>
        </a:p>
      </dgm:t>
    </dgm:pt>
    <dgm:pt modelId="{797D12B2-9F2D-44DB-871F-B1E5B60AF19A}" type="sibTrans" cxnId="{F43B31D2-0AE2-4141-B89B-9D0432467BE7}">
      <dgm:prSet/>
      <dgm:spPr/>
      <dgm:t>
        <a:bodyPr/>
        <a:lstStyle/>
        <a:p>
          <a:endParaRPr lang="en-US"/>
        </a:p>
      </dgm:t>
    </dgm:pt>
    <dgm:pt modelId="{4A9C9C89-9576-4D55-B687-B045436D72F9}">
      <dgm:prSet phldrT="[Text]"/>
      <dgm:spPr/>
      <dgm:t>
        <a:bodyPr/>
        <a:lstStyle/>
        <a:p>
          <a:r>
            <a:rPr lang="en-US" dirty="0">
              <a:latin typeface="Gill Sans MT" panose="020B0502020104020203" pitchFamily="34" charset="0"/>
            </a:rPr>
            <a:t>Spotlight On</a:t>
          </a:r>
        </a:p>
      </dgm:t>
    </dgm:pt>
    <dgm:pt modelId="{FADF5B78-C41D-4A92-AFCB-CB881B2EC322}" type="parTrans" cxnId="{701A1275-0F5F-409E-A505-05C4490425AF}">
      <dgm:prSet/>
      <dgm:spPr/>
      <dgm:t>
        <a:bodyPr/>
        <a:lstStyle/>
        <a:p>
          <a:endParaRPr lang="en-US"/>
        </a:p>
      </dgm:t>
    </dgm:pt>
    <dgm:pt modelId="{9BDD1D11-3DA9-4EB0-BB3A-11C93F65F8CD}" type="sibTrans" cxnId="{701A1275-0F5F-409E-A505-05C4490425AF}">
      <dgm:prSet/>
      <dgm:spPr/>
      <dgm:t>
        <a:bodyPr/>
        <a:lstStyle/>
        <a:p>
          <a:endParaRPr lang="en-US"/>
        </a:p>
      </dgm:t>
    </dgm:pt>
    <dgm:pt modelId="{CAD05E10-3786-436B-A80D-66AA1B6EDDAA}">
      <dgm:prSet phldrT="[Text]"/>
      <dgm:spPr/>
      <dgm:t>
        <a:bodyPr/>
        <a:lstStyle/>
        <a:p>
          <a:r>
            <a:rPr lang="en-US" dirty="0">
              <a:latin typeface="Gill Sans MT" panose="020B0502020104020203" pitchFamily="34" charset="0"/>
            </a:rPr>
            <a:t>Doorbell Ringing</a:t>
          </a:r>
        </a:p>
      </dgm:t>
    </dgm:pt>
    <dgm:pt modelId="{21DB838C-3E7A-43BC-816C-2A28671402A3}" type="parTrans" cxnId="{207F3015-4684-490A-B267-B6746276E938}">
      <dgm:prSet/>
      <dgm:spPr/>
      <dgm:t>
        <a:bodyPr/>
        <a:lstStyle/>
        <a:p>
          <a:endParaRPr lang="en-US"/>
        </a:p>
      </dgm:t>
    </dgm:pt>
    <dgm:pt modelId="{5A019570-95B2-4C4E-ACDC-D626E53A8B33}" type="sibTrans" cxnId="{207F3015-4684-490A-B267-B6746276E938}">
      <dgm:prSet/>
      <dgm:spPr/>
      <dgm:t>
        <a:bodyPr/>
        <a:lstStyle/>
        <a:p>
          <a:endParaRPr lang="en-US"/>
        </a:p>
      </dgm:t>
    </dgm:pt>
    <dgm:pt modelId="{9F93CE75-F940-4F13-A67F-0714427F96C1}">
      <dgm:prSet phldrT="[Text]"/>
      <dgm:spPr/>
      <dgm:t>
        <a:bodyPr/>
        <a:lstStyle/>
        <a:p>
          <a:r>
            <a:rPr lang="en-US" dirty="0">
              <a:latin typeface="Gill Sans MT" panose="020B0502020104020203" pitchFamily="34" charset="0"/>
            </a:rPr>
            <a:t>Spotlight Off</a:t>
          </a:r>
        </a:p>
      </dgm:t>
    </dgm:pt>
    <dgm:pt modelId="{BBB6F732-9862-4514-8F16-B4EDED9A8F9A}" type="parTrans" cxnId="{4413E65A-A3F9-480B-8C60-337FB91AD1DC}">
      <dgm:prSet/>
      <dgm:spPr/>
      <dgm:t>
        <a:bodyPr/>
        <a:lstStyle/>
        <a:p>
          <a:endParaRPr lang="en-US"/>
        </a:p>
      </dgm:t>
    </dgm:pt>
    <dgm:pt modelId="{181D6714-EB46-48AA-995B-3A633FBC8729}" type="sibTrans" cxnId="{4413E65A-A3F9-480B-8C60-337FB91AD1DC}">
      <dgm:prSet/>
      <dgm:spPr/>
      <dgm:t>
        <a:bodyPr/>
        <a:lstStyle/>
        <a:p>
          <a:endParaRPr lang="en-US"/>
        </a:p>
      </dgm:t>
    </dgm:pt>
    <dgm:pt modelId="{47435B7C-79BB-46CD-BACF-09F907E8E4F7}" type="pres">
      <dgm:prSet presAssocID="{82A1C504-BF2C-4880-8E58-A74095CD1A52}" presName="Name0" presStyleCnt="0">
        <dgm:presLayoutVars>
          <dgm:dir/>
          <dgm:resizeHandles val="exact"/>
        </dgm:presLayoutVars>
      </dgm:prSet>
      <dgm:spPr/>
    </dgm:pt>
    <dgm:pt modelId="{F4252D2D-F80E-4C22-8002-B6F94BCA5645}" type="pres">
      <dgm:prSet presAssocID="{CD5792B6-94BD-4DDD-863C-B4162079FD6F}" presName="node" presStyleLbl="node1" presStyleIdx="0" presStyleCnt="4">
        <dgm:presLayoutVars>
          <dgm:bulletEnabled val="1"/>
        </dgm:presLayoutVars>
      </dgm:prSet>
      <dgm:spPr/>
    </dgm:pt>
    <dgm:pt modelId="{742F312D-AF12-4A57-9F2D-79FBC35D1885}" type="pres">
      <dgm:prSet presAssocID="{797D12B2-9F2D-44DB-871F-B1E5B60AF19A}" presName="sibTrans" presStyleLbl="sibTrans2D1" presStyleIdx="0" presStyleCnt="3"/>
      <dgm:spPr/>
    </dgm:pt>
    <dgm:pt modelId="{57BD858B-0492-4CDF-860F-DD4D59442E19}" type="pres">
      <dgm:prSet presAssocID="{797D12B2-9F2D-44DB-871F-B1E5B60AF19A}" presName="connectorText" presStyleLbl="sibTrans2D1" presStyleIdx="0" presStyleCnt="3"/>
      <dgm:spPr/>
    </dgm:pt>
    <dgm:pt modelId="{930F3A03-E553-4CD7-8E37-98CB9679C571}" type="pres">
      <dgm:prSet presAssocID="{4A9C9C89-9576-4D55-B687-B045436D72F9}" presName="node" presStyleLbl="node1" presStyleIdx="1" presStyleCnt="4">
        <dgm:presLayoutVars>
          <dgm:bulletEnabled val="1"/>
        </dgm:presLayoutVars>
      </dgm:prSet>
      <dgm:spPr/>
    </dgm:pt>
    <dgm:pt modelId="{8CDE89D0-C7F0-44A3-8784-52CE440F3372}" type="pres">
      <dgm:prSet presAssocID="{9BDD1D11-3DA9-4EB0-BB3A-11C93F65F8CD}" presName="sibTrans" presStyleLbl="sibTrans2D1" presStyleIdx="1" presStyleCnt="3"/>
      <dgm:spPr/>
    </dgm:pt>
    <dgm:pt modelId="{B1F8CE44-7E24-4722-8A48-0A1D8A2AA53D}" type="pres">
      <dgm:prSet presAssocID="{9BDD1D11-3DA9-4EB0-BB3A-11C93F65F8CD}" presName="connectorText" presStyleLbl="sibTrans2D1" presStyleIdx="1" presStyleCnt="3"/>
      <dgm:spPr/>
    </dgm:pt>
    <dgm:pt modelId="{428DB78A-CCDC-44C0-9262-5CD006C343A5}" type="pres">
      <dgm:prSet presAssocID="{CAD05E10-3786-436B-A80D-66AA1B6EDDAA}" presName="node" presStyleLbl="node1" presStyleIdx="2" presStyleCnt="4">
        <dgm:presLayoutVars>
          <dgm:bulletEnabled val="1"/>
        </dgm:presLayoutVars>
      </dgm:prSet>
      <dgm:spPr/>
    </dgm:pt>
    <dgm:pt modelId="{11C5204B-0DB0-4F1D-A52F-8F3FEEE872A1}" type="pres">
      <dgm:prSet presAssocID="{5A019570-95B2-4C4E-ACDC-D626E53A8B33}" presName="sibTrans" presStyleLbl="sibTrans2D1" presStyleIdx="2" presStyleCnt="3"/>
      <dgm:spPr/>
    </dgm:pt>
    <dgm:pt modelId="{DA605A40-06B0-4E69-B19C-998E7DE19BD3}" type="pres">
      <dgm:prSet presAssocID="{5A019570-95B2-4C4E-ACDC-D626E53A8B33}" presName="connectorText" presStyleLbl="sibTrans2D1" presStyleIdx="2" presStyleCnt="3"/>
      <dgm:spPr/>
    </dgm:pt>
    <dgm:pt modelId="{7521F8BA-D3DC-4256-886C-658985DD0103}" type="pres">
      <dgm:prSet presAssocID="{9F93CE75-F940-4F13-A67F-0714427F96C1}" presName="node" presStyleLbl="node1" presStyleIdx="3" presStyleCnt="4">
        <dgm:presLayoutVars>
          <dgm:bulletEnabled val="1"/>
        </dgm:presLayoutVars>
      </dgm:prSet>
      <dgm:spPr/>
    </dgm:pt>
  </dgm:ptLst>
  <dgm:cxnLst>
    <dgm:cxn modelId="{CB160D12-3E3E-4FBB-BD8C-E5B8253A4B95}" type="presOf" srcId="{5A019570-95B2-4C4E-ACDC-D626E53A8B33}" destId="{11C5204B-0DB0-4F1D-A52F-8F3FEEE872A1}" srcOrd="0" destOrd="0" presId="urn:microsoft.com/office/officeart/2005/8/layout/process1"/>
    <dgm:cxn modelId="{207F3015-4684-490A-B267-B6746276E938}" srcId="{82A1C504-BF2C-4880-8E58-A74095CD1A52}" destId="{CAD05E10-3786-436B-A80D-66AA1B6EDDAA}" srcOrd="2" destOrd="0" parTransId="{21DB838C-3E7A-43BC-816C-2A28671402A3}" sibTransId="{5A019570-95B2-4C4E-ACDC-D626E53A8B33}"/>
    <dgm:cxn modelId="{0D795525-050D-4A85-9853-A58759054742}" type="presOf" srcId="{9F93CE75-F940-4F13-A67F-0714427F96C1}" destId="{7521F8BA-D3DC-4256-886C-658985DD0103}" srcOrd="0" destOrd="0" presId="urn:microsoft.com/office/officeart/2005/8/layout/process1"/>
    <dgm:cxn modelId="{8F103333-1094-4290-9895-88335A1F9F6C}" type="presOf" srcId="{CAD05E10-3786-436B-A80D-66AA1B6EDDAA}" destId="{428DB78A-CCDC-44C0-9262-5CD006C343A5}" srcOrd="0" destOrd="0" presId="urn:microsoft.com/office/officeart/2005/8/layout/process1"/>
    <dgm:cxn modelId="{97686533-4601-4A0C-A470-0A89076B7839}" type="presOf" srcId="{CD5792B6-94BD-4DDD-863C-B4162079FD6F}" destId="{F4252D2D-F80E-4C22-8002-B6F94BCA5645}" srcOrd="0" destOrd="0" presId="urn:microsoft.com/office/officeart/2005/8/layout/process1"/>
    <dgm:cxn modelId="{84B98E70-62A5-49AD-94B7-D02D4F7D6443}" type="presOf" srcId="{4A9C9C89-9576-4D55-B687-B045436D72F9}" destId="{930F3A03-E553-4CD7-8E37-98CB9679C571}" srcOrd="0" destOrd="0" presId="urn:microsoft.com/office/officeart/2005/8/layout/process1"/>
    <dgm:cxn modelId="{D644BB53-3D31-4E59-BA9A-F150F7300602}" type="presOf" srcId="{9BDD1D11-3DA9-4EB0-BB3A-11C93F65F8CD}" destId="{8CDE89D0-C7F0-44A3-8784-52CE440F3372}" srcOrd="0" destOrd="0" presId="urn:microsoft.com/office/officeart/2005/8/layout/process1"/>
    <dgm:cxn modelId="{701A1275-0F5F-409E-A505-05C4490425AF}" srcId="{82A1C504-BF2C-4880-8E58-A74095CD1A52}" destId="{4A9C9C89-9576-4D55-B687-B045436D72F9}" srcOrd="1" destOrd="0" parTransId="{FADF5B78-C41D-4A92-AFCB-CB881B2EC322}" sibTransId="{9BDD1D11-3DA9-4EB0-BB3A-11C93F65F8CD}"/>
    <dgm:cxn modelId="{BCB94F57-7E7A-467C-BCA5-7B39A0FDC68D}" type="presOf" srcId="{797D12B2-9F2D-44DB-871F-B1E5B60AF19A}" destId="{742F312D-AF12-4A57-9F2D-79FBC35D1885}" srcOrd="0" destOrd="0" presId="urn:microsoft.com/office/officeart/2005/8/layout/process1"/>
    <dgm:cxn modelId="{4413E65A-A3F9-480B-8C60-337FB91AD1DC}" srcId="{82A1C504-BF2C-4880-8E58-A74095CD1A52}" destId="{9F93CE75-F940-4F13-A67F-0714427F96C1}" srcOrd="3" destOrd="0" parTransId="{BBB6F732-9862-4514-8F16-B4EDED9A8F9A}" sibTransId="{181D6714-EB46-48AA-995B-3A633FBC8729}"/>
    <dgm:cxn modelId="{F306D299-ED7F-4707-8EEA-229315E0F855}" type="presOf" srcId="{5A019570-95B2-4C4E-ACDC-D626E53A8B33}" destId="{DA605A40-06B0-4E69-B19C-998E7DE19BD3}" srcOrd="1" destOrd="0" presId="urn:microsoft.com/office/officeart/2005/8/layout/process1"/>
    <dgm:cxn modelId="{E31FB7A8-4668-4DA6-BEDC-2839E3036626}" type="presOf" srcId="{797D12B2-9F2D-44DB-871F-B1E5B60AF19A}" destId="{57BD858B-0492-4CDF-860F-DD4D59442E19}" srcOrd="1" destOrd="0" presId="urn:microsoft.com/office/officeart/2005/8/layout/process1"/>
    <dgm:cxn modelId="{6371F1D0-1C1B-4FF0-BAC9-B9B41538DEF4}" type="presOf" srcId="{82A1C504-BF2C-4880-8E58-A74095CD1A52}" destId="{47435B7C-79BB-46CD-BACF-09F907E8E4F7}" srcOrd="0" destOrd="0" presId="urn:microsoft.com/office/officeart/2005/8/layout/process1"/>
    <dgm:cxn modelId="{F43B31D2-0AE2-4141-B89B-9D0432467BE7}" srcId="{82A1C504-BF2C-4880-8E58-A74095CD1A52}" destId="{CD5792B6-94BD-4DDD-863C-B4162079FD6F}" srcOrd="0" destOrd="0" parTransId="{D60A6CC7-3B43-46DA-AE31-B385CA7AB93C}" sibTransId="{797D12B2-9F2D-44DB-871F-B1E5B60AF19A}"/>
    <dgm:cxn modelId="{C7D4C9D9-26EF-4996-9357-3D9F122E0B0E}" type="presOf" srcId="{9BDD1D11-3DA9-4EB0-BB3A-11C93F65F8CD}" destId="{B1F8CE44-7E24-4722-8A48-0A1D8A2AA53D}" srcOrd="1" destOrd="0" presId="urn:microsoft.com/office/officeart/2005/8/layout/process1"/>
    <dgm:cxn modelId="{BF5A0E6F-1CF8-45FE-A4BF-368F82E95C7C}" type="presParOf" srcId="{47435B7C-79BB-46CD-BACF-09F907E8E4F7}" destId="{F4252D2D-F80E-4C22-8002-B6F94BCA5645}" srcOrd="0" destOrd="0" presId="urn:microsoft.com/office/officeart/2005/8/layout/process1"/>
    <dgm:cxn modelId="{64E26B62-1B3A-47CC-B542-DE6D01134F0B}" type="presParOf" srcId="{47435B7C-79BB-46CD-BACF-09F907E8E4F7}" destId="{742F312D-AF12-4A57-9F2D-79FBC35D1885}" srcOrd="1" destOrd="0" presId="urn:microsoft.com/office/officeart/2005/8/layout/process1"/>
    <dgm:cxn modelId="{4B3E74C6-2461-4D36-9A6B-4E8594765A55}" type="presParOf" srcId="{742F312D-AF12-4A57-9F2D-79FBC35D1885}" destId="{57BD858B-0492-4CDF-860F-DD4D59442E19}" srcOrd="0" destOrd="0" presId="urn:microsoft.com/office/officeart/2005/8/layout/process1"/>
    <dgm:cxn modelId="{C07EA020-EFE0-45E2-ADC1-171BACAAE2AB}" type="presParOf" srcId="{47435B7C-79BB-46CD-BACF-09F907E8E4F7}" destId="{930F3A03-E553-4CD7-8E37-98CB9679C571}" srcOrd="2" destOrd="0" presId="urn:microsoft.com/office/officeart/2005/8/layout/process1"/>
    <dgm:cxn modelId="{7E7CE758-D349-4F1B-9F06-1EC69587B703}" type="presParOf" srcId="{47435B7C-79BB-46CD-BACF-09F907E8E4F7}" destId="{8CDE89D0-C7F0-44A3-8784-52CE440F3372}" srcOrd="3" destOrd="0" presId="urn:microsoft.com/office/officeart/2005/8/layout/process1"/>
    <dgm:cxn modelId="{E8272C73-1652-482E-A481-96115E128FF7}" type="presParOf" srcId="{8CDE89D0-C7F0-44A3-8784-52CE440F3372}" destId="{B1F8CE44-7E24-4722-8A48-0A1D8A2AA53D}" srcOrd="0" destOrd="0" presId="urn:microsoft.com/office/officeart/2005/8/layout/process1"/>
    <dgm:cxn modelId="{A1ACA813-1F1F-453E-AE2A-3B1F7505DA0F}" type="presParOf" srcId="{47435B7C-79BB-46CD-BACF-09F907E8E4F7}" destId="{428DB78A-CCDC-44C0-9262-5CD006C343A5}" srcOrd="4" destOrd="0" presId="urn:microsoft.com/office/officeart/2005/8/layout/process1"/>
    <dgm:cxn modelId="{9DD484D2-10F3-427F-B75B-E68E19553866}" type="presParOf" srcId="{47435B7C-79BB-46CD-BACF-09F907E8E4F7}" destId="{11C5204B-0DB0-4F1D-A52F-8F3FEEE872A1}" srcOrd="5" destOrd="0" presId="urn:microsoft.com/office/officeart/2005/8/layout/process1"/>
    <dgm:cxn modelId="{8BD05CF3-582F-4903-B619-564D5E006313}" type="presParOf" srcId="{11C5204B-0DB0-4F1D-A52F-8F3FEEE872A1}" destId="{DA605A40-06B0-4E69-B19C-998E7DE19BD3}" srcOrd="0" destOrd="0" presId="urn:microsoft.com/office/officeart/2005/8/layout/process1"/>
    <dgm:cxn modelId="{004AE25C-73E0-4F70-8A1B-A874DC70E7A8}" type="presParOf" srcId="{47435B7C-79BB-46CD-BACF-09F907E8E4F7}" destId="{7521F8BA-D3DC-4256-886C-658985DD010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52D2D-F80E-4C22-8002-B6F94BCA5645}">
      <dsp:nvSpPr>
        <dsp:cNvPr id="0" name=""/>
        <dsp:cNvSpPr/>
      </dsp:nvSpPr>
      <dsp:spPr>
        <a:xfrm>
          <a:off x="2678" y="1565319"/>
          <a:ext cx="1171277" cy="9333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ill Sans MT" panose="020B0502020104020203" pitchFamily="34" charset="0"/>
            </a:rPr>
            <a:t>Doorbell Motion Detection</a:t>
          </a:r>
        </a:p>
      </dsp:txBody>
      <dsp:txXfrm>
        <a:off x="30015" y="1592656"/>
        <a:ext cx="1116603" cy="878687"/>
      </dsp:txXfrm>
    </dsp:sp>
    <dsp:sp modelId="{742F312D-AF12-4A57-9F2D-79FBC35D1885}">
      <dsp:nvSpPr>
        <dsp:cNvPr id="0" name=""/>
        <dsp:cNvSpPr/>
      </dsp:nvSpPr>
      <dsp:spPr>
        <a:xfrm>
          <a:off x="1291083" y="1886761"/>
          <a:ext cx="248310" cy="29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91083" y="1944856"/>
        <a:ext cx="173817" cy="174286"/>
      </dsp:txXfrm>
    </dsp:sp>
    <dsp:sp modelId="{930F3A03-E553-4CD7-8E37-98CB9679C571}">
      <dsp:nvSpPr>
        <dsp:cNvPr id="0" name=""/>
        <dsp:cNvSpPr/>
      </dsp:nvSpPr>
      <dsp:spPr>
        <a:xfrm>
          <a:off x="1642467" y="1565319"/>
          <a:ext cx="1171277" cy="9333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ill Sans MT" panose="020B0502020104020203" pitchFamily="34" charset="0"/>
            </a:rPr>
            <a:t>Spotlight On</a:t>
          </a:r>
        </a:p>
      </dsp:txBody>
      <dsp:txXfrm>
        <a:off x="1669804" y="1592656"/>
        <a:ext cx="1116603" cy="878687"/>
      </dsp:txXfrm>
    </dsp:sp>
    <dsp:sp modelId="{8CDE89D0-C7F0-44A3-8784-52CE440F3372}">
      <dsp:nvSpPr>
        <dsp:cNvPr id="0" name=""/>
        <dsp:cNvSpPr/>
      </dsp:nvSpPr>
      <dsp:spPr>
        <a:xfrm>
          <a:off x="2930872" y="1886761"/>
          <a:ext cx="248310" cy="29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30872" y="1944856"/>
        <a:ext cx="173817" cy="174286"/>
      </dsp:txXfrm>
    </dsp:sp>
    <dsp:sp modelId="{428DB78A-CCDC-44C0-9262-5CD006C343A5}">
      <dsp:nvSpPr>
        <dsp:cNvPr id="0" name=""/>
        <dsp:cNvSpPr/>
      </dsp:nvSpPr>
      <dsp:spPr>
        <a:xfrm>
          <a:off x="3282255" y="1565319"/>
          <a:ext cx="1171277" cy="9333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ill Sans MT" panose="020B0502020104020203" pitchFamily="34" charset="0"/>
            </a:rPr>
            <a:t>Doorbell Ringing</a:t>
          </a:r>
        </a:p>
      </dsp:txBody>
      <dsp:txXfrm>
        <a:off x="3309592" y="1592656"/>
        <a:ext cx="1116603" cy="878687"/>
      </dsp:txXfrm>
    </dsp:sp>
    <dsp:sp modelId="{11C5204B-0DB0-4F1D-A52F-8F3FEEE872A1}">
      <dsp:nvSpPr>
        <dsp:cNvPr id="0" name=""/>
        <dsp:cNvSpPr/>
      </dsp:nvSpPr>
      <dsp:spPr>
        <a:xfrm>
          <a:off x="4570660" y="1886761"/>
          <a:ext cx="248310" cy="29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570660" y="1944856"/>
        <a:ext cx="173817" cy="174286"/>
      </dsp:txXfrm>
    </dsp:sp>
    <dsp:sp modelId="{7521F8BA-D3DC-4256-886C-658985DD0103}">
      <dsp:nvSpPr>
        <dsp:cNvPr id="0" name=""/>
        <dsp:cNvSpPr/>
      </dsp:nvSpPr>
      <dsp:spPr>
        <a:xfrm>
          <a:off x="4922043" y="1565319"/>
          <a:ext cx="1171277" cy="9333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ill Sans MT" panose="020B0502020104020203" pitchFamily="34" charset="0"/>
            </a:rPr>
            <a:t>Spotlight Off</a:t>
          </a:r>
        </a:p>
      </dsp:txBody>
      <dsp:txXfrm>
        <a:off x="4949380" y="1592656"/>
        <a:ext cx="1116603" cy="8786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49DDC-DEB1-4A3A-B051-AF031F39D5AF}" type="datetimeFigureOut">
              <a:rPr lang="en-US" smtClean="0"/>
              <a:t>7/26/2022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C2FEC-2D06-4420-83F0-00E1F8483C13}" type="slidenum">
              <a:rPr lang="en-US" smtClean="0"/>
              <a:t>‹#›</a:t>
            </a:fld>
            <a:endParaRPr lang="en-US"/>
          </a:p>
        </p:txBody>
      </p:sp>
    </p:spTree>
    <p:extLst>
      <p:ext uri="{BB962C8B-B14F-4D97-AF65-F5344CB8AC3E}">
        <p14:creationId xmlns:p14="http://schemas.microsoft.com/office/powerpoint/2010/main" val="1224848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C2FEC-2D06-4420-83F0-00E1F8483C13}" type="slidenum">
              <a:rPr lang="en-US" smtClean="0"/>
              <a:t>1</a:t>
            </a:fld>
            <a:endParaRPr lang="en-US"/>
          </a:p>
        </p:txBody>
      </p:sp>
    </p:spTree>
    <p:extLst>
      <p:ext uri="{BB962C8B-B14F-4D97-AF65-F5344CB8AC3E}">
        <p14:creationId xmlns:p14="http://schemas.microsoft.com/office/powerpoint/2010/main" val="2552711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Besides device events, we can infer user activities from network traffic.</a:t>
            </a:r>
          </a:p>
        </p:txBody>
      </p:sp>
      <p:sp>
        <p:nvSpPr>
          <p:cNvPr id="4" name="Slide Number Placeholder 3"/>
          <p:cNvSpPr>
            <a:spLocks noGrp="1"/>
          </p:cNvSpPr>
          <p:nvPr>
            <p:ph type="sldNum" sz="quarter" idx="5"/>
          </p:nvPr>
        </p:nvSpPr>
        <p:spPr/>
        <p:txBody>
          <a:bodyPr/>
          <a:lstStyle/>
          <a:p>
            <a:fld id="{061C2FEC-2D06-4420-83F0-00E1F8483C13}" type="slidenum">
              <a:rPr lang="en-US" smtClean="0"/>
              <a:t>10</a:t>
            </a:fld>
            <a:endParaRPr lang="en-US"/>
          </a:p>
        </p:txBody>
      </p:sp>
    </p:spTree>
    <p:extLst>
      <p:ext uri="{BB962C8B-B14F-4D97-AF65-F5344CB8AC3E}">
        <p14:creationId xmlns:p14="http://schemas.microsoft.com/office/powerpoint/2010/main" val="197050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were first studied in </a:t>
            </a:r>
            <a:r>
              <a:rPr lang="en-US" dirty="0" err="1"/>
              <a:t>IoTMosaic</a:t>
            </a:r>
            <a:r>
              <a:rPr lang="en-US" dirty="0"/>
              <a:t>, then improved in E2AP.</a:t>
            </a:r>
          </a:p>
        </p:txBody>
      </p:sp>
      <p:sp>
        <p:nvSpPr>
          <p:cNvPr id="4" name="Slide Number Placeholder 3"/>
          <p:cNvSpPr>
            <a:spLocks noGrp="1"/>
          </p:cNvSpPr>
          <p:nvPr>
            <p:ph type="sldNum" sz="quarter" idx="5"/>
          </p:nvPr>
        </p:nvSpPr>
        <p:spPr/>
        <p:txBody>
          <a:bodyPr/>
          <a:lstStyle/>
          <a:p>
            <a:fld id="{061C2FEC-2D06-4420-83F0-00E1F8483C13}" type="slidenum">
              <a:rPr lang="en-US" smtClean="0"/>
              <a:t>11</a:t>
            </a:fld>
            <a:endParaRPr lang="en-US"/>
          </a:p>
        </p:txBody>
      </p:sp>
    </p:spTree>
    <p:extLst>
      <p:ext uri="{BB962C8B-B14F-4D97-AF65-F5344CB8AC3E}">
        <p14:creationId xmlns:p14="http://schemas.microsoft.com/office/powerpoint/2010/main" val="155200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C2FEC-2D06-4420-83F0-00E1F8483C13}" type="slidenum">
              <a:rPr lang="en-US" smtClean="0"/>
              <a:t>12</a:t>
            </a:fld>
            <a:endParaRPr lang="en-US"/>
          </a:p>
        </p:txBody>
      </p:sp>
    </p:spTree>
    <p:extLst>
      <p:ext uri="{BB962C8B-B14F-4D97-AF65-F5344CB8AC3E}">
        <p14:creationId xmlns:p14="http://schemas.microsoft.com/office/powerpoint/2010/main" val="4052129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E2AP framework uses a different approach for the activity inference. </a:t>
            </a:r>
          </a:p>
          <a:p>
            <a:r>
              <a:rPr lang="en-US" dirty="0"/>
              <a:t>It is a suite of algorithms that computes the optimal activity sequence </a:t>
            </a:r>
            <a:r>
              <a:rPr lang="en-US" dirty="0" err="1"/>
              <a:t>Sw</a:t>
            </a:r>
            <a:r>
              <a:rPr lang="en-US" dirty="0"/>
              <a:t> given the input event sequence E and the set of all activity patterns S</a:t>
            </a:r>
          </a:p>
          <a:p>
            <a:endParaRPr lang="en-US" dirty="0"/>
          </a:p>
          <a:p>
            <a:r>
              <a:rPr lang="en-US" dirty="0"/>
              <a:t>First, E2AP applies a matching algorithm to compute representative minimal matches for each activity.</a:t>
            </a:r>
          </a:p>
          <a:p>
            <a:r>
              <a:rPr lang="en-US" dirty="0"/>
              <a:t>(explain representative minimal?)</a:t>
            </a:r>
          </a:p>
          <a:p>
            <a:r>
              <a:rPr lang="en-US" dirty="0"/>
              <a:t>Please note that in E2AP one activity can correspond to multiple event patterns in S to account for device malfunctions and event timings</a:t>
            </a:r>
          </a:p>
        </p:txBody>
      </p:sp>
      <p:sp>
        <p:nvSpPr>
          <p:cNvPr id="4" name="Slide Number Placeholder 3"/>
          <p:cNvSpPr>
            <a:spLocks noGrp="1"/>
          </p:cNvSpPr>
          <p:nvPr>
            <p:ph type="sldNum" sz="quarter" idx="5"/>
          </p:nvPr>
        </p:nvSpPr>
        <p:spPr/>
        <p:txBody>
          <a:bodyPr/>
          <a:lstStyle/>
          <a:p>
            <a:fld id="{061C2FEC-2D06-4420-83F0-00E1F8483C13}" type="slidenum">
              <a:rPr lang="en-US" smtClean="0"/>
              <a:t>13</a:t>
            </a:fld>
            <a:endParaRPr lang="en-US"/>
          </a:p>
        </p:txBody>
      </p:sp>
    </p:spTree>
    <p:extLst>
      <p:ext uri="{BB962C8B-B14F-4D97-AF65-F5344CB8AC3E}">
        <p14:creationId xmlns:p14="http://schemas.microsoft.com/office/powerpoint/2010/main" val="2878735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C2FEC-2D06-4420-83F0-00E1F8483C13}" type="slidenum">
              <a:rPr lang="en-US" smtClean="0"/>
              <a:t>14</a:t>
            </a:fld>
            <a:endParaRPr lang="en-US"/>
          </a:p>
        </p:txBody>
      </p:sp>
    </p:spTree>
    <p:extLst>
      <p:ext uri="{BB962C8B-B14F-4D97-AF65-F5344CB8AC3E}">
        <p14:creationId xmlns:p14="http://schemas.microsoft.com/office/powerpoint/2010/main" val="3862003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Now if we have these algorithms the user activity inference should be easy right? In a perfect world, we would have the perfect knowledge of the mapping between the activities and the corresponding device events. On top of that, the events in the network history we have is complete and free of error. </a:t>
            </a:r>
          </a:p>
          <a:p>
            <a:r>
              <a:rPr lang="en-US" dirty="0"/>
              <a:t>This is unfortunately not the case, and often times we can find some events missing and even out of order in the network history, due to device malfunctions or network issues.</a:t>
            </a:r>
          </a:p>
          <a:p>
            <a:endParaRPr lang="en-US" dirty="0"/>
          </a:p>
          <a:p>
            <a:r>
              <a:rPr lang="en-US" dirty="0"/>
              <a:t>To cope with the issue, </a:t>
            </a:r>
            <a:r>
              <a:rPr lang="en-US" dirty="0" err="1"/>
              <a:t>IoTMosaic</a:t>
            </a:r>
            <a:r>
              <a:rPr lang="en-US" dirty="0"/>
              <a:t> proposed an approximate signature matching algorithm, </a:t>
            </a:r>
            <a:r>
              <a:rPr lang="en-US" baseline="0" dirty="0"/>
              <a:t>and E2AP uses an unsupervised learning algorithm</a:t>
            </a:r>
          </a:p>
          <a:p>
            <a:endParaRPr lang="en-US" baseline="0" dirty="0"/>
          </a:p>
          <a:p>
            <a:r>
              <a:rPr lang="en-US" baseline="0" dirty="0"/>
              <a:t>However, as we detail later, several challenges remain, and this is one of the focuses in this paper. Essentially, when certain event sequences exist in the input, the existing solutions can no longer accurately identify their corresponding activities.</a:t>
            </a:r>
            <a:endParaRPr lang="en-US" dirty="0"/>
          </a:p>
        </p:txBody>
      </p:sp>
      <p:sp>
        <p:nvSpPr>
          <p:cNvPr id="4" name="Slide Number Placeholder 3"/>
          <p:cNvSpPr>
            <a:spLocks noGrp="1"/>
          </p:cNvSpPr>
          <p:nvPr>
            <p:ph type="sldNum" sz="quarter" idx="5"/>
          </p:nvPr>
        </p:nvSpPr>
        <p:spPr/>
        <p:txBody>
          <a:bodyPr/>
          <a:lstStyle/>
          <a:p>
            <a:fld id="{061C2FEC-2D06-4420-83F0-00E1F8483C13}" type="slidenum">
              <a:rPr lang="en-US" smtClean="0"/>
              <a:t>15</a:t>
            </a:fld>
            <a:endParaRPr lang="en-US"/>
          </a:p>
        </p:txBody>
      </p:sp>
    </p:spTree>
    <p:extLst>
      <p:ext uri="{BB962C8B-B14F-4D97-AF65-F5344CB8AC3E}">
        <p14:creationId xmlns:p14="http://schemas.microsoft.com/office/powerpoint/2010/main" val="1824027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We provide three categories of these inputs.</a:t>
            </a:r>
          </a:p>
          <a:p>
            <a:r>
              <a:rPr lang="en-US" dirty="0"/>
              <a:t>Suppose we have a set A of user activities A1, A2, A3, and A4.</a:t>
            </a:r>
          </a:p>
          <a:p>
            <a:endParaRPr lang="en-US" dirty="0"/>
          </a:p>
          <a:p>
            <a:r>
              <a:rPr lang="en-US" dirty="0"/>
              <a:t>Another category is called ambiguous combinations, where the concatenation of sequences of events are identical to another event sequence.</a:t>
            </a:r>
          </a:p>
          <a:p>
            <a:r>
              <a:rPr lang="en-US" dirty="0"/>
              <a:t>For example, suppose we have activity 2 that correspond to (a, b), activity 3 to (c, d), and activity 4 to (a, b, c, d). </a:t>
            </a:r>
          </a:p>
          <a:p>
            <a:r>
              <a:rPr lang="en-US" dirty="0"/>
              <a:t>If we see the sequence (a, b, c, d), we cannot tell whether it’s activity 2 and 3 happened in sequence, or it is activity 4 that happened instead</a:t>
            </a:r>
          </a:p>
          <a:p>
            <a:r>
              <a:rPr lang="en-US" dirty="0"/>
              <a:t>Hence the second impossibility result, that one cannot accurately infer which sequence of user activity triggers P if more than one sequence of user activities triggers the same pattern P.</a:t>
            </a:r>
          </a:p>
          <a:p>
            <a:r>
              <a:rPr lang="en-US" dirty="0"/>
              <a:t>Again, this assumes we use the input sequence E alone.</a:t>
            </a:r>
          </a:p>
        </p:txBody>
      </p:sp>
      <p:sp>
        <p:nvSpPr>
          <p:cNvPr id="4" name="Slide Number Placeholder 3"/>
          <p:cNvSpPr>
            <a:spLocks noGrp="1"/>
          </p:cNvSpPr>
          <p:nvPr>
            <p:ph type="sldNum" sz="quarter" idx="5"/>
          </p:nvPr>
        </p:nvSpPr>
        <p:spPr/>
        <p:txBody>
          <a:bodyPr/>
          <a:lstStyle/>
          <a:p>
            <a:fld id="{061C2FEC-2D06-4420-83F0-00E1F8483C13}" type="slidenum">
              <a:rPr lang="en-US" smtClean="0"/>
              <a:t>16</a:t>
            </a:fld>
            <a:endParaRPr lang="en-US"/>
          </a:p>
        </p:txBody>
      </p:sp>
    </p:spTree>
    <p:extLst>
      <p:ext uri="{BB962C8B-B14F-4D97-AF65-F5344CB8AC3E}">
        <p14:creationId xmlns:p14="http://schemas.microsoft.com/office/powerpoint/2010/main" val="21078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Another category is what we called identical patterns, in which an event sequence corresponds to more than one activities.</a:t>
            </a:r>
          </a:p>
          <a:p>
            <a:r>
              <a:rPr lang="en-US" dirty="0"/>
              <a:t>For example, we have activity 1 which corresponds to the event sequence (a, b, c), and activity 2 which corresponds to event sequence (a, b). </a:t>
            </a:r>
          </a:p>
          <a:p>
            <a:r>
              <a:rPr lang="en-US" dirty="0"/>
              <a:t>If the event c is missing from our sequence due to device malfunction, we end up with both activity 1 and activity 2 sharing the same event sequence, (a, b). </a:t>
            </a:r>
          </a:p>
          <a:p>
            <a:r>
              <a:rPr lang="en-US" dirty="0"/>
              <a:t>Now if we run into the sequence (a, b) in our event sequence, we cannot know for sure whether activity 1 or activity 2 has occurred.</a:t>
            </a:r>
          </a:p>
          <a:p>
            <a:r>
              <a:rPr lang="en-US" dirty="0"/>
              <a:t>Here we can derive our first impossibility result, that one cannot pinpoint which activity triggered P if it corresponds to more than one activity using the input sequence E alone.</a:t>
            </a:r>
          </a:p>
          <a:p>
            <a:endParaRPr lang="en-US" dirty="0"/>
          </a:p>
          <a:p>
            <a:endParaRPr lang="en-US" dirty="0"/>
          </a:p>
          <a:p>
            <a:r>
              <a:rPr lang="en-US" dirty="0"/>
              <a:t>Finally, there can be empty subsequences, where an activity maps to an empty event sequence due to device malfunctions. </a:t>
            </a:r>
          </a:p>
          <a:p>
            <a:r>
              <a:rPr lang="en-US" dirty="0"/>
              <a:t>The third impossibility result states that one cannot accurately infer the occurrences of user activities A when it possibly correspond to an empty sequence.</a:t>
            </a:r>
          </a:p>
          <a:p>
            <a:r>
              <a:rPr lang="en-US" dirty="0"/>
              <a:t>In this case, we adopt the convention and simply ignore the corresponding activities as nothing else can recover the lost information.</a:t>
            </a:r>
          </a:p>
        </p:txBody>
      </p:sp>
      <p:sp>
        <p:nvSpPr>
          <p:cNvPr id="4" name="Slide Number Placeholder 3"/>
          <p:cNvSpPr>
            <a:spLocks noGrp="1"/>
          </p:cNvSpPr>
          <p:nvPr>
            <p:ph type="sldNum" sz="quarter" idx="5"/>
          </p:nvPr>
        </p:nvSpPr>
        <p:spPr/>
        <p:txBody>
          <a:bodyPr/>
          <a:lstStyle/>
          <a:p>
            <a:fld id="{061C2FEC-2D06-4420-83F0-00E1F8483C13}" type="slidenum">
              <a:rPr lang="en-US" smtClean="0"/>
              <a:t>17</a:t>
            </a:fld>
            <a:endParaRPr lang="en-US"/>
          </a:p>
        </p:txBody>
      </p:sp>
    </p:spTree>
    <p:extLst>
      <p:ext uri="{BB962C8B-B14F-4D97-AF65-F5344CB8AC3E}">
        <p14:creationId xmlns:p14="http://schemas.microsoft.com/office/powerpoint/2010/main" val="2887439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C2FEC-2D06-4420-83F0-00E1F8483C13}" type="slidenum">
              <a:rPr lang="en-US" smtClean="0"/>
              <a:t>18</a:t>
            </a:fld>
            <a:endParaRPr lang="en-US"/>
          </a:p>
        </p:txBody>
      </p:sp>
    </p:spTree>
    <p:extLst>
      <p:ext uri="{BB962C8B-B14F-4D97-AF65-F5344CB8AC3E}">
        <p14:creationId xmlns:p14="http://schemas.microsoft.com/office/powerpoint/2010/main" val="189947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Instead of trying to solve the impossible problem, we will provide more concrete useful information.</a:t>
            </a:r>
          </a:p>
          <a:p>
            <a:endParaRPr lang="en-US" dirty="0"/>
          </a:p>
          <a:p>
            <a:pPr marL="228600" indent="-228600">
              <a:buAutoNum type="arabicParenR"/>
            </a:pPr>
            <a:r>
              <a:rPr lang="en-US" dirty="0"/>
              <a:t>We will tell the users that a particular pattern could be a match or a partial match of many user activities.</a:t>
            </a:r>
          </a:p>
          <a:p>
            <a:pPr marL="228600" indent="-228600">
              <a:buAutoNum type="arabicParenR"/>
            </a:pPr>
            <a:r>
              <a:rPr lang="en-US" dirty="0"/>
              <a:t>We will answer the question: When did a particular activity happened?</a:t>
            </a:r>
          </a:p>
          <a:p>
            <a:endParaRPr lang="en-US" dirty="0"/>
          </a:p>
          <a:p>
            <a:r>
              <a:rPr lang="en-US" dirty="0"/>
              <a:t>We propose two separate algorithms that answers this problem.</a:t>
            </a:r>
          </a:p>
          <a:p>
            <a:r>
              <a:rPr lang="en-US" dirty="0"/>
              <a:t>The first algorithm is called E2AP+, where we augments the outputs from the E2AP framework to uncover previously omitted information.</a:t>
            </a:r>
          </a:p>
          <a:p>
            <a:r>
              <a:rPr lang="en-US" dirty="0"/>
              <a:t>The second algorithm is called </a:t>
            </a:r>
            <a:r>
              <a:rPr lang="en-US" dirty="0" err="1"/>
              <a:t>WMatch</a:t>
            </a:r>
            <a:r>
              <a:rPr lang="en-US" dirty="0"/>
              <a:t>, where we use the event sequence and attempts to find all possible matches for an activity.</a:t>
            </a:r>
          </a:p>
        </p:txBody>
      </p:sp>
      <p:sp>
        <p:nvSpPr>
          <p:cNvPr id="4" name="Slide Number Placeholder 3"/>
          <p:cNvSpPr>
            <a:spLocks noGrp="1"/>
          </p:cNvSpPr>
          <p:nvPr>
            <p:ph type="sldNum" sz="quarter" idx="5"/>
          </p:nvPr>
        </p:nvSpPr>
        <p:spPr/>
        <p:txBody>
          <a:bodyPr/>
          <a:lstStyle/>
          <a:p>
            <a:fld id="{061C2FEC-2D06-4420-83F0-00E1F8483C13}" type="slidenum">
              <a:rPr lang="en-US" smtClean="0"/>
              <a:t>19</a:t>
            </a:fld>
            <a:endParaRPr lang="en-US"/>
          </a:p>
        </p:txBody>
      </p:sp>
    </p:spTree>
    <p:extLst>
      <p:ext uri="{BB962C8B-B14F-4D97-AF65-F5344CB8AC3E}">
        <p14:creationId xmlns:p14="http://schemas.microsoft.com/office/powerpoint/2010/main" val="260071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This is the outline of the talk.</a:t>
            </a:r>
          </a:p>
        </p:txBody>
      </p:sp>
      <p:sp>
        <p:nvSpPr>
          <p:cNvPr id="4" name="Slide Number Placeholder 3"/>
          <p:cNvSpPr>
            <a:spLocks noGrp="1"/>
          </p:cNvSpPr>
          <p:nvPr>
            <p:ph type="sldNum" sz="quarter" idx="5"/>
          </p:nvPr>
        </p:nvSpPr>
        <p:spPr/>
        <p:txBody>
          <a:bodyPr/>
          <a:lstStyle/>
          <a:p>
            <a:fld id="{061C2FEC-2D06-4420-83F0-00E1F8483C13}" type="slidenum">
              <a:rPr lang="en-US" smtClean="0"/>
              <a:t>2</a:t>
            </a:fld>
            <a:endParaRPr lang="en-US"/>
          </a:p>
        </p:txBody>
      </p:sp>
    </p:spTree>
    <p:extLst>
      <p:ext uri="{BB962C8B-B14F-4D97-AF65-F5344CB8AC3E}">
        <p14:creationId xmlns:p14="http://schemas.microsoft.com/office/powerpoint/2010/main" val="3932415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Along the first direction, we design E2AP+.</a:t>
            </a:r>
          </a:p>
          <a:p>
            <a:endParaRPr lang="en-US" dirty="0"/>
          </a:p>
          <a:p>
            <a:r>
              <a:rPr lang="en-US" dirty="0"/>
              <a:t>Let’s see how E2AP+ can help us with the issue. Because S2A1 is the same as S1A2, we add S1A2 as an alternative to S2A1, and every time we see S2A1 in the sequence </a:t>
            </a:r>
            <a:r>
              <a:rPr lang="en-US" dirty="0" err="1"/>
              <a:t>Sw</a:t>
            </a:r>
            <a:r>
              <a:rPr lang="en-US" dirty="0"/>
              <a:t>, we add S1A2 alongside with it. </a:t>
            </a:r>
          </a:p>
          <a:p>
            <a:r>
              <a:rPr lang="en-US" dirty="0"/>
              <a:t>S1A1 is untouched because there is no identical pattern to it.</a:t>
            </a:r>
          </a:p>
          <a:p>
            <a:endParaRPr lang="en-US" dirty="0"/>
          </a:p>
          <a:p>
            <a:r>
              <a:rPr lang="en-US" dirty="0"/>
              <a:t>After this operation, we see the expanded activity sequence </a:t>
            </a:r>
            <a:r>
              <a:rPr lang="en-US" dirty="0" err="1"/>
              <a:t>Sw</a:t>
            </a:r>
            <a:r>
              <a:rPr lang="en-US" dirty="0"/>
              <a:t> bar with changes highlighted in red. </a:t>
            </a:r>
          </a:p>
          <a:p>
            <a:r>
              <a:rPr lang="en-US" dirty="0"/>
              <a:t>You can see that now it is saying activity 2 may have occurred at time 1 and 25, and sometimes we want to make sure that no occurrence of an activity is missed, in which case E2AP+ uncovers this information that would otherwise be omitted.</a:t>
            </a:r>
          </a:p>
        </p:txBody>
      </p:sp>
      <p:sp>
        <p:nvSpPr>
          <p:cNvPr id="4" name="Slide Number Placeholder 3"/>
          <p:cNvSpPr>
            <a:spLocks noGrp="1"/>
          </p:cNvSpPr>
          <p:nvPr>
            <p:ph type="sldNum" sz="quarter" idx="5"/>
          </p:nvPr>
        </p:nvSpPr>
        <p:spPr/>
        <p:txBody>
          <a:bodyPr/>
          <a:lstStyle/>
          <a:p>
            <a:fld id="{061C2FEC-2D06-4420-83F0-00E1F8483C13}" type="slidenum">
              <a:rPr lang="en-US" smtClean="0"/>
              <a:t>20</a:t>
            </a:fld>
            <a:endParaRPr lang="en-US"/>
          </a:p>
        </p:txBody>
      </p:sp>
    </p:spTree>
    <p:extLst>
      <p:ext uri="{BB962C8B-B14F-4D97-AF65-F5344CB8AC3E}">
        <p14:creationId xmlns:p14="http://schemas.microsoft.com/office/powerpoint/2010/main" val="2543510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Along the second direction, we design </a:t>
            </a:r>
            <a:r>
              <a:rPr lang="en-US" dirty="0" err="1"/>
              <a:t>Wmatch</a:t>
            </a:r>
            <a:r>
              <a:rPr lang="en-US" dirty="0"/>
              <a:t>.</a:t>
            </a:r>
          </a:p>
          <a:p>
            <a:endParaRPr lang="en-US" dirty="0"/>
          </a:p>
          <a:p>
            <a:r>
              <a:rPr lang="en-US" dirty="0"/>
              <a:t>But if you pay close attention to the above example, you may have noticed that the occurrence for activity 1 at time 6 is not found even after we process the output with E2AP+. </a:t>
            </a:r>
          </a:p>
          <a:p>
            <a:r>
              <a:rPr lang="en-US" dirty="0"/>
              <a:t>This reveals an important shortfall of using E2AP+ along, that is, when E2AP misses an activity altogether, E2AP+ would be unable to recover the lost information.</a:t>
            </a:r>
          </a:p>
          <a:p>
            <a:endParaRPr lang="en-US" dirty="0"/>
          </a:p>
          <a:p>
            <a:r>
              <a:rPr lang="en-US" dirty="0"/>
              <a:t>To tackle this issue, we proposed </a:t>
            </a:r>
            <a:r>
              <a:rPr lang="en-US" dirty="0" err="1"/>
              <a:t>WMatch</a:t>
            </a:r>
            <a:r>
              <a:rPr lang="en-US" dirty="0"/>
              <a:t> algorithm, where it attempts to find all possible occurrences of an activity</a:t>
            </a:r>
          </a:p>
          <a:p>
            <a:endParaRPr lang="en-US" dirty="0"/>
          </a:p>
          <a:p>
            <a:r>
              <a:rPr lang="en-US" dirty="0"/>
              <a:t>To do so, we find all time-constrained matches in the input sequence, which has two criteria</a:t>
            </a:r>
          </a:p>
          <a:p>
            <a:pPr marL="171450" indent="-171450">
              <a:buFontTx/>
              <a:buChar char="-"/>
            </a:pPr>
            <a:r>
              <a:rPr lang="en-US" dirty="0"/>
              <a:t>First there needs to be a subsequence, E’, that fully matches the of the activity’s event patterns</a:t>
            </a:r>
          </a:p>
          <a:p>
            <a:pPr marL="171450" indent="-171450">
              <a:buFontTx/>
              <a:buChar char="-"/>
            </a:pPr>
            <a:r>
              <a:rPr lang="en-US" dirty="0"/>
              <a:t>Second, the difference of the timestamp at the end of the match is no more than theta of the timestamp at the beginning of the match. Here theta is a user-defined real number</a:t>
            </a:r>
          </a:p>
          <a:p>
            <a:pPr marL="171450" indent="-171450">
              <a:buFontTx/>
              <a:buChar char="-"/>
            </a:pPr>
            <a:endParaRPr lang="en-US" dirty="0"/>
          </a:p>
          <a:p>
            <a:pPr marL="0" indent="0">
              <a:buFontTx/>
              <a:buNone/>
            </a:pPr>
            <a:r>
              <a:rPr lang="en-US" dirty="0"/>
              <a:t>We introduce the second restriction so that it won’t match into event sequences that are obviously too long. </a:t>
            </a:r>
          </a:p>
          <a:p>
            <a:pPr marL="0" indent="0">
              <a:buFontTx/>
              <a:buNone/>
            </a:pPr>
            <a:r>
              <a:rPr lang="en-US" dirty="0"/>
              <a:t>For example, if we want to find the activity “someone enters the property, rings the doorbell, and leaves at night”, we may provide a theta of 30 seconds, as it is unlikely that this activity takes longer than 30 seconds. </a:t>
            </a:r>
          </a:p>
          <a:p>
            <a:pPr marL="0" indent="0">
              <a:buFontTx/>
              <a:buNone/>
            </a:pPr>
            <a:r>
              <a:rPr lang="en-US" dirty="0"/>
              <a:t>The theta information can be conveniently obtained while we profile the mappings between user activities and device events.</a:t>
            </a:r>
          </a:p>
        </p:txBody>
      </p:sp>
      <p:sp>
        <p:nvSpPr>
          <p:cNvPr id="4" name="Slide Number Placeholder 3"/>
          <p:cNvSpPr>
            <a:spLocks noGrp="1"/>
          </p:cNvSpPr>
          <p:nvPr>
            <p:ph type="sldNum" sz="quarter" idx="5"/>
          </p:nvPr>
        </p:nvSpPr>
        <p:spPr/>
        <p:txBody>
          <a:bodyPr/>
          <a:lstStyle/>
          <a:p>
            <a:fld id="{061C2FEC-2D06-4420-83F0-00E1F8483C13}" type="slidenum">
              <a:rPr lang="en-US" smtClean="0"/>
              <a:t>21</a:t>
            </a:fld>
            <a:endParaRPr lang="en-US"/>
          </a:p>
        </p:txBody>
      </p:sp>
    </p:spTree>
    <p:extLst>
      <p:ext uri="{BB962C8B-B14F-4D97-AF65-F5344CB8AC3E}">
        <p14:creationId xmlns:p14="http://schemas.microsoft.com/office/powerpoint/2010/main" val="2444163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well does these proposed algorithms perform? </a:t>
            </a:r>
          </a:p>
          <a:p>
            <a:r>
              <a:rPr lang="en-US" dirty="0"/>
              <a:t>To investigate we evaluated the E2AP+ and </a:t>
            </a:r>
            <a:r>
              <a:rPr lang="en-US" dirty="0" err="1"/>
              <a:t>WMatch</a:t>
            </a:r>
            <a:r>
              <a:rPr lang="en-US" dirty="0"/>
              <a:t> algorithms on a synthetic dataset, which contains 21 user activities, 11 IoT devices, and 25 device events.</a:t>
            </a:r>
          </a:p>
          <a:p>
            <a:r>
              <a:rPr lang="en-US" dirty="0"/>
              <a:t>The dataset follows the characteristics of data from a real-life smart home testbed, such as event timing, activity frequency distribution, etc.</a:t>
            </a:r>
          </a:p>
          <a:p>
            <a:r>
              <a:rPr lang="en-US" dirty="0"/>
              <a:t>In addition, we introduced two difficulties for the dataset, “easy”, where no ambiguity exists in the activity patterns, and “hard”, where a number of ambiguous activity patterns exist.</a:t>
            </a:r>
          </a:p>
          <a:p>
            <a:endParaRPr lang="en-US" dirty="0"/>
          </a:p>
          <a:p>
            <a:r>
              <a:rPr lang="en-US" dirty="0"/>
              <a:t>We chose 6 out of 21 activities that are related to someone entering the house in different settings, and we ran our algorithms to inquire the timestamps when did these activities take place.</a:t>
            </a:r>
          </a:p>
          <a:p>
            <a:r>
              <a:rPr lang="en-US" dirty="0"/>
              <a:t>We then compared the output from the algorithm to the ground truth.</a:t>
            </a:r>
          </a:p>
          <a:p>
            <a:r>
              <a:rPr lang="en-US" dirty="0"/>
              <a:t>Because of time delays in measurement and other random factors, we allow up to delta seconds of difference between the time of an activity occurrence reported by the algorithms and the ground truth.</a:t>
            </a:r>
          </a:p>
          <a:p>
            <a:r>
              <a:rPr lang="en-US" dirty="0"/>
              <a:t>In addition, for </a:t>
            </a:r>
            <a:r>
              <a:rPr lang="en-US" dirty="0" err="1"/>
              <a:t>WMatch</a:t>
            </a:r>
            <a:r>
              <a:rPr lang="en-US" dirty="0"/>
              <a:t> we set theta values on a per-activity basis because the duration for each activity can be quite different. </a:t>
            </a:r>
          </a:p>
          <a:p>
            <a:r>
              <a:rPr lang="en-US" dirty="0"/>
              <a:t>A parameter p is used to control the values of theta, where bigger p results in bigger theta values, and vice versa.</a:t>
            </a:r>
          </a:p>
          <a:p>
            <a:endParaRPr lang="en-US" dirty="0"/>
          </a:p>
        </p:txBody>
      </p:sp>
      <p:sp>
        <p:nvSpPr>
          <p:cNvPr id="4" name="Slide Number Placeholder 3"/>
          <p:cNvSpPr>
            <a:spLocks noGrp="1"/>
          </p:cNvSpPr>
          <p:nvPr>
            <p:ph type="sldNum" sz="quarter" idx="5"/>
          </p:nvPr>
        </p:nvSpPr>
        <p:spPr/>
        <p:txBody>
          <a:bodyPr/>
          <a:lstStyle/>
          <a:p>
            <a:fld id="{061C2FEC-2D06-4420-83F0-00E1F8483C13}" type="slidenum">
              <a:rPr lang="en-US" smtClean="0"/>
              <a:t>22</a:t>
            </a:fld>
            <a:endParaRPr lang="en-US"/>
          </a:p>
        </p:txBody>
      </p:sp>
    </p:spTree>
    <p:extLst>
      <p:ext uri="{BB962C8B-B14F-4D97-AF65-F5344CB8AC3E}">
        <p14:creationId xmlns:p14="http://schemas.microsoft.com/office/powerpoint/2010/main" val="1529451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off, I’d like to point out the accuracy of E2AP+ differs depending on the metrics we use. </a:t>
            </a:r>
          </a:p>
          <a:p>
            <a:r>
              <a:rPr lang="en-US" dirty="0"/>
              <a:t>Here we have two simple metrics, “relaxed” where alternatives would count if it contains the ground truth activity.</a:t>
            </a:r>
          </a:p>
          <a:p>
            <a:r>
              <a:rPr lang="en-US" dirty="0"/>
              <a:t>To the contrary, “strict” metric accepts exact matches only, and all alternative are counted as incorrect.</a:t>
            </a:r>
          </a:p>
          <a:p>
            <a:endParaRPr lang="en-US" dirty="0"/>
          </a:p>
          <a:p>
            <a:r>
              <a:rPr lang="en-US" dirty="0"/>
              <a:t>As we’d expect, using strict metric results in worse accuracy compared to E2AP for the hard dataset, and the relaxed metric yields better accuracy.</a:t>
            </a:r>
          </a:p>
          <a:p>
            <a:r>
              <a:rPr lang="en-US" dirty="0"/>
              <a:t>We also note that the accuracy for the easy dataset is the same, as there are no ambiguity in the data, so E2AP+ produces exactly the same activity sequence E2AP does.</a:t>
            </a:r>
          </a:p>
          <a:p>
            <a:endParaRPr lang="en-US" dirty="0"/>
          </a:p>
          <a:p>
            <a:r>
              <a:rPr lang="en-US" dirty="0"/>
              <a:t>We use the relaxed metric for the comparison with other algorithms, as we want to make sure all possible occurrences of an activity is accounted for, thus relaxed metric is more relevant.</a:t>
            </a:r>
          </a:p>
          <a:p>
            <a:endParaRPr lang="en-US" dirty="0"/>
          </a:p>
          <a:p>
            <a:r>
              <a:rPr lang="en-US" dirty="0"/>
              <a:t>(Accuracy: # of correctly inferred activities / # of all activity inferred)</a:t>
            </a:r>
          </a:p>
        </p:txBody>
      </p:sp>
      <p:sp>
        <p:nvSpPr>
          <p:cNvPr id="4" name="Slide Number Placeholder 3"/>
          <p:cNvSpPr>
            <a:spLocks noGrp="1"/>
          </p:cNvSpPr>
          <p:nvPr>
            <p:ph type="sldNum" sz="quarter" idx="5"/>
          </p:nvPr>
        </p:nvSpPr>
        <p:spPr/>
        <p:txBody>
          <a:bodyPr/>
          <a:lstStyle/>
          <a:p>
            <a:fld id="{061C2FEC-2D06-4420-83F0-00E1F8483C13}" type="slidenum">
              <a:rPr lang="en-US" smtClean="0"/>
              <a:t>23</a:t>
            </a:fld>
            <a:endParaRPr lang="en-US"/>
          </a:p>
        </p:txBody>
      </p:sp>
    </p:spTree>
    <p:extLst>
      <p:ext uri="{BB962C8B-B14F-4D97-AF65-F5344CB8AC3E}">
        <p14:creationId xmlns:p14="http://schemas.microsoft.com/office/powerpoint/2010/main" val="113061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 (# of relevant items retrieved)/(# of items retrieved)</a:t>
            </a:r>
          </a:p>
          <a:p>
            <a:r>
              <a:rPr lang="en-US" dirty="0"/>
              <a:t>Recall      = (# of relevant items retrieved)/(# of relevant items)</a:t>
            </a:r>
          </a:p>
          <a:p>
            <a:endParaRPr lang="en-US" dirty="0"/>
          </a:p>
          <a:p>
            <a:r>
              <a:rPr lang="en-US" dirty="0"/>
              <a:t>A higher p value leads to a larger time window.</a:t>
            </a:r>
          </a:p>
          <a:p>
            <a:r>
              <a:rPr lang="en-US" dirty="0"/>
              <a:t>A larger delta value allows more relaxed matching (in terms of timestamps).</a:t>
            </a:r>
          </a:p>
          <a:p>
            <a:endParaRPr lang="en-US" dirty="0"/>
          </a:p>
          <a:p>
            <a:r>
              <a:rPr lang="en-US" dirty="0"/>
              <a:t>We observe that E2AP+ has good precision (which is designed for precision), and </a:t>
            </a:r>
            <a:r>
              <a:rPr lang="en-US" dirty="0" err="1"/>
              <a:t>WMatch</a:t>
            </a:r>
            <a:r>
              <a:rPr lang="en-US" dirty="0"/>
              <a:t> has good recall (which is designed for recall).</a:t>
            </a:r>
          </a:p>
        </p:txBody>
      </p:sp>
      <p:sp>
        <p:nvSpPr>
          <p:cNvPr id="4" name="Slide Number Placeholder 3"/>
          <p:cNvSpPr>
            <a:spLocks noGrp="1"/>
          </p:cNvSpPr>
          <p:nvPr>
            <p:ph type="sldNum" sz="quarter" idx="5"/>
          </p:nvPr>
        </p:nvSpPr>
        <p:spPr/>
        <p:txBody>
          <a:bodyPr/>
          <a:lstStyle/>
          <a:p>
            <a:fld id="{061C2FEC-2D06-4420-83F0-00E1F8483C13}" type="slidenum">
              <a:rPr lang="en-US" smtClean="0"/>
              <a:t>24</a:t>
            </a:fld>
            <a:endParaRPr lang="en-US"/>
          </a:p>
        </p:txBody>
      </p:sp>
    </p:spTree>
    <p:extLst>
      <p:ext uri="{BB962C8B-B14F-4D97-AF65-F5344CB8AC3E}">
        <p14:creationId xmlns:p14="http://schemas.microsoft.com/office/powerpoint/2010/main" val="3854483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C2FEC-2D06-4420-83F0-00E1F8483C13}" type="slidenum">
              <a:rPr lang="en-US" smtClean="0"/>
              <a:t>25</a:t>
            </a:fld>
            <a:endParaRPr lang="en-US"/>
          </a:p>
        </p:txBody>
      </p:sp>
    </p:spTree>
    <p:extLst>
      <p:ext uri="{BB962C8B-B14F-4D97-AF65-F5344CB8AC3E}">
        <p14:creationId xmlns:p14="http://schemas.microsoft.com/office/powerpoint/2010/main" val="34703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In summary, we have presented the challenges in inferring user activities from IoT device events faced by existing solutions today. </a:t>
            </a:r>
          </a:p>
          <a:p>
            <a:r>
              <a:rPr lang="en-US" dirty="0"/>
              <a:t>To tackle these challenges, we proposed two algorithms, E2AP+ and </a:t>
            </a:r>
            <a:r>
              <a:rPr lang="en-US" dirty="0" err="1"/>
              <a:t>WMatch</a:t>
            </a:r>
            <a:r>
              <a:rPr lang="en-US" dirty="0"/>
              <a:t> that finds occurrences of certain activity despite challenges presented by issues in the device event sequences.</a:t>
            </a:r>
          </a:p>
          <a:p>
            <a:r>
              <a:rPr lang="en-US" dirty="0"/>
              <a:t>(evaluation)</a:t>
            </a:r>
          </a:p>
          <a:p>
            <a:endParaRPr lang="en-US" dirty="0"/>
          </a:p>
          <a:p>
            <a:r>
              <a:rPr lang="en-US" dirty="0"/>
              <a:t>As for the future works, we would like to evaluate the effectiveness of our algorithms on datasets generated in different smart home environments.</a:t>
            </a:r>
          </a:p>
          <a:p>
            <a:r>
              <a:rPr lang="en-US" dirty="0"/>
              <a:t>We would also like to explore more approaches to tackle the challenges in user activity inference.</a:t>
            </a:r>
          </a:p>
        </p:txBody>
      </p:sp>
      <p:sp>
        <p:nvSpPr>
          <p:cNvPr id="4" name="Slide Number Placeholder 3"/>
          <p:cNvSpPr>
            <a:spLocks noGrp="1"/>
          </p:cNvSpPr>
          <p:nvPr>
            <p:ph type="sldNum" sz="quarter" idx="5"/>
          </p:nvPr>
        </p:nvSpPr>
        <p:spPr/>
        <p:txBody>
          <a:bodyPr/>
          <a:lstStyle/>
          <a:p>
            <a:fld id="{061C2FEC-2D06-4420-83F0-00E1F8483C13}" type="slidenum">
              <a:rPr lang="en-US" smtClean="0"/>
              <a:t>26</a:t>
            </a:fld>
            <a:endParaRPr lang="en-US"/>
          </a:p>
        </p:txBody>
      </p:sp>
    </p:spTree>
    <p:extLst>
      <p:ext uri="{BB962C8B-B14F-4D97-AF65-F5344CB8AC3E}">
        <p14:creationId xmlns:p14="http://schemas.microsoft.com/office/powerpoint/2010/main" val="1731318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C2FEC-2D06-4420-83F0-00E1F8483C13}" type="slidenum">
              <a:rPr lang="en-US" smtClean="0"/>
              <a:t>27</a:t>
            </a:fld>
            <a:endParaRPr lang="en-US"/>
          </a:p>
        </p:txBody>
      </p:sp>
    </p:spTree>
    <p:extLst>
      <p:ext uri="{BB962C8B-B14F-4D97-AF65-F5344CB8AC3E}">
        <p14:creationId xmlns:p14="http://schemas.microsoft.com/office/powerpoint/2010/main" val="18098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IoT devices are becoming a part of our lives.</a:t>
            </a:r>
          </a:p>
          <a:p>
            <a:r>
              <a:rPr lang="en-US" dirty="0"/>
              <a:t>Ring doorbell, smart lock, mart thermostat, security camera, etc.</a:t>
            </a:r>
          </a:p>
          <a:p>
            <a:endParaRPr lang="en-US" dirty="0"/>
          </a:p>
          <a:p>
            <a:r>
              <a:rPr lang="en-US" dirty="0"/>
              <a:t>It was reported that over10 billion IoT devices are deployed in 2021.</a:t>
            </a:r>
          </a:p>
          <a:p>
            <a:r>
              <a:rPr lang="en-US" dirty="0"/>
              <a:t>It is projected to have over 75 billion by 2025.</a:t>
            </a:r>
          </a:p>
          <a:p>
            <a:r>
              <a:rPr lang="en-US" dirty="0"/>
              <a:t>Therefore, there are more and more studies on IoT related issues.</a:t>
            </a:r>
          </a:p>
        </p:txBody>
      </p:sp>
      <p:sp>
        <p:nvSpPr>
          <p:cNvPr id="4" name="Slide Number Placeholder 3"/>
          <p:cNvSpPr>
            <a:spLocks noGrp="1"/>
          </p:cNvSpPr>
          <p:nvPr>
            <p:ph type="sldNum" sz="quarter" idx="5"/>
          </p:nvPr>
        </p:nvSpPr>
        <p:spPr/>
        <p:txBody>
          <a:bodyPr/>
          <a:lstStyle/>
          <a:p>
            <a:fld id="{061C2FEC-2D06-4420-83F0-00E1F8483C13}" type="slidenum">
              <a:rPr lang="en-US" smtClean="0"/>
              <a:t>3</a:t>
            </a:fld>
            <a:endParaRPr lang="en-US"/>
          </a:p>
        </p:txBody>
      </p:sp>
    </p:spTree>
    <p:extLst>
      <p:ext uri="{BB962C8B-B14F-4D97-AF65-F5344CB8AC3E}">
        <p14:creationId xmlns:p14="http://schemas.microsoft.com/office/powerpoint/2010/main" val="162567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Smartphone talking to the cloud server (for August lock) via the app.</a:t>
            </a:r>
          </a:p>
          <a:p>
            <a:r>
              <a:rPr lang="en-US" dirty="0"/>
              <a:t>The cloud server talks with the lock, going through the home router.</a:t>
            </a:r>
          </a:p>
          <a:p>
            <a:r>
              <a:rPr lang="en-US" dirty="0"/>
              <a:t>When we use the smartphone to view the security camera, the traffic goes through the home router.</a:t>
            </a:r>
          </a:p>
        </p:txBody>
      </p:sp>
      <p:sp>
        <p:nvSpPr>
          <p:cNvPr id="4" name="Slide Number Placeholder 3"/>
          <p:cNvSpPr>
            <a:spLocks noGrp="1"/>
          </p:cNvSpPr>
          <p:nvPr>
            <p:ph type="sldNum" sz="quarter" idx="5"/>
          </p:nvPr>
        </p:nvSpPr>
        <p:spPr/>
        <p:txBody>
          <a:bodyPr/>
          <a:lstStyle/>
          <a:p>
            <a:fld id="{061C2FEC-2D06-4420-83F0-00E1F8483C13}" type="slidenum">
              <a:rPr lang="en-US" smtClean="0"/>
              <a:t>4</a:t>
            </a:fld>
            <a:endParaRPr lang="en-US"/>
          </a:p>
        </p:txBody>
      </p:sp>
    </p:spTree>
    <p:extLst>
      <p:ext uri="{BB962C8B-B14F-4D97-AF65-F5344CB8AC3E}">
        <p14:creationId xmlns:p14="http://schemas.microsoft.com/office/powerpoint/2010/main" val="212404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44.230.166.103 address is the cloud server of August smart lock, and 192.168.1.122 is the August smart lock)</a:t>
            </a:r>
          </a:p>
          <a:p>
            <a:endParaRPr lang="en-US" dirty="0"/>
          </a:p>
          <a:p>
            <a:r>
              <a:rPr lang="en-US" dirty="0"/>
              <a:t>Here we can see a sequence of 8 TCP/IP packets sent and received by a smart lock when someone locks it over internet. </a:t>
            </a:r>
          </a:p>
          <a:p>
            <a:r>
              <a:rPr lang="en-US" dirty="0"/>
              <a:t>In fact, using software like </a:t>
            </a:r>
            <a:r>
              <a:rPr lang="en-US" dirty="0" err="1"/>
              <a:t>tcpdump</a:t>
            </a:r>
            <a:r>
              <a:rPr lang="en-US" dirty="0"/>
              <a:t>, we can observe similar sequences for many other device events and for different IoT devices.</a:t>
            </a:r>
          </a:p>
          <a:p>
            <a:endParaRPr lang="en-US" dirty="0"/>
          </a:p>
          <a:p>
            <a:r>
              <a:rPr lang="en-US" dirty="0"/>
              <a:t>Looking at this capture, we can find information such as the time the packet was sent, source and destination addresses, and the size of the packets in bytes.</a:t>
            </a:r>
          </a:p>
          <a:p>
            <a:r>
              <a:rPr lang="en-US" dirty="0"/>
              <a:t>It turns out that this information would be very useful to infer device events.</a:t>
            </a:r>
          </a:p>
        </p:txBody>
      </p:sp>
      <p:sp>
        <p:nvSpPr>
          <p:cNvPr id="4" name="Slide Number Placeholder 3"/>
          <p:cNvSpPr>
            <a:spLocks noGrp="1"/>
          </p:cNvSpPr>
          <p:nvPr>
            <p:ph type="sldNum" sz="quarter" idx="5"/>
          </p:nvPr>
        </p:nvSpPr>
        <p:spPr/>
        <p:txBody>
          <a:bodyPr/>
          <a:lstStyle/>
          <a:p>
            <a:fld id="{061C2FEC-2D06-4420-83F0-00E1F8483C13}" type="slidenum">
              <a:rPr lang="en-US" smtClean="0"/>
              <a:t>5</a:t>
            </a:fld>
            <a:endParaRPr lang="en-US"/>
          </a:p>
        </p:txBody>
      </p:sp>
    </p:spTree>
    <p:extLst>
      <p:ext uri="{BB962C8B-B14F-4D97-AF65-F5344CB8AC3E}">
        <p14:creationId xmlns:p14="http://schemas.microsoft.com/office/powerpoint/2010/main" val="3217218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device events.</a:t>
            </a:r>
          </a:p>
        </p:txBody>
      </p:sp>
      <p:sp>
        <p:nvSpPr>
          <p:cNvPr id="4" name="Slide Number Placeholder 3"/>
          <p:cNvSpPr>
            <a:spLocks noGrp="1"/>
          </p:cNvSpPr>
          <p:nvPr>
            <p:ph type="sldNum" sz="quarter" idx="5"/>
          </p:nvPr>
        </p:nvSpPr>
        <p:spPr/>
        <p:txBody>
          <a:bodyPr/>
          <a:lstStyle/>
          <a:p>
            <a:fld id="{061C2FEC-2D06-4420-83F0-00E1F8483C13}" type="slidenum">
              <a:rPr lang="en-US" smtClean="0"/>
              <a:t>6</a:t>
            </a:fld>
            <a:endParaRPr lang="en-US"/>
          </a:p>
        </p:txBody>
      </p:sp>
    </p:spTree>
    <p:extLst>
      <p:ext uri="{BB962C8B-B14F-4D97-AF65-F5344CB8AC3E}">
        <p14:creationId xmlns:p14="http://schemas.microsoft.com/office/powerpoint/2010/main" val="281974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Signatures of device events.</a:t>
            </a:r>
          </a:p>
          <a:p>
            <a:r>
              <a:rPr lang="en-US" dirty="0" err="1"/>
              <a:t>IoTAthena</a:t>
            </a:r>
            <a:r>
              <a:rPr lang="en-US" dirty="0"/>
              <a:t> added “inter-packet intervals” to distinguish more device events.</a:t>
            </a:r>
          </a:p>
        </p:txBody>
      </p:sp>
      <p:sp>
        <p:nvSpPr>
          <p:cNvPr id="4" name="Slide Number Placeholder 3"/>
          <p:cNvSpPr>
            <a:spLocks noGrp="1"/>
          </p:cNvSpPr>
          <p:nvPr>
            <p:ph type="sldNum" sz="quarter" idx="5"/>
          </p:nvPr>
        </p:nvSpPr>
        <p:spPr/>
        <p:txBody>
          <a:bodyPr/>
          <a:lstStyle/>
          <a:p>
            <a:fld id="{061C2FEC-2D06-4420-83F0-00E1F8483C13}" type="slidenum">
              <a:rPr lang="en-US" smtClean="0"/>
              <a:t>7</a:t>
            </a:fld>
            <a:endParaRPr lang="en-US"/>
          </a:p>
        </p:txBody>
      </p:sp>
    </p:spTree>
    <p:extLst>
      <p:ext uri="{BB962C8B-B14F-4D97-AF65-F5344CB8AC3E}">
        <p14:creationId xmlns:p14="http://schemas.microsoft.com/office/powerpoint/2010/main" val="1336918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examples of signatures of device events.</a:t>
            </a:r>
          </a:p>
        </p:txBody>
      </p:sp>
      <p:sp>
        <p:nvSpPr>
          <p:cNvPr id="4" name="Slide Number Placeholder 3"/>
          <p:cNvSpPr>
            <a:spLocks noGrp="1"/>
          </p:cNvSpPr>
          <p:nvPr>
            <p:ph type="sldNum" sz="quarter" idx="5"/>
          </p:nvPr>
        </p:nvSpPr>
        <p:spPr/>
        <p:txBody>
          <a:bodyPr/>
          <a:lstStyle/>
          <a:p>
            <a:fld id="{061C2FEC-2D06-4420-83F0-00E1F8483C13}" type="slidenum">
              <a:rPr lang="en-US" smtClean="0"/>
              <a:t>8</a:t>
            </a:fld>
            <a:endParaRPr lang="en-US"/>
          </a:p>
        </p:txBody>
      </p:sp>
    </p:spTree>
    <p:extLst>
      <p:ext uri="{BB962C8B-B14F-4D97-AF65-F5344CB8AC3E}">
        <p14:creationId xmlns:p14="http://schemas.microsoft.com/office/powerpoint/2010/main" val="120889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signatures, we can unveil device events from the sequence of network packets.</a:t>
            </a:r>
          </a:p>
          <a:p>
            <a:r>
              <a:rPr lang="en-US" dirty="0"/>
              <a:t>First studied by Ping-Pong (</a:t>
            </a:r>
            <a:r>
              <a:rPr lang="en-US" dirty="0" err="1"/>
              <a:t>Trimananda</a:t>
            </a:r>
            <a:r>
              <a:rPr lang="en-US" dirty="0"/>
              <a:t>), then by </a:t>
            </a:r>
            <a:r>
              <a:rPr lang="en-US" dirty="0" err="1"/>
              <a:t>IoTAthena</a:t>
            </a:r>
            <a:r>
              <a:rPr lang="en-US" dirty="0"/>
              <a:t> (Wan, 2022).</a:t>
            </a:r>
          </a:p>
        </p:txBody>
      </p:sp>
      <p:sp>
        <p:nvSpPr>
          <p:cNvPr id="4" name="Slide Number Placeholder 3"/>
          <p:cNvSpPr>
            <a:spLocks noGrp="1"/>
          </p:cNvSpPr>
          <p:nvPr>
            <p:ph type="sldNum" sz="quarter" idx="5"/>
          </p:nvPr>
        </p:nvSpPr>
        <p:spPr/>
        <p:txBody>
          <a:bodyPr/>
          <a:lstStyle/>
          <a:p>
            <a:fld id="{061C2FEC-2D06-4420-83F0-00E1F8483C13}" type="slidenum">
              <a:rPr lang="en-US" smtClean="0"/>
              <a:t>9</a:t>
            </a:fld>
            <a:endParaRPr lang="en-US"/>
          </a:p>
        </p:txBody>
      </p:sp>
    </p:spTree>
    <p:extLst>
      <p:ext uri="{BB962C8B-B14F-4D97-AF65-F5344CB8AC3E}">
        <p14:creationId xmlns:p14="http://schemas.microsoft.com/office/powerpoint/2010/main" val="159258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87"/>
            <a:ext cx="7772400" cy="2387600"/>
          </a:xfrm>
        </p:spPr>
        <p:txBody>
          <a:bodyPr anchor="ctr">
            <a:normAutofit/>
          </a:bodyPr>
          <a:lstStyle>
            <a:lvl1pPr algn="ctr">
              <a:defRPr sz="3000">
                <a:solidFill>
                  <a:srgbClr val="990033"/>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84762"/>
            <a:ext cx="6858000" cy="1357670"/>
          </a:xfrm>
        </p:spPr>
        <p:txBody>
          <a:bodyPr anchor="ct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3120C9-67B1-48B2-8EB2-9D033ABEAF4C}" type="datetime1">
              <a:rPr lang="en-US" smtClean="0"/>
              <a:t>7/26/2022</a:t>
            </a:fld>
            <a:endParaRPr lang="en-US"/>
          </a:p>
        </p:txBody>
      </p:sp>
      <p:sp>
        <p:nvSpPr>
          <p:cNvPr id="5" name="Footer Placeholder 4"/>
          <p:cNvSpPr>
            <a:spLocks noGrp="1"/>
          </p:cNvSpPr>
          <p:nvPr>
            <p:ph type="ftr" sz="quarter" idx="11"/>
          </p:nvPr>
        </p:nvSpPr>
        <p:spPr/>
        <p:txBody>
          <a:bodyPr/>
          <a:lstStyle>
            <a:lvl1pPr>
              <a:defRPr>
                <a:latin typeface="Comic Sans MS" panose="030F0902030302020204" pitchFamily="66" charset="0"/>
              </a:defRPr>
            </a:lvl1pPr>
          </a:lstStyle>
          <a:p>
            <a:endParaRPr lang="en-US"/>
          </a:p>
        </p:txBody>
      </p:sp>
      <p:sp>
        <p:nvSpPr>
          <p:cNvPr id="6" name="Slide Number Placeholder 5"/>
          <p:cNvSpPr>
            <a:spLocks noGrp="1"/>
          </p:cNvSpPr>
          <p:nvPr>
            <p:ph type="sldNum" sz="quarter" idx="12"/>
          </p:nvPr>
        </p:nvSpPr>
        <p:spPr/>
        <p:txBody>
          <a:bodyPr/>
          <a:lstStyle>
            <a:lvl1pPr>
              <a:defRPr lang="en-US" sz="1200" b="0" kern="1200" smtClean="0">
                <a:solidFill>
                  <a:srgbClr val="CD0000"/>
                </a:solidFill>
                <a:latin typeface="Comic Sans MS" panose="030F0902030302020204" pitchFamily="66" charset="0"/>
                <a:ea typeface="+mn-ea"/>
                <a:cs typeface="+mn-cs"/>
              </a:defRPr>
            </a:lvl1pPr>
          </a:lstStyle>
          <a:p>
            <a:fld id="{96145FF0-10D7-4BFC-A2C2-F6A1A74CD6DC}" type="slidenum">
              <a:rPr lang="en-US" smtClean="0"/>
              <a:t>‹#›</a:t>
            </a:fld>
            <a:endParaRPr lang="en-US"/>
          </a:p>
        </p:txBody>
      </p:sp>
    </p:spTree>
    <p:extLst>
      <p:ext uri="{BB962C8B-B14F-4D97-AF65-F5344CB8AC3E}">
        <p14:creationId xmlns:p14="http://schemas.microsoft.com/office/powerpoint/2010/main" val="80317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E53B3B-5D31-417F-97AF-B511FD54EF39}"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45FF0-10D7-4BFC-A2C2-F6A1A74CD6DC}" type="slidenum">
              <a:rPr lang="en-US" smtClean="0"/>
              <a:t>‹#›</a:t>
            </a:fld>
            <a:endParaRPr lang="en-US"/>
          </a:p>
        </p:txBody>
      </p:sp>
    </p:spTree>
    <p:extLst>
      <p:ext uri="{BB962C8B-B14F-4D97-AF65-F5344CB8AC3E}">
        <p14:creationId xmlns:p14="http://schemas.microsoft.com/office/powerpoint/2010/main" val="303756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7433" y="1073791"/>
            <a:ext cx="1971675" cy="510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3283" y="1073791"/>
            <a:ext cx="6576968" cy="510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2E40-A3EA-4DEA-BB49-3FFBA15AD9F2}"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45FF0-10D7-4BFC-A2C2-F6A1A74CD6DC}" type="slidenum">
              <a:rPr lang="en-US" smtClean="0"/>
              <a:t>‹#›</a:t>
            </a:fld>
            <a:endParaRPr lang="en-US"/>
          </a:p>
        </p:txBody>
      </p:sp>
    </p:spTree>
    <p:extLst>
      <p:ext uri="{BB962C8B-B14F-4D97-AF65-F5344CB8AC3E}">
        <p14:creationId xmlns:p14="http://schemas.microsoft.com/office/powerpoint/2010/main" val="106763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2627A-2E9C-45C1-8640-A6F29999E780}"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45FF0-10D7-4BFC-A2C2-F6A1A74CD6DC}" type="slidenum">
              <a:rPr lang="en-US" smtClean="0"/>
              <a:t>‹#›</a:t>
            </a:fld>
            <a:endParaRPr lang="en-US"/>
          </a:p>
        </p:txBody>
      </p:sp>
    </p:spTree>
    <p:extLst>
      <p:ext uri="{BB962C8B-B14F-4D97-AF65-F5344CB8AC3E}">
        <p14:creationId xmlns:p14="http://schemas.microsoft.com/office/powerpoint/2010/main" val="22494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i="1">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93B4E-5BD9-4A25-BDB4-E913215B7D85}" type="datetime1">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45FF0-10D7-4BFC-A2C2-F6A1A74CD6DC}" type="slidenum">
              <a:rPr lang="en-US" smtClean="0"/>
              <a:t>‹#›</a:t>
            </a:fld>
            <a:endParaRPr lang="en-US"/>
          </a:p>
        </p:txBody>
      </p:sp>
    </p:spTree>
    <p:extLst>
      <p:ext uri="{BB962C8B-B14F-4D97-AF65-F5344CB8AC3E}">
        <p14:creationId xmlns:p14="http://schemas.microsoft.com/office/powerpoint/2010/main" val="1967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4280" y="1057013"/>
            <a:ext cx="4280570" cy="511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057013"/>
            <a:ext cx="4279958" cy="511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D97E2-2F4D-4F55-ACBC-C409DB9DECEA}"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45FF0-10D7-4BFC-A2C2-F6A1A74CD6DC}" type="slidenum">
              <a:rPr lang="en-US" smtClean="0"/>
              <a:t>‹#›</a:t>
            </a:fld>
            <a:endParaRPr lang="en-US"/>
          </a:p>
        </p:txBody>
      </p:sp>
    </p:spTree>
    <p:extLst>
      <p:ext uri="{BB962C8B-B14F-4D97-AF65-F5344CB8AC3E}">
        <p14:creationId xmlns:p14="http://schemas.microsoft.com/office/powerpoint/2010/main" val="3013317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4280" y="1060378"/>
            <a:ext cx="4263902"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34280" y="1884292"/>
            <a:ext cx="4263902" cy="430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060378"/>
            <a:ext cx="427995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84292"/>
            <a:ext cx="4279958" cy="430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54808-D1D3-49E2-ABAC-B317D3B4C8FF}" type="datetime1">
              <a:rPr lang="en-US" smtClean="0"/>
              <a:t>7/26/2022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45FF0-10D7-4BFC-A2C2-F6A1A74CD6DC}" type="slidenum">
              <a:rPr lang="en-US" smtClean="0"/>
              <a:t>‹#›</a:t>
            </a:fld>
            <a:endParaRPr lang="en-US"/>
          </a:p>
        </p:txBody>
      </p:sp>
      <p:sp>
        <p:nvSpPr>
          <p:cNvPr id="10" name="Title 1">
            <a:extLst>
              <a:ext uri="{FF2B5EF4-FFF2-40B4-BE49-F238E27FC236}">
                <a16:creationId xmlns:a16="http://schemas.microsoft.com/office/drawing/2014/main" id="{0CE815C5-B909-4F44-B836-2597AC66E0D8}"/>
              </a:ext>
            </a:extLst>
          </p:cNvPr>
          <p:cNvSpPr>
            <a:spLocks noGrp="1"/>
          </p:cNvSpPr>
          <p:nvPr>
            <p:ph type="title"/>
          </p:nvPr>
        </p:nvSpPr>
        <p:spPr>
          <a:xfrm>
            <a:off x="234281" y="251671"/>
            <a:ext cx="8674828" cy="595618"/>
          </a:xfrm>
        </p:spPr>
        <p:txBody>
          <a:bodyPr/>
          <a:lstStyle/>
          <a:p>
            <a:r>
              <a:rPr lang="en-US"/>
              <a:t>Click to edit Master title style</a:t>
            </a:r>
            <a:endParaRPr lang="en-US" dirty="0"/>
          </a:p>
        </p:txBody>
      </p:sp>
    </p:spTree>
    <p:extLst>
      <p:ext uri="{BB962C8B-B14F-4D97-AF65-F5344CB8AC3E}">
        <p14:creationId xmlns:p14="http://schemas.microsoft.com/office/powerpoint/2010/main" val="290543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C2BC1F-702D-4D90-B62F-8DE97BFBEE8B}" type="datetime1">
              <a:rPr lang="en-US" smtClean="0"/>
              <a:t>7/26/2022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45FF0-10D7-4BFC-A2C2-F6A1A74CD6DC}" type="slidenum">
              <a:rPr lang="en-US" smtClean="0"/>
              <a:t>‹#›</a:t>
            </a:fld>
            <a:endParaRPr lang="en-US"/>
          </a:p>
        </p:txBody>
      </p:sp>
    </p:spTree>
    <p:extLst>
      <p:ext uri="{BB962C8B-B14F-4D97-AF65-F5344CB8AC3E}">
        <p14:creationId xmlns:p14="http://schemas.microsoft.com/office/powerpoint/2010/main" val="424939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39470-6D73-43C6-87FD-A97B49B6770E}" type="datetime1">
              <a:rPr lang="en-US" smtClean="0"/>
              <a:t>7/26/2022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45FF0-10D7-4BFC-A2C2-F6A1A74CD6DC}" type="slidenum">
              <a:rPr lang="en-US" smtClean="0"/>
              <a:t>‹#›</a:t>
            </a:fld>
            <a:endParaRPr lang="en-US"/>
          </a:p>
        </p:txBody>
      </p:sp>
    </p:spTree>
    <p:extLst>
      <p:ext uri="{BB962C8B-B14F-4D97-AF65-F5344CB8AC3E}">
        <p14:creationId xmlns:p14="http://schemas.microsoft.com/office/powerpoint/2010/main" val="3736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282" y="1048624"/>
            <a:ext cx="3335738" cy="100877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1048624"/>
            <a:ext cx="5021717" cy="513406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3282" y="2057400"/>
            <a:ext cx="3335738" cy="4125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EDF61C-8B3D-41D6-87CA-F1EFA0886AEE}"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45FF0-10D7-4BFC-A2C2-F6A1A74CD6DC}" type="slidenum">
              <a:rPr lang="en-US" smtClean="0"/>
              <a:t>‹#›</a:t>
            </a:fld>
            <a:endParaRPr lang="en-US"/>
          </a:p>
        </p:txBody>
      </p:sp>
    </p:spTree>
    <p:extLst>
      <p:ext uri="{BB962C8B-B14F-4D97-AF65-F5344CB8AC3E}">
        <p14:creationId xmlns:p14="http://schemas.microsoft.com/office/powerpoint/2010/main" val="245136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282" y="1057014"/>
            <a:ext cx="3335738" cy="1000387"/>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057012"/>
            <a:ext cx="5021717" cy="514245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243282" y="2057400"/>
            <a:ext cx="3335738" cy="41420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F741470-F4B9-41D5-9DCD-AE733DB1C22F}" type="datetime1">
              <a:rPr lang="en-US" smtClean="0"/>
              <a:t>7/26/2022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45FF0-10D7-4BFC-A2C2-F6A1A74CD6DC}" type="slidenum">
              <a:rPr lang="en-US" smtClean="0"/>
              <a:t>‹#›</a:t>
            </a:fld>
            <a:endParaRPr lang="en-US"/>
          </a:p>
        </p:txBody>
      </p:sp>
    </p:spTree>
    <p:extLst>
      <p:ext uri="{BB962C8B-B14F-4D97-AF65-F5344CB8AC3E}">
        <p14:creationId xmlns:p14="http://schemas.microsoft.com/office/powerpoint/2010/main" val="120162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4281" y="251671"/>
            <a:ext cx="8674828" cy="5956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34281" y="1053200"/>
            <a:ext cx="8674828" cy="51237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9BA7808-8FAF-42B2-92B0-292F3C18C60B}" type="datetime1">
              <a:rPr lang="en-US" smtClean="0"/>
              <a:t>7/26/2022</a:t>
            </a:fld>
            <a:endParaRPr lang="en-US"/>
          </a:p>
        </p:txBody>
      </p:sp>
      <p:sp>
        <p:nvSpPr>
          <p:cNvPr id="5" name="Footer Placeholder 4"/>
          <p:cNvSpPr>
            <a:spLocks noGrp="1"/>
          </p:cNvSpPr>
          <p:nvPr>
            <p:ph type="ftr" sz="quarter" idx="3"/>
          </p:nvPr>
        </p:nvSpPr>
        <p:spPr>
          <a:xfrm>
            <a:off x="3028950" y="6311899"/>
            <a:ext cx="3086100" cy="438150"/>
          </a:xfrm>
          <a:prstGeom prst="rect">
            <a:avLst/>
          </a:prstGeom>
        </p:spPr>
        <p:txBody>
          <a:bodyPr vert="horz" lIns="91440" tIns="45720" rIns="91440" bIns="45720" rtlCol="0" anchor="ctr"/>
          <a:lstStyle>
            <a:lvl1pPr algn="ctr">
              <a:defRPr sz="1200" b="0">
                <a:solidFill>
                  <a:schemeClr val="tx1"/>
                </a:solidFill>
                <a:latin typeface="Comic Sans MS" panose="030F0902030302020204" pitchFamily="66" charset="0"/>
              </a:defRPr>
            </a:lvl1pPr>
          </a:lstStyle>
          <a:p>
            <a:endParaRPr lang="en-US"/>
          </a:p>
        </p:txBody>
      </p:sp>
      <p:sp>
        <p:nvSpPr>
          <p:cNvPr id="6" name="Slide Number Placeholder 5"/>
          <p:cNvSpPr>
            <a:spLocks noGrp="1"/>
          </p:cNvSpPr>
          <p:nvPr>
            <p:ph type="sldNum" sz="quarter" idx="4"/>
          </p:nvPr>
        </p:nvSpPr>
        <p:spPr>
          <a:xfrm>
            <a:off x="6214147" y="6311899"/>
            <a:ext cx="2694962" cy="438150"/>
          </a:xfrm>
          <a:prstGeom prst="rect">
            <a:avLst/>
          </a:prstGeom>
        </p:spPr>
        <p:txBody>
          <a:bodyPr vert="horz" lIns="91440" tIns="45720" rIns="91440" bIns="45720" rtlCol="0" anchor="ctr"/>
          <a:lstStyle>
            <a:lvl1pPr algn="r">
              <a:defRPr lang="en-US" sz="1200" b="0" kern="1200" smtClean="0">
                <a:solidFill>
                  <a:srgbClr val="CD0000"/>
                </a:solidFill>
                <a:latin typeface="Comic Sans MS" panose="030F0902030302020204" pitchFamily="66" charset="0"/>
                <a:ea typeface="+mn-ea"/>
                <a:cs typeface="+mn-cs"/>
              </a:defRPr>
            </a:lvl1pPr>
          </a:lstStyle>
          <a:p>
            <a:fld id="{96145FF0-10D7-4BFC-A2C2-F6A1A74CD6DC}" type="slidenum">
              <a:rPr lang="en-US" smtClean="0"/>
              <a:t>‹#›</a:t>
            </a:fld>
            <a:endParaRPr lang="en-US"/>
          </a:p>
        </p:txBody>
      </p:sp>
      <p:pic>
        <p:nvPicPr>
          <p:cNvPr id="7" name="Picture 6">
            <a:extLst>
              <a:ext uri="{FF2B5EF4-FFF2-40B4-BE49-F238E27FC236}">
                <a16:creationId xmlns:a16="http://schemas.microsoft.com/office/drawing/2014/main" id="{794CFA06-FB20-B54C-9AB8-E0B3FA930BBF}"/>
              </a:ext>
            </a:extLst>
          </p:cNvPr>
          <p:cNvPicPr>
            <a:picLocks noChangeAspect="1" noChangeArrowheads="1"/>
          </p:cNvPicPr>
          <p:nvPr/>
        </p:nvPicPr>
        <p:blipFill>
          <a:blip r:embed="rId13" cstate="print">
            <a:lum bright="-6000" contrast="8000"/>
          </a:blip>
          <a:srcRect/>
          <a:stretch>
            <a:fillRect/>
          </a:stretch>
        </p:blipFill>
        <p:spPr bwMode="auto">
          <a:xfrm>
            <a:off x="234281" y="6311899"/>
            <a:ext cx="2695575" cy="438150"/>
          </a:xfrm>
          <a:prstGeom prst="rect">
            <a:avLst/>
          </a:prstGeom>
          <a:noFill/>
          <a:ln w="9525">
            <a:noFill/>
            <a:round/>
            <a:headEnd/>
            <a:tailEnd/>
          </a:ln>
        </p:spPr>
      </p:pic>
      <p:sp>
        <p:nvSpPr>
          <p:cNvPr id="8" name="Line 5">
            <a:extLst>
              <a:ext uri="{FF2B5EF4-FFF2-40B4-BE49-F238E27FC236}">
                <a16:creationId xmlns:a16="http://schemas.microsoft.com/office/drawing/2014/main" id="{9DEE67E7-87B7-C145-B1A7-579977326B19}"/>
              </a:ext>
            </a:extLst>
          </p:cNvPr>
          <p:cNvSpPr>
            <a:spLocks noChangeShapeType="1"/>
          </p:cNvSpPr>
          <p:nvPr/>
        </p:nvSpPr>
        <p:spPr bwMode="auto">
          <a:xfrm>
            <a:off x="234281" y="950243"/>
            <a:ext cx="8674828" cy="0"/>
          </a:xfrm>
          <a:prstGeom prst="line">
            <a:avLst/>
          </a:prstGeom>
          <a:noFill/>
          <a:ln w="38160">
            <a:solidFill>
              <a:srgbClr val="CC0000"/>
            </a:solidFill>
            <a:miter lim="800000"/>
            <a:headEnd/>
            <a:tailEnd/>
          </a:ln>
          <a:effectLst/>
        </p:spPr>
        <p:txBody>
          <a:bodyPr/>
          <a:lstStyle/>
          <a:p>
            <a:pPr>
              <a:defRPr/>
            </a:pPr>
            <a:endParaRPr lang="en-US" sz="1350"/>
          </a:p>
        </p:txBody>
      </p:sp>
      <p:sp>
        <p:nvSpPr>
          <p:cNvPr id="9" name="Line 5">
            <a:extLst>
              <a:ext uri="{FF2B5EF4-FFF2-40B4-BE49-F238E27FC236}">
                <a16:creationId xmlns:a16="http://schemas.microsoft.com/office/drawing/2014/main" id="{868BB3C4-68E2-BD4B-AC95-F6C5C6B53105}"/>
              </a:ext>
            </a:extLst>
          </p:cNvPr>
          <p:cNvSpPr>
            <a:spLocks noChangeShapeType="1"/>
          </p:cNvSpPr>
          <p:nvPr/>
        </p:nvSpPr>
        <p:spPr bwMode="auto">
          <a:xfrm>
            <a:off x="234281" y="6176963"/>
            <a:ext cx="8674828" cy="0"/>
          </a:xfrm>
          <a:prstGeom prst="line">
            <a:avLst/>
          </a:prstGeom>
          <a:noFill/>
          <a:ln w="38160">
            <a:solidFill>
              <a:srgbClr val="CC0000"/>
            </a:solidFill>
            <a:miter lim="800000"/>
            <a:headEnd/>
            <a:tailEnd/>
          </a:ln>
          <a:effectLst/>
        </p:spPr>
        <p:txBody>
          <a:bodyPr/>
          <a:lstStyle/>
          <a:p>
            <a:pPr>
              <a:defRPr/>
            </a:pPr>
            <a:endParaRPr lang="en-US" sz="1350"/>
          </a:p>
        </p:txBody>
      </p:sp>
    </p:spTree>
    <p:extLst>
      <p:ext uri="{BB962C8B-B14F-4D97-AF65-F5344CB8AC3E}">
        <p14:creationId xmlns:p14="http://schemas.microsoft.com/office/powerpoint/2010/main" val="14734819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685800" rtl="0" eaLnBrk="1" latinLnBrk="0" hangingPunct="1">
        <a:lnSpc>
          <a:spcPct val="90000"/>
        </a:lnSpc>
        <a:spcBef>
          <a:spcPct val="0"/>
        </a:spcBef>
        <a:buNone/>
        <a:defRPr sz="2100" b="1" kern="1200">
          <a:solidFill>
            <a:schemeClr val="tx1"/>
          </a:solidFill>
          <a:effectLst>
            <a:outerShdw blurRad="38100" dist="38100" dir="2700000" algn="tl">
              <a:srgbClr val="000000">
                <a:alpha val="43137"/>
              </a:srgbClr>
            </a:outerShdw>
          </a:effectLst>
          <a:latin typeface="Lucida Console" panose="020B0609040504020204" pitchFamily="49" charset="0"/>
          <a:ea typeface="Tahoma" panose="020B0604030504040204" pitchFamily="34" charset="0"/>
          <a:cs typeface="Tahoma" panose="020B0604030504040204" pitchFamily="34" charset="0"/>
        </a:defRPr>
      </a:lvl1pPr>
    </p:titleStyle>
    <p:bodyStyle>
      <a:lvl1pPr marL="171450" indent="-274320" algn="l" defTabSz="685800" rtl="0" eaLnBrk="1" latinLnBrk="0" hangingPunct="1">
        <a:lnSpc>
          <a:spcPct val="90000"/>
        </a:lnSpc>
        <a:spcBef>
          <a:spcPts val="750"/>
        </a:spcBef>
        <a:buClr>
          <a:srgbClr val="0095EE"/>
        </a:buClr>
        <a:buSzPct val="100000"/>
        <a:buFont typeface="Wingdings" pitchFamily="2" charset="2"/>
        <a:buChar char="q"/>
        <a:defRPr sz="1800" kern="1200">
          <a:solidFill>
            <a:schemeClr val="tx1"/>
          </a:solidFill>
          <a:latin typeface="Lucida Console" panose="020B0609040504020204" pitchFamily="49" charset="0"/>
          <a:ea typeface="+mn-ea"/>
          <a:cs typeface="Arial" panose="020B0604020202020204" pitchFamily="34" charset="0"/>
        </a:defRPr>
      </a:lvl1pPr>
      <a:lvl2pPr marL="514350" indent="-274320" algn="l" defTabSz="685800" rtl="0" eaLnBrk="1" latinLnBrk="0" hangingPunct="1">
        <a:lnSpc>
          <a:spcPct val="90000"/>
        </a:lnSpc>
        <a:spcBef>
          <a:spcPts val="375"/>
        </a:spcBef>
        <a:buClr>
          <a:schemeClr val="tx1"/>
        </a:buClr>
        <a:buSzPct val="100000"/>
        <a:buFont typeface="Wingdings" pitchFamily="2" charset="2"/>
        <a:buChar char="v"/>
        <a:defRPr sz="1500" kern="1200">
          <a:solidFill>
            <a:schemeClr val="tx1"/>
          </a:solidFill>
          <a:latin typeface="Lucida Console" panose="020B0609040504020204" pitchFamily="49" charset="0"/>
          <a:ea typeface="+mn-ea"/>
          <a:cs typeface="Arial" panose="020B0604020202020204" pitchFamily="34" charset="0"/>
        </a:defRPr>
      </a:lvl2pPr>
      <a:lvl3pPr marL="857250" indent="-274320" algn="l" defTabSz="685800" rtl="0" eaLnBrk="1" latinLnBrk="0" hangingPunct="1">
        <a:lnSpc>
          <a:spcPct val="90000"/>
        </a:lnSpc>
        <a:spcBef>
          <a:spcPts val="375"/>
        </a:spcBef>
        <a:buClr>
          <a:schemeClr val="tx1"/>
        </a:buClr>
        <a:buSzPct val="100000"/>
        <a:buFont typeface="Wingdings" pitchFamily="2" charset="2"/>
        <a:buChar char="Ø"/>
        <a:defRPr sz="1350" kern="1200">
          <a:solidFill>
            <a:schemeClr val="tx1"/>
          </a:solidFill>
          <a:latin typeface="Lucida Console" panose="020B0609040504020204" pitchFamily="49" charset="0"/>
          <a:ea typeface="+mn-ea"/>
          <a:cs typeface="Arial" panose="020B0604020202020204" pitchFamily="34" charset="0"/>
        </a:defRPr>
      </a:lvl3pPr>
      <a:lvl4pPr marL="1200150" indent="-274320" algn="l" defTabSz="685800" rtl="0" eaLnBrk="1" latinLnBrk="0" hangingPunct="1">
        <a:lnSpc>
          <a:spcPct val="90000"/>
        </a:lnSpc>
        <a:spcBef>
          <a:spcPts val="375"/>
        </a:spcBef>
        <a:buClr>
          <a:schemeClr val="tx1"/>
        </a:buClr>
        <a:buSzPct val="100000"/>
        <a:buFont typeface="Wingdings" pitchFamily="2" charset="2"/>
        <a:buChar char="q"/>
        <a:defRPr sz="1050" kern="1200">
          <a:solidFill>
            <a:schemeClr val="tx1"/>
          </a:solidFill>
          <a:latin typeface="Lucida Console" panose="020B0609040504020204" pitchFamily="49" charset="0"/>
          <a:ea typeface="+mn-ea"/>
          <a:cs typeface="Arial" panose="020B0604020202020204" pitchFamily="34" charset="0"/>
        </a:defRPr>
      </a:lvl4pPr>
      <a:lvl5pPr marL="1543050" indent="-274320" algn="l" defTabSz="685800" rtl="0" eaLnBrk="1" latinLnBrk="0" hangingPunct="1">
        <a:lnSpc>
          <a:spcPct val="90000"/>
        </a:lnSpc>
        <a:spcBef>
          <a:spcPts val="375"/>
        </a:spcBef>
        <a:buClr>
          <a:schemeClr val="tx1"/>
        </a:buClr>
        <a:buSzPct val="100000"/>
        <a:buFont typeface="Wingdings" pitchFamily="2" charset="2"/>
        <a:buChar char="v"/>
        <a:defRPr sz="900" kern="1200">
          <a:solidFill>
            <a:schemeClr val="tx1"/>
          </a:solidFill>
          <a:latin typeface="Lucida Console" panose="020B0609040504020204" pitchFamily="49"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1.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ublic.asu.edu/~gxue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DFAB-A78F-E024-5B01-19E1EF99F9F0}"/>
              </a:ext>
            </a:extLst>
          </p:cNvPr>
          <p:cNvSpPr>
            <a:spLocks noGrp="1"/>
          </p:cNvSpPr>
          <p:nvPr>
            <p:ph type="ctrTitle"/>
          </p:nvPr>
        </p:nvSpPr>
        <p:spPr>
          <a:xfrm>
            <a:off x="246489" y="1425464"/>
            <a:ext cx="8682825" cy="2387600"/>
          </a:xfrm>
        </p:spPr>
        <p:txBody>
          <a:bodyPr>
            <a:normAutofit/>
          </a:bodyPr>
          <a:lstStyle/>
          <a:p>
            <a:r>
              <a:rPr lang="en-US" sz="3600" dirty="0">
                <a:latin typeface="Gill Sans MT" panose="020B0502020104020203" pitchFamily="34" charset="0"/>
                <a:cs typeface="Times New Roman" panose="02020603050405020304" pitchFamily="18" charset="0"/>
              </a:rPr>
              <a:t>Inferring User Activities from</a:t>
            </a:r>
            <a:br>
              <a:rPr lang="en-US" sz="3600" dirty="0">
                <a:latin typeface="Gill Sans MT" panose="020B0502020104020203" pitchFamily="34" charset="0"/>
                <a:cs typeface="Times New Roman" panose="02020603050405020304" pitchFamily="18" charset="0"/>
              </a:rPr>
            </a:br>
            <a:r>
              <a:rPr lang="en-US" sz="3600" dirty="0">
                <a:latin typeface="Gill Sans MT" panose="020B0502020104020203" pitchFamily="34" charset="0"/>
                <a:cs typeface="Times New Roman" panose="02020603050405020304" pitchFamily="18" charset="0"/>
              </a:rPr>
              <a:t>IoT Device Events in Smart Homes:</a:t>
            </a:r>
            <a:br>
              <a:rPr lang="en-US" sz="3600" dirty="0">
                <a:latin typeface="Gill Sans MT" panose="020B0502020104020203" pitchFamily="34" charset="0"/>
                <a:cs typeface="Times New Roman" panose="02020603050405020304" pitchFamily="18" charset="0"/>
              </a:rPr>
            </a:br>
            <a:r>
              <a:rPr lang="en-US" sz="3600" dirty="0">
                <a:latin typeface="Gill Sans MT" panose="020B0502020104020203" pitchFamily="34" charset="0"/>
                <a:cs typeface="Times New Roman" panose="02020603050405020304" pitchFamily="18" charset="0"/>
              </a:rPr>
              <a:t>Challenges and Opportunities</a:t>
            </a:r>
          </a:p>
        </p:txBody>
      </p:sp>
      <p:sp>
        <p:nvSpPr>
          <p:cNvPr id="3" name="Subtitle 2">
            <a:extLst>
              <a:ext uri="{FF2B5EF4-FFF2-40B4-BE49-F238E27FC236}">
                <a16:creationId xmlns:a16="http://schemas.microsoft.com/office/drawing/2014/main" id="{B1324142-585A-CA26-5F15-FC6DEDE8EC60}"/>
              </a:ext>
            </a:extLst>
          </p:cNvPr>
          <p:cNvSpPr>
            <a:spLocks noGrp="1"/>
          </p:cNvSpPr>
          <p:nvPr>
            <p:ph type="subTitle" idx="1"/>
          </p:nvPr>
        </p:nvSpPr>
        <p:spPr>
          <a:xfrm>
            <a:off x="512859" y="4070758"/>
            <a:ext cx="8118281" cy="1241822"/>
          </a:xfrm>
        </p:spPr>
        <p:txBody>
          <a:bodyPr/>
          <a:lstStyle/>
          <a:p>
            <a:r>
              <a:rPr lang="en-US" dirty="0">
                <a:latin typeface="Gill Sans MT" panose="020B0502020104020203" pitchFamily="34" charset="0"/>
              </a:rPr>
              <a:t>Xuanli Lin,  </a:t>
            </a:r>
            <a:r>
              <a:rPr lang="en-US" dirty="0" err="1">
                <a:latin typeface="Gill Sans MT" panose="020B0502020104020203" pitchFamily="34" charset="0"/>
              </a:rPr>
              <a:t>Yinxin</a:t>
            </a:r>
            <a:r>
              <a:rPr lang="en-US" dirty="0">
                <a:latin typeface="Gill Sans MT" panose="020B0502020104020203" pitchFamily="34" charset="0"/>
              </a:rPr>
              <a:t> Wan, Kuai Xu, Feng Wang, </a:t>
            </a:r>
            <a:r>
              <a:rPr lang="en-US" b="1" dirty="0">
                <a:latin typeface="Gill Sans MT" panose="020B0502020104020203" pitchFamily="34" charset="0"/>
              </a:rPr>
              <a:t>Guoliang Xue</a:t>
            </a:r>
            <a:br>
              <a:rPr lang="en-US" dirty="0">
                <a:latin typeface="Gill Sans MT" panose="020B0502020104020203" pitchFamily="34" charset="0"/>
              </a:rPr>
            </a:br>
            <a:br>
              <a:rPr lang="en-US" dirty="0">
                <a:latin typeface="Gill Sans MT" panose="020B0502020104020203" pitchFamily="34" charset="0"/>
              </a:rPr>
            </a:br>
            <a:r>
              <a:rPr lang="en-US" dirty="0">
                <a:latin typeface="Gill Sans MT" panose="020B0502020104020203" pitchFamily="34" charset="0"/>
              </a:rPr>
              <a:t>Arizona State University</a:t>
            </a:r>
          </a:p>
        </p:txBody>
      </p:sp>
    </p:spTree>
    <p:extLst>
      <p:ext uri="{BB962C8B-B14F-4D97-AF65-F5344CB8AC3E}">
        <p14:creationId xmlns:p14="http://schemas.microsoft.com/office/powerpoint/2010/main" val="326381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734D-18EF-574B-01A9-F2DF2BDB75E5}"/>
              </a:ext>
            </a:extLst>
          </p:cNvPr>
          <p:cNvSpPr>
            <a:spLocks noGrp="1"/>
          </p:cNvSpPr>
          <p:nvPr>
            <p:ph type="title"/>
          </p:nvPr>
        </p:nvSpPr>
        <p:spPr/>
        <p:txBody>
          <a:bodyPr>
            <a:normAutofit/>
          </a:bodyPr>
          <a:lstStyle/>
          <a:p>
            <a:r>
              <a:rPr lang="en-US" sz="3200" dirty="0">
                <a:latin typeface="Gill Sans MT" panose="020B0502020104020203" pitchFamily="34" charset="0"/>
              </a:rPr>
              <a:t>User Activities and Their Signatures</a:t>
            </a:r>
          </a:p>
        </p:txBody>
      </p:sp>
      <p:graphicFrame>
        <p:nvGraphicFramePr>
          <p:cNvPr id="4" name="Diagram 3">
            <a:extLst>
              <a:ext uri="{FF2B5EF4-FFF2-40B4-BE49-F238E27FC236}">
                <a16:creationId xmlns:a16="http://schemas.microsoft.com/office/drawing/2014/main" id="{EE218F65-08D5-B39A-8BE8-57BCA45EFC07}"/>
              </a:ext>
            </a:extLst>
          </p:cNvPr>
          <p:cNvGraphicFramePr/>
          <p:nvPr>
            <p:extLst>
              <p:ext uri="{D42A27DB-BD31-4B8C-83A1-F6EECF244321}">
                <p14:modId xmlns:p14="http://schemas.microsoft.com/office/powerpoint/2010/main" val="970479113"/>
              </p:ext>
            </p:extLst>
          </p:nvPr>
        </p:nvGraphicFramePr>
        <p:xfrm>
          <a:off x="1524000" y="96927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495D188D-6A2D-ED24-E30A-693EE579CDDC}"/>
              </a:ext>
            </a:extLst>
          </p:cNvPr>
          <p:cNvSpPr txBox="1"/>
          <p:nvPr/>
        </p:nvSpPr>
        <p:spPr>
          <a:xfrm>
            <a:off x="983164" y="3941318"/>
            <a:ext cx="7107330" cy="400110"/>
          </a:xfrm>
          <a:prstGeom prst="rect">
            <a:avLst/>
          </a:prstGeom>
          <a:noFill/>
        </p:spPr>
        <p:txBody>
          <a:bodyPr wrap="none" rtlCol="0">
            <a:spAutoFit/>
          </a:bodyPr>
          <a:lstStyle/>
          <a:p>
            <a:r>
              <a:rPr lang="en-US" sz="2000" dirty="0">
                <a:latin typeface="Gill Sans MT" panose="020B0502020104020203" pitchFamily="34" charset="0"/>
              </a:rPr>
              <a:t>Someone enters the property, rings the doorbell, and leaves (night)</a:t>
            </a:r>
          </a:p>
        </p:txBody>
      </p:sp>
      <p:sp>
        <p:nvSpPr>
          <p:cNvPr id="3" name="Slide Number Placeholder 2">
            <a:extLst>
              <a:ext uri="{FF2B5EF4-FFF2-40B4-BE49-F238E27FC236}">
                <a16:creationId xmlns:a16="http://schemas.microsoft.com/office/drawing/2014/main" id="{DDA95908-5DC1-49B1-C094-E027BE46B02D}"/>
              </a:ext>
            </a:extLst>
          </p:cNvPr>
          <p:cNvSpPr>
            <a:spLocks noGrp="1"/>
          </p:cNvSpPr>
          <p:nvPr>
            <p:ph type="sldNum" sz="quarter" idx="12"/>
          </p:nvPr>
        </p:nvSpPr>
        <p:spPr/>
        <p:txBody>
          <a:bodyPr/>
          <a:lstStyle/>
          <a:p>
            <a:fld id="{96145FF0-10D7-4BFC-A2C2-F6A1A74CD6DC}" type="slidenum">
              <a:rPr lang="en-US" smtClean="0"/>
              <a:t>10</a:t>
            </a:fld>
            <a:endParaRPr lang="en-US"/>
          </a:p>
        </p:txBody>
      </p:sp>
    </p:spTree>
    <p:extLst>
      <p:ext uri="{BB962C8B-B14F-4D97-AF65-F5344CB8AC3E}">
        <p14:creationId xmlns:p14="http://schemas.microsoft.com/office/powerpoint/2010/main" val="3433281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10DE-6CCB-F802-8379-B4A3C3F6ABC3}"/>
              </a:ext>
            </a:extLst>
          </p:cNvPr>
          <p:cNvSpPr>
            <a:spLocks noGrp="1"/>
          </p:cNvSpPr>
          <p:nvPr>
            <p:ph type="title"/>
          </p:nvPr>
        </p:nvSpPr>
        <p:spPr/>
        <p:txBody>
          <a:bodyPr>
            <a:normAutofit/>
          </a:bodyPr>
          <a:lstStyle/>
          <a:p>
            <a:r>
              <a:rPr lang="en-US" sz="2800" dirty="0">
                <a:latin typeface="Gill Sans MT" panose="020B0502020104020203" pitchFamily="34" charset="0"/>
              </a:rPr>
              <a:t>From Device Events To User Activities</a:t>
            </a:r>
          </a:p>
        </p:txBody>
      </p:sp>
      <p:sp>
        <p:nvSpPr>
          <p:cNvPr id="4" name="Slide Number Placeholder 3">
            <a:extLst>
              <a:ext uri="{FF2B5EF4-FFF2-40B4-BE49-F238E27FC236}">
                <a16:creationId xmlns:a16="http://schemas.microsoft.com/office/drawing/2014/main" id="{95732E7F-64B4-8BA5-7036-B2F85C585B35}"/>
              </a:ext>
            </a:extLst>
          </p:cNvPr>
          <p:cNvSpPr>
            <a:spLocks noGrp="1"/>
          </p:cNvSpPr>
          <p:nvPr>
            <p:ph type="sldNum" sz="quarter" idx="12"/>
          </p:nvPr>
        </p:nvSpPr>
        <p:spPr/>
        <p:txBody>
          <a:bodyPr/>
          <a:lstStyle/>
          <a:p>
            <a:fld id="{96145FF0-10D7-4BFC-A2C2-F6A1A74CD6DC}" type="slidenum">
              <a:rPr lang="en-US" smtClean="0"/>
              <a:t>11</a:t>
            </a:fld>
            <a:endParaRPr lang="en-US"/>
          </a:p>
        </p:txBody>
      </p:sp>
      <p:pic>
        <p:nvPicPr>
          <p:cNvPr id="3" name="Picture 2">
            <a:extLst>
              <a:ext uri="{FF2B5EF4-FFF2-40B4-BE49-F238E27FC236}">
                <a16:creationId xmlns:a16="http://schemas.microsoft.com/office/drawing/2014/main" id="{738557F9-931B-428F-B5CA-5978FFE97992}"/>
              </a:ext>
            </a:extLst>
          </p:cNvPr>
          <p:cNvPicPr>
            <a:picLocks noChangeAspect="1"/>
          </p:cNvPicPr>
          <p:nvPr/>
        </p:nvPicPr>
        <p:blipFill>
          <a:blip r:embed="rId3"/>
          <a:stretch>
            <a:fillRect/>
          </a:stretch>
        </p:blipFill>
        <p:spPr>
          <a:xfrm>
            <a:off x="243797" y="1358623"/>
            <a:ext cx="8665312" cy="2065014"/>
          </a:xfrm>
          <a:prstGeom prst="rect">
            <a:avLst/>
          </a:prstGeom>
        </p:spPr>
      </p:pic>
      <p:sp>
        <p:nvSpPr>
          <p:cNvPr id="11" name="TextBox 10">
            <a:extLst>
              <a:ext uri="{FF2B5EF4-FFF2-40B4-BE49-F238E27FC236}">
                <a16:creationId xmlns:a16="http://schemas.microsoft.com/office/drawing/2014/main" id="{8078EDEB-F601-45BF-854D-E83B0ABE6B24}"/>
              </a:ext>
            </a:extLst>
          </p:cNvPr>
          <p:cNvSpPr txBox="1"/>
          <p:nvPr/>
        </p:nvSpPr>
        <p:spPr>
          <a:xfrm>
            <a:off x="2728623" y="3961070"/>
            <a:ext cx="4073959" cy="369332"/>
          </a:xfrm>
          <a:prstGeom prst="rect">
            <a:avLst/>
          </a:prstGeom>
          <a:noFill/>
        </p:spPr>
        <p:txBody>
          <a:bodyPr wrap="square" rtlCol="0">
            <a:spAutoFit/>
          </a:bodyPr>
          <a:lstStyle/>
          <a:p>
            <a:r>
              <a:rPr lang="en-US" dirty="0" err="1">
                <a:latin typeface="Gill Sans MT" panose="020B0502020104020203" pitchFamily="34" charset="0"/>
                <a:cs typeface="Times New Roman" panose="02020603050405020304" pitchFamily="18" charset="0"/>
              </a:rPr>
              <a:t>IoTMosaic</a:t>
            </a:r>
            <a:r>
              <a:rPr lang="en-US" dirty="0">
                <a:latin typeface="Gill Sans MT" panose="020B0502020104020203" pitchFamily="34" charset="0"/>
                <a:cs typeface="Times New Roman" panose="02020603050405020304" pitchFamily="18" charset="0"/>
              </a:rPr>
              <a:t> (Wan et. al, INFOCOM’2022)</a:t>
            </a:r>
          </a:p>
        </p:txBody>
      </p:sp>
      <p:sp>
        <p:nvSpPr>
          <p:cNvPr id="12" name="TextBox 11">
            <a:extLst>
              <a:ext uri="{FF2B5EF4-FFF2-40B4-BE49-F238E27FC236}">
                <a16:creationId xmlns:a16="http://schemas.microsoft.com/office/drawing/2014/main" id="{F28FB39F-E6EA-40CF-8BB2-08E2C958CF98}"/>
              </a:ext>
            </a:extLst>
          </p:cNvPr>
          <p:cNvSpPr txBox="1"/>
          <p:nvPr/>
        </p:nvSpPr>
        <p:spPr>
          <a:xfrm>
            <a:off x="2729954" y="4455384"/>
            <a:ext cx="3847105" cy="369332"/>
          </a:xfrm>
          <a:prstGeom prst="rect">
            <a:avLst/>
          </a:prstGeom>
          <a:noFill/>
        </p:spPr>
        <p:txBody>
          <a:bodyPr wrap="square" rtlCol="0">
            <a:spAutoFit/>
          </a:bodyPr>
          <a:lstStyle/>
          <a:p>
            <a:r>
              <a:rPr lang="en-US" dirty="0">
                <a:latin typeface="Gill Sans MT" panose="020B0502020104020203" pitchFamily="34" charset="0"/>
                <a:cs typeface="Times New Roman" panose="02020603050405020304" pitchFamily="18" charset="0"/>
              </a:rPr>
              <a:t>E2AP (Xue et. al, JSAC, in press)</a:t>
            </a:r>
          </a:p>
        </p:txBody>
      </p:sp>
    </p:spTree>
    <p:extLst>
      <p:ext uri="{BB962C8B-B14F-4D97-AF65-F5344CB8AC3E}">
        <p14:creationId xmlns:p14="http://schemas.microsoft.com/office/powerpoint/2010/main" val="357787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BB27-FDF1-1B5C-D2F7-38A30BD6CCB0}"/>
              </a:ext>
            </a:extLst>
          </p:cNvPr>
          <p:cNvSpPr>
            <a:spLocks noGrp="1"/>
          </p:cNvSpPr>
          <p:nvPr>
            <p:ph type="title"/>
          </p:nvPr>
        </p:nvSpPr>
        <p:spPr/>
        <p:txBody>
          <a:bodyPr>
            <a:normAutofit/>
          </a:bodyPr>
          <a:lstStyle/>
          <a:p>
            <a:r>
              <a:rPr lang="en-US" sz="2800" dirty="0">
                <a:latin typeface="Gill Sans MT" panose="020B0502020104020203" pitchFamily="34" charset="0"/>
              </a:rPr>
              <a:t>The </a:t>
            </a:r>
            <a:r>
              <a:rPr lang="en-US" sz="2800" dirty="0" err="1">
                <a:latin typeface="Gill Sans MT" panose="020B0502020104020203" pitchFamily="34" charset="0"/>
              </a:rPr>
              <a:t>IoTMosaic</a:t>
            </a:r>
            <a:r>
              <a:rPr lang="en-US" sz="2800" dirty="0">
                <a:latin typeface="Gill Sans MT" panose="020B0502020104020203" pitchFamily="34" charset="0"/>
              </a:rPr>
              <a:t> Approach</a:t>
            </a:r>
            <a:endParaRPr lang="en-US" sz="2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564D38-4E1C-F68D-ECB6-FB79CC828DEF}"/>
                  </a:ext>
                </a:extLst>
              </p:cNvPr>
              <p:cNvSpPr>
                <a:spLocks noGrp="1"/>
              </p:cNvSpPr>
              <p:nvPr>
                <p:ph idx="1"/>
              </p:nvPr>
            </p:nvSpPr>
            <p:spPr/>
            <p:txBody>
              <a:bodyPr>
                <a:normAutofit fontScale="92500" lnSpcReduction="10000"/>
              </a:bodyPr>
              <a:lstStyle/>
              <a:p>
                <a:pPr marL="342900" indent="-342900"/>
                <a:r>
                  <a:rPr lang="en-US" sz="2400" dirty="0">
                    <a:latin typeface="Gill Sans MT" panose="020B0502020104020203" pitchFamily="34" charset="0"/>
                  </a:rPr>
                  <a:t>IoTMosaic uses approximate matching for activity inference</a:t>
                </a:r>
              </a:p>
              <a:p>
                <a:pPr marL="342900" indent="-342900">
                  <a:lnSpc>
                    <a:spcPct val="100000"/>
                  </a:lnSpc>
                </a:pPr>
                <a:r>
                  <a:rPr lang="en-US" sz="2400" dirty="0">
                    <a:latin typeface="Gill Sans MT" panose="020B0502020104020203" pitchFamily="34" charset="0"/>
                  </a:rPr>
                  <a:t>For an input sequence of events </a:t>
                </a:r>
                <a14:m>
                  <m:oMath xmlns:m="http://schemas.openxmlformats.org/officeDocument/2006/math">
                    <m:r>
                      <a:rPr lang="en-US" sz="2400" i="1">
                        <a:latin typeface="Cambria Math" panose="02040503050406030204" pitchFamily="18" charset="0"/>
                      </a:rPr>
                      <m:t>𝔼</m:t>
                    </m:r>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𝑚</m:t>
                            </m:r>
                          </m:sub>
                        </m:sSub>
                      </m:e>
                    </m:d>
                  </m:oMath>
                </a14:m>
                <a:r>
                  <a:rPr lang="en-US" sz="2400" dirty="0">
                    <a:latin typeface="Gill Sans MT" panose="020B0502020104020203" pitchFamily="34" charset="0"/>
                  </a:rPr>
                  <a:t>, an activity pattern </a:t>
                </a:r>
                <a14:m>
                  <m:oMath xmlns:m="http://schemas.openxmlformats.org/officeDocument/2006/math">
                    <m:r>
                      <a:rPr lang="en-US" sz="2400" i="1">
                        <a:latin typeface="Cambria Math" panose="02040503050406030204" pitchFamily="18" charset="0"/>
                      </a:rPr>
                      <m:t>𝕊</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𝑛</m:t>
                        </m:r>
                      </m:sub>
                    </m:sSub>
                    <m:r>
                      <a:rPr lang="en-US" sz="2400">
                        <a:latin typeface="Cambria Math" panose="02040503050406030204" pitchFamily="18" charset="0"/>
                      </a:rPr>
                      <m:t>)</m:t>
                    </m:r>
                  </m:oMath>
                </a14:m>
                <a:r>
                  <a:rPr lang="en-US" sz="2400" dirty="0">
                    <a:latin typeface="Gill Sans MT" panose="020B0502020104020203" pitchFamily="34" charset="0"/>
                  </a:rPr>
                  <a:t>, and an approximation parameter </a:t>
                </a:r>
                <a14:m>
                  <m:oMath xmlns:m="http://schemas.openxmlformats.org/officeDocument/2006/math">
                    <m:r>
                      <a:rPr lang="en-US" sz="2400" i="1">
                        <a:latin typeface="Cambria Math" panose="02040503050406030204" pitchFamily="18" charset="0"/>
                      </a:rPr>
                      <m:t>𝑘</m:t>
                    </m:r>
                  </m:oMath>
                </a14:m>
                <a:r>
                  <a:rPr lang="en-US" sz="2400" dirty="0">
                    <a:latin typeface="Gill Sans MT" panose="020B0502020104020203" pitchFamily="34" charset="0"/>
                  </a:rPr>
                  <a:t>, </a:t>
                </a:r>
                <a:r>
                  <a:rPr lang="en-US" sz="2400" dirty="0" err="1">
                    <a:latin typeface="Gill Sans MT" panose="020B0502020104020203" pitchFamily="34" charset="0"/>
                  </a:rPr>
                  <a:t>IoTMosaic</a:t>
                </a:r>
                <a:r>
                  <a:rPr lang="en-US" sz="2400" dirty="0">
                    <a:latin typeface="Gill Sans MT" panose="020B0502020104020203" pitchFamily="34" charset="0"/>
                  </a:rPr>
                  <a:t> computes </a:t>
                </a:r>
                <a14:m>
                  <m:oMath xmlns:m="http://schemas.openxmlformats.org/officeDocument/2006/math">
                    <m:r>
                      <a:rPr lang="en-US" sz="2400" i="1" dirty="0">
                        <a:latin typeface="Cambria Math" panose="02040503050406030204" pitchFamily="18" charset="0"/>
                      </a:rPr>
                      <m:t>𝑘</m:t>
                    </m:r>
                  </m:oMath>
                </a14:m>
                <a:r>
                  <a:rPr lang="en-US" sz="2400" i="1" dirty="0" err="1">
                    <a:latin typeface="Gill Sans MT" panose="020B0502020104020203" pitchFamily="34" charset="0"/>
                  </a:rPr>
                  <a:t>≤approximate</a:t>
                </a:r>
                <a:r>
                  <a:rPr lang="en-US" sz="2400" i="1" dirty="0">
                    <a:latin typeface="Gill Sans MT" panose="020B0502020104020203" pitchFamily="34" charset="0"/>
                  </a:rPr>
                  <a:t> signature matches </a:t>
                </a:r>
                <a:r>
                  <a:rPr lang="en-US" sz="2400" dirty="0">
                    <a:latin typeface="Gill Sans MT" panose="020B0502020104020203" pitchFamily="34" charset="0"/>
                  </a:rPr>
                  <a:t>for </a:t>
                </a:r>
                <a14:m>
                  <m:oMath xmlns:m="http://schemas.openxmlformats.org/officeDocument/2006/math">
                    <m:r>
                      <a:rPr lang="en-US" sz="2400" i="1">
                        <a:latin typeface="Cambria Math" panose="02040503050406030204" pitchFamily="18" charset="0"/>
                      </a:rPr>
                      <m:t>𝕊</m:t>
                    </m:r>
                  </m:oMath>
                </a14:m>
                <a:r>
                  <a:rPr lang="en-US" sz="2400" dirty="0">
                    <a:latin typeface="Gill Sans MT" panose="020B0502020104020203" pitchFamily="34" charset="0"/>
                  </a:rPr>
                  <a:t> in </a:t>
                </a:r>
                <a14:m>
                  <m:oMath xmlns:m="http://schemas.openxmlformats.org/officeDocument/2006/math">
                    <m:r>
                      <a:rPr lang="en-US" sz="2400" i="1">
                        <a:latin typeface="Cambria Math" panose="02040503050406030204" pitchFamily="18" charset="0"/>
                      </a:rPr>
                      <m:t>𝔼</m:t>
                    </m:r>
                  </m:oMath>
                </a14:m>
                <a:endParaRPr lang="en-US" sz="2100" dirty="0">
                  <a:latin typeface="Gill Sans MT" panose="020B0502020104020203" pitchFamily="34" charset="0"/>
                </a:endParaRPr>
              </a:p>
              <a:p>
                <a:pPr marL="685800" lvl="1" indent="-342900"/>
                <a:r>
                  <a:rPr lang="en-US" sz="2000" dirty="0">
                    <a:latin typeface="Gill Sans MT" panose="020B0502020104020203" pitchFamily="34" charset="0"/>
                  </a:rPr>
                  <a:t>A </a:t>
                </a:r>
                <a14:m>
                  <m:oMath xmlns:m="http://schemas.openxmlformats.org/officeDocument/2006/math">
                    <m:r>
                      <a:rPr lang="en-US" sz="2000" i="1" dirty="0">
                        <a:latin typeface="Cambria Math" panose="02040503050406030204" pitchFamily="18" charset="0"/>
                      </a:rPr>
                      <m:t>𝑘</m:t>
                    </m:r>
                  </m:oMath>
                </a14:m>
                <a:r>
                  <a:rPr lang="en-US" sz="2000" i="1" dirty="0">
                    <a:latin typeface="Gill Sans MT" panose="020B0502020104020203" pitchFamily="34" charset="0"/>
                  </a:rPr>
                  <a:t>=approximate match</a:t>
                </a:r>
                <a:r>
                  <a:rPr lang="en-US" sz="2000" dirty="0">
                    <a:latin typeface="Gill Sans MT" panose="020B0502020104020203" pitchFamily="34" charset="0"/>
                  </a:rPr>
                  <a:t> is a minimal-length subsequence of </a:t>
                </a:r>
                <a14:m>
                  <m:oMath xmlns:m="http://schemas.openxmlformats.org/officeDocument/2006/math">
                    <m:r>
                      <a:rPr lang="en-US" sz="2000" i="1">
                        <a:latin typeface="Cambria Math" panose="02040503050406030204" pitchFamily="18" charset="0"/>
                      </a:rPr>
                      <m:t>𝔼</m:t>
                    </m:r>
                  </m:oMath>
                </a14:m>
                <a:r>
                  <a:rPr lang="en-US" sz="2000" dirty="0">
                    <a:latin typeface="Gill Sans MT" panose="020B0502020104020203" pitchFamily="34" charset="0"/>
                  </a:rPr>
                  <a:t> with starting index </a:t>
                </a:r>
                <a14:m>
                  <m:oMath xmlns:m="http://schemas.openxmlformats.org/officeDocument/2006/math">
                    <m:r>
                      <a:rPr lang="en-US" sz="2000" i="1">
                        <a:latin typeface="Cambria Math" panose="02040503050406030204" pitchFamily="18" charset="0"/>
                      </a:rPr>
                      <m:t>𝑖</m:t>
                    </m:r>
                  </m:oMath>
                </a14:m>
                <a:r>
                  <a:rPr lang="en-US" sz="2000" dirty="0">
                    <a:latin typeface="Gill Sans MT" panose="020B0502020104020203" pitchFamily="34" charset="0"/>
                  </a:rPr>
                  <a:t> and end index </a:t>
                </a:r>
                <a14:m>
                  <m:oMath xmlns:m="http://schemas.openxmlformats.org/officeDocument/2006/math">
                    <m:r>
                      <a:rPr lang="en-US" sz="2000" i="1">
                        <a:latin typeface="Cambria Math" panose="02040503050406030204" pitchFamily="18" charset="0"/>
                      </a:rPr>
                      <m:t>𝑗</m:t>
                    </m:r>
                  </m:oMath>
                </a14:m>
                <a:r>
                  <a:rPr lang="en-US" sz="2000" dirty="0">
                    <a:latin typeface="Gill Sans MT" panose="020B0502020104020203" pitchFamily="34" charset="0"/>
                  </a:rPr>
                  <a:t> so that </a:t>
                </a:r>
                <a14:m>
                  <m:oMath xmlns:m="http://schemas.openxmlformats.org/officeDocument/2006/math">
                    <m:r>
                      <a:rPr lang="en-US" sz="2000" i="1">
                        <a:latin typeface="Cambria Math" panose="02040503050406030204" pitchFamily="18" charset="0"/>
                      </a:rPr>
                      <m:t>𝐸𝐷</m:t>
                    </m:r>
                    <m:d>
                      <m:dPr>
                        <m:ctrlPr>
                          <a:rPr lang="en-US" sz="2000" i="1">
                            <a:latin typeface="Cambria Math" panose="02040503050406030204" pitchFamily="18" charset="0"/>
                          </a:rPr>
                        </m:ctrlPr>
                      </m:d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𝑗</m:t>
                                </m:r>
                              </m:sub>
                            </m:sSub>
                          </m:e>
                        </m:d>
                        <m:r>
                          <a:rPr lang="en-US" sz="2000" i="1">
                            <a:latin typeface="Cambria Math" panose="02040503050406030204" pitchFamily="18" charset="0"/>
                          </a:rPr>
                          <m:t>,</m:t>
                        </m:r>
                        <m:r>
                          <a:rPr lang="en-US" sz="2000" i="1">
                            <a:latin typeface="Cambria Math" panose="02040503050406030204" pitchFamily="18" charset="0"/>
                          </a:rPr>
                          <m:t>𝕊</m:t>
                        </m:r>
                      </m:e>
                    </m:d>
                    <m:r>
                      <a:rPr lang="en-US" sz="2000" i="1">
                        <a:latin typeface="Cambria Math" panose="02040503050406030204" pitchFamily="18" charset="0"/>
                      </a:rPr>
                      <m:t>=</m:t>
                    </m:r>
                    <m:r>
                      <a:rPr lang="en-US" sz="2000" i="1">
                        <a:latin typeface="Cambria Math" panose="02040503050406030204" pitchFamily="18" charset="0"/>
                      </a:rPr>
                      <m:t>𝑘</m:t>
                    </m:r>
                  </m:oMath>
                </a14:m>
                <a:endParaRPr lang="en-US" sz="2000" dirty="0">
                  <a:latin typeface="Gill Sans MT" panose="020B0502020104020203" pitchFamily="34" charset="0"/>
                </a:endParaRPr>
              </a:p>
              <a:p>
                <a:pPr marL="685800" lvl="1" indent="-342900"/>
                <a14:m>
                  <m:oMath xmlns:m="http://schemas.openxmlformats.org/officeDocument/2006/math">
                    <m:r>
                      <a:rPr lang="en-US" sz="2000" i="1" dirty="0">
                        <a:latin typeface="Cambria Math" panose="02040503050406030204" pitchFamily="18" charset="0"/>
                      </a:rPr>
                      <m:t>𝑘</m:t>
                    </m:r>
                  </m:oMath>
                </a14:m>
                <a:r>
                  <a:rPr lang="en-US" sz="2000" i="1" dirty="0">
                    <a:latin typeface="Gill Sans MT" panose="020B0502020104020203" pitchFamily="34" charset="0"/>
                  </a:rPr>
                  <a:t>≤approximate matches </a:t>
                </a:r>
                <a:r>
                  <a:rPr lang="en-US" sz="2000" dirty="0">
                    <a:latin typeface="Gill Sans MT" panose="020B0502020104020203" pitchFamily="34" charset="0"/>
                  </a:rPr>
                  <a:t>find all </a:t>
                </a:r>
                <a14:m>
                  <m:oMath xmlns:m="http://schemas.openxmlformats.org/officeDocument/2006/math">
                    <m:r>
                      <a:rPr lang="en-US" sz="2000" i="1">
                        <a:latin typeface="Cambria Math" panose="02040503050406030204" pitchFamily="18" charset="0"/>
                      </a:rPr>
                      <m:t>𝑖</m:t>
                    </m:r>
                  </m:oMath>
                </a14:m>
                <a:r>
                  <a:rPr lang="en-US" sz="2000" dirty="0">
                    <a:latin typeface="Gill Sans MT" panose="020B0502020104020203" pitchFamily="34" charset="0"/>
                  </a:rPr>
                  <a:t>=approximate matches of </a:t>
                </a:r>
                <a14:m>
                  <m:oMath xmlns:m="http://schemas.openxmlformats.org/officeDocument/2006/math">
                    <m:r>
                      <a:rPr lang="en-US" sz="2000" i="1">
                        <a:latin typeface="Cambria Math" panose="02040503050406030204" pitchFamily="18" charset="0"/>
                      </a:rPr>
                      <m:t>𝕊</m:t>
                    </m:r>
                  </m:oMath>
                </a14:m>
                <a:r>
                  <a:rPr lang="en-US" sz="2000" dirty="0">
                    <a:latin typeface="Gill Sans MT" panose="020B0502020104020203" pitchFamily="34" charset="0"/>
                  </a:rPr>
                  <a:t> whose </a:t>
                </a:r>
                <a14:m>
                  <m:oMath xmlns:m="http://schemas.openxmlformats.org/officeDocument/2006/math">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oMath>
                </a14:m>
                <a:r>
                  <a:rPr lang="en-US" sz="2000" dirty="0">
                    <a:latin typeface="Gill Sans MT" panose="020B0502020104020203" pitchFamily="34" charset="0"/>
                  </a:rPr>
                  <a:t> </a:t>
                </a:r>
              </a:p>
              <a:p>
                <a:pPr marL="1028700" lvl="2" indent="-342900"/>
                <a:r>
                  <a:rPr lang="en-US" sz="1850" dirty="0">
                    <a:latin typeface="Gill Sans MT" panose="020B0502020104020203" pitchFamily="34" charset="0"/>
                  </a:rPr>
                  <a:t>in case that multiple matches can be found on the same interval, choose the one with smallest </a:t>
                </a:r>
                <a14:m>
                  <m:oMath xmlns:m="http://schemas.openxmlformats.org/officeDocument/2006/math">
                    <m:r>
                      <a:rPr lang="en-US" sz="1850" i="1">
                        <a:latin typeface="Cambria Math" panose="02040503050406030204" pitchFamily="18" charset="0"/>
                      </a:rPr>
                      <m:t>𝑖</m:t>
                    </m:r>
                  </m:oMath>
                </a14:m>
                <a:endParaRPr lang="en-US" sz="1850" dirty="0">
                  <a:latin typeface="Gill Sans MT" panose="020B0502020104020203" pitchFamily="34" charset="0"/>
                </a:endParaRPr>
              </a:p>
              <a:p>
                <a:pPr marL="342900" indent="-342900"/>
                <a:endParaRPr lang="en-US" sz="2400" dirty="0">
                  <a:latin typeface="Gill Sans MT" panose="020B0502020104020203" pitchFamily="34" charset="0"/>
                </a:endParaRPr>
              </a:p>
              <a:p>
                <a:pPr marL="342900" indent="-342900"/>
                <a:r>
                  <a:rPr lang="en-US" sz="2400" dirty="0">
                    <a:latin typeface="Gill Sans MT" panose="020B0502020104020203" pitchFamily="34" charset="0"/>
                  </a:rPr>
                  <a:t>Two matches of different user activities can conflict if they share overlapping device events</a:t>
                </a:r>
              </a:p>
              <a:p>
                <a:pPr marL="342900" indent="-342900"/>
                <a:r>
                  <a:rPr lang="en-US" sz="2400" dirty="0">
                    <a:latin typeface="Gill Sans MT" panose="020B0502020104020203" pitchFamily="34" charset="0"/>
                  </a:rPr>
                  <a:t>A trimming step is used to resolve such conflicts</a:t>
                </a:r>
              </a:p>
              <a:p>
                <a:pPr lvl="1"/>
                <a:r>
                  <a:rPr lang="en-US" sz="2000" dirty="0">
                    <a:latin typeface="Gill Sans MT" panose="020B0502020104020203" pitchFamily="34" charset="0"/>
                  </a:rPr>
                  <a:t>Activity matches with less missed events are preferred</a:t>
                </a:r>
              </a:p>
              <a:p>
                <a:pPr lvl="1"/>
                <a:r>
                  <a:rPr lang="en-US" sz="2000" dirty="0">
                    <a:latin typeface="Gill Sans MT" panose="020B0502020104020203" pitchFamily="34" charset="0"/>
                  </a:rPr>
                  <a:t>When one user activity whose pattern is a superset of another activity’s pattern, choose the activity with the superset pattern</a:t>
                </a:r>
              </a:p>
            </p:txBody>
          </p:sp>
        </mc:Choice>
        <mc:Fallback xmlns="">
          <p:sp>
            <p:nvSpPr>
              <p:cNvPr id="3" name="Content Placeholder 2">
                <a:extLst>
                  <a:ext uri="{FF2B5EF4-FFF2-40B4-BE49-F238E27FC236}">
                    <a16:creationId xmlns:a16="http://schemas.microsoft.com/office/drawing/2014/main" id="{1C564D38-4E1C-F68D-ECB6-FB79CC828DEF}"/>
                  </a:ext>
                </a:extLst>
              </p:cNvPr>
              <p:cNvSpPr>
                <a:spLocks noGrp="1" noRot="1" noChangeAspect="1" noMove="1" noResize="1" noEditPoints="1" noAdjustHandles="1" noChangeArrowheads="1" noChangeShapeType="1" noTextEdit="1"/>
              </p:cNvSpPr>
              <p:nvPr>
                <p:ph idx="1"/>
              </p:nvPr>
            </p:nvSpPr>
            <p:spPr>
              <a:blipFill>
                <a:blip r:embed="rId3"/>
                <a:stretch>
                  <a:fillRect l="-773" t="-2143" r="-11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55D7FEA-1F9C-F669-78A4-4215B5FE461D}"/>
              </a:ext>
            </a:extLst>
          </p:cNvPr>
          <p:cNvSpPr>
            <a:spLocks noGrp="1"/>
          </p:cNvSpPr>
          <p:nvPr>
            <p:ph type="sldNum" sz="quarter" idx="12"/>
          </p:nvPr>
        </p:nvSpPr>
        <p:spPr/>
        <p:txBody>
          <a:bodyPr/>
          <a:lstStyle/>
          <a:p>
            <a:fld id="{96145FF0-10D7-4BFC-A2C2-F6A1A74CD6DC}" type="slidenum">
              <a:rPr lang="en-US" smtClean="0"/>
              <a:t>12</a:t>
            </a:fld>
            <a:endParaRPr lang="en-US"/>
          </a:p>
        </p:txBody>
      </p:sp>
    </p:spTree>
    <p:extLst>
      <p:ext uri="{BB962C8B-B14F-4D97-AF65-F5344CB8AC3E}">
        <p14:creationId xmlns:p14="http://schemas.microsoft.com/office/powerpoint/2010/main" val="3440477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0AE9-D576-5382-B793-28B3C14641DF}"/>
              </a:ext>
            </a:extLst>
          </p:cNvPr>
          <p:cNvSpPr>
            <a:spLocks noGrp="1"/>
          </p:cNvSpPr>
          <p:nvPr>
            <p:ph type="title"/>
          </p:nvPr>
        </p:nvSpPr>
        <p:spPr/>
        <p:txBody>
          <a:bodyPr>
            <a:normAutofit/>
          </a:bodyPr>
          <a:lstStyle/>
          <a:p>
            <a:r>
              <a:rPr lang="en-US" sz="2800" dirty="0">
                <a:latin typeface="Gill Sans MT" panose="020B0502020104020203" pitchFamily="34" charset="0"/>
              </a:rPr>
              <a:t>The E2AP Approach</a:t>
            </a:r>
          </a:p>
        </p:txBody>
      </p:sp>
      <p:sp>
        <p:nvSpPr>
          <p:cNvPr id="3" name="Content Placeholder 2">
            <a:extLst>
              <a:ext uri="{FF2B5EF4-FFF2-40B4-BE49-F238E27FC236}">
                <a16:creationId xmlns:a16="http://schemas.microsoft.com/office/drawing/2014/main" id="{88962082-8E98-43E6-547C-B5E832539415}"/>
              </a:ext>
            </a:extLst>
          </p:cNvPr>
          <p:cNvSpPr>
            <a:spLocks noGrp="1"/>
          </p:cNvSpPr>
          <p:nvPr>
            <p:ph idx="1"/>
          </p:nvPr>
        </p:nvSpPr>
        <p:spPr>
          <a:xfrm>
            <a:off x="234280" y="1044611"/>
            <a:ext cx="8674827" cy="5115119"/>
          </a:xfrm>
        </p:spPr>
        <p:txBody>
          <a:bodyPr>
            <a:normAutofit/>
          </a:bodyPr>
          <a:lstStyle/>
          <a:p>
            <a:pPr marL="342900" indent="-342900"/>
            <a:r>
              <a:rPr lang="en-US" sz="2400" dirty="0">
                <a:latin typeface="Gill Sans MT" panose="020B0502020104020203" pitchFamily="34" charset="0"/>
              </a:rPr>
              <a:t>The E2AP framework dynamically assigns a weight for a full/partial match of a signature.</a:t>
            </a:r>
          </a:p>
          <a:p>
            <a:pPr marL="342900" indent="-342900"/>
            <a:r>
              <a:rPr lang="en-US" sz="2400" dirty="0">
                <a:latin typeface="Gill Sans MT" panose="020B0502020104020203" pitchFamily="34" charset="0"/>
              </a:rPr>
              <a:t>For given weight assignment, it computes a sequence of compatible user activity-patterns that maximizes the total weight.</a:t>
            </a:r>
          </a:p>
          <a:p>
            <a:pPr marL="342900" indent="-342900"/>
            <a:r>
              <a:rPr lang="en-US" sz="2400" dirty="0">
                <a:latin typeface="Gill Sans MT" panose="020B0502020104020203" pitchFamily="34" charset="0"/>
              </a:rPr>
              <a:t>The loss function of a weight assignment is the edit distance of the network traffic with the concatenation of patterns of the inferred sequence of activity-patterns.</a:t>
            </a:r>
          </a:p>
          <a:p>
            <a:pPr marL="342900" indent="-342900"/>
            <a:r>
              <a:rPr lang="en-US" sz="2400" dirty="0">
                <a:latin typeface="Gill Sans MT" panose="020B0502020104020203" pitchFamily="34" charset="0"/>
              </a:rPr>
              <a:t>E2AP computes the optimal weight assignment by minimizing the loss function.</a:t>
            </a:r>
          </a:p>
          <a:p>
            <a:pPr marL="342900" indent="-342900"/>
            <a:r>
              <a:rPr lang="en-US" sz="2400" dirty="0">
                <a:latin typeface="Gill Sans MT" panose="020B0502020104020203" pitchFamily="34" charset="0"/>
              </a:rPr>
              <a:t>Since it learns the optimal weight, rather than giving higher priority for exact matches, E2AP outperforms </a:t>
            </a:r>
            <a:r>
              <a:rPr lang="en-US" sz="2400" dirty="0" err="1">
                <a:latin typeface="Gill Sans MT" panose="020B0502020104020203" pitchFamily="34" charset="0"/>
              </a:rPr>
              <a:t>IoTMosaic</a:t>
            </a:r>
            <a:r>
              <a:rPr lang="en-US" sz="2400" dirty="0">
                <a:latin typeface="Gill Sans MT" panose="020B0502020104020203" pitchFamily="34" charset="0"/>
              </a:rPr>
              <a:t>, especially when there are missing device events.</a:t>
            </a:r>
            <a:endParaRPr lang="en-US" sz="20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BB5FCAD9-0899-A84D-F19C-5C4D85ED5D20}"/>
              </a:ext>
            </a:extLst>
          </p:cNvPr>
          <p:cNvSpPr>
            <a:spLocks noGrp="1"/>
          </p:cNvSpPr>
          <p:nvPr>
            <p:ph type="sldNum" sz="quarter" idx="12"/>
          </p:nvPr>
        </p:nvSpPr>
        <p:spPr/>
        <p:txBody>
          <a:bodyPr/>
          <a:lstStyle/>
          <a:p>
            <a:fld id="{96145FF0-10D7-4BFC-A2C2-F6A1A74CD6DC}" type="slidenum">
              <a:rPr lang="en-US" smtClean="0"/>
              <a:t>13</a:t>
            </a:fld>
            <a:endParaRPr lang="en-US"/>
          </a:p>
        </p:txBody>
      </p:sp>
    </p:spTree>
    <p:extLst>
      <p:ext uri="{BB962C8B-B14F-4D97-AF65-F5344CB8AC3E}">
        <p14:creationId xmlns:p14="http://schemas.microsoft.com/office/powerpoint/2010/main" val="184795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07D3-C0E9-511A-224E-C85AD221F655}"/>
              </a:ext>
            </a:extLst>
          </p:cNvPr>
          <p:cNvSpPr>
            <a:spLocks noGrp="1"/>
          </p:cNvSpPr>
          <p:nvPr>
            <p:ph type="title"/>
          </p:nvPr>
        </p:nvSpPr>
        <p:spPr/>
        <p:txBody>
          <a:bodyPr>
            <a:normAutofit/>
          </a:bodyPr>
          <a:lstStyle/>
          <a:p>
            <a:r>
              <a:rPr lang="en-US" sz="2800" dirty="0"/>
              <a:t>Outline</a:t>
            </a:r>
          </a:p>
        </p:txBody>
      </p:sp>
      <p:sp>
        <p:nvSpPr>
          <p:cNvPr id="3" name="Content Placeholder 2">
            <a:extLst>
              <a:ext uri="{FF2B5EF4-FFF2-40B4-BE49-F238E27FC236}">
                <a16:creationId xmlns:a16="http://schemas.microsoft.com/office/drawing/2014/main" id="{923A7A0C-8CE9-14F2-A227-1EFCAB8F91FF}"/>
              </a:ext>
            </a:extLst>
          </p:cNvPr>
          <p:cNvSpPr>
            <a:spLocks noGrp="1"/>
          </p:cNvSpPr>
          <p:nvPr>
            <p:ph idx="1"/>
          </p:nvPr>
        </p:nvSpPr>
        <p:spPr/>
        <p:txBody>
          <a:bodyPr>
            <a:normAutofit/>
          </a:bodyPr>
          <a:lstStyle/>
          <a:p>
            <a:pPr marL="342900" indent="-342900">
              <a:lnSpc>
                <a:spcPct val="250000"/>
              </a:lnSpc>
            </a:pPr>
            <a:r>
              <a:rPr lang="en-US" sz="2400" dirty="0"/>
              <a:t>Introduction</a:t>
            </a:r>
          </a:p>
          <a:p>
            <a:pPr marL="342900" indent="-342900">
              <a:lnSpc>
                <a:spcPct val="250000"/>
              </a:lnSpc>
            </a:pPr>
            <a:r>
              <a:rPr lang="en-US" sz="2400" dirty="0">
                <a:highlight>
                  <a:srgbClr val="FFFF00"/>
                </a:highlight>
              </a:rPr>
              <a:t>Challenges to Existing Solutions</a:t>
            </a:r>
          </a:p>
          <a:p>
            <a:pPr marL="342900" indent="-342900">
              <a:lnSpc>
                <a:spcPct val="250000"/>
              </a:lnSpc>
            </a:pPr>
            <a:r>
              <a:rPr lang="en-US" sz="2400" dirty="0"/>
              <a:t>Challenges </a:t>
            </a:r>
            <a:r>
              <a:rPr lang="en-US" sz="2400" dirty="0">
                <a:sym typeface="Wingdings" panose="05000000000000000000" pitchFamily="2" charset="2"/>
              </a:rPr>
              <a:t> Opportunities</a:t>
            </a:r>
            <a:endParaRPr lang="en-US" sz="2400" dirty="0"/>
          </a:p>
          <a:p>
            <a:pPr marL="342900" indent="-342900">
              <a:lnSpc>
                <a:spcPct val="250000"/>
              </a:lnSpc>
            </a:pPr>
            <a:r>
              <a:rPr lang="en-US" sz="2400" dirty="0"/>
              <a:t>Conclusions</a:t>
            </a:r>
          </a:p>
        </p:txBody>
      </p:sp>
      <p:sp>
        <p:nvSpPr>
          <p:cNvPr id="4" name="Slide Number Placeholder 3">
            <a:extLst>
              <a:ext uri="{FF2B5EF4-FFF2-40B4-BE49-F238E27FC236}">
                <a16:creationId xmlns:a16="http://schemas.microsoft.com/office/drawing/2014/main" id="{F91CC72F-5B54-7C58-97C8-A69EA928F1C1}"/>
              </a:ext>
            </a:extLst>
          </p:cNvPr>
          <p:cNvSpPr>
            <a:spLocks noGrp="1"/>
          </p:cNvSpPr>
          <p:nvPr>
            <p:ph type="sldNum" sz="quarter" idx="12"/>
          </p:nvPr>
        </p:nvSpPr>
        <p:spPr/>
        <p:txBody>
          <a:bodyPr/>
          <a:lstStyle/>
          <a:p>
            <a:fld id="{96145FF0-10D7-4BFC-A2C2-F6A1A74CD6DC}" type="slidenum">
              <a:rPr lang="en-US" smtClean="0"/>
              <a:t>14</a:t>
            </a:fld>
            <a:endParaRPr lang="en-US"/>
          </a:p>
        </p:txBody>
      </p:sp>
    </p:spTree>
    <p:extLst>
      <p:ext uri="{BB962C8B-B14F-4D97-AF65-F5344CB8AC3E}">
        <p14:creationId xmlns:p14="http://schemas.microsoft.com/office/powerpoint/2010/main" val="105244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E3C1-2746-CE65-A65D-24376C0A38B5}"/>
              </a:ext>
            </a:extLst>
          </p:cNvPr>
          <p:cNvSpPr>
            <a:spLocks noGrp="1"/>
          </p:cNvSpPr>
          <p:nvPr>
            <p:ph type="title"/>
          </p:nvPr>
        </p:nvSpPr>
        <p:spPr/>
        <p:txBody>
          <a:bodyPr>
            <a:normAutofit/>
          </a:bodyPr>
          <a:lstStyle/>
          <a:p>
            <a:r>
              <a:rPr lang="en-US" sz="2800" dirty="0">
                <a:latin typeface="Gill Sans MT" panose="020B0502020104020203" pitchFamily="34" charset="0"/>
              </a:rPr>
              <a:t>Challenges to Existing Solutions</a:t>
            </a:r>
          </a:p>
        </p:txBody>
      </p:sp>
      <p:sp>
        <p:nvSpPr>
          <p:cNvPr id="3" name="Content Placeholder 2">
            <a:extLst>
              <a:ext uri="{FF2B5EF4-FFF2-40B4-BE49-F238E27FC236}">
                <a16:creationId xmlns:a16="http://schemas.microsoft.com/office/drawing/2014/main" id="{3126299B-E92A-B9E3-88FE-86FE24E660DC}"/>
              </a:ext>
            </a:extLst>
          </p:cNvPr>
          <p:cNvSpPr>
            <a:spLocks noGrp="1"/>
          </p:cNvSpPr>
          <p:nvPr>
            <p:ph idx="1"/>
          </p:nvPr>
        </p:nvSpPr>
        <p:spPr/>
        <p:txBody>
          <a:bodyPr>
            <a:normAutofit/>
          </a:bodyPr>
          <a:lstStyle/>
          <a:p>
            <a:pPr marL="342900" indent="-342900"/>
            <a:r>
              <a:rPr lang="en-US" sz="2400" dirty="0">
                <a:latin typeface="Gill Sans MT" panose="020B0502020104020203" pitchFamily="34" charset="0"/>
              </a:rPr>
              <a:t>User activity inference depends on the exact identification of device events to infer user activities</a:t>
            </a:r>
          </a:p>
          <a:p>
            <a:pPr lvl="1"/>
            <a:r>
              <a:rPr lang="en-US" sz="2000" dirty="0">
                <a:latin typeface="Gill Sans MT" panose="020B0502020104020203" pitchFamily="34" charset="0"/>
              </a:rPr>
              <a:t>Sometimes some events can be missing or out of order</a:t>
            </a:r>
          </a:p>
          <a:p>
            <a:pPr lvl="1"/>
            <a:r>
              <a:rPr lang="en-US" sz="2000" dirty="0">
                <a:latin typeface="Gill Sans MT" panose="020B0502020104020203" pitchFamily="34" charset="0"/>
              </a:rPr>
              <a:t>There will be more missing events when devices malfunction</a:t>
            </a:r>
          </a:p>
          <a:p>
            <a:pPr marL="342900" indent="-342900"/>
            <a:endParaRPr lang="en-US" sz="2400" dirty="0">
              <a:latin typeface="Gill Sans MT" panose="020B0502020104020203" pitchFamily="34" charset="0"/>
            </a:endParaRPr>
          </a:p>
          <a:p>
            <a:pPr marL="342900" indent="-342900"/>
            <a:r>
              <a:rPr lang="en-US" sz="2400" dirty="0">
                <a:latin typeface="Gill Sans MT" panose="020B0502020104020203" pitchFamily="34" charset="0"/>
              </a:rPr>
              <a:t>In the face of device malfunction, accuracy of E2AP and </a:t>
            </a:r>
            <a:r>
              <a:rPr lang="en-US" sz="2400" dirty="0" err="1">
                <a:latin typeface="Gill Sans MT" panose="020B0502020104020203" pitchFamily="34" charset="0"/>
              </a:rPr>
              <a:t>IoTMosaic</a:t>
            </a:r>
            <a:r>
              <a:rPr lang="en-US" sz="2400" dirty="0">
                <a:latin typeface="Gill Sans MT" panose="020B0502020104020203" pitchFamily="34" charset="0"/>
              </a:rPr>
              <a:t> decreases significantly</a:t>
            </a:r>
          </a:p>
          <a:p>
            <a:pPr marL="342900" indent="-342900"/>
            <a:endParaRPr lang="en-US" sz="2400" dirty="0">
              <a:latin typeface="Gill Sans MT" panose="020B0502020104020203" pitchFamily="34" charset="0"/>
            </a:endParaRPr>
          </a:p>
          <a:p>
            <a:pPr marL="342900" indent="-342900"/>
            <a:r>
              <a:rPr lang="en-US" sz="2400" dirty="0">
                <a:latin typeface="Gill Sans MT" panose="020B0502020104020203" pitchFamily="34" charset="0"/>
              </a:rPr>
              <a:t>Can we design more accurate inference algorithms?</a:t>
            </a:r>
          </a:p>
          <a:p>
            <a:endParaRPr lang="en-US" sz="2400" dirty="0"/>
          </a:p>
        </p:txBody>
      </p:sp>
      <p:sp>
        <p:nvSpPr>
          <p:cNvPr id="4" name="Slide Number Placeholder 3">
            <a:extLst>
              <a:ext uri="{FF2B5EF4-FFF2-40B4-BE49-F238E27FC236}">
                <a16:creationId xmlns:a16="http://schemas.microsoft.com/office/drawing/2014/main" id="{633959D9-5D7A-5F27-2DB2-9ED89167D610}"/>
              </a:ext>
            </a:extLst>
          </p:cNvPr>
          <p:cNvSpPr>
            <a:spLocks noGrp="1"/>
          </p:cNvSpPr>
          <p:nvPr>
            <p:ph type="sldNum" sz="quarter" idx="12"/>
          </p:nvPr>
        </p:nvSpPr>
        <p:spPr/>
        <p:txBody>
          <a:bodyPr/>
          <a:lstStyle/>
          <a:p>
            <a:fld id="{96145FF0-10D7-4BFC-A2C2-F6A1A74CD6DC}" type="slidenum">
              <a:rPr lang="en-US" smtClean="0"/>
              <a:t>15</a:t>
            </a:fld>
            <a:endParaRPr lang="en-US"/>
          </a:p>
        </p:txBody>
      </p:sp>
    </p:spTree>
    <p:extLst>
      <p:ext uri="{BB962C8B-B14F-4D97-AF65-F5344CB8AC3E}">
        <p14:creationId xmlns:p14="http://schemas.microsoft.com/office/powerpoint/2010/main" val="150125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90F4-0759-7A30-B8A7-97CC54D51AF2}"/>
              </a:ext>
            </a:extLst>
          </p:cNvPr>
          <p:cNvSpPr>
            <a:spLocks noGrp="1"/>
          </p:cNvSpPr>
          <p:nvPr>
            <p:ph type="title"/>
          </p:nvPr>
        </p:nvSpPr>
        <p:spPr/>
        <p:txBody>
          <a:bodyPr>
            <a:normAutofit/>
          </a:bodyPr>
          <a:lstStyle/>
          <a:p>
            <a:r>
              <a:rPr lang="en-US" sz="2800" dirty="0">
                <a:latin typeface="Gill Sans MT" panose="020B0502020104020203" pitchFamily="34" charset="0"/>
              </a:rPr>
              <a:t>Impossibility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2704A8-D75C-6E07-E5C9-064B0CB1DC4B}"/>
                  </a:ext>
                </a:extLst>
              </p:cNvPr>
              <p:cNvSpPr>
                <a:spLocks noGrp="1"/>
              </p:cNvSpPr>
              <p:nvPr>
                <p:ph idx="1"/>
              </p:nvPr>
            </p:nvSpPr>
            <p:spPr>
              <a:xfrm>
                <a:off x="234281" y="1053200"/>
                <a:ext cx="8607569" cy="5123765"/>
              </a:xfrm>
            </p:spPr>
            <p:txBody>
              <a:bodyPr>
                <a:normAutofit/>
              </a:bodyPr>
              <a:lstStyle/>
              <a:p>
                <a:pPr marL="342900" indent="-342900"/>
                <a:r>
                  <a:rPr lang="en-US" sz="2400" dirty="0">
                    <a:latin typeface="Gill Sans MT" panose="020B0502020104020203" pitchFamily="34" charset="0"/>
                  </a:rPr>
                  <a:t>We present three categories of impossibility results:</a:t>
                </a:r>
              </a:p>
              <a:p>
                <a:pPr marL="342900" indent="-342900"/>
                <a:r>
                  <a:rPr lang="en-US" sz="2400" dirty="0">
                    <a:latin typeface="Gill Sans MT" panose="020B0502020104020203" pitchFamily="34" charset="0"/>
                  </a:rPr>
                  <a:t>Let </a:t>
                </a:r>
                <a14:m>
                  <m:oMath xmlns:m="http://schemas.openxmlformats.org/officeDocument/2006/math">
                    <m:r>
                      <a:rPr lang="en-US" sz="2400" b="0" i="1" smtClean="0">
                        <a:latin typeface="Cambria Math" panose="02040503050406030204" pitchFamily="18" charset="0"/>
                      </a:rPr>
                      <m:t>𝒜</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4</m:t>
                            </m:r>
                          </m:sup>
                        </m:sSup>
                      </m:e>
                    </m:d>
                  </m:oMath>
                </a14:m>
                <a:r>
                  <a:rPr lang="en-US" sz="2400" dirty="0">
                    <a:latin typeface="Gill Sans MT" panose="020B0502020104020203" pitchFamily="34" charset="0"/>
                  </a:rPr>
                  <a:t> be the set of user activities</a:t>
                </a:r>
              </a:p>
              <a:p>
                <a:pPr marL="342900" indent="-342900"/>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𝐴</m:t>
                        </m:r>
                      </m:e>
                      <m:sup>
                        <m:r>
                          <a:rPr lang="en-US" sz="2400">
                            <a:latin typeface="Cambria Math" panose="02040503050406030204" pitchFamily="18" charset="0"/>
                          </a:rPr>
                          <m:t>1</m:t>
                        </m:r>
                      </m:sup>
                    </m:sSup>
                    <m:r>
                      <m:rPr>
                        <m:nor/>
                      </m:rPr>
                      <a:rPr lang="en-US" sz="2400" dirty="0">
                        <a:latin typeface="Gill Sans MT" panose="020B0502020104020203" pitchFamily="34" charset="0"/>
                      </a:rPr>
                      <m:t> </m:t>
                    </m:r>
                    <m:r>
                      <m:rPr>
                        <m:nor/>
                      </m:rPr>
                      <a:rPr lang="en-US" sz="2400" dirty="0">
                        <a:latin typeface="Gill Sans MT" panose="020B0502020104020203" pitchFamily="34" charset="0"/>
                      </a:rPr>
                      <m:t>corresponds</m:t>
                    </m:r>
                    <m:r>
                      <m:rPr>
                        <m:nor/>
                      </m:rPr>
                      <a:rPr lang="en-US" sz="2400" dirty="0">
                        <a:latin typeface="Gill Sans MT" panose="020B0502020104020203" pitchFamily="34" charset="0"/>
                      </a:rPr>
                      <m:t> </m:t>
                    </m:r>
                    <m:r>
                      <m:rPr>
                        <m:nor/>
                      </m:rPr>
                      <a:rPr lang="en-US" sz="2400" dirty="0">
                        <a:latin typeface="Gill Sans MT" panose="020B0502020104020203" pitchFamily="34" charset="0"/>
                      </a:rPr>
                      <m:t>to</m:t>
                    </m:r>
                    <m:r>
                      <m:rPr>
                        <m:nor/>
                      </m:rPr>
                      <a:rPr lang="en-US" sz="2400" dirty="0">
                        <a:latin typeface="Gill Sans MT" panose="020B0502020104020203" pitchFamily="34" charset="0"/>
                      </a:rPr>
                      <m:t> </m:t>
                    </m:r>
                    <m:d>
                      <m:dPr>
                        <m:ctrlPr>
                          <a:rPr lang="en-US" sz="2400" i="1">
                            <a:latin typeface="Cambria Math" panose="02040503050406030204" pitchFamily="18" charset="0"/>
                          </a:rPr>
                        </m:ctrlPr>
                      </m:dPr>
                      <m:e>
                        <m:r>
                          <a:rPr lang="en-US" sz="2400">
                            <a:latin typeface="Cambria Math" panose="02040503050406030204" pitchFamily="18" charset="0"/>
                          </a:rPr>
                          <m:t>𝑎</m:t>
                        </m:r>
                        <m:r>
                          <a:rPr lang="en-US" sz="2400">
                            <a:latin typeface="Cambria Math" panose="02040503050406030204" pitchFamily="18" charset="0"/>
                          </a:rPr>
                          <m:t>, </m:t>
                        </m:r>
                        <m:r>
                          <a:rPr lang="en-US" sz="2400">
                            <a:latin typeface="Cambria Math" panose="02040503050406030204" pitchFamily="18" charset="0"/>
                          </a:rPr>
                          <m:t>𝑏</m:t>
                        </m:r>
                        <m:r>
                          <a:rPr lang="en-US" sz="2400">
                            <a:latin typeface="Cambria Math" panose="02040503050406030204" pitchFamily="18" charset="0"/>
                          </a:rPr>
                          <m:t>, </m:t>
                        </m:r>
                        <m:r>
                          <a:rPr lang="en-US" sz="2400">
                            <a:latin typeface="Cambria Math" panose="02040503050406030204" pitchFamily="18" charset="0"/>
                          </a:rPr>
                          <m:t>𝑐</m:t>
                        </m:r>
                      </m:e>
                    </m:d>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a:latin typeface="Cambria Math" panose="02040503050406030204" pitchFamily="18" charset="0"/>
                          </a:rPr>
                          <m:t>𝐴</m:t>
                        </m:r>
                      </m:e>
                      <m:sup>
                        <m:r>
                          <a:rPr lang="en-US" sz="2400">
                            <a:latin typeface="Cambria Math" panose="02040503050406030204" pitchFamily="18" charset="0"/>
                          </a:rPr>
                          <m:t>2</m:t>
                        </m:r>
                      </m:sup>
                    </m:sSup>
                  </m:oMath>
                </a14:m>
                <a:r>
                  <a:rPr lang="en-US" sz="2400" dirty="0">
                    <a:latin typeface="Gill Sans MT" panose="020B0502020104020203" pitchFamily="34" charset="0"/>
                  </a:rPr>
                  <a:t> corresponds to </a:t>
                </a:r>
                <a14:m>
                  <m:oMath xmlns:m="http://schemas.openxmlformats.org/officeDocument/2006/math">
                    <m:d>
                      <m:dPr>
                        <m:ctrlPr>
                          <a:rPr lang="en-US" sz="2400" i="1">
                            <a:latin typeface="Cambria Math" panose="02040503050406030204" pitchFamily="18" charset="0"/>
                          </a:rPr>
                        </m:ctrlPr>
                      </m:dPr>
                      <m:e>
                        <m:r>
                          <a:rPr lang="en-US" sz="2400">
                            <a:latin typeface="Cambria Math" panose="02040503050406030204" pitchFamily="18" charset="0"/>
                          </a:rPr>
                          <m:t>𝑎</m:t>
                        </m:r>
                        <m:r>
                          <a:rPr lang="en-US" sz="2400">
                            <a:latin typeface="Cambria Math" panose="02040503050406030204" pitchFamily="18" charset="0"/>
                          </a:rPr>
                          <m:t>,</m:t>
                        </m:r>
                        <m:r>
                          <a:rPr lang="en-US" sz="2400">
                            <a:latin typeface="Cambria Math" panose="02040503050406030204" pitchFamily="18" charset="0"/>
                          </a:rPr>
                          <m:t>𝑏</m:t>
                        </m:r>
                      </m:e>
                    </m:d>
                  </m:oMath>
                </a14:m>
                <a:r>
                  <a:rPr lang="en-US" sz="2400" dirty="0">
                    <a:latin typeface="Gill Sans MT" panose="020B0502020104020203" pitchFamily="34" charset="0"/>
                  </a:rPr>
                  <a:t>,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𝐴</m:t>
                        </m:r>
                      </m:e>
                      <m:sup>
                        <m:r>
                          <a:rPr lang="en-US" sz="2400">
                            <a:latin typeface="Cambria Math" panose="02040503050406030204" pitchFamily="18" charset="0"/>
                          </a:rPr>
                          <m:t>3</m:t>
                        </m:r>
                      </m:sup>
                    </m:sSup>
                  </m:oMath>
                </a14:m>
                <a:r>
                  <a:rPr lang="en-US" sz="2400" dirty="0">
                    <a:latin typeface="Gill Sans MT" panose="020B0502020104020203" pitchFamily="34" charset="0"/>
                  </a:rPr>
                  <a:t> corresponds to </a:t>
                </a:r>
                <a14:m>
                  <m:oMath xmlns:m="http://schemas.openxmlformats.org/officeDocument/2006/math">
                    <m:d>
                      <m:dPr>
                        <m:ctrlPr>
                          <a:rPr lang="en-US" sz="2400" i="1">
                            <a:latin typeface="Cambria Math" panose="02040503050406030204" pitchFamily="18" charset="0"/>
                          </a:rPr>
                        </m:ctrlPr>
                      </m:dPr>
                      <m:e>
                        <m:r>
                          <a:rPr lang="en-US" sz="2400">
                            <a:latin typeface="Cambria Math" panose="02040503050406030204" pitchFamily="18" charset="0"/>
                          </a:rPr>
                          <m:t>𝑐</m:t>
                        </m:r>
                        <m:r>
                          <a:rPr lang="en-US" sz="2400">
                            <a:latin typeface="Cambria Math" panose="02040503050406030204" pitchFamily="18" charset="0"/>
                          </a:rPr>
                          <m:t>,</m:t>
                        </m:r>
                        <m:r>
                          <a:rPr lang="en-US" sz="2400">
                            <a:latin typeface="Cambria Math" panose="02040503050406030204" pitchFamily="18" charset="0"/>
                          </a:rPr>
                          <m:t>𝑑</m:t>
                        </m:r>
                      </m:e>
                    </m:d>
                  </m:oMath>
                </a14:m>
                <a:r>
                  <a:rPr lang="en-US" sz="2400" dirty="0">
                    <a:latin typeface="Gill Sans MT" panose="020B0502020104020203" pitchFamily="34" charset="0"/>
                  </a:rPr>
                  <a:t>, and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𝐴</m:t>
                        </m:r>
                      </m:e>
                      <m:sup>
                        <m:r>
                          <a:rPr lang="en-US" sz="2400">
                            <a:latin typeface="Cambria Math" panose="02040503050406030204" pitchFamily="18" charset="0"/>
                          </a:rPr>
                          <m:t>4</m:t>
                        </m:r>
                      </m:sup>
                    </m:sSup>
                  </m:oMath>
                </a14:m>
                <a:r>
                  <a:rPr lang="en-US" sz="2400" dirty="0">
                    <a:latin typeface="Gill Sans MT" panose="020B0502020104020203" pitchFamily="34" charset="0"/>
                  </a:rPr>
                  <a:t> to </a:t>
                </a:r>
                <a14:m>
                  <m:oMath xmlns:m="http://schemas.openxmlformats.org/officeDocument/2006/math">
                    <m:d>
                      <m:dPr>
                        <m:ctrlPr>
                          <a:rPr lang="en-US" sz="2400" i="1">
                            <a:latin typeface="Cambria Math" panose="02040503050406030204" pitchFamily="18" charset="0"/>
                          </a:rPr>
                        </m:ctrlPr>
                      </m:dPr>
                      <m:e>
                        <m:r>
                          <a:rPr lang="en-US" sz="2400">
                            <a:latin typeface="Cambria Math" panose="02040503050406030204" pitchFamily="18" charset="0"/>
                          </a:rPr>
                          <m:t>𝑎</m:t>
                        </m:r>
                        <m:r>
                          <a:rPr lang="en-US" sz="2400">
                            <a:latin typeface="Cambria Math" panose="02040503050406030204" pitchFamily="18" charset="0"/>
                          </a:rPr>
                          <m:t>,</m:t>
                        </m:r>
                        <m:r>
                          <a:rPr lang="en-US" sz="2400">
                            <a:latin typeface="Cambria Math" panose="02040503050406030204" pitchFamily="18" charset="0"/>
                          </a:rPr>
                          <m:t>𝑏</m:t>
                        </m:r>
                        <m:r>
                          <a:rPr lang="en-US" sz="2400">
                            <a:latin typeface="Cambria Math" panose="02040503050406030204" pitchFamily="18" charset="0"/>
                          </a:rPr>
                          <m:t>,</m:t>
                        </m:r>
                        <m:r>
                          <a:rPr lang="en-US" sz="2400">
                            <a:latin typeface="Cambria Math" panose="02040503050406030204" pitchFamily="18" charset="0"/>
                          </a:rPr>
                          <m:t>𝑐</m:t>
                        </m:r>
                        <m:r>
                          <a:rPr lang="en-US" sz="2400">
                            <a:latin typeface="Cambria Math" panose="02040503050406030204" pitchFamily="18" charset="0"/>
                          </a:rPr>
                          <m:t>,</m:t>
                        </m:r>
                        <m:r>
                          <a:rPr lang="en-US" sz="2400">
                            <a:latin typeface="Cambria Math" panose="02040503050406030204" pitchFamily="18" charset="0"/>
                          </a:rPr>
                          <m:t>𝑑</m:t>
                        </m:r>
                      </m:e>
                    </m:d>
                  </m:oMath>
                </a14:m>
                <a:endParaRPr lang="en-US" sz="2400" dirty="0">
                  <a:latin typeface="Gill Sans MT" panose="020B0502020104020203" pitchFamily="34" charset="0"/>
                  <a:cs typeface="Times New Roman" panose="02020603050405020304" pitchFamily="18" charset="0"/>
                </a:endParaRPr>
              </a:p>
              <a:p>
                <a:pPr marL="342900" indent="-342900"/>
                <a:endParaRPr lang="en-US" sz="2400" b="1" dirty="0">
                  <a:latin typeface="Gill Sans MT" panose="020B0502020104020203" pitchFamily="34" charset="0"/>
                </a:endParaRPr>
              </a:p>
              <a:p>
                <a:pPr marL="342900" indent="-342900"/>
                <a:r>
                  <a:rPr lang="en-US" sz="2400" b="1" dirty="0">
                    <a:latin typeface="Gill Sans MT" panose="020B0502020104020203" pitchFamily="34" charset="0"/>
                  </a:rPr>
                  <a:t>Ambiguous combinations</a:t>
                </a:r>
                <a:r>
                  <a:rPr lang="en-US" sz="2400" dirty="0">
                    <a:latin typeface="Gill Sans MT" panose="020B0502020104020203" pitchFamily="34" charset="0"/>
                  </a:rPr>
                  <a:t>: the concatenation of one sequence of user activity-patterns is identical to the concatenation of another sequence of user activity-patterns </a:t>
                </a:r>
              </a:p>
              <a:p>
                <a:pPr marL="685800" lvl="1" indent="-342900"/>
                <a:r>
                  <a:rPr lang="en-US" sz="2000" dirty="0">
                    <a:highlight>
                      <a:srgbClr val="FFFF00"/>
                    </a:highlight>
                    <a:latin typeface="Gill Sans MT" panose="020B0502020104020203" pitchFamily="34" charset="0"/>
                  </a:rPr>
                  <a:t>Impossible to accurately infer which sequence of user activities triggers the sequence (a, b, c, d)</a:t>
                </a:r>
              </a:p>
              <a:p>
                <a:pPr marL="685800" lvl="1" indent="-342900"/>
                <a:r>
                  <a:rPr lang="en-US" sz="2000" dirty="0">
                    <a:latin typeface="Gill Sans MT" panose="020B0502020104020203" pitchFamily="34" charset="0"/>
                  </a:rPr>
                  <a:t>Is it (</a:t>
                </a:r>
                <a14:m>
                  <m:oMath xmlns:m="http://schemas.openxmlformats.org/officeDocument/2006/math">
                    <m:sSup>
                      <m:sSupPr>
                        <m:ctrlPr>
                          <a:rPr lang="en-US" sz="2000" i="1">
                            <a:latin typeface="Cambria Math" panose="02040503050406030204" pitchFamily="18" charset="0"/>
                          </a:rPr>
                        </m:ctrlPr>
                      </m:sSupPr>
                      <m:e>
                        <m:r>
                          <a:rPr lang="en-US" sz="2000">
                            <a:latin typeface="Cambria Math" panose="02040503050406030204" pitchFamily="18" charset="0"/>
                          </a:rPr>
                          <m:t>𝐴</m:t>
                        </m:r>
                      </m:e>
                      <m:sup>
                        <m:r>
                          <a:rPr lang="en-US" sz="2000">
                            <a:latin typeface="Cambria Math" panose="02040503050406030204" pitchFamily="18" charset="0"/>
                          </a:rPr>
                          <m:t>2</m:t>
                        </m:r>
                      </m:sup>
                    </m:sSup>
                  </m:oMath>
                </a14:m>
                <a:r>
                  <a:rPr lang="en-US" sz="2000" dirty="0">
                    <a:latin typeface="Gill Sans MT" panose="020B0502020104020203" pitchFamily="34" charset="0"/>
                  </a:rPr>
                  <a:t>, </a:t>
                </a:r>
                <a14:m>
                  <m:oMath xmlns:m="http://schemas.openxmlformats.org/officeDocument/2006/math">
                    <m:sSup>
                      <m:sSupPr>
                        <m:ctrlPr>
                          <a:rPr lang="en-US" sz="2000" i="1">
                            <a:latin typeface="Cambria Math" panose="02040503050406030204" pitchFamily="18" charset="0"/>
                          </a:rPr>
                        </m:ctrlPr>
                      </m:sSupPr>
                      <m:e>
                        <m:r>
                          <a:rPr lang="en-US" sz="2000">
                            <a:latin typeface="Cambria Math" panose="02040503050406030204" pitchFamily="18" charset="0"/>
                          </a:rPr>
                          <m:t>𝐴</m:t>
                        </m:r>
                      </m:e>
                      <m:sup>
                        <m:r>
                          <a:rPr lang="en-US" sz="2000">
                            <a:latin typeface="Cambria Math" panose="02040503050406030204" pitchFamily="18" charset="0"/>
                          </a:rPr>
                          <m:t>3</m:t>
                        </m:r>
                      </m:sup>
                    </m:sSup>
                  </m:oMath>
                </a14:m>
                <a:r>
                  <a:rPr lang="en-US" sz="2000" dirty="0">
                    <a:latin typeface="Gill Sans MT" panose="020B0502020104020203" pitchFamily="34"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a:p>
                <a:pPr marL="685800" lvl="1" indent="-342900"/>
                <a:r>
                  <a:rPr lang="en-US" sz="2000" dirty="0">
                    <a:latin typeface="Gill Sans MT" panose="020B0502020104020203" pitchFamily="34" charset="0"/>
                  </a:rPr>
                  <a:t>Is it (</a:t>
                </a:r>
                <a14:m>
                  <m:oMath xmlns:m="http://schemas.openxmlformats.org/officeDocument/2006/math">
                    <m:sSup>
                      <m:sSupPr>
                        <m:ctrlPr>
                          <a:rPr lang="en-US" sz="2000" i="1">
                            <a:latin typeface="Cambria Math" panose="02040503050406030204" pitchFamily="18" charset="0"/>
                          </a:rPr>
                        </m:ctrlPr>
                      </m:sSupPr>
                      <m:e>
                        <m:r>
                          <a:rPr lang="en-US" sz="2000">
                            <a:latin typeface="Cambria Math" panose="02040503050406030204" pitchFamily="18" charset="0"/>
                          </a:rPr>
                          <m:t>𝐴</m:t>
                        </m:r>
                      </m:e>
                      <m:sup>
                        <m:r>
                          <a:rPr lang="en-US" sz="2000">
                            <a:latin typeface="Cambria Math" panose="02040503050406030204" pitchFamily="18" charset="0"/>
                          </a:rPr>
                          <m:t>4</m:t>
                        </m:r>
                      </m:sup>
                    </m:sSup>
                  </m:oMath>
                </a14:m>
                <a:r>
                  <a:rPr lang="en-US" sz="2000" dirty="0">
                    <a:latin typeface="Gill Sans MT" panose="020B0502020104020203" pitchFamily="34"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82704A8-D75C-6E07-E5C9-064B0CB1DC4B}"/>
                  </a:ext>
                </a:extLst>
              </p:cNvPr>
              <p:cNvSpPr>
                <a:spLocks noGrp="1" noRot="1" noChangeAspect="1" noMove="1" noResize="1" noEditPoints="1" noAdjustHandles="1" noChangeArrowheads="1" noChangeShapeType="1" noTextEdit="1"/>
              </p:cNvSpPr>
              <p:nvPr>
                <p:ph idx="1"/>
              </p:nvPr>
            </p:nvSpPr>
            <p:spPr>
              <a:xfrm>
                <a:off x="234281" y="1053200"/>
                <a:ext cx="8607569" cy="5123765"/>
              </a:xfrm>
              <a:blipFill>
                <a:blip r:embed="rId3"/>
                <a:stretch>
                  <a:fillRect l="-921" t="-1667" r="-20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D67A89C-2799-F12E-CCBE-8338E8970E17}"/>
              </a:ext>
            </a:extLst>
          </p:cNvPr>
          <p:cNvSpPr>
            <a:spLocks noGrp="1"/>
          </p:cNvSpPr>
          <p:nvPr>
            <p:ph type="sldNum" sz="quarter" idx="12"/>
          </p:nvPr>
        </p:nvSpPr>
        <p:spPr/>
        <p:txBody>
          <a:bodyPr/>
          <a:lstStyle/>
          <a:p>
            <a:fld id="{96145FF0-10D7-4BFC-A2C2-F6A1A74CD6DC}" type="slidenum">
              <a:rPr lang="en-US" smtClean="0"/>
              <a:t>16</a:t>
            </a:fld>
            <a:endParaRPr lang="en-US"/>
          </a:p>
        </p:txBody>
      </p:sp>
    </p:spTree>
    <p:extLst>
      <p:ext uri="{BB962C8B-B14F-4D97-AF65-F5344CB8AC3E}">
        <p14:creationId xmlns:p14="http://schemas.microsoft.com/office/powerpoint/2010/main" val="2398695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90F4-0759-7A30-B8A7-97CC54D51AF2}"/>
              </a:ext>
            </a:extLst>
          </p:cNvPr>
          <p:cNvSpPr>
            <a:spLocks noGrp="1"/>
          </p:cNvSpPr>
          <p:nvPr>
            <p:ph type="title"/>
          </p:nvPr>
        </p:nvSpPr>
        <p:spPr/>
        <p:txBody>
          <a:bodyPr>
            <a:normAutofit/>
          </a:bodyPr>
          <a:lstStyle/>
          <a:p>
            <a:r>
              <a:rPr lang="en-US" sz="2800" dirty="0">
                <a:latin typeface="Gill Sans MT" panose="020B0502020104020203" pitchFamily="34" charset="0"/>
              </a:rPr>
              <a:t>Impossibility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2704A8-D75C-6E07-E5C9-064B0CB1DC4B}"/>
                  </a:ext>
                </a:extLst>
              </p:cNvPr>
              <p:cNvSpPr>
                <a:spLocks noGrp="1"/>
              </p:cNvSpPr>
              <p:nvPr>
                <p:ph idx="1"/>
              </p:nvPr>
            </p:nvSpPr>
            <p:spPr/>
            <p:txBody>
              <a:bodyPr>
                <a:normAutofit/>
              </a:bodyPr>
              <a:lstStyle/>
              <a:p>
                <a:pPr marL="342900" indent="-342900"/>
                <a:r>
                  <a:rPr lang="en-US" sz="2400" b="1" dirty="0">
                    <a:latin typeface="Gill Sans MT" panose="020B0502020104020203" pitchFamily="34" charset="0"/>
                  </a:rPr>
                  <a:t>Identical patterns</a:t>
                </a:r>
                <a:r>
                  <a:rPr lang="en-US" sz="2400" dirty="0">
                    <a:latin typeface="Gill Sans MT" panose="020B0502020104020203" pitchFamily="34" charset="0"/>
                  </a:rPr>
                  <a:t>: an event sequence corresponds to more than one sequence of user activity-patterns</a:t>
                </a:r>
              </a:p>
              <a:p>
                <a:pPr marL="685800" lvl="1" indent="-342900"/>
                <a:r>
                  <a:rPr lang="en-US" sz="2000" dirty="0">
                    <a:latin typeface="Gill Sans MT" panose="020B0502020104020203" pitchFamily="34" charset="0"/>
                  </a:rPr>
                  <a:t>E.g., event sequence is (a, b).</a:t>
                </a:r>
              </a:p>
              <a:p>
                <a:pPr marL="685800" lvl="1" indent="-342900"/>
                <a:r>
                  <a:rPr lang="en-US" sz="2000" dirty="0">
                    <a:latin typeface="Gill Sans MT" panose="020B0502020104020203" pitchFamily="34" charset="0"/>
                  </a:rPr>
                  <a:t>Is it triggered by (</a:t>
                </a:r>
                <a14:m>
                  <m:oMath xmlns:m="http://schemas.openxmlformats.org/officeDocument/2006/math">
                    <m:sSup>
                      <m:sSupPr>
                        <m:ctrlPr>
                          <a:rPr lang="en-US" sz="2000" i="1">
                            <a:latin typeface="Cambria Math" panose="02040503050406030204" pitchFamily="18" charset="0"/>
                          </a:rPr>
                        </m:ctrlPr>
                      </m:sSupPr>
                      <m:e>
                        <m:r>
                          <a:rPr lang="en-US" sz="2000">
                            <a:latin typeface="Cambria Math" panose="02040503050406030204" pitchFamily="18" charset="0"/>
                          </a:rPr>
                          <m:t>𝐴</m:t>
                        </m:r>
                      </m:e>
                      <m:sup>
                        <m:r>
                          <a:rPr lang="en-US" sz="2000">
                            <a:latin typeface="Cambria Math" panose="02040503050406030204" pitchFamily="18" charset="0"/>
                          </a:rPr>
                          <m:t>2</m:t>
                        </m:r>
                      </m:sup>
                    </m:sSup>
                  </m:oMath>
                </a14:m>
                <a:r>
                  <a:rPr lang="en-US" sz="2000" dirty="0">
                    <a:latin typeface="Gill Sans MT" panose="020B0502020104020203" pitchFamily="34" charset="0"/>
                  </a:rPr>
                  <a:t>), exact match</a:t>
                </a:r>
                <a:r>
                  <a:rPr lang="en-US" sz="2000" dirty="0">
                    <a:latin typeface="Gill Sans MT" panose="020B0502020104020203"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marL="685800" lvl="1" indent="-342900"/>
                <a:r>
                  <a:rPr lang="en-US" sz="2000" dirty="0">
                    <a:latin typeface="Gill Sans MT" panose="020B0502020104020203" pitchFamily="34" charset="0"/>
                  </a:rPr>
                  <a:t>Is it triggered by (</a:t>
                </a:r>
                <a14:m>
                  <m:oMath xmlns:m="http://schemas.openxmlformats.org/officeDocument/2006/math">
                    <m:sSup>
                      <m:sSupPr>
                        <m:ctrlPr>
                          <a:rPr lang="en-US" sz="2000" i="1">
                            <a:latin typeface="Cambria Math" panose="02040503050406030204" pitchFamily="18" charset="0"/>
                          </a:rPr>
                        </m:ctrlPr>
                      </m:sSupPr>
                      <m:e>
                        <m:r>
                          <a:rPr lang="en-US" sz="2000">
                            <a:latin typeface="Cambria Math" panose="02040503050406030204" pitchFamily="18" charset="0"/>
                          </a:rPr>
                          <m:t>𝐴</m:t>
                        </m:r>
                      </m:e>
                      <m:sup>
                        <m:r>
                          <a:rPr lang="en-US" sz="2000" b="0" i="0" smtClean="0">
                            <a:latin typeface="Cambria Math" panose="02040503050406030204" pitchFamily="18" charset="0"/>
                          </a:rPr>
                          <m:t>1</m:t>
                        </m:r>
                      </m:sup>
                    </m:sSup>
                  </m:oMath>
                </a14:m>
                <a:r>
                  <a:rPr lang="en-US" sz="2000" dirty="0">
                    <a:latin typeface="Gill Sans MT" panose="020B0502020104020203" pitchFamily="34" charset="0"/>
                  </a:rPr>
                  <a:t>), partial match (because event c is missing)</a:t>
                </a:r>
                <a:r>
                  <a:rPr lang="en-US" sz="2000" dirty="0">
                    <a:latin typeface="Gill Sans MT" panose="020B0502020104020203"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marL="685800" lvl="1" indent="-342900"/>
                <a:r>
                  <a:rPr lang="en-US" sz="2000" dirty="0">
                    <a:highlight>
                      <a:srgbClr val="FFFF00"/>
                    </a:highlight>
                    <a:latin typeface="Gill Sans MT" panose="020B0502020104020203" pitchFamily="34" charset="0"/>
                  </a:rPr>
                  <a:t>Impossible to infer accurately</a:t>
                </a:r>
              </a:p>
              <a:p>
                <a:pPr marL="685800" lvl="1" indent="-342900"/>
                <a:endParaRPr lang="en-US" sz="2000" dirty="0">
                  <a:latin typeface="Gill Sans MT" panose="020B0502020104020203" pitchFamily="34" charset="0"/>
                </a:endParaRPr>
              </a:p>
              <a:p>
                <a:pPr marL="342900" indent="-342900"/>
                <a:r>
                  <a:rPr lang="en-US" sz="2400" b="1" dirty="0">
                    <a:latin typeface="Gill Sans MT" panose="020B0502020104020203" pitchFamily="34" charset="0"/>
                  </a:rPr>
                  <a:t>Empty subsequences</a:t>
                </a:r>
                <a:r>
                  <a:rPr lang="en-US" sz="2400" dirty="0">
                    <a:latin typeface="Gill Sans MT" panose="020B0502020104020203" pitchFamily="34" charset="0"/>
                  </a:rPr>
                  <a:t>: a user activity-pattern becomes empty due to missing events</a:t>
                </a:r>
              </a:p>
              <a:p>
                <a:pPr marL="685800" lvl="1" indent="-342900"/>
                <a:r>
                  <a:rPr lang="en-US" sz="2000" dirty="0">
                    <a:latin typeface="Gill Sans MT" panose="020B0502020104020203" pitchFamily="34" charset="0"/>
                  </a:rPr>
                  <a:t>Impossible to accurately infer the occurrence(s) of user activity 𝐴</a:t>
                </a:r>
              </a:p>
              <a:p>
                <a:pPr marL="685800" lvl="1" indent="-342900"/>
                <a:r>
                  <a:rPr lang="en-US" sz="2000" dirty="0">
                    <a:latin typeface="Gill Sans MT" panose="020B0502020104020203" pitchFamily="34" charset="0"/>
                  </a:rPr>
                  <a:t>We ignore the corresponding activities</a:t>
                </a:r>
              </a:p>
              <a:p>
                <a:endParaRPr lang="en-US" dirty="0"/>
              </a:p>
            </p:txBody>
          </p:sp>
        </mc:Choice>
        <mc:Fallback xmlns="">
          <p:sp>
            <p:nvSpPr>
              <p:cNvPr id="3" name="Content Placeholder 2">
                <a:extLst>
                  <a:ext uri="{FF2B5EF4-FFF2-40B4-BE49-F238E27FC236}">
                    <a16:creationId xmlns:a16="http://schemas.microsoft.com/office/drawing/2014/main" id="{682704A8-D75C-6E07-E5C9-064B0CB1DC4B}"/>
                  </a:ext>
                </a:extLst>
              </p:cNvPr>
              <p:cNvSpPr>
                <a:spLocks noGrp="1" noRot="1" noChangeAspect="1" noMove="1" noResize="1" noEditPoints="1" noAdjustHandles="1" noChangeArrowheads="1" noChangeShapeType="1" noTextEdit="1"/>
              </p:cNvSpPr>
              <p:nvPr>
                <p:ph idx="1"/>
              </p:nvPr>
            </p:nvSpPr>
            <p:spPr>
              <a:blipFill>
                <a:blip r:embed="rId3"/>
                <a:stretch>
                  <a:fillRect l="-914"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D67A89C-2799-F12E-CCBE-8338E8970E17}"/>
              </a:ext>
            </a:extLst>
          </p:cNvPr>
          <p:cNvSpPr>
            <a:spLocks noGrp="1"/>
          </p:cNvSpPr>
          <p:nvPr>
            <p:ph type="sldNum" sz="quarter" idx="12"/>
          </p:nvPr>
        </p:nvSpPr>
        <p:spPr/>
        <p:txBody>
          <a:bodyPr/>
          <a:lstStyle/>
          <a:p>
            <a:fld id="{96145FF0-10D7-4BFC-A2C2-F6A1A74CD6DC}" type="slidenum">
              <a:rPr lang="en-US" smtClean="0"/>
              <a:t>17</a:t>
            </a:fld>
            <a:endParaRPr lang="en-US"/>
          </a:p>
        </p:txBody>
      </p:sp>
    </p:spTree>
    <p:extLst>
      <p:ext uri="{BB962C8B-B14F-4D97-AF65-F5344CB8AC3E}">
        <p14:creationId xmlns:p14="http://schemas.microsoft.com/office/powerpoint/2010/main" val="873273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07D3-C0E9-511A-224E-C85AD221F655}"/>
              </a:ext>
            </a:extLst>
          </p:cNvPr>
          <p:cNvSpPr>
            <a:spLocks noGrp="1"/>
          </p:cNvSpPr>
          <p:nvPr>
            <p:ph type="title"/>
          </p:nvPr>
        </p:nvSpPr>
        <p:spPr/>
        <p:txBody>
          <a:bodyPr>
            <a:normAutofit/>
          </a:bodyPr>
          <a:lstStyle/>
          <a:p>
            <a:r>
              <a:rPr lang="en-US" sz="2800" dirty="0"/>
              <a:t>Outline</a:t>
            </a:r>
          </a:p>
        </p:txBody>
      </p:sp>
      <p:sp>
        <p:nvSpPr>
          <p:cNvPr id="3" name="Content Placeholder 2">
            <a:extLst>
              <a:ext uri="{FF2B5EF4-FFF2-40B4-BE49-F238E27FC236}">
                <a16:creationId xmlns:a16="http://schemas.microsoft.com/office/drawing/2014/main" id="{923A7A0C-8CE9-14F2-A227-1EFCAB8F91FF}"/>
              </a:ext>
            </a:extLst>
          </p:cNvPr>
          <p:cNvSpPr>
            <a:spLocks noGrp="1"/>
          </p:cNvSpPr>
          <p:nvPr>
            <p:ph idx="1"/>
          </p:nvPr>
        </p:nvSpPr>
        <p:spPr/>
        <p:txBody>
          <a:bodyPr>
            <a:normAutofit/>
          </a:bodyPr>
          <a:lstStyle/>
          <a:p>
            <a:pPr marL="342900" indent="-342900">
              <a:lnSpc>
                <a:spcPct val="250000"/>
              </a:lnSpc>
            </a:pPr>
            <a:r>
              <a:rPr lang="en-US" sz="2400" dirty="0"/>
              <a:t>Introduction</a:t>
            </a:r>
          </a:p>
          <a:p>
            <a:pPr marL="342900" indent="-342900">
              <a:lnSpc>
                <a:spcPct val="250000"/>
              </a:lnSpc>
            </a:pPr>
            <a:r>
              <a:rPr lang="en-US" sz="2400" dirty="0"/>
              <a:t>Challenges to Existing Solutions</a:t>
            </a:r>
          </a:p>
          <a:p>
            <a:pPr marL="342900" indent="-342900">
              <a:lnSpc>
                <a:spcPct val="250000"/>
              </a:lnSpc>
            </a:pPr>
            <a:r>
              <a:rPr lang="en-US" sz="2400" dirty="0">
                <a:highlight>
                  <a:srgbClr val="FFFF00"/>
                </a:highlight>
              </a:rPr>
              <a:t>Challenges </a:t>
            </a:r>
            <a:r>
              <a:rPr lang="en-US" sz="2400" dirty="0">
                <a:highlight>
                  <a:srgbClr val="FFFF00"/>
                </a:highlight>
                <a:sym typeface="Wingdings" panose="05000000000000000000" pitchFamily="2" charset="2"/>
              </a:rPr>
              <a:t> Opportunities</a:t>
            </a:r>
            <a:endParaRPr lang="en-US" sz="2400" dirty="0">
              <a:highlight>
                <a:srgbClr val="FFFF00"/>
              </a:highlight>
            </a:endParaRPr>
          </a:p>
          <a:p>
            <a:pPr marL="342900" indent="-342900">
              <a:lnSpc>
                <a:spcPct val="250000"/>
              </a:lnSpc>
            </a:pPr>
            <a:r>
              <a:rPr lang="en-US" sz="2400" dirty="0"/>
              <a:t>Conclusions</a:t>
            </a:r>
          </a:p>
        </p:txBody>
      </p:sp>
      <p:sp>
        <p:nvSpPr>
          <p:cNvPr id="4" name="Slide Number Placeholder 3">
            <a:extLst>
              <a:ext uri="{FF2B5EF4-FFF2-40B4-BE49-F238E27FC236}">
                <a16:creationId xmlns:a16="http://schemas.microsoft.com/office/drawing/2014/main" id="{F91CC72F-5B54-7C58-97C8-A69EA928F1C1}"/>
              </a:ext>
            </a:extLst>
          </p:cNvPr>
          <p:cNvSpPr>
            <a:spLocks noGrp="1"/>
          </p:cNvSpPr>
          <p:nvPr>
            <p:ph type="sldNum" sz="quarter" idx="12"/>
          </p:nvPr>
        </p:nvSpPr>
        <p:spPr/>
        <p:txBody>
          <a:bodyPr/>
          <a:lstStyle/>
          <a:p>
            <a:fld id="{96145FF0-10D7-4BFC-A2C2-F6A1A74CD6DC}" type="slidenum">
              <a:rPr lang="en-US" smtClean="0"/>
              <a:t>18</a:t>
            </a:fld>
            <a:endParaRPr lang="en-US"/>
          </a:p>
        </p:txBody>
      </p:sp>
    </p:spTree>
    <p:extLst>
      <p:ext uri="{BB962C8B-B14F-4D97-AF65-F5344CB8AC3E}">
        <p14:creationId xmlns:p14="http://schemas.microsoft.com/office/powerpoint/2010/main" val="24509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8AB4-90D4-54B0-4EE1-B42B0082F2DD}"/>
              </a:ext>
            </a:extLst>
          </p:cNvPr>
          <p:cNvSpPr>
            <a:spLocks noGrp="1"/>
          </p:cNvSpPr>
          <p:nvPr>
            <p:ph type="title"/>
          </p:nvPr>
        </p:nvSpPr>
        <p:spPr/>
        <p:txBody>
          <a:bodyPr>
            <a:normAutofit/>
          </a:bodyPr>
          <a:lstStyle/>
          <a:p>
            <a:r>
              <a:rPr lang="en-US" sz="3200" dirty="0">
                <a:latin typeface="Gill Sans MT" panose="020B0502020104020203" pitchFamily="34" charset="0"/>
              </a:rPr>
              <a:t>Challenges </a:t>
            </a:r>
            <a:r>
              <a:rPr lang="en-US" sz="3200" dirty="0">
                <a:latin typeface="Gill Sans MT" panose="020B0502020104020203" pitchFamily="34" charset="0"/>
                <a:sym typeface="Wingdings" panose="05000000000000000000" pitchFamily="2" charset="2"/>
              </a:rPr>
              <a:t> </a:t>
            </a:r>
            <a:r>
              <a:rPr lang="en-US" sz="3200" dirty="0">
                <a:latin typeface="Gill Sans MT" panose="020B0502020104020203" pitchFamily="34" charset="0"/>
              </a:rPr>
              <a:t>Opportunities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71E71-A403-34DA-3C70-7223D0897E42}"/>
                  </a:ext>
                </a:extLst>
              </p:cNvPr>
              <p:cNvSpPr>
                <a:spLocks noGrp="1"/>
              </p:cNvSpPr>
              <p:nvPr>
                <p:ph idx="1"/>
              </p:nvPr>
            </p:nvSpPr>
            <p:spPr/>
            <p:txBody>
              <a:bodyPr>
                <a:normAutofit/>
              </a:bodyPr>
              <a:lstStyle/>
              <a:p>
                <a:pPr marL="342900" indent="-342900"/>
                <a:r>
                  <a:rPr lang="en-US" sz="2400" dirty="0">
                    <a:latin typeface="Gill Sans MT" panose="020B0502020104020203" pitchFamily="34" charset="0"/>
                  </a:rPr>
                  <a:t>Instead of achieving the impossible, we can try to extract useful information when ambiguity arises</a:t>
                </a:r>
              </a:p>
              <a:p>
                <a:pPr marL="342900" indent="-342900"/>
                <a:r>
                  <a:rPr lang="en-US" sz="2400" dirty="0">
                    <a:latin typeface="Gill Sans MT" panose="020B0502020104020203" pitchFamily="34" charset="0"/>
                  </a:rPr>
                  <a:t>Given a sequence of device events </a:t>
                </a:r>
                <a14:m>
                  <m:oMath xmlns:m="http://schemas.openxmlformats.org/officeDocument/2006/math">
                    <m:r>
                      <a:rPr lang="en-US" sz="2400" b="0" i="1" smtClean="0">
                        <a:latin typeface="Cambria Math" panose="02040503050406030204" pitchFamily="18" charset="0"/>
                      </a:rPr>
                      <m:t>𝔼</m:t>
                    </m:r>
                  </m:oMath>
                </a14:m>
                <a:r>
                  <a:rPr lang="en-US" sz="2400" dirty="0">
                    <a:latin typeface="Gill Sans MT" panose="020B0502020104020203" pitchFamily="34" charset="0"/>
                  </a:rPr>
                  <a:t> (with each event’s timestamp), a set of activity pattern </a:t>
                </a:r>
                <a14:m>
                  <m:oMath xmlns:m="http://schemas.openxmlformats.org/officeDocument/2006/math">
                    <m:r>
                      <a:rPr lang="en-US" sz="2400" b="0" i="1" smtClean="0">
                        <a:latin typeface="Cambria Math" panose="02040503050406030204" pitchFamily="18" charset="0"/>
                      </a:rPr>
                      <m:t>𝒮</m:t>
                    </m:r>
                  </m:oMath>
                </a14:m>
                <a:r>
                  <a:rPr lang="en-US" sz="2400" dirty="0">
                    <a:latin typeface="Gill Sans MT" panose="020B0502020104020203" pitchFamily="34" charset="0"/>
                  </a:rPr>
                  <a:t>, an activity of interest </a:t>
                </a:r>
                <a14:m>
                  <m:oMath xmlns:m="http://schemas.openxmlformats.org/officeDocument/2006/math">
                    <m:r>
                      <a:rPr lang="en-US" sz="2400" b="0" i="1" smtClean="0">
                        <a:latin typeface="Cambria Math" panose="02040503050406030204" pitchFamily="18" charset="0"/>
                      </a:rPr>
                      <m:t>𝐴</m:t>
                    </m:r>
                  </m:oMath>
                </a14:m>
                <a:r>
                  <a:rPr lang="en-US" sz="2400" dirty="0">
                    <a:latin typeface="Gill Sans MT" panose="020B0502020104020203" pitchFamily="34" charset="0"/>
                  </a:rPr>
                  <a:t>, we would like to know when did activity </a:t>
                </a:r>
                <a14:m>
                  <m:oMath xmlns:m="http://schemas.openxmlformats.org/officeDocument/2006/math">
                    <m:r>
                      <a:rPr lang="en-US" sz="2400" b="0" i="1" smtClean="0">
                        <a:latin typeface="Cambria Math" panose="02040503050406030204" pitchFamily="18" charset="0"/>
                      </a:rPr>
                      <m:t>𝐴</m:t>
                    </m:r>
                  </m:oMath>
                </a14:m>
                <a:r>
                  <a:rPr lang="en-US" sz="2400" dirty="0">
                    <a:latin typeface="Gill Sans MT" panose="020B0502020104020203" pitchFamily="34" charset="0"/>
                  </a:rPr>
                  <a:t> take place</a:t>
                </a:r>
              </a:p>
              <a:p>
                <a:pPr marL="342900" indent="-342900"/>
                <a:r>
                  <a:rPr lang="en-US" sz="2400" dirty="0">
                    <a:latin typeface="Gill Sans MT" panose="020B0502020104020203" pitchFamily="34" charset="0"/>
                  </a:rPr>
                  <a:t>We propose two algorithms that addresses this problem</a:t>
                </a:r>
              </a:p>
              <a:p>
                <a:pPr lvl="1"/>
                <a:r>
                  <a:rPr lang="en-US" sz="2000" dirty="0">
                    <a:latin typeface="Gill Sans MT" panose="020B0502020104020203" pitchFamily="34" charset="0"/>
                    <a:cs typeface="Courier New" panose="02070309020205020404" pitchFamily="49" charset="0"/>
                  </a:rPr>
                  <a:t>E2AP+</a:t>
                </a:r>
                <a:r>
                  <a:rPr lang="en-US" sz="2000" dirty="0">
                    <a:latin typeface="Gill Sans MT" panose="020B0502020104020203" pitchFamily="34" charset="0"/>
                  </a:rPr>
                  <a:t>, where we </a:t>
                </a:r>
                <a:r>
                  <a:rPr lang="en-US" sz="2000" i="1" dirty="0">
                    <a:latin typeface="Gill Sans MT" panose="020B0502020104020203" pitchFamily="34" charset="0"/>
                  </a:rPr>
                  <a:t>augment</a:t>
                </a:r>
                <a:r>
                  <a:rPr lang="en-US" sz="2000" dirty="0">
                    <a:latin typeface="Gill Sans MT" panose="020B0502020104020203" pitchFamily="34" charset="0"/>
                  </a:rPr>
                  <a:t> the E2AP outputs</a:t>
                </a:r>
              </a:p>
              <a:p>
                <a:pPr lvl="1"/>
                <a:r>
                  <a:rPr lang="en-US" sz="2000" dirty="0" err="1">
                    <a:latin typeface="Gill Sans MT" panose="020B0502020104020203" pitchFamily="34" charset="0"/>
                    <a:cs typeface="Courier New" panose="02070309020205020404" pitchFamily="49" charset="0"/>
                  </a:rPr>
                  <a:t>WMatch</a:t>
                </a:r>
                <a:r>
                  <a:rPr lang="en-US" sz="2000" dirty="0">
                    <a:latin typeface="Gill Sans MT" panose="020B0502020104020203" pitchFamily="34" charset="0"/>
                  </a:rPr>
                  <a:t>, where we find all possible activity matches in the input sequence</a:t>
                </a:r>
              </a:p>
            </p:txBody>
          </p:sp>
        </mc:Choice>
        <mc:Fallback xmlns="">
          <p:sp>
            <p:nvSpPr>
              <p:cNvPr id="3" name="Content Placeholder 2">
                <a:extLst>
                  <a:ext uri="{FF2B5EF4-FFF2-40B4-BE49-F238E27FC236}">
                    <a16:creationId xmlns:a16="http://schemas.microsoft.com/office/drawing/2014/main" id="{9B371E71-A403-34DA-3C70-7223D0897E42}"/>
                  </a:ext>
                </a:extLst>
              </p:cNvPr>
              <p:cNvSpPr>
                <a:spLocks noGrp="1" noRot="1" noChangeAspect="1" noMove="1" noResize="1" noEditPoints="1" noAdjustHandles="1" noChangeArrowheads="1" noChangeShapeType="1" noTextEdit="1"/>
              </p:cNvSpPr>
              <p:nvPr>
                <p:ph idx="1"/>
              </p:nvPr>
            </p:nvSpPr>
            <p:spPr>
              <a:blipFill>
                <a:blip r:embed="rId3"/>
                <a:stretch>
                  <a:fillRect l="-914" t="-1667" r="-14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2B840A7-C1BB-5A3D-512B-B9C782663CD5}"/>
              </a:ext>
            </a:extLst>
          </p:cNvPr>
          <p:cNvSpPr>
            <a:spLocks noGrp="1"/>
          </p:cNvSpPr>
          <p:nvPr>
            <p:ph type="sldNum" sz="quarter" idx="12"/>
          </p:nvPr>
        </p:nvSpPr>
        <p:spPr/>
        <p:txBody>
          <a:bodyPr/>
          <a:lstStyle/>
          <a:p>
            <a:fld id="{96145FF0-10D7-4BFC-A2C2-F6A1A74CD6DC}" type="slidenum">
              <a:rPr lang="en-US" smtClean="0"/>
              <a:t>19</a:t>
            </a:fld>
            <a:endParaRPr lang="en-US"/>
          </a:p>
        </p:txBody>
      </p:sp>
    </p:spTree>
    <p:extLst>
      <p:ext uri="{BB962C8B-B14F-4D97-AF65-F5344CB8AC3E}">
        <p14:creationId xmlns:p14="http://schemas.microsoft.com/office/powerpoint/2010/main" val="22909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07D3-C0E9-511A-224E-C85AD221F655}"/>
              </a:ext>
            </a:extLst>
          </p:cNvPr>
          <p:cNvSpPr>
            <a:spLocks noGrp="1"/>
          </p:cNvSpPr>
          <p:nvPr>
            <p:ph type="title"/>
          </p:nvPr>
        </p:nvSpPr>
        <p:spPr/>
        <p:txBody>
          <a:bodyPr>
            <a:normAutofit/>
          </a:bodyPr>
          <a:lstStyle/>
          <a:p>
            <a:r>
              <a:rPr lang="en-US" sz="2800" dirty="0">
                <a:latin typeface="Gill Sans MT" panose="020B0502020104020203" pitchFamily="34" charset="0"/>
              </a:rPr>
              <a:t>Outline</a:t>
            </a:r>
          </a:p>
        </p:txBody>
      </p:sp>
      <p:sp>
        <p:nvSpPr>
          <p:cNvPr id="3" name="Content Placeholder 2">
            <a:extLst>
              <a:ext uri="{FF2B5EF4-FFF2-40B4-BE49-F238E27FC236}">
                <a16:creationId xmlns:a16="http://schemas.microsoft.com/office/drawing/2014/main" id="{923A7A0C-8CE9-14F2-A227-1EFCAB8F91FF}"/>
              </a:ext>
            </a:extLst>
          </p:cNvPr>
          <p:cNvSpPr>
            <a:spLocks noGrp="1"/>
          </p:cNvSpPr>
          <p:nvPr>
            <p:ph idx="1"/>
          </p:nvPr>
        </p:nvSpPr>
        <p:spPr/>
        <p:txBody>
          <a:bodyPr>
            <a:normAutofit/>
          </a:bodyPr>
          <a:lstStyle/>
          <a:p>
            <a:pPr marL="342900" indent="-342900">
              <a:lnSpc>
                <a:spcPct val="250000"/>
              </a:lnSpc>
              <a:spcBef>
                <a:spcPts val="0"/>
              </a:spcBef>
            </a:pPr>
            <a:r>
              <a:rPr lang="en-US" sz="2400" dirty="0">
                <a:highlight>
                  <a:srgbClr val="FFFF00"/>
                </a:highlight>
              </a:rPr>
              <a:t>Introduction</a:t>
            </a:r>
          </a:p>
          <a:p>
            <a:pPr marL="342900" indent="-342900">
              <a:lnSpc>
                <a:spcPct val="250000"/>
              </a:lnSpc>
              <a:spcBef>
                <a:spcPts val="0"/>
              </a:spcBef>
            </a:pPr>
            <a:r>
              <a:rPr lang="en-US" sz="2400" dirty="0"/>
              <a:t>Challenges to Existing Solutions</a:t>
            </a:r>
          </a:p>
          <a:p>
            <a:pPr marL="342900" indent="-342900">
              <a:lnSpc>
                <a:spcPct val="250000"/>
              </a:lnSpc>
              <a:spcBef>
                <a:spcPts val="0"/>
              </a:spcBef>
            </a:pPr>
            <a:r>
              <a:rPr lang="en-US" sz="2400" dirty="0"/>
              <a:t>Challenges </a:t>
            </a:r>
            <a:r>
              <a:rPr lang="en-US" sz="2400" dirty="0">
                <a:sym typeface="Wingdings" panose="05000000000000000000" pitchFamily="2" charset="2"/>
              </a:rPr>
              <a:t> Opportunities</a:t>
            </a:r>
            <a:endParaRPr lang="en-US" sz="2400" dirty="0"/>
          </a:p>
          <a:p>
            <a:pPr marL="342900" indent="-342900">
              <a:lnSpc>
                <a:spcPct val="250000"/>
              </a:lnSpc>
              <a:spcBef>
                <a:spcPts val="0"/>
              </a:spcBef>
            </a:pPr>
            <a:r>
              <a:rPr lang="en-US" sz="2400" dirty="0"/>
              <a:t>Conclusions</a:t>
            </a:r>
          </a:p>
        </p:txBody>
      </p:sp>
      <p:sp>
        <p:nvSpPr>
          <p:cNvPr id="4" name="Slide Number Placeholder 3">
            <a:extLst>
              <a:ext uri="{FF2B5EF4-FFF2-40B4-BE49-F238E27FC236}">
                <a16:creationId xmlns:a16="http://schemas.microsoft.com/office/drawing/2014/main" id="{F91CC72F-5B54-7C58-97C8-A69EA928F1C1}"/>
              </a:ext>
            </a:extLst>
          </p:cNvPr>
          <p:cNvSpPr>
            <a:spLocks noGrp="1"/>
          </p:cNvSpPr>
          <p:nvPr>
            <p:ph type="sldNum" sz="quarter" idx="12"/>
          </p:nvPr>
        </p:nvSpPr>
        <p:spPr/>
        <p:txBody>
          <a:bodyPr/>
          <a:lstStyle/>
          <a:p>
            <a:fld id="{96145FF0-10D7-4BFC-A2C2-F6A1A74CD6DC}" type="slidenum">
              <a:rPr lang="en-US" smtClean="0"/>
              <a:t>2</a:t>
            </a:fld>
            <a:endParaRPr lang="en-US"/>
          </a:p>
        </p:txBody>
      </p:sp>
    </p:spTree>
    <p:extLst>
      <p:ext uri="{BB962C8B-B14F-4D97-AF65-F5344CB8AC3E}">
        <p14:creationId xmlns:p14="http://schemas.microsoft.com/office/powerpoint/2010/main" val="391438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D8B1-ACC4-0F5C-D6FD-5D64AC90EF57}"/>
              </a:ext>
            </a:extLst>
          </p:cNvPr>
          <p:cNvSpPr>
            <a:spLocks noGrp="1"/>
          </p:cNvSpPr>
          <p:nvPr>
            <p:ph type="title"/>
          </p:nvPr>
        </p:nvSpPr>
        <p:spPr/>
        <p:txBody>
          <a:bodyPr>
            <a:normAutofit/>
          </a:bodyPr>
          <a:lstStyle/>
          <a:p>
            <a:r>
              <a:rPr lang="en-US" sz="2800" dirty="0">
                <a:latin typeface="Gill Sans MT" panose="020B0502020104020203" pitchFamily="34" charset="0"/>
              </a:rPr>
              <a:t>The </a:t>
            </a:r>
            <a:r>
              <a:rPr lang="en-US" sz="2800" dirty="0">
                <a:latin typeface="Gill Sans MT" panose="020B0502020104020203" pitchFamily="34" charset="0"/>
                <a:cs typeface="Courier New" panose="02070309020205020404" pitchFamily="49" charset="0"/>
              </a:rPr>
              <a:t>E2AP+</a:t>
            </a:r>
            <a:r>
              <a:rPr lang="en-US" sz="2800" dirty="0">
                <a:latin typeface="Gill Sans MT" panose="020B0502020104020203" pitchFamily="34" charset="0"/>
              </a:rPr>
              <a:t>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E3930D-0DE6-9923-3FD5-D37714E2F0EE}"/>
                  </a:ext>
                </a:extLst>
              </p:cNvPr>
              <p:cNvSpPr>
                <a:spLocks noGrp="1"/>
              </p:cNvSpPr>
              <p:nvPr>
                <p:ph idx="1"/>
              </p:nvPr>
            </p:nvSpPr>
            <p:spPr/>
            <p:txBody>
              <a:bodyPr>
                <a:normAutofit/>
              </a:bodyPr>
              <a:lstStyle/>
              <a:p>
                <a:pPr marL="342900" indent="-342900"/>
                <a:r>
                  <a:rPr lang="en-US" sz="2400" dirty="0">
                    <a:latin typeface="Gill Sans MT" panose="020B0502020104020203" pitchFamily="34" charset="0"/>
                  </a:rPr>
                  <a:t>Let the input sequence </a:t>
                </a:r>
                <a14:m>
                  <m:oMath xmlns:m="http://schemas.openxmlformats.org/officeDocument/2006/math">
                    <m:r>
                      <a:rPr lang="en-US" sz="2400" b="0" i="1" smtClean="0">
                        <a:latin typeface="Cambria Math" panose="02040503050406030204" pitchFamily="18" charset="0"/>
                      </a:rPr>
                      <m:t>𝔼</m:t>
                    </m:r>
                  </m:oMath>
                </a14:m>
                <a:r>
                  <a:rPr lang="en-US" sz="2400" dirty="0">
                    <a:latin typeface="Gill Sans MT" panose="020B0502020104020203" pitchFamily="34" charset="0"/>
                  </a:rPr>
                  <a:t> be defined as</a:t>
                </a:r>
              </a:p>
              <a:p>
                <a:pPr marL="342900" indent="-342900"/>
                <a:endParaRPr lang="en-US" sz="2400" dirty="0"/>
              </a:p>
              <a:p>
                <a:pPr marL="342900" indent="-342900"/>
                <a:endParaRPr lang="en-US" sz="2400" dirty="0"/>
              </a:p>
              <a:p>
                <a:pPr marL="342900" indent="-342900"/>
                <a:endParaRPr lang="en-US" sz="2400" dirty="0"/>
              </a:p>
              <a:p>
                <a:pPr marL="342900" indent="-342900"/>
                <a:r>
                  <a:rPr lang="en-US" sz="2400" dirty="0">
                    <a:latin typeface="Gill Sans MT" panose="020B0502020104020203" pitchFamily="34" charset="0"/>
                  </a:rPr>
                  <a:t>Let </a:t>
                </a:r>
                <a14:m>
                  <m:oMath xmlns:m="http://schemas.openxmlformats.org/officeDocument/2006/math">
                    <m:r>
                      <a:rPr lang="en-US" sz="2400" b="0" i="1" smtClean="0">
                        <a:latin typeface="Cambria Math" panose="02040503050406030204" pitchFamily="18" charset="0"/>
                      </a:rPr>
                      <m:t>𝒮</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e>
                        </m:d>
                      </m:e>
                    </m:d>
                  </m:oMath>
                </a14:m>
                <a:r>
                  <a:rPr lang="en-US" sz="2400" dirty="0">
                    <a:latin typeface="Gill Sans MT" panose="020B0502020104020203" pitchFamily="34" charset="0"/>
                  </a:rPr>
                  <a:t> and </a:t>
                </a:r>
                <a14:m>
                  <m:oMath xmlns:m="http://schemas.openxmlformats.org/officeDocument/2006/math">
                    <m:r>
                      <a:rPr lang="en-US" sz="2400" b="0" i="1" smtClean="0">
                        <a:latin typeface="Cambria Math" panose="02040503050406030204" pitchFamily="18" charset="0"/>
                      </a:rPr>
                      <m:t>𝒮</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e>
                        </m:d>
                      </m:e>
                    </m:d>
                  </m:oMath>
                </a14:m>
                <a:r>
                  <a:rPr lang="en-US" sz="2400" dirty="0">
                    <a:latin typeface="Gill Sans MT" panose="020B0502020104020203" pitchFamily="34" charset="0"/>
                  </a:rPr>
                  <a:t>, and the ground truth activity sequence is </a:t>
                </a:r>
                <a14:m>
                  <m:oMath xmlns:m="http://schemas.openxmlformats.org/officeDocument/2006/math">
                    <m:r>
                      <a:rPr lang="en-US" sz="2400" b="0" i="1" smtClean="0">
                        <a:latin typeface="Cambria Math" panose="02040503050406030204" pitchFamily="18" charset="0"/>
                      </a:rPr>
                      <m:t>𝔸</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𝐴</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,1</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,6</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,12</m:t>
                            </m:r>
                          </m:e>
                        </m:d>
                        <m:r>
                          <a:rPr lang="en-US" sz="2400" b="0" i="1" smtClean="0">
                            <a:latin typeface="Cambria Math" panose="02040503050406030204" pitchFamily="18" charset="0"/>
                          </a:rPr>
                          <m:t>, </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𝐴</m:t>
                                </m:r>
                              </m:e>
                              <m:sup>
                                <m:r>
                                  <a:rPr lang="en-US" sz="2400" b="0" i="1" smtClean="0">
                                    <a:solidFill>
                                      <a:schemeClr val="tx1"/>
                                    </a:solidFill>
                                    <a:latin typeface="Cambria Math" panose="02040503050406030204" pitchFamily="18" charset="0"/>
                                  </a:rPr>
                                  <m:t>2</m:t>
                                </m:r>
                              </m:sup>
                            </m:sSup>
                            <m:r>
                              <a:rPr lang="en-US" sz="2400" b="0" i="1" smtClean="0">
                                <a:solidFill>
                                  <a:schemeClr val="tx1"/>
                                </a:solidFill>
                                <a:latin typeface="Cambria Math" panose="02040503050406030204" pitchFamily="18" charset="0"/>
                              </a:rPr>
                              <m:t>,25</m:t>
                            </m:r>
                          </m:e>
                        </m:d>
                      </m:e>
                    </m:d>
                  </m:oMath>
                </a14:m>
                <a:endParaRPr lang="en-US" sz="2400" dirty="0">
                  <a:latin typeface="Gill Sans MT" panose="020B0502020104020203" pitchFamily="34" charset="0"/>
                </a:endParaRPr>
              </a:p>
              <a:p>
                <a:pPr marL="342900" indent="-342900"/>
                <a:r>
                  <a:rPr lang="en-US" sz="2400" dirty="0">
                    <a:latin typeface="Gill Sans MT" panose="020B0502020104020203" pitchFamily="34" charset="0"/>
                  </a:rPr>
                  <a:t>E2AP returns </a:t>
                </a:r>
                <a14:m>
                  <m:oMath xmlns:m="http://schemas.openxmlformats.org/officeDocument/2006/math">
                    <m:sSup>
                      <m:sSupPr>
                        <m:ctrlPr>
                          <a:rPr lang="en-US" sz="2400" b="0" i="1" smtClean="0">
                            <a:latin typeface="Cambria Math" panose="02040503050406030204" pitchFamily="18" charset="0"/>
                          </a:rPr>
                        </m:ctrlPr>
                      </m:sSupPr>
                      <m:e>
                        <m:r>
                          <a:rPr lang="en-US" sz="2400" i="1" smtClean="0">
                            <a:latin typeface="Cambria Math" panose="02040503050406030204" pitchFamily="18" charset="0"/>
                          </a:rPr>
                          <m:t>𝕊</m:t>
                        </m:r>
                      </m:e>
                      <m:sup>
                        <m:r>
                          <a:rPr lang="en-US" sz="2400" b="0" i="1" smtClean="0">
                            <a:latin typeface="Cambria Math" panose="02040503050406030204" pitchFamily="18" charset="0"/>
                          </a:rPr>
                          <m:t>𝑤</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e>
                            </m:d>
                            <m:r>
                              <a:rPr lang="en-US" sz="2400" b="0" i="1" smtClean="0">
                                <a:latin typeface="Cambria Math" panose="02040503050406030204" pitchFamily="18" charset="0"/>
                              </a:rPr>
                              <m:t>,1</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1</m:t>
                                </m:r>
                              </m:sup>
                            </m:sSup>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e>
                            </m:d>
                            <m:r>
                              <a:rPr lang="en-US" sz="2400" b="0" i="1" smtClean="0">
                                <a:latin typeface="Cambria Math" panose="02040503050406030204" pitchFamily="18" charset="0"/>
                              </a:rPr>
                              <m:t>,12</m:t>
                            </m:r>
                          </m:e>
                        </m:d>
                        <m:r>
                          <a:rPr lang="en-US" sz="2400" b="0" i="1" smtClean="0">
                            <a:latin typeface="Cambria Math" panose="02040503050406030204" pitchFamily="18" charset="0"/>
                          </a:rPr>
                          <m:t>, </m:t>
                        </m:r>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𝕊</m:t>
                                </m:r>
                              </m:e>
                              <m:sup>
                                <m:r>
                                  <a:rPr lang="en-US" sz="2400" b="0" i="1" smtClean="0">
                                    <a:solidFill>
                                      <a:schemeClr val="tx1"/>
                                    </a:solidFill>
                                    <a:latin typeface="Cambria Math" panose="02040503050406030204" pitchFamily="18" charset="0"/>
                                  </a:rPr>
                                  <m:t>2</m:t>
                                </m:r>
                              </m:sup>
                            </m:sSup>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𝐴</m:t>
                                    </m:r>
                                  </m:e>
                                  <m:sup>
                                    <m:r>
                                      <a:rPr lang="en-US" sz="2400" b="0" i="1" smtClean="0">
                                        <a:solidFill>
                                          <a:schemeClr val="tx1"/>
                                        </a:solidFill>
                                        <a:latin typeface="Cambria Math" panose="02040503050406030204" pitchFamily="18" charset="0"/>
                                      </a:rPr>
                                      <m:t>1</m:t>
                                    </m:r>
                                  </m:sup>
                                </m:sSup>
                              </m:e>
                            </m:d>
                            <m:r>
                              <a:rPr lang="en-US" sz="2400" b="0" i="1" smtClean="0">
                                <a:solidFill>
                                  <a:schemeClr val="tx1"/>
                                </a:solidFill>
                                <a:latin typeface="Cambria Math" panose="02040503050406030204" pitchFamily="18" charset="0"/>
                              </a:rPr>
                              <m:t>,25</m:t>
                            </m:r>
                          </m:e>
                        </m:d>
                      </m:e>
                    </m:d>
                  </m:oMath>
                </a14:m>
                <a:endParaRPr lang="en-US" sz="2400" dirty="0">
                  <a:latin typeface="Gill Sans MT" panose="020B0502020104020203" pitchFamily="34" charset="0"/>
                </a:endParaRPr>
              </a:p>
              <a:p>
                <a:pPr marL="342900" indent="-342900"/>
                <a:r>
                  <a:rPr lang="en-US" sz="2400" dirty="0">
                    <a:latin typeface="Gill Sans MT" panose="020B0502020104020203" pitchFamily="34" charset="0"/>
                    <a:cs typeface="Courier New" panose="02070309020205020404" pitchFamily="49" charset="0"/>
                  </a:rPr>
                  <a:t>E2AP+</a:t>
                </a:r>
                <a:r>
                  <a:rPr lang="en-US" sz="2400" dirty="0">
                    <a:latin typeface="Gill Sans MT" panose="020B0502020104020203" pitchFamily="34" charset="0"/>
                  </a:rPr>
                  <a:t> produces the expanded activity sequence </a:t>
                </a:r>
                <a14:m>
                  <m:oMath xmlns:m="http://schemas.openxmlformats.org/officeDocument/2006/math">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𝕊</m:t>
                            </m:r>
                          </m:e>
                        </m:acc>
                      </m:e>
                      <m:sup>
                        <m:r>
                          <a:rPr lang="en-US" sz="2400" b="0" i="1" smtClean="0">
                            <a:latin typeface="Cambria Math" panose="02040503050406030204" pitchFamily="18" charset="0"/>
                          </a:rPr>
                          <m:t>𝑤</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d>
                          <m:dPr>
                            <m:ctrlPr>
                              <a:rPr lang="en-US" sz="2400" b="0" i="1" smtClean="0">
                                <a:solidFill>
                                  <a:srgbClr val="FF0000"/>
                                </a:solidFill>
                                <a:latin typeface="Cambria Math" panose="02040503050406030204" pitchFamily="18" charset="0"/>
                              </a:rPr>
                            </m:ctrlPr>
                          </m:dPr>
                          <m:e>
                            <m:d>
                              <m:dPr>
                                <m:begChr m:val="["/>
                                <m:endChr m:val="]"/>
                                <m:ctrlPr>
                                  <a:rPr lang="en-US" sz="2400" b="0" i="1" smtClean="0">
                                    <a:solidFill>
                                      <a:srgbClr val="FF0000"/>
                                    </a:solidFill>
                                    <a:latin typeface="Cambria Math" panose="02040503050406030204" pitchFamily="18" charset="0"/>
                                  </a:rPr>
                                </m:ctrlPr>
                              </m:dPr>
                              <m:e>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𝕊</m:t>
                                    </m:r>
                                  </m:e>
                                  <m:sup>
                                    <m:r>
                                      <a:rPr lang="en-US" sz="2400" b="0" i="1" smtClean="0">
                                        <a:solidFill>
                                          <a:srgbClr val="FF0000"/>
                                        </a:solidFill>
                                        <a:latin typeface="Cambria Math" panose="02040503050406030204" pitchFamily="18" charset="0"/>
                                      </a:rPr>
                                      <m:t>2</m:t>
                                    </m:r>
                                  </m:sup>
                                </m:sSup>
                                <m:d>
                                  <m:dPr>
                                    <m:ctrlPr>
                                      <a:rPr lang="en-US" sz="2400" b="0" i="1" smtClean="0">
                                        <a:solidFill>
                                          <a:srgbClr val="FF0000"/>
                                        </a:solidFill>
                                        <a:latin typeface="Cambria Math" panose="02040503050406030204" pitchFamily="18" charset="0"/>
                                      </a:rPr>
                                    </m:ctrlPr>
                                  </m:dPr>
                                  <m:e>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𝐴</m:t>
                                        </m:r>
                                      </m:e>
                                      <m:sup>
                                        <m:r>
                                          <a:rPr lang="en-US" sz="2400" b="0" i="1" smtClean="0">
                                            <a:solidFill>
                                              <a:srgbClr val="FF0000"/>
                                            </a:solidFill>
                                            <a:latin typeface="Cambria Math" panose="02040503050406030204" pitchFamily="18" charset="0"/>
                                          </a:rPr>
                                          <m:t>1</m:t>
                                        </m:r>
                                      </m:sup>
                                    </m:sSup>
                                  </m:e>
                                </m:d>
                                <m:r>
                                  <a:rPr lang="en-US" sz="2400" b="0" i="1" smtClean="0">
                                    <a:solidFill>
                                      <a:srgbClr val="FF0000"/>
                                    </a:solidFill>
                                    <a:latin typeface="Cambria Math" panose="02040503050406030204" pitchFamily="18" charset="0"/>
                                  </a:rPr>
                                  <m:t>,</m:t>
                                </m:r>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𝕊</m:t>
                                    </m:r>
                                  </m:e>
                                  <m:sup>
                                    <m:r>
                                      <a:rPr lang="en-US" sz="2400" b="0" i="1" smtClean="0">
                                        <a:solidFill>
                                          <a:srgbClr val="FF0000"/>
                                        </a:solidFill>
                                        <a:latin typeface="Cambria Math" panose="02040503050406030204" pitchFamily="18" charset="0"/>
                                      </a:rPr>
                                      <m:t>1</m:t>
                                    </m:r>
                                  </m:sup>
                                </m:sSup>
                                <m:d>
                                  <m:dPr>
                                    <m:ctrlPr>
                                      <a:rPr lang="en-US" sz="2400" b="0" i="1" smtClean="0">
                                        <a:solidFill>
                                          <a:srgbClr val="FF0000"/>
                                        </a:solidFill>
                                        <a:latin typeface="Cambria Math" panose="02040503050406030204" pitchFamily="18" charset="0"/>
                                      </a:rPr>
                                    </m:ctrlPr>
                                  </m:dPr>
                                  <m:e>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𝐴</m:t>
                                        </m:r>
                                      </m:e>
                                      <m:sup>
                                        <m:r>
                                          <a:rPr lang="en-US" sz="2400" b="0" i="1" smtClean="0">
                                            <a:solidFill>
                                              <a:srgbClr val="FF0000"/>
                                            </a:solidFill>
                                            <a:latin typeface="Cambria Math" panose="02040503050406030204" pitchFamily="18" charset="0"/>
                                          </a:rPr>
                                          <m:t>2</m:t>
                                        </m:r>
                                      </m:sup>
                                    </m:sSup>
                                  </m:e>
                                </m:d>
                              </m:e>
                            </m:d>
                            <m:r>
                              <a:rPr lang="en-US" sz="2400" b="0" i="1" smtClean="0">
                                <a:solidFill>
                                  <a:srgbClr val="FF0000"/>
                                </a:solidFill>
                                <a:latin typeface="Cambria Math" panose="02040503050406030204" pitchFamily="18" charset="0"/>
                              </a:rPr>
                              <m:t>,1</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𝕊</m:t>
                                </m:r>
                              </m:e>
                              <m:sup>
                                <m:r>
                                  <a:rPr lang="en-US" sz="2400" b="0" i="1" smtClean="0">
                                    <a:latin typeface="Cambria Math" panose="02040503050406030204" pitchFamily="18" charset="0"/>
                                  </a:rPr>
                                  <m:t>1</m:t>
                                </m:r>
                              </m:sup>
                            </m:sSup>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1</m:t>
                                    </m:r>
                                  </m:sup>
                                </m:sSup>
                              </m:e>
                            </m:d>
                            <m:r>
                              <a:rPr lang="en-US" sz="2400" b="0" i="1" smtClean="0">
                                <a:latin typeface="Cambria Math" panose="02040503050406030204" pitchFamily="18" charset="0"/>
                              </a:rPr>
                              <m:t>,12</m:t>
                            </m:r>
                          </m:e>
                        </m:d>
                        <m:r>
                          <a:rPr lang="en-US" sz="2400" b="0" i="1" smtClean="0">
                            <a:latin typeface="Cambria Math" panose="02040503050406030204" pitchFamily="18" charset="0"/>
                          </a:rPr>
                          <m:t>, </m:t>
                        </m:r>
                        <m:d>
                          <m:dPr>
                            <m:ctrlPr>
                              <a:rPr lang="en-US" sz="2400" b="0" i="1" smtClean="0">
                                <a:solidFill>
                                  <a:srgbClr val="FF0000"/>
                                </a:solidFill>
                                <a:latin typeface="Cambria Math" panose="02040503050406030204" pitchFamily="18" charset="0"/>
                              </a:rPr>
                            </m:ctrlPr>
                          </m:dPr>
                          <m:e>
                            <m:d>
                              <m:dPr>
                                <m:begChr m:val="["/>
                                <m:endChr m:val="]"/>
                                <m:ctrlPr>
                                  <a:rPr lang="en-US" sz="2400" b="0" i="1" smtClean="0">
                                    <a:solidFill>
                                      <a:srgbClr val="FF0000"/>
                                    </a:solidFill>
                                    <a:latin typeface="Cambria Math" panose="02040503050406030204" pitchFamily="18" charset="0"/>
                                  </a:rPr>
                                </m:ctrlPr>
                              </m:dPr>
                              <m:e>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𝕊</m:t>
                                    </m:r>
                                  </m:e>
                                  <m:sup>
                                    <m:r>
                                      <a:rPr lang="en-US" sz="2400" b="0" i="1" smtClean="0">
                                        <a:solidFill>
                                          <a:srgbClr val="FF0000"/>
                                        </a:solidFill>
                                        <a:latin typeface="Cambria Math" panose="02040503050406030204" pitchFamily="18" charset="0"/>
                                      </a:rPr>
                                      <m:t>2</m:t>
                                    </m:r>
                                  </m:sup>
                                </m:sSup>
                                <m:d>
                                  <m:dPr>
                                    <m:ctrlPr>
                                      <a:rPr lang="en-US" sz="2400" b="0" i="1" smtClean="0">
                                        <a:solidFill>
                                          <a:srgbClr val="FF0000"/>
                                        </a:solidFill>
                                        <a:latin typeface="Cambria Math" panose="02040503050406030204" pitchFamily="18" charset="0"/>
                                      </a:rPr>
                                    </m:ctrlPr>
                                  </m:dPr>
                                  <m:e>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𝐴</m:t>
                                        </m:r>
                                      </m:e>
                                      <m:sup>
                                        <m:r>
                                          <a:rPr lang="en-US" sz="2400" b="0" i="1" smtClean="0">
                                            <a:solidFill>
                                              <a:srgbClr val="FF0000"/>
                                            </a:solidFill>
                                            <a:latin typeface="Cambria Math" panose="02040503050406030204" pitchFamily="18" charset="0"/>
                                          </a:rPr>
                                          <m:t>1</m:t>
                                        </m:r>
                                      </m:sup>
                                    </m:sSup>
                                  </m:e>
                                </m:d>
                                <m:r>
                                  <a:rPr lang="en-US" sz="2400" b="0" i="1" smtClean="0">
                                    <a:solidFill>
                                      <a:srgbClr val="FF0000"/>
                                    </a:solidFill>
                                    <a:latin typeface="Cambria Math" panose="02040503050406030204" pitchFamily="18" charset="0"/>
                                  </a:rPr>
                                  <m:t>,</m:t>
                                </m:r>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𝕊</m:t>
                                    </m:r>
                                  </m:e>
                                  <m:sup>
                                    <m:r>
                                      <a:rPr lang="en-US" sz="2400" b="0" i="1" smtClean="0">
                                        <a:solidFill>
                                          <a:srgbClr val="FF0000"/>
                                        </a:solidFill>
                                        <a:latin typeface="Cambria Math" panose="02040503050406030204" pitchFamily="18" charset="0"/>
                                      </a:rPr>
                                      <m:t>1</m:t>
                                    </m:r>
                                  </m:sup>
                                </m:sSup>
                                <m:d>
                                  <m:dPr>
                                    <m:ctrlPr>
                                      <a:rPr lang="en-US" sz="2400" b="0" i="1" smtClean="0">
                                        <a:solidFill>
                                          <a:srgbClr val="FF0000"/>
                                        </a:solidFill>
                                        <a:latin typeface="Cambria Math" panose="02040503050406030204" pitchFamily="18" charset="0"/>
                                      </a:rPr>
                                    </m:ctrlPr>
                                  </m:dPr>
                                  <m:e>
                                    <m:sSup>
                                      <m:sSupPr>
                                        <m:ctrlPr>
                                          <a:rPr lang="en-US" sz="2400" b="0" i="1" smtClean="0">
                                            <a:solidFill>
                                              <a:srgbClr val="FF0000"/>
                                            </a:solidFill>
                                            <a:latin typeface="Cambria Math" panose="02040503050406030204" pitchFamily="18" charset="0"/>
                                          </a:rPr>
                                        </m:ctrlPr>
                                      </m:sSupPr>
                                      <m:e>
                                        <m:r>
                                          <a:rPr lang="en-US" sz="2400" b="0" i="1" smtClean="0">
                                            <a:solidFill>
                                              <a:srgbClr val="FF0000"/>
                                            </a:solidFill>
                                            <a:latin typeface="Cambria Math" panose="02040503050406030204" pitchFamily="18" charset="0"/>
                                          </a:rPr>
                                          <m:t>𝐴</m:t>
                                        </m:r>
                                      </m:e>
                                      <m:sup>
                                        <m:r>
                                          <a:rPr lang="en-US" sz="2400" b="0" i="1" smtClean="0">
                                            <a:solidFill>
                                              <a:srgbClr val="FF0000"/>
                                            </a:solidFill>
                                            <a:latin typeface="Cambria Math" panose="02040503050406030204" pitchFamily="18" charset="0"/>
                                          </a:rPr>
                                          <m:t>2</m:t>
                                        </m:r>
                                      </m:sup>
                                    </m:sSup>
                                  </m:e>
                                </m:d>
                              </m:e>
                            </m:d>
                            <m:r>
                              <a:rPr lang="en-US" sz="2400" b="0" i="1" smtClean="0">
                                <a:solidFill>
                                  <a:srgbClr val="FF0000"/>
                                </a:solidFill>
                                <a:latin typeface="Cambria Math" panose="02040503050406030204" pitchFamily="18" charset="0"/>
                              </a:rPr>
                              <m:t>,25</m:t>
                            </m:r>
                          </m:e>
                        </m:d>
                      </m:e>
                    </m:d>
                  </m:oMath>
                </a14:m>
                <a:endParaRPr lang="en-US" sz="2400" dirty="0">
                  <a:latin typeface="Gill Sans MT" panose="020B0502020104020203" pitchFamily="34" charset="0"/>
                </a:endParaRPr>
              </a:p>
              <a:p>
                <a:pPr marL="342900" indent="-342900"/>
                <a:r>
                  <a:rPr lang="en-US" sz="2400" dirty="0">
                    <a:latin typeface="Gill Sans MT" panose="020B0502020104020203" pitchFamily="34" charset="0"/>
                  </a:rPr>
                  <a:t>Activity 2 may have occurred at time </a:t>
                </a:r>
                <a:r>
                  <a:rPr lang="en-US" sz="2400" dirty="0">
                    <a:latin typeface="Gill Sans MT" panose="020B0502020104020203" pitchFamily="34" charset="0"/>
                    <a:cs typeface="Times New Roman" panose="02020603050405020304" pitchFamily="18" charset="0"/>
                  </a:rPr>
                  <a:t>1</a:t>
                </a:r>
                <a:r>
                  <a:rPr lang="en-US" sz="2400" dirty="0">
                    <a:latin typeface="Gill Sans MT" panose="020B0502020104020203" pitchFamily="34" charset="0"/>
                  </a:rPr>
                  <a:t> and time 25</a:t>
                </a:r>
              </a:p>
              <a:p>
                <a:pPr marL="342900" indent="-342900"/>
                <a:endParaRPr lang="en-US" sz="2400" dirty="0"/>
              </a:p>
            </p:txBody>
          </p:sp>
        </mc:Choice>
        <mc:Fallback xmlns="">
          <p:sp>
            <p:nvSpPr>
              <p:cNvPr id="3" name="Content Placeholder 2">
                <a:extLst>
                  <a:ext uri="{FF2B5EF4-FFF2-40B4-BE49-F238E27FC236}">
                    <a16:creationId xmlns:a16="http://schemas.microsoft.com/office/drawing/2014/main" id="{30E3930D-0DE6-9923-3FD5-D37714E2F0EE}"/>
                  </a:ext>
                </a:extLst>
              </p:cNvPr>
              <p:cNvSpPr>
                <a:spLocks noGrp="1" noRot="1" noChangeAspect="1" noMove="1" noResize="1" noEditPoints="1" noAdjustHandles="1" noChangeArrowheads="1" noChangeShapeType="1" noTextEdit="1"/>
              </p:cNvSpPr>
              <p:nvPr>
                <p:ph idx="1"/>
              </p:nvPr>
            </p:nvSpPr>
            <p:spPr>
              <a:blipFill>
                <a:blip r:embed="rId3"/>
                <a:stretch>
                  <a:fillRect l="-914" t="-1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A79CD6-EC3A-7892-DFB5-24BC591B39CC}"/>
              </a:ext>
            </a:extLst>
          </p:cNvPr>
          <p:cNvPicPr>
            <a:picLocks noChangeAspect="1"/>
          </p:cNvPicPr>
          <p:nvPr/>
        </p:nvPicPr>
        <p:blipFill>
          <a:blip r:embed="rId4"/>
          <a:stretch>
            <a:fillRect/>
          </a:stretch>
        </p:blipFill>
        <p:spPr>
          <a:xfrm>
            <a:off x="701038" y="1536156"/>
            <a:ext cx="7928716" cy="1065729"/>
          </a:xfrm>
          <a:prstGeom prst="rect">
            <a:avLst/>
          </a:prstGeom>
        </p:spPr>
      </p:pic>
      <p:sp>
        <p:nvSpPr>
          <p:cNvPr id="4" name="Slide Number Placeholder 3">
            <a:extLst>
              <a:ext uri="{FF2B5EF4-FFF2-40B4-BE49-F238E27FC236}">
                <a16:creationId xmlns:a16="http://schemas.microsoft.com/office/drawing/2014/main" id="{09A3AD98-2334-C21B-0770-1C7DB71DD4AF}"/>
              </a:ext>
            </a:extLst>
          </p:cNvPr>
          <p:cNvSpPr>
            <a:spLocks noGrp="1"/>
          </p:cNvSpPr>
          <p:nvPr>
            <p:ph type="sldNum" sz="quarter" idx="12"/>
          </p:nvPr>
        </p:nvSpPr>
        <p:spPr/>
        <p:txBody>
          <a:bodyPr/>
          <a:lstStyle/>
          <a:p>
            <a:fld id="{96145FF0-10D7-4BFC-A2C2-F6A1A74CD6DC}" type="slidenum">
              <a:rPr lang="en-US" smtClean="0"/>
              <a:t>20</a:t>
            </a:fld>
            <a:endParaRPr lang="en-US"/>
          </a:p>
        </p:txBody>
      </p:sp>
      <p:sp>
        <p:nvSpPr>
          <p:cNvPr id="6" name="Rectangle 5">
            <a:extLst>
              <a:ext uri="{FF2B5EF4-FFF2-40B4-BE49-F238E27FC236}">
                <a16:creationId xmlns:a16="http://schemas.microsoft.com/office/drawing/2014/main" id="{FB1C5274-159D-71A0-EF0D-A555A2396297}"/>
              </a:ext>
            </a:extLst>
          </p:cNvPr>
          <p:cNvSpPr/>
          <p:nvPr/>
        </p:nvSpPr>
        <p:spPr>
          <a:xfrm>
            <a:off x="3421294" y="2743200"/>
            <a:ext cx="801385" cy="462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8160A52-8035-E546-CA93-5B9739310CDD}"/>
              </a:ext>
            </a:extLst>
          </p:cNvPr>
          <p:cNvSpPr/>
          <p:nvPr/>
        </p:nvSpPr>
        <p:spPr>
          <a:xfrm>
            <a:off x="6165201" y="2736819"/>
            <a:ext cx="801385" cy="462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Speech Bubble: Oval 7">
                <a:extLst>
                  <a:ext uri="{FF2B5EF4-FFF2-40B4-BE49-F238E27FC236}">
                    <a16:creationId xmlns:a16="http://schemas.microsoft.com/office/drawing/2014/main" id="{1369984B-FDF1-044F-A522-19747A92832F}"/>
                  </a:ext>
                </a:extLst>
              </p:cNvPr>
              <p:cNvSpPr/>
              <p:nvPr/>
            </p:nvSpPr>
            <p:spPr>
              <a:xfrm>
                <a:off x="3740665" y="1536156"/>
                <a:ext cx="2658417" cy="865552"/>
              </a:xfrm>
              <a:prstGeom prst="wedgeEllipseCallout">
                <a:avLst>
                  <a:gd name="adj1" fmla="val -32813"/>
                  <a:gd name="adj2" fmla="val 874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𝕊</m:t>
                          </m:r>
                        </m:e>
                        <m:sup>
                          <m:r>
                            <a:rPr lang="en-US" sz="1800" b="0" i="1" smtClean="0">
                              <a:latin typeface="Cambria Math" panose="02040503050406030204" pitchFamily="18" charset="0"/>
                            </a:rPr>
                            <m:t>2</m:t>
                          </m:r>
                        </m:sup>
                      </m:sSup>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𝐴</m:t>
                              </m:r>
                            </m:e>
                            <m:sup>
                              <m:r>
                                <a:rPr lang="en-US" sz="1800" b="0" i="1" smtClean="0">
                                  <a:latin typeface="Cambria Math" panose="02040503050406030204" pitchFamily="18" charset="0"/>
                                </a:rPr>
                                <m:t>1</m:t>
                              </m:r>
                            </m:sup>
                          </m:sSup>
                        </m:e>
                      </m:d>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𝕊</m:t>
                          </m:r>
                        </m:e>
                        <m:sup>
                          <m:r>
                            <a:rPr lang="en-US" sz="1800" b="0" i="1" smtClean="0">
                              <a:latin typeface="Cambria Math" panose="02040503050406030204" pitchFamily="18" charset="0"/>
                            </a:rPr>
                            <m:t>1</m:t>
                          </m:r>
                        </m:sup>
                      </m:sSup>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𝐴</m:t>
                              </m:r>
                            </m:e>
                            <m:sup>
                              <m:r>
                                <a:rPr lang="en-US" sz="1800" b="0" i="1" smtClean="0">
                                  <a:latin typeface="Cambria Math" panose="02040503050406030204" pitchFamily="18" charset="0"/>
                                </a:rPr>
                                <m:t>2</m:t>
                              </m:r>
                            </m:sup>
                          </m:sSup>
                        </m:e>
                      </m:d>
                    </m:oMath>
                  </m:oMathPara>
                </a14:m>
                <a:endParaRPr lang="en-US" dirty="0"/>
              </a:p>
            </p:txBody>
          </p:sp>
        </mc:Choice>
        <mc:Fallback xmlns="">
          <p:sp>
            <p:nvSpPr>
              <p:cNvPr id="8" name="Speech Bubble: Oval 7">
                <a:extLst>
                  <a:ext uri="{FF2B5EF4-FFF2-40B4-BE49-F238E27FC236}">
                    <a16:creationId xmlns:a16="http://schemas.microsoft.com/office/drawing/2014/main" id="{1369984B-FDF1-044F-A522-19747A92832F}"/>
                  </a:ext>
                </a:extLst>
              </p:cNvPr>
              <p:cNvSpPr>
                <a:spLocks noRot="1" noChangeAspect="1" noMove="1" noResize="1" noEditPoints="1" noAdjustHandles="1" noChangeArrowheads="1" noChangeShapeType="1" noTextEdit="1"/>
              </p:cNvSpPr>
              <p:nvPr/>
            </p:nvSpPr>
            <p:spPr>
              <a:xfrm>
                <a:off x="3740665" y="1536156"/>
                <a:ext cx="2658417" cy="865552"/>
              </a:xfrm>
              <a:prstGeom prst="wedgeEllipseCallout">
                <a:avLst>
                  <a:gd name="adj1" fmla="val -32813"/>
                  <a:gd name="adj2" fmla="val 87427"/>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799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5E37-9CA5-9669-D76A-AD8571D458E3}"/>
              </a:ext>
            </a:extLst>
          </p:cNvPr>
          <p:cNvSpPr>
            <a:spLocks noGrp="1"/>
          </p:cNvSpPr>
          <p:nvPr>
            <p:ph type="title"/>
          </p:nvPr>
        </p:nvSpPr>
        <p:spPr/>
        <p:txBody>
          <a:bodyPr>
            <a:normAutofit/>
          </a:bodyPr>
          <a:lstStyle/>
          <a:p>
            <a:r>
              <a:rPr lang="en-US" sz="2800" dirty="0">
                <a:latin typeface="Gill Sans MT" panose="020B0502020104020203" pitchFamily="34" charset="0"/>
              </a:rPr>
              <a:t>The </a:t>
            </a:r>
            <a:r>
              <a:rPr lang="en-US" sz="2800" dirty="0" err="1">
                <a:latin typeface="Gill Sans MT" panose="020B0502020104020203" pitchFamily="34" charset="0"/>
                <a:cs typeface="Courier New" panose="02070309020205020404" pitchFamily="49" charset="0"/>
              </a:rPr>
              <a:t>WMatch</a:t>
            </a:r>
            <a:r>
              <a:rPr lang="en-US" sz="2800" dirty="0">
                <a:latin typeface="Gill Sans MT" panose="020B0502020104020203" pitchFamily="34" charset="0"/>
              </a:rPr>
              <a:t>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87BFFD-AD4E-EAFF-751B-8521F4CCD0C2}"/>
                  </a:ext>
                </a:extLst>
              </p:cNvPr>
              <p:cNvSpPr>
                <a:spLocks noGrp="1"/>
              </p:cNvSpPr>
              <p:nvPr>
                <p:ph idx="1"/>
              </p:nvPr>
            </p:nvSpPr>
            <p:spPr/>
            <p:txBody>
              <a:bodyPr>
                <a:normAutofit/>
              </a:bodyPr>
              <a:lstStyle/>
              <a:p>
                <a:pPr marL="342900" indent="-342900"/>
                <a:r>
                  <a:rPr lang="en-US" sz="2400" dirty="0" err="1">
                    <a:latin typeface="Gill Sans MT" panose="020B0502020104020203" pitchFamily="34" charset="0"/>
                    <a:cs typeface="Courier New" panose="02070309020205020404" pitchFamily="49" charset="0"/>
                  </a:rPr>
                  <a:t>Wmatch</a:t>
                </a:r>
                <a:r>
                  <a:rPr lang="en-US" sz="2400" dirty="0">
                    <a:latin typeface="Gill Sans MT" panose="020B0502020104020203" pitchFamily="34" charset="0"/>
                    <a:cs typeface="Courier New" panose="02070309020205020404" pitchFamily="49" charset="0"/>
                  </a:rPr>
                  <a:t> </a:t>
                </a:r>
                <a:r>
                  <a:rPr lang="en-US" sz="2400" dirty="0">
                    <a:latin typeface="Gill Sans MT" panose="020B0502020104020203" pitchFamily="34" charset="0"/>
                  </a:rPr>
                  <a:t>attempts to find all possible occurrences of an activity</a:t>
                </a:r>
              </a:p>
              <a:p>
                <a:pPr marL="342900" indent="-342900"/>
                <a:r>
                  <a:rPr lang="en-US" sz="2400" dirty="0">
                    <a:latin typeface="Gill Sans MT" panose="020B0502020104020203" pitchFamily="34" charset="0"/>
                  </a:rPr>
                  <a:t>These occurrences may overlap</a:t>
                </a:r>
              </a:p>
              <a:p>
                <a:pPr marL="342900" indent="-342900"/>
                <a:r>
                  <a:rPr lang="en-US" sz="2400" dirty="0">
                    <a:latin typeface="Gill Sans MT" panose="020B0502020104020203" pitchFamily="34" charset="0"/>
                  </a:rPr>
                  <a:t>W stands for a time window.</a:t>
                </a:r>
              </a:p>
              <a:p>
                <a:pPr marL="342900" indent="-342900"/>
                <a:r>
                  <a:rPr lang="en-US" sz="2400" dirty="0">
                    <a:latin typeface="Gill Sans MT" panose="020B0502020104020203" pitchFamily="34" charset="0"/>
                  </a:rPr>
                  <a:t>A subsequence of </a:t>
                </a:r>
                <a14:m>
                  <m:oMath xmlns:m="http://schemas.openxmlformats.org/officeDocument/2006/math">
                    <m:r>
                      <a:rPr lang="en-US" sz="2400" b="0" i="1" smtClean="0">
                        <a:latin typeface="Cambria Math" panose="02040503050406030204" pitchFamily="18" charset="0"/>
                      </a:rPr>
                      <m:t>𝔼</m:t>
                    </m:r>
                  </m:oMath>
                </a14:m>
                <a:r>
                  <a:rPr lang="en-US" sz="2400" dirty="0">
                    <a:latin typeface="Gill Sans MT" panose="020B0502020104020203" pitchFamily="34" charset="0"/>
                  </a:rPr>
                  <a:t> would be matched as long as the following two criteria are met (time-constrained match)</a:t>
                </a:r>
              </a:p>
              <a:p>
                <a:pPr lvl="1"/>
                <a:r>
                  <a:rPr lang="en-US" sz="2000" dirty="0">
                    <a:latin typeface="Gill Sans MT" panose="020B0502020104020203" pitchFamily="34" charset="0"/>
                  </a:rPr>
                  <a:t>The subsequence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𝔼</m:t>
                        </m:r>
                      </m:e>
                      <m:sup>
                        <m:r>
                          <a:rPr lang="en-US" sz="2000" b="0" i="1" smtClean="0">
                            <a:latin typeface="Cambria Math" panose="02040503050406030204" pitchFamily="18" charset="0"/>
                          </a:rPr>
                          <m:t>′</m:t>
                        </m:r>
                      </m:sup>
                    </m:sSup>
                  </m:oMath>
                </a14:m>
                <a:r>
                  <a:rPr lang="en-US" sz="2000" dirty="0">
                    <a:latin typeface="Gill Sans MT" panose="020B0502020104020203" pitchFamily="34" charset="0"/>
                  </a:rPr>
                  <a:t> fully matches one of the activity’s event patterns</a:t>
                </a:r>
              </a:p>
              <a:p>
                <a:pPr lvl="1"/>
                <a:r>
                  <a:rPr lang="en-US" sz="2000" dirty="0">
                    <a:latin typeface="Gill Sans MT" panose="020B0502020104020203" pitchFamily="34" charset="0"/>
                  </a:rPr>
                  <a:t>The difference of timestamps at the end of the match and the beginning of the match is no more than </a:t>
                </a:r>
                <a14:m>
                  <m:oMath xmlns:m="http://schemas.openxmlformats.org/officeDocument/2006/math">
                    <m:r>
                      <a:rPr lang="en-US" sz="2000" b="0" i="1" smtClean="0">
                        <a:latin typeface="Cambria Math" panose="02040503050406030204" pitchFamily="18" charset="0"/>
                      </a:rPr>
                      <m:t>𝜃</m:t>
                    </m:r>
                  </m:oMath>
                </a14:m>
                <a:endParaRPr lang="en-US" sz="2000" dirty="0">
                  <a:latin typeface="Gill Sans MT" panose="020B0502020104020203" pitchFamily="34" charset="0"/>
                </a:endParaRPr>
              </a:p>
            </p:txBody>
          </p:sp>
        </mc:Choice>
        <mc:Fallback xmlns="">
          <p:sp>
            <p:nvSpPr>
              <p:cNvPr id="3" name="Content Placeholder 2">
                <a:extLst>
                  <a:ext uri="{FF2B5EF4-FFF2-40B4-BE49-F238E27FC236}">
                    <a16:creationId xmlns:a16="http://schemas.microsoft.com/office/drawing/2014/main" id="{1887BFFD-AD4E-EAFF-751B-8521F4CCD0C2}"/>
                  </a:ext>
                </a:extLst>
              </p:cNvPr>
              <p:cNvSpPr>
                <a:spLocks noGrp="1" noRot="1" noChangeAspect="1" noMove="1" noResize="1" noEditPoints="1" noAdjustHandles="1" noChangeArrowheads="1" noChangeShapeType="1" noTextEdit="1"/>
              </p:cNvSpPr>
              <p:nvPr>
                <p:ph idx="1"/>
              </p:nvPr>
            </p:nvSpPr>
            <p:spPr>
              <a:blipFill>
                <a:blip r:embed="rId3"/>
                <a:stretch>
                  <a:fillRect l="-914"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623C0FA-4128-1220-1222-B84FF5396424}"/>
              </a:ext>
            </a:extLst>
          </p:cNvPr>
          <p:cNvSpPr>
            <a:spLocks noGrp="1"/>
          </p:cNvSpPr>
          <p:nvPr>
            <p:ph type="sldNum" sz="quarter" idx="12"/>
          </p:nvPr>
        </p:nvSpPr>
        <p:spPr/>
        <p:txBody>
          <a:bodyPr/>
          <a:lstStyle/>
          <a:p>
            <a:fld id="{96145FF0-10D7-4BFC-A2C2-F6A1A74CD6DC}" type="slidenum">
              <a:rPr lang="en-US" smtClean="0"/>
              <a:t>21</a:t>
            </a:fld>
            <a:endParaRPr lang="en-US"/>
          </a:p>
        </p:txBody>
      </p:sp>
    </p:spTree>
    <p:extLst>
      <p:ext uri="{BB962C8B-B14F-4D97-AF65-F5344CB8AC3E}">
        <p14:creationId xmlns:p14="http://schemas.microsoft.com/office/powerpoint/2010/main" val="2078660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6A304-9F26-1D32-85F7-66C4530525F3}"/>
              </a:ext>
            </a:extLst>
          </p:cNvPr>
          <p:cNvSpPr>
            <a:spLocks noGrp="1"/>
          </p:cNvSpPr>
          <p:nvPr>
            <p:ph type="title"/>
          </p:nvPr>
        </p:nvSpPr>
        <p:spPr/>
        <p:txBody>
          <a:bodyPr/>
          <a:lstStyle/>
          <a:p>
            <a:r>
              <a:rPr lang="en-US" sz="2800" dirty="0">
                <a:latin typeface="Gill Sans MT" panose="020B0502020104020203" pitchFamily="34" charset="0"/>
              </a:rPr>
              <a:t>Evaluation Setup</a:t>
            </a:r>
            <a:endParaRPr lang="en-US"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82FA4C-A709-121D-57DE-504325222FF4}"/>
                  </a:ext>
                </a:extLst>
              </p:cNvPr>
              <p:cNvSpPr>
                <a:spLocks noGrp="1"/>
              </p:cNvSpPr>
              <p:nvPr>
                <p:ph idx="1"/>
              </p:nvPr>
            </p:nvSpPr>
            <p:spPr/>
            <p:txBody>
              <a:bodyPr>
                <a:normAutofit/>
              </a:bodyPr>
              <a:lstStyle/>
              <a:p>
                <a:pPr marL="342900" indent="-342900"/>
                <a:r>
                  <a:rPr lang="en-US" sz="2400" dirty="0">
                    <a:latin typeface="Gill Sans MT" panose="020B0502020104020203" pitchFamily="34" charset="0"/>
                  </a:rPr>
                  <a:t>Evaluation of </a:t>
                </a:r>
                <a:r>
                  <a:rPr lang="en-US" sz="2400" dirty="0">
                    <a:latin typeface="Gill Sans MT" panose="020B0502020104020203" pitchFamily="34" charset="0"/>
                    <a:cs typeface="Courier New" panose="02070309020205020404" pitchFamily="49" charset="0"/>
                  </a:rPr>
                  <a:t>E2AP+</a:t>
                </a:r>
                <a:r>
                  <a:rPr lang="en-US" sz="2400" dirty="0">
                    <a:latin typeface="Gill Sans MT" panose="020B0502020104020203" pitchFamily="34" charset="0"/>
                  </a:rPr>
                  <a:t> and </a:t>
                </a:r>
                <a:r>
                  <a:rPr lang="en-US" sz="2400" dirty="0" err="1">
                    <a:latin typeface="Gill Sans MT" panose="020B0502020104020203" pitchFamily="34" charset="0"/>
                    <a:cs typeface="Courier New" panose="02070309020205020404" pitchFamily="49" charset="0"/>
                  </a:rPr>
                  <a:t>WMatch</a:t>
                </a:r>
                <a:r>
                  <a:rPr lang="en-US" sz="2400" dirty="0">
                    <a:latin typeface="Gill Sans MT" panose="020B0502020104020203" pitchFamily="34" charset="0"/>
                  </a:rPr>
                  <a:t> algorithms were done on a synthetic dataset</a:t>
                </a:r>
              </a:p>
              <a:p>
                <a:pPr marL="685800" lvl="1" indent="-342900"/>
                <a:r>
                  <a:rPr lang="en-US" sz="2100" dirty="0">
                    <a:latin typeface="Times New Roman" panose="02020603050405020304" pitchFamily="18" charset="0"/>
                    <a:cs typeface="Times New Roman" panose="02020603050405020304" pitchFamily="18" charset="0"/>
                  </a:rPr>
                  <a:t>21</a:t>
                </a:r>
                <a:r>
                  <a:rPr lang="en-US" sz="2100" dirty="0">
                    <a:latin typeface="Gill Sans MT" panose="020B0502020104020203" pitchFamily="34" charset="0"/>
                  </a:rPr>
                  <a:t> user activities, </a:t>
                </a:r>
                <a:r>
                  <a:rPr lang="en-US" sz="2100" dirty="0">
                    <a:latin typeface="Times New Roman" panose="02020603050405020304" pitchFamily="18" charset="0"/>
                    <a:cs typeface="Times New Roman" panose="02020603050405020304" pitchFamily="18" charset="0"/>
                  </a:rPr>
                  <a:t>11</a:t>
                </a:r>
                <a:r>
                  <a:rPr lang="en-US" sz="2100" dirty="0">
                    <a:latin typeface="Gill Sans MT" panose="020B0502020104020203" pitchFamily="34" charset="0"/>
                  </a:rPr>
                  <a:t> IoT devices, and </a:t>
                </a:r>
                <a:r>
                  <a:rPr lang="en-US" sz="2100" dirty="0">
                    <a:latin typeface="Times New Roman" panose="02020603050405020304" pitchFamily="18" charset="0"/>
                    <a:cs typeface="Times New Roman" panose="02020603050405020304" pitchFamily="18" charset="0"/>
                  </a:rPr>
                  <a:t>25</a:t>
                </a:r>
                <a:r>
                  <a:rPr lang="en-US" sz="2100" dirty="0">
                    <a:latin typeface="Gill Sans MT" panose="020B0502020104020203" pitchFamily="34" charset="0"/>
                  </a:rPr>
                  <a:t> device events</a:t>
                </a:r>
              </a:p>
              <a:p>
                <a:pPr marL="685800" lvl="1" indent="-342900"/>
                <a:r>
                  <a:rPr lang="en-US" sz="2100" dirty="0">
                    <a:latin typeface="Gill Sans MT" panose="020B0502020104020203" pitchFamily="34" charset="0"/>
                  </a:rPr>
                  <a:t>Follows the characteristics of the data from a real-life smart home testbed</a:t>
                </a:r>
              </a:p>
              <a:p>
                <a:pPr marL="685800" lvl="1" indent="-342900"/>
                <a:r>
                  <a:rPr lang="en-US" sz="2100" dirty="0">
                    <a:latin typeface="Gill Sans MT" panose="020B0502020104020203" pitchFamily="34" charset="0"/>
                  </a:rPr>
                  <a:t>“easy” and “hard” difficulties</a:t>
                </a:r>
              </a:p>
              <a:p>
                <a:pPr marL="342900" indent="-342900"/>
                <a:r>
                  <a:rPr lang="en-US" sz="2400" dirty="0">
                    <a:latin typeface="Gill Sans MT" panose="020B0502020104020203" pitchFamily="34" charset="0"/>
                  </a:rPr>
                  <a:t>We focused on </a:t>
                </a:r>
                <a:r>
                  <a:rPr lang="en-US" sz="2400" dirty="0">
                    <a:latin typeface="Times New Roman" panose="02020603050405020304" pitchFamily="18" charset="0"/>
                    <a:cs typeface="Times New Roman" panose="02020603050405020304" pitchFamily="18" charset="0"/>
                  </a:rPr>
                  <a:t>6</a:t>
                </a:r>
                <a:r>
                  <a:rPr lang="en-US" sz="2400" dirty="0">
                    <a:latin typeface="Gill Sans MT" panose="020B0502020104020203" pitchFamily="34" charset="0"/>
                  </a:rPr>
                  <a:t> activities that are related to someone entering the house and measured how well algorithms performed on the datasets</a:t>
                </a:r>
              </a:p>
              <a:p>
                <a:pPr marL="685800" lvl="1" indent="-342900"/>
                <a:r>
                  <a:rPr lang="en-US" sz="2100" dirty="0">
                    <a:latin typeface="Gill Sans MT" panose="020B0502020104020203" pitchFamily="34" charset="0"/>
                  </a:rPr>
                  <a:t>Allow up to </a:t>
                </a:r>
                <a14:m>
                  <m:oMath xmlns:m="http://schemas.openxmlformats.org/officeDocument/2006/math">
                    <m:r>
                      <a:rPr lang="en-US" sz="2100" b="0" i="1" smtClean="0">
                        <a:latin typeface="Cambria Math" panose="02040503050406030204" pitchFamily="18" charset="0"/>
                      </a:rPr>
                      <m:t>𝛿</m:t>
                    </m:r>
                  </m:oMath>
                </a14:m>
                <a:r>
                  <a:rPr lang="en-US" sz="2100" dirty="0">
                    <a:latin typeface="Gill Sans MT" panose="020B0502020104020203" pitchFamily="34" charset="0"/>
                  </a:rPr>
                  <a:t> seconds of error</a:t>
                </a:r>
              </a:p>
              <a:p>
                <a:pPr marL="685800" lvl="1" indent="-342900"/>
                <a:r>
                  <a:rPr lang="en-US" sz="2100" dirty="0">
                    <a:latin typeface="Gill Sans MT" panose="020B0502020104020203" pitchFamily="34" charset="0"/>
                  </a:rPr>
                  <a:t>For </a:t>
                </a:r>
                <a:r>
                  <a:rPr lang="en-US" sz="2100" dirty="0" err="1">
                    <a:latin typeface="Gill Sans MT" panose="020B0502020104020203" pitchFamily="34" charset="0"/>
                  </a:rPr>
                  <a:t>WMatch</a:t>
                </a:r>
                <a:r>
                  <a:rPr lang="en-US" sz="2100" dirty="0">
                    <a:latin typeface="Gill Sans MT" panose="020B0502020104020203" pitchFamily="34" charset="0"/>
                  </a:rPr>
                  <a:t>, </a:t>
                </a:r>
                <a14:m>
                  <m:oMath xmlns:m="http://schemas.openxmlformats.org/officeDocument/2006/math">
                    <m:r>
                      <a:rPr lang="en-US" sz="2100" b="0" i="1" smtClean="0">
                        <a:latin typeface="Cambria Math" panose="02040503050406030204" pitchFamily="18" charset="0"/>
                      </a:rPr>
                      <m:t>𝜃</m:t>
                    </m:r>
                  </m:oMath>
                </a14:m>
                <a:r>
                  <a:rPr lang="en-US" sz="2100" dirty="0">
                    <a:latin typeface="Gill Sans MT" panose="020B0502020104020203" pitchFamily="34" charset="0"/>
                  </a:rPr>
                  <a:t> values are set on a per-activity basis. A parameter </a:t>
                </a:r>
                <a14:m>
                  <m:oMath xmlns:m="http://schemas.openxmlformats.org/officeDocument/2006/math">
                    <m:r>
                      <a:rPr lang="en-US" sz="2100" b="0" i="1" smtClean="0">
                        <a:latin typeface="Cambria Math" panose="02040503050406030204" pitchFamily="18" charset="0"/>
                      </a:rPr>
                      <m:t>𝑝</m:t>
                    </m:r>
                  </m:oMath>
                </a14:m>
                <a:r>
                  <a:rPr lang="en-US" sz="2100" dirty="0">
                    <a:latin typeface="Gill Sans MT" panose="020B0502020104020203" pitchFamily="34" charset="0"/>
                  </a:rPr>
                  <a:t> is used to control the values of </a:t>
                </a:r>
                <a14:m>
                  <m:oMath xmlns:m="http://schemas.openxmlformats.org/officeDocument/2006/math">
                    <m:r>
                      <a:rPr lang="en-US" sz="2100" b="0" i="1" smtClean="0">
                        <a:latin typeface="Cambria Math" panose="02040503050406030204" pitchFamily="18" charset="0"/>
                      </a:rPr>
                      <m:t>𝜃</m:t>
                    </m:r>
                  </m:oMath>
                </a14:m>
                <a:r>
                  <a:rPr lang="en-US" sz="2100" dirty="0">
                    <a:latin typeface="Gill Sans MT" panose="020B0502020104020203" pitchFamily="34" charset="0"/>
                  </a:rPr>
                  <a:t>. A larger </a:t>
                </a:r>
                <a14:m>
                  <m:oMath xmlns:m="http://schemas.openxmlformats.org/officeDocument/2006/math">
                    <m:r>
                      <a:rPr lang="en-US" sz="2100" i="1">
                        <a:latin typeface="Cambria Math" panose="02040503050406030204" pitchFamily="18" charset="0"/>
                      </a:rPr>
                      <m:t>𝑝</m:t>
                    </m:r>
                  </m:oMath>
                </a14:m>
                <a:r>
                  <a:rPr lang="en-US" sz="2100" dirty="0">
                    <a:latin typeface="Gill Sans MT" panose="020B0502020104020203" pitchFamily="34" charset="0"/>
                  </a:rPr>
                  <a:t> leads to a larger </a:t>
                </a:r>
                <a14:m>
                  <m:oMath xmlns:m="http://schemas.openxmlformats.org/officeDocument/2006/math">
                    <m:r>
                      <a:rPr lang="en-US" sz="2100" i="1">
                        <a:latin typeface="Cambria Math" panose="02040503050406030204" pitchFamily="18" charset="0"/>
                      </a:rPr>
                      <m:t>𝜃</m:t>
                    </m:r>
                  </m:oMath>
                </a14:m>
                <a:r>
                  <a:rPr lang="en-US" sz="2100" dirty="0">
                    <a:latin typeface="Gill Sans MT" panose="020B0502020104020203" pitchFamily="34" charset="0"/>
                  </a:rPr>
                  <a:t>.</a:t>
                </a:r>
              </a:p>
            </p:txBody>
          </p:sp>
        </mc:Choice>
        <mc:Fallback xmlns="">
          <p:sp>
            <p:nvSpPr>
              <p:cNvPr id="3" name="Content Placeholder 2">
                <a:extLst>
                  <a:ext uri="{FF2B5EF4-FFF2-40B4-BE49-F238E27FC236}">
                    <a16:creationId xmlns:a16="http://schemas.microsoft.com/office/drawing/2014/main" id="{7682FA4C-A709-121D-57DE-504325222FF4}"/>
                  </a:ext>
                </a:extLst>
              </p:cNvPr>
              <p:cNvSpPr>
                <a:spLocks noGrp="1" noRot="1" noChangeAspect="1" noMove="1" noResize="1" noEditPoints="1" noAdjustHandles="1" noChangeArrowheads="1" noChangeShapeType="1" noTextEdit="1"/>
              </p:cNvSpPr>
              <p:nvPr>
                <p:ph idx="1"/>
              </p:nvPr>
            </p:nvSpPr>
            <p:spPr>
              <a:blipFill>
                <a:blip r:embed="rId3"/>
                <a:stretch>
                  <a:fillRect l="-914"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06594A2-E79A-BAA4-6A4D-835FB4746ADD}"/>
              </a:ext>
            </a:extLst>
          </p:cNvPr>
          <p:cNvSpPr>
            <a:spLocks noGrp="1"/>
          </p:cNvSpPr>
          <p:nvPr>
            <p:ph type="sldNum" sz="quarter" idx="12"/>
          </p:nvPr>
        </p:nvSpPr>
        <p:spPr/>
        <p:txBody>
          <a:bodyPr/>
          <a:lstStyle/>
          <a:p>
            <a:fld id="{96145FF0-10D7-4BFC-A2C2-F6A1A74CD6DC}" type="slidenum">
              <a:rPr lang="en-US" smtClean="0"/>
              <a:t>22</a:t>
            </a:fld>
            <a:endParaRPr lang="en-US"/>
          </a:p>
        </p:txBody>
      </p:sp>
    </p:spTree>
    <p:extLst>
      <p:ext uri="{BB962C8B-B14F-4D97-AF65-F5344CB8AC3E}">
        <p14:creationId xmlns:p14="http://schemas.microsoft.com/office/powerpoint/2010/main" val="90817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486F-AFC7-783B-4FDD-D59562C644FD}"/>
              </a:ext>
            </a:extLst>
          </p:cNvPr>
          <p:cNvSpPr>
            <a:spLocks noGrp="1"/>
          </p:cNvSpPr>
          <p:nvPr>
            <p:ph type="title"/>
          </p:nvPr>
        </p:nvSpPr>
        <p:spPr/>
        <p:txBody>
          <a:bodyPr/>
          <a:lstStyle/>
          <a:p>
            <a:r>
              <a:rPr lang="en-US" sz="2400" dirty="0">
                <a:latin typeface="Gill Sans MT" panose="020B0502020104020203" pitchFamily="34" charset="0"/>
              </a:rPr>
              <a:t>Evaluation Results</a:t>
            </a:r>
            <a:endParaRPr lang="en-US" dirty="0">
              <a:latin typeface="Gill Sans MT" panose="020B0502020104020203" pitchFamily="34" charset="0"/>
            </a:endParaRPr>
          </a:p>
        </p:txBody>
      </p:sp>
      <p:graphicFrame>
        <p:nvGraphicFramePr>
          <p:cNvPr id="5" name="Table 5">
            <a:extLst>
              <a:ext uri="{FF2B5EF4-FFF2-40B4-BE49-F238E27FC236}">
                <a16:creationId xmlns:a16="http://schemas.microsoft.com/office/drawing/2014/main" id="{74331335-DAA7-EF45-F2C8-12DF27E9BCEE}"/>
              </a:ext>
            </a:extLst>
          </p:cNvPr>
          <p:cNvGraphicFramePr>
            <a:graphicFrameLocks noGrp="1"/>
          </p:cNvGraphicFramePr>
          <p:nvPr>
            <p:ph idx="1"/>
            <p:extLst>
              <p:ext uri="{D42A27DB-BD31-4B8C-83A1-F6EECF244321}">
                <p14:modId xmlns:p14="http://schemas.microsoft.com/office/powerpoint/2010/main" val="3849703763"/>
              </p:ext>
            </p:extLst>
          </p:nvPr>
        </p:nvGraphicFramePr>
        <p:xfrm>
          <a:off x="1352965" y="2345104"/>
          <a:ext cx="6436730" cy="3789680"/>
        </p:xfrm>
        <a:graphic>
          <a:graphicData uri="http://schemas.openxmlformats.org/drawingml/2006/table">
            <a:tbl>
              <a:tblPr firstRow="1" bandRow="1">
                <a:tableStyleId>{B301B821-A1FF-4177-AEE7-76D212191A09}</a:tableStyleId>
              </a:tblPr>
              <a:tblGrid>
                <a:gridCol w="1122233">
                  <a:extLst>
                    <a:ext uri="{9D8B030D-6E8A-4147-A177-3AD203B41FA5}">
                      <a16:colId xmlns:a16="http://schemas.microsoft.com/office/drawing/2014/main" val="672416970"/>
                    </a:ext>
                  </a:extLst>
                </a:gridCol>
                <a:gridCol w="715257">
                  <a:extLst>
                    <a:ext uri="{9D8B030D-6E8A-4147-A177-3AD203B41FA5}">
                      <a16:colId xmlns:a16="http://schemas.microsoft.com/office/drawing/2014/main" val="115075447"/>
                    </a:ext>
                  </a:extLst>
                </a:gridCol>
                <a:gridCol w="1533080">
                  <a:extLst>
                    <a:ext uri="{9D8B030D-6E8A-4147-A177-3AD203B41FA5}">
                      <a16:colId xmlns:a16="http://schemas.microsoft.com/office/drawing/2014/main" val="1884973887"/>
                    </a:ext>
                  </a:extLst>
                </a:gridCol>
                <a:gridCol w="1533080">
                  <a:extLst>
                    <a:ext uri="{9D8B030D-6E8A-4147-A177-3AD203B41FA5}">
                      <a16:colId xmlns:a16="http://schemas.microsoft.com/office/drawing/2014/main" val="1980960306"/>
                    </a:ext>
                  </a:extLst>
                </a:gridCol>
                <a:gridCol w="1533080">
                  <a:extLst>
                    <a:ext uri="{9D8B030D-6E8A-4147-A177-3AD203B41FA5}">
                      <a16:colId xmlns:a16="http://schemas.microsoft.com/office/drawing/2014/main" val="1375548810"/>
                    </a:ext>
                  </a:extLst>
                </a:gridCol>
              </a:tblGrid>
              <a:tr h="370840">
                <a:tc>
                  <a:txBody>
                    <a:bodyPr/>
                    <a:lstStyle/>
                    <a:p>
                      <a:r>
                        <a:rPr lang="en-US" sz="1600" dirty="0">
                          <a:latin typeface="Gill Sans MT" panose="020B0502020104020203" pitchFamily="34" charset="0"/>
                        </a:rPr>
                        <a:t>Difficulty</a:t>
                      </a:r>
                    </a:p>
                  </a:txBody>
                  <a:tcPr/>
                </a:tc>
                <a:tc>
                  <a:txBody>
                    <a:bodyPr/>
                    <a:lstStyle/>
                    <a:p>
                      <a:r>
                        <a:rPr lang="en-US" sz="1600" dirty="0">
                          <a:latin typeface="Gill Sans MT" panose="020B0502020104020203" pitchFamily="34" charset="0"/>
                        </a:rPr>
                        <a:t>Len</a:t>
                      </a:r>
                    </a:p>
                  </a:txBody>
                  <a:tcPr/>
                </a:tc>
                <a:tc>
                  <a:txBody>
                    <a:bodyPr/>
                    <a:lstStyle/>
                    <a:p>
                      <a:r>
                        <a:rPr lang="en-US" sz="1600" dirty="0">
                          <a:latin typeface="Gill Sans MT" panose="020B0502020104020203" pitchFamily="34" charset="0"/>
                        </a:rPr>
                        <a:t>Accuracy</a:t>
                      </a:r>
                      <a:br>
                        <a:rPr lang="en-US" sz="1600" dirty="0">
                          <a:latin typeface="Gill Sans MT" panose="020B0502020104020203" pitchFamily="34" charset="0"/>
                        </a:rPr>
                      </a:br>
                      <a:r>
                        <a:rPr lang="en-US" sz="1600" dirty="0">
                          <a:latin typeface="Gill Sans MT" panose="020B0502020104020203" pitchFamily="34" charset="0"/>
                        </a:rPr>
                        <a:t>E2AP</a:t>
                      </a:r>
                    </a:p>
                  </a:txBody>
                  <a:tcPr/>
                </a:tc>
                <a:tc>
                  <a:txBody>
                    <a:bodyPr/>
                    <a:lstStyle/>
                    <a:p>
                      <a:r>
                        <a:rPr lang="en-US" sz="1600" dirty="0">
                          <a:latin typeface="Gill Sans MT" panose="020B0502020104020203" pitchFamily="34" charset="0"/>
                        </a:rPr>
                        <a:t>Accuracy</a:t>
                      </a:r>
                      <a:br>
                        <a:rPr lang="en-US" sz="1600" dirty="0">
                          <a:latin typeface="Gill Sans MT" panose="020B0502020104020203" pitchFamily="34" charset="0"/>
                        </a:rPr>
                      </a:br>
                      <a:r>
                        <a:rPr lang="en-US" sz="1600" dirty="0">
                          <a:latin typeface="Gill Sans MT" panose="020B0502020104020203" pitchFamily="34" charset="0"/>
                        </a:rPr>
                        <a:t>E2AP+ (strict)</a:t>
                      </a:r>
                    </a:p>
                  </a:txBody>
                  <a:tcPr/>
                </a:tc>
                <a:tc>
                  <a:txBody>
                    <a:bodyPr/>
                    <a:lstStyle/>
                    <a:p>
                      <a:r>
                        <a:rPr lang="en-US" sz="1600" dirty="0">
                          <a:latin typeface="Gill Sans MT" panose="020B0502020104020203" pitchFamily="34" charset="0"/>
                        </a:rPr>
                        <a:t>Accuracy</a:t>
                      </a:r>
                      <a:br>
                        <a:rPr lang="en-US" sz="1600" dirty="0">
                          <a:latin typeface="Gill Sans MT" panose="020B0502020104020203" pitchFamily="34" charset="0"/>
                        </a:rPr>
                      </a:br>
                      <a:r>
                        <a:rPr lang="en-US" sz="1600" dirty="0">
                          <a:latin typeface="Gill Sans MT" panose="020B0502020104020203" pitchFamily="34" charset="0"/>
                        </a:rPr>
                        <a:t>E2AP+ (relaxed)</a:t>
                      </a:r>
                    </a:p>
                  </a:txBody>
                  <a:tcPr/>
                </a:tc>
                <a:extLst>
                  <a:ext uri="{0D108BD9-81ED-4DB2-BD59-A6C34878D82A}">
                    <a16:rowId xmlns:a16="http://schemas.microsoft.com/office/drawing/2014/main" val="1498085161"/>
                  </a:ext>
                </a:extLst>
              </a:tr>
              <a:tr h="370840">
                <a:tc rowSpan="4">
                  <a:txBody>
                    <a:bodyPr/>
                    <a:lstStyle/>
                    <a:p>
                      <a:r>
                        <a:rPr lang="en-US" sz="1600" dirty="0">
                          <a:latin typeface="Gill Sans MT" panose="020B0502020104020203" pitchFamily="34" charset="0"/>
                        </a:rPr>
                        <a:t>Easy</a:t>
                      </a:r>
                    </a:p>
                  </a:txBody>
                  <a:tcPr/>
                </a:tc>
                <a:tc>
                  <a:txBody>
                    <a:bodyPr/>
                    <a:lstStyle/>
                    <a:p>
                      <a:pPr algn="r"/>
                      <a:r>
                        <a:rPr lang="en-US" sz="1600" dirty="0">
                          <a:latin typeface="Gill Sans MT" panose="020B0502020104020203" pitchFamily="34" charset="0"/>
                        </a:rPr>
                        <a:t>387</a:t>
                      </a:r>
                    </a:p>
                  </a:txBody>
                  <a:tcPr/>
                </a:tc>
                <a:tc>
                  <a:txBody>
                    <a:bodyPr/>
                    <a:lstStyle/>
                    <a:p>
                      <a:r>
                        <a:rPr lang="en-US" sz="1600" dirty="0">
                          <a:latin typeface="Gill Sans MT" panose="020B0502020104020203" pitchFamily="34" charset="0"/>
                        </a:rPr>
                        <a:t>0.9959</a:t>
                      </a:r>
                    </a:p>
                  </a:txBody>
                  <a:tcPr/>
                </a:tc>
                <a:tc>
                  <a:txBody>
                    <a:bodyPr/>
                    <a:lstStyle/>
                    <a:p>
                      <a:r>
                        <a:rPr lang="en-US" sz="1600" dirty="0">
                          <a:latin typeface="Gill Sans MT" panose="020B0502020104020203" pitchFamily="34" charset="0"/>
                        </a:rPr>
                        <a:t>0.9959</a:t>
                      </a:r>
                    </a:p>
                  </a:txBody>
                  <a:tcPr/>
                </a:tc>
                <a:tc>
                  <a:txBody>
                    <a:bodyPr/>
                    <a:lstStyle/>
                    <a:p>
                      <a:r>
                        <a:rPr lang="en-US" sz="1600" dirty="0">
                          <a:latin typeface="Gill Sans MT" panose="020B0502020104020203" pitchFamily="34" charset="0"/>
                        </a:rPr>
                        <a:t>0.9959</a:t>
                      </a:r>
                    </a:p>
                  </a:txBody>
                  <a:tcPr/>
                </a:tc>
                <a:extLst>
                  <a:ext uri="{0D108BD9-81ED-4DB2-BD59-A6C34878D82A}">
                    <a16:rowId xmlns:a16="http://schemas.microsoft.com/office/drawing/2014/main" val="3092335817"/>
                  </a:ext>
                </a:extLst>
              </a:tr>
              <a:tr h="370840">
                <a:tc vMerge="1">
                  <a:txBody>
                    <a:bodyPr/>
                    <a:lstStyle/>
                    <a:p>
                      <a:endParaRPr lang="en-US" sz="1600" dirty="0"/>
                    </a:p>
                  </a:txBody>
                  <a:tcPr/>
                </a:tc>
                <a:tc>
                  <a:txBody>
                    <a:bodyPr/>
                    <a:lstStyle/>
                    <a:p>
                      <a:pPr algn="r"/>
                      <a:r>
                        <a:rPr lang="en-US" sz="1600" dirty="0">
                          <a:latin typeface="Gill Sans MT" panose="020B0502020104020203" pitchFamily="34" charset="0"/>
                        </a:rPr>
                        <a:t>1494</a:t>
                      </a:r>
                    </a:p>
                  </a:txBody>
                  <a:tcPr/>
                </a:tc>
                <a:tc>
                  <a:txBody>
                    <a:bodyPr/>
                    <a:lstStyle/>
                    <a:p>
                      <a:r>
                        <a:rPr lang="en-US" sz="1600" dirty="0">
                          <a:latin typeface="Gill Sans MT" panose="020B0502020104020203" pitchFamily="34" charset="0"/>
                        </a:rPr>
                        <a:t>0.9959</a:t>
                      </a:r>
                    </a:p>
                  </a:txBody>
                  <a:tcPr/>
                </a:tc>
                <a:tc>
                  <a:txBody>
                    <a:bodyPr/>
                    <a:lstStyle/>
                    <a:p>
                      <a:r>
                        <a:rPr lang="en-US" sz="1600" dirty="0">
                          <a:latin typeface="Gill Sans MT" panose="020B0502020104020203" pitchFamily="34" charset="0"/>
                        </a:rPr>
                        <a:t>0.9959</a:t>
                      </a:r>
                    </a:p>
                  </a:txBody>
                  <a:tcPr/>
                </a:tc>
                <a:tc>
                  <a:txBody>
                    <a:bodyPr/>
                    <a:lstStyle/>
                    <a:p>
                      <a:r>
                        <a:rPr lang="en-US" sz="1600" dirty="0">
                          <a:latin typeface="Gill Sans MT" panose="020B0502020104020203" pitchFamily="34" charset="0"/>
                        </a:rPr>
                        <a:t>0.9959</a:t>
                      </a:r>
                    </a:p>
                  </a:txBody>
                  <a:tcPr/>
                </a:tc>
                <a:extLst>
                  <a:ext uri="{0D108BD9-81ED-4DB2-BD59-A6C34878D82A}">
                    <a16:rowId xmlns:a16="http://schemas.microsoft.com/office/drawing/2014/main" val="1537932636"/>
                  </a:ext>
                </a:extLst>
              </a:tr>
              <a:tr h="370840">
                <a:tc vMerge="1">
                  <a:txBody>
                    <a:bodyPr/>
                    <a:lstStyle/>
                    <a:p>
                      <a:endParaRPr lang="en-US" sz="1600" dirty="0"/>
                    </a:p>
                  </a:txBody>
                  <a:tcPr/>
                </a:tc>
                <a:tc>
                  <a:txBody>
                    <a:bodyPr/>
                    <a:lstStyle/>
                    <a:p>
                      <a:pPr algn="r"/>
                      <a:r>
                        <a:rPr lang="en-US" sz="1600" dirty="0">
                          <a:latin typeface="Gill Sans MT" panose="020B0502020104020203" pitchFamily="34" charset="0"/>
                        </a:rPr>
                        <a:t>2959</a:t>
                      </a:r>
                    </a:p>
                  </a:txBody>
                  <a:tcPr/>
                </a:tc>
                <a:tc>
                  <a:txBody>
                    <a:bodyPr/>
                    <a:lstStyle/>
                    <a:p>
                      <a:r>
                        <a:rPr lang="en-US" sz="1600" dirty="0">
                          <a:latin typeface="Gill Sans MT" panose="020B0502020104020203" pitchFamily="34" charset="0"/>
                        </a:rPr>
                        <a:t>0.9964</a:t>
                      </a:r>
                    </a:p>
                  </a:txBody>
                  <a:tcPr/>
                </a:tc>
                <a:tc>
                  <a:txBody>
                    <a:bodyPr/>
                    <a:lstStyle/>
                    <a:p>
                      <a:r>
                        <a:rPr lang="en-US" sz="1600" dirty="0">
                          <a:latin typeface="Gill Sans MT" panose="020B0502020104020203" pitchFamily="34" charset="0"/>
                        </a:rPr>
                        <a:t>0.9964</a:t>
                      </a:r>
                    </a:p>
                  </a:txBody>
                  <a:tcPr/>
                </a:tc>
                <a:tc>
                  <a:txBody>
                    <a:bodyPr/>
                    <a:lstStyle/>
                    <a:p>
                      <a:r>
                        <a:rPr lang="en-US" sz="1600" dirty="0">
                          <a:latin typeface="Gill Sans MT" panose="020B0502020104020203" pitchFamily="34" charset="0"/>
                        </a:rPr>
                        <a:t>0.9964</a:t>
                      </a:r>
                    </a:p>
                  </a:txBody>
                  <a:tcPr/>
                </a:tc>
                <a:extLst>
                  <a:ext uri="{0D108BD9-81ED-4DB2-BD59-A6C34878D82A}">
                    <a16:rowId xmlns:a16="http://schemas.microsoft.com/office/drawing/2014/main" val="2109372823"/>
                  </a:ext>
                </a:extLst>
              </a:tr>
              <a:tr h="370840">
                <a:tc vMerge="1">
                  <a:txBody>
                    <a:bodyPr/>
                    <a:lstStyle/>
                    <a:p>
                      <a:endParaRPr lang="en-US" sz="1600" dirty="0"/>
                    </a:p>
                  </a:txBody>
                  <a:tcPr/>
                </a:tc>
                <a:tc>
                  <a:txBody>
                    <a:bodyPr/>
                    <a:lstStyle/>
                    <a:p>
                      <a:pPr algn="r"/>
                      <a:r>
                        <a:rPr lang="en-US" sz="1600" dirty="0">
                          <a:latin typeface="Gill Sans MT" panose="020B0502020104020203" pitchFamily="34" charset="0"/>
                        </a:rPr>
                        <a:t>10000</a:t>
                      </a:r>
                    </a:p>
                  </a:txBody>
                  <a:tcPr/>
                </a:tc>
                <a:tc>
                  <a:txBody>
                    <a:bodyPr/>
                    <a:lstStyle/>
                    <a:p>
                      <a:r>
                        <a:rPr lang="en-US" sz="1600" dirty="0">
                          <a:latin typeface="Gill Sans MT" panose="020B0502020104020203" pitchFamily="34" charset="0"/>
                        </a:rPr>
                        <a:t>0.9959</a:t>
                      </a:r>
                    </a:p>
                  </a:txBody>
                  <a:tcPr/>
                </a:tc>
                <a:tc>
                  <a:txBody>
                    <a:bodyPr/>
                    <a:lstStyle/>
                    <a:p>
                      <a:r>
                        <a:rPr lang="en-US" sz="1600" dirty="0">
                          <a:latin typeface="Gill Sans MT" panose="020B0502020104020203" pitchFamily="34" charset="0"/>
                        </a:rPr>
                        <a:t>0.9959</a:t>
                      </a:r>
                    </a:p>
                  </a:txBody>
                  <a:tcPr/>
                </a:tc>
                <a:tc>
                  <a:txBody>
                    <a:bodyPr/>
                    <a:lstStyle/>
                    <a:p>
                      <a:r>
                        <a:rPr lang="en-US" sz="1600" dirty="0">
                          <a:latin typeface="Gill Sans MT" panose="020B0502020104020203" pitchFamily="34" charset="0"/>
                        </a:rPr>
                        <a:t>0.9959</a:t>
                      </a:r>
                    </a:p>
                  </a:txBody>
                  <a:tcPr/>
                </a:tc>
                <a:extLst>
                  <a:ext uri="{0D108BD9-81ED-4DB2-BD59-A6C34878D82A}">
                    <a16:rowId xmlns:a16="http://schemas.microsoft.com/office/drawing/2014/main" val="4072808442"/>
                  </a:ext>
                </a:extLst>
              </a:tr>
              <a:tr h="370840">
                <a:tc rowSpan="4">
                  <a:txBody>
                    <a:bodyPr/>
                    <a:lstStyle/>
                    <a:p>
                      <a:r>
                        <a:rPr lang="en-US" sz="1600" dirty="0">
                          <a:latin typeface="Gill Sans MT" panose="020B0502020104020203" pitchFamily="34" charset="0"/>
                        </a:rPr>
                        <a:t>Hard</a:t>
                      </a:r>
                    </a:p>
                  </a:txBody>
                  <a:tcPr anchor="ctr"/>
                </a:tc>
                <a:tc>
                  <a:txBody>
                    <a:bodyPr/>
                    <a:lstStyle/>
                    <a:p>
                      <a:pPr algn="r"/>
                      <a:r>
                        <a:rPr lang="en-US" sz="1600" dirty="0">
                          <a:latin typeface="Gill Sans MT" panose="020B0502020104020203" pitchFamily="34" charset="0"/>
                        </a:rPr>
                        <a:t>387</a:t>
                      </a:r>
                    </a:p>
                  </a:txBody>
                  <a:tcPr/>
                </a:tc>
                <a:tc>
                  <a:txBody>
                    <a:bodyPr/>
                    <a:lstStyle/>
                    <a:p>
                      <a:r>
                        <a:rPr lang="en-US" sz="1600" dirty="0">
                          <a:latin typeface="Gill Sans MT" panose="020B0502020104020203" pitchFamily="34" charset="0"/>
                        </a:rPr>
                        <a:t>0.6849</a:t>
                      </a:r>
                    </a:p>
                  </a:txBody>
                  <a:tcPr/>
                </a:tc>
                <a:tc>
                  <a:txBody>
                    <a:bodyPr/>
                    <a:lstStyle/>
                    <a:p>
                      <a:r>
                        <a:rPr lang="en-US" sz="1600" dirty="0">
                          <a:latin typeface="Gill Sans MT" panose="020B0502020104020203" pitchFamily="34" charset="0"/>
                        </a:rPr>
                        <a:t>0.4310</a:t>
                      </a:r>
                    </a:p>
                  </a:txBody>
                  <a:tcPr/>
                </a:tc>
                <a:tc>
                  <a:txBody>
                    <a:bodyPr/>
                    <a:lstStyle/>
                    <a:p>
                      <a:r>
                        <a:rPr lang="en-US" sz="1600" dirty="0">
                          <a:latin typeface="Gill Sans MT" panose="020B0502020104020203" pitchFamily="34" charset="0"/>
                        </a:rPr>
                        <a:t>0.9997</a:t>
                      </a:r>
                    </a:p>
                  </a:txBody>
                  <a:tcPr/>
                </a:tc>
                <a:extLst>
                  <a:ext uri="{0D108BD9-81ED-4DB2-BD59-A6C34878D82A}">
                    <a16:rowId xmlns:a16="http://schemas.microsoft.com/office/drawing/2014/main" val="1390079986"/>
                  </a:ext>
                </a:extLst>
              </a:tr>
              <a:tr h="370840">
                <a:tc vMerge="1">
                  <a:txBody>
                    <a:bodyPr/>
                    <a:lstStyle/>
                    <a:p>
                      <a:endParaRPr lang="en-US" sz="1600" dirty="0"/>
                    </a:p>
                  </a:txBody>
                  <a:tcPr/>
                </a:tc>
                <a:tc>
                  <a:txBody>
                    <a:bodyPr/>
                    <a:lstStyle/>
                    <a:p>
                      <a:pPr algn="r"/>
                      <a:r>
                        <a:rPr lang="en-US" sz="1600" dirty="0">
                          <a:latin typeface="Gill Sans MT" panose="020B0502020104020203" pitchFamily="34" charset="0"/>
                        </a:rPr>
                        <a:t>1494</a:t>
                      </a:r>
                    </a:p>
                  </a:txBody>
                  <a:tcPr/>
                </a:tc>
                <a:tc>
                  <a:txBody>
                    <a:bodyPr/>
                    <a:lstStyle/>
                    <a:p>
                      <a:r>
                        <a:rPr lang="en-US" sz="1600" dirty="0">
                          <a:latin typeface="Gill Sans MT" panose="020B0502020104020203" pitchFamily="34" charset="0"/>
                        </a:rPr>
                        <a:t>0.6848</a:t>
                      </a:r>
                    </a:p>
                  </a:txBody>
                  <a:tcPr/>
                </a:tc>
                <a:tc>
                  <a:txBody>
                    <a:bodyPr/>
                    <a:lstStyle/>
                    <a:p>
                      <a:r>
                        <a:rPr lang="en-US" sz="1600" dirty="0">
                          <a:latin typeface="Gill Sans MT" panose="020B0502020104020203" pitchFamily="34" charset="0"/>
                        </a:rPr>
                        <a:t>0.4338</a:t>
                      </a:r>
                    </a:p>
                  </a:txBody>
                  <a:tcPr/>
                </a:tc>
                <a:tc>
                  <a:txBody>
                    <a:bodyPr/>
                    <a:lstStyle/>
                    <a:p>
                      <a:r>
                        <a:rPr lang="en-US" sz="1600" dirty="0">
                          <a:latin typeface="Gill Sans MT" panose="020B0502020104020203" pitchFamily="34" charset="0"/>
                        </a:rPr>
                        <a:t>0.9994</a:t>
                      </a:r>
                    </a:p>
                  </a:txBody>
                  <a:tcPr/>
                </a:tc>
                <a:extLst>
                  <a:ext uri="{0D108BD9-81ED-4DB2-BD59-A6C34878D82A}">
                    <a16:rowId xmlns:a16="http://schemas.microsoft.com/office/drawing/2014/main" val="1555798749"/>
                  </a:ext>
                </a:extLst>
              </a:tr>
              <a:tr h="370840">
                <a:tc vMerge="1">
                  <a:txBody>
                    <a:bodyPr/>
                    <a:lstStyle/>
                    <a:p>
                      <a:endParaRPr lang="en-US" sz="1600" dirty="0"/>
                    </a:p>
                  </a:txBody>
                  <a:tcPr/>
                </a:tc>
                <a:tc>
                  <a:txBody>
                    <a:bodyPr/>
                    <a:lstStyle/>
                    <a:p>
                      <a:pPr algn="r"/>
                      <a:r>
                        <a:rPr lang="en-US" sz="1600" dirty="0">
                          <a:latin typeface="Gill Sans MT" panose="020B0502020104020203" pitchFamily="34" charset="0"/>
                        </a:rPr>
                        <a:t>2959</a:t>
                      </a:r>
                    </a:p>
                  </a:txBody>
                  <a:tcPr/>
                </a:tc>
                <a:tc>
                  <a:txBody>
                    <a:bodyPr/>
                    <a:lstStyle/>
                    <a:p>
                      <a:r>
                        <a:rPr lang="en-US" sz="1600" dirty="0">
                          <a:latin typeface="Gill Sans MT" panose="020B0502020104020203" pitchFamily="34" charset="0"/>
                        </a:rPr>
                        <a:t>0.6814</a:t>
                      </a:r>
                    </a:p>
                  </a:txBody>
                  <a:tcPr/>
                </a:tc>
                <a:tc>
                  <a:txBody>
                    <a:bodyPr/>
                    <a:lstStyle/>
                    <a:p>
                      <a:r>
                        <a:rPr lang="en-US" sz="1600" dirty="0">
                          <a:latin typeface="Gill Sans MT" panose="020B0502020104020203" pitchFamily="34" charset="0"/>
                        </a:rPr>
                        <a:t>0.4339</a:t>
                      </a:r>
                    </a:p>
                  </a:txBody>
                  <a:tcPr/>
                </a:tc>
                <a:tc>
                  <a:txBody>
                    <a:bodyPr/>
                    <a:lstStyle/>
                    <a:p>
                      <a:r>
                        <a:rPr lang="en-US" sz="1600" dirty="0">
                          <a:latin typeface="Gill Sans MT" panose="020B0502020104020203" pitchFamily="34" charset="0"/>
                        </a:rPr>
                        <a:t>0.9996</a:t>
                      </a:r>
                    </a:p>
                  </a:txBody>
                  <a:tcPr/>
                </a:tc>
                <a:extLst>
                  <a:ext uri="{0D108BD9-81ED-4DB2-BD59-A6C34878D82A}">
                    <a16:rowId xmlns:a16="http://schemas.microsoft.com/office/drawing/2014/main" val="1279837049"/>
                  </a:ext>
                </a:extLst>
              </a:tr>
              <a:tr h="370840">
                <a:tc vMerge="1">
                  <a:txBody>
                    <a:bodyPr/>
                    <a:lstStyle/>
                    <a:p>
                      <a:endParaRPr lang="en-US" sz="1600" dirty="0"/>
                    </a:p>
                  </a:txBody>
                  <a:tcPr/>
                </a:tc>
                <a:tc>
                  <a:txBody>
                    <a:bodyPr/>
                    <a:lstStyle/>
                    <a:p>
                      <a:pPr algn="r"/>
                      <a:r>
                        <a:rPr lang="en-US" sz="1600" dirty="0">
                          <a:latin typeface="Gill Sans MT" panose="020B0502020104020203" pitchFamily="34" charset="0"/>
                        </a:rPr>
                        <a:t>10000</a:t>
                      </a:r>
                    </a:p>
                  </a:txBody>
                  <a:tcPr/>
                </a:tc>
                <a:tc>
                  <a:txBody>
                    <a:bodyPr/>
                    <a:lstStyle/>
                    <a:p>
                      <a:r>
                        <a:rPr lang="en-US" sz="1600" dirty="0">
                          <a:latin typeface="Gill Sans MT" panose="020B0502020104020203" pitchFamily="34" charset="0"/>
                        </a:rPr>
                        <a:t>0.6857</a:t>
                      </a:r>
                    </a:p>
                  </a:txBody>
                  <a:tcPr/>
                </a:tc>
                <a:tc>
                  <a:txBody>
                    <a:bodyPr/>
                    <a:lstStyle/>
                    <a:p>
                      <a:r>
                        <a:rPr lang="en-US" sz="1600" dirty="0">
                          <a:latin typeface="Gill Sans MT" panose="020B0502020104020203" pitchFamily="34" charset="0"/>
                        </a:rPr>
                        <a:t>0.4347</a:t>
                      </a:r>
                    </a:p>
                  </a:txBody>
                  <a:tcPr/>
                </a:tc>
                <a:tc>
                  <a:txBody>
                    <a:bodyPr/>
                    <a:lstStyle/>
                    <a:p>
                      <a:r>
                        <a:rPr lang="en-US" sz="1600" dirty="0">
                          <a:latin typeface="Gill Sans MT" panose="020B0502020104020203" pitchFamily="34" charset="0"/>
                        </a:rPr>
                        <a:t>0.9997</a:t>
                      </a:r>
                    </a:p>
                  </a:txBody>
                  <a:tcPr/>
                </a:tc>
                <a:extLst>
                  <a:ext uri="{0D108BD9-81ED-4DB2-BD59-A6C34878D82A}">
                    <a16:rowId xmlns:a16="http://schemas.microsoft.com/office/drawing/2014/main" val="894289375"/>
                  </a:ext>
                </a:extLst>
              </a:tr>
            </a:tbl>
          </a:graphicData>
        </a:graphic>
      </p:graphicFrame>
      <p:sp>
        <p:nvSpPr>
          <p:cNvPr id="4" name="Slide Number Placeholder 3">
            <a:extLst>
              <a:ext uri="{FF2B5EF4-FFF2-40B4-BE49-F238E27FC236}">
                <a16:creationId xmlns:a16="http://schemas.microsoft.com/office/drawing/2014/main" id="{E62959C9-A8B2-AA38-696F-8FCDEFC61D01}"/>
              </a:ext>
            </a:extLst>
          </p:cNvPr>
          <p:cNvSpPr>
            <a:spLocks noGrp="1"/>
          </p:cNvSpPr>
          <p:nvPr>
            <p:ph type="sldNum" sz="quarter" idx="12"/>
          </p:nvPr>
        </p:nvSpPr>
        <p:spPr/>
        <p:txBody>
          <a:bodyPr/>
          <a:lstStyle/>
          <a:p>
            <a:fld id="{96145FF0-10D7-4BFC-A2C2-F6A1A74CD6DC}" type="slidenum">
              <a:rPr lang="en-US" smtClean="0"/>
              <a:t>23</a:t>
            </a:fld>
            <a:endParaRPr lang="en-US"/>
          </a:p>
        </p:txBody>
      </p:sp>
      <p:sp>
        <p:nvSpPr>
          <p:cNvPr id="7" name="Content Placeholder 2">
            <a:extLst>
              <a:ext uri="{FF2B5EF4-FFF2-40B4-BE49-F238E27FC236}">
                <a16:creationId xmlns:a16="http://schemas.microsoft.com/office/drawing/2014/main" id="{BAD55E7B-935C-6F71-3D8A-33863FACD694}"/>
              </a:ext>
            </a:extLst>
          </p:cNvPr>
          <p:cNvSpPr txBox="1">
            <a:spLocks/>
          </p:cNvSpPr>
          <p:nvPr/>
        </p:nvSpPr>
        <p:spPr>
          <a:xfrm>
            <a:off x="234281" y="1232683"/>
            <a:ext cx="8674099" cy="2648438"/>
          </a:xfrm>
          <a:prstGeom prst="rect">
            <a:avLst/>
          </a:prstGeom>
        </p:spPr>
        <p:txBody>
          <a:bodyPr vert="horz" lIns="91440" tIns="45720" rIns="91440" bIns="45720" rtlCol="0">
            <a:normAutofit/>
          </a:bodyPr>
          <a:lstStyle>
            <a:lvl1pPr marL="171450" indent="-274320" algn="l" defTabSz="685800" rtl="0" eaLnBrk="1" latinLnBrk="0" hangingPunct="1">
              <a:lnSpc>
                <a:spcPct val="90000"/>
              </a:lnSpc>
              <a:spcBef>
                <a:spcPts val="750"/>
              </a:spcBef>
              <a:buClr>
                <a:srgbClr val="0095EE"/>
              </a:buClr>
              <a:buSzPct val="100000"/>
              <a:buFont typeface="Wingdings" pitchFamily="2" charset="2"/>
              <a:buChar char="q"/>
              <a:defRPr sz="1800" kern="1200">
                <a:solidFill>
                  <a:schemeClr val="tx1"/>
                </a:solidFill>
                <a:latin typeface="Gill Sans MT" panose="020B0502020104020203" pitchFamily="34" charset="77"/>
                <a:ea typeface="+mn-ea"/>
                <a:cs typeface="Arial" panose="020B0604020202020204" pitchFamily="34" charset="0"/>
              </a:defRPr>
            </a:lvl1pPr>
            <a:lvl2pPr marL="514350" indent="-274320" algn="l" defTabSz="685800" rtl="0" eaLnBrk="1" latinLnBrk="0" hangingPunct="1">
              <a:lnSpc>
                <a:spcPct val="90000"/>
              </a:lnSpc>
              <a:spcBef>
                <a:spcPts val="375"/>
              </a:spcBef>
              <a:buClr>
                <a:schemeClr val="tx1"/>
              </a:buClr>
              <a:buSzPct val="100000"/>
              <a:buFont typeface="Wingdings" pitchFamily="2" charset="2"/>
              <a:buChar char="v"/>
              <a:defRPr sz="1500" kern="1200">
                <a:solidFill>
                  <a:schemeClr val="tx1"/>
                </a:solidFill>
                <a:latin typeface="Gill Sans MT" panose="020B0502020104020203" pitchFamily="34" charset="77"/>
                <a:ea typeface="+mn-ea"/>
                <a:cs typeface="Arial" panose="020B0604020202020204" pitchFamily="34" charset="0"/>
              </a:defRPr>
            </a:lvl2pPr>
            <a:lvl3pPr marL="857250" indent="-274320" algn="l" defTabSz="685800" rtl="0" eaLnBrk="1" latinLnBrk="0" hangingPunct="1">
              <a:lnSpc>
                <a:spcPct val="90000"/>
              </a:lnSpc>
              <a:spcBef>
                <a:spcPts val="375"/>
              </a:spcBef>
              <a:buClr>
                <a:schemeClr val="tx1"/>
              </a:buClr>
              <a:buSzPct val="100000"/>
              <a:buFont typeface="Wingdings" pitchFamily="2" charset="2"/>
              <a:buChar char="Ø"/>
              <a:defRPr sz="1350" kern="1200">
                <a:solidFill>
                  <a:schemeClr val="tx1"/>
                </a:solidFill>
                <a:latin typeface="Gill Sans MT" panose="020B0502020104020203" pitchFamily="34" charset="77"/>
                <a:ea typeface="+mn-ea"/>
                <a:cs typeface="Arial" panose="020B0604020202020204" pitchFamily="34" charset="0"/>
              </a:defRPr>
            </a:lvl3pPr>
            <a:lvl4pPr marL="1200150" indent="-274320" algn="l" defTabSz="685800" rtl="0" eaLnBrk="1" latinLnBrk="0" hangingPunct="1">
              <a:lnSpc>
                <a:spcPct val="90000"/>
              </a:lnSpc>
              <a:spcBef>
                <a:spcPts val="375"/>
              </a:spcBef>
              <a:buClr>
                <a:schemeClr val="tx1"/>
              </a:buClr>
              <a:buSzPct val="100000"/>
              <a:buFont typeface="Wingdings" pitchFamily="2" charset="2"/>
              <a:buChar char="q"/>
              <a:defRPr sz="1050" kern="1200">
                <a:solidFill>
                  <a:schemeClr val="tx1"/>
                </a:solidFill>
                <a:latin typeface="Gill Sans MT" panose="020B0502020104020203" pitchFamily="34" charset="77"/>
                <a:ea typeface="+mn-ea"/>
                <a:cs typeface="Arial" panose="020B0604020202020204" pitchFamily="34" charset="0"/>
              </a:defRPr>
            </a:lvl4pPr>
            <a:lvl5pPr marL="1543050" indent="-274320" algn="l" defTabSz="685800" rtl="0" eaLnBrk="1" latinLnBrk="0" hangingPunct="1">
              <a:lnSpc>
                <a:spcPct val="90000"/>
              </a:lnSpc>
              <a:spcBef>
                <a:spcPts val="375"/>
              </a:spcBef>
              <a:buClr>
                <a:schemeClr val="tx1"/>
              </a:buClr>
              <a:buSzPct val="100000"/>
              <a:buFont typeface="Wingdings" pitchFamily="2" charset="2"/>
              <a:buChar char="v"/>
              <a:defRPr sz="900" kern="1200">
                <a:solidFill>
                  <a:schemeClr val="tx1"/>
                </a:solidFill>
                <a:latin typeface="Gill Sans MT" panose="020B0502020104020203" pitchFamily="34" charset="77"/>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r>
              <a:rPr lang="en-US" sz="2400" dirty="0">
                <a:latin typeface="Gill Sans MT" panose="020B0502020104020203" pitchFamily="34" charset="0"/>
              </a:rPr>
              <a:t>Two metrics with regards to alternatives in the sequence</a:t>
            </a:r>
          </a:p>
          <a:p>
            <a:pPr marL="342900" indent="-342900"/>
            <a:r>
              <a:rPr lang="en-US" sz="2400" dirty="0">
                <a:latin typeface="Gill Sans MT" panose="020B0502020104020203" pitchFamily="34" charset="0"/>
              </a:rPr>
              <a:t>We use the relaxed metric for the comparison</a:t>
            </a:r>
          </a:p>
          <a:p>
            <a:pPr marL="685800" lvl="1" indent="-342900"/>
            <a:endParaRPr lang="en-US" sz="2100" dirty="0">
              <a:latin typeface="Lucida Console" panose="020B0609040504020204" pitchFamily="49" charset="0"/>
            </a:endParaRPr>
          </a:p>
        </p:txBody>
      </p:sp>
    </p:spTree>
    <p:extLst>
      <p:ext uri="{BB962C8B-B14F-4D97-AF65-F5344CB8AC3E}">
        <p14:creationId xmlns:p14="http://schemas.microsoft.com/office/powerpoint/2010/main" val="3745517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96E8-4FF4-5B74-A37A-F6F03620CD45}"/>
              </a:ext>
            </a:extLst>
          </p:cNvPr>
          <p:cNvSpPr>
            <a:spLocks noGrp="1"/>
          </p:cNvSpPr>
          <p:nvPr>
            <p:ph type="title"/>
          </p:nvPr>
        </p:nvSpPr>
        <p:spPr/>
        <p:txBody>
          <a:bodyPr>
            <a:normAutofit/>
          </a:bodyPr>
          <a:lstStyle/>
          <a:p>
            <a:r>
              <a:rPr lang="en-US" sz="2800" dirty="0">
                <a:latin typeface="Gill Sans MT" panose="020B0502020104020203" pitchFamily="34" charset="0"/>
              </a:rPr>
              <a:t>Evaluation Results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FDDE88D-BC14-4AA9-5FB4-C219756BA29C}"/>
                  </a:ext>
                </a:extLst>
              </p:cNvPr>
              <p:cNvGraphicFramePr>
                <a:graphicFrameLocks noGrp="1"/>
              </p:cNvGraphicFramePr>
              <p:nvPr>
                <p:extLst>
                  <p:ext uri="{D42A27DB-BD31-4B8C-83A1-F6EECF244321}">
                    <p14:modId xmlns:p14="http://schemas.microsoft.com/office/powerpoint/2010/main" val="4069801451"/>
                  </p:ext>
                </p:extLst>
              </p:nvPr>
            </p:nvGraphicFramePr>
            <p:xfrm>
              <a:off x="711200" y="1156434"/>
              <a:ext cx="3860494" cy="4846320"/>
            </p:xfrm>
            <a:graphic>
              <a:graphicData uri="http://schemas.openxmlformats.org/drawingml/2006/table">
                <a:tbl>
                  <a:tblPr firstRow="1" bandRow="1">
                    <a:tableStyleId>{B301B821-A1FF-4177-AEE7-76D212191A09}</a:tableStyleId>
                  </a:tblPr>
                  <a:tblGrid>
                    <a:gridCol w="953477">
                      <a:extLst>
                        <a:ext uri="{9D8B030D-6E8A-4147-A177-3AD203B41FA5}">
                          <a16:colId xmlns:a16="http://schemas.microsoft.com/office/drawing/2014/main" val="2358621474"/>
                        </a:ext>
                      </a:extLst>
                    </a:gridCol>
                    <a:gridCol w="876116">
                      <a:extLst>
                        <a:ext uri="{9D8B030D-6E8A-4147-A177-3AD203B41FA5}">
                          <a16:colId xmlns:a16="http://schemas.microsoft.com/office/drawing/2014/main" val="2398160181"/>
                        </a:ext>
                      </a:extLst>
                    </a:gridCol>
                    <a:gridCol w="634017">
                      <a:extLst>
                        <a:ext uri="{9D8B030D-6E8A-4147-A177-3AD203B41FA5}">
                          <a16:colId xmlns:a16="http://schemas.microsoft.com/office/drawing/2014/main" val="3582787365"/>
                        </a:ext>
                      </a:extLst>
                    </a:gridCol>
                    <a:gridCol w="698442">
                      <a:extLst>
                        <a:ext uri="{9D8B030D-6E8A-4147-A177-3AD203B41FA5}">
                          <a16:colId xmlns:a16="http://schemas.microsoft.com/office/drawing/2014/main" val="1833980164"/>
                        </a:ext>
                      </a:extLst>
                    </a:gridCol>
                    <a:gridCol w="698442">
                      <a:extLst>
                        <a:ext uri="{9D8B030D-6E8A-4147-A177-3AD203B41FA5}">
                          <a16:colId xmlns:a16="http://schemas.microsoft.com/office/drawing/2014/main" val="3832738947"/>
                        </a:ext>
                      </a:extLst>
                    </a:gridCol>
                  </a:tblGrid>
                  <a:tr h="355952">
                    <a:tc>
                      <a:txBody>
                        <a:bodyPr/>
                        <a:lstStyle/>
                        <a:p>
                          <a:r>
                            <a:rPr lang="en-US" sz="1200" dirty="0" err="1">
                              <a:latin typeface="Gill Sans MT" panose="020B0502020104020203" pitchFamily="34" charset="0"/>
                            </a:rPr>
                            <a:t>Alg</a:t>
                          </a:r>
                          <a:endParaRPr lang="en-US" sz="1200" dirty="0">
                            <a:latin typeface="Gill Sans MT" panose="020B0502020104020203" pitchFamily="34" charset="0"/>
                          </a:endParaRPr>
                        </a:p>
                      </a:txBody>
                      <a:tcPr/>
                    </a:tc>
                    <a:tc>
                      <a:txBody>
                        <a:bodyPr/>
                        <a:lstStyle/>
                        <a:p>
                          <a:r>
                            <a:rPr lang="en-US" sz="1200" dirty="0">
                              <a:latin typeface="Gill Sans MT" panose="020B0502020104020203" pitchFamily="34" charset="0"/>
                            </a:rPr>
                            <a:t>Difficulty</a:t>
                          </a:r>
                        </a:p>
                      </a:txBody>
                      <a:tcPr/>
                    </a:tc>
                    <a:tc>
                      <a:txBody>
                        <a:bodyPr/>
                        <a:lstStyle/>
                        <a:p>
                          <a:pPr algn="r"/>
                          <a:r>
                            <a:rPr lang="en-US" sz="1200" dirty="0">
                              <a:latin typeface="Gill Sans MT" panose="020B0502020104020203" pitchFamily="34" charset="0"/>
                            </a:rPr>
                            <a:t>Len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latin typeface="Gill Sans MT" panose="020B0502020104020203" pitchFamily="34" charset="0"/>
                            </a:rPr>
                            <a:t>Recall</a:t>
                          </a:r>
                        </a:p>
                        <a:p>
                          <a:pPr/>
                          <a14:m>
                            <m:oMathPara xmlns:m="http://schemas.openxmlformats.org/officeDocument/2006/math">
                              <m:oMathParaPr>
                                <m:jc m:val="left"/>
                              </m:oMathParaPr>
                              <m:oMath xmlns:m="http://schemas.openxmlformats.org/officeDocument/2006/math">
                                <m:r>
                                  <a:rPr lang="en-US" sz="1200" b="1" smtClean="0">
                                    <a:latin typeface="Cambria Math" panose="02040503050406030204" pitchFamily="18" charset="0"/>
                                  </a:rPr>
                                  <m:t>𝜹</m:t>
                                </m:r>
                                <m:r>
                                  <a:rPr lang="en-US" sz="1200" b="1" smtClean="0">
                                    <a:latin typeface="Cambria Math" panose="02040503050406030204" pitchFamily="18" charset="0"/>
                                  </a:rPr>
                                  <m:t>=</m:t>
                                </m:r>
                                <m:r>
                                  <a:rPr lang="en-US" sz="1200" b="1" smtClean="0">
                                    <a:latin typeface="Cambria Math" panose="02040503050406030204" pitchFamily="18" charset="0"/>
                                  </a:rPr>
                                  <m:t>𝟏</m:t>
                                </m:r>
                              </m:oMath>
                            </m:oMathPara>
                          </a14:m>
                          <a:endParaRPr lang="en-US" sz="1200" dirty="0">
                            <a:latin typeface="Gill Sans MT" panose="020B0502020104020203" pitchFamily="34" charset="0"/>
                          </a:endParaRPr>
                        </a:p>
                      </a:txBody>
                      <a:tcPr/>
                    </a:tc>
                    <a:tc>
                      <a:txBody>
                        <a:bodyPr/>
                        <a:lstStyle/>
                        <a:p>
                          <a:pPr/>
                          <a:r>
                            <a:rPr lang="en-US" sz="1200" dirty="0">
                              <a:latin typeface="Gill Sans MT" panose="020B0502020104020203" pitchFamily="34" charset="0"/>
                            </a:rPr>
                            <a:t>Recall</a:t>
                          </a:r>
                          <a:br>
                            <a:rPr lang="en-US" sz="1200" dirty="0">
                              <a:latin typeface="Gill Sans MT" panose="020B0502020104020203" pitchFamily="34" charset="0"/>
                            </a:rPr>
                          </a:br>
                          <a14:m>
                            <m:oMathPara xmlns:m="http://schemas.openxmlformats.org/officeDocument/2006/math">
                              <m:oMathParaPr>
                                <m:jc m:val="left"/>
                              </m:oMathParaPr>
                              <m:oMath xmlns:m="http://schemas.openxmlformats.org/officeDocument/2006/math">
                                <m:r>
                                  <a:rPr lang="en-US" sz="1200" b="1" smtClean="0">
                                    <a:latin typeface="Cambria Math" panose="02040503050406030204" pitchFamily="18" charset="0"/>
                                  </a:rPr>
                                  <m:t>𝜹</m:t>
                                </m:r>
                                <m:r>
                                  <a:rPr lang="en-US" sz="1200" b="1" smtClean="0">
                                    <a:latin typeface="Cambria Math" panose="02040503050406030204" pitchFamily="18" charset="0"/>
                                  </a:rPr>
                                  <m:t>=</m:t>
                                </m:r>
                                <m:r>
                                  <a:rPr lang="en-US" sz="1200" b="1" smtClean="0">
                                    <a:latin typeface="Cambria Math" panose="02040503050406030204" pitchFamily="18" charset="0"/>
                                  </a:rPr>
                                  <m:t>𝟑</m:t>
                                </m:r>
                              </m:oMath>
                            </m:oMathPara>
                          </a14:m>
                          <a:endParaRPr lang="en-US" sz="1200" dirty="0">
                            <a:latin typeface="Gill Sans MT" panose="020B0502020104020203" pitchFamily="34" charset="0"/>
                          </a:endParaRPr>
                        </a:p>
                      </a:txBody>
                      <a:tcPr/>
                    </a:tc>
                    <a:extLst>
                      <a:ext uri="{0D108BD9-81ED-4DB2-BD59-A6C34878D82A}">
                        <a16:rowId xmlns:a16="http://schemas.microsoft.com/office/drawing/2014/main" val="3738989936"/>
                      </a:ext>
                    </a:extLst>
                  </a:tr>
                  <a:tr h="217526">
                    <a:tc rowSpan="8">
                      <a:txBody>
                        <a:bodyPr/>
                        <a:lstStyle/>
                        <a:p>
                          <a:pPr/>
                          <a:r>
                            <a:rPr lang="en-US" sz="1200" dirty="0">
                              <a:latin typeface="Gill Sans MT" panose="020B0502020104020203" pitchFamily="34" charset="0"/>
                              <a:cs typeface="Courier New" panose="02070309020205020404" pitchFamily="49" charset="0"/>
                            </a:rPr>
                            <a:t>W</a:t>
                          </a:r>
                          <a:r>
                            <a:rPr lang="en-US" sz="1200" dirty="0" err="1">
                              <a:latin typeface="Gill Sans MT" panose="020B0502020104020203" pitchFamily="34" charset="0"/>
                              <a:cs typeface="Courier New" panose="02070309020205020404" pitchFamily="49" charset="0"/>
                            </a:rPr>
                            <a:t>Match</a:t>
                          </a:r>
                          <a:br>
                            <a:rPr lang="en-US" sz="1200" dirty="0">
                              <a:latin typeface="Gill Sans MT" panose="020B0502020104020203" pitchFamily="34" charset="0"/>
                            </a:rPr>
                          </a:br>
                          <a14:m>
                            <m:oMathPara xmlns:m="http://schemas.openxmlformats.org/officeDocument/2006/math">
                              <m:oMathParaPr>
                                <m:jc m:val="left"/>
                              </m:oMathParaPr>
                              <m:oMath xmlns:m="http://schemas.openxmlformats.org/officeDocument/2006/math">
                                <m:r>
                                  <a:rPr lang="en-US" sz="1200" b="0" smtClean="0">
                                    <a:latin typeface="Cambria Math" panose="02040503050406030204" pitchFamily="18" charset="0"/>
                                  </a:rPr>
                                  <m:t>𝑝</m:t>
                                </m:r>
                                <m:r>
                                  <a:rPr lang="en-US" sz="1200" b="0" smtClean="0">
                                    <a:latin typeface="Cambria Math" panose="02040503050406030204" pitchFamily="18" charset="0"/>
                                  </a:rPr>
                                  <m:t>=0.8</m:t>
                                </m:r>
                              </m:oMath>
                            </m:oMathPara>
                          </a14:m>
                          <a:endParaRPr lang="en-US" sz="1200" dirty="0">
                            <a:latin typeface="Gill Sans MT" panose="020B0502020104020203" pitchFamily="34" charset="0"/>
                          </a:endParaRPr>
                        </a:p>
                      </a:txBody>
                      <a:tcPr anchor="ctr"/>
                    </a:tc>
                    <a:tc rowSpan="4">
                      <a:txBody>
                        <a:bodyPr/>
                        <a:lstStyle/>
                        <a:p>
                          <a:r>
                            <a:rPr lang="en-US" sz="1200" dirty="0">
                              <a:latin typeface="Gill Sans MT" panose="020B0502020104020203" pitchFamily="34" charset="0"/>
                            </a:rPr>
                            <a:t>Easy</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0.2136</a:t>
                          </a:r>
                        </a:p>
                      </a:txBody>
                      <a:tcPr/>
                    </a:tc>
                    <a:tc>
                      <a:txBody>
                        <a:bodyPr/>
                        <a:lstStyle/>
                        <a:p>
                          <a:r>
                            <a:rPr lang="en-US" sz="1200" dirty="0">
                              <a:latin typeface="Times New Roman" panose="02020603050405020304" pitchFamily="18" charset="0"/>
                              <a:cs typeface="Times New Roman" panose="02020603050405020304" pitchFamily="18" charset="0"/>
                            </a:rPr>
                            <a:t>0.8618</a:t>
                          </a:r>
                        </a:p>
                      </a:txBody>
                      <a:tcPr/>
                    </a:tc>
                    <a:extLst>
                      <a:ext uri="{0D108BD9-81ED-4DB2-BD59-A6C34878D82A}">
                        <a16:rowId xmlns:a16="http://schemas.microsoft.com/office/drawing/2014/main" val="3142069736"/>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0.2097</a:t>
                          </a:r>
                        </a:p>
                      </a:txBody>
                      <a:tcPr/>
                    </a:tc>
                    <a:tc>
                      <a:txBody>
                        <a:bodyPr/>
                        <a:lstStyle/>
                        <a:p>
                          <a:r>
                            <a:rPr lang="en-US" sz="1200" dirty="0">
                              <a:latin typeface="Times New Roman" panose="02020603050405020304" pitchFamily="18" charset="0"/>
                              <a:cs typeface="Times New Roman" panose="02020603050405020304" pitchFamily="18" charset="0"/>
                            </a:rPr>
                            <a:t>0.8632</a:t>
                          </a:r>
                        </a:p>
                      </a:txBody>
                      <a:tcPr/>
                    </a:tc>
                    <a:extLst>
                      <a:ext uri="{0D108BD9-81ED-4DB2-BD59-A6C34878D82A}">
                        <a16:rowId xmlns:a16="http://schemas.microsoft.com/office/drawing/2014/main" val="3192522551"/>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0.2099</a:t>
                          </a:r>
                        </a:p>
                      </a:txBody>
                      <a:tcPr/>
                    </a:tc>
                    <a:tc>
                      <a:txBody>
                        <a:bodyPr/>
                        <a:lstStyle/>
                        <a:p>
                          <a:r>
                            <a:rPr lang="en-US" sz="1200" dirty="0">
                              <a:latin typeface="Times New Roman" panose="02020603050405020304" pitchFamily="18" charset="0"/>
                              <a:cs typeface="Times New Roman" panose="02020603050405020304" pitchFamily="18" charset="0"/>
                            </a:rPr>
                            <a:t>0.8628</a:t>
                          </a:r>
                        </a:p>
                      </a:txBody>
                      <a:tcPr/>
                    </a:tc>
                    <a:extLst>
                      <a:ext uri="{0D108BD9-81ED-4DB2-BD59-A6C34878D82A}">
                        <a16:rowId xmlns:a16="http://schemas.microsoft.com/office/drawing/2014/main" val="4133777358"/>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0.2081</a:t>
                          </a:r>
                        </a:p>
                      </a:txBody>
                      <a:tcPr/>
                    </a:tc>
                    <a:tc>
                      <a:txBody>
                        <a:bodyPr/>
                        <a:lstStyle/>
                        <a:p>
                          <a:r>
                            <a:rPr lang="en-US" sz="1200" dirty="0">
                              <a:latin typeface="Times New Roman" panose="02020603050405020304" pitchFamily="18" charset="0"/>
                              <a:cs typeface="Times New Roman" panose="02020603050405020304" pitchFamily="18" charset="0"/>
                            </a:rPr>
                            <a:t>0.8640</a:t>
                          </a:r>
                        </a:p>
                      </a:txBody>
                      <a:tcPr/>
                    </a:tc>
                    <a:extLst>
                      <a:ext uri="{0D108BD9-81ED-4DB2-BD59-A6C34878D82A}">
                        <a16:rowId xmlns:a16="http://schemas.microsoft.com/office/drawing/2014/main" val="4006336843"/>
                      </a:ext>
                    </a:extLst>
                  </a:tr>
                  <a:tr h="217526">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rowSpan="4">
                      <a:txBody>
                        <a:bodyPr/>
                        <a:lstStyle/>
                        <a:p>
                          <a:r>
                            <a:rPr lang="en-US" sz="1200" dirty="0">
                              <a:latin typeface="Gill Sans MT" panose="020B0502020104020203" pitchFamily="34" charset="0"/>
                            </a:rPr>
                            <a:t>Hard</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0.2049</a:t>
                          </a:r>
                        </a:p>
                      </a:txBody>
                      <a:tcPr/>
                    </a:tc>
                    <a:tc>
                      <a:txBody>
                        <a:bodyPr/>
                        <a:lstStyle/>
                        <a:p>
                          <a:r>
                            <a:rPr lang="en-US" sz="1200" dirty="0">
                              <a:latin typeface="Times New Roman" panose="02020603050405020304" pitchFamily="18" charset="0"/>
                              <a:cs typeface="Times New Roman" panose="02020603050405020304" pitchFamily="18" charset="0"/>
                            </a:rPr>
                            <a:t>0.8428</a:t>
                          </a:r>
                        </a:p>
                      </a:txBody>
                      <a:tcPr/>
                    </a:tc>
                    <a:extLst>
                      <a:ext uri="{0D108BD9-81ED-4DB2-BD59-A6C34878D82A}">
                        <a16:rowId xmlns:a16="http://schemas.microsoft.com/office/drawing/2014/main" val="1906331265"/>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0.2038</a:t>
                          </a:r>
                        </a:p>
                      </a:txBody>
                      <a:tcPr/>
                    </a:tc>
                    <a:tc>
                      <a:txBody>
                        <a:bodyPr/>
                        <a:lstStyle/>
                        <a:p>
                          <a:r>
                            <a:rPr lang="en-US" sz="1200" dirty="0">
                              <a:latin typeface="Times New Roman" panose="02020603050405020304" pitchFamily="18" charset="0"/>
                              <a:cs typeface="Times New Roman" panose="02020603050405020304" pitchFamily="18" charset="0"/>
                            </a:rPr>
                            <a:t>0.8466</a:t>
                          </a:r>
                        </a:p>
                      </a:txBody>
                      <a:tcPr/>
                    </a:tc>
                    <a:extLst>
                      <a:ext uri="{0D108BD9-81ED-4DB2-BD59-A6C34878D82A}">
                        <a16:rowId xmlns:a16="http://schemas.microsoft.com/office/drawing/2014/main" val="137033310"/>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0.2020</a:t>
                          </a:r>
                        </a:p>
                      </a:txBody>
                      <a:tcPr/>
                    </a:tc>
                    <a:tc>
                      <a:txBody>
                        <a:bodyPr/>
                        <a:lstStyle/>
                        <a:p>
                          <a:r>
                            <a:rPr lang="en-US" sz="1200" dirty="0">
                              <a:latin typeface="Times New Roman" panose="02020603050405020304" pitchFamily="18" charset="0"/>
                              <a:cs typeface="Times New Roman" panose="02020603050405020304" pitchFamily="18" charset="0"/>
                            </a:rPr>
                            <a:t>0.8426</a:t>
                          </a:r>
                        </a:p>
                      </a:txBody>
                      <a:tcPr/>
                    </a:tc>
                    <a:extLst>
                      <a:ext uri="{0D108BD9-81ED-4DB2-BD59-A6C34878D82A}">
                        <a16:rowId xmlns:a16="http://schemas.microsoft.com/office/drawing/2014/main" val="4001979102"/>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0.2036</a:t>
                          </a:r>
                        </a:p>
                      </a:txBody>
                      <a:tcPr/>
                    </a:tc>
                    <a:tc>
                      <a:txBody>
                        <a:bodyPr/>
                        <a:lstStyle/>
                        <a:p>
                          <a:r>
                            <a:rPr lang="en-US" sz="1200" dirty="0">
                              <a:latin typeface="Times New Roman" panose="02020603050405020304" pitchFamily="18" charset="0"/>
                              <a:cs typeface="Times New Roman" panose="02020603050405020304" pitchFamily="18" charset="0"/>
                            </a:rPr>
                            <a:t>0.8436</a:t>
                          </a:r>
                        </a:p>
                      </a:txBody>
                      <a:tcPr/>
                    </a:tc>
                    <a:extLst>
                      <a:ext uri="{0D108BD9-81ED-4DB2-BD59-A6C34878D82A}">
                        <a16:rowId xmlns:a16="http://schemas.microsoft.com/office/drawing/2014/main" val="2639081035"/>
                      </a:ext>
                    </a:extLst>
                  </a:tr>
                  <a:tr h="217526">
                    <a:tc rowSpan="8">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latin typeface="Gill Sans MT" panose="020B0502020104020203" pitchFamily="34" charset="0"/>
                              <a:cs typeface="Courier New" panose="02070309020205020404" pitchFamily="49" charset="0"/>
                            </a:rPr>
                            <a:t>W</a:t>
                          </a:r>
                          <a:r>
                            <a:rPr lang="en-US" sz="1200" dirty="0" err="1">
                              <a:latin typeface="Gill Sans MT" panose="020B0502020104020203" pitchFamily="34" charset="0"/>
                              <a:cs typeface="Courier New" panose="02070309020205020404" pitchFamily="49" charset="0"/>
                            </a:rPr>
                            <a:t>Match</a:t>
                          </a:r>
                          <a:br>
                            <a:rPr lang="en-US" sz="1200" dirty="0">
                              <a:latin typeface="Gill Sans MT" panose="020B0502020104020203" pitchFamily="34" charset="0"/>
                            </a:rPr>
                          </a:br>
                          <a14:m>
                            <m:oMathPara xmlns:m="http://schemas.openxmlformats.org/officeDocument/2006/math">
                              <m:oMathParaPr>
                                <m:jc m:val="left"/>
                              </m:oMathParaPr>
                              <m:oMath xmlns:m="http://schemas.openxmlformats.org/officeDocument/2006/math">
                                <m:r>
                                  <a:rPr lang="en-US" sz="1200" b="0" smtClean="0">
                                    <a:latin typeface="Cambria Math" panose="02040503050406030204" pitchFamily="18" charset="0"/>
                                  </a:rPr>
                                  <m:t>𝑝</m:t>
                                </m:r>
                                <m:r>
                                  <a:rPr lang="en-US" sz="1200" b="0" i="0" smtClean="0">
                                    <a:latin typeface="Cambria Math" panose="02040503050406030204" pitchFamily="18" charset="0"/>
                                  </a:rPr>
                                  <m:t>=</m:t>
                                </m:r>
                                <m:r>
                                  <a:rPr lang="en-US" sz="1200" b="0" smtClean="0">
                                    <a:latin typeface="Cambria Math" panose="02040503050406030204" pitchFamily="18" charset="0"/>
                                  </a:rPr>
                                  <m:t>0.9999</m:t>
                                </m:r>
                              </m:oMath>
                            </m:oMathPara>
                          </a14:m>
                          <a:endParaRPr lang="en-US" sz="1200" dirty="0">
                            <a:latin typeface="The Serif Hand Light" panose="020B0604020202020204" pitchFamily="66" charset="0"/>
                            <a:cs typeface="Times New Roman" panose="02020603050405020304" pitchFamily="18" charset="0"/>
                          </a:endParaRPr>
                        </a:p>
                        <a:p>
                          <a:endParaRPr lang="en-US" sz="1200" dirty="0">
                            <a:latin typeface="Gill Sans MT" panose="020B0502020104020203" pitchFamily="34" charset="0"/>
                          </a:endParaRPr>
                        </a:p>
                      </a:txBody>
                      <a:tcPr anchor="ctr"/>
                    </a:tc>
                    <a:tc rowSpan="4">
                      <a:txBody>
                        <a:bodyPr/>
                        <a:lstStyle/>
                        <a:p>
                          <a:r>
                            <a:rPr lang="en-US" sz="1200" dirty="0">
                              <a:latin typeface="Gill Sans MT" panose="020B0502020104020203" pitchFamily="34" charset="0"/>
                            </a:rPr>
                            <a:t>Easy</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0.2596</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2935131823"/>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0.2510</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3393031425"/>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0.2529</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1635610371"/>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0.2499</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3221011500"/>
                      </a:ext>
                    </a:extLst>
                  </a:tr>
                  <a:tr h="217526">
                    <a:tc vMerge="1">
                      <a:txBody>
                        <a:bodyPr/>
                        <a:lstStyle/>
                        <a:p>
                          <a:endParaRPr lang="en-US" sz="1050" dirty="0"/>
                        </a:p>
                      </a:txBody>
                      <a:tcPr/>
                    </a:tc>
                    <a:tc rowSpan="4">
                      <a:txBody>
                        <a:bodyPr/>
                        <a:lstStyle/>
                        <a:p>
                          <a:r>
                            <a:rPr lang="en-US" sz="1200" dirty="0">
                              <a:latin typeface="Gill Sans MT" panose="020B0502020104020203" pitchFamily="34" charset="0"/>
                            </a:rPr>
                            <a:t>Hard</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0.2538</a:t>
                          </a:r>
                        </a:p>
                      </a:txBody>
                      <a:tcPr/>
                    </a:tc>
                    <a:tc>
                      <a:txBody>
                        <a:bodyPr/>
                        <a:lstStyle/>
                        <a:p>
                          <a:r>
                            <a:rPr lang="en-US" sz="1200" dirty="0">
                              <a:latin typeface="Times New Roman" panose="02020603050405020304" pitchFamily="18" charset="0"/>
                              <a:cs typeface="Times New Roman" panose="02020603050405020304" pitchFamily="18" charset="0"/>
                            </a:rPr>
                            <a:t>1.0000</a:t>
                          </a:r>
                        </a:p>
                      </a:txBody>
                      <a:tcPr/>
                    </a:tc>
                    <a:extLst>
                      <a:ext uri="{0D108BD9-81ED-4DB2-BD59-A6C34878D82A}">
                        <a16:rowId xmlns:a16="http://schemas.microsoft.com/office/drawing/2014/main" val="1089322486"/>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0.2483</a:t>
                          </a:r>
                        </a:p>
                      </a:txBody>
                      <a:tcPr/>
                    </a:tc>
                    <a:tc>
                      <a:txBody>
                        <a:bodyPr/>
                        <a:lstStyle/>
                        <a:p>
                          <a:r>
                            <a:rPr lang="en-US" sz="1200" dirty="0">
                              <a:latin typeface="Times New Roman" panose="02020603050405020304" pitchFamily="18" charset="0"/>
                              <a:cs typeface="Times New Roman" panose="02020603050405020304" pitchFamily="18" charset="0"/>
                            </a:rPr>
                            <a:t>0.9998</a:t>
                          </a:r>
                        </a:p>
                      </a:txBody>
                      <a:tcPr/>
                    </a:tc>
                    <a:extLst>
                      <a:ext uri="{0D108BD9-81ED-4DB2-BD59-A6C34878D82A}">
                        <a16:rowId xmlns:a16="http://schemas.microsoft.com/office/drawing/2014/main" val="2541510176"/>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0.2488</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1946972227"/>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0.2505</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3538632049"/>
                      </a:ext>
                    </a:extLst>
                  </a:tr>
                </a:tbl>
              </a:graphicData>
            </a:graphic>
          </p:graphicFrame>
        </mc:Choice>
        <mc:Fallback xmlns="">
          <p:graphicFrame>
            <p:nvGraphicFramePr>
              <p:cNvPr id="4" name="Table 4">
                <a:extLst>
                  <a:ext uri="{FF2B5EF4-FFF2-40B4-BE49-F238E27FC236}">
                    <a16:creationId xmlns:a16="http://schemas.microsoft.com/office/drawing/2014/main" id="{5FDDE88D-BC14-4AA9-5FB4-C219756BA29C}"/>
                  </a:ext>
                </a:extLst>
              </p:cNvPr>
              <p:cNvGraphicFramePr>
                <a:graphicFrameLocks noGrp="1"/>
              </p:cNvGraphicFramePr>
              <p:nvPr>
                <p:extLst>
                  <p:ext uri="{D42A27DB-BD31-4B8C-83A1-F6EECF244321}">
                    <p14:modId xmlns:p14="http://schemas.microsoft.com/office/powerpoint/2010/main" val="4069801451"/>
                  </p:ext>
                </p:extLst>
              </p:nvPr>
            </p:nvGraphicFramePr>
            <p:xfrm>
              <a:off x="711200" y="1156434"/>
              <a:ext cx="3860494" cy="4846320"/>
            </p:xfrm>
            <a:graphic>
              <a:graphicData uri="http://schemas.openxmlformats.org/drawingml/2006/table">
                <a:tbl>
                  <a:tblPr firstRow="1" bandRow="1">
                    <a:tableStyleId>{B301B821-A1FF-4177-AEE7-76D212191A09}</a:tableStyleId>
                  </a:tblPr>
                  <a:tblGrid>
                    <a:gridCol w="953477">
                      <a:extLst>
                        <a:ext uri="{9D8B030D-6E8A-4147-A177-3AD203B41FA5}">
                          <a16:colId xmlns:a16="http://schemas.microsoft.com/office/drawing/2014/main" val="2358621474"/>
                        </a:ext>
                      </a:extLst>
                    </a:gridCol>
                    <a:gridCol w="876116">
                      <a:extLst>
                        <a:ext uri="{9D8B030D-6E8A-4147-A177-3AD203B41FA5}">
                          <a16:colId xmlns:a16="http://schemas.microsoft.com/office/drawing/2014/main" val="2398160181"/>
                        </a:ext>
                      </a:extLst>
                    </a:gridCol>
                    <a:gridCol w="634017">
                      <a:extLst>
                        <a:ext uri="{9D8B030D-6E8A-4147-A177-3AD203B41FA5}">
                          <a16:colId xmlns:a16="http://schemas.microsoft.com/office/drawing/2014/main" val="3582787365"/>
                        </a:ext>
                      </a:extLst>
                    </a:gridCol>
                    <a:gridCol w="698442">
                      <a:extLst>
                        <a:ext uri="{9D8B030D-6E8A-4147-A177-3AD203B41FA5}">
                          <a16:colId xmlns:a16="http://schemas.microsoft.com/office/drawing/2014/main" val="1833980164"/>
                        </a:ext>
                      </a:extLst>
                    </a:gridCol>
                    <a:gridCol w="698442">
                      <a:extLst>
                        <a:ext uri="{9D8B030D-6E8A-4147-A177-3AD203B41FA5}">
                          <a16:colId xmlns:a16="http://schemas.microsoft.com/office/drawing/2014/main" val="3832738947"/>
                        </a:ext>
                      </a:extLst>
                    </a:gridCol>
                  </a:tblGrid>
                  <a:tr h="457200">
                    <a:tc>
                      <a:txBody>
                        <a:bodyPr/>
                        <a:lstStyle/>
                        <a:p>
                          <a:r>
                            <a:rPr lang="en-US" sz="1200" dirty="0" err="1">
                              <a:latin typeface="Gill Sans MT" panose="020B0502020104020203" pitchFamily="34" charset="0"/>
                            </a:rPr>
                            <a:t>Alg</a:t>
                          </a:r>
                          <a:endParaRPr lang="en-US" sz="1200" dirty="0">
                            <a:latin typeface="Gill Sans MT" panose="020B0502020104020203" pitchFamily="34" charset="0"/>
                          </a:endParaRPr>
                        </a:p>
                      </a:txBody>
                      <a:tcPr/>
                    </a:tc>
                    <a:tc>
                      <a:txBody>
                        <a:bodyPr/>
                        <a:lstStyle/>
                        <a:p>
                          <a:r>
                            <a:rPr lang="en-US" sz="1200" dirty="0">
                              <a:latin typeface="Gill Sans MT" panose="020B0502020104020203" pitchFamily="34" charset="0"/>
                            </a:rPr>
                            <a:t>Difficulty</a:t>
                          </a:r>
                        </a:p>
                      </a:txBody>
                      <a:tcPr/>
                    </a:tc>
                    <a:tc>
                      <a:txBody>
                        <a:bodyPr/>
                        <a:lstStyle/>
                        <a:p>
                          <a:pPr algn="r"/>
                          <a:r>
                            <a:rPr lang="en-US" sz="1200" dirty="0">
                              <a:latin typeface="Gill Sans MT" panose="020B0502020104020203" pitchFamily="34" charset="0"/>
                            </a:rPr>
                            <a:t>Len</a:t>
                          </a:r>
                        </a:p>
                      </a:txBody>
                      <a:tcPr/>
                    </a:tc>
                    <a:tc>
                      <a:txBody>
                        <a:bodyPr/>
                        <a:lstStyle/>
                        <a:p>
                          <a:endParaRPr lang="en-US"/>
                        </a:p>
                      </a:txBody>
                      <a:tcPr>
                        <a:blipFill>
                          <a:blip r:embed="rId3"/>
                          <a:stretch>
                            <a:fillRect l="-356140" t="-1333" r="-103509" b="-972000"/>
                          </a:stretch>
                        </a:blipFill>
                      </a:tcPr>
                    </a:tc>
                    <a:tc>
                      <a:txBody>
                        <a:bodyPr/>
                        <a:lstStyle/>
                        <a:p>
                          <a:endParaRPr lang="en-US"/>
                        </a:p>
                      </a:txBody>
                      <a:tcPr>
                        <a:blipFill>
                          <a:blip r:embed="rId3"/>
                          <a:stretch>
                            <a:fillRect l="-452174" t="-1333" r="-2609" b="-972000"/>
                          </a:stretch>
                        </a:blipFill>
                      </a:tcPr>
                    </a:tc>
                    <a:extLst>
                      <a:ext uri="{0D108BD9-81ED-4DB2-BD59-A6C34878D82A}">
                        <a16:rowId xmlns:a16="http://schemas.microsoft.com/office/drawing/2014/main" val="3738989936"/>
                      </a:ext>
                    </a:extLst>
                  </a:tr>
                  <a:tr h="274320">
                    <a:tc rowSpan="8">
                      <a:txBody>
                        <a:bodyPr/>
                        <a:lstStyle/>
                        <a:p>
                          <a:endParaRPr lang="en-US"/>
                        </a:p>
                      </a:txBody>
                      <a:tcPr anchor="ctr">
                        <a:blipFill>
                          <a:blip r:embed="rId3"/>
                          <a:stretch>
                            <a:fillRect l="-637" t="-21053" r="-305732" b="-101939"/>
                          </a:stretch>
                        </a:blipFill>
                      </a:tcPr>
                    </a:tc>
                    <a:tc rowSpan="4">
                      <a:txBody>
                        <a:bodyPr/>
                        <a:lstStyle/>
                        <a:p>
                          <a:r>
                            <a:rPr lang="en-US" sz="1200" dirty="0">
                              <a:latin typeface="Gill Sans MT" panose="020B0502020104020203" pitchFamily="34" charset="0"/>
                            </a:rPr>
                            <a:t>Easy</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0.2136</a:t>
                          </a:r>
                        </a:p>
                      </a:txBody>
                      <a:tcPr/>
                    </a:tc>
                    <a:tc>
                      <a:txBody>
                        <a:bodyPr/>
                        <a:lstStyle/>
                        <a:p>
                          <a:r>
                            <a:rPr lang="en-US" sz="1200" dirty="0">
                              <a:latin typeface="Times New Roman" panose="02020603050405020304" pitchFamily="18" charset="0"/>
                              <a:cs typeface="Times New Roman" panose="02020603050405020304" pitchFamily="18" charset="0"/>
                            </a:rPr>
                            <a:t>0.8618</a:t>
                          </a:r>
                        </a:p>
                      </a:txBody>
                      <a:tcPr/>
                    </a:tc>
                    <a:extLst>
                      <a:ext uri="{0D108BD9-81ED-4DB2-BD59-A6C34878D82A}">
                        <a16:rowId xmlns:a16="http://schemas.microsoft.com/office/drawing/2014/main" val="3142069736"/>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0.2097</a:t>
                          </a:r>
                        </a:p>
                      </a:txBody>
                      <a:tcPr/>
                    </a:tc>
                    <a:tc>
                      <a:txBody>
                        <a:bodyPr/>
                        <a:lstStyle/>
                        <a:p>
                          <a:r>
                            <a:rPr lang="en-US" sz="1200" dirty="0">
                              <a:latin typeface="Times New Roman" panose="02020603050405020304" pitchFamily="18" charset="0"/>
                              <a:cs typeface="Times New Roman" panose="02020603050405020304" pitchFamily="18" charset="0"/>
                            </a:rPr>
                            <a:t>0.8632</a:t>
                          </a:r>
                        </a:p>
                      </a:txBody>
                      <a:tcPr/>
                    </a:tc>
                    <a:extLst>
                      <a:ext uri="{0D108BD9-81ED-4DB2-BD59-A6C34878D82A}">
                        <a16:rowId xmlns:a16="http://schemas.microsoft.com/office/drawing/2014/main" val="3192522551"/>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0.2099</a:t>
                          </a:r>
                        </a:p>
                      </a:txBody>
                      <a:tcPr/>
                    </a:tc>
                    <a:tc>
                      <a:txBody>
                        <a:bodyPr/>
                        <a:lstStyle/>
                        <a:p>
                          <a:r>
                            <a:rPr lang="en-US" sz="1200" dirty="0">
                              <a:latin typeface="Times New Roman" panose="02020603050405020304" pitchFamily="18" charset="0"/>
                              <a:cs typeface="Times New Roman" panose="02020603050405020304" pitchFamily="18" charset="0"/>
                            </a:rPr>
                            <a:t>0.8628</a:t>
                          </a:r>
                        </a:p>
                      </a:txBody>
                      <a:tcPr/>
                    </a:tc>
                    <a:extLst>
                      <a:ext uri="{0D108BD9-81ED-4DB2-BD59-A6C34878D82A}">
                        <a16:rowId xmlns:a16="http://schemas.microsoft.com/office/drawing/2014/main" val="4133777358"/>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0.2081</a:t>
                          </a:r>
                        </a:p>
                      </a:txBody>
                      <a:tcPr/>
                    </a:tc>
                    <a:tc>
                      <a:txBody>
                        <a:bodyPr/>
                        <a:lstStyle/>
                        <a:p>
                          <a:r>
                            <a:rPr lang="en-US" sz="1200" dirty="0">
                              <a:latin typeface="Times New Roman" panose="02020603050405020304" pitchFamily="18" charset="0"/>
                              <a:cs typeface="Times New Roman" panose="02020603050405020304" pitchFamily="18" charset="0"/>
                            </a:rPr>
                            <a:t>0.8640</a:t>
                          </a:r>
                        </a:p>
                      </a:txBody>
                      <a:tcPr/>
                    </a:tc>
                    <a:extLst>
                      <a:ext uri="{0D108BD9-81ED-4DB2-BD59-A6C34878D82A}">
                        <a16:rowId xmlns:a16="http://schemas.microsoft.com/office/drawing/2014/main" val="4006336843"/>
                      </a:ext>
                    </a:extLst>
                  </a:tr>
                  <a:tr h="274320">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rowSpan="4">
                      <a:txBody>
                        <a:bodyPr/>
                        <a:lstStyle/>
                        <a:p>
                          <a:r>
                            <a:rPr lang="en-US" sz="1200" dirty="0">
                              <a:latin typeface="Gill Sans MT" panose="020B0502020104020203" pitchFamily="34" charset="0"/>
                            </a:rPr>
                            <a:t>Hard</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0.2049</a:t>
                          </a:r>
                        </a:p>
                      </a:txBody>
                      <a:tcPr/>
                    </a:tc>
                    <a:tc>
                      <a:txBody>
                        <a:bodyPr/>
                        <a:lstStyle/>
                        <a:p>
                          <a:r>
                            <a:rPr lang="en-US" sz="1200" dirty="0">
                              <a:latin typeface="Times New Roman" panose="02020603050405020304" pitchFamily="18" charset="0"/>
                              <a:cs typeface="Times New Roman" panose="02020603050405020304" pitchFamily="18" charset="0"/>
                            </a:rPr>
                            <a:t>0.8428</a:t>
                          </a:r>
                        </a:p>
                      </a:txBody>
                      <a:tcPr/>
                    </a:tc>
                    <a:extLst>
                      <a:ext uri="{0D108BD9-81ED-4DB2-BD59-A6C34878D82A}">
                        <a16:rowId xmlns:a16="http://schemas.microsoft.com/office/drawing/2014/main" val="1906331265"/>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0.2038</a:t>
                          </a:r>
                        </a:p>
                      </a:txBody>
                      <a:tcPr/>
                    </a:tc>
                    <a:tc>
                      <a:txBody>
                        <a:bodyPr/>
                        <a:lstStyle/>
                        <a:p>
                          <a:r>
                            <a:rPr lang="en-US" sz="1200" dirty="0">
                              <a:latin typeface="Times New Roman" panose="02020603050405020304" pitchFamily="18" charset="0"/>
                              <a:cs typeface="Times New Roman" panose="02020603050405020304" pitchFamily="18" charset="0"/>
                            </a:rPr>
                            <a:t>0.8466</a:t>
                          </a:r>
                        </a:p>
                      </a:txBody>
                      <a:tcPr/>
                    </a:tc>
                    <a:extLst>
                      <a:ext uri="{0D108BD9-81ED-4DB2-BD59-A6C34878D82A}">
                        <a16:rowId xmlns:a16="http://schemas.microsoft.com/office/drawing/2014/main" val="137033310"/>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0.2020</a:t>
                          </a:r>
                        </a:p>
                      </a:txBody>
                      <a:tcPr/>
                    </a:tc>
                    <a:tc>
                      <a:txBody>
                        <a:bodyPr/>
                        <a:lstStyle/>
                        <a:p>
                          <a:r>
                            <a:rPr lang="en-US" sz="1200" dirty="0">
                              <a:latin typeface="Times New Roman" panose="02020603050405020304" pitchFamily="18" charset="0"/>
                              <a:cs typeface="Times New Roman" panose="02020603050405020304" pitchFamily="18" charset="0"/>
                            </a:rPr>
                            <a:t>0.8426</a:t>
                          </a:r>
                        </a:p>
                      </a:txBody>
                      <a:tcPr/>
                    </a:tc>
                    <a:extLst>
                      <a:ext uri="{0D108BD9-81ED-4DB2-BD59-A6C34878D82A}">
                        <a16:rowId xmlns:a16="http://schemas.microsoft.com/office/drawing/2014/main" val="4001979102"/>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0.2036</a:t>
                          </a:r>
                        </a:p>
                      </a:txBody>
                      <a:tcPr/>
                    </a:tc>
                    <a:tc>
                      <a:txBody>
                        <a:bodyPr/>
                        <a:lstStyle/>
                        <a:p>
                          <a:r>
                            <a:rPr lang="en-US" sz="1200" dirty="0">
                              <a:latin typeface="Times New Roman" panose="02020603050405020304" pitchFamily="18" charset="0"/>
                              <a:cs typeface="Times New Roman" panose="02020603050405020304" pitchFamily="18" charset="0"/>
                            </a:rPr>
                            <a:t>0.8436</a:t>
                          </a:r>
                        </a:p>
                      </a:txBody>
                      <a:tcPr/>
                    </a:tc>
                    <a:extLst>
                      <a:ext uri="{0D108BD9-81ED-4DB2-BD59-A6C34878D82A}">
                        <a16:rowId xmlns:a16="http://schemas.microsoft.com/office/drawing/2014/main" val="2639081035"/>
                      </a:ext>
                    </a:extLst>
                  </a:tr>
                  <a:tr h="274320">
                    <a:tc rowSpan="8">
                      <a:txBody>
                        <a:bodyPr/>
                        <a:lstStyle/>
                        <a:p>
                          <a:endParaRPr lang="en-US"/>
                        </a:p>
                      </a:txBody>
                      <a:tcPr anchor="ctr">
                        <a:blipFill>
                          <a:blip r:embed="rId3"/>
                          <a:stretch>
                            <a:fillRect l="-637" t="-121389" r="-305732" b="-2222"/>
                          </a:stretch>
                        </a:blipFill>
                      </a:tcPr>
                    </a:tc>
                    <a:tc rowSpan="4">
                      <a:txBody>
                        <a:bodyPr/>
                        <a:lstStyle/>
                        <a:p>
                          <a:r>
                            <a:rPr lang="en-US" sz="1200" dirty="0">
                              <a:latin typeface="Gill Sans MT" panose="020B0502020104020203" pitchFamily="34" charset="0"/>
                            </a:rPr>
                            <a:t>Easy</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0.2596</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2935131823"/>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0.2510</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3393031425"/>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0.2529</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1635610371"/>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0.2499</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3221011500"/>
                      </a:ext>
                    </a:extLst>
                  </a:tr>
                  <a:tr h="274320">
                    <a:tc vMerge="1">
                      <a:txBody>
                        <a:bodyPr/>
                        <a:lstStyle/>
                        <a:p>
                          <a:endParaRPr lang="en-US" sz="1050" dirty="0"/>
                        </a:p>
                      </a:txBody>
                      <a:tcPr/>
                    </a:tc>
                    <a:tc rowSpan="4">
                      <a:txBody>
                        <a:bodyPr/>
                        <a:lstStyle/>
                        <a:p>
                          <a:r>
                            <a:rPr lang="en-US" sz="1200" dirty="0">
                              <a:latin typeface="Gill Sans MT" panose="020B0502020104020203" pitchFamily="34" charset="0"/>
                            </a:rPr>
                            <a:t>Hard</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0.2538</a:t>
                          </a:r>
                        </a:p>
                      </a:txBody>
                      <a:tcPr/>
                    </a:tc>
                    <a:tc>
                      <a:txBody>
                        <a:bodyPr/>
                        <a:lstStyle/>
                        <a:p>
                          <a:r>
                            <a:rPr lang="en-US" sz="1200" dirty="0">
                              <a:latin typeface="Times New Roman" panose="02020603050405020304" pitchFamily="18" charset="0"/>
                              <a:cs typeface="Times New Roman" panose="02020603050405020304" pitchFamily="18" charset="0"/>
                            </a:rPr>
                            <a:t>1.0000</a:t>
                          </a:r>
                        </a:p>
                      </a:txBody>
                      <a:tcPr/>
                    </a:tc>
                    <a:extLst>
                      <a:ext uri="{0D108BD9-81ED-4DB2-BD59-A6C34878D82A}">
                        <a16:rowId xmlns:a16="http://schemas.microsoft.com/office/drawing/2014/main" val="1089322486"/>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0.2483</a:t>
                          </a:r>
                        </a:p>
                      </a:txBody>
                      <a:tcPr/>
                    </a:tc>
                    <a:tc>
                      <a:txBody>
                        <a:bodyPr/>
                        <a:lstStyle/>
                        <a:p>
                          <a:r>
                            <a:rPr lang="en-US" sz="1200" dirty="0">
                              <a:latin typeface="Times New Roman" panose="02020603050405020304" pitchFamily="18" charset="0"/>
                              <a:cs typeface="Times New Roman" panose="02020603050405020304" pitchFamily="18" charset="0"/>
                            </a:rPr>
                            <a:t>0.9998</a:t>
                          </a:r>
                        </a:p>
                      </a:txBody>
                      <a:tcPr/>
                    </a:tc>
                    <a:extLst>
                      <a:ext uri="{0D108BD9-81ED-4DB2-BD59-A6C34878D82A}">
                        <a16:rowId xmlns:a16="http://schemas.microsoft.com/office/drawing/2014/main" val="2541510176"/>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0.2488</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1946972227"/>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0.2505</a:t>
                          </a:r>
                        </a:p>
                      </a:txBody>
                      <a:tcPr/>
                    </a:tc>
                    <a:tc>
                      <a:txBody>
                        <a:bodyPr/>
                        <a:lstStyle/>
                        <a:p>
                          <a:r>
                            <a:rPr lang="en-US" sz="1200" dirty="0">
                              <a:latin typeface="Times New Roman" panose="02020603050405020304" pitchFamily="18" charset="0"/>
                              <a:cs typeface="Times New Roman" panose="02020603050405020304" pitchFamily="18" charset="0"/>
                            </a:rPr>
                            <a:t>0.9999</a:t>
                          </a:r>
                        </a:p>
                      </a:txBody>
                      <a:tcPr/>
                    </a:tc>
                    <a:extLst>
                      <a:ext uri="{0D108BD9-81ED-4DB2-BD59-A6C34878D82A}">
                        <a16:rowId xmlns:a16="http://schemas.microsoft.com/office/drawing/2014/main" val="3538632049"/>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6C0E35C-9721-1472-04C5-3E42C1C5BEFA}"/>
                  </a:ext>
                </a:extLst>
              </p:cNvPr>
              <p:cNvSpPr txBox="1"/>
              <p:nvPr/>
            </p:nvSpPr>
            <p:spPr>
              <a:xfrm>
                <a:off x="5490553" y="6311899"/>
                <a:ext cx="2786660" cy="307777"/>
              </a:xfrm>
              <a:prstGeom prst="rect">
                <a:avLst/>
              </a:prstGeom>
              <a:noFill/>
            </p:spPr>
            <p:txBody>
              <a:bodyPr wrap="none" rtlCol="0">
                <a:spAutoFit/>
              </a:bodyPr>
              <a:lstStyle/>
              <a:p>
                <a:r>
                  <a:rPr lang="en-US" sz="1400" dirty="0">
                    <a:latin typeface="Gill Sans MT" panose="020B0502020104020203" pitchFamily="34" charset="0"/>
                  </a:rPr>
                  <a:t>*Note: </a:t>
                </a:r>
                <a14:m>
                  <m:oMath xmlns:m="http://schemas.openxmlformats.org/officeDocument/2006/math">
                    <m:r>
                      <a:rPr lang="en-US" sz="1400" b="0" i="1" smtClean="0">
                        <a:latin typeface="Cambria Math" panose="02040503050406030204" pitchFamily="18" charset="0"/>
                      </a:rPr>
                      <m:t>𝛿</m:t>
                    </m:r>
                  </m:oMath>
                </a14:m>
                <a:r>
                  <a:rPr lang="en-US" sz="1400" dirty="0">
                    <a:latin typeface="Gill Sans MT" panose="020B0502020104020203" pitchFamily="34" charset="0"/>
                  </a:rPr>
                  <a:t> has no effect to </a:t>
                </a:r>
                <a:r>
                  <a:rPr lang="en-US" sz="1400" dirty="0" err="1">
                    <a:latin typeface="Gill Sans MT" panose="020B0502020104020203" pitchFamily="34" charset="0"/>
                  </a:rPr>
                  <a:t>IoTMosaic</a:t>
                </a:r>
                <a:endParaRPr lang="en-US" sz="1400" dirty="0">
                  <a:latin typeface="Gill Sans MT" panose="020B0502020104020203" pitchFamily="34" charset="0"/>
                </a:endParaRPr>
              </a:p>
            </p:txBody>
          </p:sp>
        </mc:Choice>
        <mc:Fallback xmlns="">
          <p:sp>
            <p:nvSpPr>
              <p:cNvPr id="7" name="TextBox 6">
                <a:extLst>
                  <a:ext uri="{FF2B5EF4-FFF2-40B4-BE49-F238E27FC236}">
                    <a16:creationId xmlns:a16="http://schemas.microsoft.com/office/drawing/2014/main" id="{B6C0E35C-9721-1472-04C5-3E42C1C5BEFA}"/>
                  </a:ext>
                </a:extLst>
              </p:cNvPr>
              <p:cNvSpPr txBox="1">
                <a:spLocks noRot="1" noChangeAspect="1" noMove="1" noResize="1" noEditPoints="1" noAdjustHandles="1" noChangeArrowheads="1" noChangeShapeType="1" noTextEdit="1"/>
              </p:cNvSpPr>
              <p:nvPr/>
            </p:nvSpPr>
            <p:spPr>
              <a:xfrm>
                <a:off x="5490553" y="6311899"/>
                <a:ext cx="2786660" cy="307777"/>
              </a:xfrm>
              <a:prstGeom prst="rect">
                <a:avLst/>
              </a:prstGeom>
              <a:blipFill>
                <a:blip r:embed="rId4"/>
                <a:stretch>
                  <a:fillRect l="-656" t="-1961" r="-219" b="-1960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E1261B1-711A-D83D-6BA8-6E09EBFC2CB7}"/>
              </a:ext>
            </a:extLst>
          </p:cNvPr>
          <p:cNvSpPr>
            <a:spLocks noGrp="1"/>
          </p:cNvSpPr>
          <p:nvPr>
            <p:ph type="sldNum" sz="quarter" idx="12"/>
          </p:nvPr>
        </p:nvSpPr>
        <p:spPr/>
        <p:txBody>
          <a:bodyPr/>
          <a:lstStyle/>
          <a:p>
            <a:fld id="{96145FF0-10D7-4BFC-A2C2-F6A1A74CD6DC}" type="slidenum">
              <a:rPr lang="en-US" smtClean="0"/>
              <a:t>24</a:t>
            </a:fld>
            <a:endParaRPr lang="en-US"/>
          </a:p>
        </p:txBody>
      </p:sp>
      <mc:AlternateContent xmlns:mc="http://schemas.openxmlformats.org/markup-compatibility/2006" xmlns:a14="http://schemas.microsoft.com/office/drawing/2010/main">
        <mc:Choice Requires="a14">
          <p:graphicFrame>
            <p:nvGraphicFramePr>
              <p:cNvPr id="9" name="Table 4">
                <a:extLst>
                  <a:ext uri="{FF2B5EF4-FFF2-40B4-BE49-F238E27FC236}">
                    <a16:creationId xmlns:a16="http://schemas.microsoft.com/office/drawing/2014/main" id="{71430094-2F69-7AA4-6E16-97AECD447630}"/>
                  </a:ext>
                </a:extLst>
              </p:cNvPr>
              <p:cNvGraphicFramePr>
                <a:graphicFrameLocks noGrp="1"/>
              </p:cNvGraphicFramePr>
              <p:nvPr>
                <p:extLst>
                  <p:ext uri="{D42A27DB-BD31-4B8C-83A1-F6EECF244321}">
                    <p14:modId xmlns:p14="http://schemas.microsoft.com/office/powerpoint/2010/main" val="1817735590"/>
                  </p:ext>
                </p:extLst>
              </p:nvPr>
            </p:nvGraphicFramePr>
            <p:xfrm>
              <a:off x="4576825" y="1156434"/>
              <a:ext cx="3973206" cy="4846320"/>
            </p:xfrm>
            <a:graphic>
              <a:graphicData uri="http://schemas.openxmlformats.org/drawingml/2006/table">
                <a:tbl>
                  <a:tblPr firstRow="1" bandRow="1">
                    <a:tableStyleId>{B301B821-A1FF-4177-AEE7-76D212191A09}</a:tableStyleId>
                  </a:tblPr>
                  <a:tblGrid>
                    <a:gridCol w="970763">
                      <a:extLst>
                        <a:ext uri="{9D8B030D-6E8A-4147-A177-3AD203B41FA5}">
                          <a16:colId xmlns:a16="http://schemas.microsoft.com/office/drawing/2014/main" val="2358621474"/>
                        </a:ext>
                      </a:extLst>
                    </a:gridCol>
                    <a:gridCol w="912247">
                      <a:extLst>
                        <a:ext uri="{9D8B030D-6E8A-4147-A177-3AD203B41FA5}">
                          <a16:colId xmlns:a16="http://schemas.microsoft.com/office/drawing/2014/main" val="2398160181"/>
                        </a:ext>
                      </a:extLst>
                    </a:gridCol>
                    <a:gridCol w="652528">
                      <a:extLst>
                        <a:ext uri="{9D8B030D-6E8A-4147-A177-3AD203B41FA5}">
                          <a16:colId xmlns:a16="http://schemas.microsoft.com/office/drawing/2014/main" val="3582787365"/>
                        </a:ext>
                      </a:extLst>
                    </a:gridCol>
                    <a:gridCol w="640499">
                      <a:extLst>
                        <a:ext uri="{9D8B030D-6E8A-4147-A177-3AD203B41FA5}">
                          <a16:colId xmlns:a16="http://schemas.microsoft.com/office/drawing/2014/main" val="1833980164"/>
                        </a:ext>
                      </a:extLst>
                    </a:gridCol>
                    <a:gridCol w="797169">
                      <a:extLst>
                        <a:ext uri="{9D8B030D-6E8A-4147-A177-3AD203B41FA5}">
                          <a16:colId xmlns:a16="http://schemas.microsoft.com/office/drawing/2014/main" val="3832738947"/>
                        </a:ext>
                      </a:extLst>
                    </a:gridCol>
                  </a:tblGrid>
                  <a:tr h="355952">
                    <a:tc>
                      <a:txBody>
                        <a:bodyPr/>
                        <a:lstStyle/>
                        <a:p>
                          <a:r>
                            <a:rPr lang="en-US" sz="1200" dirty="0" err="1">
                              <a:latin typeface="Gill Sans MT" panose="020B0502020104020203" pitchFamily="34" charset="0"/>
                            </a:rPr>
                            <a:t>Alg</a:t>
                          </a:r>
                          <a:endParaRPr lang="en-US" sz="1200" dirty="0">
                            <a:latin typeface="Gill Sans MT" panose="020B0502020104020203" pitchFamily="34" charset="0"/>
                          </a:endParaRPr>
                        </a:p>
                      </a:txBody>
                      <a:tcPr/>
                    </a:tc>
                    <a:tc>
                      <a:txBody>
                        <a:bodyPr/>
                        <a:lstStyle/>
                        <a:p>
                          <a:r>
                            <a:rPr lang="en-US" sz="1200" dirty="0">
                              <a:latin typeface="Gill Sans MT" panose="020B0502020104020203" pitchFamily="34" charset="0"/>
                            </a:rPr>
                            <a:t>Difficulty</a:t>
                          </a:r>
                        </a:p>
                      </a:txBody>
                      <a:tcPr/>
                    </a:tc>
                    <a:tc>
                      <a:txBody>
                        <a:bodyPr/>
                        <a:lstStyle/>
                        <a:p>
                          <a:pPr algn="r"/>
                          <a:r>
                            <a:rPr lang="en-US" sz="1200" dirty="0">
                              <a:latin typeface="Gill Sans MT" panose="020B0502020104020203" pitchFamily="34" charset="0"/>
                            </a:rPr>
                            <a:t>Len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latin typeface="Gill Sans MT" panose="020B0502020104020203" pitchFamily="34" charset="0"/>
                            </a:rPr>
                            <a:t>Recall</a:t>
                          </a:r>
                        </a:p>
                        <a:p>
                          <a:pPr/>
                          <a14:m>
                            <m:oMathPara xmlns:m="http://schemas.openxmlformats.org/officeDocument/2006/math">
                              <m:oMathParaPr>
                                <m:jc m:val="left"/>
                              </m:oMathParaPr>
                              <m:oMath xmlns:m="http://schemas.openxmlformats.org/officeDocument/2006/math">
                                <m:r>
                                  <a:rPr lang="en-US" sz="1200" b="1" smtClean="0">
                                    <a:latin typeface="Cambria Math" panose="02040503050406030204" pitchFamily="18" charset="0"/>
                                  </a:rPr>
                                  <m:t>𝜹</m:t>
                                </m:r>
                                <m:r>
                                  <a:rPr lang="en-US" sz="1200" b="1" smtClean="0">
                                    <a:latin typeface="Cambria Math" panose="02040503050406030204" pitchFamily="18" charset="0"/>
                                  </a:rPr>
                                  <m:t>=</m:t>
                                </m:r>
                                <m:r>
                                  <a:rPr lang="en-US" sz="1200" b="1" smtClean="0">
                                    <a:latin typeface="Cambria Math" panose="02040503050406030204" pitchFamily="18" charset="0"/>
                                  </a:rPr>
                                  <m:t>𝟏</m:t>
                                </m:r>
                              </m:oMath>
                            </m:oMathPara>
                          </a14:m>
                          <a:endParaRPr lang="en-US" sz="1200" dirty="0">
                            <a:latin typeface="Gill Sans MT" panose="020B0502020104020203" pitchFamily="34" charset="0"/>
                          </a:endParaRPr>
                        </a:p>
                      </a:txBody>
                      <a:tcPr/>
                    </a:tc>
                    <a:tc>
                      <a:txBody>
                        <a:bodyPr/>
                        <a:lstStyle/>
                        <a:p>
                          <a:pPr/>
                          <a:r>
                            <a:rPr lang="en-US" sz="1200" dirty="0">
                              <a:latin typeface="Gill Sans MT" panose="020B0502020104020203" pitchFamily="34" charset="0"/>
                            </a:rPr>
                            <a:t>Recall</a:t>
                          </a:r>
                          <a:br>
                            <a:rPr lang="en-US" sz="1200" dirty="0">
                              <a:latin typeface="Gill Sans MT" panose="020B0502020104020203" pitchFamily="34" charset="0"/>
                            </a:rPr>
                          </a:br>
                          <a14:m>
                            <m:oMathPara xmlns:m="http://schemas.openxmlformats.org/officeDocument/2006/math">
                              <m:oMathParaPr>
                                <m:jc m:val="left"/>
                              </m:oMathParaPr>
                              <m:oMath xmlns:m="http://schemas.openxmlformats.org/officeDocument/2006/math">
                                <m:r>
                                  <a:rPr lang="en-US" sz="1200" b="1" smtClean="0">
                                    <a:latin typeface="Cambria Math" panose="02040503050406030204" pitchFamily="18" charset="0"/>
                                  </a:rPr>
                                  <m:t>𝜹</m:t>
                                </m:r>
                                <m:r>
                                  <a:rPr lang="en-US" sz="1200" b="1" smtClean="0">
                                    <a:latin typeface="Cambria Math" panose="02040503050406030204" pitchFamily="18" charset="0"/>
                                  </a:rPr>
                                  <m:t>=</m:t>
                                </m:r>
                                <m:r>
                                  <a:rPr lang="en-US" sz="1200" b="1" smtClean="0">
                                    <a:latin typeface="Cambria Math" panose="02040503050406030204" pitchFamily="18" charset="0"/>
                                  </a:rPr>
                                  <m:t>𝟑</m:t>
                                </m:r>
                              </m:oMath>
                            </m:oMathPara>
                          </a14:m>
                          <a:endParaRPr lang="en-US" sz="1200" dirty="0">
                            <a:latin typeface="Gill Sans MT" panose="020B0502020104020203" pitchFamily="34" charset="0"/>
                          </a:endParaRPr>
                        </a:p>
                      </a:txBody>
                      <a:tcPr/>
                    </a:tc>
                    <a:extLst>
                      <a:ext uri="{0D108BD9-81ED-4DB2-BD59-A6C34878D82A}">
                        <a16:rowId xmlns:a16="http://schemas.microsoft.com/office/drawing/2014/main" val="3738989936"/>
                      </a:ext>
                    </a:extLst>
                  </a:tr>
                  <a:tr h="217526">
                    <a:tc rowSpan="8">
                      <a:txBody>
                        <a:bodyPr/>
                        <a:lstStyle/>
                        <a:p>
                          <a:r>
                            <a:rPr lang="en-US" sz="1200" dirty="0">
                              <a:latin typeface="Gill Sans MT" panose="020B0502020104020203" pitchFamily="34" charset="0"/>
                              <a:cs typeface="Courier New" panose="02070309020205020404" pitchFamily="49" charset="0"/>
                            </a:rPr>
                            <a:t>E2AP+</a:t>
                          </a:r>
                          <a:br>
                            <a:rPr lang="en-US" sz="1200" dirty="0">
                              <a:latin typeface="Gill Sans MT" panose="020B0502020104020203" pitchFamily="34" charset="0"/>
                              <a:cs typeface="Courier New" panose="02070309020205020404" pitchFamily="49" charset="0"/>
                            </a:rPr>
                          </a:br>
                          <a:r>
                            <a:rPr lang="en-US" sz="1200" kern="1200" dirty="0">
                              <a:solidFill>
                                <a:schemeClr val="dk1"/>
                              </a:solidFill>
                              <a:latin typeface="Gill Sans MT" panose="020B0502020104020203" pitchFamily="34" charset="0"/>
                              <a:ea typeface="+mn-ea"/>
                              <a:cs typeface="+mn-cs"/>
                            </a:rPr>
                            <a:t>(relaxed)</a:t>
                          </a:r>
                        </a:p>
                      </a:txBody>
                      <a:tcPr anchor="ctr"/>
                    </a:tc>
                    <a:tc rowSpan="4">
                      <a:txBody>
                        <a:bodyPr/>
                        <a:lstStyle/>
                        <a:p>
                          <a:r>
                            <a:rPr lang="en-US" sz="1200" dirty="0">
                              <a:latin typeface="Gill Sans MT" panose="020B0502020104020203" pitchFamily="34" charset="0"/>
                            </a:rPr>
                            <a:t>Easy</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0.2382</a:t>
                          </a:r>
                        </a:p>
                      </a:txBody>
                      <a:tcPr/>
                    </a:tc>
                    <a:tc>
                      <a:txBody>
                        <a:bodyPr/>
                        <a:lstStyle/>
                        <a:p>
                          <a:r>
                            <a:rPr lang="en-US" sz="1200" dirty="0">
                              <a:latin typeface="Times New Roman" panose="02020603050405020304" pitchFamily="18" charset="0"/>
                              <a:cs typeface="Times New Roman" panose="02020603050405020304" pitchFamily="18" charset="0"/>
                            </a:rPr>
                            <a:t>0.9154</a:t>
                          </a:r>
                        </a:p>
                      </a:txBody>
                      <a:tcPr/>
                    </a:tc>
                    <a:extLst>
                      <a:ext uri="{0D108BD9-81ED-4DB2-BD59-A6C34878D82A}">
                        <a16:rowId xmlns:a16="http://schemas.microsoft.com/office/drawing/2014/main" val="3142069736"/>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0.2298</a:t>
                          </a:r>
                        </a:p>
                      </a:txBody>
                      <a:tcPr/>
                    </a:tc>
                    <a:tc>
                      <a:txBody>
                        <a:bodyPr/>
                        <a:lstStyle/>
                        <a:p>
                          <a:r>
                            <a:rPr lang="en-US" sz="1200" dirty="0">
                              <a:latin typeface="Times New Roman" panose="02020603050405020304" pitchFamily="18" charset="0"/>
                              <a:cs typeface="Times New Roman" panose="02020603050405020304" pitchFamily="18" charset="0"/>
                            </a:rPr>
                            <a:t>0.9158</a:t>
                          </a:r>
                        </a:p>
                      </a:txBody>
                      <a:tcPr/>
                    </a:tc>
                    <a:extLst>
                      <a:ext uri="{0D108BD9-81ED-4DB2-BD59-A6C34878D82A}">
                        <a16:rowId xmlns:a16="http://schemas.microsoft.com/office/drawing/2014/main" val="3192522551"/>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0.2324</a:t>
                          </a:r>
                        </a:p>
                      </a:txBody>
                      <a:tcPr/>
                    </a:tc>
                    <a:tc>
                      <a:txBody>
                        <a:bodyPr/>
                        <a:lstStyle/>
                        <a:p>
                          <a:r>
                            <a:rPr lang="en-US" sz="1200" dirty="0">
                              <a:latin typeface="Times New Roman" panose="02020603050405020304" pitchFamily="18" charset="0"/>
                              <a:cs typeface="Times New Roman" panose="02020603050405020304" pitchFamily="18" charset="0"/>
                            </a:rPr>
                            <a:t>0.9167</a:t>
                          </a:r>
                        </a:p>
                      </a:txBody>
                      <a:tcPr/>
                    </a:tc>
                    <a:extLst>
                      <a:ext uri="{0D108BD9-81ED-4DB2-BD59-A6C34878D82A}">
                        <a16:rowId xmlns:a16="http://schemas.microsoft.com/office/drawing/2014/main" val="4133777358"/>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0.2296</a:t>
                          </a:r>
                        </a:p>
                      </a:txBody>
                      <a:tcPr/>
                    </a:tc>
                    <a:tc>
                      <a:txBody>
                        <a:bodyPr/>
                        <a:lstStyle/>
                        <a:p>
                          <a:r>
                            <a:rPr lang="en-US" sz="1200" dirty="0">
                              <a:latin typeface="Times New Roman" panose="02020603050405020304" pitchFamily="18" charset="0"/>
                              <a:cs typeface="Times New Roman" panose="02020603050405020304" pitchFamily="18" charset="0"/>
                            </a:rPr>
                            <a:t>0.9160</a:t>
                          </a:r>
                        </a:p>
                      </a:txBody>
                      <a:tcPr/>
                    </a:tc>
                    <a:extLst>
                      <a:ext uri="{0D108BD9-81ED-4DB2-BD59-A6C34878D82A}">
                        <a16:rowId xmlns:a16="http://schemas.microsoft.com/office/drawing/2014/main" val="4006336843"/>
                      </a:ext>
                    </a:extLst>
                  </a:tr>
                  <a:tr h="217526">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rowSpan="4">
                      <a:txBody>
                        <a:bodyPr/>
                        <a:lstStyle/>
                        <a:p>
                          <a:r>
                            <a:rPr lang="en-US" sz="1200" dirty="0">
                              <a:latin typeface="Gill Sans MT" panose="020B0502020104020203" pitchFamily="34" charset="0"/>
                            </a:rPr>
                            <a:t>Hard</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0.1399</a:t>
                          </a:r>
                        </a:p>
                      </a:txBody>
                      <a:tcPr/>
                    </a:tc>
                    <a:tc>
                      <a:txBody>
                        <a:bodyPr/>
                        <a:lstStyle/>
                        <a:p>
                          <a:r>
                            <a:rPr lang="en-US" sz="1200" dirty="0">
                              <a:latin typeface="Times New Roman" panose="02020603050405020304" pitchFamily="18" charset="0"/>
                              <a:cs typeface="Times New Roman" panose="02020603050405020304" pitchFamily="18" charset="0"/>
                            </a:rPr>
                            <a:t>0.5794</a:t>
                          </a:r>
                        </a:p>
                      </a:txBody>
                      <a:tcPr/>
                    </a:tc>
                    <a:extLst>
                      <a:ext uri="{0D108BD9-81ED-4DB2-BD59-A6C34878D82A}">
                        <a16:rowId xmlns:a16="http://schemas.microsoft.com/office/drawing/2014/main" val="1906331265"/>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0.1359</a:t>
                          </a:r>
                        </a:p>
                      </a:txBody>
                      <a:tcPr/>
                    </a:tc>
                    <a:tc>
                      <a:txBody>
                        <a:bodyPr/>
                        <a:lstStyle/>
                        <a:p>
                          <a:r>
                            <a:rPr lang="en-US" sz="1200" dirty="0">
                              <a:latin typeface="Times New Roman" panose="02020603050405020304" pitchFamily="18" charset="0"/>
                              <a:cs typeface="Times New Roman" panose="02020603050405020304" pitchFamily="18" charset="0"/>
                            </a:rPr>
                            <a:t>0.5713</a:t>
                          </a:r>
                        </a:p>
                      </a:txBody>
                      <a:tcPr/>
                    </a:tc>
                    <a:extLst>
                      <a:ext uri="{0D108BD9-81ED-4DB2-BD59-A6C34878D82A}">
                        <a16:rowId xmlns:a16="http://schemas.microsoft.com/office/drawing/2014/main" val="137033310"/>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0.1382</a:t>
                          </a:r>
                        </a:p>
                      </a:txBody>
                      <a:tcPr/>
                    </a:tc>
                    <a:tc>
                      <a:txBody>
                        <a:bodyPr/>
                        <a:lstStyle/>
                        <a:p>
                          <a:r>
                            <a:rPr lang="en-US" sz="1200" dirty="0">
                              <a:latin typeface="Times New Roman" panose="02020603050405020304" pitchFamily="18" charset="0"/>
                              <a:cs typeface="Times New Roman" panose="02020603050405020304" pitchFamily="18" charset="0"/>
                            </a:rPr>
                            <a:t>0.5765</a:t>
                          </a:r>
                        </a:p>
                      </a:txBody>
                      <a:tcPr/>
                    </a:tc>
                    <a:extLst>
                      <a:ext uri="{0D108BD9-81ED-4DB2-BD59-A6C34878D82A}">
                        <a16:rowId xmlns:a16="http://schemas.microsoft.com/office/drawing/2014/main" val="4001979102"/>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0.1374</a:t>
                          </a:r>
                        </a:p>
                      </a:txBody>
                      <a:tcPr/>
                    </a:tc>
                    <a:tc>
                      <a:txBody>
                        <a:bodyPr/>
                        <a:lstStyle/>
                        <a:p>
                          <a:r>
                            <a:rPr lang="en-US" sz="1200" dirty="0">
                              <a:latin typeface="Times New Roman" panose="02020603050405020304" pitchFamily="18" charset="0"/>
                              <a:cs typeface="Times New Roman" panose="02020603050405020304" pitchFamily="18" charset="0"/>
                            </a:rPr>
                            <a:t>0.5726</a:t>
                          </a:r>
                        </a:p>
                      </a:txBody>
                      <a:tcPr/>
                    </a:tc>
                    <a:extLst>
                      <a:ext uri="{0D108BD9-81ED-4DB2-BD59-A6C34878D82A}">
                        <a16:rowId xmlns:a16="http://schemas.microsoft.com/office/drawing/2014/main" val="2639081035"/>
                      </a:ext>
                    </a:extLst>
                  </a:tr>
                  <a:tr h="217526">
                    <a:tc rowSpan="8">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latin typeface="Gill Sans MT" panose="020B0502020104020203" pitchFamily="34" charset="0"/>
                              <a:cs typeface="Courier New" panose="02070309020205020404" pitchFamily="49" charset="0"/>
                            </a:rPr>
                            <a:t>IoTMosaic</a:t>
                          </a:r>
                          <a:br>
                            <a:rPr lang="en-US" sz="1200" dirty="0">
                              <a:latin typeface="Gill Sans MT" panose="020B0502020104020203" pitchFamily="34" charset="0"/>
                            </a:rPr>
                          </a:b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𝑘</m:t>
                                </m:r>
                                <m:r>
                                  <a:rPr lang="en-US" sz="1200" b="0" i="1" smtClean="0">
                                    <a:latin typeface="Cambria Math" panose="02040503050406030204" pitchFamily="18" charset="0"/>
                                  </a:rPr>
                                  <m:t>≤5</m:t>
                                </m:r>
                              </m:oMath>
                            </m:oMathPara>
                          </a14:m>
                          <a:endParaRPr lang="en-US" sz="1200" dirty="0">
                            <a:latin typeface="Gill Sans MT" panose="020B0502020104020203" pitchFamily="34" charset="0"/>
                          </a:endParaRPr>
                        </a:p>
                        <a:p>
                          <a:endParaRPr lang="en-US" sz="1200" dirty="0">
                            <a:latin typeface="Gill Sans MT" panose="020B0502020104020203" pitchFamily="34" charset="0"/>
                          </a:endParaRPr>
                        </a:p>
                      </a:txBody>
                      <a:tcPr anchor="ctr"/>
                    </a:tc>
                    <a:tc rowSpan="4">
                      <a:txBody>
                        <a:bodyPr/>
                        <a:lstStyle/>
                        <a:p>
                          <a:r>
                            <a:rPr lang="en-US" sz="1200" dirty="0">
                              <a:latin typeface="Gill Sans MT" panose="020B0502020104020203" pitchFamily="34" charset="0"/>
                            </a:rPr>
                            <a:t>Easy</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0.9939</a:t>
                          </a:r>
                        </a:p>
                      </a:txBody>
                      <a:tcPr/>
                    </a:tc>
                    <a:tc rowSpan="8">
                      <a:txBody>
                        <a:bodyPr/>
                        <a:lstStyle/>
                        <a:p>
                          <a:r>
                            <a:rPr lang="en-US" sz="1200" dirty="0">
                              <a:solidFill>
                                <a:schemeClr val="tx1">
                                  <a:lumMod val="65000"/>
                                  <a:lumOff val="35000"/>
                                </a:schemeClr>
                              </a:solidFill>
                            </a:rPr>
                            <a:t>(note)</a:t>
                          </a:r>
                        </a:p>
                      </a:txBody>
                      <a:tcPr anchor="ctr"/>
                    </a:tc>
                    <a:extLst>
                      <a:ext uri="{0D108BD9-81ED-4DB2-BD59-A6C34878D82A}">
                        <a16:rowId xmlns:a16="http://schemas.microsoft.com/office/drawing/2014/main" val="2935131823"/>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0.9928</a:t>
                          </a:r>
                        </a:p>
                      </a:txBody>
                      <a:tcPr/>
                    </a:tc>
                    <a:tc vMerge="1">
                      <a:txBody>
                        <a:bodyPr/>
                        <a:lstStyle/>
                        <a:p>
                          <a:endParaRPr lang="en-US" sz="1200" dirty="0"/>
                        </a:p>
                      </a:txBody>
                      <a:tcPr/>
                    </a:tc>
                    <a:extLst>
                      <a:ext uri="{0D108BD9-81ED-4DB2-BD59-A6C34878D82A}">
                        <a16:rowId xmlns:a16="http://schemas.microsoft.com/office/drawing/2014/main" val="3393031425"/>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0.9921</a:t>
                          </a:r>
                        </a:p>
                      </a:txBody>
                      <a:tcPr/>
                    </a:tc>
                    <a:tc vMerge="1">
                      <a:txBody>
                        <a:bodyPr/>
                        <a:lstStyle/>
                        <a:p>
                          <a:endParaRPr lang="en-US" sz="1200" dirty="0"/>
                        </a:p>
                      </a:txBody>
                      <a:tcPr/>
                    </a:tc>
                    <a:extLst>
                      <a:ext uri="{0D108BD9-81ED-4DB2-BD59-A6C34878D82A}">
                        <a16:rowId xmlns:a16="http://schemas.microsoft.com/office/drawing/2014/main" val="1635610371"/>
                      </a:ext>
                    </a:extLst>
                  </a:tr>
                  <a:tr h="217526">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0.9928</a:t>
                          </a:r>
                        </a:p>
                      </a:txBody>
                      <a:tcPr/>
                    </a:tc>
                    <a:tc vMerge="1">
                      <a:txBody>
                        <a:bodyPr/>
                        <a:lstStyle/>
                        <a:p>
                          <a:endParaRPr lang="en-US" sz="1200" dirty="0"/>
                        </a:p>
                      </a:txBody>
                      <a:tcPr/>
                    </a:tc>
                    <a:extLst>
                      <a:ext uri="{0D108BD9-81ED-4DB2-BD59-A6C34878D82A}">
                        <a16:rowId xmlns:a16="http://schemas.microsoft.com/office/drawing/2014/main" val="3221011500"/>
                      </a:ext>
                    </a:extLst>
                  </a:tr>
                  <a:tr h="217526">
                    <a:tc vMerge="1">
                      <a:txBody>
                        <a:bodyPr/>
                        <a:lstStyle/>
                        <a:p>
                          <a:endParaRPr lang="en-US" sz="1050" dirty="0"/>
                        </a:p>
                      </a:txBody>
                      <a:tcPr/>
                    </a:tc>
                    <a:tc rowSpan="4">
                      <a:txBody>
                        <a:bodyPr/>
                        <a:lstStyle/>
                        <a:p>
                          <a:r>
                            <a:rPr lang="en-US" sz="1200" dirty="0">
                              <a:latin typeface="Gill Sans MT" panose="020B0502020104020203" pitchFamily="34" charset="0"/>
                            </a:rPr>
                            <a:t>Hard</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0.4201</a:t>
                          </a:r>
                        </a:p>
                      </a:txBody>
                      <a:tcPr/>
                    </a:tc>
                    <a:tc vMerge="1">
                      <a:txBody>
                        <a:bodyPr/>
                        <a:lstStyle/>
                        <a:p>
                          <a:endParaRPr lang="en-US" sz="1200" dirty="0"/>
                        </a:p>
                      </a:txBody>
                      <a:tcPr/>
                    </a:tc>
                    <a:extLst>
                      <a:ext uri="{0D108BD9-81ED-4DB2-BD59-A6C34878D82A}">
                        <a16:rowId xmlns:a16="http://schemas.microsoft.com/office/drawing/2014/main" val="1089322486"/>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0.4319</a:t>
                          </a:r>
                        </a:p>
                      </a:txBody>
                      <a:tcPr/>
                    </a:tc>
                    <a:tc vMerge="1">
                      <a:txBody>
                        <a:bodyPr/>
                        <a:lstStyle/>
                        <a:p>
                          <a:endParaRPr lang="en-US" sz="1200" dirty="0"/>
                        </a:p>
                      </a:txBody>
                      <a:tcPr/>
                    </a:tc>
                    <a:extLst>
                      <a:ext uri="{0D108BD9-81ED-4DB2-BD59-A6C34878D82A}">
                        <a16:rowId xmlns:a16="http://schemas.microsoft.com/office/drawing/2014/main" val="2541510176"/>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0.4301</a:t>
                          </a:r>
                        </a:p>
                      </a:txBody>
                      <a:tcPr/>
                    </a:tc>
                    <a:tc vMerge="1">
                      <a:txBody>
                        <a:bodyPr/>
                        <a:lstStyle/>
                        <a:p>
                          <a:endParaRPr lang="en-US" sz="1200" dirty="0"/>
                        </a:p>
                      </a:txBody>
                      <a:tcPr/>
                    </a:tc>
                    <a:extLst>
                      <a:ext uri="{0D108BD9-81ED-4DB2-BD59-A6C34878D82A}">
                        <a16:rowId xmlns:a16="http://schemas.microsoft.com/office/drawing/2014/main" val="1946972227"/>
                      </a:ext>
                    </a:extLst>
                  </a:tr>
                  <a:tr h="217526">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0.4308</a:t>
                          </a:r>
                        </a:p>
                      </a:txBody>
                      <a:tcPr/>
                    </a:tc>
                    <a:tc vMerge="1">
                      <a:txBody>
                        <a:bodyPr/>
                        <a:lstStyle/>
                        <a:p>
                          <a:endParaRPr lang="en-US" sz="1200" dirty="0"/>
                        </a:p>
                      </a:txBody>
                      <a:tcPr/>
                    </a:tc>
                    <a:extLst>
                      <a:ext uri="{0D108BD9-81ED-4DB2-BD59-A6C34878D82A}">
                        <a16:rowId xmlns:a16="http://schemas.microsoft.com/office/drawing/2014/main" val="3538632049"/>
                      </a:ext>
                    </a:extLst>
                  </a:tr>
                </a:tbl>
              </a:graphicData>
            </a:graphic>
          </p:graphicFrame>
        </mc:Choice>
        <mc:Fallback xmlns="">
          <p:graphicFrame>
            <p:nvGraphicFramePr>
              <p:cNvPr id="9" name="Table 4">
                <a:extLst>
                  <a:ext uri="{FF2B5EF4-FFF2-40B4-BE49-F238E27FC236}">
                    <a16:creationId xmlns:a16="http://schemas.microsoft.com/office/drawing/2014/main" id="{71430094-2F69-7AA4-6E16-97AECD447630}"/>
                  </a:ext>
                </a:extLst>
              </p:cNvPr>
              <p:cNvGraphicFramePr>
                <a:graphicFrameLocks noGrp="1"/>
              </p:cNvGraphicFramePr>
              <p:nvPr>
                <p:extLst>
                  <p:ext uri="{D42A27DB-BD31-4B8C-83A1-F6EECF244321}">
                    <p14:modId xmlns:p14="http://schemas.microsoft.com/office/powerpoint/2010/main" val="1817735590"/>
                  </p:ext>
                </p:extLst>
              </p:nvPr>
            </p:nvGraphicFramePr>
            <p:xfrm>
              <a:off x="4576825" y="1156434"/>
              <a:ext cx="3973206" cy="4846320"/>
            </p:xfrm>
            <a:graphic>
              <a:graphicData uri="http://schemas.openxmlformats.org/drawingml/2006/table">
                <a:tbl>
                  <a:tblPr firstRow="1" bandRow="1">
                    <a:tableStyleId>{B301B821-A1FF-4177-AEE7-76D212191A09}</a:tableStyleId>
                  </a:tblPr>
                  <a:tblGrid>
                    <a:gridCol w="970763">
                      <a:extLst>
                        <a:ext uri="{9D8B030D-6E8A-4147-A177-3AD203B41FA5}">
                          <a16:colId xmlns:a16="http://schemas.microsoft.com/office/drawing/2014/main" val="2358621474"/>
                        </a:ext>
                      </a:extLst>
                    </a:gridCol>
                    <a:gridCol w="912247">
                      <a:extLst>
                        <a:ext uri="{9D8B030D-6E8A-4147-A177-3AD203B41FA5}">
                          <a16:colId xmlns:a16="http://schemas.microsoft.com/office/drawing/2014/main" val="2398160181"/>
                        </a:ext>
                      </a:extLst>
                    </a:gridCol>
                    <a:gridCol w="652528">
                      <a:extLst>
                        <a:ext uri="{9D8B030D-6E8A-4147-A177-3AD203B41FA5}">
                          <a16:colId xmlns:a16="http://schemas.microsoft.com/office/drawing/2014/main" val="3582787365"/>
                        </a:ext>
                      </a:extLst>
                    </a:gridCol>
                    <a:gridCol w="640499">
                      <a:extLst>
                        <a:ext uri="{9D8B030D-6E8A-4147-A177-3AD203B41FA5}">
                          <a16:colId xmlns:a16="http://schemas.microsoft.com/office/drawing/2014/main" val="1833980164"/>
                        </a:ext>
                      </a:extLst>
                    </a:gridCol>
                    <a:gridCol w="797169">
                      <a:extLst>
                        <a:ext uri="{9D8B030D-6E8A-4147-A177-3AD203B41FA5}">
                          <a16:colId xmlns:a16="http://schemas.microsoft.com/office/drawing/2014/main" val="3832738947"/>
                        </a:ext>
                      </a:extLst>
                    </a:gridCol>
                  </a:tblGrid>
                  <a:tr h="457200">
                    <a:tc>
                      <a:txBody>
                        <a:bodyPr/>
                        <a:lstStyle/>
                        <a:p>
                          <a:r>
                            <a:rPr lang="en-US" sz="1200" dirty="0" err="1">
                              <a:latin typeface="Gill Sans MT" panose="020B0502020104020203" pitchFamily="34" charset="0"/>
                            </a:rPr>
                            <a:t>Alg</a:t>
                          </a:r>
                          <a:endParaRPr lang="en-US" sz="1200" dirty="0">
                            <a:latin typeface="Gill Sans MT" panose="020B0502020104020203" pitchFamily="34" charset="0"/>
                          </a:endParaRPr>
                        </a:p>
                      </a:txBody>
                      <a:tcPr/>
                    </a:tc>
                    <a:tc>
                      <a:txBody>
                        <a:bodyPr/>
                        <a:lstStyle/>
                        <a:p>
                          <a:r>
                            <a:rPr lang="en-US" sz="1200" dirty="0">
                              <a:latin typeface="Gill Sans MT" panose="020B0502020104020203" pitchFamily="34" charset="0"/>
                            </a:rPr>
                            <a:t>Difficulty</a:t>
                          </a:r>
                        </a:p>
                      </a:txBody>
                      <a:tcPr/>
                    </a:tc>
                    <a:tc>
                      <a:txBody>
                        <a:bodyPr/>
                        <a:lstStyle/>
                        <a:p>
                          <a:pPr algn="r"/>
                          <a:r>
                            <a:rPr lang="en-US" sz="1200" dirty="0">
                              <a:latin typeface="Gill Sans MT" panose="020B0502020104020203" pitchFamily="34" charset="0"/>
                            </a:rPr>
                            <a:t>Len</a:t>
                          </a:r>
                        </a:p>
                      </a:txBody>
                      <a:tcPr/>
                    </a:tc>
                    <a:tc>
                      <a:txBody>
                        <a:bodyPr/>
                        <a:lstStyle/>
                        <a:p>
                          <a:endParaRPr lang="en-US"/>
                        </a:p>
                      </a:txBody>
                      <a:tcPr>
                        <a:blipFill>
                          <a:blip r:embed="rId5"/>
                          <a:stretch>
                            <a:fillRect l="-398095" t="-1333" r="-126667" b="-972000"/>
                          </a:stretch>
                        </a:blipFill>
                      </a:tcPr>
                    </a:tc>
                    <a:tc>
                      <a:txBody>
                        <a:bodyPr/>
                        <a:lstStyle/>
                        <a:p>
                          <a:endParaRPr lang="en-US"/>
                        </a:p>
                      </a:txBody>
                      <a:tcPr>
                        <a:blipFill>
                          <a:blip r:embed="rId5"/>
                          <a:stretch>
                            <a:fillRect l="-399237" t="-1333" r="-1527" b="-972000"/>
                          </a:stretch>
                        </a:blipFill>
                      </a:tcPr>
                    </a:tc>
                    <a:extLst>
                      <a:ext uri="{0D108BD9-81ED-4DB2-BD59-A6C34878D82A}">
                        <a16:rowId xmlns:a16="http://schemas.microsoft.com/office/drawing/2014/main" val="3738989936"/>
                      </a:ext>
                    </a:extLst>
                  </a:tr>
                  <a:tr h="274320">
                    <a:tc rowSpan="8">
                      <a:txBody>
                        <a:bodyPr/>
                        <a:lstStyle/>
                        <a:p>
                          <a:r>
                            <a:rPr lang="en-US" sz="1200" dirty="0">
                              <a:latin typeface="Gill Sans MT" panose="020B0502020104020203" pitchFamily="34" charset="0"/>
                              <a:cs typeface="Courier New" panose="02070309020205020404" pitchFamily="49" charset="0"/>
                            </a:rPr>
                            <a:t>E2AP+</a:t>
                          </a:r>
                          <a:br>
                            <a:rPr lang="en-US" sz="1200" dirty="0">
                              <a:latin typeface="Gill Sans MT" panose="020B0502020104020203" pitchFamily="34" charset="0"/>
                              <a:cs typeface="Courier New" panose="02070309020205020404" pitchFamily="49" charset="0"/>
                            </a:rPr>
                          </a:br>
                          <a:r>
                            <a:rPr lang="en-US" sz="1200" kern="1200" dirty="0">
                              <a:solidFill>
                                <a:schemeClr val="dk1"/>
                              </a:solidFill>
                              <a:latin typeface="Gill Sans MT" panose="020B0502020104020203" pitchFamily="34" charset="0"/>
                              <a:ea typeface="+mn-ea"/>
                              <a:cs typeface="+mn-cs"/>
                            </a:rPr>
                            <a:t>(relaxed)</a:t>
                          </a:r>
                        </a:p>
                      </a:txBody>
                      <a:tcPr anchor="ctr"/>
                    </a:tc>
                    <a:tc rowSpan="4">
                      <a:txBody>
                        <a:bodyPr/>
                        <a:lstStyle/>
                        <a:p>
                          <a:r>
                            <a:rPr lang="en-US" sz="1200" dirty="0">
                              <a:latin typeface="Gill Sans MT" panose="020B0502020104020203" pitchFamily="34" charset="0"/>
                            </a:rPr>
                            <a:t>Easy</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0.2382</a:t>
                          </a:r>
                        </a:p>
                      </a:txBody>
                      <a:tcPr/>
                    </a:tc>
                    <a:tc>
                      <a:txBody>
                        <a:bodyPr/>
                        <a:lstStyle/>
                        <a:p>
                          <a:r>
                            <a:rPr lang="en-US" sz="1200" dirty="0">
                              <a:latin typeface="Times New Roman" panose="02020603050405020304" pitchFamily="18" charset="0"/>
                              <a:cs typeface="Times New Roman" panose="02020603050405020304" pitchFamily="18" charset="0"/>
                            </a:rPr>
                            <a:t>0.9154</a:t>
                          </a:r>
                        </a:p>
                      </a:txBody>
                      <a:tcPr/>
                    </a:tc>
                    <a:extLst>
                      <a:ext uri="{0D108BD9-81ED-4DB2-BD59-A6C34878D82A}">
                        <a16:rowId xmlns:a16="http://schemas.microsoft.com/office/drawing/2014/main" val="3142069736"/>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0.2298</a:t>
                          </a:r>
                        </a:p>
                      </a:txBody>
                      <a:tcPr/>
                    </a:tc>
                    <a:tc>
                      <a:txBody>
                        <a:bodyPr/>
                        <a:lstStyle/>
                        <a:p>
                          <a:r>
                            <a:rPr lang="en-US" sz="1200" dirty="0">
                              <a:latin typeface="Times New Roman" panose="02020603050405020304" pitchFamily="18" charset="0"/>
                              <a:cs typeface="Times New Roman" panose="02020603050405020304" pitchFamily="18" charset="0"/>
                            </a:rPr>
                            <a:t>0.9158</a:t>
                          </a:r>
                        </a:p>
                      </a:txBody>
                      <a:tcPr/>
                    </a:tc>
                    <a:extLst>
                      <a:ext uri="{0D108BD9-81ED-4DB2-BD59-A6C34878D82A}">
                        <a16:rowId xmlns:a16="http://schemas.microsoft.com/office/drawing/2014/main" val="3192522551"/>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0.2324</a:t>
                          </a:r>
                        </a:p>
                      </a:txBody>
                      <a:tcPr/>
                    </a:tc>
                    <a:tc>
                      <a:txBody>
                        <a:bodyPr/>
                        <a:lstStyle/>
                        <a:p>
                          <a:r>
                            <a:rPr lang="en-US" sz="1200" dirty="0">
                              <a:latin typeface="Times New Roman" panose="02020603050405020304" pitchFamily="18" charset="0"/>
                              <a:cs typeface="Times New Roman" panose="02020603050405020304" pitchFamily="18" charset="0"/>
                            </a:rPr>
                            <a:t>0.9167</a:t>
                          </a:r>
                        </a:p>
                      </a:txBody>
                      <a:tcPr/>
                    </a:tc>
                    <a:extLst>
                      <a:ext uri="{0D108BD9-81ED-4DB2-BD59-A6C34878D82A}">
                        <a16:rowId xmlns:a16="http://schemas.microsoft.com/office/drawing/2014/main" val="4133777358"/>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0.2296</a:t>
                          </a:r>
                        </a:p>
                      </a:txBody>
                      <a:tcPr/>
                    </a:tc>
                    <a:tc>
                      <a:txBody>
                        <a:bodyPr/>
                        <a:lstStyle/>
                        <a:p>
                          <a:r>
                            <a:rPr lang="en-US" sz="1200" dirty="0">
                              <a:latin typeface="Times New Roman" panose="02020603050405020304" pitchFamily="18" charset="0"/>
                              <a:cs typeface="Times New Roman" panose="02020603050405020304" pitchFamily="18" charset="0"/>
                            </a:rPr>
                            <a:t>0.9160</a:t>
                          </a:r>
                        </a:p>
                      </a:txBody>
                      <a:tcPr/>
                    </a:tc>
                    <a:extLst>
                      <a:ext uri="{0D108BD9-81ED-4DB2-BD59-A6C34878D82A}">
                        <a16:rowId xmlns:a16="http://schemas.microsoft.com/office/drawing/2014/main" val="4006336843"/>
                      </a:ext>
                    </a:extLst>
                  </a:tr>
                  <a:tr h="274320">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tc rowSpan="4">
                      <a:txBody>
                        <a:bodyPr/>
                        <a:lstStyle/>
                        <a:p>
                          <a:r>
                            <a:rPr lang="en-US" sz="1200" dirty="0">
                              <a:latin typeface="Gill Sans MT" panose="020B0502020104020203" pitchFamily="34" charset="0"/>
                            </a:rPr>
                            <a:t>Hard</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0.1399</a:t>
                          </a:r>
                        </a:p>
                      </a:txBody>
                      <a:tcPr/>
                    </a:tc>
                    <a:tc>
                      <a:txBody>
                        <a:bodyPr/>
                        <a:lstStyle/>
                        <a:p>
                          <a:r>
                            <a:rPr lang="en-US" sz="1200" dirty="0">
                              <a:latin typeface="Times New Roman" panose="02020603050405020304" pitchFamily="18" charset="0"/>
                              <a:cs typeface="Times New Roman" panose="02020603050405020304" pitchFamily="18" charset="0"/>
                            </a:rPr>
                            <a:t>0.5794</a:t>
                          </a:r>
                        </a:p>
                      </a:txBody>
                      <a:tcPr/>
                    </a:tc>
                    <a:extLst>
                      <a:ext uri="{0D108BD9-81ED-4DB2-BD59-A6C34878D82A}">
                        <a16:rowId xmlns:a16="http://schemas.microsoft.com/office/drawing/2014/main" val="1906331265"/>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0.1359</a:t>
                          </a:r>
                        </a:p>
                      </a:txBody>
                      <a:tcPr/>
                    </a:tc>
                    <a:tc>
                      <a:txBody>
                        <a:bodyPr/>
                        <a:lstStyle/>
                        <a:p>
                          <a:r>
                            <a:rPr lang="en-US" sz="1200" dirty="0">
                              <a:latin typeface="Times New Roman" panose="02020603050405020304" pitchFamily="18" charset="0"/>
                              <a:cs typeface="Times New Roman" panose="02020603050405020304" pitchFamily="18" charset="0"/>
                            </a:rPr>
                            <a:t>0.5713</a:t>
                          </a:r>
                        </a:p>
                      </a:txBody>
                      <a:tcPr/>
                    </a:tc>
                    <a:extLst>
                      <a:ext uri="{0D108BD9-81ED-4DB2-BD59-A6C34878D82A}">
                        <a16:rowId xmlns:a16="http://schemas.microsoft.com/office/drawing/2014/main" val="137033310"/>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0.1382</a:t>
                          </a:r>
                        </a:p>
                      </a:txBody>
                      <a:tcPr/>
                    </a:tc>
                    <a:tc>
                      <a:txBody>
                        <a:bodyPr/>
                        <a:lstStyle/>
                        <a:p>
                          <a:r>
                            <a:rPr lang="en-US" sz="1200" dirty="0">
                              <a:latin typeface="Times New Roman" panose="02020603050405020304" pitchFamily="18" charset="0"/>
                              <a:cs typeface="Times New Roman" panose="02020603050405020304" pitchFamily="18" charset="0"/>
                            </a:rPr>
                            <a:t>0.5765</a:t>
                          </a:r>
                        </a:p>
                      </a:txBody>
                      <a:tcPr/>
                    </a:tc>
                    <a:extLst>
                      <a:ext uri="{0D108BD9-81ED-4DB2-BD59-A6C34878D82A}">
                        <a16:rowId xmlns:a16="http://schemas.microsoft.com/office/drawing/2014/main" val="4001979102"/>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0.1374</a:t>
                          </a:r>
                        </a:p>
                      </a:txBody>
                      <a:tcPr/>
                    </a:tc>
                    <a:tc>
                      <a:txBody>
                        <a:bodyPr/>
                        <a:lstStyle/>
                        <a:p>
                          <a:r>
                            <a:rPr lang="en-US" sz="1200" dirty="0">
                              <a:latin typeface="Times New Roman" panose="02020603050405020304" pitchFamily="18" charset="0"/>
                              <a:cs typeface="Times New Roman" panose="02020603050405020304" pitchFamily="18" charset="0"/>
                            </a:rPr>
                            <a:t>0.5726</a:t>
                          </a:r>
                        </a:p>
                      </a:txBody>
                      <a:tcPr/>
                    </a:tc>
                    <a:extLst>
                      <a:ext uri="{0D108BD9-81ED-4DB2-BD59-A6C34878D82A}">
                        <a16:rowId xmlns:a16="http://schemas.microsoft.com/office/drawing/2014/main" val="2639081035"/>
                      </a:ext>
                    </a:extLst>
                  </a:tr>
                  <a:tr h="274320">
                    <a:tc rowSpan="8">
                      <a:txBody>
                        <a:bodyPr/>
                        <a:lstStyle/>
                        <a:p>
                          <a:endParaRPr lang="en-US"/>
                        </a:p>
                      </a:txBody>
                      <a:tcPr anchor="ctr">
                        <a:blipFill>
                          <a:blip r:embed="rId5"/>
                          <a:stretch>
                            <a:fillRect l="-625" t="-121389" r="-309375" b="-2222"/>
                          </a:stretch>
                        </a:blipFill>
                      </a:tcPr>
                    </a:tc>
                    <a:tc rowSpan="4">
                      <a:txBody>
                        <a:bodyPr/>
                        <a:lstStyle/>
                        <a:p>
                          <a:r>
                            <a:rPr lang="en-US" sz="1200" dirty="0">
                              <a:latin typeface="Gill Sans MT" panose="020B0502020104020203" pitchFamily="34" charset="0"/>
                            </a:rPr>
                            <a:t>Easy</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0.9939</a:t>
                          </a:r>
                        </a:p>
                      </a:txBody>
                      <a:tcPr/>
                    </a:tc>
                    <a:tc rowSpan="8">
                      <a:txBody>
                        <a:bodyPr/>
                        <a:lstStyle/>
                        <a:p>
                          <a:r>
                            <a:rPr lang="en-US" sz="1200" dirty="0">
                              <a:solidFill>
                                <a:schemeClr val="tx1">
                                  <a:lumMod val="65000"/>
                                  <a:lumOff val="35000"/>
                                </a:schemeClr>
                              </a:solidFill>
                            </a:rPr>
                            <a:t>(note)</a:t>
                          </a:r>
                        </a:p>
                      </a:txBody>
                      <a:tcPr anchor="ctr"/>
                    </a:tc>
                    <a:extLst>
                      <a:ext uri="{0D108BD9-81ED-4DB2-BD59-A6C34878D82A}">
                        <a16:rowId xmlns:a16="http://schemas.microsoft.com/office/drawing/2014/main" val="2935131823"/>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0.9928</a:t>
                          </a:r>
                        </a:p>
                      </a:txBody>
                      <a:tcPr/>
                    </a:tc>
                    <a:tc vMerge="1">
                      <a:txBody>
                        <a:bodyPr/>
                        <a:lstStyle/>
                        <a:p>
                          <a:endParaRPr lang="en-US" sz="1200" dirty="0"/>
                        </a:p>
                      </a:txBody>
                      <a:tcPr/>
                    </a:tc>
                    <a:extLst>
                      <a:ext uri="{0D108BD9-81ED-4DB2-BD59-A6C34878D82A}">
                        <a16:rowId xmlns:a16="http://schemas.microsoft.com/office/drawing/2014/main" val="3393031425"/>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0.9921</a:t>
                          </a:r>
                        </a:p>
                      </a:txBody>
                      <a:tcPr/>
                    </a:tc>
                    <a:tc vMerge="1">
                      <a:txBody>
                        <a:bodyPr/>
                        <a:lstStyle/>
                        <a:p>
                          <a:endParaRPr lang="en-US" sz="1200" dirty="0"/>
                        </a:p>
                      </a:txBody>
                      <a:tcPr/>
                    </a:tc>
                    <a:extLst>
                      <a:ext uri="{0D108BD9-81ED-4DB2-BD59-A6C34878D82A}">
                        <a16:rowId xmlns:a16="http://schemas.microsoft.com/office/drawing/2014/main" val="1635610371"/>
                      </a:ext>
                    </a:extLst>
                  </a:tr>
                  <a:tr h="274320">
                    <a:tc vMerge="1">
                      <a:txBody>
                        <a:bodyPr/>
                        <a:lstStyle/>
                        <a:p>
                          <a:endParaRPr lang="en-US"/>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0.9928</a:t>
                          </a:r>
                        </a:p>
                      </a:txBody>
                      <a:tcPr/>
                    </a:tc>
                    <a:tc vMerge="1">
                      <a:txBody>
                        <a:bodyPr/>
                        <a:lstStyle/>
                        <a:p>
                          <a:endParaRPr lang="en-US" sz="1200" dirty="0"/>
                        </a:p>
                      </a:txBody>
                      <a:tcPr/>
                    </a:tc>
                    <a:extLst>
                      <a:ext uri="{0D108BD9-81ED-4DB2-BD59-A6C34878D82A}">
                        <a16:rowId xmlns:a16="http://schemas.microsoft.com/office/drawing/2014/main" val="3221011500"/>
                      </a:ext>
                    </a:extLst>
                  </a:tr>
                  <a:tr h="274320">
                    <a:tc vMerge="1">
                      <a:txBody>
                        <a:bodyPr/>
                        <a:lstStyle/>
                        <a:p>
                          <a:endParaRPr lang="en-US" sz="1050" dirty="0"/>
                        </a:p>
                      </a:txBody>
                      <a:tcPr/>
                    </a:tc>
                    <a:tc rowSpan="4">
                      <a:txBody>
                        <a:bodyPr/>
                        <a:lstStyle/>
                        <a:p>
                          <a:r>
                            <a:rPr lang="en-US" sz="1200" dirty="0">
                              <a:latin typeface="Gill Sans MT" panose="020B0502020104020203" pitchFamily="34" charset="0"/>
                            </a:rPr>
                            <a:t>Hard</a:t>
                          </a:r>
                        </a:p>
                      </a:txBody>
                      <a:tcPr anchor="ctr"/>
                    </a:tc>
                    <a:tc>
                      <a:txBody>
                        <a:bodyPr/>
                        <a:lstStyle/>
                        <a:p>
                          <a:pPr algn="r"/>
                          <a:r>
                            <a:rPr lang="en-US" sz="1200" dirty="0">
                              <a:latin typeface="Times New Roman" panose="02020603050405020304" pitchFamily="18" charset="0"/>
                              <a:cs typeface="Times New Roman" panose="02020603050405020304" pitchFamily="18" charset="0"/>
                            </a:rPr>
                            <a:t>387</a:t>
                          </a:r>
                        </a:p>
                      </a:txBody>
                      <a:tcPr/>
                    </a:tc>
                    <a:tc>
                      <a:txBody>
                        <a:bodyPr/>
                        <a:lstStyle/>
                        <a:p>
                          <a:r>
                            <a:rPr lang="en-US" sz="1200" dirty="0">
                              <a:latin typeface="Times New Roman" panose="02020603050405020304" pitchFamily="18" charset="0"/>
                              <a:cs typeface="Times New Roman" panose="02020603050405020304" pitchFamily="18" charset="0"/>
                            </a:rPr>
                            <a:t>0.4201</a:t>
                          </a:r>
                        </a:p>
                      </a:txBody>
                      <a:tcPr/>
                    </a:tc>
                    <a:tc vMerge="1">
                      <a:txBody>
                        <a:bodyPr/>
                        <a:lstStyle/>
                        <a:p>
                          <a:endParaRPr lang="en-US" sz="1200" dirty="0"/>
                        </a:p>
                      </a:txBody>
                      <a:tcPr/>
                    </a:tc>
                    <a:extLst>
                      <a:ext uri="{0D108BD9-81ED-4DB2-BD59-A6C34878D82A}">
                        <a16:rowId xmlns:a16="http://schemas.microsoft.com/office/drawing/2014/main" val="1089322486"/>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1494</a:t>
                          </a:r>
                        </a:p>
                      </a:txBody>
                      <a:tcPr/>
                    </a:tc>
                    <a:tc>
                      <a:txBody>
                        <a:bodyPr/>
                        <a:lstStyle/>
                        <a:p>
                          <a:r>
                            <a:rPr lang="en-US" sz="1200" dirty="0">
                              <a:latin typeface="Times New Roman" panose="02020603050405020304" pitchFamily="18" charset="0"/>
                              <a:cs typeface="Times New Roman" panose="02020603050405020304" pitchFamily="18" charset="0"/>
                            </a:rPr>
                            <a:t>0.4319</a:t>
                          </a:r>
                        </a:p>
                      </a:txBody>
                      <a:tcPr/>
                    </a:tc>
                    <a:tc vMerge="1">
                      <a:txBody>
                        <a:bodyPr/>
                        <a:lstStyle/>
                        <a:p>
                          <a:endParaRPr lang="en-US" sz="1200" dirty="0"/>
                        </a:p>
                      </a:txBody>
                      <a:tcPr/>
                    </a:tc>
                    <a:extLst>
                      <a:ext uri="{0D108BD9-81ED-4DB2-BD59-A6C34878D82A}">
                        <a16:rowId xmlns:a16="http://schemas.microsoft.com/office/drawing/2014/main" val="2541510176"/>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2959</a:t>
                          </a:r>
                        </a:p>
                      </a:txBody>
                      <a:tcPr/>
                    </a:tc>
                    <a:tc>
                      <a:txBody>
                        <a:bodyPr/>
                        <a:lstStyle/>
                        <a:p>
                          <a:r>
                            <a:rPr lang="en-US" sz="1200" dirty="0">
                              <a:latin typeface="Times New Roman" panose="02020603050405020304" pitchFamily="18" charset="0"/>
                              <a:cs typeface="Times New Roman" panose="02020603050405020304" pitchFamily="18" charset="0"/>
                            </a:rPr>
                            <a:t>0.4301</a:t>
                          </a:r>
                        </a:p>
                      </a:txBody>
                      <a:tcPr/>
                    </a:tc>
                    <a:tc vMerge="1">
                      <a:txBody>
                        <a:bodyPr/>
                        <a:lstStyle/>
                        <a:p>
                          <a:endParaRPr lang="en-US" sz="1200" dirty="0"/>
                        </a:p>
                      </a:txBody>
                      <a:tcPr/>
                    </a:tc>
                    <a:extLst>
                      <a:ext uri="{0D108BD9-81ED-4DB2-BD59-A6C34878D82A}">
                        <a16:rowId xmlns:a16="http://schemas.microsoft.com/office/drawing/2014/main" val="1946972227"/>
                      </a:ext>
                    </a:extLst>
                  </a:tr>
                  <a:tr h="274320">
                    <a:tc vMerge="1">
                      <a:txBody>
                        <a:bodyPr/>
                        <a:lstStyle/>
                        <a:p>
                          <a:endParaRPr lang="en-US" sz="1050" dirty="0"/>
                        </a:p>
                      </a:txBody>
                      <a:tcPr/>
                    </a:tc>
                    <a:tc vMerge="1">
                      <a:txBody>
                        <a:bodyPr/>
                        <a:lstStyle/>
                        <a:p>
                          <a:endParaRPr lang="en-US" sz="1050" dirty="0"/>
                        </a:p>
                      </a:txBody>
                      <a:tcPr/>
                    </a:tc>
                    <a:tc>
                      <a:txBody>
                        <a:bodyPr/>
                        <a:lstStyle/>
                        <a:p>
                          <a:pPr algn="r"/>
                          <a:r>
                            <a:rPr lang="en-US" sz="1200" dirty="0">
                              <a:latin typeface="Times New Roman" panose="02020603050405020304" pitchFamily="18" charset="0"/>
                              <a:cs typeface="Times New Roman" panose="02020603050405020304" pitchFamily="18" charset="0"/>
                            </a:rPr>
                            <a:t>10000</a:t>
                          </a:r>
                        </a:p>
                      </a:txBody>
                      <a:tcPr/>
                    </a:tc>
                    <a:tc>
                      <a:txBody>
                        <a:bodyPr/>
                        <a:lstStyle/>
                        <a:p>
                          <a:r>
                            <a:rPr lang="en-US" sz="1200" dirty="0">
                              <a:latin typeface="Times New Roman" panose="02020603050405020304" pitchFamily="18" charset="0"/>
                              <a:cs typeface="Times New Roman" panose="02020603050405020304" pitchFamily="18" charset="0"/>
                            </a:rPr>
                            <a:t>0.4308</a:t>
                          </a:r>
                        </a:p>
                      </a:txBody>
                      <a:tcPr/>
                    </a:tc>
                    <a:tc vMerge="1">
                      <a:txBody>
                        <a:bodyPr/>
                        <a:lstStyle/>
                        <a:p>
                          <a:endParaRPr lang="en-US" sz="1200" dirty="0"/>
                        </a:p>
                      </a:txBody>
                      <a:tcPr/>
                    </a:tc>
                    <a:extLst>
                      <a:ext uri="{0D108BD9-81ED-4DB2-BD59-A6C34878D82A}">
                        <a16:rowId xmlns:a16="http://schemas.microsoft.com/office/drawing/2014/main" val="3538632049"/>
                      </a:ext>
                    </a:extLst>
                  </a:tr>
                </a:tbl>
              </a:graphicData>
            </a:graphic>
          </p:graphicFrame>
        </mc:Fallback>
      </mc:AlternateContent>
    </p:spTree>
    <p:extLst>
      <p:ext uri="{BB962C8B-B14F-4D97-AF65-F5344CB8AC3E}">
        <p14:creationId xmlns:p14="http://schemas.microsoft.com/office/powerpoint/2010/main" val="2067932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07D3-C0E9-511A-224E-C85AD221F655}"/>
              </a:ext>
            </a:extLst>
          </p:cNvPr>
          <p:cNvSpPr>
            <a:spLocks noGrp="1"/>
          </p:cNvSpPr>
          <p:nvPr>
            <p:ph type="title"/>
          </p:nvPr>
        </p:nvSpPr>
        <p:spPr/>
        <p:txBody>
          <a:bodyPr>
            <a:normAutofit/>
          </a:bodyPr>
          <a:lstStyle/>
          <a:p>
            <a:r>
              <a:rPr lang="en-US" sz="2800" dirty="0"/>
              <a:t>Outline</a:t>
            </a:r>
          </a:p>
        </p:txBody>
      </p:sp>
      <p:sp>
        <p:nvSpPr>
          <p:cNvPr id="3" name="Content Placeholder 2">
            <a:extLst>
              <a:ext uri="{FF2B5EF4-FFF2-40B4-BE49-F238E27FC236}">
                <a16:creationId xmlns:a16="http://schemas.microsoft.com/office/drawing/2014/main" id="{923A7A0C-8CE9-14F2-A227-1EFCAB8F91FF}"/>
              </a:ext>
            </a:extLst>
          </p:cNvPr>
          <p:cNvSpPr>
            <a:spLocks noGrp="1"/>
          </p:cNvSpPr>
          <p:nvPr>
            <p:ph idx="1"/>
          </p:nvPr>
        </p:nvSpPr>
        <p:spPr/>
        <p:txBody>
          <a:bodyPr>
            <a:normAutofit/>
          </a:bodyPr>
          <a:lstStyle/>
          <a:p>
            <a:pPr marL="342900" indent="-342900">
              <a:lnSpc>
                <a:spcPct val="250000"/>
              </a:lnSpc>
            </a:pPr>
            <a:r>
              <a:rPr lang="en-US" sz="2400" dirty="0"/>
              <a:t>Introduction</a:t>
            </a:r>
          </a:p>
          <a:p>
            <a:pPr marL="342900" indent="-342900">
              <a:lnSpc>
                <a:spcPct val="250000"/>
              </a:lnSpc>
            </a:pPr>
            <a:r>
              <a:rPr lang="en-US" sz="2400" dirty="0"/>
              <a:t>Challenges to Existing Solutions</a:t>
            </a:r>
          </a:p>
          <a:p>
            <a:pPr marL="342900" indent="-342900">
              <a:lnSpc>
                <a:spcPct val="250000"/>
              </a:lnSpc>
            </a:pPr>
            <a:r>
              <a:rPr lang="en-US" sz="2400" dirty="0"/>
              <a:t>Challenges </a:t>
            </a:r>
            <a:r>
              <a:rPr lang="en-US" sz="2400" dirty="0">
                <a:sym typeface="Wingdings" panose="05000000000000000000" pitchFamily="2" charset="2"/>
              </a:rPr>
              <a:t> Opportunities</a:t>
            </a:r>
            <a:endParaRPr lang="en-US" sz="2400" dirty="0"/>
          </a:p>
          <a:p>
            <a:pPr marL="342900" indent="-342900">
              <a:lnSpc>
                <a:spcPct val="250000"/>
              </a:lnSpc>
            </a:pPr>
            <a:r>
              <a:rPr lang="en-US" sz="2400" dirty="0">
                <a:highlight>
                  <a:srgbClr val="FFFF00"/>
                </a:highlight>
              </a:rPr>
              <a:t>Conclusions</a:t>
            </a:r>
          </a:p>
        </p:txBody>
      </p:sp>
      <p:sp>
        <p:nvSpPr>
          <p:cNvPr id="4" name="Slide Number Placeholder 3">
            <a:extLst>
              <a:ext uri="{FF2B5EF4-FFF2-40B4-BE49-F238E27FC236}">
                <a16:creationId xmlns:a16="http://schemas.microsoft.com/office/drawing/2014/main" id="{F91CC72F-5B54-7C58-97C8-A69EA928F1C1}"/>
              </a:ext>
            </a:extLst>
          </p:cNvPr>
          <p:cNvSpPr>
            <a:spLocks noGrp="1"/>
          </p:cNvSpPr>
          <p:nvPr>
            <p:ph type="sldNum" sz="quarter" idx="12"/>
          </p:nvPr>
        </p:nvSpPr>
        <p:spPr/>
        <p:txBody>
          <a:bodyPr/>
          <a:lstStyle/>
          <a:p>
            <a:fld id="{96145FF0-10D7-4BFC-A2C2-F6A1A74CD6DC}" type="slidenum">
              <a:rPr lang="en-US" smtClean="0"/>
              <a:t>25</a:t>
            </a:fld>
            <a:endParaRPr lang="en-US"/>
          </a:p>
        </p:txBody>
      </p:sp>
    </p:spTree>
    <p:extLst>
      <p:ext uri="{BB962C8B-B14F-4D97-AF65-F5344CB8AC3E}">
        <p14:creationId xmlns:p14="http://schemas.microsoft.com/office/powerpoint/2010/main" val="137904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193A-0183-6EA9-6976-291FD18B9B38}"/>
              </a:ext>
            </a:extLst>
          </p:cNvPr>
          <p:cNvSpPr>
            <a:spLocks noGrp="1"/>
          </p:cNvSpPr>
          <p:nvPr>
            <p:ph type="title"/>
          </p:nvPr>
        </p:nvSpPr>
        <p:spPr/>
        <p:txBody>
          <a:bodyPr>
            <a:normAutofit/>
          </a:bodyPr>
          <a:lstStyle/>
          <a:p>
            <a:r>
              <a:rPr lang="en-US" sz="2800" dirty="0">
                <a:latin typeface="Gill Sans MT" panose="020B0502020104020203" pitchFamily="34" charset="0"/>
              </a:rPr>
              <a:t>Conclusions</a:t>
            </a:r>
          </a:p>
        </p:txBody>
      </p:sp>
      <p:sp>
        <p:nvSpPr>
          <p:cNvPr id="3" name="Content Placeholder 2">
            <a:extLst>
              <a:ext uri="{FF2B5EF4-FFF2-40B4-BE49-F238E27FC236}">
                <a16:creationId xmlns:a16="http://schemas.microsoft.com/office/drawing/2014/main" id="{7047A642-A9D1-7874-D6DA-EE26E6AE2C86}"/>
              </a:ext>
            </a:extLst>
          </p:cNvPr>
          <p:cNvSpPr>
            <a:spLocks noGrp="1"/>
          </p:cNvSpPr>
          <p:nvPr>
            <p:ph idx="1"/>
          </p:nvPr>
        </p:nvSpPr>
        <p:spPr/>
        <p:txBody>
          <a:bodyPr>
            <a:normAutofit/>
          </a:bodyPr>
          <a:lstStyle/>
          <a:p>
            <a:r>
              <a:rPr lang="en-US" sz="2400" dirty="0">
                <a:latin typeface="Gill Sans MT" panose="020B0502020104020203" pitchFamily="34" charset="0"/>
              </a:rPr>
              <a:t>We can infer user activities from device events</a:t>
            </a:r>
          </a:p>
          <a:p>
            <a:r>
              <a:rPr lang="en-US" sz="2400" dirty="0">
                <a:latin typeface="Gill Sans MT" panose="020B0502020104020203" pitchFamily="34" charset="0"/>
              </a:rPr>
              <a:t>Existing approaches work well when there are no missing events</a:t>
            </a:r>
          </a:p>
          <a:p>
            <a:r>
              <a:rPr lang="en-US" sz="2400" dirty="0">
                <a:latin typeface="Gill Sans MT" panose="020B0502020104020203" pitchFamily="34" charset="0"/>
              </a:rPr>
              <a:t>In the existence of missing events, accuracy of existing algorithms drops</a:t>
            </a:r>
          </a:p>
          <a:p>
            <a:r>
              <a:rPr lang="en-US" sz="2400" dirty="0">
                <a:latin typeface="Gill Sans MT" panose="020B0502020104020203" pitchFamily="34" charset="0"/>
              </a:rPr>
              <a:t>We studied the problem difficulty, identifying impossibility results</a:t>
            </a:r>
          </a:p>
          <a:p>
            <a:r>
              <a:rPr lang="en-US" sz="2400" dirty="0">
                <a:latin typeface="Gill Sans MT" panose="020B0502020104020203" pitchFamily="34" charset="0"/>
              </a:rPr>
              <a:t>We explored opportunities</a:t>
            </a:r>
          </a:p>
          <a:p>
            <a:r>
              <a:rPr lang="en-US" sz="2400" dirty="0">
                <a:latin typeface="Gill Sans MT" panose="020B0502020104020203" pitchFamily="34" charset="0"/>
              </a:rPr>
              <a:t>For the future works, we would like to</a:t>
            </a:r>
          </a:p>
          <a:p>
            <a:pPr lvl="1"/>
            <a:r>
              <a:rPr lang="en-US" sz="2000" dirty="0">
                <a:latin typeface="Gill Sans MT" panose="020B0502020104020203" pitchFamily="34" charset="0"/>
              </a:rPr>
              <a:t>Evaluate our proposed algorithms on datasets generated in different smart homes</a:t>
            </a:r>
          </a:p>
          <a:p>
            <a:pPr lvl="1"/>
            <a:r>
              <a:rPr lang="en-US" sz="2000" dirty="0">
                <a:latin typeface="Gill Sans MT" panose="020B0502020104020203" pitchFamily="34" charset="0"/>
              </a:rPr>
              <a:t>Explore more approaches to tackle the challenges in user activity inference</a:t>
            </a:r>
          </a:p>
        </p:txBody>
      </p:sp>
      <p:sp>
        <p:nvSpPr>
          <p:cNvPr id="4" name="Slide Number Placeholder 3">
            <a:extLst>
              <a:ext uri="{FF2B5EF4-FFF2-40B4-BE49-F238E27FC236}">
                <a16:creationId xmlns:a16="http://schemas.microsoft.com/office/drawing/2014/main" id="{EBE6048D-0BBA-CC0F-FA08-1D01D678C367}"/>
              </a:ext>
            </a:extLst>
          </p:cNvPr>
          <p:cNvSpPr>
            <a:spLocks noGrp="1"/>
          </p:cNvSpPr>
          <p:nvPr>
            <p:ph type="sldNum" sz="quarter" idx="12"/>
          </p:nvPr>
        </p:nvSpPr>
        <p:spPr/>
        <p:txBody>
          <a:bodyPr/>
          <a:lstStyle/>
          <a:p>
            <a:fld id="{96145FF0-10D7-4BFC-A2C2-F6A1A74CD6DC}" type="slidenum">
              <a:rPr lang="en-US" smtClean="0"/>
              <a:t>26</a:t>
            </a:fld>
            <a:endParaRPr lang="en-US"/>
          </a:p>
        </p:txBody>
      </p:sp>
    </p:spTree>
    <p:extLst>
      <p:ext uri="{BB962C8B-B14F-4D97-AF65-F5344CB8AC3E}">
        <p14:creationId xmlns:p14="http://schemas.microsoft.com/office/powerpoint/2010/main" val="1773769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07D3-C0E9-511A-224E-C85AD221F655}"/>
              </a:ext>
            </a:extLst>
          </p:cNvPr>
          <p:cNvSpPr>
            <a:spLocks noGrp="1"/>
          </p:cNvSpPr>
          <p:nvPr>
            <p:ph type="title"/>
          </p:nvPr>
        </p:nvSpPr>
        <p:spPr/>
        <p:txBody>
          <a:bodyPr>
            <a:normAutofit/>
          </a:bodyPr>
          <a:lstStyle/>
          <a:p>
            <a:r>
              <a:rPr lang="en-US" sz="2800" dirty="0">
                <a:latin typeface="Gill Sans MT" panose="020B0502020104020203" pitchFamily="34" charset="0"/>
              </a:rPr>
              <a:t>References</a:t>
            </a:r>
          </a:p>
        </p:txBody>
      </p:sp>
      <p:sp>
        <p:nvSpPr>
          <p:cNvPr id="3" name="Content Placeholder 2">
            <a:extLst>
              <a:ext uri="{FF2B5EF4-FFF2-40B4-BE49-F238E27FC236}">
                <a16:creationId xmlns:a16="http://schemas.microsoft.com/office/drawing/2014/main" id="{923A7A0C-8CE9-14F2-A227-1EFCAB8F91FF}"/>
              </a:ext>
            </a:extLst>
          </p:cNvPr>
          <p:cNvSpPr>
            <a:spLocks noGrp="1"/>
          </p:cNvSpPr>
          <p:nvPr>
            <p:ph idx="1"/>
          </p:nvPr>
        </p:nvSpPr>
        <p:spPr/>
        <p:txBody>
          <a:bodyPr>
            <a:normAutofit/>
          </a:bodyPr>
          <a:lstStyle/>
          <a:p>
            <a:pPr marL="342900" indent="-342900">
              <a:lnSpc>
                <a:spcPct val="110000"/>
              </a:lnSpc>
            </a:pPr>
            <a:r>
              <a:rPr lang="en-US" sz="2000" dirty="0">
                <a:latin typeface="Times New Roman" panose="02020603050405020304" pitchFamily="18" charset="0"/>
                <a:cs typeface="Times New Roman" panose="02020603050405020304" pitchFamily="18" charset="0"/>
              </a:rPr>
              <a:t>R. </a:t>
            </a:r>
            <a:r>
              <a:rPr lang="en-US" sz="2000" dirty="0" err="1">
                <a:latin typeface="Times New Roman" panose="02020603050405020304" pitchFamily="18" charset="0"/>
                <a:cs typeface="Times New Roman" panose="02020603050405020304" pitchFamily="18" charset="0"/>
              </a:rPr>
              <a:t>Trimananda</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Varmarken</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Markopoulou</a:t>
            </a:r>
            <a:r>
              <a:rPr lang="en-US" sz="2000" dirty="0">
                <a:latin typeface="Times New Roman" panose="02020603050405020304" pitchFamily="18" charset="0"/>
                <a:cs typeface="Times New Roman" panose="02020603050405020304" pitchFamily="18" charset="0"/>
              </a:rPr>
              <a:t>, and B. </a:t>
            </a:r>
            <a:r>
              <a:rPr lang="en-US" sz="2000" dirty="0" err="1">
                <a:latin typeface="Times New Roman" panose="02020603050405020304" pitchFamily="18" charset="0"/>
                <a:cs typeface="Times New Roman" panose="02020603050405020304" pitchFamily="18" charset="0"/>
              </a:rPr>
              <a:t>Demsky</a:t>
            </a:r>
            <a:r>
              <a:rPr lang="en-US" sz="2000" dirty="0">
                <a:latin typeface="Times New Roman" panose="02020603050405020304" pitchFamily="18" charset="0"/>
                <a:cs typeface="Times New Roman" panose="02020603050405020304" pitchFamily="18" charset="0"/>
              </a:rPr>
              <a:t>, “</a:t>
            </a:r>
            <a:r>
              <a:rPr lang="en-US" sz="2000" dirty="0">
                <a:highlight>
                  <a:srgbClr val="FFFF00"/>
                </a:highlight>
                <a:latin typeface="Times New Roman" panose="02020603050405020304" pitchFamily="18" charset="0"/>
                <a:cs typeface="Times New Roman" panose="02020603050405020304" pitchFamily="18" charset="0"/>
              </a:rPr>
              <a:t>Ping-Pong</a:t>
            </a:r>
            <a:r>
              <a:rPr lang="en-US" sz="2000" dirty="0">
                <a:latin typeface="Times New Roman" panose="02020603050405020304" pitchFamily="18" charset="0"/>
                <a:cs typeface="Times New Roman" panose="02020603050405020304" pitchFamily="18" charset="0"/>
              </a:rPr>
              <a:t>: Packet-level signatures for smart home device events”, </a:t>
            </a:r>
            <a:r>
              <a:rPr lang="en-US" sz="2000" dirty="0">
                <a:highlight>
                  <a:srgbClr val="FFFF00"/>
                </a:highlight>
                <a:latin typeface="Times New Roman" panose="02020603050405020304" pitchFamily="18" charset="0"/>
                <a:cs typeface="Times New Roman" panose="02020603050405020304" pitchFamily="18" charset="0"/>
              </a:rPr>
              <a:t>NDSS’2019</a:t>
            </a:r>
            <a:r>
              <a:rPr lang="en-US" sz="2000" dirty="0">
                <a:latin typeface="Times New Roman" panose="02020603050405020304" pitchFamily="18" charset="0"/>
                <a:cs typeface="Times New Roman" panose="02020603050405020304" pitchFamily="18" charset="0"/>
              </a:rPr>
              <a:t>.</a:t>
            </a:r>
          </a:p>
          <a:p>
            <a:pPr marL="342900" indent="-342900">
              <a:lnSpc>
                <a:spcPct val="110000"/>
              </a:lnSpc>
            </a:pPr>
            <a:endParaRPr lang="en-US" sz="2000" dirty="0">
              <a:latin typeface="Times New Roman" panose="02020603050405020304" pitchFamily="18" charset="0"/>
              <a:cs typeface="Times New Roman" panose="02020603050405020304" pitchFamily="18" charset="0"/>
            </a:endParaRPr>
          </a:p>
          <a:p>
            <a:pPr marL="342900" indent="-342900">
              <a:lnSpc>
                <a:spcPct val="110000"/>
              </a:lnSpc>
            </a:pPr>
            <a:r>
              <a:rPr lang="en-US" sz="2000" dirty="0">
                <a:latin typeface="Times New Roman" panose="02020603050405020304" pitchFamily="18" charset="0"/>
                <a:cs typeface="Times New Roman" panose="02020603050405020304" pitchFamily="18" charset="0"/>
              </a:rPr>
              <a:t>Y. Wan, K. Xu, F. Wang, G. Xue, “</a:t>
            </a:r>
            <a:r>
              <a:rPr lang="en-US" sz="2000" dirty="0" err="1">
                <a:highlight>
                  <a:srgbClr val="FFFF00"/>
                </a:highlight>
                <a:latin typeface="Times New Roman" panose="02020603050405020304" pitchFamily="18" charset="0"/>
                <a:cs typeface="Times New Roman" panose="02020603050405020304" pitchFamily="18" charset="0"/>
              </a:rPr>
              <a:t>IoTAthena</a:t>
            </a:r>
            <a:r>
              <a:rPr lang="en-US" sz="2000" dirty="0">
                <a:latin typeface="Times New Roman" panose="02020603050405020304" pitchFamily="18" charset="0"/>
                <a:cs typeface="Times New Roman" panose="02020603050405020304" pitchFamily="18" charset="0"/>
              </a:rPr>
              <a:t>: Unveiling IoT device activities from network traffic”, </a:t>
            </a:r>
            <a:r>
              <a:rPr lang="en-US" sz="2000" dirty="0">
                <a:highlight>
                  <a:srgbClr val="FFFF00"/>
                </a:highlight>
                <a:latin typeface="Times New Roman" panose="02020603050405020304" pitchFamily="18" charset="0"/>
                <a:cs typeface="Times New Roman" panose="02020603050405020304" pitchFamily="18" charset="0"/>
              </a:rPr>
              <a:t>TWC</a:t>
            </a:r>
            <a:r>
              <a:rPr lang="en-US" sz="2000" dirty="0">
                <a:latin typeface="Times New Roman" panose="02020603050405020304" pitchFamily="18" charset="0"/>
                <a:cs typeface="Times New Roman" panose="02020603050405020304" pitchFamily="18" charset="0"/>
              </a:rPr>
              <a:t>, 2022.</a:t>
            </a:r>
          </a:p>
          <a:p>
            <a:pPr marL="342900" indent="-342900">
              <a:lnSpc>
                <a:spcPct val="110000"/>
              </a:lnSpc>
            </a:pPr>
            <a:endParaRPr lang="en-US" sz="2000" dirty="0">
              <a:latin typeface="Times New Roman" panose="02020603050405020304" pitchFamily="18" charset="0"/>
              <a:cs typeface="Times New Roman" panose="02020603050405020304" pitchFamily="18" charset="0"/>
            </a:endParaRPr>
          </a:p>
          <a:p>
            <a:pPr marL="342900" indent="-342900">
              <a:lnSpc>
                <a:spcPct val="110000"/>
              </a:lnSpc>
            </a:pPr>
            <a:r>
              <a:rPr lang="en-US" sz="2000" dirty="0">
                <a:latin typeface="Times New Roman" panose="02020603050405020304" pitchFamily="18" charset="0"/>
                <a:cs typeface="Times New Roman" panose="02020603050405020304" pitchFamily="18" charset="0"/>
              </a:rPr>
              <a:t>Y. Wan, K. Xu, F. Wang, G. Xue, “</a:t>
            </a:r>
            <a:r>
              <a:rPr lang="en-US" sz="2000" dirty="0" err="1">
                <a:highlight>
                  <a:srgbClr val="FFFF00"/>
                </a:highlight>
                <a:latin typeface="Times New Roman" panose="02020603050405020304" pitchFamily="18" charset="0"/>
                <a:cs typeface="Times New Roman" panose="02020603050405020304" pitchFamily="18" charset="0"/>
              </a:rPr>
              <a:t>IoTMosaic</a:t>
            </a:r>
            <a:r>
              <a:rPr lang="en-US" sz="2000" dirty="0">
                <a:latin typeface="Times New Roman" panose="02020603050405020304" pitchFamily="18" charset="0"/>
                <a:cs typeface="Times New Roman" panose="02020603050405020304" pitchFamily="18" charset="0"/>
              </a:rPr>
              <a:t>: Inferring user activities from IoT network traffic in smart homes”, </a:t>
            </a:r>
            <a:r>
              <a:rPr lang="en-US" sz="2000" dirty="0">
                <a:highlight>
                  <a:srgbClr val="FFFF00"/>
                </a:highlight>
                <a:latin typeface="Times New Roman" panose="02020603050405020304" pitchFamily="18" charset="0"/>
                <a:cs typeface="Times New Roman" panose="02020603050405020304" pitchFamily="18" charset="0"/>
              </a:rPr>
              <a:t>INFOCOM’2022</a:t>
            </a:r>
            <a:r>
              <a:rPr lang="en-US" sz="2000" dirty="0">
                <a:latin typeface="Times New Roman" panose="02020603050405020304" pitchFamily="18" charset="0"/>
                <a:cs typeface="Times New Roman" panose="02020603050405020304" pitchFamily="18" charset="0"/>
              </a:rPr>
              <a:t>.</a:t>
            </a:r>
          </a:p>
          <a:p>
            <a:pPr marL="342900" indent="-342900">
              <a:lnSpc>
                <a:spcPct val="110000"/>
              </a:lnSpc>
            </a:pPr>
            <a:endParaRPr lang="en-US" sz="2000" dirty="0">
              <a:latin typeface="Times New Roman" panose="02020603050405020304" pitchFamily="18" charset="0"/>
              <a:cs typeface="Times New Roman" panose="02020603050405020304" pitchFamily="18" charset="0"/>
            </a:endParaRPr>
          </a:p>
          <a:p>
            <a:pPr marL="342900" indent="-342900">
              <a:lnSpc>
                <a:spcPct val="110000"/>
              </a:lnSpc>
            </a:pPr>
            <a:r>
              <a:rPr lang="en-US" sz="2000" dirty="0">
                <a:latin typeface="Times New Roman" panose="02020603050405020304" pitchFamily="18" charset="0"/>
                <a:cs typeface="Times New Roman" panose="02020603050405020304" pitchFamily="18" charset="0"/>
              </a:rPr>
              <a:t>G. Xue, Y. Wan, X. Lin, K. Xu, F. Wang, “An effective machine learning based algorithm for inferring user activities from IoT device events”, </a:t>
            </a:r>
            <a:r>
              <a:rPr lang="en-US" sz="2000" dirty="0">
                <a:highlight>
                  <a:srgbClr val="FFFF00"/>
                </a:highlight>
                <a:latin typeface="Times New Roman" panose="02020603050405020304" pitchFamily="18" charset="0"/>
                <a:cs typeface="Times New Roman" panose="02020603050405020304" pitchFamily="18" charset="0"/>
              </a:rPr>
              <a:t>JSAC, in press</a:t>
            </a:r>
            <a:r>
              <a:rPr lang="en-US" sz="2000" dirty="0">
                <a:latin typeface="Times New Roman" panose="02020603050405020304" pitchFamily="18" charset="0"/>
                <a:cs typeface="Times New Roman" panose="02020603050405020304" pitchFamily="18" charset="0"/>
              </a:rPr>
              <a:t>.</a:t>
            </a:r>
          </a:p>
          <a:p>
            <a:pPr marL="342900" indent="-342900">
              <a:lnSpc>
                <a:spcPct val="110000"/>
              </a:lnSpc>
            </a:pPr>
            <a:r>
              <a:rPr lang="en-US" sz="2000" dirty="0">
                <a:latin typeface="Times New Roman" panose="02020603050405020304" pitchFamily="18" charset="0"/>
                <a:cs typeface="Times New Roman" panose="02020603050405020304" pitchFamily="18" charset="0"/>
                <a:hlinkClick r:id="rId3"/>
              </a:rPr>
              <a:t>https://www.public.asu.edu/~gxue1/</a:t>
            </a:r>
            <a:endParaRPr lang="en-US" sz="2000" dirty="0">
              <a:latin typeface="Times New Roman" panose="02020603050405020304" pitchFamily="18" charset="0"/>
              <a:cs typeface="Times New Roman" panose="02020603050405020304" pitchFamily="18" charset="0"/>
            </a:endParaRPr>
          </a:p>
          <a:p>
            <a:pPr marL="342900" indent="-342900">
              <a:lnSpc>
                <a:spcPct val="11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1CC72F-5B54-7C58-97C8-A69EA928F1C1}"/>
              </a:ext>
            </a:extLst>
          </p:cNvPr>
          <p:cNvSpPr>
            <a:spLocks noGrp="1"/>
          </p:cNvSpPr>
          <p:nvPr>
            <p:ph type="sldNum" sz="quarter" idx="12"/>
          </p:nvPr>
        </p:nvSpPr>
        <p:spPr/>
        <p:txBody>
          <a:bodyPr/>
          <a:lstStyle/>
          <a:p>
            <a:fld id="{96145FF0-10D7-4BFC-A2C2-F6A1A74CD6DC}" type="slidenum">
              <a:rPr lang="en-US" smtClean="0"/>
              <a:t>27</a:t>
            </a:fld>
            <a:endParaRPr lang="en-US"/>
          </a:p>
        </p:txBody>
      </p:sp>
    </p:spTree>
    <p:extLst>
      <p:ext uri="{BB962C8B-B14F-4D97-AF65-F5344CB8AC3E}">
        <p14:creationId xmlns:p14="http://schemas.microsoft.com/office/powerpoint/2010/main" val="382363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72BE-68CA-C25A-C856-ABF3BFBE68F3}"/>
              </a:ext>
            </a:extLst>
          </p:cNvPr>
          <p:cNvSpPr>
            <a:spLocks noGrp="1"/>
          </p:cNvSpPr>
          <p:nvPr>
            <p:ph type="title"/>
          </p:nvPr>
        </p:nvSpPr>
        <p:spPr/>
        <p:txBody>
          <a:bodyPr>
            <a:normAutofit/>
          </a:bodyPr>
          <a:lstStyle/>
          <a:p>
            <a:r>
              <a:rPr lang="en-US" sz="2800" dirty="0">
                <a:latin typeface="Gill Sans MT" panose="020B0502020104020203" pitchFamily="34" charset="0"/>
              </a:rPr>
              <a:t>WHY Do We Care about IoT Devices?</a:t>
            </a:r>
          </a:p>
        </p:txBody>
      </p:sp>
      <p:sp>
        <p:nvSpPr>
          <p:cNvPr id="3" name="Content Placeholder 2">
            <a:extLst>
              <a:ext uri="{FF2B5EF4-FFF2-40B4-BE49-F238E27FC236}">
                <a16:creationId xmlns:a16="http://schemas.microsoft.com/office/drawing/2014/main" id="{452F25E3-8339-7814-86A0-79172D216448}"/>
              </a:ext>
            </a:extLst>
          </p:cNvPr>
          <p:cNvSpPr>
            <a:spLocks noGrp="1"/>
          </p:cNvSpPr>
          <p:nvPr>
            <p:ph idx="1"/>
          </p:nvPr>
        </p:nvSpPr>
        <p:spPr>
          <a:xfrm>
            <a:off x="402532" y="1702766"/>
            <a:ext cx="3464075" cy="3263504"/>
          </a:xfrm>
        </p:spPr>
        <p:txBody>
          <a:bodyPr>
            <a:normAutofit/>
          </a:bodyPr>
          <a:lstStyle/>
          <a:p>
            <a:pPr marL="342900" indent="-342900"/>
            <a:r>
              <a:rPr lang="en-US" sz="2400" dirty="0">
                <a:latin typeface="Times New Roman" panose="02020603050405020304" pitchFamily="18" charset="0"/>
                <a:cs typeface="Times New Roman" panose="02020603050405020304" pitchFamily="18" charset="0"/>
              </a:rPr>
              <a:t>10</a:t>
            </a:r>
            <a:r>
              <a:rPr lang="en-US" sz="2400" dirty="0">
                <a:latin typeface="Gill Sans MT" panose="020B0502020104020203" pitchFamily="34" charset="0"/>
              </a:rPr>
              <a:t> billion active IoT devices in </a:t>
            </a:r>
            <a:r>
              <a:rPr lang="en-US" sz="2400" dirty="0">
                <a:latin typeface="Times New Roman" panose="02020603050405020304" pitchFamily="18" charset="0"/>
                <a:cs typeface="Times New Roman" panose="02020603050405020304" pitchFamily="18" charset="0"/>
              </a:rPr>
              <a:t>2021</a:t>
            </a:r>
            <a:r>
              <a:rPr lang="en-US" sz="2400" dirty="0">
                <a:latin typeface="Gill Sans MT" panose="020B0502020104020203" pitchFamily="34" charset="0"/>
              </a:rPr>
              <a:t>, projected to surpass </a:t>
            </a:r>
            <a:r>
              <a:rPr lang="en-US" sz="2400" dirty="0">
                <a:latin typeface="Times New Roman" panose="02020603050405020304" pitchFamily="18" charset="0"/>
                <a:cs typeface="Times New Roman" panose="02020603050405020304" pitchFamily="18" charset="0"/>
              </a:rPr>
              <a:t>75</a:t>
            </a:r>
            <a:r>
              <a:rPr lang="en-US" sz="2400" dirty="0">
                <a:latin typeface="Gill Sans MT" panose="020B0502020104020203" pitchFamily="34" charset="0"/>
              </a:rPr>
              <a:t> billion by </a:t>
            </a:r>
            <a:r>
              <a:rPr lang="en-US" sz="2400" dirty="0">
                <a:latin typeface="Times New Roman" panose="02020603050405020304" pitchFamily="18" charset="0"/>
                <a:cs typeface="Times New Roman" panose="02020603050405020304" pitchFamily="18" charset="0"/>
              </a:rPr>
              <a:t>2025</a:t>
            </a:r>
          </a:p>
          <a:p>
            <a:pPr marL="342900" indent="-342900"/>
            <a:endParaRPr lang="en-US" sz="2400" dirty="0"/>
          </a:p>
          <a:p>
            <a:pPr marL="342900" indent="-342900"/>
            <a:r>
              <a:rPr lang="en-US" sz="2400" dirty="0">
                <a:latin typeface="Gill Sans MT" panose="020B0502020104020203" pitchFamily="34" charset="0"/>
              </a:rPr>
              <a:t>Commonly seen in smart homes</a:t>
            </a:r>
          </a:p>
        </p:txBody>
      </p:sp>
      <p:pic>
        <p:nvPicPr>
          <p:cNvPr id="1026" name="Picture 2" descr="Sokaina Jabbar (@SokainaJabbar) / Twitter">
            <a:extLst>
              <a:ext uri="{FF2B5EF4-FFF2-40B4-BE49-F238E27FC236}">
                <a16:creationId xmlns:a16="http://schemas.microsoft.com/office/drawing/2014/main" id="{EF71B76B-5987-A051-DE03-7D047490C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109" y="1664776"/>
            <a:ext cx="4770359" cy="33394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11CE2D-9CF4-968A-1807-D26DAD29BE2A}"/>
              </a:ext>
            </a:extLst>
          </p:cNvPr>
          <p:cNvSpPr txBox="1"/>
          <p:nvPr/>
        </p:nvSpPr>
        <p:spPr>
          <a:xfrm>
            <a:off x="4371109" y="6230892"/>
            <a:ext cx="4370359" cy="300082"/>
          </a:xfrm>
          <a:prstGeom prst="rect">
            <a:avLst/>
          </a:prstGeom>
          <a:noFill/>
        </p:spPr>
        <p:txBody>
          <a:bodyPr wrap="square" rtlCol="0">
            <a:spAutoFit/>
          </a:bodyPr>
          <a:lstStyle/>
          <a:p>
            <a:r>
              <a:rPr lang="en-US" sz="1350" dirty="0">
                <a:solidFill>
                  <a:schemeClr val="bg1">
                    <a:lumMod val="50000"/>
                  </a:schemeClr>
                </a:solidFill>
                <a:latin typeface="Gill Sans MT" panose="020B0502020104020203" pitchFamily="34" charset="0"/>
              </a:rPr>
              <a:t>Statistics: Statista, </a:t>
            </a:r>
            <a:r>
              <a:rPr lang="en-US" sz="1350" dirty="0" err="1">
                <a:solidFill>
                  <a:schemeClr val="bg1">
                    <a:lumMod val="50000"/>
                  </a:schemeClr>
                </a:solidFill>
                <a:latin typeface="Gill Sans MT" panose="020B0502020104020203" pitchFamily="34" charset="0"/>
              </a:rPr>
              <a:t>iPropertyManagement</a:t>
            </a:r>
            <a:r>
              <a:rPr lang="en-US" sz="1350" dirty="0">
                <a:solidFill>
                  <a:schemeClr val="bg1">
                    <a:lumMod val="50000"/>
                  </a:schemeClr>
                </a:solidFill>
                <a:latin typeface="Gill Sans MT" panose="020B0502020104020203" pitchFamily="34" charset="0"/>
              </a:rPr>
              <a:t> / Image: TechTarget</a:t>
            </a:r>
          </a:p>
        </p:txBody>
      </p:sp>
      <p:sp>
        <p:nvSpPr>
          <p:cNvPr id="5" name="Slide Number Placeholder 4">
            <a:extLst>
              <a:ext uri="{FF2B5EF4-FFF2-40B4-BE49-F238E27FC236}">
                <a16:creationId xmlns:a16="http://schemas.microsoft.com/office/drawing/2014/main" id="{557E1981-E382-86B8-F686-48B45B3F5F48}"/>
              </a:ext>
            </a:extLst>
          </p:cNvPr>
          <p:cNvSpPr>
            <a:spLocks noGrp="1"/>
          </p:cNvSpPr>
          <p:nvPr>
            <p:ph type="sldNum" sz="quarter" idx="12"/>
          </p:nvPr>
        </p:nvSpPr>
        <p:spPr/>
        <p:txBody>
          <a:bodyPr/>
          <a:lstStyle/>
          <a:p>
            <a:fld id="{96145FF0-10D7-4BFC-A2C2-F6A1A74CD6DC}" type="slidenum">
              <a:rPr lang="en-US" smtClean="0"/>
              <a:t>3</a:t>
            </a:fld>
            <a:endParaRPr lang="en-US"/>
          </a:p>
        </p:txBody>
      </p:sp>
    </p:spTree>
    <p:extLst>
      <p:ext uri="{BB962C8B-B14F-4D97-AF65-F5344CB8AC3E}">
        <p14:creationId xmlns:p14="http://schemas.microsoft.com/office/powerpoint/2010/main" val="90535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9B56-2CEE-F7D9-5C3A-0958348D9E4F}"/>
              </a:ext>
            </a:extLst>
          </p:cNvPr>
          <p:cNvSpPr>
            <a:spLocks noGrp="1"/>
          </p:cNvSpPr>
          <p:nvPr>
            <p:ph type="title"/>
          </p:nvPr>
        </p:nvSpPr>
        <p:spPr/>
        <p:txBody>
          <a:bodyPr>
            <a:normAutofit/>
          </a:bodyPr>
          <a:lstStyle/>
          <a:p>
            <a:r>
              <a:rPr lang="en-US" sz="2400" dirty="0">
                <a:latin typeface="Gill Sans MT" panose="020B0502020104020203" pitchFamily="34" charset="0"/>
              </a:rPr>
              <a:t>WHAT Do We Have from a Networking Perspective?</a:t>
            </a:r>
          </a:p>
        </p:txBody>
      </p:sp>
      <p:sp>
        <p:nvSpPr>
          <p:cNvPr id="3" name="Content Placeholder 2">
            <a:extLst>
              <a:ext uri="{FF2B5EF4-FFF2-40B4-BE49-F238E27FC236}">
                <a16:creationId xmlns:a16="http://schemas.microsoft.com/office/drawing/2014/main" id="{93D9790E-04BE-683B-4E5F-1B40B6AA7D12}"/>
              </a:ext>
            </a:extLst>
          </p:cNvPr>
          <p:cNvSpPr>
            <a:spLocks noGrp="1"/>
          </p:cNvSpPr>
          <p:nvPr>
            <p:ph idx="1"/>
          </p:nvPr>
        </p:nvSpPr>
        <p:spPr>
          <a:xfrm>
            <a:off x="234281" y="5669280"/>
            <a:ext cx="8674828" cy="507685"/>
          </a:xfrm>
        </p:spPr>
        <p:txBody>
          <a:bodyPr>
            <a:normAutofit/>
          </a:bodyPr>
          <a:lstStyle/>
          <a:p>
            <a:pPr marL="342900" indent="-342900"/>
            <a:r>
              <a:rPr lang="en-US" sz="2400" dirty="0">
                <a:latin typeface="Gill Sans MT" panose="020B0502020104020203" pitchFamily="34" charset="0"/>
              </a:rPr>
              <a:t>Dialogues are going on, many can be captured at the home router</a:t>
            </a:r>
          </a:p>
          <a:p>
            <a:pPr marL="342900" indent="-342900"/>
            <a:endParaRPr lang="en-US" sz="2400" dirty="0"/>
          </a:p>
        </p:txBody>
      </p:sp>
      <p:sp>
        <p:nvSpPr>
          <p:cNvPr id="4" name="Slide Number Placeholder 3">
            <a:extLst>
              <a:ext uri="{FF2B5EF4-FFF2-40B4-BE49-F238E27FC236}">
                <a16:creationId xmlns:a16="http://schemas.microsoft.com/office/drawing/2014/main" id="{8A1ABD56-DBDA-3A18-8B6B-887C726D28B8}"/>
              </a:ext>
            </a:extLst>
          </p:cNvPr>
          <p:cNvSpPr>
            <a:spLocks noGrp="1"/>
          </p:cNvSpPr>
          <p:nvPr>
            <p:ph type="sldNum" sz="quarter" idx="12"/>
          </p:nvPr>
        </p:nvSpPr>
        <p:spPr/>
        <p:txBody>
          <a:bodyPr/>
          <a:lstStyle/>
          <a:p>
            <a:fld id="{96145FF0-10D7-4BFC-A2C2-F6A1A74CD6DC}" type="slidenum">
              <a:rPr lang="en-US" smtClean="0"/>
              <a:t>4</a:t>
            </a:fld>
            <a:endParaRPr lang="en-US"/>
          </a:p>
        </p:txBody>
      </p:sp>
      <p:pic>
        <p:nvPicPr>
          <p:cNvPr id="7" name="Picture 6" descr="Diagram&#10;&#10;Description automatically generated">
            <a:extLst>
              <a:ext uri="{FF2B5EF4-FFF2-40B4-BE49-F238E27FC236}">
                <a16:creationId xmlns:a16="http://schemas.microsoft.com/office/drawing/2014/main" id="{FCF29084-87F0-4C4E-A11F-3B4F331F0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85" y="1449583"/>
            <a:ext cx="7871791" cy="3832431"/>
          </a:xfrm>
          <a:prstGeom prst="rect">
            <a:avLst/>
          </a:prstGeom>
        </p:spPr>
      </p:pic>
    </p:spTree>
    <p:extLst>
      <p:ext uri="{BB962C8B-B14F-4D97-AF65-F5344CB8AC3E}">
        <p14:creationId xmlns:p14="http://schemas.microsoft.com/office/powerpoint/2010/main" val="263513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0813C73-05AE-6F8F-5A72-E3C9197F1438}"/>
              </a:ext>
            </a:extLst>
          </p:cNvPr>
          <p:cNvSpPr/>
          <p:nvPr/>
        </p:nvSpPr>
        <p:spPr>
          <a:xfrm>
            <a:off x="234279" y="1153912"/>
            <a:ext cx="8674828" cy="18156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latin typeface="Gill Sans MT" panose="020B0502020104020203" pitchFamily="34" charset="0"/>
              </a:rPr>
              <a:t>22:54:00.750 IP 44.230.166.103.443 &gt; 192.168.1.122.49156: Flags [P.], seq 187180:187593, ack 289324, win 65535, length 413</a:t>
            </a:r>
          </a:p>
          <a:p>
            <a:pPr algn="ctr"/>
            <a:r>
              <a:rPr lang="en-US" sz="1250" dirty="0">
                <a:latin typeface="Gill Sans MT" panose="020B0502020104020203" pitchFamily="34" charset="0"/>
              </a:rPr>
              <a:t>22:54:00.758 IP 192.168.1.122.49156 &gt; 44.230.166.103.443: Flags [P.], seq 289324:289929, ack 187593, win 12684, length 605</a:t>
            </a:r>
          </a:p>
          <a:p>
            <a:pPr algn="ctr"/>
            <a:r>
              <a:rPr lang="en-US" sz="1250" dirty="0">
                <a:latin typeface="Gill Sans MT" panose="020B0502020104020203" pitchFamily="34" charset="0"/>
              </a:rPr>
              <a:t>22:54:01.004 IP 44.230.166.103.443 &gt; 192.168.1.122.49156: Flags [P.], seq 187593:188006, ack 289929, win 65535, length 413</a:t>
            </a:r>
          </a:p>
          <a:p>
            <a:pPr algn="ctr"/>
            <a:r>
              <a:rPr lang="en-US" sz="1250" dirty="0">
                <a:latin typeface="Gill Sans MT" panose="020B0502020104020203" pitchFamily="34" charset="0"/>
              </a:rPr>
              <a:t>22:54:01.012 IP 192.168.1.122.49156 &gt; 44.230.166.103.443: Flags [P.], seq 289929:290534, ack 188006, win 14000, length 605</a:t>
            </a:r>
          </a:p>
          <a:p>
            <a:pPr algn="ctr"/>
            <a:r>
              <a:rPr lang="en-US" sz="1250" dirty="0">
                <a:latin typeface="Gill Sans MT" panose="020B0502020104020203" pitchFamily="34" charset="0"/>
              </a:rPr>
              <a:t>22:54:02.176 IP 44.230.166.103.443 &gt; 192.168.1.122.49156: Flags [P.], seq 188006:188419, ack 290534, win 65535, length 413</a:t>
            </a:r>
          </a:p>
          <a:p>
            <a:pPr algn="ctr"/>
            <a:r>
              <a:rPr lang="en-US" sz="1250" dirty="0">
                <a:latin typeface="Gill Sans MT" panose="020B0502020104020203" pitchFamily="34" charset="0"/>
              </a:rPr>
              <a:t>22:54:02.183 IP 192.168.1.122.49156 &gt; 44.230.166.103.443: Flags [P.], seq 290534:291139, ack 188419, win 13643, length 605</a:t>
            </a:r>
          </a:p>
          <a:p>
            <a:pPr algn="ctr"/>
            <a:r>
              <a:rPr lang="en-US" sz="1250" dirty="0">
                <a:latin typeface="Gill Sans MT" panose="020B0502020104020203" pitchFamily="34" charset="0"/>
              </a:rPr>
              <a:t>22:54:02.420 IP 44.230.166.103.443 &gt; 192.168.1.122.49156: Flags [P.], seq 188419:188832, ack 291139, win 65535, length 413</a:t>
            </a:r>
          </a:p>
          <a:p>
            <a:pPr algn="ctr"/>
            <a:r>
              <a:rPr lang="en-US" sz="1250" dirty="0">
                <a:latin typeface="Gill Sans MT" panose="020B0502020104020203" pitchFamily="34" charset="0"/>
              </a:rPr>
              <a:t>22:54:02.428 IP 192.168.1.122.49156 &gt; 44.230.166.103.443: Flags [P.], seq 291139:291744, ack 188832, win 13286, length 605</a:t>
            </a:r>
          </a:p>
        </p:txBody>
      </p:sp>
      <p:sp>
        <p:nvSpPr>
          <p:cNvPr id="2" name="Title 1">
            <a:extLst>
              <a:ext uri="{FF2B5EF4-FFF2-40B4-BE49-F238E27FC236}">
                <a16:creationId xmlns:a16="http://schemas.microsoft.com/office/drawing/2014/main" id="{798B9B56-2CEE-F7D9-5C3A-0958348D9E4F}"/>
              </a:ext>
            </a:extLst>
          </p:cNvPr>
          <p:cNvSpPr>
            <a:spLocks noGrp="1"/>
          </p:cNvSpPr>
          <p:nvPr>
            <p:ph type="title"/>
          </p:nvPr>
        </p:nvSpPr>
        <p:spPr/>
        <p:txBody>
          <a:bodyPr>
            <a:normAutofit/>
          </a:bodyPr>
          <a:lstStyle/>
          <a:p>
            <a:r>
              <a:rPr lang="en-US" sz="2400" dirty="0">
                <a:latin typeface="Gill Sans MT" panose="020B0502020104020203" pitchFamily="34" charset="0"/>
              </a:rPr>
              <a:t>WHAT Do We Have from a Networking Perspective?</a:t>
            </a:r>
          </a:p>
        </p:txBody>
      </p:sp>
      <p:sp>
        <p:nvSpPr>
          <p:cNvPr id="3" name="Content Placeholder 2">
            <a:extLst>
              <a:ext uri="{FF2B5EF4-FFF2-40B4-BE49-F238E27FC236}">
                <a16:creationId xmlns:a16="http://schemas.microsoft.com/office/drawing/2014/main" id="{93D9790E-04BE-683B-4E5F-1B40B6AA7D12}"/>
              </a:ext>
            </a:extLst>
          </p:cNvPr>
          <p:cNvSpPr>
            <a:spLocks noGrp="1"/>
          </p:cNvSpPr>
          <p:nvPr>
            <p:ph idx="1"/>
          </p:nvPr>
        </p:nvSpPr>
        <p:spPr>
          <a:xfrm>
            <a:off x="234281" y="3737113"/>
            <a:ext cx="8674828" cy="2439852"/>
          </a:xfrm>
        </p:spPr>
        <p:txBody>
          <a:bodyPr>
            <a:normAutofit fontScale="85000" lnSpcReduction="20000"/>
          </a:bodyPr>
          <a:lstStyle/>
          <a:p>
            <a:pPr marL="342900" indent="-342900"/>
            <a:r>
              <a:rPr lang="en-US" sz="2400" dirty="0">
                <a:latin typeface="Gill Sans MT" panose="020B0502020104020203" pitchFamily="34" charset="0"/>
              </a:rPr>
              <a:t>Software like </a:t>
            </a:r>
            <a:r>
              <a:rPr lang="en-US" sz="2400" dirty="0" err="1">
                <a:latin typeface="Abadi Extra Light" panose="020B0604020202020204" pitchFamily="34" charset="0"/>
                <a:cs typeface="Courier New" panose="02070309020205020404" pitchFamily="49" charset="0"/>
              </a:rPr>
              <a:t>tcpdump</a:t>
            </a:r>
            <a:r>
              <a:rPr lang="en-US" sz="2400" dirty="0">
                <a:latin typeface="Gill Sans MT" panose="020B0502020104020203" pitchFamily="34" charset="0"/>
              </a:rPr>
              <a:t> can capture packets that are sent and received by devices in the local network</a:t>
            </a:r>
          </a:p>
          <a:p>
            <a:pPr marL="342900" indent="-342900"/>
            <a:endParaRPr lang="en-US" sz="2400" dirty="0">
              <a:latin typeface="Gill Sans MT" panose="020B0502020104020203" pitchFamily="34" charset="0"/>
            </a:endParaRPr>
          </a:p>
          <a:p>
            <a:pPr marL="342900" indent="-342900"/>
            <a:r>
              <a:rPr lang="en-US" sz="2400" dirty="0">
                <a:latin typeface="Gill Sans MT" panose="020B0502020104020203" pitchFamily="34" charset="0"/>
              </a:rPr>
              <a:t>Ordered sequences of TCP packets can be observed when an IoT  device is in operation</a:t>
            </a:r>
          </a:p>
          <a:p>
            <a:pPr marL="342900" indent="-342900"/>
            <a:endParaRPr lang="en-US" sz="2400" dirty="0">
              <a:latin typeface="Gill Sans MT" panose="020B0502020104020203" pitchFamily="34" charset="0"/>
            </a:endParaRPr>
          </a:p>
          <a:p>
            <a:pPr marL="342900" indent="-342900"/>
            <a:r>
              <a:rPr lang="en-US" sz="2400" dirty="0">
                <a:latin typeface="Gill Sans MT" panose="020B0502020104020203" pitchFamily="34" charset="0"/>
              </a:rPr>
              <a:t>Important information can be obtained from these packets: time, sender, receiver, packet size, etc.</a:t>
            </a:r>
          </a:p>
        </p:txBody>
      </p:sp>
      <p:sp>
        <p:nvSpPr>
          <p:cNvPr id="4" name="Slide Number Placeholder 3">
            <a:extLst>
              <a:ext uri="{FF2B5EF4-FFF2-40B4-BE49-F238E27FC236}">
                <a16:creationId xmlns:a16="http://schemas.microsoft.com/office/drawing/2014/main" id="{8A1ABD56-DBDA-3A18-8B6B-887C726D28B8}"/>
              </a:ext>
            </a:extLst>
          </p:cNvPr>
          <p:cNvSpPr>
            <a:spLocks noGrp="1"/>
          </p:cNvSpPr>
          <p:nvPr>
            <p:ph type="sldNum" sz="quarter" idx="12"/>
          </p:nvPr>
        </p:nvSpPr>
        <p:spPr/>
        <p:txBody>
          <a:bodyPr/>
          <a:lstStyle/>
          <a:p>
            <a:fld id="{96145FF0-10D7-4BFC-A2C2-F6A1A74CD6DC}" type="slidenum">
              <a:rPr lang="en-US" smtClean="0"/>
              <a:t>5</a:t>
            </a:fld>
            <a:endParaRPr lang="en-US"/>
          </a:p>
        </p:txBody>
      </p:sp>
      <p:sp>
        <p:nvSpPr>
          <p:cNvPr id="8" name="TextBox 7">
            <a:extLst>
              <a:ext uri="{FF2B5EF4-FFF2-40B4-BE49-F238E27FC236}">
                <a16:creationId xmlns:a16="http://schemas.microsoft.com/office/drawing/2014/main" id="{0D3C7239-9C99-2D8B-FC3A-B8C181C5B7A9}"/>
              </a:ext>
            </a:extLst>
          </p:cNvPr>
          <p:cNvSpPr txBox="1"/>
          <p:nvPr/>
        </p:nvSpPr>
        <p:spPr>
          <a:xfrm>
            <a:off x="1833444" y="2969569"/>
            <a:ext cx="5476499" cy="338554"/>
          </a:xfrm>
          <a:prstGeom prst="rect">
            <a:avLst/>
          </a:prstGeom>
          <a:noFill/>
        </p:spPr>
        <p:txBody>
          <a:bodyPr wrap="none" rtlCol="0">
            <a:spAutoFit/>
          </a:bodyPr>
          <a:lstStyle/>
          <a:p>
            <a:r>
              <a:rPr lang="en-US" sz="1600" dirty="0">
                <a:latin typeface="Gill Sans MT" panose="020B0502020104020203" pitchFamily="34" charset="0"/>
              </a:rPr>
              <a:t>Eight sequenced TCP/IP packets captured during a locking event</a:t>
            </a:r>
          </a:p>
        </p:txBody>
      </p:sp>
      <p:sp>
        <p:nvSpPr>
          <p:cNvPr id="11" name="Rectangle 10">
            <a:extLst>
              <a:ext uri="{FF2B5EF4-FFF2-40B4-BE49-F238E27FC236}">
                <a16:creationId xmlns:a16="http://schemas.microsoft.com/office/drawing/2014/main" id="{9DA27A34-4F24-EFCA-B8F1-7CD791E84D53}"/>
              </a:ext>
            </a:extLst>
          </p:cNvPr>
          <p:cNvSpPr/>
          <p:nvPr/>
        </p:nvSpPr>
        <p:spPr>
          <a:xfrm>
            <a:off x="518160" y="1268624"/>
            <a:ext cx="944880" cy="1586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E83580-E8EC-55BB-CA53-767420EA2BC6}"/>
              </a:ext>
            </a:extLst>
          </p:cNvPr>
          <p:cNvSpPr/>
          <p:nvPr/>
        </p:nvSpPr>
        <p:spPr>
          <a:xfrm>
            <a:off x="1463040" y="1268625"/>
            <a:ext cx="2924025" cy="1586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4E5B09-53C3-CED2-6ABD-7DD2019F4ADF}"/>
              </a:ext>
            </a:extLst>
          </p:cNvPr>
          <p:cNvSpPr/>
          <p:nvPr/>
        </p:nvSpPr>
        <p:spPr>
          <a:xfrm>
            <a:off x="7852721" y="1268624"/>
            <a:ext cx="779123" cy="15863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35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C6C2-F2EA-813D-8042-B82B2B55F00F}"/>
              </a:ext>
            </a:extLst>
          </p:cNvPr>
          <p:cNvSpPr>
            <a:spLocks noGrp="1"/>
          </p:cNvSpPr>
          <p:nvPr>
            <p:ph type="title"/>
          </p:nvPr>
        </p:nvSpPr>
        <p:spPr/>
        <p:txBody>
          <a:bodyPr>
            <a:normAutofit/>
          </a:bodyPr>
          <a:lstStyle/>
          <a:p>
            <a:r>
              <a:rPr lang="en-US" sz="2800" dirty="0">
                <a:latin typeface="Gill Sans MT" panose="020B0502020104020203" pitchFamily="34" charset="0"/>
              </a:rPr>
              <a:t>IoT Device Events and Their Signatures</a:t>
            </a:r>
          </a:p>
        </p:txBody>
      </p:sp>
      <p:sp>
        <p:nvSpPr>
          <p:cNvPr id="3" name="Content Placeholder 2">
            <a:extLst>
              <a:ext uri="{FF2B5EF4-FFF2-40B4-BE49-F238E27FC236}">
                <a16:creationId xmlns:a16="http://schemas.microsoft.com/office/drawing/2014/main" id="{BC942FD8-24E7-ECB4-0E61-A1A4F3F6C387}"/>
              </a:ext>
            </a:extLst>
          </p:cNvPr>
          <p:cNvSpPr>
            <a:spLocks noGrp="1"/>
          </p:cNvSpPr>
          <p:nvPr>
            <p:ph idx="1"/>
          </p:nvPr>
        </p:nvSpPr>
        <p:spPr/>
        <p:txBody>
          <a:bodyPr>
            <a:normAutofit/>
          </a:bodyPr>
          <a:lstStyle/>
          <a:p>
            <a:pPr marL="342900" indent="-342900"/>
            <a:r>
              <a:rPr lang="en-US" sz="2400" dirty="0">
                <a:solidFill>
                  <a:srgbClr val="C00000"/>
                </a:solidFill>
                <a:latin typeface="Gill Sans MT" panose="020B0502020104020203" pitchFamily="34" charset="0"/>
              </a:rPr>
              <a:t>Each IoT device has a known set of device events</a:t>
            </a:r>
          </a:p>
          <a:p>
            <a:pPr marL="342900" indent="-342900"/>
            <a:r>
              <a:rPr lang="en-US" sz="2400" dirty="0">
                <a:latin typeface="Gill Sans MT" panose="020B0502020104020203" pitchFamily="34" charset="0"/>
              </a:rPr>
              <a:t>Example </a:t>
            </a:r>
            <a:r>
              <a:rPr lang="en-US" sz="2400" dirty="0">
                <a:latin typeface="Times New Roman" panose="02020603050405020304" pitchFamily="18" charset="0"/>
                <a:cs typeface="Times New Roman" panose="02020603050405020304" pitchFamily="18" charset="0"/>
              </a:rPr>
              <a:t>1</a:t>
            </a:r>
            <a:r>
              <a:rPr lang="en-US" sz="2400" dirty="0">
                <a:latin typeface="Gill Sans MT" panose="020B0502020104020203" pitchFamily="34" charset="0"/>
              </a:rPr>
              <a:t>: Ring Video Doorbell</a:t>
            </a:r>
          </a:p>
          <a:p>
            <a:pPr marL="685800" lvl="1" indent="-342900"/>
            <a:r>
              <a:rPr lang="en-US" sz="1800" dirty="0">
                <a:latin typeface="Gill Sans MT" panose="020B0502020104020203" pitchFamily="34" charset="0"/>
              </a:rPr>
              <a:t>stream on</a:t>
            </a:r>
          </a:p>
          <a:p>
            <a:pPr marL="685800" lvl="1" indent="-342900"/>
            <a:r>
              <a:rPr lang="en-US" sz="1800" dirty="0">
                <a:latin typeface="Gill Sans MT" panose="020B0502020104020203" pitchFamily="34" charset="0"/>
              </a:rPr>
              <a:t>stream off</a:t>
            </a:r>
          </a:p>
          <a:p>
            <a:pPr marL="685800" lvl="1" indent="-342900"/>
            <a:r>
              <a:rPr lang="en-US" sz="1800" dirty="0">
                <a:latin typeface="Gill Sans MT" panose="020B0502020104020203" pitchFamily="34" charset="0"/>
              </a:rPr>
              <a:t>ringing</a:t>
            </a:r>
          </a:p>
          <a:p>
            <a:pPr marL="685800" lvl="1" indent="-342900"/>
            <a:r>
              <a:rPr lang="en-US" sz="1800" dirty="0">
                <a:latin typeface="Gill Sans MT" panose="020B0502020104020203" pitchFamily="34" charset="0"/>
              </a:rPr>
              <a:t>motion detection</a:t>
            </a:r>
          </a:p>
          <a:p>
            <a:pPr marL="342900" indent="-342900"/>
            <a:r>
              <a:rPr lang="en-US" sz="2100" dirty="0">
                <a:latin typeface="Gill Sans MT" panose="020B0502020104020203" pitchFamily="34" charset="0"/>
              </a:rPr>
              <a:t>Example </a:t>
            </a:r>
            <a:r>
              <a:rPr lang="en-US" sz="2100" dirty="0">
                <a:latin typeface="Times New Roman" panose="02020603050405020304" pitchFamily="18" charset="0"/>
                <a:cs typeface="Times New Roman" panose="02020603050405020304" pitchFamily="18" charset="0"/>
              </a:rPr>
              <a:t>2</a:t>
            </a:r>
            <a:r>
              <a:rPr lang="en-US" sz="2100" dirty="0">
                <a:latin typeface="Gill Sans MT" panose="020B0502020104020203" pitchFamily="34" charset="0"/>
              </a:rPr>
              <a:t>:  August Lock Pro</a:t>
            </a:r>
          </a:p>
          <a:p>
            <a:pPr marL="685800" lvl="1" indent="-342900"/>
            <a:r>
              <a:rPr lang="en-US" sz="1800" dirty="0">
                <a:latin typeface="Gill Sans MT" panose="020B0502020104020203" pitchFamily="34" charset="0"/>
              </a:rPr>
              <a:t>app opening</a:t>
            </a:r>
          </a:p>
          <a:p>
            <a:pPr marL="685800" lvl="1" indent="-342900"/>
            <a:r>
              <a:rPr lang="en-US" sz="1800" dirty="0" err="1">
                <a:latin typeface="Gill Sans MT" panose="020B0502020104020203" pitchFamily="34" charset="0"/>
              </a:rPr>
              <a:t>WiFi</a:t>
            </a:r>
            <a:r>
              <a:rPr lang="en-US" sz="1800" dirty="0">
                <a:latin typeface="Gill Sans MT" panose="020B0502020104020203" pitchFamily="34" charset="0"/>
              </a:rPr>
              <a:t> (un)locking</a:t>
            </a:r>
          </a:p>
          <a:p>
            <a:pPr marL="685800" lvl="1" indent="-342900"/>
            <a:r>
              <a:rPr lang="en-US" sz="1800" dirty="0" err="1">
                <a:latin typeface="Gill Sans MT" panose="020B0502020104020203" pitchFamily="34" charset="0"/>
              </a:rPr>
              <a:t>bluetooth</a:t>
            </a:r>
            <a:r>
              <a:rPr lang="en-US" sz="1800" dirty="0">
                <a:latin typeface="Gill Sans MT" panose="020B0502020104020203" pitchFamily="34" charset="0"/>
              </a:rPr>
              <a:t> (un)locking</a:t>
            </a:r>
          </a:p>
          <a:p>
            <a:pPr marL="685800" lvl="1" indent="-342900"/>
            <a:r>
              <a:rPr lang="en-US" sz="1800" dirty="0">
                <a:latin typeface="Gill Sans MT" panose="020B0502020104020203" pitchFamily="34" charset="0"/>
              </a:rPr>
              <a:t>manual (un)locking</a:t>
            </a:r>
          </a:p>
          <a:p>
            <a:pPr marL="685800" lvl="1" indent="-342900"/>
            <a:r>
              <a:rPr lang="en-US" sz="1800" dirty="0">
                <a:latin typeface="Gill Sans MT" panose="020B0502020104020203" pitchFamily="34" charset="0"/>
              </a:rPr>
              <a:t>autolocking</a:t>
            </a:r>
          </a:p>
          <a:p>
            <a:pPr marL="685800" lvl="1" indent="-342900"/>
            <a:endParaRPr lang="en-US" sz="1800" dirty="0">
              <a:latin typeface="Gill Sans MT" panose="020B0502020104020203" pitchFamily="34" charset="0"/>
            </a:endParaRPr>
          </a:p>
          <a:p>
            <a:pPr marL="342900" indent="-342900"/>
            <a:r>
              <a:rPr lang="en-US" sz="2100" dirty="0">
                <a:solidFill>
                  <a:srgbClr val="C00000"/>
                </a:solidFill>
                <a:latin typeface="Gill Sans MT" panose="020B0502020104020203" pitchFamily="34" charset="0"/>
              </a:rPr>
              <a:t>Each device event generates a sequence of network packets, which is called the signature of the corresponding device event </a:t>
            </a:r>
            <a:r>
              <a:rPr lang="en-US" sz="2100" dirty="0">
                <a:latin typeface="Gill Sans MT" panose="020B0502020104020203" pitchFamily="34" charset="0"/>
              </a:rPr>
              <a:t>(</a:t>
            </a:r>
            <a:r>
              <a:rPr lang="en-US" sz="2100" dirty="0" err="1">
                <a:latin typeface="Gill Sans MT" panose="020B0502020104020203" pitchFamily="34" charset="0"/>
              </a:rPr>
              <a:t>PingPong</a:t>
            </a:r>
            <a:r>
              <a:rPr lang="en-US" sz="2100" dirty="0">
                <a:latin typeface="Gill Sans MT" panose="020B0502020104020203" pitchFamily="34" charset="0"/>
              </a:rPr>
              <a:t>, </a:t>
            </a:r>
            <a:r>
              <a:rPr lang="en-US" sz="2100" dirty="0" err="1">
                <a:latin typeface="Gill Sans MT" panose="020B0502020104020203" pitchFamily="34" charset="0"/>
              </a:rPr>
              <a:t>IoTAthena</a:t>
            </a:r>
            <a:r>
              <a:rPr lang="en-US" sz="2100" dirty="0">
                <a:latin typeface="Gill Sans MT" panose="020B0502020104020203" pitchFamily="34" charset="0"/>
              </a:rPr>
              <a:t>)</a:t>
            </a:r>
            <a:endParaRPr lang="en-US" sz="24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C104A1BC-4D8C-ACBA-C5F2-52DF7E2674F4}"/>
              </a:ext>
            </a:extLst>
          </p:cNvPr>
          <p:cNvSpPr>
            <a:spLocks noGrp="1"/>
          </p:cNvSpPr>
          <p:nvPr>
            <p:ph type="sldNum" sz="quarter" idx="12"/>
          </p:nvPr>
        </p:nvSpPr>
        <p:spPr/>
        <p:txBody>
          <a:bodyPr/>
          <a:lstStyle/>
          <a:p>
            <a:fld id="{96145FF0-10D7-4BFC-A2C2-F6A1A74CD6DC}" type="slidenum">
              <a:rPr lang="en-US" smtClean="0"/>
              <a:t>6</a:t>
            </a:fld>
            <a:endParaRPr lang="en-US" dirty="0"/>
          </a:p>
        </p:txBody>
      </p:sp>
    </p:spTree>
    <p:extLst>
      <p:ext uri="{BB962C8B-B14F-4D97-AF65-F5344CB8AC3E}">
        <p14:creationId xmlns:p14="http://schemas.microsoft.com/office/powerpoint/2010/main" val="428795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C6C2-F2EA-813D-8042-B82B2B55F00F}"/>
              </a:ext>
            </a:extLst>
          </p:cNvPr>
          <p:cNvSpPr>
            <a:spLocks noGrp="1"/>
          </p:cNvSpPr>
          <p:nvPr>
            <p:ph type="title"/>
          </p:nvPr>
        </p:nvSpPr>
        <p:spPr/>
        <p:txBody>
          <a:bodyPr>
            <a:normAutofit/>
          </a:bodyPr>
          <a:lstStyle/>
          <a:p>
            <a:r>
              <a:rPr lang="en-US" sz="2800" dirty="0">
                <a:latin typeface="Gill Sans MT" panose="020B0502020104020203" pitchFamily="34" charset="0"/>
              </a:rPr>
              <a:t>IoT Device Events and Their Signatures</a:t>
            </a:r>
          </a:p>
        </p:txBody>
      </p:sp>
      <p:sp>
        <p:nvSpPr>
          <p:cNvPr id="3" name="Content Placeholder 2">
            <a:extLst>
              <a:ext uri="{FF2B5EF4-FFF2-40B4-BE49-F238E27FC236}">
                <a16:creationId xmlns:a16="http://schemas.microsoft.com/office/drawing/2014/main" id="{BC942FD8-24E7-ECB4-0E61-A1A4F3F6C387}"/>
              </a:ext>
            </a:extLst>
          </p:cNvPr>
          <p:cNvSpPr>
            <a:spLocks noGrp="1"/>
          </p:cNvSpPr>
          <p:nvPr>
            <p:ph idx="1"/>
          </p:nvPr>
        </p:nvSpPr>
        <p:spPr/>
        <p:txBody>
          <a:bodyPr>
            <a:normAutofit/>
          </a:bodyPr>
          <a:lstStyle/>
          <a:p>
            <a:pPr marL="342900" indent="-342900"/>
            <a:r>
              <a:rPr lang="en-US" sz="2400" dirty="0">
                <a:latin typeface="Gill Sans MT" panose="020B0502020104020203" pitchFamily="34" charset="0"/>
              </a:rPr>
              <a:t>When certain IoT device event occurs, we can observe unique network traffic signature from the IoT device</a:t>
            </a:r>
          </a:p>
        </p:txBody>
      </p:sp>
      <p:sp>
        <p:nvSpPr>
          <p:cNvPr id="4" name="Slide Number Placeholder 3">
            <a:extLst>
              <a:ext uri="{FF2B5EF4-FFF2-40B4-BE49-F238E27FC236}">
                <a16:creationId xmlns:a16="http://schemas.microsoft.com/office/drawing/2014/main" id="{C104A1BC-4D8C-ACBA-C5F2-52DF7E2674F4}"/>
              </a:ext>
            </a:extLst>
          </p:cNvPr>
          <p:cNvSpPr>
            <a:spLocks noGrp="1"/>
          </p:cNvSpPr>
          <p:nvPr>
            <p:ph type="sldNum" sz="quarter" idx="12"/>
          </p:nvPr>
        </p:nvSpPr>
        <p:spPr/>
        <p:txBody>
          <a:bodyPr/>
          <a:lstStyle/>
          <a:p>
            <a:fld id="{96145FF0-10D7-4BFC-A2C2-F6A1A74CD6DC}" type="slidenum">
              <a:rPr lang="en-US" smtClean="0"/>
              <a:t>7</a:t>
            </a:fld>
            <a:endParaRPr lang="en-US" dirty="0"/>
          </a:p>
        </p:txBody>
      </p:sp>
      <p:pic>
        <p:nvPicPr>
          <p:cNvPr id="5" name="图片 12" descr="图表, 日程表&#10;&#10;中度可信度描述已自动生成">
            <a:extLst>
              <a:ext uri="{FF2B5EF4-FFF2-40B4-BE49-F238E27FC236}">
                <a16:creationId xmlns:a16="http://schemas.microsoft.com/office/drawing/2014/main" id="{BE7D0754-F226-07E4-4F25-472CA88AF6A8}"/>
              </a:ext>
            </a:extLst>
          </p:cNvPr>
          <p:cNvPicPr>
            <a:picLocks noChangeAspect="1"/>
          </p:cNvPicPr>
          <p:nvPr/>
        </p:nvPicPr>
        <p:blipFill>
          <a:blip r:embed="rId3"/>
          <a:stretch>
            <a:fillRect/>
          </a:stretch>
        </p:blipFill>
        <p:spPr>
          <a:xfrm>
            <a:off x="3574815" y="1957308"/>
            <a:ext cx="5334294" cy="2943384"/>
          </a:xfrm>
          <a:prstGeom prst="rect">
            <a:avLst/>
          </a:prstGeom>
        </p:spPr>
      </p:pic>
      <p:sp>
        <p:nvSpPr>
          <p:cNvPr id="6" name="TextBox 5">
            <a:extLst>
              <a:ext uri="{FF2B5EF4-FFF2-40B4-BE49-F238E27FC236}">
                <a16:creationId xmlns:a16="http://schemas.microsoft.com/office/drawing/2014/main" id="{FBE0FDE0-0E97-7D20-BB65-D0429AF16F18}"/>
              </a:ext>
            </a:extLst>
          </p:cNvPr>
          <p:cNvSpPr txBox="1"/>
          <p:nvPr/>
        </p:nvSpPr>
        <p:spPr>
          <a:xfrm>
            <a:off x="3711205" y="5106603"/>
            <a:ext cx="4704237" cy="338554"/>
          </a:xfrm>
          <a:prstGeom prst="rect">
            <a:avLst/>
          </a:prstGeom>
          <a:noFill/>
        </p:spPr>
        <p:txBody>
          <a:bodyPr wrap="none" rtlCol="0">
            <a:spAutoFit/>
          </a:bodyPr>
          <a:lstStyle/>
          <a:p>
            <a:r>
              <a:rPr lang="en-US" sz="1600" dirty="0">
                <a:latin typeface="Gill Sans MT" panose="020B0502020104020203" pitchFamily="34" charset="0"/>
              </a:rPr>
              <a:t>Network traffic signature when a smart lock (un)locks</a:t>
            </a:r>
          </a:p>
        </p:txBody>
      </p:sp>
      <p:pic>
        <p:nvPicPr>
          <p:cNvPr id="9" name="Picture 8">
            <a:extLst>
              <a:ext uri="{FF2B5EF4-FFF2-40B4-BE49-F238E27FC236}">
                <a16:creationId xmlns:a16="http://schemas.microsoft.com/office/drawing/2014/main" id="{6D46EC16-4F46-2C76-76BC-45695280FE71}"/>
              </a:ext>
            </a:extLst>
          </p:cNvPr>
          <p:cNvPicPr>
            <a:picLocks noChangeAspect="1"/>
          </p:cNvPicPr>
          <p:nvPr/>
        </p:nvPicPr>
        <p:blipFill>
          <a:blip r:embed="rId4"/>
          <a:stretch>
            <a:fillRect/>
          </a:stretch>
        </p:blipFill>
        <p:spPr>
          <a:xfrm>
            <a:off x="234281" y="2369483"/>
            <a:ext cx="3072173" cy="2119034"/>
          </a:xfrm>
          <a:prstGeom prst="rect">
            <a:avLst/>
          </a:prstGeom>
        </p:spPr>
      </p:pic>
    </p:spTree>
    <p:extLst>
      <p:ext uri="{BB962C8B-B14F-4D97-AF65-F5344CB8AC3E}">
        <p14:creationId xmlns:p14="http://schemas.microsoft.com/office/powerpoint/2010/main" val="137672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1C6C2-F2EA-813D-8042-B82B2B55F00F}"/>
              </a:ext>
            </a:extLst>
          </p:cNvPr>
          <p:cNvSpPr>
            <a:spLocks noGrp="1"/>
          </p:cNvSpPr>
          <p:nvPr>
            <p:ph type="title"/>
          </p:nvPr>
        </p:nvSpPr>
        <p:spPr/>
        <p:txBody>
          <a:bodyPr>
            <a:normAutofit/>
          </a:bodyPr>
          <a:lstStyle/>
          <a:p>
            <a:r>
              <a:rPr lang="en-US" sz="2800" dirty="0">
                <a:latin typeface="Gill Sans MT" panose="020B0502020104020203" pitchFamily="34" charset="0"/>
              </a:rPr>
              <a:t>IoT Device Events and Their Signatures</a:t>
            </a:r>
          </a:p>
        </p:txBody>
      </p:sp>
      <p:sp>
        <p:nvSpPr>
          <p:cNvPr id="3" name="Content Placeholder 2">
            <a:extLst>
              <a:ext uri="{FF2B5EF4-FFF2-40B4-BE49-F238E27FC236}">
                <a16:creationId xmlns:a16="http://schemas.microsoft.com/office/drawing/2014/main" id="{BC942FD8-24E7-ECB4-0E61-A1A4F3F6C387}"/>
              </a:ext>
            </a:extLst>
          </p:cNvPr>
          <p:cNvSpPr>
            <a:spLocks noGrp="1"/>
          </p:cNvSpPr>
          <p:nvPr>
            <p:ph idx="1"/>
          </p:nvPr>
        </p:nvSpPr>
        <p:spPr/>
        <p:txBody>
          <a:bodyPr>
            <a:normAutofit/>
          </a:bodyPr>
          <a:lstStyle/>
          <a:p>
            <a:pPr marL="342900" indent="-342900"/>
            <a:endParaRPr lang="en-US" sz="2400" dirty="0">
              <a:latin typeface="Gill Sans MT" panose="020B0502020104020203" pitchFamily="34" charset="0"/>
            </a:endParaRPr>
          </a:p>
        </p:txBody>
      </p:sp>
      <p:sp>
        <p:nvSpPr>
          <p:cNvPr id="4" name="Slide Number Placeholder 3">
            <a:extLst>
              <a:ext uri="{FF2B5EF4-FFF2-40B4-BE49-F238E27FC236}">
                <a16:creationId xmlns:a16="http://schemas.microsoft.com/office/drawing/2014/main" id="{C104A1BC-4D8C-ACBA-C5F2-52DF7E2674F4}"/>
              </a:ext>
            </a:extLst>
          </p:cNvPr>
          <p:cNvSpPr>
            <a:spLocks noGrp="1"/>
          </p:cNvSpPr>
          <p:nvPr>
            <p:ph type="sldNum" sz="quarter" idx="12"/>
          </p:nvPr>
        </p:nvSpPr>
        <p:spPr/>
        <p:txBody>
          <a:bodyPr/>
          <a:lstStyle/>
          <a:p>
            <a:fld id="{96145FF0-10D7-4BFC-A2C2-F6A1A74CD6DC}" type="slidenum">
              <a:rPr lang="en-US" smtClean="0"/>
              <a:t>8</a:t>
            </a:fld>
            <a:endParaRPr lang="en-US" dirty="0"/>
          </a:p>
        </p:txBody>
      </p:sp>
      <p:sp>
        <p:nvSpPr>
          <p:cNvPr id="6" name="TextBox 5">
            <a:extLst>
              <a:ext uri="{FF2B5EF4-FFF2-40B4-BE49-F238E27FC236}">
                <a16:creationId xmlns:a16="http://schemas.microsoft.com/office/drawing/2014/main" id="{FBE0FDE0-0E97-7D20-BB65-D0429AF16F18}"/>
              </a:ext>
            </a:extLst>
          </p:cNvPr>
          <p:cNvSpPr txBox="1"/>
          <p:nvPr/>
        </p:nvSpPr>
        <p:spPr>
          <a:xfrm>
            <a:off x="1360382" y="4693566"/>
            <a:ext cx="2081917" cy="338554"/>
          </a:xfrm>
          <a:prstGeom prst="rect">
            <a:avLst/>
          </a:prstGeom>
          <a:noFill/>
        </p:spPr>
        <p:txBody>
          <a:bodyPr wrap="none" rtlCol="0">
            <a:spAutoFit/>
          </a:bodyPr>
          <a:lstStyle/>
          <a:p>
            <a:r>
              <a:rPr lang="en-US" sz="1600" dirty="0">
                <a:latin typeface="Gill Sans MT" panose="020B0502020104020203" pitchFamily="34" charset="0"/>
              </a:rPr>
              <a:t>A smart lock (un)locks</a:t>
            </a:r>
          </a:p>
        </p:txBody>
      </p:sp>
      <p:pic>
        <p:nvPicPr>
          <p:cNvPr id="9" name="Picture 8">
            <a:extLst>
              <a:ext uri="{FF2B5EF4-FFF2-40B4-BE49-F238E27FC236}">
                <a16:creationId xmlns:a16="http://schemas.microsoft.com/office/drawing/2014/main" id="{6D46EC16-4F46-2C76-76BC-45695280FE71}"/>
              </a:ext>
            </a:extLst>
          </p:cNvPr>
          <p:cNvPicPr>
            <a:picLocks noChangeAspect="1"/>
          </p:cNvPicPr>
          <p:nvPr/>
        </p:nvPicPr>
        <p:blipFill>
          <a:blip r:embed="rId3"/>
          <a:stretch>
            <a:fillRect/>
          </a:stretch>
        </p:blipFill>
        <p:spPr>
          <a:xfrm>
            <a:off x="840528" y="2430975"/>
            <a:ext cx="3197178" cy="2205256"/>
          </a:xfrm>
          <a:prstGeom prst="rect">
            <a:avLst/>
          </a:prstGeom>
        </p:spPr>
      </p:pic>
      <p:pic>
        <p:nvPicPr>
          <p:cNvPr id="10" name="Picture 9">
            <a:extLst>
              <a:ext uri="{FF2B5EF4-FFF2-40B4-BE49-F238E27FC236}">
                <a16:creationId xmlns:a16="http://schemas.microsoft.com/office/drawing/2014/main" id="{3DD1C376-C446-9773-5E69-CCB8A4476E9F}"/>
              </a:ext>
            </a:extLst>
          </p:cNvPr>
          <p:cNvPicPr>
            <a:picLocks noChangeAspect="1"/>
          </p:cNvPicPr>
          <p:nvPr/>
        </p:nvPicPr>
        <p:blipFill>
          <a:blip r:embed="rId4"/>
          <a:stretch>
            <a:fillRect/>
          </a:stretch>
        </p:blipFill>
        <p:spPr>
          <a:xfrm>
            <a:off x="4643953" y="2044498"/>
            <a:ext cx="3524358" cy="2978210"/>
          </a:xfrm>
          <a:prstGeom prst="rect">
            <a:avLst/>
          </a:prstGeom>
        </p:spPr>
      </p:pic>
      <p:sp>
        <p:nvSpPr>
          <p:cNvPr id="11" name="TextBox 10">
            <a:extLst>
              <a:ext uri="{FF2B5EF4-FFF2-40B4-BE49-F238E27FC236}">
                <a16:creationId xmlns:a16="http://schemas.microsoft.com/office/drawing/2014/main" id="{28C69500-A800-2391-7C13-E9DAC2BA0F56}"/>
              </a:ext>
            </a:extLst>
          </p:cNvPr>
          <p:cNvSpPr txBox="1"/>
          <p:nvPr/>
        </p:nvSpPr>
        <p:spPr>
          <a:xfrm>
            <a:off x="5355555" y="5106757"/>
            <a:ext cx="2176493" cy="338554"/>
          </a:xfrm>
          <a:prstGeom prst="rect">
            <a:avLst/>
          </a:prstGeom>
          <a:noFill/>
        </p:spPr>
        <p:txBody>
          <a:bodyPr wrap="none" rtlCol="0">
            <a:spAutoFit/>
          </a:bodyPr>
          <a:lstStyle/>
          <a:p>
            <a:r>
              <a:rPr lang="en-US" sz="1600" dirty="0">
                <a:latin typeface="Gill Sans MT" panose="020B0502020104020203" pitchFamily="34" charset="0"/>
              </a:rPr>
              <a:t>A smart lock auto locks</a:t>
            </a:r>
          </a:p>
        </p:txBody>
      </p:sp>
    </p:spTree>
    <p:extLst>
      <p:ext uri="{BB962C8B-B14F-4D97-AF65-F5344CB8AC3E}">
        <p14:creationId xmlns:p14="http://schemas.microsoft.com/office/powerpoint/2010/main" val="1335800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10DE-6CCB-F802-8379-B4A3C3F6ABC3}"/>
              </a:ext>
            </a:extLst>
          </p:cNvPr>
          <p:cNvSpPr>
            <a:spLocks noGrp="1"/>
          </p:cNvSpPr>
          <p:nvPr>
            <p:ph type="title"/>
          </p:nvPr>
        </p:nvSpPr>
        <p:spPr/>
        <p:txBody>
          <a:bodyPr>
            <a:normAutofit/>
          </a:bodyPr>
          <a:lstStyle/>
          <a:p>
            <a:r>
              <a:rPr lang="en-US" sz="2800" dirty="0">
                <a:latin typeface="Gill Sans MT" panose="020B0502020104020203" pitchFamily="34" charset="0"/>
              </a:rPr>
              <a:t>From TCP Packets To Device Events</a:t>
            </a:r>
          </a:p>
        </p:txBody>
      </p:sp>
      <p:sp>
        <p:nvSpPr>
          <p:cNvPr id="4" name="Slide Number Placeholder 3">
            <a:extLst>
              <a:ext uri="{FF2B5EF4-FFF2-40B4-BE49-F238E27FC236}">
                <a16:creationId xmlns:a16="http://schemas.microsoft.com/office/drawing/2014/main" id="{95732E7F-64B4-8BA5-7036-B2F85C585B35}"/>
              </a:ext>
            </a:extLst>
          </p:cNvPr>
          <p:cNvSpPr>
            <a:spLocks noGrp="1"/>
          </p:cNvSpPr>
          <p:nvPr>
            <p:ph type="sldNum" sz="quarter" idx="12"/>
          </p:nvPr>
        </p:nvSpPr>
        <p:spPr/>
        <p:txBody>
          <a:bodyPr/>
          <a:lstStyle/>
          <a:p>
            <a:fld id="{96145FF0-10D7-4BFC-A2C2-F6A1A74CD6DC}" type="slidenum">
              <a:rPr lang="en-US" smtClean="0"/>
              <a:t>9</a:t>
            </a:fld>
            <a:endParaRPr lang="en-US"/>
          </a:p>
        </p:txBody>
      </p:sp>
      <p:pic>
        <p:nvPicPr>
          <p:cNvPr id="5" name="Picture 4" descr="Chart, scatter chart&#10;&#10;Description automatically generated">
            <a:extLst>
              <a:ext uri="{FF2B5EF4-FFF2-40B4-BE49-F238E27FC236}">
                <a16:creationId xmlns:a16="http://schemas.microsoft.com/office/drawing/2014/main" id="{18AD12F7-D854-4183-B197-B2C5AAACF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7839"/>
            <a:ext cx="9144000" cy="1537363"/>
          </a:xfrm>
          <a:prstGeom prst="rect">
            <a:avLst/>
          </a:prstGeom>
        </p:spPr>
      </p:pic>
      <p:pic>
        <p:nvPicPr>
          <p:cNvPr id="9" name="Picture 8" descr="Chart&#10;&#10;Description automatically generated">
            <a:extLst>
              <a:ext uri="{FF2B5EF4-FFF2-40B4-BE49-F238E27FC236}">
                <a16:creationId xmlns:a16="http://schemas.microsoft.com/office/drawing/2014/main" id="{B4A7CA57-06BC-499E-A033-117A941049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89030"/>
            <a:ext cx="9144000" cy="1537363"/>
          </a:xfrm>
          <a:prstGeom prst="rect">
            <a:avLst/>
          </a:prstGeom>
        </p:spPr>
      </p:pic>
      <p:sp>
        <p:nvSpPr>
          <p:cNvPr id="10" name="TextBox 9">
            <a:extLst>
              <a:ext uri="{FF2B5EF4-FFF2-40B4-BE49-F238E27FC236}">
                <a16:creationId xmlns:a16="http://schemas.microsoft.com/office/drawing/2014/main" id="{918B97C2-AE7F-418E-B64B-7BBEF68B2EC4}"/>
              </a:ext>
            </a:extLst>
          </p:cNvPr>
          <p:cNvSpPr txBox="1"/>
          <p:nvPr/>
        </p:nvSpPr>
        <p:spPr>
          <a:xfrm>
            <a:off x="2727296" y="1280160"/>
            <a:ext cx="4238047" cy="369332"/>
          </a:xfrm>
          <a:prstGeom prst="rect">
            <a:avLst/>
          </a:prstGeom>
          <a:noFill/>
        </p:spPr>
        <p:txBody>
          <a:bodyPr wrap="square" rtlCol="0">
            <a:spAutoFit/>
          </a:bodyPr>
          <a:lstStyle/>
          <a:p>
            <a:r>
              <a:rPr lang="en-US" dirty="0">
                <a:latin typeface="Gill Sans MT" panose="020B0502020104020203" pitchFamily="34" charset="0"/>
              </a:rPr>
              <a:t>Ping-Pong (</a:t>
            </a:r>
            <a:r>
              <a:rPr lang="en-US" dirty="0" err="1">
                <a:latin typeface="Gill Sans MT" panose="020B0502020104020203" pitchFamily="34" charset="0"/>
              </a:rPr>
              <a:t>Trimanananda</a:t>
            </a:r>
            <a:r>
              <a:rPr lang="en-US" dirty="0">
                <a:latin typeface="Gill Sans MT" panose="020B0502020104020203" pitchFamily="34" charset="0"/>
              </a:rPr>
              <a:t> et. al, NDSS’2019)</a:t>
            </a:r>
          </a:p>
        </p:txBody>
      </p:sp>
      <p:sp>
        <p:nvSpPr>
          <p:cNvPr id="20" name="TextBox 19">
            <a:extLst>
              <a:ext uri="{FF2B5EF4-FFF2-40B4-BE49-F238E27FC236}">
                <a16:creationId xmlns:a16="http://schemas.microsoft.com/office/drawing/2014/main" id="{4BC238AC-4FA8-4514-B905-1800E99537CF}"/>
              </a:ext>
            </a:extLst>
          </p:cNvPr>
          <p:cNvSpPr txBox="1"/>
          <p:nvPr/>
        </p:nvSpPr>
        <p:spPr>
          <a:xfrm>
            <a:off x="2728624" y="5455915"/>
            <a:ext cx="3689406" cy="369332"/>
          </a:xfrm>
          <a:prstGeom prst="rect">
            <a:avLst/>
          </a:prstGeom>
          <a:noFill/>
        </p:spPr>
        <p:txBody>
          <a:bodyPr wrap="square" rtlCol="0">
            <a:spAutoFit/>
          </a:bodyPr>
          <a:lstStyle/>
          <a:p>
            <a:r>
              <a:rPr lang="en-US" dirty="0" err="1">
                <a:latin typeface="Gill Sans MT" panose="020B0502020104020203" pitchFamily="34" charset="0"/>
              </a:rPr>
              <a:t>IoTAthena</a:t>
            </a:r>
            <a:r>
              <a:rPr lang="en-US" dirty="0">
                <a:latin typeface="Gill Sans MT" panose="020B0502020104020203" pitchFamily="34" charset="0"/>
              </a:rPr>
              <a:t> (Wan et. al, TWC’2022)</a:t>
            </a:r>
          </a:p>
        </p:txBody>
      </p:sp>
    </p:spTree>
    <p:extLst>
      <p:ext uri="{BB962C8B-B14F-4D97-AF65-F5344CB8AC3E}">
        <p14:creationId xmlns:p14="http://schemas.microsoft.com/office/powerpoint/2010/main" val="2537397189"/>
      </p:ext>
    </p:extLst>
  </p:cSld>
  <p:clrMapOvr>
    <a:masterClrMapping/>
  </p:clrMapOvr>
</p:sld>
</file>

<file path=ppt/theme/theme1.xml><?xml version="1.0" encoding="utf-8"?>
<a:theme xmlns:a="http://schemas.openxmlformats.org/drawingml/2006/main" name="AS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Lucida Console"/>
        <a:ea typeface=""/>
        <a:cs typeface=""/>
      </a:majorFont>
      <a:minorFont>
        <a:latin typeface="Lucida Consol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U" id="{678B13D2-B552-4AFD-9946-1F1BABC288AE}" vid="{0B1F3B2D-36F7-41AA-9BE0-2C6E181A18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3955</Words>
  <Application>Microsoft Office PowerPoint</Application>
  <PresentationFormat>On-screen Show (4:3)</PresentationFormat>
  <Paragraphs>497</Paragraphs>
  <Slides>27</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Abadi Extra Light</vt:lpstr>
      <vt:lpstr>Arial</vt:lpstr>
      <vt:lpstr>Calibri</vt:lpstr>
      <vt:lpstr>Cambria Math</vt:lpstr>
      <vt:lpstr>Comic Sans MS</vt:lpstr>
      <vt:lpstr>Gill Sans MT</vt:lpstr>
      <vt:lpstr>Lucida Console</vt:lpstr>
      <vt:lpstr>The Serif Hand Light</vt:lpstr>
      <vt:lpstr>Times New Roman</vt:lpstr>
      <vt:lpstr>Wingdings</vt:lpstr>
      <vt:lpstr>ASU</vt:lpstr>
      <vt:lpstr>Inferring User Activities from IoT Device Events in Smart Homes: Challenges and Opportunities</vt:lpstr>
      <vt:lpstr>Outline</vt:lpstr>
      <vt:lpstr>WHY Do We Care about IoT Devices?</vt:lpstr>
      <vt:lpstr>WHAT Do We Have from a Networking Perspective?</vt:lpstr>
      <vt:lpstr>WHAT Do We Have from a Networking Perspective?</vt:lpstr>
      <vt:lpstr>IoT Device Events and Their Signatures</vt:lpstr>
      <vt:lpstr>IoT Device Events and Their Signatures</vt:lpstr>
      <vt:lpstr>IoT Device Events and Their Signatures</vt:lpstr>
      <vt:lpstr>From TCP Packets To Device Events</vt:lpstr>
      <vt:lpstr>User Activities and Their Signatures</vt:lpstr>
      <vt:lpstr>From Device Events To User Activities</vt:lpstr>
      <vt:lpstr>The IoTMosaic Approach</vt:lpstr>
      <vt:lpstr>The E2AP Approach</vt:lpstr>
      <vt:lpstr>Outline</vt:lpstr>
      <vt:lpstr>Challenges to Existing Solutions</vt:lpstr>
      <vt:lpstr>Impossibility Results</vt:lpstr>
      <vt:lpstr>Impossibility Results</vt:lpstr>
      <vt:lpstr>Outline</vt:lpstr>
      <vt:lpstr>Challenges  Opportunities</vt:lpstr>
      <vt:lpstr>The E2AP+ Approach</vt:lpstr>
      <vt:lpstr>The WMatch Approach</vt:lpstr>
      <vt:lpstr>Evaluation Setup</vt:lpstr>
      <vt:lpstr>Evaluation Results</vt:lpstr>
      <vt:lpstr>Evaluation Results</vt:lpstr>
      <vt:lpstr>Outline</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Inferring User Activities from IoT Device Events in Smart Homes: Challenges and Opportunities</dc:title>
  <dc:creator>Guoliang Xue</dc:creator>
  <cp:lastModifiedBy>Guoliang Xue</cp:lastModifiedBy>
  <cp:revision>33</cp:revision>
  <dcterms:created xsi:type="dcterms:W3CDTF">2022-07-26T01:09:43Z</dcterms:created>
  <dcterms:modified xsi:type="dcterms:W3CDTF">2022-07-26T18:25:42Z</dcterms:modified>
</cp:coreProperties>
</file>