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9" r:id="rId3"/>
    <p:sldId id="257" r:id="rId4"/>
    <p:sldId id="265" r:id="rId5"/>
    <p:sldId id="258" r:id="rId6"/>
    <p:sldId id="260" r:id="rId7"/>
    <p:sldId id="266" r:id="rId8"/>
    <p:sldId id="261" r:id="rId9"/>
    <p:sldId id="262" r:id="rId10"/>
    <p:sldId id="267" r:id="rId11"/>
    <p:sldId id="263" r:id="rId12"/>
    <p:sldId id="271" r:id="rId13"/>
    <p:sldId id="272" r:id="rId14"/>
    <p:sldId id="273" r:id="rId15"/>
    <p:sldId id="274" r:id="rId16"/>
    <p:sldId id="276" r:id="rId17"/>
    <p:sldId id="277" r:id="rId18"/>
    <p:sldId id="264" r:id="rId19"/>
    <p:sldId id="268" r:id="rId20"/>
    <p:sldId id="270"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3" autoAdjust="0"/>
    <p:restoredTop sz="94660"/>
  </p:normalViewPr>
  <p:slideViewPr>
    <p:cSldViewPr snapToGrid="0">
      <p:cViewPr varScale="1">
        <p:scale>
          <a:sx n="95" d="100"/>
          <a:sy n="95" d="100"/>
        </p:scale>
        <p:origin x="33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3/24/2017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5446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4611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6843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07797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3781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85744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44098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53718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055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0991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2766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245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4010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8415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181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7125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9144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3/24/2017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97605697"/>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2"/>
            <a:ext cx="8791575" cy="4891576"/>
          </a:xfrm>
        </p:spPr>
        <p:txBody>
          <a:bodyPr>
            <a:normAutofit/>
          </a:bodyPr>
          <a:lstStyle/>
          <a:p>
            <a:pPr algn="ctr"/>
            <a:r>
              <a:rPr lang="en-CA" sz="3600" b="1" u="sng" dirty="0"/>
              <a:t>Hadoop I/o</a:t>
            </a:r>
            <a:br>
              <a:rPr lang="en-CA" sz="3600" dirty="0"/>
            </a:br>
            <a:br>
              <a:rPr lang="en-CA" sz="3600" dirty="0"/>
            </a:br>
            <a:r>
              <a:rPr lang="en-CA" sz="3600" dirty="0"/>
              <a:t>Hadoop Distributed File System</a:t>
            </a:r>
            <a:endParaRPr lang="en-US" sz="3600" dirty="0"/>
          </a:p>
        </p:txBody>
      </p:sp>
      <p:pic>
        <p:nvPicPr>
          <p:cNvPr id="6148"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1814" y="428233"/>
            <a:ext cx="5660280" cy="3764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520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 using hdfs</a:t>
            </a:r>
          </a:p>
        </p:txBody>
      </p:sp>
      <p:sp>
        <p:nvSpPr>
          <p:cNvPr id="3" name="Content Placeholder 2"/>
          <p:cNvSpPr>
            <a:spLocks noGrp="1"/>
          </p:cNvSpPr>
          <p:nvPr>
            <p:ph idx="1"/>
          </p:nvPr>
        </p:nvSpPr>
        <p:spPr/>
        <p:txBody>
          <a:bodyPr/>
          <a:lstStyle/>
          <a:p>
            <a:r>
              <a:rPr lang="en-US" b="1" u="sng" dirty="0"/>
              <a:t>Low-Latency data access: </a:t>
            </a:r>
            <a:r>
              <a:rPr lang="en-US" dirty="0"/>
              <a:t>Applications that require low-latency access to data, in the tens of milliseconds range, will not work well with HDFS. </a:t>
            </a:r>
            <a:endParaRPr lang="en-US" b="1" dirty="0"/>
          </a:p>
          <a:p>
            <a:endParaRPr lang="en-US" dirty="0"/>
          </a:p>
        </p:txBody>
      </p:sp>
      <p:pic>
        <p:nvPicPr>
          <p:cNvPr id="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5360" y="105179"/>
            <a:ext cx="4341224" cy="2505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0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 using hdfs</a:t>
            </a:r>
          </a:p>
        </p:txBody>
      </p:sp>
      <p:sp>
        <p:nvSpPr>
          <p:cNvPr id="3" name="Content Placeholder 2"/>
          <p:cNvSpPr>
            <a:spLocks noGrp="1"/>
          </p:cNvSpPr>
          <p:nvPr>
            <p:ph idx="1"/>
          </p:nvPr>
        </p:nvSpPr>
        <p:spPr/>
        <p:txBody>
          <a:bodyPr/>
          <a:lstStyle/>
          <a:p>
            <a:r>
              <a:rPr lang="en-US" b="1" dirty="0"/>
              <a:t>Multiple writers and arbitrary file modifications:  </a:t>
            </a:r>
          </a:p>
          <a:p>
            <a:pPr lvl="1"/>
            <a:r>
              <a:rPr lang="en-US" dirty="0"/>
              <a:t>Files in HDFS may be written to by a single writer. Writes are always made at the end of the file, in append-only fashion. There is no support for multiple writers or for modifications at arbitrary offsets in the file. </a:t>
            </a:r>
          </a:p>
        </p:txBody>
      </p:sp>
      <p:pic>
        <p:nvPicPr>
          <p:cNvPr id="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5360" y="105179"/>
            <a:ext cx="4341224" cy="2505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90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Integrity</a:t>
            </a:r>
            <a:br>
              <a:rPr lang="en-US" dirty="0"/>
            </a:br>
            <a:endParaRPr lang="en-US" dirty="0"/>
          </a:p>
        </p:txBody>
      </p:sp>
      <p:sp>
        <p:nvSpPr>
          <p:cNvPr id="3" name="Content Placeholder 2"/>
          <p:cNvSpPr>
            <a:spLocks noGrp="1"/>
          </p:cNvSpPr>
          <p:nvPr>
            <p:ph idx="1"/>
          </p:nvPr>
        </p:nvSpPr>
        <p:spPr/>
        <p:txBody>
          <a:bodyPr/>
          <a:lstStyle/>
          <a:p>
            <a:pPr fontAlgn="base"/>
            <a:r>
              <a:rPr lang="en-US" dirty="0"/>
              <a:t>Users of Hadoop rightly expect that no data will be lost or corrupted during storage or processing. However, because every I/O operation on the disk or network carries with it a small chance of introducing errors into the data that it is reading or writing, when the volumes of data flowing through the system are as large as the ones Hadoop is capable of handling, the chance of data corruption occurring is high.</a:t>
            </a:r>
          </a:p>
          <a:p>
            <a:endParaRPr lang="en-US" dirty="0"/>
          </a:p>
        </p:txBody>
      </p:sp>
      <p:pic>
        <p:nvPicPr>
          <p:cNvPr id="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5360" y="105179"/>
            <a:ext cx="4341224" cy="2505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5778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integrity </a:t>
            </a:r>
          </a:p>
        </p:txBody>
      </p:sp>
      <p:sp>
        <p:nvSpPr>
          <p:cNvPr id="3" name="Content Placeholder 2"/>
          <p:cNvSpPr>
            <a:spLocks noGrp="1"/>
          </p:cNvSpPr>
          <p:nvPr>
            <p:ph idx="1"/>
          </p:nvPr>
        </p:nvSpPr>
        <p:spPr/>
        <p:txBody>
          <a:bodyPr/>
          <a:lstStyle/>
          <a:p>
            <a:endParaRPr lang="en-US" dirty="0"/>
          </a:p>
          <a:p>
            <a:r>
              <a:rPr lang="en-US" dirty="0"/>
              <a:t>The usual way of detecting corrupted data is by computing a </a:t>
            </a:r>
            <a:r>
              <a:rPr lang="en-US" i="1" dirty="0"/>
              <a:t>checksum</a:t>
            </a:r>
            <a:r>
              <a:rPr lang="en-US" dirty="0"/>
              <a:t> for the data when it first enters the system, and again whenever it is transmitted across a channel that is unreliable and hence capable of corrupting the data. The data is deemed to be corrupt if the newly generated checksum doesn’t exactly match the original</a:t>
            </a:r>
            <a:endParaRPr lang="en-US" dirty="0"/>
          </a:p>
        </p:txBody>
      </p:sp>
      <p:pic>
        <p:nvPicPr>
          <p:cNvPr id="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5360" y="105179"/>
            <a:ext cx="4341224" cy="2505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214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dirty="0"/>
              <a:t>Data Integrity in HDFS</a:t>
            </a:r>
            <a:endParaRPr lang="en-US" dirty="0"/>
          </a:p>
        </p:txBody>
      </p:sp>
      <p:sp>
        <p:nvSpPr>
          <p:cNvPr id="3" name="Content Placeholder 2"/>
          <p:cNvSpPr>
            <a:spLocks noGrp="1"/>
          </p:cNvSpPr>
          <p:nvPr>
            <p:ph idx="1"/>
          </p:nvPr>
        </p:nvSpPr>
        <p:spPr/>
        <p:txBody>
          <a:bodyPr/>
          <a:lstStyle/>
          <a:p>
            <a:r>
              <a:rPr lang="en-US" dirty="0"/>
              <a:t>HDFS transparently checksums all data written to it and by default verifies checksums when reading data</a:t>
            </a:r>
          </a:p>
          <a:p>
            <a:endParaRPr lang="en-US" dirty="0"/>
          </a:p>
          <a:p>
            <a:r>
              <a:rPr lang="en-US" dirty="0"/>
              <a:t>Data nodes are responsible for verifying the data they receive before storing the data and its checksum.</a:t>
            </a:r>
            <a:endParaRPr lang="en-US" dirty="0"/>
          </a:p>
        </p:txBody>
      </p:sp>
      <p:pic>
        <p:nvPicPr>
          <p:cNvPr id="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5360" y="105179"/>
            <a:ext cx="4341224" cy="2505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632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dirty="0"/>
              <a:t>Data Integrity in HDFS</a:t>
            </a:r>
            <a:endParaRPr lang="en-US" dirty="0"/>
          </a:p>
        </p:txBody>
      </p:sp>
      <p:sp>
        <p:nvSpPr>
          <p:cNvPr id="3" name="Content Placeholder 2"/>
          <p:cNvSpPr>
            <a:spLocks noGrp="1"/>
          </p:cNvSpPr>
          <p:nvPr>
            <p:ph idx="1"/>
          </p:nvPr>
        </p:nvSpPr>
        <p:spPr/>
        <p:txBody>
          <a:bodyPr/>
          <a:lstStyle/>
          <a:p>
            <a:r>
              <a:rPr lang="en-US" dirty="0"/>
              <a:t>When clients read data from data nodes, they verify checksums as well, comparing them with the ones stored at the DataNode. </a:t>
            </a:r>
          </a:p>
          <a:p>
            <a:endParaRPr lang="en-US" dirty="0"/>
          </a:p>
          <a:p>
            <a:r>
              <a:rPr lang="en-US" dirty="0"/>
              <a:t>Each DataNode keeps a persistent log of checksum verifications, so it knows the last time each of its blocks was verified.</a:t>
            </a:r>
            <a:endParaRPr lang="en-US" dirty="0"/>
          </a:p>
        </p:txBody>
      </p:sp>
      <p:pic>
        <p:nvPicPr>
          <p:cNvPr id="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5360" y="105179"/>
            <a:ext cx="4341224" cy="2505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7538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dirty="0"/>
              <a:t>Data Integrity in HDFS</a:t>
            </a:r>
            <a:endParaRPr lang="en-US" dirty="0"/>
          </a:p>
        </p:txBody>
      </p:sp>
      <p:sp>
        <p:nvSpPr>
          <p:cNvPr id="3" name="Content Placeholder 2"/>
          <p:cNvSpPr>
            <a:spLocks noGrp="1"/>
          </p:cNvSpPr>
          <p:nvPr>
            <p:ph idx="1"/>
          </p:nvPr>
        </p:nvSpPr>
        <p:spPr/>
        <p:txBody>
          <a:bodyPr/>
          <a:lstStyle/>
          <a:p>
            <a:endParaRPr lang="en-US" dirty="0"/>
          </a:p>
          <a:p>
            <a:r>
              <a:rPr lang="en-US" dirty="0"/>
              <a:t>Aside from block verification on client reads, each data node runs a DataBlockScanner in a background thread that periodically verifies all the blocks stored on the data node</a:t>
            </a:r>
          </a:p>
        </p:txBody>
      </p:sp>
      <p:pic>
        <p:nvPicPr>
          <p:cNvPr id="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5360" y="105179"/>
            <a:ext cx="4341224" cy="2505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193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dirty="0"/>
              <a:t>Data Integrity in HDFS</a:t>
            </a:r>
            <a:endParaRPr lang="en-US" dirty="0"/>
          </a:p>
        </p:txBody>
      </p:sp>
      <p:sp>
        <p:nvSpPr>
          <p:cNvPr id="3" name="Content Placeholder 2"/>
          <p:cNvSpPr>
            <a:spLocks noGrp="1"/>
          </p:cNvSpPr>
          <p:nvPr>
            <p:ph idx="1"/>
          </p:nvPr>
        </p:nvSpPr>
        <p:spPr/>
        <p:txBody>
          <a:bodyPr/>
          <a:lstStyle/>
          <a:p>
            <a:endParaRPr lang="en-US" dirty="0"/>
          </a:p>
          <a:p>
            <a:r>
              <a:rPr lang="en-US" dirty="0"/>
              <a:t>Because HDFS stores replicas of blocks, it can “</a:t>
            </a:r>
            <a:r>
              <a:rPr lang="en-US" b="1" dirty="0"/>
              <a:t>heal</a:t>
            </a:r>
            <a:r>
              <a:rPr lang="en-US" dirty="0"/>
              <a:t>” corrupted blocks by copying one of the good replicas to produce a new, uncorrupt replica. </a:t>
            </a:r>
          </a:p>
          <a:p>
            <a:r>
              <a:rPr lang="en-US" dirty="0"/>
              <a:t>If a client detects an error when reading a </a:t>
            </a:r>
            <a:r>
              <a:rPr lang="en-US" b="1" dirty="0"/>
              <a:t>block</a:t>
            </a:r>
            <a:r>
              <a:rPr lang="en-US" dirty="0"/>
              <a:t>, it reports the </a:t>
            </a:r>
            <a:r>
              <a:rPr lang="en-US" b="1" dirty="0"/>
              <a:t>bad</a:t>
            </a:r>
            <a:r>
              <a:rPr lang="en-US" dirty="0"/>
              <a:t> </a:t>
            </a:r>
            <a:r>
              <a:rPr lang="en-US" b="1" dirty="0"/>
              <a:t>block</a:t>
            </a:r>
            <a:r>
              <a:rPr lang="en-US" dirty="0"/>
              <a:t> and the DataNode it was trying to read from to the NameNode before throwing a </a:t>
            </a:r>
            <a:r>
              <a:rPr lang="en-US" b="1" dirty="0"/>
              <a:t>Checksum</a:t>
            </a:r>
            <a:r>
              <a:rPr lang="en-US" dirty="0"/>
              <a:t> </a:t>
            </a:r>
            <a:r>
              <a:rPr lang="en-US" b="1" dirty="0"/>
              <a:t>Exception</a:t>
            </a:r>
            <a:endParaRPr lang="en-US" b="1" dirty="0"/>
          </a:p>
        </p:txBody>
      </p:sp>
      <p:pic>
        <p:nvPicPr>
          <p:cNvPr id="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5360" y="105179"/>
            <a:ext cx="4341224" cy="2505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874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Hadoop</a:t>
            </a:r>
          </a:p>
        </p:txBody>
      </p:sp>
      <p:sp>
        <p:nvSpPr>
          <p:cNvPr id="3" name="Content Placeholder 2"/>
          <p:cNvSpPr>
            <a:spLocks noGrp="1"/>
          </p:cNvSpPr>
          <p:nvPr>
            <p:ph idx="1"/>
          </p:nvPr>
        </p:nvSpPr>
        <p:spPr/>
        <p:txBody>
          <a:bodyPr/>
          <a:lstStyle/>
          <a:p>
            <a:r>
              <a:rPr lang="en-US" u="sng" dirty="0"/>
              <a:t>NameNode (Master): </a:t>
            </a:r>
          </a:p>
          <a:p>
            <a:endParaRPr lang="en-US" u="sng" dirty="0"/>
          </a:p>
          <a:p>
            <a:r>
              <a:rPr lang="en-US" dirty="0"/>
              <a:t>The centerpiece of an HDFS file system. It keeps the directory tree of all files in the file system, and tracks where across the cluster the file data is kept. It does not store the data of these files itself.</a:t>
            </a:r>
            <a:endParaRPr lang="en-US" u="sng" dirty="0"/>
          </a:p>
        </p:txBody>
      </p:sp>
      <p:pic>
        <p:nvPicPr>
          <p:cNvPr id="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5360" y="105179"/>
            <a:ext cx="4341224" cy="2505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975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Hadoop</a:t>
            </a:r>
          </a:p>
        </p:txBody>
      </p:sp>
      <p:sp>
        <p:nvSpPr>
          <p:cNvPr id="3" name="Content Placeholder 2"/>
          <p:cNvSpPr>
            <a:spLocks noGrp="1"/>
          </p:cNvSpPr>
          <p:nvPr>
            <p:ph idx="1"/>
          </p:nvPr>
        </p:nvSpPr>
        <p:spPr/>
        <p:txBody>
          <a:bodyPr/>
          <a:lstStyle/>
          <a:p>
            <a:r>
              <a:rPr lang="en-US" u="sng" dirty="0"/>
              <a:t>Data Node (Slave):</a:t>
            </a:r>
          </a:p>
          <a:p>
            <a:endParaRPr lang="en-US" u="sng" dirty="0"/>
          </a:p>
          <a:p>
            <a:r>
              <a:rPr lang="en-US" dirty="0"/>
              <a:t>A </a:t>
            </a:r>
            <a:r>
              <a:rPr lang="en-US" b="1" dirty="0"/>
              <a:t>DataNode</a:t>
            </a:r>
            <a:r>
              <a:rPr lang="en-US" dirty="0"/>
              <a:t> stores </a:t>
            </a:r>
            <a:r>
              <a:rPr lang="en-US" b="1" dirty="0"/>
              <a:t>data</a:t>
            </a:r>
            <a:r>
              <a:rPr lang="en-US" dirty="0"/>
              <a:t> in the [HadoopFileSystem]. A functional filesystem has more than one </a:t>
            </a:r>
            <a:r>
              <a:rPr lang="en-US" b="1" dirty="0"/>
              <a:t>DataNode</a:t>
            </a:r>
            <a:r>
              <a:rPr lang="en-US" dirty="0"/>
              <a:t>, with </a:t>
            </a:r>
            <a:r>
              <a:rPr lang="en-US" b="1" dirty="0"/>
              <a:t>data</a:t>
            </a:r>
            <a:r>
              <a:rPr lang="en-US" dirty="0"/>
              <a:t> replicated across them. On startup, a </a:t>
            </a:r>
            <a:r>
              <a:rPr lang="en-US" b="1" dirty="0"/>
              <a:t>DataNode</a:t>
            </a:r>
            <a:r>
              <a:rPr lang="en-US" dirty="0"/>
              <a:t> connects to the NameNode; spinning until that service comes up. It then responds to requests from the NameNode for filesystem operations.</a:t>
            </a:r>
            <a:endParaRPr lang="en-US" u="sng" dirty="0"/>
          </a:p>
        </p:txBody>
      </p:sp>
      <p:pic>
        <p:nvPicPr>
          <p:cNvPr id="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5360" y="105179"/>
            <a:ext cx="4341224" cy="2505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49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Members	</a:t>
            </a:r>
          </a:p>
        </p:txBody>
      </p:sp>
      <p:sp>
        <p:nvSpPr>
          <p:cNvPr id="3" name="Content Placeholder 2"/>
          <p:cNvSpPr>
            <a:spLocks noGrp="1"/>
          </p:cNvSpPr>
          <p:nvPr>
            <p:ph idx="1"/>
          </p:nvPr>
        </p:nvSpPr>
        <p:spPr>
          <a:xfrm>
            <a:off x="3562142" y="2097088"/>
            <a:ext cx="9905999" cy="3541714"/>
          </a:xfrm>
        </p:spPr>
        <p:txBody>
          <a:bodyPr/>
          <a:lstStyle/>
          <a:p>
            <a:endParaRPr lang="en-US" dirty="0"/>
          </a:p>
          <a:p>
            <a:pPr marL="0" indent="0">
              <a:buNone/>
            </a:pPr>
            <a:r>
              <a:rPr lang="en-US" dirty="0"/>
              <a:t>Alex Diker 100746284</a:t>
            </a:r>
          </a:p>
          <a:p>
            <a:pPr marL="0" indent="0">
              <a:buNone/>
            </a:pPr>
            <a:r>
              <a:rPr lang="en-US" dirty="0"/>
              <a:t>Thadchayani Kupendiran 100883757</a:t>
            </a:r>
          </a:p>
          <a:p>
            <a:pPr marL="0" indent="0">
              <a:buNone/>
            </a:pPr>
            <a:r>
              <a:rPr lang="en-US" dirty="0"/>
              <a:t>Kazuma Sato 100948212</a:t>
            </a:r>
          </a:p>
          <a:p>
            <a:pPr marL="0" indent="0">
              <a:buNone/>
            </a:pPr>
            <a:r>
              <a:rPr lang="en-US" dirty="0"/>
              <a:t>Robert Gray </a:t>
            </a:r>
          </a:p>
          <a:p>
            <a:endParaRPr lang="en-US" dirty="0"/>
          </a:p>
        </p:txBody>
      </p:sp>
      <p:pic>
        <p:nvPicPr>
          <p:cNvPr id="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0"/>
            <a:ext cx="4572000" cy="263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901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hadoop</a:t>
            </a:r>
          </a:p>
        </p:txBody>
      </p:sp>
      <p:pic>
        <p:nvPicPr>
          <p:cNvPr id="4" name="Picture 2" descr="Image result for data n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2030990"/>
            <a:ext cx="6100928" cy="463670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5360" y="105179"/>
            <a:ext cx="4341224" cy="2505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33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hadoop</a:t>
            </a:r>
          </a:p>
        </p:txBody>
      </p:sp>
      <p:pic>
        <p:nvPicPr>
          <p:cNvPr id="1026" name="Picture 2" descr="Image result for data n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138" y="2220912"/>
            <a:ext cx="6967537" cy="421114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5360" y="105179"/>
            <a:ext cx="4341224" cy="2505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4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hdfs		</a:t>
            </a:r>
          </a:p>
        </p:txBody>
      </p:sp>
      <p:sp>
        <p:nvSpPr>
          <p:cNvPr id="3" name="Content Placeholder 2"/>
          <p:cNvSpPr>
            <a:spLocks noGrp="1"/>
          </p:cNvSpPr>
          <p:nvPr>
            <p:ph idx="1"/>
          </p:nvPr>
        </p:nvSpPr>
        <p:spPr>
          <a:xfrm>
            <a:off x="1141412" y="2249486"/>
            <a:ext cx="9905999" cy="4132263"/>
          </a:xfrm>
        </p:spPr>
        <p:txBody>
          <a:bodyPr>
            <a:normAutofit/>
          </a:bodyPr>
          <a:lstStyle/>
          <a:p>
            <a:endParaRPr lang="en-US" dirty="0"/>
          </a:p>
          <a:p>
            <a:r>
              <a:rPr lang="en-US" dirty="0"/>
              <a:t>Hadoop Distributed File System (HDFS) is a sub-project of the Apache Hadoop project. </a:t>
            </a:r>
          </a:p>
          <a:p>
            <a:endParaRPr lang="en-US" dirty="0"/>
          </a:p>
          <a:p>
            <a:r>
              <a:rPr lang="en-US" dirty="0"/>
              <a:t>Apache Software Foundation project is designed to provide a fault-tolerant file system designed to run on commodity hardware. </a:t>
            </a:r>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0"/>
            <a:ext cx="4572000" cy="263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351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HDFS</a:t>
            </a:r>
          </a:p>
        </p:txBody>
      </p:sp>
      <p:sp>
        <p:nvSpPr>
          <p:cNvPr id="3" name="Content Placeholder 2"/>
          <p:cNvSpPr>
            <a:spLocks noGrp="1"/>
          </p:cNvSpPr>
          <p:nvPr>
            <p:ph idx="1"/>
          </p:nvPr>
        </p:nvSpPr>
        <p:spPr>
          <a:xfrm>
            <a:off x="1141412" y="2249487"/>
            <a:ext cx="9905999" cy="4103688"/>
          </a:xfrm>
        </p:spPr>
        <p:txBody>
          <a:bodyPr>
            <a:normAutofit/>
          </a:bodyPr>
          <a:lstStyle/>
          <a:p>
            <a:endParaRPr lang="en-US" dirty="0"/>
          </a:p>
          <a:p>
            <a:r>
              <a:rPr lang="en-US" dirty="0"/>
              <a:t>The primary objective of HDFS is to store data reliably even in the presence of failures including NameNode failures, DataNode failures and network partitions.. </a:t>
            </a:r>
          </a:p>
          <a:p>
            <a:endParaRPr lang="en-US" dirty="0"/>
          </a:p>
          <a:p>
            <a:r>
              <a:rPr lang="en-US" dirty="0"/>
              <a:t>The HDFS cluster consists of a single NameNode and a master server manages the file system namespace and regulates access to files.</a:t>
            </a:r>
          </a:p>
          <a:p>
            <a:endParaRPr lang="en-US" dirty="0"/>
          </a:p>
        </p:txBody>
      </p:sp>
      <p:pic>
        <p:nvPicPr>
          <p:cNvPr id="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0"/>
            <a:ext cx="4572000" cy="263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579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hdfs focus on</a:t>
            </a:r>
          </a:p>
        </p:txBody>
      </p:sp>
      <p:sp>
        <p:nvSpPr>
          <p:cNvPr id="3" name="Content Placeholder 2"/>
          <p:cNvSpPr>
            <a:spLocks noGrp="1"/>
          </p:cNvSpPr>
          <p:nvPr>
            <p:ph idx="1"/>
          </p:nvPr>
        </p:nvSpPr>
        <p:spPr/>
        <p:txBody>
          <a:bodyPr/>
          <a:lstStyle/>
          <a:p>
            <a:r>
              <a:rPr lang="en-US" b="1" dirty="0"/>
              <a:t>Large files</a:t>
            </a:r>
            <a:r>
              <a:rPr lang="en-US" dirty="0"/>
              <a:t> stored on </a:t>
            </a:r>
            <a:r>
              <a:rPr lang="en-US" b="1" dirty="0"/>
              <a:t>HDFS</a:t>
            </a:r>
            <a:r>
              <a:rPr lang="en-US" dirty="0"/>
              <a:t> contains usually</a:t>
            </a:r>
            <a:r>
              <a:rPr lang="en-CA" dirty="0"/>
              <a:t> hundreds of megabytes, gigabytes, or terabytes in size.</a:t>
            </a:r>
            <a:endParaRPr lang="en-US" dirty="0"/>
          </a:p>
          <a:p>
            <a:r>
              <a:rPr lang="en-US" dirty="0"/>
              <a:t>Certain Hadoop clusters that are currently running and active today contain </a:t>
            </a:r>
            <a:r>
              <a:rPr lang="en-US" b="1" dirty="0"/>
              <a:t>petabytes</a:t>
            </a:r>
            <a:r>
              <a:rPr lang="en-US" dirty="0"/>
              <a:t> of data. </a:t>
            </a:r>
          </a:p>
        </p:txBody>
      </p:sp>
      <p:pic>
        <p:nvPicPr>
          <p:cNvPr id="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0776" y="-132668"/>
            <a:ext cx="4341224" cy="250524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3397596" y="4252539"/>
            <a:ext cx="4453180" cy="2464783"/>
          </a:xfrm>
          <a:prstGeom prst="rect">
            <a:avLst/>
          </a:prstGeom>
        </p:spPr>
      </p:pic>
    </p:spTree>
    <p:extLst>
      <p:ext uri="{BB962C8B-B14F-4D97-AF65-F5344CB8AC3E}">
        <p14:creationId xmlns:p14="http://schemas.microsoft.com/office/powerpoint/2010/main" val="100534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 Lets stream </a:t>
            </a:r>
          </a:p>
        </p:txBody>
      </p:sp>
      <p:sp>
        <p:nvSpPr>
          <p:cNvPr id="3" name="Content Placeholder 2"/>
          <p:cNvSpPr>
            <a:spLocks noGrp="1"/>
          </p:cNvSpPr>
          <p:nvPr>
            <p:ph idx="1"/>
          </p:nvPr>
        </p:nvSpPr>
        <p:spPr/>
        <p:txBody>
          <a:bodyPr/>
          <a:lstStyle/>
          <a:p>
            <a:endParaRPr lang="en-US" dirty="0"/>
          </a:p>
          <a:p>
            <a:r>
              <a:rPr lang="en-US" dirty="0"/>
              <a:t>HDFS was developed with the idea in mind that the most efficient data processing algorithm is a write-once, read-many-times pattern.</a:t>
            </a:r>
          </a:p>
          <a:p>
            <a:endParaRPr lang="en-US" dirty="0"/>
          </a:p>
          <a:p>
            <a:r>
              <a:rPr lang="en-US" dirty="0"/>
              <a:t>Datasets are typically generated or cloned from a source destination and then various analyses are performed on that dataset over time.</a:t>
            </a:r>
          </a:p>
        </p:txBody>
      </p:sp>
      <p:pic>
        <p:nvPicPr>
          <p:cNvPr id="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5698" y="105179"/>
            <a:ext cx="4341224" cy="2505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225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 LETs stream</a:t>
            </a:r>
          </a:p>
        </p:txBody>
      </p:sp>
      <p:sp>
        <p:nvSpPr>
          <p:cNvPr id="3" name="Content Placeholder 2"/>
          <p:cNvSpPr>
            <a:spLocks noGrp="1"/>
          </p:cNvSpPr>
          <p:nvPr>
            <p:ph idx="1"/>
          </p:nvPr>
        </p:nvSpPr>
        <p:spPr/>
        <p:txBody>
          <a:bodyPr/>
          <a:lstStyle/>
          <a:p>
            <a:endParaRPr lang="en-US" dirty="0"/>
          </a:p>
          <a:p>
            <a:r>
              <a:rPr lang="en-US" dirty="0"/>
              <a:t>As the data set is analyzed it will involve a large proportion, if not all, of the data set, so the time to read the whole dataset is more important than the latency in reading the first record.</a:t>
            </a:r>
          </a:p>
          <a:p>
            <a:endParaRPr lang="en-US" dirty="0"/>
          </a:p>
        </p:txBody>
      </p:sp>
      <p:pic>
        <p:nvPicPr>
          <p:cNvPr id="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5698" y="105179"/>
            <a:ext cx="4341224" cy="2505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881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on commodity hardware</a:t>
            </a:r>
          </a:p>
        </p:txBody>
      </p:sp>
      <p:sp>
        <p:nvSpPr>
          <p:cNvPr id="3" name="Content Placeholder 2"/>
          <p:cNvSpPr>
            <a:spLocks noGrp="1"/>
          </p:cNvSpPr>
          <p:nvPr>
            <p:ph idx="1"/>
          </p:nvPr>
        </p:nvSpPr>
        <p:spPr/>
        <p:txBody>
          <a:bodyPr/>
          <a:lstStyle/>
          <a:p>
            <a:r>
              <a:rPr lang="en-US" b="1" dirty="0"/>
              <a:t>Hadoop</a:t>
            </a:r>
            <a:r>
              <a:rPr lang="en-US" dirty="0"/>
              <a:t> is specifically designed and engineered not to require expensive, highly cutting edge hardware</a:t>
            </a:r>
          </a:p>
          <a:p>
            <a:pPr lvl="1"/>
            <a:r>
              <a:rPr lang="en-US" dirty="0"/>
              <a:t>Designed on run on clusters of </a:t>
            </a:r>
            <a:r>
              <a:rPr lang="en-US" b="1" dirty="0"/>
              <a:t>commodity</a:t>
            </a:r>
            <a:r>
              <a:rPr lang="en-US" dirty="0"/>
              <a:t> </a:t>
            </a:r>
            <a:r>
              <a:rPr lang="en-US" b="1" dirty="0"/>
              <a:t>hardware</a:t>
            </a:r>
            <a:r>
              <a:rPr lang="en-US" dirty="0"/>
              <a:t> (generic hardware – commonly available that can be obtained from multiple manufacturers) </a:t>
            </a:r>
          </a:p>
          <a:p>
            <a:r>
              <a:rPr lang="en-US" b="1" dirty="0"/>
              <a:t>HDFS</a:t>
            </a:r>
            <a:r>
              <a:rPr lang="en-US" dirty="0"/>
              <a:t> is designed to carry on working without a noticeable interruption to the user in the face of such failure</a:t>
            </a:r>
          </a:p>
          <a:p>
            <a:endParaRPr lang="en-US" dirty="0"/>
          </a:p>
        </p:txBody>
      </p:sp>
      <p:pic>
        <p:nvPicPr>
          <p:cNvPr id="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5360" y="105179"/>
            <a:ext cx="4341224" cy="250524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old compu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5360" y="4702628"/>
            <a:ext cx="2916918" cy="1780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813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 using hdfs</a:t>
            </a:r>
          </a:p>
        </p:txBody>
      </p:sp>
      <p:sp>
        <p:nvSpPr>
          <p:cNvPr id="3" name="Content Placeholder 2"/>
          <p:cNvSpPr>
            <a:spLocks noGrp="1"/>
          </p:cNvSpPr>
          <p:nvPr>
            <p:ph idx="1"/>
          </p:nvPr>
        </p:nvSpPr>
        <p:spPr>
          <a:xfrm>
            <a:off x="1141412" y="2249487"/>
            <a:ext cx="9905999" cy="4239236"/>
          </a:xfrm>
        </p:spPr>
        <p:txBody>
          <a:bodyPr/>
          <a:lstStyle/>
          <a:p>
            <a:r>
              <a:rPr lang="en-US" b="1" u="sng" dirty="0"/>
              <a:t>Lots of small files: </a:t>
            </a:r>
            <a:r>
              <a:rPr lang="en-US" dirty="0"/>
              <a:t>The name node holds filesystem metadata in memory, the limit to the number of files in a filesystem is governed by the amount of the name node. As a rule of thumb, each file directory, and block takes about 150 bytes. So for example: If you had one million files, each taking one block, you would need at least 300 MB of memory. Although storing millions of files is feasible billions is beyond the capability of the current hardware. </a:t>
            </a:r>
            <a:endParaRPr lang="en-US" b="1" dirty="0"/>
          </a:p>
        </p:txBody>
      </p:sp>
      <p:pic>
        <p:nvPicPr>
          <p:cNvPr id="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5360" y="105179"/>
            <a:ext cx="4341224" cy="2505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3179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885</TotalTime>
  <Words>821</Words>
  <Application>Microsoft Office PowerPoint</Application>
  <PresentationFormat>Widescreen</PresentationFormat>
  <Paragraphs>69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Trebuchet MS</vt:lpstr>
      <vt:lpstr>Tw Cen MT</vt:lpstr>
      <vt:lpstr>Circuit</vt:lpstr>
      <vt:lpstr>Hadoop I/o  Hadoop Distributed File System</vt:lpstr>
      <vt:lpstr>Team Members </vt:lpstr>
      <vt:lpstr>What is hdfs  </vt:lpstr>
      <vt:lpstr>What is HDFS</vt:lpstr>
      <vt:lpstr>What does hdfs focus on</vt:lpstr>
      <vt:lpstr>HDFS – Lets stream </vt:lpstr>
      <vt:lpstr>HDFS – LETs stream</vt:lpstr>
      <vt:lpstr>HDFS on commodity hardware</vt:lpstr>
      <vt:lpstr>Avoid using hdfs</vt:lpstr>
      <vt:lpstr>Avoid using hdfs</vt:lpstr>
      <vt:lpstr>Avoid using hdfs</vt:lpstr>
      <vt:lpstr>Data Integrity </vt:lpstr>
      <vt:lpstr>Data integrity </vt:lpstr>
      <vt:lpstr>Data Integrity in HDFS</vt:lpstr>
      <vt:lpstr>Data Integrity in HDFS</vt:lpstr>
      <vt:lpstr>Data Integrity in HDFS</vt:lpstr>
      <vt:lpstr>Data Integrity in HDFS</vt:lpstr>
      <vt:lpstr>Configuring Hadoop</vt:lpstr>
      <vt:lpstr>Configuring Hadoop</vt:lpstr>
      <vt:lpstr>Configuring hadoop</vt:lpstr>
      <vt:lpstr>Configuring hadoop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HDFS – Hadoop Distributed File System</dc:title>
  <dc:creator>LOL</dc:creator>
  <cp:lastModifiedBy>LOL</cp:lastModifiedBy>
  <cp:revision>118</cp:revision>
  <dcterms:created xsi:type="dcterms:W3CDTF">2017-03-21T20:20:16Z</dcterms:created>
  <dcterms:modified xsi:type="dcterms:W3CDTF">2017-03-24T18:46:00Z</dcterms:modified>
</cp:coreProperties>
</file>