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58" r:id="rId5"/>
    <p:sldId id="267" r:id="rId6"/>
    <p:sldId id="259" r:id="rId7"/>
    <p:sldId id="268" r:id="rId8"/>
    <p:sldId id="260" r:id="rId9"/>
    <p:sldId id="269" r:id="rId10"/>
    <p:sldId id="273" r:id="rId11"/>
    <p:sldId id="261" r:id="rId12"/>
    <p:sldId id="270" r:id="rId13"/>
    <p:sldId id="262" r:id="rId14"/>
    <p:sldId id="271" r:id="rId15"/>
    <p:sldId id="263" r:id="rId16"/>
    <p:sldId id="272" r:id="rId17"/>
    <p:sldId id="265" r:id="rId18"/>
    <p:sldId id="26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CF1CB-DB81-E12F-EDBE-0679025A2424}" v="439" dt="2022-12-23T08:49:59.083"/>
    <p1510:client id="{3D251C6B-9FD4-01EF-1790-D665BFE4D9ED}" v="42" dt="2022-12-26T04:54:13.799"/>
    <p1510:client id="{FC2DBEEF-98C4-4228-8517-08B3CF001ECF}" v="110" dt="2022-12-23T04:31:25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ja-JP" altLang="en-US" sz="5400">
                <a:ea typeface="ＭＳ Ｐゴシック"/>
                <a:cs typeface="Calibri Light"/>
              </a:rPr>
              <a:t>最終発表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ja-JP" altLang="en-US" sz="2000">
                <a:ea typeface="ＭＳ Ｐゴシック"/>
                <a:cs typeface="Calibri"/>
              </a:rPr>
              <a:t>717|岸本一眞|株式会社ウィメックス</a:t>
            </a:r>
            <a:endParaRPr kumimoji="1" lang="ja-JP" altLang="en-US" sz="2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F39EB4-3576-B457-3333-E4F9B37E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946423"/>
            <a:ext cx="5536001" cy="29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21C6A-209B-AA57-87F2-18537460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ja-JP" altLang="en-US" sz="5400">
                <a:ea typeface="ＭＳ Ｐゴシック"/>
                <a:cs typeface="Calibri Light"/>
              </a:rPr>
              <a:t>ER図</a:t>
            </a:r>
            <a:endParaRPr lang="ja-JP" altLang="en-US" sz="5400" dirty="0">
              <a:cs typeface="Calibri Light"/>
            </a:endParaRPr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70B3790-FA0B-06F6-DB54-5EB83E7E9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648" y="1571625"/>
            <a:ext cx="9488368" cy="5289726"/>
          </a:xfrm>
        </p:spPr>
      </p:pic>
    </p:spTree>
    <p:extLst>
      <p:ext uri="{BB962C8B-B14F-4D97-AF65-F5344CB8AC3E}">
        <p14:creationId xmlns:p14="http://schemas.microsoft.com/office/powerpoint/2010/main" val="119076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ja-JP" sz="7200">
                <a:ea typeface="+mj-lt"/>
                <a:cs typeface="+mj-lt"/>
              </a:rPr>
              <a:t>⑤作業スケジュール</a:t>
            </a:r>
            <a:endParaRPr lang="en-US" alt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>
                <a:ea typeface="+mn-lt"/>
                <a:cs typeface="+mn-lt"/>
              </a:rPr>
              <a:t>要</a:t>
            </a:r>
            <a:r>
              <a:rPr lang="ja-JP" altLang="en-US">
                <a:ea typeface="+mn-lt"/>
                <a:cs typeface="+mn-lt"/>
              </a:rPr>
              <a:t>件定義、画面設計、内部設計、製造、テスト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5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21C6A-209B-AA57-87F2-18537460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pPr algn="ctr"/>
            <a:r>
              <a:rPr lang="ja-JP" sz="5400">
                <a:ea typeface="+mj-lt"/>
                <a:cs typeface="+mj-lt"/>
              </a:rPr>
              <a:t>作業スケジュール</a:t>
            </a:r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3A58-EB8E-B14B-CA81-8667A1F0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sz="2400">
                <a:ea typeface="+mn-lt"/>
                <a:cs typeface="+mn-lt"/>
              </a:rPr>
              <a:t>【要件定義】</a:t>
            </a:r>
            <a:r>
              <a:rPr lang="en-US" altLang="ja-JP" sz="2400" dirty="0">
                <a:ea typeface="+mn-lt"/>
                <a:cs typeface="+mn-lt"/>
              </a:rPr>
              <a:t>1日</a:t>
            </a:r>
            <a:endParaRPr lang="en-US" altLang="ja-JP" dirty="0"/>
          </a:p>
          <a:p>
            <a:r>
              <a:rPr lang="ja-JP" sz="2400">
                <a:ea typeface="+mn-lt"/>
                <a:cs typeface="+mn-lt"/>
              </a:rPr>
              <a:t>【画面設計】</a:t>
            </a:r>
            <a:r>
              <a:rPr lang="en-US" altLang="ja-JP" sz="2400" dirty="0">
                <a:ea typeface="+mn-lt"/>
                <a:cs typeface="+mn-lt"/>
              </a:rPr>
              <a:t>2日</a:t>
            </a:r>
            <a:endParaRPr lang="ja-JP" dirty="0"/>
          </a:p>
          <a:p>
            <a:r>
              <a:rPr lang="ja-JP" sz="2400">
                <a:ea typeface="+mn-lt"/>
                <a:cs typeface="+mn-lt"/>
              </a:rPr>
              <a:t>【内部設計】1</a:t>
            </a:r>
            <a:r>
              <a:rPr lang="ja-JP" altLang="en-US" sz="2400">
                <a:ea typeface="+mn-lt"/>
                <a:cs typeface="+mn-lt"/>
              </a:rPr>
              <a:t>日</a:t>
            </a:r>
            <a:endParaRPr lang="ja-JP"/>
          </a:p>
          <a:p>
            <a:r>
              <a:rPr lang="ja-JP" sz="2400">
                <a:ea typeface="+mn-lt"/>
                <a:cs typeface="+mn-lt"/>
              </a:rPr>
              <a:t>【製造】</a:t>
            </a:r>
            <a:r>
              <a:rPr lang="en-US" altLang="ja-JP" sz="2400" dirty="0">
                <a:ea typeface="+mn-lt"/>
                <a:cs typeface="+mn-lt"/>
              </a:rPr>
              <a:t>4</a:t>
            </a:r>
            <a:r>
              <a:rPr lang="ja-JP" altLang="en-US" sz="2400">
                <a:ea typeface="+mn-lt"/>
                <a:cs typeface="+mn-lt"/>
              </a:rPr>
              <a:t>日</a:t>
            </a:r>
            <a:endParaRPr lang="en-US" altLang="ja-JP" sz="2400">
              <a:ea typeface="+mn-lt"/>
              <a:cs typeface="+mn-lt"/>
            </a:endParaRPr>
          </a:p>
          <a:p>
            <a:r>
              <a:rPr lang="en-US" altLang="ja-JP" sz="2400" dirty="0">
                <a:ea typeface="+mn-lt"/>
                <a:cs typeface="+mn-lt"/>
              </a:rPr>
              <a:t>【テスト】1日</a:t>
            </a:r>
            <a:endParaRPr lang="ja-JP" altLang="en-US" sz="2400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0C7BF0-AC11-B42C-0A45-C9F49275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44" y="1527022"/>
            <a:ext cx="4464756" cy="532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4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ja-JP" sz="7200">
                <a:ea typeface="+mj-lt"/>
                <a:cs typeface="+mj-lt"/>
              </a:rPr>
              <a:t>⑥各メンバーの役割、担当した部分</a:t>
            </a:r>
            <a:endParaRPr lang="en-US" alt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ea typeface="+mn-lt"/>
                <a:cs typeface="+mn-lt"/>
              </a:rPr>
              <a:t>各メンバー</a:t>
            </a:r>
            <a:r>
              <a:rPr lang="ja-JP">
                <a:ea typeface="+mn-lt"/>
                <a:cs typeface="+mn-lt"/>
              </a:rPr>
              <a:t>の</a:t>
            </a:r>
            <a:r>
              <a:rPr lang="ja-JP" altLang="en-US">
                <a:ea typeface="+mn-lt"/>
                <a:cs typeface="+mn-lt"/>
              </a:rPr>
              <a:t>役割と担当部分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21C6A-209B-AA57-87F2-18537460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ja-JP" sz="5400">
                <a:ea typeface="+mj-lt"/>
                <a:cs typeface="+mj-lt"/>
              </a:rPr>
              <a:t>各メンバーの役割、担当した部分</a:t>
            </a:r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3A58-EB8E-B14B-CA81-8667A1F0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2400">
                <a:ea typeface="ＭＳ Ｐゴシック"/>
                <a:cs typeface="Calibri"/>
              </a:rPr>
              <a:t>※割愛(個人開発にて役割分担がなかったため)</a:t>
            </a:r>
          </a:p>
        </p:txBody>
      </p:sp>
    </p:spTree>
    <p:extLst>
      <p:ext uri="{BB962C8B-B14F-4D97-AF65-F5344CB8AC3E}">
        <p14:creationId xmlns:p14="http://schemas.microsoft.com/office/powerpoint/2010/main" val="137505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ja-JP" sz="7200">
                <a:ea typeface="+mj-lt"/>
                <a:cs typeface="+mj-lt"/>
              </a:rPr>
              <a:t>⑦反省点・良かった点</a:t>
            </a:r>
            <a:endParaRPr lang="en-US" alt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ea typeface="+mn-lt"/>
                <a:cs typeface="+mn-lt"/>
              </a:rPr>
              <a:t>「反省点」と「よ</a:t>
            </a:r>
            <a:r>
              <a:rPr lang="ja-JP">
                <a:ea typeface="+mn-lt"/>
                <a:cs typeface="+mn-lt"/>
              </a:rPr>
              <a:t>か</a:t>
            </a:r>
            <a:r>
              <a:rPr lang="ja-JP" altLang="en-US">
                <a:ea typeface="+mn-lt"/>
                <a:cs typeface="+mn-lt"/>
              </a:rPr>
              <a:t>った点」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72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21C6A-209B-AA57-87F2-18537460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ja-JP">
                <a:solidFill>
                  <a:srgbClr val="FFFFFF"/>
                </a:solidFill>
                <a:ea typeface="+mj-lt"/>
                <a:cs typeface="+mj-lt"/>
              </a:rPr>
              <a:t>反省点・良かった点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3A58-EB8E-B14B-CA81-8667A1F0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1000">
                <a:ea typeface="ＭＳ Ｐゴシック"/>
                <a:cs typeface="Calibri"/>
              </a:rPr>
              <a:t>【反省点】</a:t>
            </a:r>
          </a:p>
          <a:p>
            <a:pPr lvl="1"/>
            <a:r>
              <a:rPr lang="en-US" sz="1000" dirty="0">
                <a:ea typeface="+mn-lt"/>
                <a:cs typeface="+mn-lt"/>
              </a:rPr>
              <a:t>【</a:t>
            </a:r>
            <a:r>
              <a:rPr lang="en-US" sz="1000" dirty="0" err="1">
                <a:ea typeface="+mn-lt"/>
                <a:cs typeface="+mn-lt"/>
              </a:rPr>
              <a:t>プロジェクト管理</a:t>
            </a:r>
            <a:r>
              <a:rPr lang="en-US" sz="1000" dirty="0">
                <a:ea typeface="+mn-lt"/>
                <a:cs typeface="+mn-lt"/>
              </a:rPr>
              <a:t>】</a:t>
            </a:r>
            <a:endParaRPr lang="ja-JP" altLang="en-US" sz="1000" dirty="0">
              <a:ea typeface="ＭＳ Ｐゴシック"/>
              <a:cs typeface="+mn-lt"/>
            </a:endParaRPr>
          </a:p>
          <a:p>
            <a:pPr lvl="2"/>
            <a:r>
              <a:rPr lang="en-US" sz="1000" err="1">
                <a:ea typeface="+mn-lt"/>
                <a:cs typeface="+mn-lt"/>
              </a:rPr>
              <a:t>WBSと日々のスケジュール把握不足</a:t>
            </a:r>
            <a:endParaRPr lang="en-US" sz="1000" err="1">
              <a:cs typeface="Calibri"/>
            </a:endParaRPr>
          </a:p>
          <a:p>
            <a:pPr lvl="2"/>
            <a:endParaRPr lang="en-US" sz="1000">
              <a:ea typeface="+mn-lt"/>
              <a:cs typeface="+mn-lt"/>
            </a:endParaRPr>
          </a:p>
          <a:p>
            <a:pPr lvl="1"/>
            <a:r>
              <a:rPr lang="en-US" sz="1000" dirty="0">
                <a:ea typeface="+mn-lt"/>
                <a:cs typeface="+mn-lt"/>
              </a:rPr>
              <a:t>【</a:t>
            </a:r>
            <a:r>
              <a:rPr lang="en-US" sz="1000" dirty="0" err="1">
                <a:ea typeface="+mn-lt"/>
                <a:cs typeface="+mn-lt"/>
              </a:rPr>
              <a:t>プロジェクト体制</a:t>
            </a:r>
            <a:r>
              <a:rPr lang="en-US" sz="1000" dirty="0">
                <a:ea typeface="+mn-lt"/>
                <a:cs typeface="+mn-lt"/>
              </a:rPr>
              <a:t>】</a:t>
            </a:r>
            <a:endParaRPr lang="en-US" sz="1000" dirty="0"/>
          </a:p>
          <a:p>
            <a:pPr lvl="2"/>
            <a:r>
              <a:rPr lang="en-US" sz="1000" err="1">
                <a:ea typeface="+mn-lt"/>
                <a:cs typeface="+mn-lt"/>
              </a:rPr>
              <a:t>個人開発のため講師様とのスムーズなコミュニケーションを心がけるべきだった</a:t>
            </a:r>
            <a:endParaRPr lang="en-US" sz="1000" err="1">
              <a:cs typeface="Calibri"/>
            </a:endParaRPr>
          </a:p>
          <a:p>
            <a:pPr lvl="1"/>
            <a:endParaRPr lang="en-US" sz="1000">
              <a:ea typeface="+mn-lt"/>
              <a:cs typeface="+mn-lt"/>
            </a:endParaRPr>
          </a:p>
          <a:p>
            <a:pPr lvl="1"/>
            <a:r>
              <a:rPr lang="en-US" sz="1000" dirty="0">
                <a:ea typeface="+mn-lt"/>
                <a:cs typeface="+mn-lt"/>
              </a:rPr>
              <a:t>【</a:t>
            </a:r>
            <a:r>
              <a:rPr lang="en-US" sz="1000" dirty="0" err="1">
                <a:ea typeface="+mn-lt"/>
                <a:cs typeface="+mn-lt"/>
              </a:rPr>
              <a:t>採用技術・プログラミングスキル</a:t>
            </a:r>
            <a:r>
              <a:rPr lang="en-US" sz="1000" dirty="0">
                <a:ea typeface="+mn-lt"/>
                <a:cs typeface="+mn-lt"/>
              </a:rPr>
              <a:t>】</a:t>
            </a:r>
            <a:endParaRPr lang="en-US" sz="1000" dirty="0">
              <a:cs typeface="Calibri"/>
            </a:endParaRPr>
          </a:p>
          <a:p>
            <a:pPr lvl="2"/>
            <a:r>
              <a:rPr lang="en-US" sz="1000" dirty="0" err="1">
                <a:ea typeface="+mn-lt"/>
                <a:cs typeface="+mn-lt"/>
              </a:rPr>
              <a:t>認証やDB操作が難しい</a:t>
            </a:r>
            <a:r>
              <a:rPr lang="en-US" sz="1000" dirty="0">
                <a:ea typeface="+mn-lt"/>
                <a:cs typeface="+mn-lt"/>
              </a:rPr>
              <a:t>(</a:t>
            </a:r>
            <a:r>
              <a:rPr lang="ja-JP" altLang="en-US" sz="1000">
                <a:solidFill>
                  <a:srgbClr val="FF0000"/>
                </a:solidFill>
                <a:ea typeface="+mn-lt"/>
                <a:cs typeface="+mn-lt"/>
              </a:rPr>
              <a:t>フォーム・セッション</a:t>
            </a:r>
            <a:r>
              <a:rPr lang="en-US" sz="1000" dirty="0">
                <a:ea typeface="+mn-lt"/>
                <a:cs typeface="+mn-lt"/>
              </a:rPr>
              <a:t>)</a:t>
            </a:r>
            <a:endParaRPr lang="en-US" sz="1000" dirty="0" err="1">
              <a:cs typeface="Calibri"/>
            </a:endParaRPr>
          </a:p>
          <a:p>
            <a:pPr lvl="1"/>
            <a:endParaRPr lang="en-US" sz="1000">
              <a:ea typeface="+mn-lt"/>
              <a:cs typeface="+mn-lt"/>
            </a:endParaRPr>
          </a:p>
          <a:p>
            <a:pPr lvl="1"/>
            <a:r>
              <a:rPr lang="en-US" sz="1000" dirty="0">
                <a:ea typeface="+mn-lt"/>
                <a:cs typeface="+mn-lt"/>
              </a:rPr>
              <a:t>【</a:t>
            </a:r>
            <a:r>
              <a:rPr lang="en-US" sz="1000" dirty="0" err="1">
                <a:ea typeface="+mn-lt"/>
                <a:cs typeface="+mn-lt"/>
              </a:rPr>
              <a:t>見積もり</a:t>
            </a:r>
            <a:r>
              <a:rPr lang="en-US" sz="1000" dirty="0">
                <a:ea typeface="+mn-lt"/>
                <a:cs typeface="+mn-lt"/>
              </a:rPr>
              <a:t>】</a:t>
            </a:r>
            <a:endParaRPr lang="en-US" sz="1000" dirty="0">
              <a:cs typeface="Calibri"/>
            </a:endParaRPr>
          </a:p>
          <a:p>
            <a:pPr lvl="2"/>
            <a:r>
              <a:rPr lang="en-US" sz="1000" dirty="0" err="1">
                <a:solidFill>
                  <a:srgbClr val="FF0000"/>
                </a:solidFill>
                <a:ea typeface="+mn-lt"/>
                <a:cs typeface="+mn-lt"/>
              </a:rPr>
              <a:t>要件に対する自分の力量や工数の見誤り</a:t>
            </a:r>
            <a:endParaRPr lang="en-US" sz="1000" dirty="0" err="1">
              <a:solidFill>
                <a:srgbClr val="FF0000"/>
              </a:solidFill>
              <a:cs typeface="Calibri"/>
            </a:endParaRPr>
          </a:p>
          <a:p>
            <a:pPr lvl="1"/>
            <a:endParaRPr lang="en-US" sz="1000">
              <a:ea typeface="+mn-lt"/>
              <a:cs typeface="+mn-lt"/>
            </a:endParaRPr>
          </a:p>
          <a:p>
            <a:pPr lvl="1"/>
            <a:r>
              <a:rPr lang="en-US" sz="1000" dirty="0">
                <a:ea typeface="+mn-lt"/>
                <a:cs typeface="+mn-lt"/>
              </a:rPr>
              <a:t>【</a:t>
            </a:r>
            <a:r>
              <a:rPr lang="en-US" sz="1000" dirty="0" err="1">
                <a:ea typeface="+mn-lt"/>
                <a:cs typeface="+mn-lt"/>
              </a:rPr>
              <a:t>その他</a:t>
            </a:r>
            <a:r>
              <a:rPr lang="en-US" sz="1000" dirty="0">
                <a:ea typeface="+mn-lt"/>
                <a:cs typeface="+mn-lt"/>
              </a:rPr>
              <a:t>】</a:t>
            </a:r>
            <a:endParaRPr lang="en-US" sz="1000" dirty="0">
              <a:cs typeface="Calibri"/>
            </a:endParaRPr>
          </a:p>
          <a:p>
            <a:pPr lvl="2"/>
            <a:r>
              <a:rPr lang="en-US" sz="1000" dirty="0" err="1">
                <a:ea typeface="+mn-lt"/>
                <a:cs typeface="+mn-lt"/>
              </a:rPr>
              <a:t>開発より資料作成やエラー対処に時間がかかってしまった</a:t>
            </a:r>
            <a:r>
              <a:rPr lang="en-US" sz="1000" dirty="0">
                <a:ea typeface="+mn-lt"/>
                <a:cs typeface="+mn-lt"/>
              </a:rPr>
              <a:t>。</a:t>
            </a:r>
            <a:endParaRPr lang="ja-JP" sz="1000" dirty="0">
              <a:ea typeface="ＭＳ Ｐゴシック"/>
              <a:cs typeface="Calibri"/>
            </a:endParaRPr>
          </a:p>
          <a:p>
            <a:r>
              <a:rPr lang="ja-JP" altLang="en-US" sz="1000">
                <a:ea typeface="ＭＳ Ｐゴシック"/>
                <a:cs typeface="Calibri"/>
              </a:rPr>
              <a:t>【良かった点】</a:t>
            </a:r>
          </a:p>
          <a:p>
            <a:pPr lvl="1"/>
            <a:r>
              <a:rPr lang="en-US" altLang="ja-JP" sz="1000" dirty="0">
                <a:ea typeface="+mn-lt"/>
                <a:cs typeface="+mn-lt"/>
              </a:rPr>
              <a:t>[</a:t>
            </a:r>
            <a:r>
              <a:rPr lang="ja-JP" sz="1000">
                <a:ea typeface="+mn-lt"/>
                <a:cs typeface="+mn-lt"/>
              </a:rPr>
              <a:t>開発</a:t>
            </a:r>
            <a:r>
              <a:rPr lang="en-US" altLang="ja-JP" sz="1000" dirty="0">
                <a:ea typeface="+mn-lt"/>
                <a:cs typeface="+mn-lt"/>
              </a:rPr>
              <a:t>]</a:t>
            </a:r>
            <a:r>
              <a:rPr lang="ja-JP" sz="1000">
                <a:ea typeface="+mn-lt"/>
                <a:cs typeface="+mn-lt"/>
              </a:rPr>
              <a:t>Laraval、MVC、CRUD、SQL、セッション、フォーム、認証、バリデーション、ライブラリ、テスト、デバッグ、オブジェクト指向、GitHub</a:t>
            </a:r>
            <a:endParaRPr lang="ja-JP" altLang="en-US" sz="1000">
              <a:ea typeface="ＭＳ Ｐゴシック"/>
              <a:cs typeface="Calibri"/>
            </a:endParaRPr>
          </a:p>
          <a:p>
            <a:pPr lvl="1"/>
            <a:r>
              <a:rPr lang="en-US" altLang="ja-JP" sz="1000" dirty="0">
                <a:ea typeface="+mn-lt"/>
                <a:cs typeface="+mn-lt"/>
              </a:rPr>
              <a:t>[</a:t>
            </a:r>
            <a:r>
              <a:rPr lang="ja-JP" sz="1000">
                <a:ea typeface="+mn-lt"/>
                <a:cs typeface="+mn-lt"/>
              </a:rPr>
              <a:t>資料</a:t>
            </a:r>
            <a:r>
              <a:rPr lang="en-US" altLang="ja-JP" sz="1000" dirty="0">
                <a:ea typeface="+mn-lt"/>
                <a:cs typeface="+mn-lt"/>
              </a:rPr>
              <a:t>]</a:t>
            </a:r>
            <a:r>
              <a:rPr lang="ja-JP" sz="1000">
                <a:ea typeface="+mn-lt"/>
                <a:cs typeface="+mn-lt"/>
              </a:rPr>
              <a:t>WBS、要件定義、画面遷移図、機能一覧、ディレクトリ構成、ER図、DB設計書</a:t>
            </a:r>
            <a:endParaRPr lang="ja-JP" sz="1000">
              <a:ea typeface="ＭＳ Ｐゴシック"/>
              <a:cs typeface="Calibri"/>
            </a:endParaRPr>
          </a:p>
          <a:p>
            <a:pPr lvl="1"/>
            <a:r>
              <a:rPr lang="en-US" altLang="ja-JP" sz="1000" dirty="0">
                <a:ea typeface="+mn-lt"/>
                <a:cs typeface="+mn-lt"/>
              </a:rPr>
              <a:t>[</a:t>
            </a:r>
            <a:r>
              <a:rPr lang="ja-JP" sz="1000">
                <a:ea typeface="+mn-lt"/>
                <a:cs typeface="+mn-lt"/>
              </a:rPr>
              <a:t>その他</a:t>
            </a:r>
            <a:r>
              <a:rPr lang="en-US" altLang="ja-JP" sz="1000" dirty="0">
                <a:ea typeface="+mn-lt"/>
                <a:cs typeface="+mn-lt"/>
              </a:rPr>
              <a:t>]</a:t>
            </a:r>
            <a:r>
              <a:rPr lang="ja-JP" sz="1000">
                <a:ea typeface="+mn-lt"/>
                <a:cs typeface="+mn-lt"/>
              </a:rPr>
              <a:t>講師様やチームワークでのコミュニケーション</a:t>
            </a:r>
            <a:endParaRPr lang="ja-JP" sz="1000"/>
          </a:p>
        </p:txBody>
      </p:sp>
    </p:spTree>
    <p:extLst>
      <p:ext uri="{BB962C8B-B14F-4D97-AF65-F5344CB8AC3E}">
        <p14:creationId xmlns:p14="http://schemas.microsoft.com/office/powerpoint/2010/main" val="358990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ja-JP" sz="7200">
                <a:ea typeface="+mj-lt"/>
                <a:cs typeface="+mj-lt"/>
              </a:rPr>
              <a:t>⑧質疑応答</a:t>
            </a:r>
            <a:endParaRPr lang="en-US" alt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ea typeface="+mn-lt"/>
                <a:cs typeface="+mn-lt"/>
              </a:rPr>
              <a:t>約5分間</a:t>
            </a:r>
            <a:endParaRPr lang="ja-JP" altLang="en-US" dirty="0">
              <a:ea typeface="+mn-lt"/>
              <a:cs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6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ja-JP" altLang="en-US" sz="7200">
                <a:ea typeface="ＭＳ Ｐゴシック"/>
                <a:cs typeface="Calibri Light"/>
              </a:rPr>
              <a:t>お礼</a:t>
            </a:r>
            <a:endParaRPr lang="ja-JP" altLang="en-US" sz="7200" dirty="0">
              <a:ea typeface="ＭＳ Ｐゴシック"/>
              <a:cs typeface="Calibri Ligh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ea typeface="+mn-lt"/>
                <a:cs typeface="+mn-lt"/>
              </a:rPr>
              <a:t>ご清聴ありがとうございました。</a:t>
            </a:r>
            <a:endParaRPr lang="ja-JP">
              <a:ea typeface="+mn-lt"/>
              <a:cs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7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ja-JP" altLang="en-US" sz="7200">
                <a:ea typeface="ＭＳ Ｐゴシック"/>
                <a:cs typeface="Calibri Light"/>
              </a:rPr>
              <a:t>①システム開発のいきさつ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>
                <a:ea typeface="+mn-lt"/>
                <a:cs typeface="+mn-lt"/>
              </a:rPr>
              <a:t>開発の背景・目的、お客様からの要望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21C6A-209B-AA57-87F2-18537460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ja-JP" altLang="en-US" sz="5400">
                <a:ea typeface="ＭＳ Ｐゴシック"/>
                <a:cs typeface="Calibri Light"/>
              </a:rPr>
              <a:t>システム開発のいきさつ</a:t>
            </a:r>
            <a:endParaRPr kumimoji="1" lang="en-US" sz="5400"/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3A58-EB8E-B14B-CA81-8667A1F0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2400">
                <a:ea typeface="ＭＳ Ｐゴシック"/>
                <a:cs typeface="Calibri"/>
              </a:rPr>
              <a:t>【開発背景】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飲食店ポータルサイトを立ち上げたい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  <a:cs typeface="Calibri"/>
              </a:rPr>
              <a:t>【目的】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広告収入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  <a:cs typeface="Calibri"/>
              </a:rPr>
              <a:t>【お客様からの要望】</a:t>
            </a:r>
          </a:p>
          <a:p>
            <a:pPr lvl="1"/>
            <a:r>
              <a:rPr lang="ja-JP">
                <a:ea typeface="+mn-lt"/>
                <a:cs typeface="+mn-lt"/>
              </a:rPr>
              <a:t>機能の提案から開発まで総合的なお手伝い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73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ja-JP" altLang="en-US" sz="7200">
                <a:ea typeface="ＭＳ Ｐゴシック"/>
                <a:cs typeface="Calibri Light"/>
              </a:rPr>
              <a:t>②</a:t>
            </a:r>
            <a:r>
              <a:rPr lang="ja-JP" sz="7200">
                <a:ea typeface="+mj-lt"/>
                <a:cs typeface="+mj-lt"/>
              </a:rPr>
              <a:t>提案した要件一覧</a:t>
            </a:r>
            <a:endParaRPr lang="ja-JP" altLang="en-US" sz="7200">
              <a:ea typeface="ＭＳ Ｐゴシック"/>
              <a:cs typeface="Calibri Ligh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ea typeface="+mn-lt"/>
                <a:cs typeface="+mn-lt"/>
              </a:rPr>
              <a:t>提案した要件と</a:t>
            </a:r>
            <a:r>
              <a:rPr lang="ja-JP">
                <a:ea typeface="+mn-lt"/>
                <a:cs typeface="+mn-lt"/>
              </a:rPr>
              <a:t>、</a:t>
            </a:r>
            <a:r>
              <a:rPr lang="ja-JP" altLang="en-US">
                <a:ea typeface="+mn-lt"/>
                <a:cs typeface="+mn-lt"/>
              </a:rPr>
              <a:t>諸事情により実装しな</a:t>
            </a:r>
            <a:r>
              <a:rPr lang="ja-JP">
                <a:ea typeface="+mn-lt"/>
                <a:cs typeface="+mn-lt"/>
              </a:rPr>
              <a:t>か</a:t>
            </a:r>
            <a:r>
              <a:rPr lang="ja-JP" altLang="en-US">
                <a:ea typeface="+mn-lt"/>
                <a:cs typeface="+mn-lt"/>
              </a:rPr>
              <a:t>った</a:t>
            </a:r>
            <a:r>
              <a:rPr lang="ja-JP">
                <a:ea typeface="+mn-lt"/>
                <a:cs typeface="+mn-lt"/>
              </a:rPr>
              <a:t>要</a:t>
            </a:r>
            <a:r>
              <a:rPr lang="ja-JP" altLang="en-US">
                <a:ea typeface="+mn-lt"/>
                <a:cs typeface="+mn-lt"/>
              </a:rPr>
              <a:t>件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5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21C6A-209B-AA57-87F2-18537460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ja-JP" sz="5400">
                <a:latin typeface="ＭＳ Ｐゴシック"/>
                <a:ea typeface="ＭＳ Ｐゴシック"/>
                <a:cs typeface="Calibri Light"/>
              </a:rPr>
              <a:t>提案した要件一覧</a:t>
            </a:r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3A58-EB8E-B14B-CA81-8667A1F0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ja-JP" altLang="en-US" sz="2400" dirty="0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  <a:cs typeface="Calibri"/>
              </a:rPr>
              <a:t>【提案した要件】</a:t>
            </a:r>
            <a:endParaRPr lang="ja-JP">
              <a:cs typeface="Calibri" panose="020F0502020204030204"/>
            </a:endParaRPr>
          </a:p>
          <a:p>
            <a:pPr lvl="1"/>
            <a:r>
              <a:rPr lang="ja-JP" sz="2000">
                <a:ea typeface="+mn-lt"/>
                <a:cs typeface="+mn-lt"/>
              </a:rPr>
              <a:t>[飲食店]</a:t>
            </a:r>
            <a:r>
              <a:rPr lang="ja-JP" altLang="en-US" sz="2000">
                <a:ea typeface="ＭＳ Ｐゴシック"/>
                <a:cs typeface="Calibri"/>
              </a:rPr>
              <a:t>店舗アカウント登録、写真やメニューの掲載、クーポンの登録、ネット予約、バナー広告など</a:t>
            </a:r>
            <a:endParaRPr lang="ja-JP" altLang="en-US" sz="2000" dirty="0">
              <a:ea typeface="ＭＳ Ｐゴシック"/>
              <a:cs typeface="Calibri"/>
            </a:endParaRPr>
          </a:p>
          <a:p>
            <a:pPr lvl="1"/>
            <a:r>
              <a:rPr lang="ja-JP" sz="2000">
                <a:ea typeface="+mn-lt"/>
                <a:cs typeface="+mn-lt"/>
              </a:rPr>
              <a:t>[ユーザー]</a:t>
            </a:r>
            <a:r>
              <a:rPr lang="ja-JP" sz="2000">
                <a:ea typeface="ＭＳ Ｐゴシック"/>
                <a:cs typeface="Calibri"/>
              </a:rPr>
              <a:t>口コミ</a:t>
            </a:r>
            <a:r>
              <a:rPr lang="ja-JP" altLang="en-US" sz="2000">
                <a:ea typeface="ＭＳ Ｐゴシック"/>
                <a:cs typeface="Calibri"/>
              </a:rPr>
              <a:t>の閲覧、ネット予約、口コミや画像の投稿、クーポン入手など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【諸事情により実装しなかった要件】</a:t>
            </a:r>
          </a:p>
          <a:p>
            <a:pPr lvl="1"/>
            <a:r>
              <a:rPr lang="ja-JP" altLang="en-US" sz="2000">
                <a:solidFill>
                  <a:srgbClr val="FF0000"/>
                </a:solidFill>
                <a:ea typeface="ＭＳ Ｐゴシック"/>
                <a:cs typeface="Calibri"/>
              </a:rPr>
              <a:t>マルチログイン機能</a:t>
            </a:r>
          </a:p>
          <a:p>
            <a:pPr lvl="1"/>
            <a:r>
              <a:rPr lang="ja-JP" altLang="en-US" sz="2000">
                <a:solidFill>
                  <a:srgbClr val="FF0000"/>
                </a:solidFill>
                <a:ea typeface="ＭＳ Ｐゴシック"/>
                <a:cs typeface="Calibri"/>
              </a:rPr>
              <a:t>モデルの単一レコード取得</a:t>
            </a:r>
          </a:p>
          <a:p>
            <a:pPr lvl="1"/>
            <a:r>
              <a:rPr lang="ja-JP" altLang="en-US" sz="2000">
                <a:solidFill>
                  <a:srgbClr val="FF0000"/>
                </a:solidFill>
                <a:ea typeface="ＭＳ Ｐゴシック"/>
                <a:cs typeface="Calibri"/>
              </a:rPr>
              <a:t>エラー画面</a:t>
            </a:r>
          </a:p>
        </p:txBody>
      </p:sp>
    </p:spTree>
    <p:extLst>
      <p:ext uri="{BB962C8B-B14F-4D97-AF65-F5344CB8AC3E}">
        <p14:creationId xmlns:p14="http://schemas.microsoft.com/office/powerpoint/2010/main" val="394324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ja-JP" sz="7200">
                <a:ea typeface="+mj-lt"/>
                <a:cs typeface="+mj-lt"/>
              </a:rPr>
              <a:t>③機能一覧</a:t>
            </a:r>
            <a:endParaRPr lang="en-US" alt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>
                <a:ea typeface="+mn-lt"/>
                <a:cs typeface="+mn-lt"/>
              </a:rPr>
              <a:t>制作した機能一覧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5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21C6A-209B-AA57-87F2-18537460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ja-JP" sz="5400">
                <a:ea typeface="+mj-lt"/>
                <a:cs typeface="+mj-lt"/>
              </a:rPr>
              <a:t>機能一覧</a:t>
            </a:r>
            <a:endParaRPr lang="en-US"/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3A58-EB8E-B14B-CA81-8667A1F0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ja-JP" sz="2400">
                <a:ea typeface="+mn-lt"/>
                <a:cs typeface="+mn-lt"/>
              </a:rPr>
              <a:t>認証機能</a:t>
            </a:r>
            <a:endParaRPr lang="ja-JP" altLang="en-US" sz="2400" dirty="0">
              <a:ea typeface="ＭＳ Ｐゴシック"/>
              <a:cs typeface="Calibri"/>
            </a:endParaRPr>
          </a:p>
          <a:p>
            <a:r>
              <a:rPr lang="ja-JP" sz="2400">
                <a:ea typeface="+mn-lt"/>
                <a:cs typeface="+mn-lt"/>
              </a:rPr>
              <a:t>食べログ機能</a:t>
            </a:r>
            <a:r>
              <a:rPr lang="en-US" altLang="ja-JP" sz="2400" dirty="0">
                <a:ea typeface="+mn-lt"/>
                <a:cs typeface="+mn-lt"/>
              </a:rPr>
              <a:t>(</a:t>
            </a:r>
            <a:r>
              <a:rPr lang="en-US" altLang="ja-JP" sz="2400" dirty="0" err="1">
                <a:ea typeface="+mn-lt"/>
                <a:cs typeface="+mn-lt"/>
              </a:rPr>
              <a:t>飲食店やメニューの閲覧など</a:t>
            </a:r>
            <a:r>
              <a:rPr lang="en-US" altLang="ja-JP" sz="2400" dirty="0">
                <a:ea typeface="+mn-lt"/>
                <a:cs typeface="+mn-lt"/>
              </a:rPr>
              <a:t>)</a:t>
            </a:r>
            <a:endParaRPr lang="ja-JP" dirty="0"/>
          </a:p>
          <a:p>
            <a:r>
              <a:rPr lang="ja-JP" sz="2400">
                <a:ea typeface="+mn-lt"/>
                <a:cs typeface="+mn-lt"/>
              </a:rPr>
              <a:t>プロフィール機能</a:t>
            </a:r>
            <a:endParaRPr lang="ja-JP"/>
          </a:p>
          <a:p>
            <a:r>
              <a:rPr lang="ja-JP" sz="2400">
                <a:ea typeface="+mn-lt"/>
                <a:cs typeface="+mn-lt"/>
              </a:rPr>
              <a:t>口コミ機能</a:t>
            </a:r>
            <a:endParaRPr lang="ja-JP"/>
          </a:p>
          <a:p>
            <a:r>
              <a:rPr lang="ja-JP" sz="2400">
                <a:ea typeface="+mn-lt"/>
                <a:cs typeface="+mn-lt"/>
              </a:rPr>
              <a:t>予約機能</a:t>
            </a:r>
            <a:endParaRPr lang="ja-JP"/>
          </a:p>
          <a:p>
            <a:r>
              <a:rPr lang="ja-JP" sz="2400">
                <a:ea typeface="+mn-lt"/>
                <a:cs typeface="+mn-lt"/>
              </a:rPr>
              <a:t>クーポン機能</a:t>
            </a:r>
            <a:endParaRPr lang="ja-JP"/>
          </a:p>
          <a:p>
            <a:r>
              <a:rPr lang="ja-JP" sz="2400">
                <a:ea typeface="+mn-lt"/>
                <a:cs typeface="+mn-lt"/>
              </a:rPr>
              <a:t>メニュー機能</a:t>
            </a:r>
            <a:endParaRPr lang="ja-JP"/>
          </a:p>
          <a:p>
            <a:r>
              <a:rPr lang="ja-JP" sz="2400">
                <a:ea typeface="+mn-lt"/>
                <a:cs typeface="+mn-lt"/>
              </a:rPr>
              <a:t>バナー機能</a:t>
            </a:r>
            <a:endParaRPr lang="ja-JP"/>
          </a:p>
          <a:p>
            <a:r>
              <a:rPr lang="ja-JP" sz="2400">
                <a:ea typeface="+mn-lt"/>
                <a:cs typeface="+mn-lt"/>
              </a:rPr>
              <a:t>エラー画面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7242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ja-JP" sz="7200">
                <a:ea typeface="+mj-lt"/>
                <a:cs typeface="+mj-lt"/>
              </a:rPr>
              <a:t>④全体画面遷移図</a:t>
            </a:r>
            <a:endParaRPr lang="en-US" alt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ea typeface="+mn-lt"/>
                <a:cs typeface="+mn-lt"/>
              </a:rPr>
              <a:t>画面遷移図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7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21C6A-209B-AA57-87F2-18537460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ja-JP" sz="5400">
                <a:ea typeface="+mj-lt"/>
                <a:cs typeface="+mj-lt"/>
              </a:rPr>
              <a:t>全体画面遷移図</a:t>
            </a:r>
            <a:endParaRPr lang="en-US"/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DC5ABF-2993-31B0-F329-DE1181A73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172" y="1603299"/>
            <a:ext cx="8895342" cy="5227641"/>
          </a:xfrm>
        </p:spPr>
      </p:pic>
    </p:spTree>
    <p:extLst>
      <p:ext uri="{BB962C8B-B14F-4D97-AF65-F5344CB8AC3E}">
        <p14:creationId xmlns:p14="http://schemas.microsoft.com/office/powerpoint/2010/main" val="216785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テーマ</vt:lpstr>
      <vt:lpstr>最終発表</vt:lpstr>
      <vt:lpstr>①システム開発のいきさつ</vt:lpstr>
      <vt:lpstr>システム開発のいきさつ</vt:lpstr>
      <vt:lpstr>②提案した要件一覧</vt:lpstr>
      <vt:lpstr>提案した要件一覧</vt:lpstr>
      <vt:lpstr>③機能一覧</vt:lpstr>
      <vt:lpstr>機能一覧</vt:lpstr>
      <vt:lpstr>④全体画面遷移図</vt:lpstr>
      <vt:lpstr>全体画面遷移図</vt:lpstr>
      <vt:lpstr>ER図</vt:lpstr>
      <vt:lpstr>⑤作業スケジュール</vt:lpstr>
      <vt:lpstr>作業スケジュール</vt:lpstr>
      <vt:lpstr>⑥各メンバーの役割、担当した部分</vt:lpstr>
      <vt:lpstr>各メンバーの役割、担当した部分</vt:lpstr>
      <vt:lpstr>⑦反省点・良かった点</vt:lpstr>
      <vt:lpstr>反省点・良かった点</vt:lpstr>
      <vt:lpstr>⑧質疑応答</vt:lpstr>
      <vt:lpstr>お礼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224</cp:revision>
  <dcterms:created xsi:type="dcterms:W3CDTF">2022-12-23T02:49:28Z</dcterms:created>
  <dcterms:modified xsi:type="dcterms:W3CDTF">2022-12-26T05:36:38Z</dcterms:modified>
</cp:coreProperties>
</file>