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autoCompressPictures="0">
  <p:sldMasterIdLst>
    <p:sldMasterId id="2147483648" r:id="rId1"/>
  </p:sldMasterIdLst>
  <p:notesMasterIdLst>
    <p:notesMasterId r:id="rId26"/>
  </p:notesMasterIdLst>
  <p:handoutMasterIdLst>
    <p:handoutMasterId r:id="rId27"/>
  </p:handoutMasterIdLst>
  <p:sldIdLst>
    <p:sldId id="310" r:id="rId2"/>
    <p:sldId id="334" r:id="rId3"/>
    <p:sldId id="335" r:id="rId4"/>
    <p:sldId id="311" r:id="rId5"/>
    <p:sldId id="340" r:id="rId6"/>
    <p:sldId id="404" r:id="rId7"/>
    <p:sldId id="418" r:id="rId8"/>
    <p:sldId id="402" r:id="rId9"/>
    <p:sldId id="403" r:id="rId10"/>
    <p:sldId id="410" r:id="rId11"/>
    <p:sldId id="405" r:id="rId12"/>
    <p:sldId id="411" r:id="rId13"/>
    <p:sldId id="414" r:id="rId14"/>
    <p:sldId id="412" r:id="rId15"/>
    <p:sldId id="415" r:id="rId16"/>
    <p:sldId id="416" r:id="rId17"/>
    <p:sldId id="417" r:id="rId18"/>
    <p:sldId id="407" r:id="rId19"/>
    <p:sldId id="419" r:id="rId20"/>
    <p:sldId id="420" r:id="rId21"/>
    <p:sldId id="423" r:id="rId22"/>
    <p:sldId id="422" r:id="rId23"/>
    <p:sldId id="421" r:id="rId24"/>
    <p:sldId id="409" r:id="rId25"/>
  </p:sldIdLst>
  <p:sldSz cx="9144000" cy="6864350"/>
  <p:notesSz cx="9866313" cy="67357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E7322D6D-E066-44E2-A955-17D90C6B2870}">
          <p14:sldIdLst>
            <p14:sldId id="310"/>
            <p14:sldId id="334"/>
            <p14:sldId id="335"/>
            <p14:sldId id="311"/>
            <p14:sldId id="340"/>
            <p14:sldId id="404"/>
            <p14:sldId id="418"/>
            <p14:sldId id="402"/>
            <p14:sldId id="403"/>
            <p14:sldId id="410"/>
            <p14:sldId id="405"/>
            <p14:sldId id="411"/>
            <p14:sldId id="414"/>
            <p14:sldId id="412"/>
            <p14:sldId id="415"/>
            <p14:sldId id="416"/>
            <p14:sldId id="417"/>
            <p14:sldId id="407"/>
            <p14:sldId id="419"/>
            <p14:sldId id="420"/>
            <p14:sldId id="423"/>
            <p14:sldId id="422"/>
            <p14:sldId id="421"/>
            <p14:sldId id="409"/>
          </p14:sldIdLst>
        </p14:section>
      </p14:sectionLst>
    </p:ext>
    <p:ext uri="{EFAFB233-063F-42B5-8137-9DF3F51BA10A}">
      <p15:sldGuideLst xmlns:p15="http://schemas.microsoft.com/office/powerpoint/2012/main">
        <p15:guide id="15" orient="horz" pos="2163">
          <p15:clr>
            <a:srgbClr val="A4A3A4"/>
          </p15:clr>
        </p15:guide>
        <p15:guide id="16" pos="2881">
          <p15:clr>
            <a:srgbClr val="A4A3A4"/>
          </p15:clr>
        </p15:guide>
        <p15:guide id="17" orient="horz" pos="529" userDrawn="1">
          <p15:clr>
            <a:srgbClr val="A4A3A4"/>
          </p15:clr>
        </p15:guide>
        <p15:guide id="18" orient="horz" pos="348" userDrawn="1">
          <p15:clr>
            <a:srgbClr val="A4A3A4"/>
          </p15:clr>
        </p15:guide>
        <p15:guide id="19" pos="431" userDrawn="1">
          <p15:clr>
            <a:srgbClr val="A4A3A4"/>
          </p15:clr>
        </p15:guide>
        <p15:guide id="20" orient="horz" pos="3704" userDrawn="1">
          <p15:clr>
            <a:srgbClr val="A4A3A4"/>
          </p15:clr>
        </p15:guide>
        <p15:guide id="21" pos="5329" userDrawn="1">
          <p15:clr>
            <a:srgbClr val="A4A3A4"/>
          </p15:clr>
        </p15:guide>
        <p15:guide id="22" orient="horz" pos="37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900"/>
    <a:srgbClr val="D6D6D6"/>
    <a:srgbClr val="AAAAAA"/>
    <a:srgbClr val="797979"/>
    <a:srgbClr val="B9D7EB"/>
    <a:srgbClr val="828282"/>
    <a:srgbClr val="727272"/>
    <a:srgbClr val="008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79" autoAdjust="0"/>
    <p:restoredTop sz="88309" autoAdjust="0"/>
  </p:normalViewPr>
  <p:slideViewPr>
    <p:cSldViewPr snapToGrid="0">
      <p:cViewPr varScale="1">
        <p:scale>
          <a:sx n="114" d="100"/>
          <a:sy n="114" d="100"/>
        </p:scale>
        <p:origin x="2004" y="96"/>
      </p:cViewPr>
      <p:guideLst>
        <p:guide orient="horz" pos="2163"/>
        <p:guide pos="2881"/>
        <p:guide orient="horz" pos="529"/>
        <p:guide orient="horz" pos="348"/>
        <p:guide pos="431"/>
        <p:guide orient="horz" pos="3704"/>
        <p:guide pos="5329"/>
        <p:guide orient="horz" pos="3795"/>
      </p:guideLst>
    </p:cSldViewPr>
  </p:slideViewPr>
  <p:outlineViewPr>
    <p:cViewPr>
      <p:scale>
        <a:sx n="33" d="100"/>
        <a:sy n="33" d="100"/>
      </p:scale>
      <p:origin x="0" y="12876"/>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275138" cy="33813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587999" y="0"/>
            <a:ext cx="4276726" cy="338138"/>
          </a:xfrm>
          <a:prstGeom prst="rect">
            <a:avLst/>
          </a:prstGeom>
        </p:spPr>
        <p:txBody>
          <a:bodyPr vert="horz" lIns="91440" tIns="45720" rIns="91440" bIns="45720" rtlCol="0"/>
          <a:lstStyle>
            <a:lvl1pPr algn="r">
              <a:defRPr sz="1200"/>
            </a:lvl1pPr>
          </a:lstStyle>
          <a:p>
            <a:fld id="{A7640E48-A5E0-5041-9B48-F1CC1125BC09}" type="datetimeFigureOut">
              <a:rPr kumimoji="1" lang="ja-JP" altLang="en-US" smtClean="0"/>
              <a:pPr/>
              <a:t>2021/12/3</a:t>
            </a:fld>
            <a:endParaRPr kumimoji="1" lang="ja-JP" altLang="en-US"/>
          </a:p>
        </p:txBody>
      </p:sp>
      <p:sp>
        <p:nvSpPr>
          <p:cNvPr id="4" name="フッター プレースホルダー 3"/>
          <p:cNvSpPr>
            <a:spLocks noGrp="1"/>
          </p:cNvSpPr>
          <p:nvPr>
            <p:ph type="ftr" sz="quarter" idx="2"/>
          </p:nvPr>
        </p:nvSpPr>
        <p:spPr>
          <a:xfrm>
            <a:off x="0" y="6397625"/>
            <a:ext cx="4275138" cy="33813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587999" y="6397625"/>
            <a:ext cx="4276726" cy="338138"/>
          </a:xfrm>
          <a:prstGeom prst="rect">
            <a:avLst/>
          </a:prstGeom>
        </p:spPr>
        <p:txBody>
          <a:bodyPr vert="horz" lIns="91440" tIns="45720" rIns="91440" bIns="45720" rtlCol="0" anchor="b"/>
          <a:lstStyle>
            <a:lvl1pPr algn="r">
              <a:defRPr sz="1200"/>
            </a:lvl1pPr>
          </a:lstStyle>
          <a:p>
            <a:fld id="{A07F573A-01BF-2B44-8976-5E6A2AEC1848}" type="slidenum">
              <a:rPr kumimoji="1" lang="ja-JP" altLang="en-US" smtClean="0"/>
              <a:pPr/>
              <a:t>‹#›</a:t>
            </a:fld>
            <a:endParaRPr kumimoji="1" lang="ja-JP" altLang="en-US"/>
          </a:p>
        </p:txBody>
      </p:sp>
    </p:spTree>
    <p:extLst>
      <p:ext uri="{BB962C8B-B14F-4D97-AF65-F5344CB8AC3E}">
        <p14:creationId xmlns:p14="http://schemas.microsoft.com/office/powerpoint/2010/main" val="1650004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275401" cy="338035"/>
          </a:xfrm>
          <a:prstGeom prst="rect">
            <a:avLst/>
          </a:prstGeom>
        </p:spPr>
        <p:txBody>
          <a:bodyPr vert="horz" lIns="90644" tIns="45322" rIns="90644" bIns="45322" rtlCol="0"/>
          <a:lstStyle>
            <a:lvl1pPr algn="l">
              <a:defRPr sz="1200"/>
            </a:lvl1pPr>
          </a:lstStyle>
          <a:p>
            <a:endParaRPr kumimoji="1" lang="ja-JP" altLang="en-US"/>
          </a:p>
        </p:txBody>
      </p:sp>
      <p:sp>
        <p:nvSpPr>
          <p:cNvPr id="3" name="日付プレースホルダー 2"/>
          <p:cNvSpPr>
            <a:spLocks noGrp="1"/>
          </p:cNvSpPr>
          <p:nvPr>
            <p:ph type="dt" idx="1"/>
          </p:nvPr>
        </p:nvSpPr>
        <p:spPr>
          <a:xfrm>
            <a:off x="5589200" y="1"/>
            <a:ext cx="4275401" cy="338035"/>
          </a:xfrm>
          <a:prstGeom prst="rect">
            <a:avLst/>
          </a:prstGeom>
        </p:spPr>
        <p:txBody>
          <a:bodyPr vert="horz" lIns="90644" tIns="45322" rIns="90644" bIns="45322" rtlCol="0"/>
          <a:lstStyle>
            <a:lvl1pPr algn="r">
              <a:defRPr sz="1200"/>
            </a:lvl1pPr>
          </a:lstStyle>
          <a:p>
            <a:fld id="{5C5FCEE9-5451-724E-8226-661F248CEFD0}" type="datetimeFigureOut">
              <a:rPr kumimoji="1" lang="ja-JP" altLang="en-US" smtClean="0"/>
              <a:pPr/>
              <a:t>2021/12/3</a:t>
            </a:fld>
            <a:endParaRPr kumimoji="1" lang="ja-JP" altLang="en-US"/>
          </a:p>
        </p:txBody>
      </p:sp>
      <p:sp>
        <p:nvSpPr>
          <p:cNvPr id="4" name="スライド イメージ プレースホルダー 3"/>
          <p:cNvSpPr>
            <a:spLocks noGrp="1" noRot="1" noChangeAspect="1"/>
          </p:cNvSpPr>
          <p:nvPr>
            <p:ph type="sldImg" idx="2"/>
          </p:nvPr>
        </p:nvSpPr>
        <p:spPr>
          <a:xfrm>
            <a:off x="3419475" y="841375"/>
            <a:ext cx="3027363" cy="2273300"/>
          </a:xfrm>
          <a:prstGeom prst="rect">
            <a:avLst/>
          </a:prstGeom>
          <a:noFill/>
          <a:ln w="12700">
            <a:solidFill>
              <a:prstClr val="black"/>
            </a:solidFill>
          </a:ln>
        </p:spPr>
        <p:txBody>
          <a:bodyPr vert="horz" lIns="90644" tIns="45322" rIns="90644" bIns="45322" rtlCol="0" anchor="ctr"/>
          <a:lstStyle/>
          <a:p>
            <a:endParaRPr lang="ja-JP" altLang="en-US"/>
          </a:p>
        </p:txBody>
      </p:sp>
      <p:sp>
        <p:nvSpPr>
          <p:cNvPr id="5" name="ノート プレースホルダー 4"/>
          <p:cNvSpPr>
            <a:spLocks noGrp="1"/>
          </p:cNvSpPr>
          <p:nvPr>
            <p:ph type="body" sz="quarter" idx="3"/>
          </p:nvPr>
        </p:nvSpPr>
        <p:spPr>
          <a:xfrm>
            <a:off x="986632" y="3241704"/>
            <a:ext cx="7893050" cy="2652869"/>
          </a:xfrm>
          <a:prstGeom prst="rect">
            <a:avLst/>
          </a:prstGeom>
        </p:spPr>
        <p:txBody>
          <a:bodyPr vert="horz" lIns="90644" tIns="45322" rIns="90644" bIns="45322"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397731"/>
            <a:ext cx="4275401" cy="338034"/>
          </a:xfrm>
          <a:prstGeom prst="rect">
            <a:avLst/>
          </a:prstGeom>
        </p:spPr>
        <p:txBody>
          <a:bodyPr vert="horz" lIns="90644" tIns="45322" rIns="90644" bIns="45322"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589200" y="6397731"/>
            <a:ext cx="4275401" cy="338034"/>
          </a:xfrm>
          <a:prstGeom prst="rect">
            <a:avLst/>
          </a:prstGeom>
        </p:spPr>
        <p:txBody>
          <a:bodyPr vert="horz" lIns="90644" tIns="45322" rIns="90644" bIns="45322" rtlCol="0" anchor="b"/>
          <a:lstStyle>
            <a:lvl1pPr algn="r">
              <a:defRPr sz="1200"/>
            </a:lvl1pPr>
          </a:lstStyle>
          <a:p>
            <a:fld id="{B66F3448-3337-A740-B29C-9F6778ED4FC7}" type="slidenum">
              <a:rPr kumimoji="1" lang="ja-JP" altLang="en-US" smtClean="0"/>
              <a:pPr/>
              <a:t>‹#›</a:t>
            </a:fld>
            <a:endParaRPr kumimoji="1" lang="ja-JP" altLang="en-US"/>
          </a:p>
        </p:txBody>
      </p:sp>
    </p:spTree>
    <p:extLst>
      <p:ext uri="{BB962C8B-B14F-4D97-AF65-F5344CB8AC3E}">
        <p14:creationId xmlns:p14="http://schemas.microsoft.com/office/powerpoint/2010/main" val="8330243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6F3448-3337-A740-B29C-9F6778ED4FC7}" type="slidenum">
              <a:rPr kumimoji="1" lang="ja-JP" altLang="en-US" smtClean="0"/>
              <a:pPr/>
              <a:t>3</a:t>
            </a:fld>
            <a:endParaRPr kumimoji="1" lang="ja-JP" altLang="en-US"/>
          </a:p>
        </p:txBody>
      </p:sp>
    </p:spTree>
    <p:extLst>
      <p:ext uri="{BB962C8B-B14F-4D97-AF65-F5344CB8AC3E}">
        <p14:creationId xmlns:p14="http://schemas.microsoft.com/office/powerpoint/2010/main" val="397038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2_表紙">
    <p:spTree>
      <p:nvGrpSpPr>
        <p:cNvPr id="1" name=""/>
        <p:cNvGrpSpPr/>
        <p:nvPr/>
      </p:nvGrpSpPr>
      <p:grpSpPr>
        <a:xfrm>
          <a:off x="0" y="0"/>
          <a:ext cx="0" cy="0"/>
          <a:chOff x="0" y="0"/>
          <a:chExt cx="0" cy="0"/>
        </a:xfrm>
      </p:grpSpPr>
      <p:sp>
        <p:nvSpPr>
          <p:cNvPr id="2" name="Holder 2"/>
          <p:cNvSpPr>
            <a:spLocks noGrp="1"/>
          </p:cNvSpPr>
          <p:nvPr>
            <p:ph type="ctrTitle" hasCustomPrompt="1"/>
          </p:nvPr>
        </p:nvSpPr>
        <p:spPr>
          <a:xfrm>
            <a:off x="-36001" y="2448000"/>
            <a:ext cx="5940000" cy="1260000"/>
          </a:xfrm>
          <a:prstGeom prst="rect">
            <a:avLst/>
          </a:prstGeom>
        </p:spPr>
        <p:txBody>
          <a:bodyPr wrap="square" lIns="468000" tIns="0" rIns="0" bIns="0" anchor="t">
            <a:noAutofit/>
          </a:bodyPr>
          <a:lstStyle>
            <a:lvl1pPr>
              <a:lnSpc>
                <a:spcPct val="110000"/>
              </a:lnSpc>
              <a:defRPr sz="3400" baseline="0">
                <a:latin typeface="Meiryo UI" panose="020B0604030504040204" pitchFamily="50" charset="-128"/>
              </a:defRPr>
            </a:lvl1pPr>
          </a:lstStyle>
          <a:p>
            <a:r>
              <a:rPr lang="ja-JP" altLang="en-US"/>
              <a:t>タイトル記入 </a:t>
            </a:r>
            <a:r>
              <a:rPr lang="en-US" altLang="ja-JP"/>
              <a:t>2</a:t>
            </a:r>
            <a:r>
              <a:rPr lang="ja-JP" altLang="en-US"/>
              <a:t>行</a:t>
            </a:r>
            <a:r>
              <a:rPr lang="en-US" altLang="ja-JP"/>
              <a:t>34pt</a:t>
            </a:r>
            <a:r>
              <a:rPr lang="ja-JP" altLang="en-US"/>
              <a:t>推奨　 発表者情報より大きく記載</a:t>
            </a:r>
            <a:endParaRPr dirty="0"/>
          </a:p>
        </p:txBody>
      </p:sp>
      <p:sp>
        <p:nvSpPr>
          <p:cNvPr id="3" name="Holder 3"/>
          <p:cNvSpPr>
            <a:spLocks noGrp="1"/>
          </p:cNvSpPr>
          <p:nvPr>
            <p:ph type="subTitle" idx="4" hasCustomPrompt="1"/>
          </p:nvPr>
        </p:nvSpPr>
        <p:spPr>
          <a:xfrm>
            <a:off x="-35999" y="4140000"/>
            <a:ext cx="5040000" cy="360000"/>
          </a:xfrm>
          <a:prstGeom prst="rect">
            <a:avLst/>
          </a:prstGeom>
        </p:spPr>
        <p:txBody>
          <a:bodyPr wrap="square" lIns="468000" tIns="0" rIns="0" bIns="0" anchor="t" anchorCtr="0">
            <a:noAutofit/>
          </a:bodyPr>
          <a:lstStyle>
            <a:lvl1pPr marL="0" indent="0">
              <a:lnSpc>
                <a:spcPct val="90000"/>
              </a:lnSpc>
              <a:spcAft>
                <a:spcPts val="0"/>
              </a:spcAft>
              <a:buFontTx/>
              <a:buNone/>
              <a:defRPr sz="2400" baseline="0">
                <a:latin typeface="Meiryo UI" panose="020B0604030504040204" pitchFamily="50" charset="-128"/>
              </a:defRPr>
            </a:lvl1pPr>
          </a:lstStyle>
          <a:p>
            <a:r>
              <a:rPr lang="ja-JP" altLang="en-US" dirty="0"/>
              <a:t>クリックして 氏名 を記入 </a:t>
            </a:r>
            <a:r>
              <a:rPr lang="en-US" altLang="ja-JP" dirty="0"/>
              <a:t>24pt </a:t>
            </a:r>
            <a:r>
              <a:rPr lang="ja-JP" altLang="en-US" dirty="0"/>
              <a:t>推奨</a:t>
            </a:r>
          </a:p>
        </p:txBody>
      </p:sp>
      <p:sp>
        <p:nvSpPr>
          <p:cNvPr id="9" name="テキスト プレースホルダー 8"/>
          <p:cNvSpPr>
            <a:spLocks noGrp="1"/>
          </p:cNvSpPr>
          <p:nvPr>
            <p:ph type="body" sz="quarter" idx="10" hasCustomPrompt="1"/>
          </p:nvPr>
        </p:nvSpPr>
        <p:spPr>
          <a:xfrm>
            <a:off x="-36000" y="4680000"/>
            <a:ext cx="5040000" cy="1188000"/>
          </a:xfrm>
          <a:prstGeom prst="rect">
            <a:avLst/>
          </a:prstGeom>
        </p:spPr>
        <p:txBody>
          <a:bodyPr lIns="468000" tIns="0" rIns="0" bIns="0" anchor="t" anchorCtr="0">
            <a:noAutofit/>
          </a:bodyPr>
          <a:lstStyle>
            <a:lvl1pPr marL="0" indent="0">
              <a:lnSpc>
                <a:spcPct val="90000"/>
              </a:lnSpc>
              <a:spcAft>
                <a:spcPts val="0"/>
              </a:spcAft>
              <a:buFontTx/>
              <a:buNone/>
              <a:defRPr sz="2000" baseline="0">
                <a:latin typeface="Meiryo UI" panose="020B0604030504040204" pitchFamily="50" charset="-128"/>
              </a:defRPr>
            </a:lvl1pPr>
            <a:lvl2pPr>
              <a:defRPr sz="1600"/>
            </a:lvl2pPr>
            <a:lvl3pPr>
              <a:defRPr sz="1600"/>
            </a:lvl3pPr>
            <a:lvl4pPr>
              <a:defRPr sz="1600"/>
            </a:lvl4pPr>
          </a:lstStyle>
          <a:p>
            <a:pPr lvl="0"/>
            <a:r>
              <a:rPr kumimoji="1" lang="ja-JP" altLang="en-US" dirty="0"/>
              <a:t>クリックして 部署名 を記入 </a:t>
            </a:r>
            <a:r>
              <a:rPr kumimoji="1" lang="en-US" altLang="ja-JP" dirty="0"/>
              <a:t>16pt</a:t>
            </a:r>
            <a:r>
              <a:rPr kumimoji="1" lang="ja-JP" altLang="en-US" dirty="0"/>
              <a:t>推奨</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アジェンダ">
    <p:spTree>
      <p:nvGrpSpPr>
        <p:cNvPr id="1" name=""/>
        <p:cNvGrpSpPr/>
        <p:nvPr/>
      </p:nvGrpSpPr>
      <p:grpSpPr>
        <a:xfrm>
          <a:off x="0" y="0"/>
          <a:ext cx="0" cy="0"/>
          <a:chOff x="0" y="0"/>
          <a:chExt cx="0" cy="0"/>
        </a:xfrm>
      </p:grpSpPr>
      <p:sp>
        <p:nvSpPr>
          <p:cNvPr id="8" name="タイトル 7"/>
          <p:cNvSpPr>
            <a:spLocks noGrp="1"/>
          </p:cNvSpPr>
          <p:nvPr>
            <p:ph type="title"/>
          </p:nvPr>
        </p:nvSpPr>
        <p:spPr/>
        <p:txBody>
          <a:bodyPr wrap="square" rIns="1080000"/>
          <a:lstStyle>
            <a:lvl1pPr>
              <a:defRPr/>
            </a:lvl1pPr>
          </a:lstStyle>
          <a:p>
            <a:r>
              <a:rPr kumimoji="1" lang="ja-JP" altLang="en-US"/>
              <a:t>マスター タイトルの書式設定</a:t>
            </a:r>
            <a:endParaRPr kumimoji="1" lang="ja-JP" altLang="en-US" dirty="0"/>
          </a:p>
        </p:txBody>
      </p:sp>
      <p:sp>
        <p:nvSpPr>
          <p:cNvPr id="2" name="スライド番号プレースホルダー 1"/>
          <p:cNvSpPr>
            <a:spLocks noGrp="1"/>
          </p:cNvSpPr>
          <p:nvPr>
            <p:ph type="sldNum" sz="quarter" idx="11"/>
          </p:nvPr>
        </p:nvSpPr>
        <p:spPr/>
        <p:txBody>
          <a:bodyPr/>
          <a:lstStyle/>
          <a:p>
            <a:fld id="{80F554CA-2BEA-3E4B-997B-FC51848F792A}" type="slidenum">
              <a:rPr lang="ja-JP" altLang="en-US" smtClean="0"/>
              <a:pPr/>
              <a:t>‹#›</a:t>
            </a:fld>
            <a:r>
              <a:rPr lang="en-US" altLang="ja-JP">
                <a:ea typeface="Verdana" panose="020B0604030504040204" pitchFamily="34" charset="0"/>
              </a:rPr>
              <a:t> </a:t>
            </a:r>
            <a:endParaRPr lang="ja-JP" altLang="en-US" dirty="0"/>
          </a:p>
        </p:txBody>
      </p:sp>
      <p:sp>
        <p:nvSpPr>
          <p:cNvPr id="4" name="テキスト プレースホルダー 3"/>
          <p:cNvSpPr>
            <a:spLocks noGrp="1"/>
          </p:cNvSpPr>
          <p:nvPr>
            <p:ph type="body" sz="quarter" idx="12" hasCustomPrompt="1"/>
          </p:nvPr>
        </p:nvSpPr>
        <p:spPr>
          <a:xfrm>
            <a:off x="0" y="828000"/>
            <a:ext cx="9144000" cy="5220000"/>
          </a:xfrm>
        </p:spPr>
        <p:txBody>
          <a:bodyPr lIns="360000" tIns="360000" rIns="360000"/>
          <a:lstStyle>
            <a:lvl1pPr marL="288000" indent="0">
              <a:lnSpc>
                <a:spcPct val="120000"/>
              </a:lnSpc>
              <a:spcAft>
                <a:spcPts val="600"/>
              </a:spcAft>
              <a:buFont typeface="+mj-lt"/>
              <a:buAutoNum type="arabicPeriod"/>
              <a:defRPr sz="3400"/>
            </a:lvl1pPr>
            <a:lvl2pPr marL="971550" indent="-514350">
              <a:buFont typeface="+mj-lt"/>
              <a:buAutoNum type="arabicPeriod"/>
              <a:defRPr sz="3400"/>
            </a:lvl2pPr>
            <a:lvl3pPr marL="1594350" indent="-514350">
              <a:buFont typeface="+mj-lt"/>
              <a:buAutoNum type="arabicPeriod"/>
              <a:defRPr sz="3400"/>
            </a:lvl3pPr>
            <a:lvl4pPr marL="2134350" indent="-514350">
              <a:buFont typeface="+mj-lt"/>
              <a:buAutoNum type="arabicPeriod"/>
              <a:defRPr sz="3400"/>
            </a:lvl4pPr>
            <a:lvl5pPr marL="2494350" indent="-514350">
              <a:buFont typeface="+mj-lt"/>
              <a:buAutoNum type="arabicPeriod"/>
              <a:defRPr sz="3400"/>
            </a:lvl5pPr>
          </a:lstStyle>
          <a:p>
            <a:pPr lvl="0"/>
            <a:r>
              <a:rPr kumimoji="1" lang="ja-JP" altLang="en-US"/>
              <a:t>クリックしてアジェンダを記入 </a:t>
            </a:r>
            <a:r>
              <a:rPr kumimoji="1" lang="en-US" altLang="ja-JP"/>
              <a:t>34pt</a:t>
            </a:r>
            <a:r>
              <a:rPr kumimoji="1" lang="ja-JP" altLang="en-US"/>
              <a:t>推奨</a:t>
            </a:r>
          </a:p>
        </p:txBody>
      </p:sp>
    </p:spTree>
    <p:extLst>
      <p:ext uri="{BB962C8B-B14F-4D97-AF65-F5344CB8AC3E}">
        <p14:creationId xmlns:p14="http://schemas.microsoft.com/office/powerpoint/2010/main" val="2195349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wrap="square" rIns="1080000"/>
          <a:lstStyle/>
          <a:p>
            <a:r>
              <a:rPr kumimoji="1" lang="ja-JP" altLang="en-US" dirty="0"/>
              <a:t>マスター タイトルの書式設定 </a:t>
            </a:r>
            <a:r>
              <a:rPr kumimoji="1" lang="en-US" altLang="ja-JP" dirty="0"/>
              <a:t>25pt</a:t>
            </a:r>
            <a:endParaRPr kumimoji="1" lang="ja-JP" altLang="en-US" dirty="0"/>
          </a:p>
        </p:txBody>
      </p:sp>
      <p:sp>
        <p:nvSpPr>
          <p:cNvPr id="4" name="スライド番号プレースホルダー 3"/>
          <p:cNvSpPr>
            <a:spLocks noGrp="1"/>
          </p:cNvSpPr>
          <p:nvPr>
            <p:ph type="sldNum" sz="quarter" idx="13"/>
          </p:nvPr>
        </p:nvSpPr>
        <p:spPr/>
        <p:txBody>
          <a:bodyPr/>
          <a:lstStyle/>
          <a:p>
            <a:fld id="{80F554CA-2BEA-3E4B-997B-FC51848F792A}" type="slidenum">
              <a:rPr lang="ja-JP" altLang="en-US" smtClean="0"/>
              <a:pPr/>
              <a:t>‹#›</a:t>
            </a:fld>
            <a:r>
              <a:rPr lang="en-US" altLang="ja-JP">
                <a:ea typeface="Verdana" panose="020B0604030504040204" pitchFamily="34" charset="0"/>
              </a:rPr>
              <a:t> </a:t>
            </a:r>
            <a:endParaRPr lang="ja-JP" altLang="en-US" dirty="0"/>
          </a:p>
        </p:txBody>
      </p:sp>
      <p:sp>
        <p:nvSpPr>
          <p:cNvPr id="6" name="コンテンツ プレースホルダー 5"/>
          <p:cNvSpPr>
            <a:spLocks noGrp="1"/>
          </p:cNvSpPr>
          <p:nvPr>
            <p:ph sz="quarter" idx="14" hasCustomPrompt="1"/>
          </p:nvPr>
        </p:nvSpPr>
        <p:spPr>
          <a:xfrm>
            <a:off x="0" y="828000"/>
            <a:ext cx="9144000" cy="5220000"/>
          </a:xfrm>
        </p:spPr>
        <p:txBody>
          <a:bodyPr/>
          <a:lstStyle>
            <a:lvl3pPr>
              <a:lnSpc>
                <a:spcPct val="100000"/>
              </a:lnSpc>
              <a:defRPr/>
            </a:lvl3pPr>
          </a:lstStyle>
          <a:p>
            <a:pPr lvl="0"/>
            <a:r>
              <a:rPr kumimoji="1" lang="ja-JP" altLang="en-US" dirty="0"/>
              <a:t>本文タイトル</a:t>
            </a:r>
            <a:r>
              <a:rPr kumimoji="1" lang="en-US" altLang="ja-JP" dirty="0"/>
              <a:t>20pt </a:t>
            </a:r>
            <a:r>
              <a:rPr kumimoji="1" lang="ja-JP" altLang="en-US" dirty="0"/>
              <a:t>本文最小</a:t>
            </a:r>
            <a:r>
              <a:rPr kumimoji="1" lang="en-US" altLang="ja-JP" dirty="0"/>
              <a:t>16pt</a:t>
            </a:r>
            <a:r>
              <a:rPr kumimoji="1" lang="ja-JP" altLang="en-US" dirty="0"/>
              <a:t>迄</a:t>
            </a:r>
          </a:p>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サマリー">
    <p:spTree>
      <p:nvGrpSpPr>
        <p:cNvPr id="1" name=""/>
        <p:cNvGrpSpPr/>
        <p:nvPr/>
      </p:nvGrpSpPr>
      <p:grpSpPr>
        <a:xfrm>
          <a:off x="0" y="0"/>
          <a:ext cx="0" cy="0"/>
          <a:chOff x="0" y="0"/>
          <a:chExt cx="0" cy="0"/>
        </a:xfrm>
      </p:grpSpPr>
      <p:sp>
        <p:nvSpPr>
          <p:cNvPr id="7" name="コンテンツ プレースホルダー 6"/>
          <p:cNvSpPr>
            <a:spLocks noGrp="1"/>
          </p:cNvSpPr>
          <p:nvPr>
            <p:ph sz="quarter" idx="15" hasCustomPrompt="1"/>
          </p:nvPr>
        </p:nvSpPr>
        <p:spPr>
          <a:xfrm>
            <a:off x="0" y="786435"/>
            <a:ext cx="9144000" cy="5220000"/>
          </a:xfrm>
        </p:spPr>
        <p:txBody>
          <a:bodyPr/>
          <a:lstStyle>
            <a:lvl1pPr marL="342900" indent="-342900">
              <a:buFont typeface="Wingdings" panose="05000000000000000000" pitchFamily="2" charset="2"/>
              <a:buChar char="n"/>
              <a:defRPr/>
            </a:lvl1pPr>
            <a:lvl2pPr marL="742950" indent="-285750">
              <a:buFont typeface="Arial" panose="020B0604020202020204" pitchFamily="34" charset="0"/>
              <a:buChar char="•"/>
              <a:defRPr/>
            </a:lvl2pPr>
            <a:lvl3pPr marL="1080000" indent="-285750">
              <a:buFont typeface="Meiryo UI" panose="020B0604030504040204" pitchFamily="50" charset="-128"/>
              <a:buChar char="–"/>
              <a:defRPr/>
            </a:lvl3pPr>
          </a:lstStyle>
          <a:p>
            <a:pPr lvl="0"/>
            <a:r>
              <a:rPr kumimoji="1" lang="ja-JP" altLang="en-US" dirty="0"/>
              <a:t>本文タイトル</a:t>
            </a:r>
            <a:r>
              <a:rPr kumimoji="1" lang="en-US" altLang="ja-JP" dirty="0"/>
              <a:t>20pt </a:t>
            </a:r>
            <a:r>
              <a:rPr kumimoji="1" lang="ja-JP" altLang="en-US" dirty="0"/>
              <a:t>本文最小</a:t>
            </a:r>
            <a:r>
              <a:rPr kumimoji="1" lang="en-US" altLang="ja-JP" dirty="0"/>
              <a:t>16pt</a:t>
            </a:r>
            <a:r>
              <a:rPr kumimoji="1" lang="ja-JP" altLang="en-US" dirty="0"/>
              <a:t>迄</a:t>
            </a:r>
          </a:p>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2" name="タイトル 1"/>
          <p:cNvSpPr>
            <a:spLocks noGrp="1"/>
          </p:cNvSpPr>
          <p:nvPr>
            <p:ph type="title" hasCustomPrompt="1"/>
          </p:nvPr>
        </p:nvSpPr>
        <p:spPr/>
        <p:txBody>
          <a:bodyPr wrap="square" rIns="1080000"/>
          <a:lstStyle/>
          <a:p>
            <a:r>
              <a:rPr kumimoji="1" lang="ja-JP" altLang="en-US" dirty="0"/>
              <a:t>マスター タイトルの書式設定 </a:t>
            </a:r>
            <a:r>
              <a:rPr kumimoji="1" lang="en-US" altLang="ja-JP" dirty="0"/>
              <a:t>25pt</a:t>
            </a:r>
            <a:endParaRPr kumimoji="1" lang="ja-JP" altLang="en-US" dirty="0"/>
          </a:p>
        </p:txBody>
      </p:sp>
      <p:sp>
        <p:nvSpPr>
          <p:cNvPr id="4" name="スライド番号プレースホルダー 3"/>
          <p:cNvSpPr>
            <a:spLocks noGrp="1"/>
          </p:cNvSpPr>
          <p:nvPr>
            <p:ph type="sldNum" sz="quarter" idx="13"/>
          </p:nvPr>
        </p:nvSpPr>
        <p:spPr/>
        <p:txBody>
          <a:bodyPr/>
          <a:lstStyle/>
          <a:p>
            <a:fld id="{80F554CA-2BEA-3E4B-997B-FC51848F792A}" type="slidenum">
              <a:rPr lang="ja-JP" altLang="en-US" smtClean="0"/>
              <a:pPr/>
              <a:t>‹#›</a:t>
            </a:fld>
            <a:r>
              <a:rPr lang="en-US" altLang="ja-JP">
                <a:ea typeface="Verdana" panose="020B0604030504040204" pitchFamily="34" charset="0"/>
              </a:rPr>
              <a:t> </a:t>
            </a:r>
            <a:endParaRPr lang="ja-JP" altLang="en-US" dirty="0"/>
          </a:p>
        </p:txBody>
      </p:sp>
      <p:sp>
        <p:nvSpPr>
          <p:cNvPr id="5" name="テキスト プレースホルダー 4"/>
          <p:cNvSpPr>
            <a:spLocks noGrp="1"/>
          </p:cNvSpPr>
          <p:nvPr>
            <p:ph type="body" sz="quarter" idx="14" hasCustomPrompt="1"/>
          </p:nvPr>
        </p:nvSpPr>
        <p:spPr>
          <a:xfrm>
            <a:off x="0" y="5743280"/>
            <a:ext cx="9144000" cy="442035"/>
          </a:xfrm>
          <a:prstGeom prst="rect">
            <a:avLst/>
          </a:prstGeom>
        </p:spPr>
        <p:txBody>
          <a:bodyPr lIns="216000" rIns="216000" bIns="36000" anchor="b" anchorCtr="1">
            <a:spAutoFit/>
          </a:bodyPr>
          <a:lstStyle>
            <a:lvl1pPr marL="0" indent="0" algn="l">
              <a:spcAft>
                <a:spcPts val="0"/>
              </a:spcAft>
              <a:buFontTx/>
              <a:buNone/>
              <a:defRPr sz="2400" b="1">
                <a:solidFill>
                  <a:schemeClr val="bg2"/>
                </a:solidFill>
              </a:defRPr>
            </a:lvl1pPr>
          </a:lstStyle>
          <a:p>
            <a:pPr lvl="0"/>
            <a:r>
              <a:rPr kumimoji="1" lang="ja-JP" altLang="en-US" dirty="0"/>
              <a:t>サマリー 原則</a:t>
            </a:r>
            <a:r>
              <a:rPr kumimoji="1" lang="en-US" altLang="ja-JP" dirty="0"/>
              <a:t>1</a:t>
            </a:r>
            <a:r>
              <a:rPr kumimoji="1" lang="ja-JP" altLang="en-US" dirty="0"/>
              <a:t>行 </a:t>
            </a:r>
            <a:r>
              <a:rPr kumimoji="1" lang="en-US" altLang="ja-JP" dirty="0"/>
              <a:t>25pt</a:t>
            </a:r>
            <a:r>
              <a:rPr kumimoji="1" lang="ja-JP" altLang="en-US" dirty="0"/>
              <a:t>～</a:t>
            </a:r>
            <a:r>
              <a:rPr kumimoji="1" lang="en-US" altLang="ja-JP" dirty="0"/>
              <a:t>20pt</a:t>
            </a:r>
            <a:r>
              <a:rPr kumimoji="1" lang="ja-JP" altLang="en-US" dirty="0"/>
              <a:t>推奨　位置下げない</a:t>
            </a:r>
          </a:p>
        </p:txBody>
      </p:sp>
    </p:spTree>
    <p:extLst>
      <p:ext uri="{BB962C8B-B14F-4D97-AF65-F5344CB8AC3E}">
        <p14:creationId xmlns:p14="http://schemas.microsoft.com/office/powerpoint/2010/main" val="104215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6" name="タイトル 5"/>
          <p:cNvSpPr>
            <a:spLocks noGrp="1"/>
          </p:cNvSpPr>
          <p:nvPr>
            <p:ph type="title" hasCustomPrompt="1"/>
          </p:nvPr>
        </p:nvSpPr>
        <p:spPr/>
        <p:txBody>
          <a:bodyPr wrap="square" rIns="1080000"/>
          <a:lstStyle/>
          <a:p>
            <a:r>
              <a:rPr kumimoji="1" lang="ja-JP" altLang="en-US" dirty="0"/>
              <a:t>マスター タイトルの書式設定 </a:t>
            </a:r>
            <a:r>
              <a:rPr kumimoji="1" lang="en-US" altLang="ja-JP" dirty="0"/>
              <a:t>25pt</a:t>
            </a:r>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タイトルのみ">
    <p:spTree>
      <p:nvGrpSpPr>
        <p:cNvPr id="1" name=""/>
        <p:cNvGrpSpPr/>
        <p:nvPr/>
      </p:nvGrpSpPr>
      <p:grpSpPr>
        <a:xfrm>
          <a:off x="0" y="0"/>
          <a:ext cx="0" cy="0"/>
          <a:chOff x="0" y="0"/>
          <a:chExt cx="0" cy="0"/>
        </a:xfrm>
      </p:grpSpPr>
      <p:sp>
        <p:nvSpPr>
          <p:cNvPr id="6" name="タイトル 5"/>
          <p:cNvSpPr>
            <a:spLocks noGrp="1"/>
          </p:cNvSpPr>
          <p:nvPr>
            <p:ph type="title" hasCustomPrompt="1"/>
          </p:nvPr>
        </p:nvSpPr>
        <p:spPr/>
        <p:txBody>
          <a:bodyPr wrap="square" rIns="1080000"/>
          <a:lstStyle/>
          <a:p>
            <a:r>
              <a:rPr kumimoji="1" lang="ja-JP" altLang="en-US" dirty="0"/>
              <a:t>マスター タイトルの書式設定 </a:t>
            </a:r>
            <a:r>
              <a:rPr kumimoji="1" lang="en-US" altLang="ja-JP" dirty="0"/>
              <a:t>25pt</a:t>
            </a:r>
            <a:endParaRPr kumimoji="1" lang="ja-JP" altLang="en-US" dirty="0"/>
          </a:p>
        </p:txBody>
      </p:sp>
    </p:spTree>
    <p:extLst>
      <p:ext uri="{BB962C8B-B14F-4D97-AF65-F5344CB8AC3E}">
        <p14:creationId xmlns:p14="http://schemas.microsoft.com/office/powerpoint/2010/main" val="28232224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54000"/>
          </a:schemeClr>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a:xfrm>
            <a:off x="0" y="198507"/>
            <a:ext cx="9144000" cy="353943"/>
          </a:xfrm>
          <a:prstGeom prst="rect">
            <a:avLst/>
          </a:prstGeom>
        </p:spPr>
        <p:txBody>
          <a:bodyPr vert="horz" wrap="none" lIns="360000" tIns="0" rIns="0" bIns="36000" rtlCol="0" anchor="t" anchorCtr="0">
            <a:noAutofit/>
          </a:bodyPr>
          <a:lstStyle/>
          <a:p>
            <a:r>
              <a:rPr kumimoji="1" lang="ja-JP" altLang="en-US" dirty="0"/>
              <a:t>マスター タイトルの書式設定 </a:t>
            </a:r>
            <a:r>
              <a:rPr kumimoji="1" lang="en-US" altLang="ja-JP" dirty="0"/>
              <a:t>25pt</a:t>
            </a:r>
            <a:endParaRPr kumimoji="1" lang="ja-JP" altLang="en-US" dirty="0"/>
          </a:p>
        </p:txBody>
      </p:sp>
      <p:sp>
        <p:nvSpPr>
          <p:cNvPr id="11" name="object 7"/>
          <p:cNvSpPr/>
          <p:nvPr userDrawn="1"/>
        </p:nvSpPr>
        <p:spPr>
          <a:xfrm flipV="1">
            <a:off x="0" y="6257318"/>
            <a:ext cx="9144000" cy="45719"/>
          </a:xfrm>
          <a:custGeom>
            <a:avLst/>
            <a:gdLst/>
            <a:ahLst/>
            <a:cxnLst/>
            <a:rect l="l" t="t" r="r" b="b"/>
            <a:pathLst>
              <a:path w="7078980">
                <a:moveTo>
                  <a:pt x="0" y="0"/>
                </a:moveTo>
                <a:lnTo>
                  <a:pt x="7078827" y="0"/>
                </a:lnTo>
              </a:path>
            </a:pathLst>
          </a:custGeom>
          <a:ln w="6273">
            <a:solidFill>
              <a:schemeClr val="tx1"/>
            </a:solidFill>
          </a:ln>
        </p:spPr>
        <p:txBody>
          <a:bodyPr wrap="square" lIns="0" tIns="0" rIns="0" bIns="0" rtlCol="0"/>
          <a:lstStyle/>
          <a:p>
            <a:endParaRPr dirty="0">
              <a:latin typeface="Meiryo UI" panose="020B0604030504040204" pitchFamily="50" charset="-128"/>
            </a:endParaRPr>
          </a:p>
        </p:txBody>
      </p:sp>
      <p:sp>
        <p:nvSpPr>
          <p:cNvPr id="21" name="スライド番号プレースホルダー 8"/>
          <p:cNvSpPr>
            <a:spLocks noGrp="1"/>
          </p:cNvSpPr>
          <p:nvPr>
            <p:ph type="sldNum" sz="quarter" idx="4"/>
          </p:nvPr>
        </p:nvSpPr>
        <p:spPr>
          <a:xfrm>
            <a:off x="7665720" y="6357640"/>
            <a:ext cx="989718" cy="365125"/>
          </a:xfrm>
          <a:prstGeom prst="rect">
            <a:avLst/>
          </a:prstGeom>
        </p:spPr>
        <p:txBody>
          <a:bodyPr vert="horz" lIns="91440" tIns="45720" rIns="91440" bIns="45720" rtlCol="0" anchor="ctr"/>
          <a:lstStyle>
            <a:lvl1pPr algn="r">
              <a:defRPr sz="1300">
                <a:solidFill>
                  <a:srgbClr val="828282"/>
                </a:solidFill>
                <a:latin typeface="Verdana" panose="020B0604030504040204" pitchFamily="34" charset="0"/>
                <a:cs typeface="Verdana" panose="020B0604030504040204" pitchFamily="34" charset="0"/>
              </a:defRPr>
            </a:lvl1pPr>
          </a:lstStyle>
          <a:p>
            <a:fld id="{80F554CA-2BEA-3E4B-997B-FC51848F792A}" type="slidenum">
              <a:rPr lang="ja-JP" altLang="en-US" smtClean="0"/>
              <a:pPr/>
              <a:t>‹#›</a:t>
            </a:fld>
            <a:r>
              <a:rPr lang="en-US" altLang="ja-JP">
                <a:ea typeface="Verdana" panose="020B0604030504040204" pitchFamily="34" charset="0"/>
              </a:rPr>
              <a:t> </a:t>
            </a:r>
            <a:endParaRPr lang="ja-JP" altLang="en-US" dirty="0"/>
          </a:p>
        </p:txBody>
      </p:sp>
      <p:sp>
        <p:nvSpPr>
          <p:cNvPr id="2" name="テキスト ボックス 1"/>
          <p:cNvSpPr txBox="1"/>
          <p:nvPr/>
        </p:nvSpPr>
        <p:spPr>
          <a:xfrm>
            <a:off x="8480014" y="6393246"/>
            <a:ext cx="471604" cy="292388"/>
          </a:xfrm>
          <a:prstGeom prst="rect">
            <a:avLst/>
          </a:prstGeom>
          <a:noFill/>
        </p:spPr>
        <p:txBody>
          <a:bodyPr wrap="none" rtlCol="0" anchor="ctr">
            <a:spAutoFit/>
          </a:bodyPr>
          <a:lstStyle/>
          <a:p>
            <a:r>
              <a:rPr kumimoji="1" lang="en-US" altLang="ja-JP" sz="1300" dirty="0">
                <a:solidFill>
                  <a:srgbClr val="797979"/>
                </a:solidFill>
                <a:latin typeface="Verdana" panose="020B0604030504040204" pitchFamily="34" charset="0"/>
                <a:ea typeface="Verdana" panose="020B0604030504040204" pitchFamily="34" charset="0"/>
                <a:cs typeface="Verdana" panose="020B0604030504040204" pitchFamily="34" charset="0"/>
              </a:rPr>
              <a:t>/23</a:t>
            </a:r>
            <a:endParaRPr kumimoji="1" lang="ja-JP" altLang="en-US" sz="1300" dirty="0">
              <a:solidFill>
                <a:srgbClr val="797979"/>
              </a:solidFill>
              <a:latin typeface="Verdana" panose="020B0604030504040204" pitchFamily="34" charset="0"/>
              <a:cs typeface="Verdana" panose="020B0604030504040204" pitchFamily="34" charset="0"/>
            </a:endParaRPr>
          </a:p>
        </p:txBody>
      </p:sp>
      <p:sp>
        <p:nvSpPr>
          <p:cNvPr id="13" name="object 9"/>
          <p:cNvSpPr txBox="1"/>
          <p:nvPr/>
        </p:nvSpPr>
        <p:spPr>
          <a:xfrm>
            <a:off x="1802845" y="6428096"/>
            <a:ext cx="5542783" cy="107722"/>
          </a:xfrm>
          <a:prstGeom prst="rect">
            <a:avLst/>
          </a:prstGeom>
        </p:spPr>
        <p:txBody>
          <a:bodyPr vert="horz" wrap="square" lIns="0" tIns="0" rIns="0" bIns="0" rtlCol="0">
            <a:spAutoFit/>
          </a:bodyPr>
          <a:lstStyle/>
          <a:p>
            <a:pPr marL="19685" algn="ctr">
              <a:lnSpc>
                <a:spcPct val="100000"/>
              </a:lnSpc>
            </a:pPr>
            <a:r>
              <a:rPr lang="en-US" altLang="ja-JP" sz="700" dirty="0">
                <a:solidFill>
                  <a:srgbClr val="828282"/>
                </a:solidFill>
                <a:latin typeface="Verdana" panose="020B0604030504040204" pitchFamily="34" charset="0"/>
                <a:ea typeface="Verdana" panose="020B0604030504040204" pitchFamily="34" charset="0"/>
                <a:cs typeface="Verdana" panose="020B0604030504040204" pitchFamily="34" charset="0"/>
              </a:rPr>
              <a:t>JaSST'21 Tokai / December 3, 2021</a:t>
            </a:r>
            <a:r>
              <a:rPr lang="ja-JP" altLang="en-US" sz="700" dirty="0">
                <a:solidFill>
                  <a:srgbClr val="828282"/>
                </a:solidFill>
                <a:latin typeface="Verdana" panose="020B0604030504040204" pitchFamily="34" charset="0"/>
                <a:ea typeface="Verdana" panose="020B0604030504040204" pitchFamily="34" charset="0"/>
                <a:cs typeface="Verdana" panose="020B0604030504040204" pitchFamily="34" charset="0"/>
              </a:rPr>
              <a:t> </a:t>
            </a:r>
            <a:r>
              <a:rPr lang="en-US" altLang="ja-JP" sz="700" dirty="0">
                <a:solidFill>
                  <a:srgbClr val="828282"/>
                </a:solidFill>
                <a:latin typeface="Verdana" panose="020B0604030504040204" pitchFamily="34" charset="0"/>
                <a:ea typeface="Verdana" panose="020B0604030504040204" pitchFamily="34" charset="0"/>
                <a:cs typeface="Verdana" panose="020B0604030504040204" pitchFamily="34" charset="0"/>
              </a:rPr>
              <a:t>/</a:t>
            </a:r>
            <a:r>
              <a:rPr lang="ja-JP" altLang="en-US" sz="700" dirty="0">
                <a:solidFill>
                  <a:srgbClr val="828282"/>
                </a:solidFill>
                <a:latin typeface="Verdana" panose="020B0604030504040204" pitchFamily="34" charset="0"/>
                <a:ea typeface="Verdana" panose="020B0604030504040204" pitchFamily="34" charset="0"/>
                <a:cs typeface="Verdana" panose="020B0604030504040204" pitchFamily="34" charset="0"/>
              </a:rPr>
              <a:t> </a:t>
            </a:r>
            <a:r>
              <a:rPr lang="en-US" altLang="ja-JP" sz="700" dirty="0">
                <a:solidFill>
                  <a:srgbClr val="828282"/>
                </a:solidFill>
                <a:latin typeface="Verdana" panose="020B0604030504040204" pitchFamily="34" charset="0"/>
                <a:ea typeface="Verdana" panose="020B0604030504040204" pitchFamily="34" charset="0"/>
                <a:cs typeface="Verdana" panose="020B0604030504040204" pitchFamily="34" charset="0"/>
              </a:rPr>
              <a:t>Kazuo</a:t>
            </a:r>
            <a:r>
              <a:rPr lang="ja-JP" altLang="en-US" sz="700" dirty="0">
                <a:solidFill>
                  <a:srgbClr val="828282"/>
                </a:solidFill>
                <a:latin typeface="Verdana" panose="020B0604030504040204" pitchFamily="34" charset="0"/>
                <a:ea typeface="Verdana" panose="020B0604030504040204" pitchFamily="34" charset="0"/>
                <a:cs typeface="Verdana" panose="020B0604030504040204" pitchFamily="34" charset="0"/>
              </a:rPr>
              <a:t> </a:t>
            </a:r>
            <a:r>
              <a:rPr lang="en-US" altLang="ja-JP" sz="700" dirty="0">
                <a:solidFill>
                  <a:srgbClr val="828282"/>
                </a:solidFill>
                <a:latin typeface="Verdana" panose="020B0604030504040204" pitchFamily="34" charset="0"/>
                <a:ea typeface="Verdana" panose="020B0604030504040204" pitchFamily="34" charset="0"/>
                <a:cs typeface="Verdana" panose="020B0604030504040204" pitchFamily="34" charset="0"/>
              </a:rPr>
              <a:t>Kashiwabara</a:t>
            </a:r>
          </a:p>
        </p:txBody>
      </p:sp>
      <p:sp>
        <p:nvSpPr>
          <p:cNvPr id="3" name="テキスト プレースホルダー 2"/>
          <p:cNvSpPr>
            <a:spLocks noGrp="1"/>
          </p:cNvSpPr>
          <p:nvPr>
            <p:ph type="body" idx="1"/>
          </p:nvPr>
        </p:nvSpPr>
        <p:spPr>
          <a:xfrm>
            <a:off x="0" y="786435"/>
            <a:ext cx="9144000" cy="5184000"/>
          </a:xfrm>
          <a:prstGeom prst="rect">
            <a:avLst/>
          </a:prstGeom>
        </p:spPr>
        <p:txBody>
          <a:bodyPr vert="horz" lIns="720000" tIns="36000" rIns="648000" bIns="36000" rtlCol="0">
            <a:noAutofit/>
          </a:bodyPr>
          <a:lstStyle/>
          <a:p>
            <a:pPr lvl="0"/>
            <a:r>
              <a:rPr kumimoji="1" lang="ja-JP" altLang="en-US" dirty="0"/>
              <a:t>本文タイトル</a:t>
            </a:r>
            <a:r>
              <a:rPr kumimoji="1" lang="en-US" altLang="ja-JP" dirty="0"/>
              <a:t>20pt </a:t>
            </a:r>
            <a:r>
              <a:rPr kumimoji="1" lang="ja-JP" altLang="en-US" dirty="0"/>
              <a:t>本文最小</a:t>
            </a:r>
            <a:r>
              <a:rPr kumimoji="1" lang="en-US" altLang="ja-JP" dirty="0"/>
              <a:t>16pt</a:t>
            </a:r>
            <a:r>
              <a:rPr kumimoji="1" lang="ja-JP" altLang="en-US" dirty="0"/>
              <a:t>迄</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cSld>
  <p:clrMap bg1="lt1" tx1="dk1" bg2="lt2" tx2="dk2" accent1="accent1" accent2="accent2" accent3="accent3" accent4="accent4" accent5="accent5" accent6="accent6" hlink="hlink" folHlink="folHlink"/>
  <p:sldLayoutIdLst>
    <p:sldLayoutId id="2147483685" r:id="rId1"/>
    <p:sldLayoutId id="2147483695" r:id="rId2"/>
    <p:sldLayoutId id="2147483692" r:id="rId3"/>
    <p:sldLayoutId id="2147483693" r:id="rId4"/>
    <p:sldLayoutId id="2147483688" r:id="rId5"/>
    <p:sldLayoutId id="2147483696" r:id="rId6"/>
  </p:sldLayoutIdLst>
  <p:hf hdr="0" ftr="0" dt="0"/>
  <p:txStyles>
    <p:titleStyle>
      <a:lvl1pPr eaLnBrk="1" hangingPunct="1">
        <a:defRPr kumimoji="1" sz="2500" b="1">
          <a:latin typeface="Meiryo UI" panose="020B0604030504040204" pitchFamily="50" charset="-128"/>
          <a:ea typeface="+mj-ea"/>
          <a:cs typeface="+mj-cs"/>
        </a:defRPr>
      </a:lvl1pPr>
    </p:titleStyle>
    <p:bodyStyle>
      <a:lvl1pPr marL="342900" indent="-342900" eaLnBrk="1" hangingPunct="1">
        <a:spcAft>
          <a:spcPts val="600"/>
        </a:spcAft>
        <a:buFont typeface="Wingdings" panose="05000000000000000000" pitchFamily="2" charset="2"/>
        <a:buChar char="n"/>
        <a:defRPr kumimoji="1" sz="2400">
          <a:latin typeface="+mn-lt"/>
          <a:ea typeface="+mn-ea"/>
          <a:cs typeface="+mn-cs"/>
        </a:defRPr>
      </a:lvl1pPr>
      <a:lvl2pPr marL="742950" indent="-285750" eaLnBrk="1" hangingPunct="1">
        <a:spcAft>
          <a:spcPts val="600"/>
        </a:spcAft>
        <a:buFont typeface="Arial" panose="020B0604020202020204" pitchFamily="34" charset="0"/>
        <a:buChar char="•"/>
        <a:defRPr kumimoji="1" sz="2000">
          <a:latin typeface="+mn-lt"/>
          <a:ea typeface="+mn-ea"/>
          <a:cs typeface="+mn-cs"/>
        </a:defRPr>
      </a:lvl2pPr>
      <a:lvl3pPr marL="1080000" indent="-285750" eaLnBrk="1" hangingPunct="1">
        <a:lnSpc>
          <a:spcPct val="100000"/>
        </a:lnSpc>
        <a:spcBef>
          <a:spcPts val="0"/>
        </a:spcBef>
        <a:spcAft>
          <a:spcPts val="300"/>
        </a:spcAft>
        <a:buFont typeface="Meiryo UI" panose="020B0604030504040204" pitchFamily="50" charset="-128"/>
        <a:buChar char="–"/>
        <a:defRPr kumimoji="1" sz="1800">
          <a:latin typeface="+mn-lt"/>
          <a:ea typeface="+mn-ea"/>
          <a:cs typeface="+mn-cs"/>
        </a:defRPr>
      </a:lvl3pPr>
      <a:lvl4pPr marL="1620000" indent="0" eaLnBrk="1" hangingPunct="1">
        <a:buFont typeface="Wingdings" panose="05000000000000000000" pitchFamily="2" charset="2"/>
        <a:buNone/>
        <a:defRPr kumimoji="1" sz="1600">
          <a:latin typeface="+mn-lt"/>
          <a:ea typeface="+mn-ea"/>
          <a:cs typeface="+mn-cs"/>
        </a:defRPr>
      </a:lvl4pPr>
      <a:lvl5pPr marL="1980000" indent="0" eaLnBrk="1" hangingPunct="1">
        <a:buFont typeface="Wingdings" panose="05000000000000000000" pitchFamily="2" charset="2"/>
        <a:buNone/>
        <a:defRPr kumimoji="1" sz="900">
          <a:latin typeface="+mn-lt"/>
          <a:ea typeface="+mn-ea"/>
          <a:cs typeface="+mn-cs"/>
        </a:defRPr>
      </a:lvl5pPr>
      <a:lvl6pPr marL="2286000" eaLnBrk="1" hangingPunct="1">
        <a:defRPr kumimoji="1">
          <a:latin typeface="+mn-lt"/>
          <a:ea typeface="+mn-ea"/>
          <a:cs typeface="+mn-cs"/>
        </a:defRPr>
      </a:lvl6pPr>
      <a:lvl7pPr marL="2743200" eaLnBrk="1" hangingPunct="1">
        <a:defRPr kumimoji="1">
          <a:latin typeface="+mn-lt"/>
          <a:ea typeface="+mn-ea"/>
          <a:cs typeface="+mn-cs"/>
        </a:defRPr>
      </a:lvl7pPr>
      <a:lvl8pPr marL="3200400" eaLnBrk="1" hangingPunct="1">
        <a:defRPr kumimoji="1">
          <a:latin typeface="+mn-lt"/>
          <a:ea typeface="+mn-ea"/>
          <a:cs typeface="+mn-cs"/>
        </a:defRPr>
      </a:lvl8pPr>
      <a:lvl9pPr marL="3657600" eaLnBrk="1" hangingPunct="1">
        <a:defRPr kumimoji="1">
          <a:latin typeface="+mn-lt"/>
          <a:ea typeface="+mn-ea"/>
          <a:cs typeface="+mn-cs"/>
        </a:defRPr>
      </a:lvl9pPr>
    </p:bodyStyle>
    <p:otherStyle>
      <a:lvl1pPr marL="0" eaLnBrk="1" hangingPunct="1">
        <a:defRPr kumimoji="1">
          <a:latin typeface="+mn-lt"/>
          <a:ea typeface="+mn-ea"/>
          <a:cs typeface="+mn-cs"/>
        </a:defRPr>
      </a:lvl1pPr>
      <a:lvl2pPr marL="457200" eaLnBrk="1" hangingPunct="1">
        <a:defRPr kumimoji="1">
          <a:latin typeface="+mn-lt"/>
          <a:ea typeface="+mn-ea"/>
          <a:cs typeface="+mn-cs"/>
        </a:defRPr>
      </a:lvl2pPr>
      <a:lvl3pPr marL="914400" eaLnBrk="1" hangingPunct="1">
        <a:defRPr kumimoji="1">
          <a:latin typeface="+mn-lt"/>
          <a:ea typeface="+mn-ea"/>
          <a:cs typeface="+mn-cs"/>
        </a:defRPr>
      </a:lvl3pPr>
      <a:lvl4pPr marL="1371600" eaLnBrk="1" hangingPunct="1">
        <a:defRPr kumimoji="1">
          <a:latin typeface="+mn-lt"/>
          <a:ea typeface="+mn-ea"/>
          <a:cs typeface="+mn-cs"/>
        </a:defRPr>
      </a:lvl4pPr>
      <a:lvl5pPr marL="1828800" eaLnBrk="1" hangingPunct="1">
        <a:defRPr kumimoji="1">
          <a:latin typeface="+mn-lt"/>
          <a:ea typeface="+mn-ea"/>
          <a:cs typeface="+mn-cs"/>
        </a:defRPr>
      </a:lvl5pPr>
      <a:lvl6pPr marL="2286000" eaLnBrk="1" hangingPunct="1">
        <a:defRPr kumimoji="1">
          <a:latin typeface="+mn-lt"/>
          <a:ea typeface="+mn-ea"/>
          <a:cs typeface="+mn-cs"/>
        </a:defRPr>
      </a:lvl6pPr>
      <a:lvl7pPr marL="2743200" eaLnBrk="1" hangingPunct="1">
        <a:defRPr kumimoji="1">
          <a:latin typeface="+mn-lt"/>
          <a:ea typeface="+mn-ea"/>
          <a:cs typeface="+mn-cs"/>
        </a:defRPr>
      </a:lvl7pPr>
      <a:lvl8pPr marL="3200400" eaLnBrk="1" hangingPunct="1">
        <a:defRPr kumimoji="1">
          <a:latin typeface="+mn-lt"/>
          <a:ea typeface="+mn-ea"/>
          <a:cs typeface="+mn-cs"/>
        </a:defRPr>
      </a:lvl8pPr>
      <a:lvl9pPr marL="3657600" eaLnBrk="1" hangingPunct="1">
        <a:defRPr kumimoji="1">
          <a:latin typeface="+mn-lt"/>
          <a:ea typeface="+mn-ea"/>
          <a:cs typeface="+mn-cs"/>
        </a:defRPr>
      </a:lvl9pPr>
    </p:otherStyle>
  </p:txStyles>
  <p:extLst>
    <p:ext uri="{27BBF7A9-308A-43DC-89C8-2F10F3537804}">
      <p15:sldGuideLst xmlns:p15="http://schemas.microsoft.com/office/powerpoint/2012/main">
        <p15:guide id="1" orient="horz" pos="2162" userDrawn="1">
          <p15:clr>
            <a:srgbClr val="F26B43"/>
          </p15:clr>
        </p15:guide>
        <p15:guide id="4" pos="5329" userDrawn="1">
          <p15:clr>
            <a:srgbClr val="F26B43"/>
          </p15:clr>
        </p15:guide>
        <p15:guide id="5" orient="horz" pos="529" userDrawn="1">
          <p15:clr>
            <a:srgbClr val="F26B43"/>
          </p15:clr>
        </p15:guide>
        <p15:guide id="6" orient="horz" pos="3704" userDrawn="1">
          <p15:clr>
            <a:srgbClr val="F26B43"/>
          </p15:clr>
        </p15:guide>
        <p15:guide id="8" pos="431" userDrawn="1">
          <p15:clr>
            <a:srgbClr val="F26B43"/>
          </p15:clr>
        </p15:guide>
        <p15:guide id="9" pos="2880" userDrawn="1">
          <p15:clr>
            <a:srgbClr val="F26B43"/>
          </p15:clr>
        </p15:guide>
        <p15:guide id="10" orient="horz" pos="3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khcoder.net/dl3.html" TargetMode="External"/><Relationship Id="rId2" Type="http://schemas.openxmlformats.org/officeDocument/2006/relationships/hyperlink" Target="https://drive.google.com/drive/folders/1t1CY8f-_sV0VpC7nFQDJQORZ95u348Nw"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researchmap.jp/reve/published_papers/33955217/attachment_file.pdf"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hyperlink" Target="https://qiita.com/kazuo_reve/items/6b7205ffb4ce6ad230ba"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researchmap.jp/reve/published_papers/33955210/attachment_file.pdf" TargetMode="Externa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005" y="1332222"/>
            <a:ext cx="8999027" cy="1280350"/>
          </a:xfrm>
        </p:spPr>
        <p:txBody>
          <a:bodyPr/>
          <a:lstStyle/>
          <a:p>
            <a:r>
              <a:rPr lang="ja-JP" altLang="en-US" sz="3600" dirty="0"/>
              <a:t>ワークショップ</a:t>
            </a:r>
            <a:br>
              <a:rPr lang="en-US" altLang="ja-JP" sz="3600" dirty="0"/>
            </a:br>
            <a:r>
              <a:rPr lang="ja-JP" altLang="en-US" sz="3600" dirty="0"/>
              <a:t>「形態素解析を活用した要求仕様のレビュー」</a:t>
            </a:r>
            <a:endParaRPr kumimoji="1" lang="ja-JP" altLang="en-US" sz="3600" dirty="0"/>
          </a:p>
        </p:txBody>
      </p:sp>
      <p:sp>
        <p:nvSpPr>
          <p:cNvPr id="6" name="サブタイトル 5"/>
          <p:cNvSpPr>
            <a:spLocks noGrp="1"/>
          </p:cNvSpPr>
          <p:nvPr>
            <p:ph type="subTitle" idx="4"/>
          </p:nvPr>
        </p:nvSpPr>
        <p:spPr>
          <a:xfrm>
            <a:off x="132520" y="4462534"/>
            <a:ext cx="8999027" cy="1114545"/>
          </a:xfrm>
        </p:spPr>
        <p:txBody>
          <a:bodyPr/>
          <a:lstStyle/>
          <a:p>
            <a:pPr algn="l"/>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2021</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12</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03</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日</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algn="l"/>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JaSST'21 Tokai</a:t>
            </a:r>
          </a:p>
          <a:p>
            <a:endParaRPr lang="en-US" altLang="ja-JP" sz="1800" dirty="0"/>
          </a:p>
          <a:p>
            <a:r>
              <a:rPr lang="ja-JP" altLang="en-US" sz="1800" dirty="0"/>
              <a:t>柏原　一雄（株式会社デンソークリエイト）</a:t>
            </a:r>
          </a:p>
        </p:txBody>
      </p:sp>
    </p:spTree>
    <p:extLst>
      <p:ext uri="{BB962C8B-B14F-4D97-AF65-F5344CB8AC3E}">
        <p14:creationId xmlns:p14="http://schemas.microsoft.com/office/powerpoint/2010/main" val="2365893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21DD2-FF4B-4C6D-BB3F-19717A740927}"/>
              </a:ext>
            </a:extLst>
          </p:cNvPr>
          <p:cNvSpPr>
            <a:spLocks noGrp="1"/>
          </p:cNvSpPr>
          <p:nvPr>
            <p:ph type="title"/>
          </p:nvPr>
        </p:nvSpPr>
        <p:spPr/>
        <p:txBody>
          <a:bodyPr/>
          <a:lstStyle/>
          <a:p>
            <a:r>
              <a:rPr lang="en-US" altLang="ja-JP" dirty="0"/>
              <a:t>4. </a:t>
            </a:r>
            <a:r>
              <a:rPr lang="ja-JP" altLang="en-US" dirty="0"/>
              <a:t>準備</a:t>
            </a:r>
            <a:endParaRPr kumimoji="1" lang="ja-JP" altLang="en-US" dirty="0"/>
          </a:p>
        </p:txBody>
      </p:sp>
      <p:sp>
        <p:nvSpPr>
          <p:cNvPr id="3" name="スライド番号プレースホルダー 2">
            <a:extLst>
              <a:ext uri="{FF2B5EF4-FFF2-40B4-BE49-F238E27FC236}">
                <a16:creationId xmlns:a16="http://schemas.microsoft.com/office/drawing/2014/main" id="{6C0F44EA-3E19-4164-AFA7-C74B02EEFC15}"/>
              </a:ext>
            </a:extLst>
          </p:cNvPr>
          <p:cNvSpPr>
            <a:spLocks noGrp="1"/>
          </p:cNvSpPr>
          <p:nvPr>
            <p:ph type="sldNum" sz="quarter" idx="13"/>
          </p:nvPr>
        </p:nvSpPr>
        <p:spPr/>
        <p:txBody>
          <a:bodyPr/>
          <a:lstStyle/>
          <a:p>
            <a:fld id="{80F554CA-2BEA-3E4B-997B-FC51848F792A}" type="slidenum">
              <a:rPr lang="ja-JP" altLang="en-US" smtClean="0"/>
              <a:pPr/>
              <a:t>9</a:t>
            </a:fld>
            <a:r>
              <a:rPr lang="en-US" altLang="ja-JP">
                <a:ea typeface="Verdana" panose="020B0604030504040204" pitchFamily="34" charset="0"/>
              </a:rPr>
              <a:t> </a:t>
            </a:r>
            <a:endParaRPr lang="ja-JP" altLang="en-US" dirty="0"/>
          </a:p>
        </p:txBody>
      </p:sp>
      <p:sp>
        <p:nvSpPr>
          <p:cNvPr id="6" name="コンテンツ プレースホルダー 5">
            <a:extLst>
              <a:ext uri="{FF2B5EF4-FFF2-40B4-BE49-F238E27FC236}">
                <a16:creationId xmlns:a16="http://schemas.microsoft.com/office/drawing/2014/main" id="{E1485CDA-5BC2-4766-ADBD-013CB74D1947}"/>
              </a:ext>
            </a:extLst>
          </p:cNvPr>
          <p:cNvSpPr>
            <a:spLocks noGrp="1"/>
          </p:cNvSpPr>
          <p:nvPr>
            <p:ph sz="quarter" idx="14"/>
          </p:nvPr>
        </p:nvSpPr>
        <p:spPr/>
        <p:txBody>
          <a:bodyPr/>
          <a:lstStyle/>
          <a:p>
            <a:r>
              <a:rPr lang="ja-JP" altLang="en-US" dirty="0"/>
              <a:t>ワークショップ資料</a:t>
            </a:r>
            <a:endParaRPr lang="en-US" altLang="ja-JP" dirty="0"/>
          </a:p>
          <a:p>
            <a:pPr lvl="1"/>
            <a:r>
              <a:rPr lang="en-US" altLang="ja-JP" dirty="0">
                <a:hlinkClick r:id="rId2"/>
              </a:rPr>
              <a:t>https://drive.google.com/drive/folders/1t1CY8f-_sV0VpC7nFQDJQORZ95u348Nw</a:t>
            </a:r>
            <a:endParaRPr lang="en-US" altLang="ja-JP" dirty="0"/>
          </a:p>
          <a:p>
            <a:pPr lvl="1"/>
            <a:endParaRPr lang="en-US" altLang="ja-JP" dirty="0"/>
          </a:p>
          <a:p>
            <a:r>
              <a:rPr lang="en-US" altLang="ja-JP" dirty="0"/>
              <a:t>KH Coder</a:t>
            </a:r>
          </a:p>
          <a:p>
            <a:pPr lvl="1"/>
            <a:r>
              <a:rPr lang="en-US" altLang="ja-JP" dirty="0">
                <a:hlinkClick r:id="rId3"/>
              </a:rPr>
              <a:t>https://khcoder.net/dl3.html</a:t>
            </a:r>
            <a:endParaRPr lang="en-US" altLang="ja-JP" dirty="0"/>
          </a:p>
          <a:p>
            <a:pPr lvl="1"/>
            <a:endParaRPr lang="ja-JP" altLang="en-US" dirty="0"/>
          </a:p>
        </p:txBody>
      </p:sp>
    </p:spTree>
    <p:extLst>
      <p:ext uri="{BB962C8B-B14F-4D97-AF65-F5344CB8AC3E}">
        <p14:creationId xmlns:p14="http://schemas.microsoft.com/office/powerpoint/2010/main" val="4082136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66A8E181-36CF-4445-A928-1A3B09142EB4}"/>
              </a:ext>
            </a:extLst>
          </p:cNvPr>
          <p:cNvPicPr>
            <a:picLocks noChangeAspect="1"/>
          </p:cNvPicPr>
          <p:nvPr/>
        </p:nvPicPr>
        <p:blipFill>
          <a:blip r:embed="rId2"/>
          <a:stretch>
            <a:fillRect/>
          </a:stretch>
        </p:blipFill>
        <p:spPr>
          <a:xfrm>
            <a:off x="805389" y="3030043"/>
            <a:ext cx="4022989" cy="3169961"/>
          </a:xfrm>
          <a:prstGeom prst="rect">
            <a:avLst/>
          </a:prstGeom>
        </p:spPr>
      </p:pic>
      <p:pic>
        <p:nvPicPr>
          <p:cNvPr id="8" name="図 7">
            <a:extLst>
              <a:ext uri="{FF2B5EF4-FFF2-40B4-BE49-F238E27FC236}">
                <a16:creationId xmlns:a16="http://schemas.microsoft.com/office/drawing/2014/main" id="{D26CAE34-00F8-4DB7-9E11-F6CC74CD940B}"/>
              </a:ext>
            </a:extLst>
          </p:cNvPr>
          <p:cNvPicPr>
            <a:picLocks noChangeAspect="1"/>
          </p:cNvPicPr>
          <p:nvPr/>
        </p:nvPicPr>
        <p:blipFill>
          <a:blip r:embed="rId3"/>
          <a:stretch>
            <a:fillRect/>
          </a:stretch>
        </p:blipFill>
        <p:spPr>
          <a:xfrm>
            <a:off x="4899172" y="3179969"/>
            <a:ext cx="4043127" cy="3020035"/>
          </a:xfrm>
          <a:prstGeom prst="rect">
            <a:avLst/>
          </a:prstGeom>
        </p:spPr>
      </p:pic>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4. </a:t>
            </a:r>
            <a:r>
              <a:rPr lang="ja-JP" altLang="en-US" dirty="0"/>
              <a:t>準備</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10</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lang="ja-JP" altLang="en-US" dirty="0"/>
              <a:t>仕様書</a:t>
            </a:r>
            <a:endParaRPr lang="en-US" altLang="ja-JP" dirty="0"/>
          </a:p>
          <a:p>
            <a:pPr lvl="1"/>
            <a:r>
              <a:rPr lang="ja-JP" altLang="en-US" dirty="0"/>
              <a:t>「自動販売機プログラム</a:t>
            </a:r>
            <a:r>
              <a:rPr lang="en-US" altLang="ja-JP" dirty="0"/>
              <a:t>(ASTER</a:t>
            </a:r>
            <a:r>
              <a:rPr lang="ja-JP" altLang="en-US" dirty="0"/>
              <a:t>オリジナル</a:t>
            </a:r>
            <a:r>
              <a:rPr lang="en-US" altLang="ja-JP" dirty="0"/>
              <a:t>)</a:t>
            </a:r>
            <a:r>
              <a:rPr lang="ja-JP" altLang="en-US" dirty="0"/>
              <a:t>」</a:t>
            </a:r>
            <a:br>
              <a:rPr lang="en-US" altLang="ja-JP" dirty="0"/>
            </a:br>
            <a:r>
              <a:rPr lang="ja-JP" altLang="en-US" dirty="0"/>
              <a:t>下記よりダウンロードしてください。</a:t>
            </a:r>
            <a:br>
              <a:rPr lang="en-US" altLang="ja-JP" dirty="0"/>
            </a:br>
            <a:r>
              <a:rPr lang="en-US" altLang="ja-JP" sz="1600" dirty="0"/>
              <a:t>http://aster.or.jp/business/contest/doc/2014tdc-v1.zip</a:t>
            </a:r>
            <a:endParaRPr lang="en-US" altLang="ja-JP" dirty="0"/>
          </a:p>
          <a:p>
            <a:pPr lvl="2"/>
            <a:r>
              <a:rPr lang="en-US" altLang="ja-JP" sz="1600" dirty="0"/>
              <a:t>ASTER</a:t>
            </a:r>
            <a:r>
              <a:rPr lang="ja-JP" altLang="en-US" sz="1600" dirty="0"/>
              <a:t>自動販売機ユースケース仕様書</a:t>
            </a:r>
            <a:r>
              <a:rPr lang="en-US" altLang="ja-JP" sz="1600" dirty="0"/>
              <a:t>.pdf</a:t>
            </a:r>
          </a:p>
          <a:p>
            <a:pPr lvl="2"/>
            <a:r>
              <a:rPr lang="en-US" altLang="ja-JP" sz="1600" dirty="0"/>
              <a:t>ASTER</a:t>
            </a:r>
            <a:r>
              <a:rPr lang="ja-JP" altLang="en-US" sz="1600" dirty="0"/>
              <a:t>自動販売機ハードウェア構成および販売者用機能仕様</a:t>
            </a:r>
            <a:r>
              <a:rPr lang="en-US" altLang="ja-JP" sz="1600" dirty="0"/>
              <a:t>.pdf</a:t>
            </a:r>
            <a:endParaRPr kumimoji="1" lang="ja-JP" altLang="en-US" sz="1600" dirty="0"/>
          </a:p>
        </p:txBody>
      </p:sp>
    </p:spTree>
    <p:extLst>
      <p:ext uri="{BB962C8B-B14F-4D97-AF65-F5344CB8AC3E}">
        <p14:creationId xmlns:p14="http://schemas.microsoft.com/office/powerpoint/2010/main" val="378661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5. </a:t>
            </a:r>
            <a:r>
              <a:rPr lang="ja-JP" altLang="en-US" dirty="0"/>
              <a:t>ワーク</a:t>
            </a:r>
            <a:r>
              <a:rPr lang="en-US" altLang="ja-JP" dirty="0"/>
              <a:t>0</a:t>
            </a:r>
            <a:r>
              <a:rPr lang="ja-JP" altLang="en-US" dirty="0"/>
              <a:t>：仕様書を上から順に読む</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11</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lang="ja-JP" altLang="en-US" dirty="0"/>
              <a:t>ワーク内容</a:t>
            </a:r>
          </a:p>
          <a:p>
            <a:pPr lvl="1"/>
            <a:r>
              <a:rPr lang="ja-JP" altLang="en-US" sz="1600" dirty="0"/>
              <a:t>「</a:t>
            </a:r>
            <a:r>
              <a:rPr lang="en-US" altLang="ja-JP" sz="1600" dirty="0"/>
              <a:t>ASTER</a:t>
            </a:r>
            <a:r>
              <a:rPr lang="ja-JP" altLang="en-US" sz="1600" dirty="0"/>
              <a:t>自動販売機ユースケース仕様書</a:t>
            </a:r>
            <a:r>
              <a:rPr lang="en-US" altLang="ja-JP" sz="1600" dirty="0"/>
              <a:t>.pdf</a:t>
            </a:r>
            <a:r>
              <a:rPr lang="ja-JP" altLang="en-US" sz="1600" dirty="0"/>
              <a:t>」を上から順に読んで、</a:t>
            </a:r>
            <a:br>
              <a:rPr lang="en-US" altLang="ja-JP" sz="1600" dirty="0"/>
            </a:br>
            <a:r>
              <a:rPr lang="ja-JP" altLang="en-US" sz="1600" dirty="0"/>
              <a:t>内容を理解してください。</a:t>
            </a:r>
            <a:endParaRPr lang="en-US" altLang="ja-JP" sz="1600" dirty="0"/>
          </a:p>
          <a:p>
            <a:pPr lvl="1"/>
            <a:r>
              <a:rPr kumimoji="1" lang="ja-JP" altLang="en-US" sz="1600" dirty="0"/>
              <a:t>範囲（</a:t>
            </a:r>
            <a:r>
              <a:rPr kumimoji="1" lang="en-US" altLang="ja-JP" sz="1600" dirty="0"/>
              <a:t>P4</a:t>
            </a:r>
            <a:r>
              <a:rPr kumimoji="1" lang="ja-JP" altLang="en-US" sz="1600" dirty="0"/>
              <a:t>～</a:t>
            </a:r>
            <a:r>
              <a:rPr kumimoji="1" lang="en-US" altLang="ja-JP" sz="1600" dirty="0"/>
              <a:t>P12</a:t>
            </a:r>
            <a:r>
              <a:rPr kumimoji="1" lang="ja-JP" altLang="en-US" sz="1600" dirty="0"/>
              <a:t>）</a:t>
            </a:r>
            <a:endParaRPr kumimoji="1" lang="en-US" altLang="ja-JP" sz="1600" dirty="0"/>
          </a:p>
          <a:p>
            <a:pPr lvl="2"/>
            <a:r>
              <a:rPr kumimoji="1" lang="ja-JP" altLang="en-US" sz="1400" dirty="0"/>
              <a:t>代金投入ユースケース</a:t>
            </a:r>
            <a:endParaRPr kumimoji="1" lang="en-US" altLang="ja-JP" sz="1400" dirty="0"/>
          </a:p>
          <a:p>
            <a:pPr lvl="2"/>
            <a:r>
              <a:rPr kumimoji="1" lang="ja-JP" altLang="en-US" sz="1400" dirty="0"/>
              <a:t>商品選択ユースケース</a:t>
            </a:r>
            <a:endParaRPr kumimoji="1" lang="en-US" altLang="ja-JP" sz="1400" dirty="0"/>
          </a:p>
          <a:p>
            <a:pPr lvl="2"/>
            <a:r>
              <a:rPr kumimoji="1" lang="ja-JP" altLang="en-US" sz="1400" dirty="0"/>
              <a:t>返金ユースケース</a:t>
            </a:r>
            <a:endParaRPr kumimoji="1" lang="en-US" altLang="ja-JP" sz="1400" dirty="0"/>
          </a:p>
          <a:p>
            <a:pPr lvl="2"/>
            <a:r>
              <a:rPr kumimoji="1" lang="ja-JP" altLang="en-US" sz="1400" dirty="0"/>
              <a:t>懸賞ユースケース</a:t>
            </a:r>
            <a:endParaRPr kumimoji="1" lang="en-US" altLang="ja-JP" sz="1400" dirty="0"/>
          </a:p>
          <a:p>
            <a:pPr lvl="2"/>
            <a:r>
              <a:rPr kumimoji="1" lang="ja-JP" altLang="en-US" sz="1400" dirty="0"/>
              <a:t>故障ユースケース</a:t>
            </a:r>
          </a:p>
        </p:txBody>
      </p:sp>
    </p:spTree>
    <p:extLst>
      <p:ext uri="{BB962C8B-B14F-4D97-AF65-F5344CB8AC3E}">
        <p14:creationId xmlns:p14="http://schemas.microsoft.com/office/powerpoint/2010/main" val="2696180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6. </a:t>
            </a:r>
            <a:r>
              <a:rPr lang="ja-JP" altLang="en-US" dirty="0"/>
              <a:t>ワーク</a:t>
            </a:r>
            <a:r>
              <a:rPr lang="en-US" altLang="ja-JP" dirty="0"/>
              <a:t>1</a:t>
            </a:r>
            <a:r>
              <a:rPr lang="ja-JP" altLang="en-US" dirty="0"/>
              <a:t>：形態素ベースドレビュー</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12</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lang="ja-JP" altLang="en-US" dirty="0"/>
              <a:t>資料</a:t>
            </a:r>
            <a:endParaRPr lang="en-US" altLang="ja-JP" dirty="0"/>
          </a:p>
          <a:p>
            <a:pPr lvl="1"/>
            <a:r>
              <a:rPr lang="en-US" altLang="ja-JP" dirty="0">
                <a:hlinkClick r:id="rId2"/>
              </a:rPr>
              <a:t>https://researchmap.jp/reve/published_papers/33955217/attachment_file.pdf</a:t>
            </a:r>
            <a:endParaRPr lang="en-US" altLang="ja-JP" dirty="0"/>
          </a:p>
          <a:p>
            <a:r>
              <a:rPr lang="ja-JP" altLang="en-US" dirty="0"/>
              <a:t>概要</a:t>
            </a:r>
            <a:endParaRPr lang="en-US" altLang="ja-JP" dirty="0"/>
          </a:p>
          <a:p>
            <a:pPr lvl="1"/>
            <a:r>
              <a:rPr lang="ja-JP" altLang="en-US" dirty="0"/>
              <a:t>要求仕様書から，「修飾語」「同義語」が使用されている曖昧な文を検出する</a:t>
            </a:r>
            <a:endParaRPr lang="en-US" altLang="ja-JP" dirty="0"/>
          </a:p>
        </p:txBody>
      </p:sp>
      <p:pic>
        <p:nvPicPr>
          <p:cNvPr id="5" name="図 4">
            <a:extLst>
              <a:ext uri="{FF2B5EF4-FFF2-40B4-BE49-F238E27FC236}">
                <a16:creationId xmlns:a16="http://schemas.microsoft.com/office/drawing/2014/main" id="{C34744BE-85F0-447A-9CF4-A8853314DCF4}"/>
              </a:ext>
            </a:extLst>
          </p:cNvPr>
          <p:cNvPicPr>
            <a:picLocks noChangeAspect="1"/>
          </p:cNvPicPr>
          <p:nvPr/>
        </p:nvPicPr>
        <p:blipFill>
          <a:blip r:embed="rId3"/>
          <a:stretch>
            <a:fillRect/>
          </a:stretch>
        </p:blipFill>
        <p:spPr>
          <a:xfrm>
            <a:off x="411293" y="3085226"/>
            <a:ext cx="4252985" cy="3189739"/>
          </a:xfrm>
          <a:prstGeom prst="rect">
            <a:avLst/>
          </a:prstGeom>
          <a:ln>
            <a:solidFill>
              <a:schemeClr val="bg1">
                <a:lumMod val="50000"/>
              </a:schemeClr>
            </a:solidFill>
          </a:ln>
        </p:spPr>
      </p:pic>
      <p:pic>
        <p:nvPicPr>
          <p:cNvPr id="6" name="図 5">
            <a:extLst>
              <a:ext uri="{FF2B5EF4-FFF2-40B4-BE49-F238E27FC236}">
                <a16:creationId xmlns:a16="http://schemas.microsoft.com/office/drawing/2014/main" id="{38FAB600-886F-4171-BFF6-5229C3F95A23}"/>
              </a:ext>
            </a:extLst>
          </p:cNvPr>
          <p:cNvPicPr>
            <a:picLocks noChangeAspect="1"/>
          </p:cNvPicPr>
          <p:nvPr/>
        </p:nvPicPr>
        <p:blipFill>
          <a:blip r:embed="rId4"/>
          <a:stretch>
            <a:fillRect/>
          </a:stretch>
        </p:blipFill>
        <p:spPr>
          <a:xfrm>
            <a:off x="4749414" y="3085226"/>
            <a:ext cx="4252985" cy="3189739"/>
          </a:xfrm>
          <a:prstGeom prst="rect">
            <a:avLst/>
          </a:prstGeom>
          <a:ln>
            <a:solidFill>
              <a:schemeClr val="bg1">
                <a:lumMod val="50000"/>
              </a:schemeClr>
            </a:solidFill>
          </a:ln>
        </p:spPr>
      </p:pic>
    </p:spTree>
    <p:extLst>
      <p:ext uri="{BB962C8B-B14F-4D97-AF65-F5344CB8AC3E}">
        <p14:creationId xmlns:p14="http://schemas.microsoft.com/office/powerpoint/2010/main" val="180781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6. </a:t>
            </a:r>
            <a:r>
              <a:rPr lang="ja-JP" altLang="en-US" dirty="0"/>
              <a:t>ワーク</a:t>
            </a:r>
            <a:r>
              <a:rPr lang="en-US" altLang="ja-JP" dirty="0"/>
              <a:t>1</a:t>
            </a:r>
            <a:r>
              <a:rPr lang="ja-JP" altLang="en-US" dirty="0"/>
              <a:t>：形態素ベースドレビュー</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13</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lang="ja-JP" altLang="en-US" dirty="0"/>
              <a:t>分析対象ファイル</a:t>
            </a:r>
            <a:endParaRPr lang="en-US" altLang="ja-JP" dirty="0"/>
          </a:p>
          <a:p>
            <a:pPr lvl="1"/>
            <a:r>
              <a:rPr lang="ja-JP" altLang="en-US" dirty="0"/>
              <a:t>自動販売機ユースケース仕様書</a:t>
            </a:r>
            <a:r>
              <a:rPr lang="en-US" altLang="ja-JP" dirty="0"/>
              <a:t>.txt</a:t>
            </a:r>
          </a:p>
          <a:p>
            <a:r>
              <a:rPr lang="en-US" altLang="ja-JP" dirty="0"/>
              <a:t>KH Coder</a:t>
            </a:r>
            <a:r>
              <a:rPr lang="ja-JP" altLang="en-US" dirty="0"/>
              <a:t>を使用した形態素解析の手順</a:t>
            </a:r>
            <a:endParaRPr lang="en-US" altLang="ja-JP" dirty="0"/>
          </a:p>
          <a:p>
            <a:pPr lvl="1"/>
            <a:r>
              <a:rPr lang="en-US" altLang="ja-JP" sz="1800" dirty="0">
                <a:hlinkClick r:id="rId2"/>
              </a:rPr>
              <a:t>https://qiita.com/kazuo_reve/items/6b7205ffb4ce6ad230ba</a:t>
            </a:r>
            <a:endParaRPr lang="en-US" altLang="ja-JP" sz="1800" dirty="0"/>
          </a:p>
          <a:p>
            <a:pPr marL="1137150" lvl="2" indent="-342900">
              <a:buFont typeface="+mj-lt"/>
              <a:buAutoNum type="arabicPeriod"/>
            </a:pPr>
            <a:r>
              <a:rPr lang="ja-JP" altLang="en-US" dirty="0"/>
              <a:t>レビュー対象の文書をテキストファイルにしておく．</a:t>
            </a:r>
          </a:p>
          <a:p>
            <a:pPr marL="1137150" lvl="2" indent="-342900">
              <a:buFont typeface="+mj-lt"/>
              <a:buAutoNum type="arabicPeriod"/>
            </a:pPr>
            <a:r>
              <a:rPr lang="en-US" altLang="ja-JP" dirty="0"/>
              <a:t>kh_coder.exe</a:t>
            </a:r>
            <a:r>
              <a:rPr lang="ja-JP" altLang="en-US" dirty="0"/>
              <a:t>を実行する．</a:t>
            </a:r>
          </a:p>
          <a:p>
            <a:pPr marL="1137150" lvl="2" indent="-342900">
              <a:buFont typeface="+mj-lt"/>
              <a:buAutoNum type="arabicPeriod"/>
            </a:pPr>
            <a:r>
              <a:rPr lang="ja-JP" altLang="en-US" dirty="0"/>
              <a:t>メニュー</a:t>
            </a:r>
            <a:r>
              <a:rPr lang="en-US" altLang="ja-JP" dirty="0"/>
              <a:t>[</a:t>
            </a:r>
            <a:r>
              <a:rPr lang="ja-JP" altLang="en-US" dirty="0"/>
              <a:t>プロジェクト</a:t>
            </a:r>
            <a:r>
              <a:rPr lang="en-US" altLang="ja-JP" dirty="0"/>
              <a:t>]-[</a:t>
            </a:r>
            <a:r>
              <a:rPr lang="ja-JP" altLang="en-US" dirty="0"/>
              <a:t>新規</a:t>
            </a:r>
            <a:r>
              <a:rPr lang="en-US" altLang="ja-JP" dirty="0"/>
              <a:t>]</a:t>
            </a:r>
            <a:r>
              <a:rPr lang="ja-JP" altLang="en-US" dirty="0"/>
              <a:t>を実行する．</a:t>
            </a:r>
          </a:p>
          <a:p>
            <a:pPr marL="1137150" lvl="2" indent="-342900">
              <a:buFont typeface="+mj-lt"/>
              <a:buAutoNum type="arabicPeriod"/>
            </a:pPr>
            <a:r>
              <a:rPr lang="ja-JP" altLang="en-US" dirty="0"/>
              <a:t>ダイアログ「新規プロジェクト」で，「分析対象ファイル」を選択し，「</a:t>
            </a:r>
            <a:r>
              <a:rPr lang="en-US" altLang="ja-JP" dirty="0"/>
              <a:t>OK</a:t>
            </a:r>
            <a:r>
              <a:rPr lang="ja-JP" altLang="en-US" dirty="0"/>
              <a:t>」ボタンを押下する．</a:t>
            </a:r>
          </a:p>
          <a:p>
            <a:pPr marL="1137150" lvl="2" indent="-342900">
              <a:buFont typeface="+mj-lt"/>
              <a:buAutoNum type="arabicPeriod"/>
            </a:pPr>
            <a:r>
              <a:rPr lang="ja-JP" altLang="en-US" dirty="0"/>
              <a:t>メニュー</a:t>
            </a:r>
            <a:r>
              <a:rPr lang="en-US" altLang="ja-JP" dirty="0"/>
              <a:t>[</a:t>
            </a:r>
            <a:r>
              <a:rPr lang="ja-JP" altLang="en-US" dirty="0"/>
              <a:t>前処理</a:t>
            </a:r>
            <a:r>
              <a:rPr lang="en-US" altLang="ja-JP" dirty="0"/>
              <a:t>]-[</a:t>
            </a:r>
            <a:r>
              <a:rPr lang="ja-JP" altLang="en-US" dirty="0"/>
              <a:t>複合語の検出</a:t>
            </a:r>
            <a:r>
              <a:rPr lang="en-US" altLang="ja-JP" dirty="0"/>
              <a:t>]-[</a:t>
            </a:r>
            <a:r>
              <a:rPr lang="ja-JP" altLang="en-US" dirty="0"/>
              <a:t>茶茎を使用</a:t>
            </a:r>
            <a:r>
              <a:rPr lang="en-US" altLang="ja-JP" dirty="0"/>
              <a:t>]</a:t>
            </a:r>
            <a:r>
              <a:rPr lang="ja-JP" altLang="en-US" dirty="0"/>
              <a:t>を実行する．</a:t>
            </a:r>
          </a:p>
          <a:p>
            <a:pPr marL="1137150" lvl="2" indent="-342900">
              <a:buFont typeface="+mj-lt"/>
              <a:buAutoNum type="arabicPeriod"/>
            </a:pPr>
            <a:r>
              <a:rPr lang="ja-JP" altLang="en-US" dirty="0"/>
              <a:t>ダイアログ「複合語の検出（茶茎）」で，「全複合語のリスト」ボタンを押下する．</a:t>
            </a:r>
          </a:p>
          <a:p>
            <a:pPr marL="1137150" lvl="2" indent="-342900">
              <a:buFont typeface="+mj-lt"/>
              <a:buAutoNum type="arabicPeriod"/>
            </a:pPr>
            <a:r>
              <a:rPr lang="ja-JP" altLang="en-US" dirty="0"/>
              <a:t>出力された複合語のリストを保存する．</a:t>
            </a:r>
          </a:p>
          <a:p>
            <a:pPr marL="1137150" lvl="2" indent="-342900">
              <a:buFont typeface="+mj-lt"/>
              <a:buAutoNum type="arabicPeriod"/>
            </a:pPr>
            <a:r>
              <a:rPr lang="ja-JP" altLang="en-US" dirty="0"/>
              <a:t>メニュー</a:t>
            </a:r>
            <a:r>
              <a:rPr lang="en-US" altLang="ja-JP" dirty="0"/>
              <a:t>[</a:t>
            </a:r>
            <a:r>
              <a:rPr lang="ja-JP" altLang="en-US" dirty="0"/>
              <a:t>前処理</a:t>
            </a:r>
            <a:r>
              <a:rPr lang="en-US" altLang="ja-JP" dirty="0"/>
              <a:t>]-[</a:t>
            </a:r>
            <a:r>
              <a:rPr lang="ja-JP" altLang="en-US" dirty="0"/>
              <a:t>前処理の実行</a:t>
            </a:r>
            <a:r>
              <a:rPr lang="en-US" altLang="ja-JP" dirty="0"/>
              <a:t>]</a:t>
            </a:r>
            <a:r>
              <a:rPr lang="ja-JP" altLang="en-US" dirty="0"/>
              <a:t>を実行する．</a:t>
            </a:r>
          </a:p>
          <a:p>
            <a:pPr marL="1137150" lvl="2" indent="-342900">
              <a:buFont typeface="+mj-lt"/>
              <a:buAutoNum type="arabicPeriod"/>
            </a:pPr>
            <a:r>
              <a:rPr lang="ja-JP" altLang="en-US" dirty="0"/>
              <a:t>メニュー</a:t>
            </a:r>
            <a:r>
              <a:rPr lang="en-US" altLang="ja-JP" dirty="0"/>
              <a:t>[</a:t>
            </a:r>
            <a:r>
              <a:rPr lang="ja-JP" altLang="en-US" dirty="0"/>
              <a:t>ツール</a:t>
            </a:r>
            <a:r>
              <a:rPr lang="en-US" altLang="ja-JP" dirty="0"/>
              <a:t>]-[</a:t>
            </a:r>
            <a:r>
              <a:rPr lang="ja-JP" altLang="en-US" dirty="0"/>
              <a:t>抽出語</a:t>
            </a:r>
            <a:r>
              <a:rPr lang="en-US" altLang="ja-JP" dirty="0"/>
              <a:t>]-[</a:t>
            </a:r>
            <a:r>
              <a:rPr lang="ja-JP" altLang="en-US" dirty="0"/>
              <a:t>抽出語リスト</a:t>
            </a:r>
            <a:r>
              <a:rPr lang="en-US" altLang="ja-JP" dirty="0"/>
              <a:t>]</a:t>
            </a:r>
            <a:r>
              <a:rPr lang="ja-JP" altLang="en-US" dirty="0"/>
              <a:t>を実行する．</a:t>
            </a:r>
          </a:p>
          <a:p>
            <a:pPr marL="1137150" lvl="2" indent="-342900">
              <a:buFont typeface="+mj-lt"/>
              <a:buAutoNum type="arabicPeriod"/>
            </a:pPr>
            <a:r>
              <a:rPr lang="ja-JP" altLang="en-US" dirty="0"/>
              <a:t>出力された抽出語のリストを保存する．</a:t>
            </a:r>
            <a:endParaRPr lang="en-US" altLang="ja-JP" dirty="0"/>
          </a:p>
          <a:p>
            <a:pPr lvl="1"/>
            <a:endParaRPr kumimoji="1" lang="ja-JP" altLang="en-US" dirty="0"/>
          </a:p>
        </p:txBody>
      </p:sp>
    </p:spTree>
    <p:extLst>
      <p:ext uri="{BB962C8B-B14F-4D97-AF65-F5344CB8AC3E}">
        <p14:creationId xmlns:p14="http://schemas.microsoft.com/office/powerpoint/2010/main" val="978919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6. </a:t>
            </a:r>
            <a:r>
              <a:rPr lang="ja-JP" altLang="en-US" dirty="0"/>
              <a:t>ワーク</a:t>
            </a:r>
            <a:r>
              <a:rPr lang="en-US" altLang="ja-JP" dirty="0"/>
              <a:t>1</a:t>
            </a:r>
            <a:r>
              <a:rPr lang="ja-JP" altLang="en-US" dirty="0"/>
              <a:t>：形態素ベースドレビュー</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14</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kumimoji="1" lang="ja-JP" altLang="en-US" dirty="0"/>
              <a:t>修飾語の抽出手順</a:t>
            </a:r>
            <a:endParaRPr lang="en-US" altLang="ja-JP" dirty="0"/>
          </a:p>
          <a:p>
            <a:pPr lvl="1">
              <a:spcAft>
                <a:spcPts val="300"/>
              </a:spcAft>
            </a:pPr>
            <a:r>
              <a:rPr lang="ja-JP" altLang="en-US" dirty="0"/>
              <a:t>前提</a:t>
            </a:r>
            <a:endParaRPr lang="en-US" altLang="ja-JP" dirty="0"/>
          </a:p>
          <a:p>
            <a:pPr lvl="2"/>
            <a:r>
              <a:rPr lang="ja-JP" altLang="en-US" dirty="0"/>
              <a:t>修飾語となり得る品詞は，ツール（</a:t>
            </a:r>
            <a:r>
              <a:rPr lang="en-US" altLang="ja-JP" dirty="0"/>
              <a:t>KH Coder</a:t>
            </a:r>
            <a:r>
              <a:rPr lang="ja-JP" altLang="en-US" dirty="0"/>
              <a:t>）で特定可能なものとする．</a:t>
            </a:r>
            <a:endParaRPr lang="en-US" altLang="ja-JP" dirty="0"/>
          </a:p>
          <a:p>
            <a:pPr lvl="1">
              <a:spcAft>
                <a:spcPts val="300"/>
              </a:spcAft>
            </a:pPr>
            <a:endParaRPr lang="en-US" altLang="ja-JP" dirty="0"/>
          </a:p>
          <a:p>
            <a:pPr lvl="1">
              <a:spcAft>
                <a:spcPts val="300"/>
              </a:spcAft>
            </a:pPr>
            <a:endParaRPr lang="en-US" altLang="ja-JP" dirty="0"/>
          </a:p>
          <a:p>
            <a:pPr lvl="1">
              <a:spcAft>
                <a:spcPts val="300"/>
              </a:spcAft>
            </a:pPr>
            <a:endParaRPr lang="en-US" altLang="ja-JP" dirty="0"/>
          </a:p>
          <a:p>
            <a:pPr lvl="1">
              <a:spcAft>
                <a:spcPts val="300"/>
              </a:spcAft>
            </a:pPr>
            <a:endParaRPr lang="en-US" altLang="ja-JP" dirty="0"/>
          </a:p>
          <a:p>
            <a:pPr lvl="1">
              <a:spcAft>
                <a:spcPts val="300"/>
              </a:spcAft>
            </a:pPr>
            <a:endParaRPr lang="en-US" altLang="ja-JP" dirty="0"/>
          </a:p>
          <a:p>
            <a:pPr lvl="1">
              <a:spcAft>
                <a:spcPts val="300"/>
              </a:spcAft>
            </a:pPr>
            <a:endParaRPr lang="en-US" altLang="ja-JP" dirty="0"/>
          </a:p>
          <a:p>
            <a:pPr lvl="1">
              <a:spcAft>
                <a:spcPts val="300"/>
              </a:spcAft>
            </a:pPr>
            <a:r>
              <a:rPr lang="ja-JP" altLang="en-US" dirty="0"/>
              <a:t>手順</a:t>
            </a:r>
            <a:endParaRPr lang="en-US" altLang="ja-JP" dirty="0"/>
          </a:p>
          <a:p>
            <a:pPr marL="1137150" lvl="2" indent="-342900">
              <a:buFont typeface="+mj-lt"/>
              <a:buAutoNum type="arabicPeriod"/>
            </a:pPr>
            <a:r>
              <a:rPr lang="ja-JP" altLang="en-US" dirty="0"/>
              <a:t>抽出語のリストから形容詞・副詞・形容動詞・副詞可能に分類される単語を抽出する．</a:t>
            </a:r>
            <a:endParaRPr lang="en-US" altLang="ja-JP" dirty="0"/>
          </a:p>
          <a:p>
            <a:pPr marL="1137150" lvl="2" indent="-342900">
              <a:buFont typeface="+mj-lt"/>
              <a:buAutoNum type="arabicPeriod"/>
            </a:pPr>
            <a:r>
              <a:rPr lang="ja-JP" altLang="en-US" dirty="0"/>
              <a:t>修飾語の使用箇所を要求仕様から特定し，修正要否を判断する．</a:t>
            </a:r>
            <a:endParaRPr lang="en-US" altLang="ja-JP" dirty="0"/>
          </a:p>
        </p:txBody>
      </p:sp>
      <p:graphicFrame>
        <p:nvGraphicFramePr>
          <p:cNvPr id="5" name="表 5">
            <a:extLst>
              <a:ext uri="{FF2B5EF4-FFF2-40B4-BE49-F238E27FC236}">
                <a16:creationId xmlns:a16="http://schemas.microsoft.com/office/drawing/2014/main" id="{BC53090B-38A9-40C7-9E77-F94C48C16CC8}"/>
              </a:ext>
            </a:extLst>
          </p:cNvPr>
          <p:cNvGraphicFramePr>
            <a:graphicFrameLocks noGrp="1"/>
          </p:cNvGraphicFramePr>
          <p:nvPr>
            <p:extLst>
              <p:ext uri="{D42A27DB-BD31-4B8C-83A1-F6EECF244321}">
                <p14:modId xmlns:p14="http://schemas.microsoft.com/office/powerpoint/2010/main" val="3482817538"/>
              </p:ext>
            </p:extLst>
          </p:nvPr>
        </p:nvGraphicFramePr>
        <p:xfrm>
          <a:off x="1804611" y="1970190"/>
          <a:ext cx="6096000" cy="1676400"/>
        </p:xfrm>
        <a:graphic>
          <a:graphicData uri="http://schemas.openxmlformats.org/drawingml/2006/table">
            <a:tbl>
              <a:tblPr firstRow="1" bandRow="1">
                <a:tableStyleId>{5C22544A-7EE6-4342-B048-85BDC9FD1C3A}</a:tableStyleId>
              </a:tblPr>
              <a:tblGrid>
                <a:gridCol w="1543051">
                  <a:extLst>
                    <a:ext uri="{9D8B030D-6E8A-4147-A177-3AD203B41FA5}">
                      <a16:colId xmlns:a16="http://schemas.microsoft.com/office/drawing/2014/main" val="1130500785"/>
                    </a:ext>
                  </a:extLst>
                </a:gridCol>
                <a:gridCol w="4552949">
                  <a:extLst>
                    <a:ext uri="{9D8B030D-6E8A-4147-A177-3AD203B41FA5}">
                      <a16:colId xmlns:a16="http://schemas.microsoft.com/office/drawing/2014/main" val="3866017076"/>
                    </a:ext>
                  </a:extLst>
                </a:gridCol>
              </a:tblGrid>
              <a:tr h="194869">
                <a:tc>
                  <a:txBody>
                    <a:bodyPr/>
                    <a:lstStyle/>
                    <a:p>
                      <a:r>
                        <a:rPr kumimoji="1" lang="ja-JP" altLang="en-US" sz="1600" dirty="0"/>
                        <a:t>品詞</a:t>
                      </a:r>
                    </a:p>
                  </a:txBody>
                  <a:tcPr/>
                </a:tc>
                <a:tc>
                  <a:txBody>
                    <a:bodyPr/>
                    <a:lstStyle/>
                    <a:p>
                      <a:r>
                        <a:rPr kumimoji="1" lang="ja-JP" altLang="en-US" sz="1600" dirty="0"/>
                        <a:t>単語</a:t>
                      </a:r>
                    </a:p>
                  </a:txBody>
                  <a:tcPr/>
                </a:tc>
                <a:extLst>
                  <a:ext uri="{0D108BD9-81ED-4DB2-BD59-A6C34878D82A}">
                    <a16:rowId xmlns:a16="http://schemas.microsoft.com/office/drawing/2014/main" val="3387246110"/>
                  </a:ext>
                </a:extLst>
              </a:tr>
              <a:tr h="194869">
                <a:tc>
                  <a:txBody>
                    <a:bodyPr/>
                    <a:lstStyle/>
                    <a:p>
                      <a:r>
                        <a:rPr kumimoji="1" lang="ja-JP" altLang="en-US" sz="1600" dirty="0"/>
                        <a:t>形容詞</a:t>
                      </a:r>
                    </a:p>
                  </a:txBody>
                  <a:tcPr/>
                </a:tc>
                <a:tc>
                  <a:txBody>
                    <a:bodyPr/>
                    <a:lstStyle/>
                    <a:p>
                      <a:r>
                        <a:rPr kumimoji="1" lang="ja-JP" altLang="en-US" sz="1600" dirty="0"/>
                        <a:t>無い，若い，新しい，大きい</a:t>
                      </a:r>
                    </a:p>
                  </a:txBody>
                  <a:tcPr/>
                </a:tc>
                <a:extLst>
                  <a:ext uri="{0D108BD9-81ED-4DB2-BD59-A6C34878D82A}">
                    <a16:rowId xmlns:a16="http://schemas.microsoft.com/office/drawing/2014/main" val="2866795723"/>
                  </a:ext>
                </a:extLst>
              </a:tr>
              <a:tr h="194869">
                <a:tc>
                  <a:txBody>
                    <a:bodyPr/>
                    <a:lstStyle/>
                    <a:p>
                      <a:r>
                        <a:rPr kumimoji="1" lang="ja-JP" altLang="en-US" sz="1600" dirty="0"/>
                        <a:t>副詞</a:t>
                      </a:r>
                    </a:p>
                  </a:txBody>
                  <a:tcPr/>
                </a:tc>
                <a:tc>
                  <a:txBody>
                    <a:bodyPr/>
                    <a:lstStyle/>
                    <a:p>
                      <a:r>
                        <a:rPr kumimoji="1" lang="ja-JP" altLang="en-US" sz="1600" dirty="0"/>
                        <a:t>再び，次に，逐次，同時に</a:t>
                      </a:r>
                    </a:p>
                  </a:txBody>
                  <a:tcPr/>
                </a:tc>
                <a:extLst>
                  <a:ext uri="{0D108BD9-81ED-4DB2-BD59-A6C34878D82A}">
                    <a16:rowId xmlns:a16="http://schemas.microsoft.com/office/drawing/2014/main" val="3191184602"/>
                  </a:ext>
                </a:extLst>
              </a:tr>
              <a:tr h="194869">
                <a:tc>
                  <a:txBody>
                    <a:bodyPr/>
                    <a:lstStyle/>
                    <a:p>
                      <a:r>
                        <a:rPr kumimoji="1" lang="ja-JP" altLang="en-US" sz="1600" dirty="0"/>
                        <a:t>形容動詞</a:t>
                      </a:r>
                    </a:p>
                  </a:txBody>
                  <a:tcPr/>
                </a:tc>
                <a:tc>
                  <a:txBody>
                    <a:bodyPr/>
                    <a:lstStyle/>
                    <a:p>
                      <a:r>
                        <a:rPr kumimoji="1" lang="zh-TW" altLang="en-US" sz="1600" dirty="0"/>
                        <a:t>可能，異常，適切</a:t>
                      </a:r>
                      <a:endParaRPr kumimoji="1" lang="ja-JP" altLang="en-US" sz="1600" dirty="0"/>
                    </a:p>
                  </a:txBody>
                  <a:tcPr/>
                </a:tc>
                <a:extLst>
                  <a:ext uri="{0D108BD9-81ED-4DB2-BD59-A6C34878D82A}">
                    <a16:rowId xmlns:a16="http://schemas.microsoft.com/office/drawing/2014/main" val="3622480580"/>
                  </a:ext>
                </a:extLst>
              </a:tr>
              <a:tr h="194869">
                <a:tc>
                  <a:txBody>
                    <a:bodyPr/>
                    <a:lstStyle/>
                    <a:p>
                      <a:r>
                        <a:rPr kumimoji="1" lang="ja-JP" altLang="en-US" sz="1600" dirty="0"/>
                        <a:t>副詞可能</a:t>
                      </a:r>
                    </a:p>
                  </a:txBody>
                  <a:tcPr/>
                </a:tc>
                <a:tc>
                  <a:txBody>
                    <a:bodyPr/>
                    <a:lstStyle/>
                    <a:p>
                      <a:r>
                        <a:rPr kumimoji="1" lang="ja-JP" altLang="en-US" sz="1600" dirty="0"/>
                        <a:t>場合，結果，前，すべて，途中</a:t>
                      </a:r>
                    </a:p>
                  </a:txBody>
                  <a:tcPr/>
                </a:tc>
                <a:extLst>
                  <a:ext uri="{0D108BD9-81ED-4DB2-BD59-A6C34878D82A}">
                    <a16:rowId xmlns:a16="http://schemas.microsoft.com/office/drawing/2014/main" val="905061135"/>
                  </a:ext>
                </a:extLst>
              </a:tr>
            </a:tbl>
          </a:graphicData>
        </a:graphic>
      </p:graphicFrame>
    </p:spTree>
    <p:extLst>
      <p:ext uri="{BB962C8B-B14F-4D97-AF65-F5344CB8AC3E}">
        <p14:creationId xmlns:p14="http://schemas.microsoft.com/office/powerpoint/2010/main" val="651955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6. </a:t>
            </a:r>
            <a:r>
              <a:rPr lang="ja-JP" altLang="en-US" dirty="0"/>
              <a:t>ワーク</a:t>
            </a:r>
            <a:r>
              <a:rPr lang="en-US" altLang="ja-JP" dirty="0"/>
              <a:t>1</a:t>
            </a:r>
            <a:r>
              <a:rPr lang="ja-JP" altLang="en-US" dirty="0"/>
              <a:t>：形態素ベースドレビュー</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15</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kumimoji="1" lang="ja-JP" altLang="en-US" dirty="0"/>
              <a:t>同義語の抽出手順</a:t>
            </a:r>
            <a:endParaRPr lang="en-US" altLang="ja-JP" dirty="0"/>
          </a:p>
          <a:p>
            <a:pPr lvl="1">
              <a:spcAft>
                <a:spcPts val="300"/>
              </a:spcAft>
            </a:pPr>
            <a:r>
              <a:rPr lang="ja-JP" altLang="en-US" dirty="0"/>
              <a:t>前提</a:t>
            </a:r>
            <a:endParaRPr lang="en-US" altLang="ja-JP" dirty="0"/>
          </a:p>
          <a:p>
            <a:pPr lvl="2"/>
            <a:r>
              <a:rPr lang="ja-JP" altLang="en-US" dirty="0"/>
              <a:t>同義語の抽出を効率化するために，比較対象の単語を「ドメイン用語」 の可能性の高い</a:t>
            </a:r>
            <a:r>
              <a:rPr lang="zh-TW" altLang="en-US" dirty="0"/>
              <a:t>「未知語」「複合語」</a:t>
            </a:r>
            <a:r>
              <a:rPr lang="ja-JP" altLang="en-US" dirty="0"/>
              <a:t>に限定する．</a:t>
            </a:r>
            <a:endParaRPr lang="en-US" altLang="ja-JP" dirty="0"/>
          </a:p>
          <a:p>
            <a:pPr lvl="1">
              <a:spcBef>
                <a:spcPts val="600"/>
              </a:spcBef>
              <a:spcAft>
                <a:spcPts val="300"/>
              </a:spcAft>
            </a:pPr>
            <a:r>
              <a:rPr lang="ja-JP" altLang="en-US" dirty="0"/>
              <a:t>同義語の抽出の漏れを防ぐための</a:t>
            </a:r>
            <a:r>
              <a:rPr lang="en-US" altLang="ja-JP" dirty="0"/>
              <a:t>3</a:t>
            </a:r>
            <a:r>
              <a:rPr lang="ja-JP" altLang="en-US" dirty="0"/>
              <a:t>つのポイント</a:t>
            </a:r>
            <a:endParaRPr lang="en-US" altLang="ja-JP" dirty="0"/>
          </a:p>
          <a:p>
            <a:pPr lvl="2"/>
            <a:r>
              <a:rPr lang="ja-JP" altLang="en-US" dirty="0"/>
              <a:t>出現頻度の少ない単語を確認する</a:t>
            </a:r>
            <a:endParaRPr lang="en-US" altLang="ja-JP" dirty="0"/>
          </a:p>
          <a:p>
            <a:pPr lvl="3"/>
            <a:r>
              <a:rPr lang="ja-JP" altLang="en-US" dirty="0"/>
              <a:t>誤って他と異なる表現を使ってしまった単語や誤記は，出現頻度が低くなる．</a:t>
            </a:r>
            <a:endParaRPr lang="en-US" altLang="ja-JP" dirty="0"/>
          </a:p>
          <a:p>
            <a:pPr lvl="2">
              <a:spcBef>
                <a:spcPts val="300"/>
              </a:spcBef>
            </a:pPr>
            <a:r>
              <a:rPr lang="ja-JP" altLang="en-US" dirty="0"/>
              <a:t>ソートして比較する</a:t>
            </a:r>
            <a:endParaRPr lang="en-US" altLang="ja-JP" dirty="0"/>
          </a:p>
          <a:p>
            <a:pPr lvl="3"/>
            <a:r>
              <a:rPr lang="ja-JP" altLang="en-US" dirty="0"/>
              <a:t>未知語・複合語をソートすることで，似ている単語が並び，比較しやすくなる．</a:t>
            </a:r>
            <a:endParaRPr lang="en-US" altLang="ja-JP" dirty="0"/>
          </a:p>
          <a:p>
            <a:pPr lvl="2">
              <a:spcBef>
                <a:spcPts val="300"/>
              </a:spcBef>
            </a:pPr>
            <a:r>
              <a:rPr lang="ja-JP" altLang="en-US" dirty="0"/>
              <a:t>省略パターンまたは修飾パターンに当てはまるか判定する</a:t>
            </a:r>
            <a:endParaRPr lang="en-US" altLang="ja-JP" dirty="0"/>
          </a:p>
          <a:p>
            <a:pPr lvl="3"/>
            <a:r>
              <a:rPr lang="ja-JP" altLang="en-US" dirty="0"/>
              <a:t>複合語の一部の語が省略された同義語のパターンを意識することで，同義語を見逃しにくくなる．（例：会員／新規会員／既存会員）</a:t>
            </a:r>
          </a:p>
        </p:txBody>
      </p:sp>
    </p:spTree>
    <p:extLst>
      <p:ext uri="{BB962C8B-B14F-4D97-AF65-F5344CB8AC3E}">
        <p14:creationId xmlns:p14="http://schemas.microsoft.com/office/powerpoint/2010/main" val="2577669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6. </a:t>
            </a:r>
            <a:r>
              <a:rPr lang="ja-JP" altLang="en-US" dirty="0"/>
              <a:t>ワーク</a:t>
            </a:r>
            <a:r>
              <a:rPr lang="en-US" altLang="ja-JP" dirty="0"/>
              <a:t>1</a:t>
            </a:r>
            <a:r>
              <a:rPr lang="ja-JP" altLang="en-US" dirty="0"/>
              <a:t>：形態素ベースドレビュー</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16</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kumimoji="1" lang="ja-JP" altLang="en-US" dirty="0"/>
              <a:t>同義語の抽出手順</a:t>
            </a:r>
            <a:endParaRPr lang="en-US" altLang="ja-JP" dirty="0"/>
          </a:p>
          <a:p>
            <a:pPr lvl="1"/>
            <a:r>
              <a:rPr lang="ja-JP" altLang="en-US" dirty="0"/>
              <a:t>手順</a:t>
            </a:r>
            <a:endParaRPr lang="en-US" altLang="ja-JP" dirty="0"/>
          </a:p>
          <a:p>
            <a:pPr marL="1137150" lvl="2" indent="-342900">
              <a:buFont typeface="+mj-lt"/>
              <a:buAutoNum type="arabicPeriod"/>
            </a:pPr>
            <a:r>
              <a:rPr lang="ja-JP" altLang="en-US" dirty="0"/>
              <a:t>抽出語のリストから未知語に分類される単語を抽出する．</a:t>
            </a:r>
            <a:endParaRPr lang="en-US" altLang="ja-JP" dirty="0"/>
          </a:p>
          <a:p>
            <a:pPr marL="1137150" lvl="2" indent="-342900">
              <a:buFont typeface="+mj-lt"/>
              <a:buAutoNum type="arabicPeriod"/>
            </a:pPr>
            <a:r>
              <a:rPr lang="ja-JP" altLang="en-US" dirty="0"/>
              <a:t>未知語として抽出した単語を比較し，同義語があるか判定する．</a:t>
            </a:r>
            <a:endParaRPr lang="en-US" altLang="ja-JP" dirty="0"/>
          </a:p>
          <a:p>
            <a:pPr marL="1137150" lvl="2" indent="-342900">
              <a:buFont typeface="+mj-lt"/>
              <a:buAutoNum type="arabicPeriod"/>
            </a:pPr>
            <a:r>
              <a:rPr lang="ja-JP" altLang="en-US" dirty="0"/>
              <a:t>複合語のリスト内の出現頻度の少ない単語に誤記がないか確認する．</a:t>
            </a:r>
            <a:endParaRPr lang="en-US" altLang="ja-JP" dirty="0"/>
          </a:p>
          <a:p>
            <a:pPr marL="1137150" lvl="2" indent="-342900">
              <a:buFont typeface="+mj-lt"/>
              <a:buAutoNum type="arabicPeriod"/>
            </a:pPr>
            <a:r>
              <a:rPr lang="ja-JP" altLang="en-US" dirty="0"/>
              <a:t>複合語のリストを</a:t>
            </a:r>
            <a:r>
              <a:rPr lang="en-US" altLang="ja-JP" dirty="0"/>
              <a:t>Excel</a:t>
            </a:r>
            <a:r>
              <a:rPr lang="ja-JP" altLang="en-US" dirty="0"/>
              <a:t>の機能でソートし、並んでいる語が同義語か確認する．</a:t>
            </a:r>
            <a:endParaRPr lang="en-US" altLang="ja-JP" dirty="0"/>
          </a:p>
          <a:p>
            <a:pPr marL="1137150" lvl="2" indent="-342900">
              <a:buFont typeface="+mj-lt"/>
              <a:buAutoNum type="arabicPeriod"/>
            </a:pPr>
            <a:r>
              <a:rPr lang="ja-JP" altLang="en-US" dirty="0"/>
              <a:t>複合語のリストに、複合語の一部の語が省略された同義語のパターンに当てはまるものがないか確認する．</a:t>
            </a:r>
            <a:endParaRPr lang="en-US" altLang="ja-JP" dirty="0"/>
          </a:p>
          <a:p>
            <a:pPr marL="1137150" lvl="2" indent="-342900">
              <a:buFont typeface="+mj-lt"/>
              <a:buAutoNum type="arabicPeriod"/>
            </a:pPr>
            <a:r>
              <a:rPr lang="ja-JP" altLang="en-US" dirty="0"/>
              <a:t>同義語の使用箇所を要求仕様から特定し，修正要否を判断する．</a:t>
            </a:r>
            <a:endParaRPr lang="en-US" altLang="ja-JP" dirty="0"/>
          </a:p>
        </p:txBody>
      </p:sp>
    </p:spTree>
    <p:extLst>
      <p:ext uri="{BB962C8B-B14F-4D97-AF65-F5344CB8AC3E}">
        <p14:creationId xmlns:p14="http://schemas.microsoft.com/office/powerpoint/2010/main" val="3920626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5"/>
          </p:nvPr>
        </p:nvSpPr>
        <p:spPr/>
        <p:txBody>
          <a:bodyPr/>
          <a:lstStyle/>
          <a:p>
            <a:r>
              <a:rPr lang="ja-JP" altLang="en-US" dirty="0"/>
              <a:t>資料</a:t>
            </a:r>
          </a:p>
          <a:p>
            <a:pPr lvl="1"/>
            <a:r>
              <a:rPr lang="en-US" altLang="ja-JP" dirty="0">
                <a:hlinkClick r:id="rId2"/>
              </a:rPr>
              <a:t>https://researchmap.jp/reve/published_papers/33955210/attachment_file</a:t>
            </a:r>
            <a:r>
              <a:rPr lang="en-US" altLang="ja-JP">
                <a:hlinkClick r:id="rId2"/>
              </a:rPr>
              <a:t>.pdf</a:t>
            </a:r>
            <a:endParaRPr lang="en-US" altLang="ja-JP"/>
          </a:p>
          <a:p>
            <a:r>
              <a:rPr lang="ja-JP" altLang="en-US"/>
              <a:t>概要</a:t>
            </a:r>
            <a:endParaRPr lang="ja-JP" altLang="en-US" dirty="0"/>
          </a:p>
          <a:p>
            <a:pPr lvl="1"/>
            <a:r>
              <a:rPr lang="ja-JP" altLang="en-US" dirty="0"/>
              <a:t>「抽象的に表現されている曖昧な用語」を検出する．</a:t>
            </a:r>
          </a:p>
          <a:p>
            <a:pPr lvl="1"/>
            <a:r>
              <a:rPr lang="ja-JP" altLang="en-US" dirty="0"/>
              <a:t>「解釈のための前提知識が不足している用語」を検出する．</a:t>
            </a:r>
          </a:p>
          <a:p>
            <a:endParaRPr lang="en-US" altLang="ja-JP" dirty="0"/>
          </a:p>
          <a:p>
            <a:pPr lvl="1"/>
            <a:endParaRPr kumimoji="1" lang="ja-JP" altLang="en-US" dirty="0"/>
          </a:p>
        </p:txBody>
      </p:sp>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7. </a:t>
            </a:r>
            <a:r>
              <a:rPr lang="ja-JP" altLang="en-US" dirty="0"/>
              <a:t>ワーク</a:t>
            </a:r>
            <a:r>
              <a:rPr lang="en-US" altLang="ja-JP" dirty="0"/>
              <a:t>2</a:t>
            </a:r>
            <a:r>
              <a:rPr lang="ja-JP" altLang="en-US" dirty="0"/>
              <a:t>：</a:t>
            </a:r>
            <a:r>
              <a:rPr lang="en-US" altLang="ja-JP" dirty="0"/>
              <a:t>Domain Word Modeling</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17</a:t>
            </a:fld>
            <a:r>
              <a:rPr lang="en-US" altLang="ja-JP">
                <a:ea typeface="Verdana" panose="020B0604030504040204" pitchFamily="34" charset="0"/>
              </a:rPr>
              <a:t> </a:t>
            </a:r>
            <a:endParaRPr lang="ja-JP" altLang="en-US" dirty="0"/>
          </a:p>
        </p:txBody>
      </p:sp>
      <p:pic>
        <p:nvPicPr>
          <p:cNvPr id="7" name="図 6">
            <a:extLst>
              <a:ext uri="{FF2B5EF4-FFF2-40B4-BE49-F238E27FC236}">
                <a16:creationId xmlns:a16="http://schemas.microsoft.com/office/drawing/2014/main" id="{ADBEE612-5E8A-42D9-970C-C38F6CFE50D9}"/>
              </a:ext>
            </a:extLst>
          </p:cNvPr>
          <p:cNvPicPr>
            <a:picLocks noChangeAspect="1"/>
          </p:cNvPicPr>
          <p:nvPr/>
        </p:nvPicPr>
        <p:blipFill>
          <a:blip r:embed="rId3"/>
          <a:stretch>
            <a:fillRect/>
          </a:stretch>
        </p:blipFill>
        <p:spPr>
          <a:xfrm>
            <a:off x="687611" y="3169629"/>
            <a:ext cx="4073338" cy="3055003"/>
          </a:xfrm>
          <a:prstGeom prst="rect">
            <a:avLst/>
          </a:prstGeom>
          <a:ln>
            <a:solidFill>
              <a:schemeClr val="bg1">
                <a:lumMod val="50000"/>
              </a:schemeClr>
            </a:solidFill>
          </a:ln>
        </p:spPr>
      </p:pic>
      <p:pic>
        <p:nvPicPr>
          <p:cNvPr id="8" name="図 7">
            <a:extLst>
              <a:ext uri="{FF2B5EF4-FFF2-40B4-BE49-F238E27FC236}">
                <a16:creationId xmlns:a16="http://schemas.microsoft.com/office/drawing/2014/main" id="{C4CDEA1C-3D16-4E99-92BB-A171310BA02B}"/>
              </a:ext>
            </a:extLst>
          </p:cNvPr>
          <p:cNvPicPr>
            <a:picLocks noChangeAspect="1"/>
          </p:cNvPicPr>
          <p:nvPr/>
        </p:nvPicPr>
        <p:blipFill>
          <a:blip r:embed="rId4"/>
          <a:stretch>
            <a:fillRect/>
          </a:stretch>
        </p:blipFill>
        <p:spPr>
          <a:xfrm>
            <a:off x="4867903" y="3169628"/>
            <a:ext cx="4073338" cy="3055003"/>
          </a:xfrm>
          <a:prstGeom prst="rect">
            <a:avLst/>
          </a:prstGeom>
          <a:ln>
            <a:solidFill>
              <a:schemeClr val="bg1">
                <a:lumMod val="50000"/>
              </a:schemeClr>
            </a:solidFill>
          </a:ln>
        </p:spPr>
      </p:pic>
    </p:spTree>
    <p:extLst>
      <p:ext uri="{BB962C8B-B14F-4D97-AF65-F5344CB8AC3E}">
        <p14:creationId xmlns:p14="http://schemas.microsoft.com/office/powerpoint/2010/main" val="3646814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5"/>
          </p:nvPr>
        </p:nvSpPr>
        <p:spPr/>
        <p:txBody>
          <a:bodyPr/>
          <a:lstStyle/>
          <a:p>
            <a:r>
              <a:rPr lang="ja-JP" altLang="en-US" dirty="0"/>
              <a:t>モデリング対象ファイル</a:t>
            </a:r>
          </a:p>
          <a:p>
            <a:pPr lvl="1"/>
            <a:r>
              <a:rPr lang="ja-JP" altLang="en-US" dirty="0"/>
              <a:t>抽出語のリスト</a:t>
            </a:r>
            <a:r>
              <a:rPr lang="en-US" altLang="ja-JP" dirty="0"/>
              <a:t>_</a:t>
            </a:r>
            <a:r>
              <a:rPr lang="en-US" altLang="ja-JP" dirty="0" err="1"/>
              <a:t>DWModeling</a:t>
            </a:r>
            <a:r>
              <a:rPr lang="ja-JP" altLang="en-US" dirty="0"/>
              <a:t>用</a:t>
            </a:r>
            <a:r>
              <a:rPr lang="en-US" altLang="ja-JP" dirty="0"/>
              <a:t>.xlsx</a:t>
            </a:r>
            <a:br>
              <a:rPr lang="en-US" altLang="ja-JP" dirty="0"/>
            </a:br>
            <a:r>
              <a:rPr lang="en-US" altLang="ja-JP" sz="1600" dirty="0"/>
              <a:t>※</a:t>
            </a:r>
            <a:r>
              <a:rPr lang="ja-JP" altLang="en-US" sz="1600" dirty="0"/>
              <a:t>「代金投入ユースケース」のみを対象に形態素解析した結果</a:t>
            </a:r>
            <a:br>
              <a:rPr lang="en-US" altLang="ja-JP" sz="1600" dirty="0"/>
            </a:br>
            <a:r>
              <a:rPr lang="en-US" altLang="ja-JP" sz="1600" dirty="0"/>
              <a:t>※</a:t>
            </a:r>
            <a:r>
              <a:rPr lang="ja-JP" altLang="en-US" sz="1600" dirty="0"/>
              <a:t>グレーアウトは、ドメイン用語ではないと判断した用語</a:t>
            </a:r>
            <a:br>
              <a:rPr lang="en-US" altLang="ja-JP" sz="1600" dirty="0"/>
            </a:br>
            <a:r>
              <a:rPr lang="en-US" altLang="ja-JP" sz="1600" dirty="0"/>
              <a:t>※</a:t>
            </a:r>
            <a:r>
              <a:rPr lang="ja-JP" altLang="en-US" sz="1600" dirty="0"/>
              <a:t>赤字は、用語集で用語定義されておりドメイン用語と判断できる用語</a:t>
            </a:r>
            <a:br>
              <a:rPr lang="en-US" altLang="ja-JP" sz="1600" dirty="0"/>
            </a:br>
            <a:r>
              <a:rPr lang="en-US" altLang="ja-JP" sz="1600" dirty="0"/>
              <a:t>※</a:t>
            </a:r>
            <a:r>
              <a:rPr lang="ja-JP" altLang="en-US" sz="1600" dirty="0"/>
              <a:t>“タグ”は、複合語</a:t>
            </a:r>
            <a:endParaRPr lang="en-US" altLang="ja-JP" sz="1800" dirty="0"/>
          </a:p>
          <a:p>
            <a:r>
              <a:rPr lang="ja-JP" altLang="en-US" dirty="0"/>
              <a:t>モデリングのイメージ</a:t>
            </a:r>
            <a:endParaRPr lang="en-US" altLang="ja-JP" dirty="0"/>
          </a:p>
          <a:p>
            <a:pPr lvl="1"/>
            <a:endParaRPr kumimoji="1" lang="ja-JP" altLang="en-US" dirty="0"/>
          </a:p>
        </p:txBody>
      </p:sp>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7. </a:t>
            </a:r>
            <a:r>
              <a:rPr lang="ja-JP" altLang="en-US" dirty="0"/>
              <a:t>ワーク</a:t>
            </a:r>
            <a:r>
              <a:rPr lang="en-US" altLang="ja-JP" dirty="0"/>
              <a:t>2</a:t>
            </a:r>
            <a:r>
              <a:rPr lang="ja-JP" altLang="en-US" dirty="0"/>
              <a:t>：</a:t>
            </a:r>
            <a:r>
              <a:rPr lang="en-US" altLang="ja-JP" dirty="0"/>
              <a:t>Domain Word Modeling</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18</a:t>
            </a:fld>
            <a:r>
              <a:rPr lang="en-US" altLang="ja-JP">
                <a:ea typeface="Verdana" panose="020B0604030504040204" pitchFamily="34" charset="0"/>
              </a:rPr>
              <a:t> </a:t>
            </a:r>
            <a:endParaRPr lang="ja-JP" altLang="en-US" dirty="0"/>
          </a:p>
        </p:txBody>
      </p:sp>
      <p:pic>
        <p:nvPicPr>
          <p:cNvPr id="6" name="図 5">
            <a:extLst>
              <a:ext uri="{FF2B5EF4-FFF2-40B4-BE49-F238E27FC236}">
                <a16:creationId xmlns:a16="http://schemas.microsoft.com/office/drawing/2014/main" id="{376FD9D1-8281-4E52-B965-91746ACE197F}"/>
              </a:ext>
            </a:extLst>
          </p:cNvPr>
          <p:cNvPicPr>
            <a:picLocks noChangeAspect="1"/>
          </p:cNvPicPr>
          <p:nvPr/>
        </p:nvPicPr>
        <p:blipFill>
          <a:blip r:embed="rId2"/>
          <a:stretch>
            <a:fillRect/>
          </a:stretch>
        </p:blipFill>
        <p:spPr>
          <a:xfrm>
            <a:off x="1455204" y="3002785"/>
            <a:ext cx="6216813" cy="3246024"/>
          </a:xfrm>
          <a:prstGeom prst="rect">
            <a:avLst/>
          </a:prstGeom>
        </p:spPr>
      </p:pic>
    </p:spTree>
    <p:extLst>
      <p:ext uri="{BB962C8B-B14F-4D97-AF65-F5344CB8AC3E}">
        <p14:creationId xmlns:p14="http://schemas.microsoft.com/office/powerpoint/2010/main" val="117839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自己紹介（かしわばら　かずお）</a:t>
            </a:r>
            <a:endParaRPr kumimoji="1" lang="ja-JP" altLang="en-US" dirty="0"/>
          </a:p>
        </p:txBody>
      </p:sp>
      <p:sp>
        <p:nvSpPr>
          <p:cNvPr id="6" name="コンテンツ プレースホルダー 5"/>
          <p:cNvSpPr>
            <a:spLocks noGrp="1"/>
          </p:cNvSpPr>
          <p:nvPr>
            <p:ph sz="quarter" idx="14"/>
          </p:nvPr>
        </p:nvSpPr>
        <p:spPr>
          <a:xfrm>
            <a:off x="0" y="596178"/>
            <a:ext cx="9144000" cy="5220000"/>
          </a:xfrm>
        </p:spPr>
        <p:txBody>
          <a:bodyPr lIns="360000" rIns="0"/>
          <a:lstStyle/>
          <a:p>
            <a:r>
              <a:rPr lang="ja-JP" altLang="en-US" b="1" dirty="0"/>
              <a:t>経歴</a:t>
            </a:r>
            <a:endParaRPr lang="en-US" altLang="ja-JP" b="1" dirty="0"/>
          </a:p>
          <a:p>
            <a:pPr lvl="1"/>
            <a:r>
              <a:rPr lang="en-US" altLang="ja-JP" dirty="0"/>
              <a:t>2000</a:t>
            </a:r>
            <a:r>
              <a:rPr lang="ja-JP" altLang="en-US" dirty="0"/>
              <a:t>年</a:t>
            </a:r>
            <a:r>
              <a:rPr lang="en-US" altLang="ja-JP" dirty="0"/>
              <a:t>4</a:t>
            </a:r>
            <a:r>
              <a:rPr lang="ja-JP" altLang="en-US" dirty="0"/>
              <a:t>月 </a:t>
            </a:r>
            <a:br>
              <a:rPr lang="en-US" altLang="ja-JP" dirty="0"/>
            </a:br>
            <a:r>
              <a:rPr lang="ja-JP" altLang="en-US" dirty="0"/>
              <a:t>　株式会社デンソークリエイト入社</a:t>
            </a:r>
            <a:endParaRPr lang="en-US" altLang="ja-JP" dirty="0"/>
          </a:p>
          <a:p>
            <a:pPr lvl="1"/>
            <a:r>
              <a:rPr lang="en-US" altLang="ja-JP" dirty="0"/>
              <a:t>2007</a:t>
            </a:r>
            <a:r>
              <a:rPr lang="ja-JP" altLang="en-US" dirty="0"/>
              <a:t>年</a:t>
            </a:r>
            <a:r>
              <a:rPr lang="en-US" altLang="ja-JP" dirty="0"/>
              <a:t>4</a:t>
            </a:r>
            <a:r>
              <a:rPr lang="ja-JP" altLang="en-US" dirty="0"/>
              <a:t>月～</a:t>
            </a:r>
            <a:r>
              <a:rPr lang="en-US" altLang="ja-JP" dirty="0"/>
              <a:t>2013</a:t>
            </a:r>
            <a:r>
              <a:rPr lang="ja-JP" altLang="ja-JP" dirty="0"/>
              <a:t>年</a:t>
            </a:r>
            <a:r>
              <a:rPr lang="en-US" altLang="ja-JP" dirty="0"/>
              <a:t>3</a:t>
            </a:r>
            <a:r>
              <a:rPr lang="ja-JP" altLang="ja-JP" dirty="0"/>
              <a:t>月</a:t>
            </a:r>
            <a:r>
              <a:rPr lang="ja-JP" altLang="en-US" dirty="0"/>
              <a:t>　</a:t>
            </a:r>
            <a:br>
              <a:rPr lang="en-US" altLang="ja-JP" dirty="0"/>
            </a:br>
            <a:r>
              <a:rPr lang="ja-JP" altLang="en-US" dirty="0"/>
              <a:t>　</a:t>
            </a:r>
            <a:r>
              <a:rPr lang="en-US" altLang="ja-JP" dirty="0"/>
              <a:t>PMO</a:t>
            </a:r>
            <a:r>
              <a:rPr lang="ja-JP" altLang="en-US" dirty="0"/>
              <a:t>（</a:t>
            </a:r>
            <a:r>
              <a:rPr lang="ja-JP" altLang="ja-JP" dirty="0"/>
              <a:t>現場密着型・支援型</a:t>
            </a:r>
            <a:r>
              <a:rPr lang="en-US" altLang="ja-JP" dirty="0"/>
              <a:t>SQA</a:t>
            </a:r>
            <a:r>
              <a:rPr lang="ja-JP" altLang="en-US" dirty="0"/>
              <a:t>）</a:t>
            </a:r>
            <a:br>
              <a:rPr lang="en-US" altLang="ja-JP" dirty="0"/>
            </a:br>
            <a:r>
              <a:rPr lang="ja-JP" altLang="en-US" dirty="0"/>
              <a:t>　</a:t>
            </a:r>
            <a:r>
              <a:rPr lang="ja-JP" altLang="ja-JP" dirty="0"/>
              <a:t>約</a:t>
            </a:r>
            <a:r>
              <a:rPr lang="en-US" altLang="ja-JP" dirty="0"/>
              <a:t>30</a:t>
            </a:r>
            <a:r>
              <a:rPr lang="ja-JP" altLang="ja-JP" dirty="0"/>
              <a:t>プロジェクト</a:t>
            </a:r>
            <a:r>
              <a:rPr lang="ja-JP" altLang="en-US" dirty="0"/>
              <a:t>に対して</a:t>
            </a:r>
            <a:r>
              <a:rPr lang="ja-JP" altLang="ja-JP" dirty="0"/>
              <a:t>支援</a:t>
            </a:r>
            <a:r>
              <a:rPr lang="ja-JP" altLang="en-US" dirty="0"/>
              <a:t>活動</a:t>
            </a:r>
            <a:r>
              <a:rPr lang="ja-JP" altLang="ja-JP" dirty="0"/>
              <a:t>（フィールドワーク</a:t>
            </a:r>
            <a:r>
              <a:rPr lang="ja-JP" altLang="en-US" dirty="0"/>
              <a:t>，</a:t>
            </a:r>
            <a:r>
              <a:rPr lang="ja-JP" altLang="ja-JP" dirty="0"/>
              <a:t>インフラ整備</a:t>
            </a:r>
            <a:r>
              <a:rPr lang="ja-JP" altLang="en-US" dirty="0"/>
              <a:t>，</a:t>
            </a:r>
            <a:r>
              <a:rPr lang="ja-JP" altLang="ja-JP" dirty="0"/>
              <a:t>教育）</a:t>
            </a:r>
            <a:endParaRPr lang="en-US" altLang="ja-JP" dirty="0"/>
          </a:p>
          <a:p>
            <a:pPr lvl="1"/>
            <a:r>
              <a:rPr lang="en-US" altLang="ja-JP" dirty="0"/>
              <a:t>2015</a:t>
            </a:r>
            <a:r>
              <a:rPr lang="ja-JP" altLang="en-US" dirty="0"/>
              <a:t>年</a:t>
            </a:r>
            <a:r>
              <a:rPr lang="en-US" altLang="ja-JP" dirty="0"/>
              <a:t>4</a:t>
            </a:r>
            <a:r>
              <a:rPr lang="ja-JP" altLang="en-US" dirty="0"/>
              <a:t>月～現在　</a:t>
            </a:r>
            <a:br>
              <a:rPr lang="en-US" altLang="ja-JP" dirty="0"/>
            </a:br>
            <a:r>
              <a:rPr lang="ja-JP" altLang="en-US" dirty="0"/>
              <a:t>　（組み込みソフト開発の素人が）</a:t>
            </a:r>
            <a:br>
              <a:rPr lang="en-US" altLang="ja-JP" dirty="0"/>
            </a:br>
            <a:r>
              <a:rPr lang="ja-JP" altLang="en-US" dirty="0"/>
              <a:t>　車載組み込みソフト開発プロジェクトのマネージャ</a:t>
            </a:r>
            <a:br>
              <a:rPr lang="en-US" altLang="ja-JP" dirty="0"/>
            </a:br>
            <a:r>
              <a:rPr lang="ja-JP" altLang="en-US" dirty="0"/>
              <a:t>　ソフトウェア開発技法を積極的に導入し，</a:t>
            </a:r>
            <a:r>
              <a:rPr lang="en-US" altLang="ja-JP" dirty="0"/>
              <a:t>QCD</a:t>
            </a:r>
            <a:r>
              <a:rPr lang="ja-JP" altLang="en-US" dirty="0"/>
              <a:t>向上を図っている</a:t>
            </a:r>
            <a:endParaRPr lang="en-US" altLang="ja-JP" dirty="0"/>
          </a:p>
          <a:p>
            <a:pPr lvl="1"/>
            <a:endParaRPr lang="en-US" altLang="ja-JP" dirty="0"/>
          </a:p>
          <a:p>
            <a:r>
              <a:rPr lang="ja-JP" altLang="ja-JP" b="1" dirty="0"/>
              <a:t>保有資格</a:t>
            </a:r>
            <a:endParaRPr lang="en-US" altLang="ja-JP" dirty="0"/>
          </a:p>
          <a:p>
            <a:pPr lvl="1"/>
            <a:r>
              <a:rPr lang="en-US" altLang="ja-JP" dirty="0"/>
              <a:t>Automotive SPICE</a:t>
            </a:r>
            <a:r>
              <a:rPr lang="ja-JP" altLang="ja-JP" dirty="0"/>
              <a:t>　</a:t>
            </a:r>
            <a:r>
              <a:rPr lang="en-US" altLang="ja-JP" dirty="0"/>
              <a:t>Provisional Assessor</a:t>
            </a:r>
          </a:p>
          <a:p>
            <a:pPr lvl="1"/>
            <a:r>
              <a:rPr lang="ja-JP" altLang="ja-JP" dirty="0"/>
              <a:t>中級ソフトウェア品質技術者資格</a:t>
            </a:r>
            <a:endParaRPr lang="en-US" altLang="ja-JP" dirty="0"/>
          </a:p>
          <a:p>
            <a:pPr lvl="1"/>
            <a:r>
              <a:rPr lang="en-US" altLang="ja-JP" dirty="0"/>
              <a:t>JSTQB Advanced Level </a:t>
            </a:r>
            <a:r>
              <a:rPr lang="ja-JP" altLang="en-US" dirty="0"/>
              <a:t>テストマネージャ</a:t>
            </a:r>
            <a:endParaRPr lang="en-US" altLang="ja-JP" dirty="0"/>
          </a:p>
          <a:p>
            <a:pPr lvl="1"/>
            <a:endParaRPr lang="en-US" altLang="ja-JP" dirty="0"/>
          </a:p>
          <a:p>
            <a:pPr marL="457200" lvl="1" indent="0">
              <a:spcBef>
                <a:spcPts val="600"/>
              </a:spcBef>
              <a:buNone/>
            </a:pPr>
            <a:endParaRPr lang="en-US" altLang="ja-JP" sz="1800" b="1" dirty="0"/>
          </a:p>
          <a:p>
            <a:pPr lvl="1">
              <a:spcBef>
                <a:spcPts val="600"/>
              </a:spcBef>
            </a:pPr>
            <a:endParaRPr lang="en-US" altLang="ja-JP" sz="1600" b="1" dirty="0"/>
          </a:p>
        </p:txBody>
      </p:sp>
      <p:sp>
        <p:nvSpPr>
          <p:cNvPr id="3" name="スライド番号プレースホルダー 2">
            <a:extLst>
              <a:ext uri="{FF2B5EF4-FFF2-40B4-BE49-F238E27FC236}">
                <a16:creationId xmlns:a16="http://schemas.microsoft.com/office/drawing/2014/main" id="{32EE993C-98DB-44BA-9D86-C7838AF5CC83}"/>
              </a:ext>
            </a:extLst>
          </p:cNvPr>
          <p:cNvSpPr>
            <a:spLocks noGrp="1"/>
          </p:cNvSpPr>
          <p:nvPr>
            <p:ph type="sldNum" sz="quarter" idx="13"/>
          </p:nvPr>
        </p:nvSpPr>
        <p:spPr/>
        <p:txBody>
          <a:bodyPr/>
          <a:lstStyle/>
          <a:p>
            <a:fld id="{80F554CA-2BEA-3E4B-997B-FC51848F792A}" type="slidenum">
              <a:rPr lang="ja-JP" altLang="en-US" smtClean="0"/>
              <a:pPr/>
              <a:t>1</a:t>
            </a:fld>
            <a:r>
              <a:rPr lang="en-US" altLang="ja-JP">
                <a:ea typeface="Verdana" panose="020B0604030504040204" pitchFamily="34" charset="0"/>
              </a:rPr>
              <a:t> </a:t>
            </a:r>
            <a:endParaRPr lang="ja-JP" altLang="en-US" dirty="0"/>
          </a:p>
        </p:txBody>
      </p:sp>
    </p:spTree>
    <p:extLst>
      <p:ext uri="{BB962C8B-B14F-4D97-AF65-F5344CB8AC3E}">
        <p14:creationId xmlns:p14="http://schemas.microsoft.com/office/powerpoint/2010/main" val="4056410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5"/>
          </p:nvPr>
        </p:nvSpPr>
        <p:spPr/>
        <p:txBody>
          <a:bodyPr/>
          <a:lstStyle/>
          <a:p>
            <a:r>
              <a:rPr lang="ja-JP" altLang="en-US" dirty="0"/>
              <a:t>モデルのレビューのイメージ</a:t>
            </a:r>
          </a:p>
        </p:txBody>
      </p:sp>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7. </a:t>
            </a:r>
            <a:r>
              <a:rPr lang="ja-JP" altLang="en-US" dirty="0"/>
              <a:t>ワーク</a:t>
            </a:r>
            <a:r>
              <a:rPr lang="en-US" altLang="ja-JP" dirty="0"/>
              <a:t>2</a:t>
            </a:r>
            <a:r>
              <a:rPr lang="ja-JP" altLang="en-US" dirty="0"/>
              <a:t>：</a:t>
            </a:r>
            <a:r>
              <a:rPr lang="en-US" altLang="ja-JP" dirty="0"/>
              <a:t>Domain Word Modeling</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19</a:t>
            </a:fld>
            <a:r>
              <a:rPr lang="en-US" altLang="ja-JP">
                <a:ea typeface="Verdana" panose="020B0604030504040204" pitchFamily="34" charset="0"/>
              </a:rPr>
              <a:t> </a:t>
            </a:r>
            <a:endParaRPr lang="ja-JP" altLang="en-US" dirty="0"/>
          </a:p>
        </p:txBody>
      </p:sp>
      <p:pic>
        <p:nvPicPr>
          <p:cNvPr id="9" name="図 8">
            <a:extLst>
              <a:ext uri="{FF2B5EF4-FFF2-40B4-BE49-F238E27FC236}">
                <a16:creationId xmlns:a16="http://schemas.microsoft.com/office/drawing/2014/main" id="{EAA8926B-26FB-4E59-BCE0-AB01B3D6B309}"/>
              </a:ext>
            </a:extLst>
          </p:cNvPr>
          <p:cNvPicPr>
            <a:picLocks noChangeAspect="1"/>
          </p:cNvPicPr>
          <p:nvPr/>
        </p:nvPicPr>
        <p:blipFill>
          <a:blip r:embed="rId2"/>
          <a:stretch>
            <a:fillRect/>
          </a:stretch>
        </p:blipFill>
        <p:spPr>
          <a:xfrm>
            <a:off x="1006679" y="1266245"/>
            <a:ext cx="7935984" cy="4966126"/>
          </a:xfrm>
          <a:prstGeom prst="rect">
            <a:avLst/>
          </a:prstGeom>
        </p:spPr>
      </p:pic>
    </p:spTree>
    <p:extLst>
      <p:ext uri="{BB962C8B-B14F-4D97-AF65-F5344CB8AC3E}">
        <p14:creationId xmlns:p14="http://schemas.microsoft.com/office/powerpoint/2010/main" val="1036841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5"/>
          </p:nvPr>
        </p:nvSpPr>
        <p:spPr/>
        <p:txBody>
          <a:bodyPr/>
          <a:lstStyle/>
          <a:p>
            <a:r>
              <a:rPr lang="en-US" altLang="ja-JP" dirty="0"/>
              <a:t>DW Model</a:t>
            </a:r>
            <a:r>
              <a:rPr lang="ja-JP" altLang="en-US" dirty="0"/>
              <a:t>の記述ルール</a:t>
            </a:r>
            <a:endParaRPr lang="en-US" altLang="ja-JP" dirty="0"/>
          </a:p>
          <a:p>
            <a:pPr lvl="1"/>
            <a:r>
              <a:rPr lang="ja-JP" altLang="ja-JP" dirty="0"/>
              <a:t>同義語が存在しない状態にする．同義語は</a:t>
            </a:r>
            <a:r>
              <a:rPr lang="en-US" altLang="ja-JP" dirty="0"/>
              <a:t>1</a:t>
            </a:r>
            <a:r>
              <a:rPr lang="ja-JP" altLang="ja-JP" dirty="0"/>
              <a:t>種類のみ登場させる． </a:t>
            </a:r>
          </a:p>
          <a:p>
            <a:pPr lvl="1"/>
            <a:r>
              <a:rPr lang="ja-JP" altLang="ja-JP" dirty="0"/>
              <a:t>各階層には，集約（</a:t>
            </a:r>
            <a:r>
              <a:rPr lang="en-US" altLang="ja-JP" dirty="0"/>
              <a:t>A has-a B</a:t>
            </a:r>
            <a:r>
              <a:rPr lang="ja-JP" altLang="ja-JP" dirty="0"/>
              <a:t>）と汎化（</a:t>
            </a:r>
            <a:r>
              <a:rPr lang="en-US" altLang="ja-JP" dirty="0"/>
              <a:t>A is-a B</a:t>
            </a:r>
            <a:r>
              <a:rPr lang="ja-JP" altLang="ja-JP" dirty="0"/>
              <a:t>）の関係を混在させない．</a:t>
            </a:r>
          </a:p>
          <a:p>
            <a:pPr lvl="1"/>
            <a:r>
              <a:rPr lang="ja-JP" altLang="ja-JP" dirty="0"/>
              <a:t>必要に応じて</a:t>
            </a:r>
            <a:r>
              <a:rPr lang="ja-JP" altLang="en-US" dirty="0"/>
              <a:t>，</a:t>
            </a:r>
            <a:r>
              <a:rPr lang="ja-JP" altLang="ja-JP" dirty="0"/>
              <a:t>要求仕様で使用されていない用語をモデルに登場させてよい．</a:t>
            </a:r>
          </a:p>
          <a:p>
            <a:pPr lvl="1"/>
            <a:r>
              <a:rPr lang="ja-JP" altLang="ja-JP" dirty="0"/>
              <a:t>末端の枝にのみ，名詞ではなく，文・式・値等を示してもよい．</a:t>
            </a:r>
            <a:endParaRPr lang="en-US" altLang="ja-JP" dirty="0"/>
          </a:p>
        </p:txBody>
      </p:sp>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7. </a:t>
            </a:r>
            <a:r>
              <a:rPr lang="ja-JP" altLang="en-US" dirty="0"/>
              <a:t>ワーク</a:t>
            </a:r>
            <a:r>
              <a:rPr lang="en-US" altLang="ja-JP" dirty="0"/>
              <a:t>2</a:t>
            </a:r>
            <a:r>
              <a:rPr lang="ja-JP" altLang="en-US" dirty="0"/>
              <a:t>：</a:t>
            </a:r>
            <a:r>
              <a:rPr lang="en-US" altLang="ja-JP" dirty="0"/>
              <a:t>Domain Word Modeling</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20</a:t>
            </a:fld>
            <a:r>
              <a:rPr lang="en-US" altLang="ja-JP">
                <a:ea typeface="Verdana" panose="020B0604030504040204" pitchFamily="34" charset="0"/>
              </a:rPr>
              <a:t> </a:t>
            </a:r>
            <a:endParaRPr lang="ja-JP" altLang="en-US" dirty="0"/>
          </a:p>
        </p:txBody>
      </p:sp>
      <p:pic>
        <p:nvPicPr>
          <p:cNvPr id="7" name="図 6">
            <a:extLst>
              <a:ext uri="{FF2B5EF4-FFF2-40B4-BE49-F238E27FC236}">
                <a16:creationId xmlns:a16="http://schemas.microsoft.com/office/drawing/2014/main" id="{CE9A9CC5-D03F-4222-B814-EC477A0B3BC9}"/>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912879" y="3718333"/>
            <a:ext cx="5752841" cy="1818318"/>
          </a:xfrm>
          <a:prstGeom prst="rect">
            <a:avLst/>
          </a:prstGeom>
        </p:spPr>
      </p:pic>
    </p:spTree>
    <p:extLst>
      <p:ext uri="{BB962C8B-B14F-4D97-AF65-F5344CB8AC3E}">
        <p14:creationId xmlns:p14="http://schemas.microsoft.com/office/powerpoint/2010/main" val="2208959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5"/>
          </p:nvPr>
        </p:nvSpPr>
        <p:spPr/>
        <p:txBody>
          <a:bodyPr rIns="360000"/>
          <a:lstStyle/>
          <a:p>
            <a:r>
              <a:rPr lang="ja-JP" altLang="en-US" dirty="0"/>
              <a:t>ドメイン用語抽出のポイント</a:t>
            </a:r>
            <a:endParaRPr lang="en-US" altLang="ja-JP" dirty="0"/>
          </a:p>
          <a:p>
            <a:pPr lvl="1"/>
            <a:r>
              <a:rPr lang="ja-JP" altLang="en-US" dirty="0"/>
              <a:t>モデリング対象の「名詞」「未知語」から、一般用語を省く</a:t>
            </a:r>
            <a:endParaRPr lang="en-US" altLang="ja-JP" dirty="0"/>
          </a:p>
          <a:p>
            <a:pPr lvl="1"/>
            <a:r>
              <a:rPr lang="ja-JP" altLang="en-US" dirty="0"/>
              <a:t>モデリング対象の「複合語」から、ドメイン用語と判断できないものを省く</a:t>
            </a:r>
            <a:endParaRPr lang="en-US" altLang="ja-JP" dirty="0"/>
          </a:p>
          <a:p>
            <a:r>
              <a:rPr lang="ja-JP" altLang="en-US" dirty="0"/>
              <a:t>モデリングのポイント</a:t>
            </a:r>
            <a:endParaRPr lang="en-US" altLang="ja-JP" dirty="0"/>
          </a:p>
          <a:p>
            <a:pPr lvl="1"/>
            <a:r>
              <a:rPr lang="ja-JP" altLang="en-US" u="sng" dirty="0">
                <a:solidFill>
                  <a:schemeClr val="tx1"/>
                </a:solidFill>
              </a:rPr>
              <a:t>システムで扱う対象物（ 「名詞」「未知語」「複合語」 ）をモデリングし、</a:t>
            </a:r>
            <a:br>
              <a:rPr lang="en-US" altLang="ja-JP" u="sng" dirty="0">
                <a:solidFill>
                  <a:schemeClr val="tx1"/>
                </a:solidFill>
              </a:rPr>
            </a:br>
            <a:r>
              <a:rPr lang="ja-JP" altLang="en-US" u="sng" dirty="0">
                <a:solidFill>
                  <a:schemeClr val="tx1"/>
                </a:solidFill>
              </a:rPr>
              <a:t>その後システムの振る舞い（「サ変名詞」）をモデリングする</a:t>
            </a:r>
            <a:endParaRPr lang="en-US" altLang="ja-JP" u="sng" dirty="0">
              <a:solidFill>
                <a:schemeClr val="tx1"/>
              </a:solidFill>
            </a:endParaRPr>
          </a:p>
          <a:p>
            <a:pPr lvl="1"/>
            <a:r>
              <a:rPr lang="ja-JP" altLang="en-US" u="sng" dirty="0">
                <a:solidFill>
                  <a:schemeClr val="tx1"/>
                </a:solidFill>
              </a:rPr>
              <a:t>元文書を見ながらモデリングする（抽出語のリストを見なくてもよい）</a:t>
            </a:r>
            <a:endParaRPr lang="en-US" altLang="ja-JP" u="sng" dirty="0">
              <a:solidFill>
                <a:schemeClr val="tx1"/>
              </a:solidFill>
            </a:endParaRPr>
          </a:p>
          <a:p>
            <a:pPr lvl="1"/>
            <a:r>
              <a:rPr lang="ja-JP" altLang="en-US" u="sng" dirty="0">
                <a:solidFill>
                  <a:schemeClr val="tx1"/>
                </a:solidFill>
              </a:rPr>
              <a:t>仕様が表現できるのであれば、モデルで全ての語を使用する必要はない</a:t>
            </a:r>
            <a:endParaRPr lang="en-US" altLang="ja-JP" u="sng" dirty="0">
              <a:solidFill>
                <a:schemeClr val="tx1"/>
              </a:solidFill>
            </a:endParaRPr>
          </a:p>
          <a:p>
            <a:pPr lvl="1"/>
            <a:r>
              <a:rPr lang="ja-JP" altLang="en-US" dirty="0"/>
              <a:t>モデリングルールを満たしているかのチェックに加えて、以下のチェックも行う</a:t>
            </a:r>
            <a:endParaRPr lang="en-US" altLang="ja-JP" dirty="0"/>
          </a:p>
          <a:p>
            <a:pPr lvl="2"/>
            <a:r>
              <a:rPr lang="ja-JP" altLang="en-US" dirty="0"/>
              <a:t>モデルの各階層が</a:t>
            </a:r>
            <a:r>
              <a:rPr lang="en-US" altLang="ja-JP" dirty="0"/>
              <a:t>MECE</a:t>
            </a:r>
            <a:r>
              <a:rPr lang="ja-JP" altLang="en-US" dirty="0"/>
              <a:t>な状態であるか</a:t>
            </a:r>
            <a:endParaRPr lang="en-US" altLang="ja-JP" dirty="0"/>
          </a:p>
          <a:p>
            <a:pPr lvl="2"/>
            <a:r>
              <a:rPr lang="ja-JP" altLang="en-US" dirty="0"/>
              <a:t>モデルの同一階層に統一感があるか</a:t>
            </a:r>
            <a:endParaRPr lang="en-US" altLang="ja-JP" dirty="0"/>
          </a:p>
          <a:p>
            <a:pPr lvl="1"/>
            <a:r>
              <a:rPr lang="ja-JP" altLang="en-US" dirty="0"/>
              <a:t>使われていない語をモデルに登場させる必要がないか確認する</a:t>
            </a:r>
            <a:endParaRPr lang="en-US" altLang="ja-JP" dirty="0"/>
          </a:p>
          <a:p>
            <a:pPr lvl="1"/>
            <a:r>
              <a:rPr lang="ja-JP" altLang="en-US" dirty="0"/>
              <a:t>モデルで未使用の語を、別の表現に変更する必要がないか確認する</a:t>
            </a:r>
            <a:br>
              <a:rPr lang="en-US" altLang="ja-JP" dirty="0"/>
            </a:br>
            <a:r>
              <a:rPr lang="ja-JP" altLang="en-US" dirty="0"/>
              <a:t>モデルで未使用の語が、仕様を定義するために本当に必要か確認する</a:t>
            </a:r>
            <a:endParaRPr lang="en-US" altLang="ja-JP" dirty="0"/>
          </a:p>
          <a:p>
            <a:pPr lvl="1"/>
            <a:endParaRPr lang="en-US" altLang="ja-JP" dirty="0"/>
          </a:p>
          <a:p>
            <a:pPr lvl="1"/>
            <a:endParaRPr lang="en-US" altLang="ja-JP" dirty="0"/>
          </a:p>
          <a:p>
            <a:pPr lvl="1"/>
            <a:endParaRPr lang="en-US" altLang="ja-JP" dirty="0"/>
          </a:p>
        </p:txBody>
      </p:sp>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7. </a:t>
            </a:r>
            <a:r>
              <a:rPr lang="ja-JP" altLang="en-US" dirty="0"/>
              <a:t>ワーク</a:t>
            </a:r>
            <a:r>
              <a:rPr lang="en-US" altLang="ja-JP" dirty="0"/>
              <a:t>2</a:t>
            </a:r>
            <a:r>
              <a:rPr lang="ja-JP" altLang="en-US" dirty="0"/>
              <a:t>：</a:t>
            </a:r>
            <a:r>
              <a:rPr lang="en-US" altLang="ja-JP" dirty="0"/>
              <a:t>Domain Word Modeling</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21</a:t>
            </a:fld>
            <a:r>
              <a:rPr lang="en-US" altLang="ja-JP">
                <a:ea typeface="Verdana" panose="020B0604030504040204" pitchFamily="34" charset="0"/>
              </a:rPr>
              <a:t> </a:t>
            </a:r>
            <a:endParaRPr lang="ja-JP" altLang="en-US" dirty="0"/>
          </a:p>
        </p:txBody>
      </p:sp>
    </p:spTree>
    <p:extLst>
      <p:ext uri="{BB962C8B-B14F-4D97-AF65-F5344CB8AC3E}">
        <p14:creationId xmlns:p14="http://schemas.microsoft.com/office/powerpoint/2010/main" val="1326639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21DD2-FF4B-4C6D-BB3F-19717A740927}"/>
              </a:ext>
            </a:extLst>
          </p:cNvPr>
          <p:cNvSpPr>
            <a:spLocks noGrp="1"/>
          </p:cNvSpPr>
          <p:nvPr>
            <p:ph type="title"/>
          </p:nvPr>
        </p:nvSpPr>
        <p:spPr/>
        <p:txBody>
          <a:bodyPr/>
          <a:lstStyle/>
          <a:p>
            <a:r>
              <a:rPr lang="en-US" altLang="ja-JP" dirty="0"/>
              <a:t>8. </a:t>
            </a:r>
            <a:r>
              <a:rPr lang="ja-JP" altLang="en-US" dirty="0"/>
              <a:t>ふりかえり</a:t>
            </a:r>
            <a:endParaRPr kumimoji="1" lang="ja-JP" altLang="en-US" dirty="0"/>
          </a:p>
        </p:txBody>
      </p:sp>
      <p:sp>
        <p:nvSpPr>
          <p:cNvPr id="3" name="スライド番号プレースホルダー 2">
            <a:extLst>
              <a:ext uri="{FF2B5EF4-FFF2-40B4-BE49-F238E27FC236}">
                <a16:creationId xmlns:a16="http://schemas.microsoft.com/office/drawing/2014/main" id="{6C0F44EA-3E19-4164-AFA7-C74B02EEFC15}"/>
              </a:ext>
            </a:extLst>
          </p:cNvPr>
          <p:cNvSpPr>
            <a:spLocks noGrp="1"/>
          </p:cNvSpPr>
          <p:nvPr>
            <p:ph type="sldNum" sz="quarter" idx="13"/>
          </p:nvPr>
        </p:nvSpPr>
        <p:spPr/>
        <p:txBody>
          <a:bodyPr/>
          <a:lstStyle/>
          <a:p>
            <a:fld id="{80F554CA-2BEA-3E4B-997B-FC51848F792A}" type="slidenum">
              <a:rPr lang="ja-JP" altLang="en-US" smtClean="0"/>
              <a:pPr/>
              <a:t>22</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C5C28DF-5F16-49F5-9F71-2FE579A05438}"/>
              </a:ext>
            </a:extLst>
          </p:cNvPr>
          <p:cNvSpPr>
            <a:spLocks noGrp="1"/>
          </p:cNvSpPr>
          <p:nvPr>
            <p:ph sz="quarter" idx="14"/>
          </p:nvPr>
        </p:nvSpPr>
        <p:spPr/>
        <p:txBody>
          <a:bodyPr/>
          <a:lstStyle/>
          <a:p>
            <a:r>
              <a:rPr kumimoji="1" lang="ja-JP" altLang="en-US" dirty="0"/>
              <a:t>わかったこと／わからなかったこと／きづいたこと</a:t>
            </a:r>
            <a:endParaRPr lang="en-US" altLang="ja-JP" sz="2400"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2"/>
            <a:endParaRPr kumimoji="1" lang="en-US" altLang="ja-JP" dirty="0"/>
          </a:p>
          <a:p>
            <a:r>
              <a:rPr lang="ja-JP" altLang="en-US" dirty="0"/>
              <a:t>今度やってみようと思うこと</a:t>
            </a:r>
            <a:endParaRPr kumimoji="1" lang="en-US" altLang="ja-JP" dirty="0"/>
          </a:p>
        </p:txBody>
      </p:sp>
    </p:spTree>
    <p:extLst>
      <p:ext uri="{BB962C8B-B14F-4D97-AF65-F5344CB8AC3E}">
        <p14:creationId xmlns:p14="http://schemas.microsoft.com/office/powerpoint/2010/main" val="276835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21DD2-FF4B-4C6D-BB3F-19717A740927}"/>
              </a:ext>
            </a:extLst>
          </p:cNvPr>
          <p:cNvSpPr>
            <a:spLocks noGrp="1"/>
          </p:cNvSpPr>
          <p:nvPr>
            <p:ph type="title"/>
          </p:nvPr>
        </p:nvSpPr>
        <p:spPr/>
        <p:txBody>
          <a:bodyPr/>
          <a:lstStyle/>
          <a:p>
            <a:r>
              <a:rPr lang="en-US" altLang="ja-JP" dirty="0"/>
              <a:t>8. </a:t>
            </a:r>
            <a:r>
              <a:rPr lang="ja-JP" altLang="en-US" dirty="0"/>
              <a:t>ふりかえり</a:t>
            </a:r>
            <a:endParaRPr kumimoji="1" lang="ja-JP" altLang="en-US" dirty="0"/>
          </a:p>
        </p:txBody>
      </p:sp>
      <p:sp>
        <p:nvSpPr>
          <p:cNvPr id="3" name="スライド番号プレースホルダー 2">
            <a:extLst>
              <a:ext uri="{FF2B5EF4-FFF2-40B4-BE49-F238E27FC236}">
                <a16:creationId xmlns:a16="http://schemas.microsoft.com/office/drawing/2014/main" id="{6C0F44EA-3E19-4164-AFA7-C74B02EEFC15}"/>
              </a:ext>
            </a:extLst>
          </p:cNvPr>
          <p:cNvSpPr>
            <a:spLocks noGrp="1"/>
          </p:cNvSpPr>
          <p:nvPr>
            <p:ph type="sldNum" sz="quarter" idx="13"/>
          </p:nvPr>
        </p:nvSpPr>
        <p:spPr/>
        <p:txBody>
          <a:bodyPr/>
          <a:lstStyle/>
          <a:p>
            <a:fld id="{80F554CA-2BEA-3E4B-997B-FC51848F792A}" type="slidenum">
              <a:rPr lang="ja-JP" altLang="en-US" smtClean="0"/>
              <a:pPr/>
              <a:t>23</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C5C28DF-5F16-49F5-9F71-2FE579A05438}"/>
              </a:ext>
            </a:extLst>
          </p:cNvPr>
          <p:cNvSpPr>
            <a:spLocks noGrp="1"/>
          </p:cNvSpPr>
          <p:nvPr>
            <p:ph sz="quarter" idx="14"/>
          </p:nvPr>
        </p:nvSpPr>
        <p:spPr/>
        <p:txBody>
          <a:bodyPr/>
          <a:lstStyle/>
          <a:p>
            <a:r>
              <a:rPr lang="ja-JP" altLang="en-US" sz="2400" dirty="0"/>
              <a:t>目標</a:t>
            </a:r>
            <a:endParaRPr lang="en-US" altLang="ja-JP" sz="2400" dirty="0"/>
          </a:p>
          <a:p>
            <a:pPr lvl="1"/>
            <a:r>
              <a:rPr lang="ja-JP" altLang="en-US" dirty="0"/>
              <a:t>形態素解析を活用した要求仕様のレビューを体験してもらう</a:t>
            </a:r>
            <a:endParaRPr lang="en-US" altLang="ja-JP" dirty="0"/>
          </a:p>
          <a:p>
            <a:pPr lvl="1"/>
            <a:r>
              <a:rPr kumimoji="1" lang="ja-JP" altLang="en-US" dirty="0"/>
              <a:t>ワークの結果をもとに、以下を抽出してもらう</a:t>
            </a:r>
            <a:endParaRPr lang="en-US" altLang="ja-JP" dirty="0"/>
          </a:p>
          <a:p>
            <a:pPr lvl="2"/>
            <a:r>
              <a:rPr kumimoji="1" lang="ja-JP" altLang="en-US" dirty="0"/>
              <a:t>わかったこと／わからなかったこと／きづいたこと</a:t>
            </a:r>
            <a:endParaRPr kumimoji="1" lang="en-US" altLang="ja-JP" dirty="0"/>
          </a:p>
          <a:p>
            <a:pPr lvl="2"/>
            <a:r>
              <a:rPr lang="ja-JP" altLang="en-US" dirty="0"/>
              <a:t>今度やってみようと思うこと</a:t>
            </a:r>
            <a:endParaRPr lang="en-US" altLang="ja-JP" dirty="0"/>
          </a:p>
          <a:p>
            <a:pPr lvl="2"/>
            <a:endParaRPr kumimoji="1" lang="en-US" altLang="ja-JP" dirty="0"/>
          </a:p>
          <a:p>
            <a:r>
              <a:rPr kumimoji="1" lang="ja-JP" altLang="en-US" dirty="0"/>
              <a:t>個人目標</a:t>
            </a:r>
            <a:endParaRPr kumimoji="1" lang="en-US" altLang="ja-JP" dirty="0"/>
          </a:p>
        </p:txBody>
      </p:sp>
    </p:spTree>
    <p:extLst>
      <p:ext uri="{BB962C8B-B14F-4D97-AF65-F5344CB8AC3E}">
        <p14:creationId xmlns:p14="http://schemas.microsoft.com/office/powerpoint/2010/main" val="3321784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自己紹介（かしわばら　かずお）</a:t>
            </a:r>
            <a:endParaRPr kumimoji="1" lang="ja-JP" altLang="en-US" dirty="0"/>
          </a:p>
        </p:txBody>
      </p:sp>
      <p:sp>
        <p:nvSpPr>
          <p:cNvPr id="6" name="コンテンツ プレースホルダー 5"/>
          <p:cNvSpPr>
            <a:spLocks noGrp="1"/>
          </p:cNvSpPr>
          <p:nvPr>
            <p:ph sz="quarter" idx="14"/>
          </p:nvPr>
        </p:nvSpPr>
        <p:spPr>
          <a:xfrm>
            <a:off x="0" y="596178"/>
            <a:ext cx="9144000" cy="5677622"/>
          </a:xfrm>
        </p:spPr>
        <p:txBody>
          <a:bodyPr lIns="360000" rIns="0"/>
          <a:lstStyle/>
          <a:p>
            <a:pPr>
              <a:spcBef>
                <a:spcPts val="600"/>
              </a:spcBef>
            </a:pPr>
            <a:r>
              <a:rPr lang="ja-JP" altLang="en-US" b="1" dirty="0"/>
              <a:t>研究・</a:t>
            </a:r>
            <a:r>
              <a:rPr lang="ja-JP" altLang="ja-JP" b="1" dirty="0"/>
              <a:t>論文</a:t>
            </a:r>
            <a:r>
              <a:rPr lang="ja-JP" altLang="en-US" b="1" dirty="0"/>
              <a:t>・発表</a:t>
            </a:r>
            <a:br>
              <a:rPr lang="en-US" altLang="ja-JP" b="1" dirty="0"/>
            </a:br>
            <a:r>
              <a:rPr lang="en-US" altLang="ja-JP" sz="1600" b="1" dirty="0"/>
              <a:t>https://researchmap.jp/reve/</a:t>
            </a:r>
            <a:endParaRPr lang="en-US" altLang="ja-JP" sz="2000" b="1" dirty="0"/>
          </a:p>
          <a:p>
            <a:pPr lvl="1">
              <a:spcAft>
                <a:spcPts val="300"/>
              </a:spcAft>
            </a:pPr>
            <a:r>
              <a:rPr lang="en-US" altLang="ja-JP" sz="1400" dirty="0">
                <a:solidFill>
                  <a:schemeClr val="tx1"/>
                </a:solidFill>
              </a:rPr>
              <a:t>ASTER</a:t>
            </a:r>
            <a:r>
              <a:rPr lang="ja-JP" altLang="en-US" sz="1400" dirty="0">
                <a:solidFill>
                  <a:schemeClr val="tx1"/>
                </a:solidFill>
              </a:rPr>
              <a:t> </a:t>
            </a:r>
            <a:r>
              <a:rPr lang="ja-JP" altLang="ja-JP" sz="1400" dirty="0">
                <a:solidFill>
                  <a:schemeClr val="tx1"/>
                </a:solidFill>
              </a:rPr>
              <a:t>テスト設計コンテスト</a:t>
            </a:r>
            <a:r>
              <a:rPr lang="en-US" altLang="ja-JP" sz="1400" dirty="0">
                <a:solidFill>
                  <a:schemeClr val="tx1"/>
                </a:solidFill>
              </a:rPr>
              <a:t>‘14</a:t>
            </a:r>
            <a:r>
              <a:rPr lang="ja-JP" altLang="en-US" sz="1400" dirty="0">
                <a:solidFill>
                  <a:schemeClr val="tx1"/>
                </a:solidFill>
              </a:rPr>
              <a:t>　</a:t>
            </a:r>
            <a:r>
              <a:rPr lang="en-US" altLang="ja-JP" sz="1400" dirty="0">
                <a:solidFill>
                  <a:schemeClr val="tx1"/>
                </a:solidFill>
              </a:rPr>
              <a:t>【</a:t>
            </a:r>
            <a:r>
              <a:rPr lang="ja-JP" altLang="ja-JP" sz="1400" dirty="0">
                <a:solidFill>
                  <a:schemeClr val="tx1"/>
                </a:solidFill>
              </a:rPr>
              <a:t>準優勝</a:t>
            </a:r>
            <a:r>
              <a:rPr lang="en-US" altLang="ja-JP" sz="1400" dirty="0">
                <a:solidFill>
                  <a:schemeClr val="tx1"/>
                </a:solidFill>
              </a:rPr>
              <a:t>】</a:t>
            </a:r>
          </a:p>
          <a:p>
            <a:pPr lvl="1">
              <a:spcAft>
                <a:spcPts val="300"/>
              </a:spcAft>
            </a:pPr>
            <a:r>
              <a:rPr lang="ja-JP" altLang="ja-JP" sz="1400" dirty="0">
                <a:solidFill>
                  <a:schemeClr val="tx1"/>
                </a:solidFill>
              </a:rPr>
              <a:t>「</a:t>
            </a:r>
            <a:r>
              <a:rPr lang="en-US" altLang="ja-JP" sz="1400" dirty="0">
                <a:solidFill>
                  <a:schemeClr val="tx1"/>
                </a:solidFill>
              </a:rPr>
              <a:t>SIG:</a:t>
            </a:r>
            <a:r>
              <a:rPr lang="ja-JP" altLang="en-US" sz="1400" dirty="0">
                <a:solidFill>
                  <a:schemeClr val="tx1"/>
                </a:solidFill>
              </a:rPr>
              <a:t>テストに対する不安・不満・負担を共有しよう！解決のヒントを探ろう！</a:t>
            </a:r>
            <a:r>
              <a:rPr lang="ja-JP" altLang="ja-JP" sz="1400" dirty="0">
                <a:solidFill>
                  <a:schemeClr val="tx1"/>
                </a:solidFill>
              </a:rPr>
              <a:t>」</a:t>
            </a:r>
            <a:r>
              <a:rPr lang="en-US" altLang="ja-JP" sz="1400" dirty="0">
                <a:solidFill>
                  <a:schemeClr val="tx1"/>
                </a:solidFill>
              </a:rPr>
              <a:t>,</a:t>
            </a:r>
            <a:r>
              <a:rPr lang="ja-JP" altLang="en-US" sz="1400" dirty="0">
                <a:solidFill>
                  <a:schemeClr val="tx1"/>
                </a:solidFill>
              </a:rPr>
              <a:t> </a:t>
            </a:r>
            <a:r>
              <a:rPr lang="en-US" altLang="ja-JP" sz="1400" dirty="0">
                <a:solidFill>
                  <a:schemeClr val="tx1"/>
                </a:solidFill>
              </a:rPr>
              <a:t>JaSST’13 Tokai</a:t>
            </a:r>
          </a:p>
          <a:p>
            <a:pPr lvl="1">
              <a:spcAft>
                <a:spcPts val="300"/>
              </a:spcAft>
            </a:pPr>
            <a:r>
              <a:rPr lang="ja-JP" altLang="ja-JP" sz="1400" dirty="0">
                <a:solidFill>
                  <a:schemeClr val="tx1"/>
                </a:solidFill>
              </a:rPr>
              <a:t>「</a:t>
            </a:r>
            <a:r>
              <a:rPr lang="en-US" altLang="ja-JP" sz="1400" dirty="0">
                <a:solidFill>
                  <a:schemeClr val="tx1"/>
                </a:solidFill>
              </a:rPr>
              <a:t>SIG:</a:t>
            </a:r>
            <a:r>
              <a:rPr lang="ja-JP" altLang="ja-JP" sz="1400" dirty="0">
                <a:solidFill>
                  <a:schemeClr val="tx1"/>
                </a:solidFill>
              </a:rPr>
              <a:t>診えていますか？炎上の兆候」</a:t>
            </a:r>
            <a:r>
              <a:rPr lang="en-US" altLang="ja-JP" sz="1400" dirty="0">
                <a:solidFill>
                  <a:schemeClr val="tx1"/>
                </a:solidFill>
              </a:rPr>
              <a:t>,</a:t>
            </a:r>
            <a:r>
              <a:rPr lang="ja-JP" altLang="en-US" sz="1400" dirty="0">
                <a:solidFill>
                  <a:schemeClr val="tx1"/>
                </a:solidFill>
              </a:rPr>
              <a:t> </a:t>
            </a:r>
            <a:r>
              <a:rPr lang="en-US" altLang="ja-JP" sz="1400" dirty="0">
                <a:solidFill>
                  <a:schemeClr val="tx1"/>
                </a:solidFill>
              </a:rPr>
              <a:t>JaSST’14 Tokai, JaSST’15 Tokai</a:t>
            </a:r>
          </a:p>
          <a:p>
            <a:pPr lvl="1">
              <a:spcAft>
                <a:spcPts val="300"/>
              </a:spcAft>
            </a:pPr>
            <a:r>
              <a:rPr lang="ja-JP" altLang="en-US" sz="1400" dirty="0">
                <a:solidFill>
                  <a:schemeClr val="tx1"/>
                </a:solidFill>
              </a:rPr>
              <a:t>「</a:t>
            </a:r>
            <a:r>
              <a:rPr lang="en-US" altLang="ja-JP" sz="1400" dirty="0">
                <a:solidFill>
                  <a:schemeClr val="tx1"/>
                </a:solidFill>
              </a:rPr>
              <a:t>SIG:</a:t>
            </a:r>
            <a:r>
              <a:rPr lang="ja-JP" altLang="en-US" sz="1400" dirty="0">
                <a:solidFill>
                  <a:schemeClr val="tx1"/>
                </a:solidFill>
              </a:rPr>
              <a:t>欠陥モデリング」</a:t>
            </a:r>
            <a:r>
              <a:rPr lang="en-US" altLang="ja-JP" sz="1400" dirty="0">
                <a:solidFill>
                  <a:schemeClr val="tx1"/>
                </a:solidFill>
              </a:rPr>
              <a:t>, JaSST’16 Tokai</a:t>
            </a:r>
          </a:p>
          <a:p>
            <a:pPr lvl="1">
              <a:spcAft>
                <a:spcPts val="300"/>
              </a:spcAft>
            </a:pPr>
            <a:r>
              <a:rPr lang="ja-JP" altLang="en-US" sz="1400" dirty="0">
                <a:solidFill>
                  <a:schemeClr val="tx1"/>
                </a:solidFill>
              </a:rPr>
              <a:t>「ワークショップ</a:t>
            </a:r>
            <a:r>
              <a:rPr lang="en-US" altLang="ja-JP" sz="1400" dirty="0">
                <a:solidFill>
                  <a:schemeClr val="tx1"/>
                </a:solidFill>
              </a:rPr>
              <a:t>:</a:t>
            </a:r>
            <a:r>
              <a:rPr lang="ja-JP" altLang="en-US" sz="1400" dirty="0">
                <a:solidFill>
                  <a:schemeClr val="tx1"/>
                </a:solidFill>
              </a:rPr>
              <a:t>ソフトウェア開発における </a:t>
            </a:r>
            <a:r>
              <a:rPr lang="en-US" altLang="ja-JP" sz="1400" dirty="0">
                <a:solidFill>
                  <a:schemeClr val="tx1"/>
                </a:solidFill>
              </a:rPr>
              <a:t>HAZOP</a:t>
            </a:r>
            <a:r>
              <a:rPr lang="ja-JP" altLang="en-US" sz="1400" dirty="0">
                <a:solidFill>
                  <a:schemeClr val="tx1"/>
                </a:solidFill>
              </a:rPr>
              <a:t>入門」</a:t>
            </a:r>
            <a:r>
              <a:rPr lang="en-US" altLang="ja-JP" sz="1400" dirty="0">
                <a:solidFill>
                  <a:schemeClr val="tx1"/>
                </a:solidFill>
              </a:rPr>
              <a:t>,</a:t>
            </a:r>
            <a:r>
              <a:rPr lang="ja-JP" altLang="en-US" sz="1400" dirty="0">
                <a:solidFill>
                  <a:schemeClr val="tx1"/>
                </a:solidFill>
              </a:rPr>
              <a:t> </a:t>
            </a:r>
            <a:r>
              <a:rPr lang="en-US" altLang="ja-JP" sz="1400" dirty="0">
                <a:solidFill>
                  <a:schemeClr val="tx1"/>
                </a:solidFill>
              </a:rPr>
              <a:t>JaSST’18 Tokai, JaSST’19 Tokai, JaSST’19 Shikoku</a:t>
            </a:r>
          </a:p>
          <a:p>
            <a:pPr lvl="1">
              <a:spcBef>
                <a:spcPts val="600"/>
              </a:spcBef>
              <a:spcAft>
                <a:spcPts val="300"/>
              </a:spcAft>
            </a:pPr>
            <a:r>
              <a:rPr lang="ja-JP" altLang="en-US" sz="1400" dirty="0">
                <a:solidFill>
                  <a:schemeClr val="tx1"/>
                </a:solidFill>
              </a:rPr>
              <a:t>「効果をもたらす“現場支援”の仕組みの改善</a:t>
            </a:r>
            <a:r>
              <a:rPr lang="ja-JP" altLang="ja-JP" sz="1400" dirty="0">
                <a:solidFill>
                  <a:schemeClr val="tx1"/>
                </a:solidFill>
              </a:rPr>
              <a:t>」</a:t>
            </a:r>
            <a:r>
              <a:rPr lang="en-US" altLang="ja-JP" sz="1400" dirty="0">
                <a:solidFill>
                  <a:schemeClr val="tx1"/>
                </a:solidFill>
              </a:rPr>
              <a:t>, SPI Japan 2014 </a:t>
            </a:r>
          </a:p>
          <a:p>
            <a:pPr lvl="1">
              <a:spcAft>
                <a:spcPts val="300"/>
              </a:spcAft>
            </a:pPr>
            <a:r>
              <a:rPr lang="ja-JP" altLang="ja-JP" sz="1400" dirty="0">
                <a:solidFill>
                  <a:schemeClr val="tx1"/>
                </a:solidFill>
              </a:rPr>
              <a:t>「</a:t>
            </a:r>
            <a:r>
              <a:rPr lang="ja-JP" altLang="en-US" sz="1400" dirty="0">
                <a:solidFill>
                  <a:schemeClr val="tx1"/>
                </a:solidFill>
              </a:rPr>
              <a:t>派生開発における影響分析の自動化に向けた取り組み事例</a:t>
            </a:r>
            <a:r>
              <a:rPr lang="ja-JP" altLang="ja-JP" sz="1400" dirty="0">
                <a:solidFill>
                  <a:schemeClr val="tx1"/>
                </a:solidFill>
              </a:rPr>
              <a:t>」</a:t>
            </a:r>
            <a:r>
              <a:rPr lang="en-US" altLang="ja-JP" sz="1400" dirty="0">
                <a:solidFill>
                  <a:schemeClr val="tx1"/>
                </a:solidFill>
              </a:rPr>
              <a:t>, SPI Japan 2018</a:t>
            </a:r>
          </a:p>
          <a:p>
            <a:pPr lvl="1">
              <a:spcAft>
                <a:spcPts val="300"/>
              </a:spcAft>
            </a:pPr>
            <a:r>
              <a:rPr lang="ja-JP" altLang="ja-JP" sz="1400" dirty="0">
                <a:solidFill>
                  <a:schemeClr val="tx1"/>
                </a:solidFill>
              </a:rPr>
              <a:t>「</a:t>
            </a:r>
            <a:r>
              <a:rPr lang="en-US" altLang="ja-JP" sz="1400" dirty="0">
                <a:solidFill>
                  <a:schemeClr val="tx1"/>
                </a:solidFill>
              </a:rPr>
              <a:t>CICI-FW</a:t>
            </a:r>
            <a:r>
              <a:rPr lang="ja-JP" altLang="en-US" sz="1400" dirty="0">
                <a:solidFill>
                  <a:schemeClr val="tx1"/>
                </a:solidFill>
              </a:rPr>
              <a:t>の提案</a:t>
            </a:r>
            <a:r>
              <a:rPr lang="ja-JP" altLang="ja-JP" sz="1400" dirty="0">
                <a:solidFill>
                  <a:schemeClr val="tx1"/>
                </a:solidFill>
              </a:rPr>
              <a:t>」</a:t>
            </a:r>
            <a:r>
              <a:rPr lang="en-US" altLang="ja-JP" sz="1400" dirty="0">
                <a:solidFill>
                  <a:schemeClr val="tx1"/>
                </a:solidFill>
              </a:rPr>
              <a:t>, SPI Japan 2019</a:t>
            </a:r>
          </a:p>
          <a:p>
            <a:pPr lvl="1">
              <a:spcAft>
                <a:spcPts val="300"/>
              </a:spcAft>
            </a:pPr>
            <a:r>
              <a:rPr lang="ja-JP" altLang="ja-JP" sz="1400" dirty="0">
                <a:solidFill>
                  <a:schemeClr val="tx1"/>
                </a:solidFill>
              </a:rPr>
              <a:t>「</a:t>
            </a:r>
            <a:r>
              <a:rPr lang="ja-JP" altLang="en-US" sz="1400" dirty="0">
                <a:solidFill>
                  <a:schemeClr val="tx1"/>
                </a:solidFill>
              </a:rPr>
              <a:t>ゴールに繋がるアクションを生み出すデータ分析活動の事例</a:t>
            </a:r>
            <a:r>
              <a:rPr lang="ja-JP" altLang="ja-JP" sz="1400" dirty="0">
                <a:solidFill>
                  <a:schemeClr val="tx1"/>
                </a:solidFill>
              </a:rPr>
              <a:t>」</a:t>
            </a:r>
            <a:r>
              <a:rPr lang="en-US" altLang="ja-JP" sz="1400" dirty="0">
                <a:solidFill>
                  <a:schemeClr val="tx1"/>
                </a:solidFill>
              </a:rPr>
              <a:t>, SPI Japan 2019</a:t>
            </a:r>
          </a:p>
          <a:p>
            <a:pPr lvl="1">
              <a:spcBef>
                <a:spcPts val="600"/>
              </a:spcBef>
              <a:spcAft>
                <a:spcPts val="300"/>
              </a:spcAft>
            </a:pPr>
            <a:r>
              <a:rPr lang="ja-JP" altLang="en-US" sz="1400" dirty="0">
                <a:solidFill>
                  <a:schemeClr val="tx1"/>
                </a:solidFill>
              </a:rPr>
              <a:t>「ソフトウェア欠陥予測アルゴリズム」</a:t>
            </a:r>
            <a:r>
              <a:rPr lang="en-US" altLang="ja-JP" sz="1400" dirty="0">
                <a:solidFill>
                  <a:schemeClr val="tx1"/>
                </a:solidFill>
              </a:rPr>
              <a:t>, </a:t>
            </a:r>
            <a:r>
              <a:rPr lang="ja-JP" altLang="en-US" sz="1400" dirty="0">
                <a:solidFill>
                  <a:schemeClr val="tx1"/>
                </a:solidFill>
              </a:rPr>
              <a:t>ソフトウェア品質シンポジウム</a:t>
            </a:r>
            <a:r>
              <a:rPr lang="en-US" altLang="ja-JP" sz="1400" dirty="0">
                <a:solidFill>
                  <a:schemeClr val="tx1"/>
                </a:solidFill>
              </a:rPr>
              <a:t>2014</a:t>
            </a:r>
          </a:p>
          <a:p>
            <a:pPr lvl="1">
              <a:spcAft>
                <a:spcPts val="300"/>
              </a:spcAft>
            </a:pPr>
            <a:r>
              <a:rPr lang="ja-JP" altLang="ja-JP" sz="1400" dirty="0">
                <a:solidFill>
                  <a:schemeClr val="tx1"/>
                </a:solidFill>
              </a:rPr>
              <a:t>「</a:t>
            </a:r>
            <a:r>
              <a:rPr lang="ja-JP" altLang="en-US" sz="1400" dirty="0">
                <a:solidFill>
                  <a:schemeClr val="tx1"/>
                </a:solidFill>
              </a:rPr>
              <a:t>統合テストにおいて影響範囲に対するテスト漏れを防止する「影響波及パス分析法」の提案</a:t>
            </a:r>
            <a:r>
              <a:rPr lang="ja-JP" altLang="ja-JP" sz="1400" dirty="0">
                <a:solidFill>
                  <a:schemeClr val="tx1"/>
                </a:solidFill>
              </a:rPr>
              <a:t>」</a:t>
            </a:r>
            <a:r>
              <a:rPr lang="en-US" altLang="ja-JP" sz="1400" dirty="0">
                <a:solidFill>
                  <a:schemeClr val="tx1"/>
                </a:solidFill>
              </a:rPr>
              <a:t>, </a:t>
            </a:r>
            <a:br>
              <a:rPr lang="en-US" altLang="ja-JP" sz="1400" dirty="0">
                <a:solidFill>
                  <a:schemeClr val="tx1"/>
                </a:solidFill>
              </a:rPr>
            </a:br>
            <a:r>
              <a:rPr lang="ja-JP" altLang="en-US" sz="1400" dirty="0">
                <a:solidFill>
                  <a:schemeClr val="tx1"/>
                </a:solidFill>
              </a:rPr>
              <a:t>ソフトウェア品質</a:t>
            </a:r>
            <a:r>
              <a:rPr lang="ja-JP" altLang="ja-JP" sz="1400" dirty="0">
                <a:solidFill>
                  <a:schemeClr val="tx1"/>
                </a:solidFill>
              </a:rPr>
              <a:t>シンポジウム</a:t>
            </a:r>
            <a:r>
              <a:rPr lang="en-US" altLang="ja-JP" sz="1400" dirty="0">
                <a:solidFill>
                  <a:schemeClr val="tx1"/>
                </a:solidFill>
              </a:rPr>
              <a:t>2017</a:t>
            </a:r>
            <a:r>
              <a:rPr lang="ja-JP" altLang="en-US" sz="1400" dirty="0">
                <a:solidFill>
                  <a:schemeClr val="tx1"/>
                </a:solidFill>
              </a:rPr>
              <a:t> </a:t>
            </a:r>
            <a:r>
              <a:rPr lang="en-US" altLang="ja-JP" sz="1400" dirty="0">
                <a:solidFill>
                  <a:schemeClr val="tx1"/>
                </a:solidFill>
              </a:rPr>
              <a:t>【Best Paper Effective Award</a:t>
            </a:r>
            <a:r>
              <a:rPr lang="ja-JP" altLang="en-US" sz="1400" dirty="0">
                <a:solidFill>
                  <a:schemeClr val="tx1"/>
                </a:solidFill>
              </a:rPr>
              <a:t>受賞</a:t>
            </a:r>
            <a:r>
              <a:rPr lang="en-US" altLang="ja-JP" sz="1400" dirty="0">
                <a:solidFill>
                  <a:schemeClr val="tx1"/>
                </a:solidFill>
              </a:rPr>
              <a:t>】</a:t>
            </a:r>
          </a:p>
          <a:p>
            <a:pPr lvl="1">
              <a:spcAft>
                <a:spcPts val="300"/>
              </a:spcAft>
            </a:pPr>
            <a:r>
              <a:rPr lang="ja-JP" altLang="ja-JP" sz="1400" dirty="0">
                <a:solidFill>
                  <a:schemeClr val="tx1"/>
                </a:solidFill>
              </a:rPr>
              <a:t>「</a:t>
            </a:r>
            <a:r>
              <a:rPr lang="ja-JP" altLang="en-US" sz="1400" dirty="0">
                <a:solidFill>
                  <a:schemeClr val="tx1"/>
                </a:solidFill>
              </a:rPr>
              <a:t>欠陥混入メカニズムの知識を活用した</a:t>
            </a:r>
            <a:r>
              <a:rPr lang="en-US" altLang="ja-JP" sz="1400" dirty="0">
                <a:solidFill>
                  <a:schemeClr val="tx1"/>
                </a:solidFill>
              </a:rPr>
              <a:t>DRBFM</a:t>
            </a:r>
            <a:r>
              <a:rPr lang="ja-JP" altLang="en-US" sz="1400" dirty="0">
                <a:solidFill>
                  <a:schemeClr val="tx1"/>
                </a:solidFill>
              </a:rPr>
              <a:t>の提案</a:t>
            </a:r>
            <a:r>
              <a:rPr lang="ja-JP" altLang="ja-JP" sz="1400" dirty="0">
                <a:solidFill>
                  <a:schemeClr val="tx1"/>
                </a:solidFill>
              </a:rPr>
              <a:t>」</a:t>
            </a:r>
            <a:r>
              <a:rPr lang="en-US" altLang="ja-JP" sz="1400" dirty="0">
                <a:solidFill>
                  <a:schemeClr val="tx1"/>
                </a:solidFill>
              </a:rPr>
              <a:t>,</a:t>
            </a:r>
            <a:br>
              <a:rPr lang="en-US" altLang="ja-JP" sz="1400" dirty="0">
                <a:solidFill>
                  <a:schemeClr val="tx1"/>
                </a:solidFill>
              </a:rPr>
            </a:br>
            <a:r>
              <a:rPr lang="ja-JP" altLang="en-US" sz="1400" dirty="0">
                <a:solidFill>
                  <a:schemeClr val="tx1"/>
                </a:solidFill>
              </a:rPr>
              <a:t>ソフトウェア品質</a:t>
            </a:r>
            <a:r>
              <a:rPr lang="ja-JP" altLang="ja-JP" sz="1400" dirty="0">
                <a:solidFill>
                  <a:schemeClr val="tx1"/>
                </a:solidFill>
              </a:rPr>
              <a:t>シンポジウム</a:t>
            </a:r>
            <a:r>
              <a:rPr lang="en-US" altLang="ja-JP" sz="1400" dirty="0">
                <a:solidFill>
                  <a:schemeClr val="tx1"/>
                </a:solidFill>
              </a:rPr>
              <a:t>2018 【Best Paper Effective Award</a:t>
            </a:r>
            <a:r>
              <a:rPr lang="ja-JP" altLang="en-US" sz="1400" dirty="0">
                <a:solidFill>
                  <a:schemeClr val="tx1"/>
                </a:solidFill>
              </a:rPr>
              <a:t>受賞</a:t>
            </a:r>
            <a:r>
              <a:rPr lang="en-US" altLang="ja-JP" sz="1400" dirty="0">
                <a:solidFill>
                  <a:schemeClr val="tx1"/>
                </a:solidFill>
              </a:rPr>
              <a:t>】</a:t>
            </a:r>
          </a:p>
          <a:p>
            <a:pPr lvl="1">
              <a:spcAft>
                <a:spcPts val="300"/>
              </a:spcAft>
            </a:pPr>
            <a:r>
              <a:rPr lang="ja-JP" altLang="ja-JP" sz="1400" dirty="0">
                <a:solidFill>
                  <a:schemeClr val="tx1"/>
                </a:solidFill>
              </a:rPr>
              <a:t>「</a:t>
            </a:r>
            <a:r>
              <a:rPr lang="ja-JP" altLang="en-US" sz="1400" dirty="0">
                <a:solidFill>
                  <a:schemeClr val="tx1"/>
                </a:solidFill>
              </a:rPr>
              <a:t>派生開発におけるテスト漏れを防止する</a:t>
            </a:r>
            <a:r>
              <a:rPr lang="en-US" altLang="ja-JP" sz="1400" dirty="0">
                <a:solidFill>
                  <a:schemeClr val="tx1"/>
                </a:solidFill>
              </a:rPr>
              <a:t>Difference Statement Coverage</a:t>
            </a:r>
            <a:r>
              <a:rPr lang="ja-JP" altLang="en-US" sz="1400" dirty="0">
                <a:solidFill>
                  <a:schemeClr val="tx1"/>
                </a:solidFill>
              </a:rPr>
              <a:t>分析法の提案</a:t>
            </a:r>
            <a:r>
              <a:rPr lang="ja-JP" altLang="ja-JP" sz="1400" dirty="0">
                <a:solidFill>
                  <a:schemeClr val="tx1"/>
                </a:solidFill>
              </a:rPr>
              <a:t>」</a:t>
            </a:r>
            <a:r>
              <a:rPr lang="en-US" altLang="ja-JP" sz="1400" dirty="0">
                <a:solidFill>
                  <a:schemeClr val="tx1"/>
                </a:solidFill>
              </a:rPr>
              <a:t>,</a:t>
            </a:r>
            <a:br>
              <a:rPr lang="en-US" altLang="ja-JP" sz="1400" dirty="0">
                <a:solidFill>
                  <a:schemeClr val="tx1"/>
                </a:solidFill>
              </a:rPr>
            </a:br>
            <a:r>
              <a:rPr lang="ja-JP" altLang="en-US" sz="1400" dirty="0">
                <a:solidFill>
                  <a:schemeClr val="tx1"/>
                </a:solidFill>
              </a:rPr>
              <a:t>ソフトウェア品質</a:t>
            </a:r>
            <a:r>
              <a:rPr lang="ja-JP" altLang="ja-JP" sz="1400" dirty="0">
                <a:solidFill>
                  <a:schemeClr val="tx1"/>
                </a:solidFill>
              </a:rPr>
              <a:t>シンポジウム</a:t>
            </a:r>
            <a:r>
              <a:rPr lang="en-US" altLang="ja-JP" sz="1400" dirty="0">
                <a:solidFill>
                  <a:schemeClr val="tx1"/>
                </a:solidFill>
              </a:rPr>
              <a:t>2019</a:t>
            </a:r>
            <a:r>
              <a:rPr lang="ja-JP" altLang="en-US" sz="1400" dirty="0">
                <a:solidFill>
                  <a:schemeClr val="tx1"/>
                </a:solidFill>
              </a:rPr>
              <a:t> </a:t>
            </a:r>
            <a:r>
              <a:rPr lang="en-US" altLang="ja-JP" sz="1400" dirty="0">
                <a:solidFill>
                  <a:schemeClr val="tx1"/>
                </a:solidFill>
              </a:rPr>
              <a:t>【Best Paper Effective Award</a:t>
            </a:r>
            <a:r>
              <a:rPr lang="ja-JP" altLang="en-US" sz="1400" dirty="0">
                <a:solidFill>
                  <a:schemeClr val="tx1"/>
                </a:solidFill>
              </a:rPr>
              <a:t>受賞</a:t>
            </a:r>
            <a:r>
              <a:rPr lang="en-US" altLang="ja-JP" sz="1400" dirty="0">
                <a:solidFill>
                  <a:schemeClr val="tx1"/>
                </a:solidFill>
              </a:rPr>
              <a:t>】</a:t>
            </a:r>
          </a:p>
          <a:p>
            <a:pPr lvl="1">
              <a:spcAft>
                <a:spcPts val="300"/>
              </a:spcAft>
            </a:pPr>
            <a:r>
              <a:rPr lang="ja-JP" altLang="en-US" sz="1400" dirty="0">
                <a:solidFill>
                  <a:schemeClr val="tx1"/>
                </a:solidFill>
              </a:rPr>
              <a:t>「</a:t>
            </a:r>
            <a:r>
              <a:rPr lang="en-US" altLang="ja-JP" sz="1400" dirty="0">
                <a:solidFill>
                  <a:schemeClr val="tx1"/>
                </a:solidFill>
              </a:rPr>
              <a:t>DRBFM</a:t>
            </a:r>
            <a:r>
              <a:rPr lang="ja-JP" altLang="en-US" sz="1400" dirty="0">
                <a:solidFill>
                  <a:schemeClr val="tx1"/>
                </a:solidFill>
              </a:rPr>
              <a:t>における一人</a:t>
            </a:r>
            <a:r>
              <a:rPr lang="en-US" altLang="ja-JP" sz="1400" dirty="0">
                <a:solidFill>
                  <a:schemeClr val="tx1"/>
                </a:solidFill>
              </a:rPr>
              <a:t>HAZOP</a:t>
            </a:r>
            <a:r>
              <a:rPr lang="ja-JP" altLang="en-US" sz="1400" dirty="0">
                <a:solidFill>
                  <a:schemeClr val="tx1"/>
                </a:solidFill>
              </a:rPr>
              <a:t>の活用方法の提案」，</a:t>
            </a:r>
            <a:br>
              <a:rPr lang="en-US" altLang="ja-JP" sz="1400" dirty="0">
                <a:solidFill>
                  <a:schemeClr val="tx1"/>
                </a:solidFill>
              </a:rPr>
            </a:br>
            <a:r>
              <a:rPr lang="ja-JP" altLang="en-US" sz="1400" dirty="0">
                <a:solidFill>
                  <a:schemeClr val="tx1"/>
                </a:solidFill>
              </a:rPr>
              <a:t>ソフトウェア品質</a:t>
            </a:r>
            <a:r>
              <a:rPr lang="ja-JP" altLang="ja-JP" sz="1400" dirty="0">
                <a:solidFill>
                  <a:schemeClr val="tx1"/>
                </a:solidFill>
              </a:rPr>
              <a:t>シンポジウム</a:t>
            </a:r>
            <a:r>
              <a:rPr lang="en-US" altLang="ja-JP" sz="1400" dirty="0">
                <a:solidFill>
                  <a:schemeClr val="tx1"/>
                </a:solidFill>
              </a:rPr>
              <a:t>2021</a:t>
            </a:r>
            <a:r>
              <a:rPr lang="ja-JP" altLang="en-US" sz="1400" dirty="0">
                <a:solidFill>
                  <a:schemeClr val="tx1"/>
                </a:solidFill>
              </a:rPr>
              <a:t> </a:t>
            </a:r>
            <a:r>
              <a:rPr lang="en-US" altLang="ja-JP" sz="1400" dirty="0">
                <a:solidFill>
                  <a:schemeClr val="tx1"/>
                </a:solidFill>
              </a:rPr>
              <a:t>【Best Presentation Award</a:t>
            </a:r>
            <a:r>
              <a:rPr lang="ja-JP" altLang="en-US" sz="1400" dirty="0">
                <a:solidFill>
                  <a:schemeClr val="tx1"/>
                </a:solidFill>
              </a:rPr>
              <a:t>受賞</a:t>
            </a:r>
            <a:r>
              <a:rPr lang="en-US" altLang="ja-JP" sz="1400" dirty="0">
                <a:solidFill>
                  <a:schemeClr val="tx1"/>
                </a:solidFill>
              </a:rPr>
              <a:t>】</a:t>
            </a:r>
          </a:p>
        </p:txBody>
      </p:sp>
      <p:sp>
        <p:nvSpPr>
          <p:cNvPr id="3" name="スライド番号プレースホルダー 2">
            <a:extLst>
              <a:ext uri="{FF2B5EF4-FFF2-40B4-BE49-F238E27FC236}">
                <a16:creationId xmlns:a16="http://schemas.microsoft.com/office/drawing/2014/main" id="{4ED7EF96-FD83-4195-B0CF-58C815157CE8}"/>
              </a:ext>
            </a:extLst>
          </p:cNvPr>
          <p:cNvSpPr>
            <a:spLocks noGrp="1"/>
          </p:cNvSpPr>
          <p:nvPr>
            <p:ph type="sldNum" sz="quarter" idx="13"/>
          </p:nvPr>
        </p:nvSpPr>
        <p:spPr/>
        <p:txBody>
          <a:bodyPr/>
          <a:lstStyle/>
          <a:p>
            <a:fld id="{80F554CA-2BEA-3E4B-997B-FC51848F792A}" type="slidenum">
              <a:rPr lang="ja-JP" altLang="en-US" smtClean="0"/>
              <a:pPr/>
              <a:t>2</a:t>
            </a:fld>
            <a:r>
              <a:rPr lang="en-US" altLang="ja-JP">
                <a:ea typeface="Verdana" panose="020B0604030504040204" pitchFamily="34" charset="0"/>
              </a:rPr>
              <a:t> </a:t>
            </a:r>
            <a:endParaRPr lang="ja-JP" altLang="en-US" dirty="0"/>
          </a:p>
        </p:txBody>
      </p:sp>
    </p:spTree>
    <p:extLst>
      <p:ext uri="{BB962C8B-B14F-4D97-AF65-F5344CB8AC3E}">
        <p14:creationId xmlns:p14="http://schemas.microsoft.com/office/powerpoint/2010/main" val="309807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目次</a:t>
            </a:r>
          </a:p>
        </p:txBody>
      </p:sp>
      <p:sp>
        <p:nvSpPr>
          <p:cNvPr id="4" name="スライド番号プレースホルダー 3"/>
          <p:cNvSpPr>
            <a:spLocks noGrp="1"/>
          </p:cNvSpPr>
          <p:nvPr>
            <p:ph type="sldNum" sz="quarter" idx="11"/>
          </p:nvPr>
        </p:nvSpPr>
        <p:spPr/>
        <p:txBody>
          <a:bodyPr/>
          <a:lstStyle/>
          <a:p>
            <a:fld id="{80F554CA-2BEA-3E4B-997B-FC51848F792A}" type="slidenum">
              <a:rPr lang="ja-JP" altLang="en-US" smtClean="0"/>
              <a:pPr/>
              <a:t>3</a:t>
            </a:fld>
            <a:r>
              <a:rPr lang="en-US" altLang="ja-JP">
                <a:ea typeface="Verdana" panose="020B0604030504040204" pitchFamily="34" charset="0"/>
              </a:rPr>
              <a:t> </a:t>
            </a:r>
            <a:endParaRPr lang="ja-JP" altLang="en-US" dirty="0"/>
          </a:p>
        </p:txBody>
      </p:sp>
      <p:sp>
        <p:nvSpPr>
          <p:cNvPr id="6" name="テキスト プレースホルダー 5"/>
          <p:cNvSpPr>
            <a:spLocks noGrp="1"/>
          </p:cNvSpPr>
          <p:nvPr>
            <p:ph type="body" sz="quarter" idx="12"/>
          </p:nvPr>
        </p:nvSpPr>
        <p:spPr/>
        <p:txBody>
          <a:bodyPr tIns="180000"/>
          <a:lstStyle/>
          <a:p>
            <a:r>
              <a:rPr lang="ja-JP" altLang="en-US" sz="2800" dirty="0"/>
              <a:t>概要</a:t>
            </a:r>
            <a:endParaRPr lang="en-US" altLang="ja-JP" sz="2800" dirty="0"/>
          </a:p>
          <a:p>
            <a:r>
              <a:rPr lang="ja-JP" altLang="en-US" sz="2800" dirty="0"/>
              <a:t>目標</a:t>
            </a:r>
            <a:endParaRPr lang="en-US" altLang="ja-JP" sz="2800" dirty="0"/>
          </a:p>
          <a:p>
            <a:r>
              <a:rPr lang="ja-JP" altLang="en-US" sz="2800" dirty="0"/>
              <a:t>タイムスケジュール</a:t>
            </a:r>
            <a:endParaRPr lang="en-US" altLang="ja-JP" sz="2800" dirty="0"/>
          </a:p>
          <a:p>
            <a:r>
              <a:rPr lang="ja-JP" altLang="en-US" sz="2800" dirty="0"/>
              <a:t>準備</a:t>
            </a:r>
            <a:endParaRPr lang="en-US" altLang="ja-JP" sz="2800" dirty="0"/>
          </a:p>
          <a:p>
            <a:r>
              <a:rPr lang="ja-JP" altLang="en-US" sz="2800" dirty="0"/>
              <a:t>ワーク</a:t>
            </a:r>
            <a:r>
              <a:rPr lang="en-US" altLang="ja-JP" sz="2800" dirty="0"/>
              <a:t>0</a:t>
            </a:r>
          </a:p>
          <a:p>
            <a:r>
              <a:rPr lang="ja-JP" altLang="en-US" sz="2800" dirty="0"/>
              <a:t>ワーク</a:t>
            </a:r>
            <a:r>
              <a:rPr lang="en-US" altLang="ja-JP" sz="2800" dirty="0"/>
              <a:t>1</a:t>
            </a:r>
          </a:p>
          <a:p>
            <a:r>
              <a:rPr lang="ja-JP" altLang="en-US" sz="2800" dirty="0"/>
              <a:t>ワーク</a:t>
            </a:r>
            <a:r>
              <a:rPr lang="en-US" altLang="ja-JP" sz="2800" dirty="0"/>
              <a:t>2</a:t>
            </a:r>
          </a:p>
          <a:p>
            <a:r>
              <a:rPr lang="ja-JP" altLang="en-US" sz="2800" dirty="0"/>
              <a:t>ふりかえり</a:t>
            </a:r>
            <a:endParaRPr lang="en-US" altLang="ja-JP" sz="2800" dirty="0"/>
          </a:p>
        </p:txBody>
      </p:sp>
    </p:spTree>
    <p:extLst>
      <p:ext uri="{BB962C8B-B14F-4D97-AF65-F5344CB8AC3E}">
        <p14:creationId xmlns:p14="http://schemas.microsoft.com/office/powerpoint/2010/main" val="1717898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1. </a:t>
            </a:r>
            <a:r>
              <a:rPr lang="ja-JP" altLang="en-US" dirty="0"/>
              <a:t>概要</a:t>
            </a:r>
            <a:endParaRPr kumimoji="1" lang="ja-JP" altLang="en-US" dirty="0"/>
          </a:p>
        </p:txBody>
      </p:sp>
      <p:sp>
        <p:nvSpPr>
          <p:cNvPr id="2" name="スライド番号プレースホルダー 1"/>
          <p:cNvSpPr>
            <a:spLocks noGrp="1"/>
          </p:cNvSpPr>
          <p:nvPr>
            <p:ph type="sldNum" sz="quarter" idx="13"/>
          </p:nvPr>
        </p:nvSpPr>
        <p:spPr/>
        <p:txBody>
          <a:bodyPr/>
          <a:lstStyle/>
          <a:p>
            <a:fld id="{80F554CA-2BEA-3E4B-997B-FC51848F792A}" type="slidenum">
              <a:rPr lang="ja-JP" altLang="en-US" smtClean="0"/>
              <a:pPr/>
              <a:t>4</a:t>
            </a:fld>
            <a:r>
              <a:rPr lang="en-US" altLang="ja-JP">
                <a:ea typeface="Verdana" panose="020B0604030504040204" pitchFamily="34" charset="0"/>
              </a:rPr>
              <a:t> </a:t>
            </a:r>
            <a:endParaRPr lang="ja-JP" altLang="en-US" dirty="0"/>
          </a:p>
        </p:txBody>
      </p:sp>
      <p:sp>
        <p:nvSpPr>
          <p:cNvPr id="7" name="コンテンツ プレースホルダー 6">
            <a:extLst>
              <a:ext uri="{FF2B5EF4-FFF2-40B4-BE49-F238E27FC236}">
                <a16:creationId xmlns:a16="http://schemas.microsoft.com/office/drawing/2014/main" id="{E533BDF1-2ABF-46AF-8A98-7698565FB907}"/>
              </a:ext>
            </a:extLst>
          </p:cNvPr>
          <p:cNvSpPr>
            <a:spLocks noGrp="1"/>
          </p:cNvSpPr>
          <p:nvPr>
            <p:ph sz="quarter" idx="14"/>
          </p:nvPr>
        </p:nvSpPr>
        <p:spPr/>
        <p:txBody>
          <a:bodyPr/>
          <a:lstStyle/>
          <a:p>
            <a:r>
              <a:rPr lang="ja-JP" altLang="en-US" dirty="0"/>
              <a:t>要求仕様が自然言語のような曖昧さを含む記法で記述されている場合，曖昧に表現された文が不具合を誘発させることがあります．</a:t>
            </a:r>
          </a:p>
          <a:p>
            <a:r>
              <a:rPr lang="ja-JP" altLang="en-US" dirty="0"/>
              <a:t>本ワークショップでは，形態素解析（</a:t>
            </a:r>
            <a:r>
              <a:rPr lang="en-US" altLang="ja-JP" dirty="0"/>
              <a:t>KH Coder</a:t>
            </a:r>
            <a:r>
              <a:rPr lang="ja-JP" altLang="en-US" dirty="0"/>
              <a:t>）を活用し，仕様書から曖昧な文を検出する手法を体験していただきます．</a:t>
            </a:r>
            <a:endParaRPr lang="en-US" altLang="ja-JP" dirty="0"/>
          </a:p>
          <a:p>
            <a:endParaRPr lang="en-US" altLang="ja-JP" dirty="0"/>
          </a:p>
          <a:p>
            <a:r>
              <a:rPr lang="ja-JP" altLang="en-US" dirty="0"/>
              <a:t>参考文献</a:t>
            </a:r>
            <a:endParaRPr lang="en-US" altLang="ja-JP" dirty="0"/>
          </a:p>
          <a:p>
            <a:pPr lvl="1"/>
            <a:r>
              <a:rPr lang="en-US" altLang="ja-JP" sz="1800" dirty="0"/>
              <a:t>[1] </a:t>
            </a:r>
            <a:r>
              <a:rPr lang="ja-JP" altLang="en-US" sz="1800" dirty="0"/>
              <a:t>柏原一雄，長井亘，不破慎之介，林香織，石川冬樹，栗田太郎，“要求仕様の誤解釈を検出する</a:t>
            </a:r>
            <a:r>
              <a:rPr lang="en-US" altLang="ja-JP" sz="1800" dirty="0"/>
              <a:t>Domain Word Modeling</a:t>
            </a:r>
            <a:r>
              <a:rPr lang="ja-JP" altLang="en-US" sz="1800" dirty="0"/>
              <a:t>の提案”，</a:t>
            </a:r>
            <a:br>
              <a:rPr lang="en-US" altLang="ja-JP" sz="1800" dirty="0"/>
            </a:br>
            <a:r>
              <a:rPr lang="ja-JP" altLang="en-US" sz="1800" dirty="0"/>
              <a:t>ソフトウェア・シンポジウム</a:t>
            </a:r>
            <a:r>
              <a:rPr lang="en-US" altLang="ja-JP" sz="1800" dirty="0"/>
              <a:t>2020</a:t>
            </a:r>
            <a:r>
              <a:rPr lang="ja-JP" altLang="en-US" sz="1800" dirty="0"/>
              <a:t>，</a:t>
            </a:r>
            <a:r>
              <a:rPr lang="en-US" altLang="ja-JP" sz="1800" dirty="0"/>
              <a:t>2020</a:t>
            </a:r>
          </a:p>
          <a:p>
            <a:pPr lvl="1"/>
            <a:r>
              <a:rPr lang="en-US" altLang="ja-JP" sz="1800" dirty="0"/>
              <a:t>[2] </a:t>
            </a:r>
            <a:r>
              <a:rPr lang="ja-JP" altLang="en-US" sz="1800" dirty="0"/>
              <a:t>柏原一雄，新留光治，李路雲，鈴木淳，松原潤弥，不破慎之介，“要求仕様に対する形態素ベースドレビューの提案“，</a:t>
            </a:r>
            <a:br>
              <a:rPr lang="en-US" altLang="ja-JP" sz="1800" dirty="0"/>
            </a:br>
            <a:r>
              <a:rPr lang="ja-JP" altLang="en-US" sz="1800" dirty="0"/>
              <a:t>ソフトウェア・シンポジウム</a:t>
            </a:r>
            <a:r>
              <a:rPr lang="en-US" altLang="ja-JP" sz="1800" dirty="0"/>
              <a:t>2021</a:t>
            </a:r>
            <a:r>
              <a:rPr lang="ja-JP" altLang="en-US" sz="1800" dirty="0"/>
              <a:t>，</a:t>
            </a:r>
            <a:r>
              <a:rPr lang="en-US" altLang="ja-JP" sz="1800" dirty="0"/>
              <a:t>2021</a:t>
            </a:r>
            <a:endParaRPr lang="ja-JP" altLang="en-US" sz="1800" dirty="0"/>
          </a:p>
        </p:txBody>
      </p:sp>
    </p:spTree>
    <p:extLst>
      <p:ext uri="{BB962C8B-B14F-4D97-AF65-F5344CB8AC3E}">
        <p14:creationId xmlns:p14="http://schemas.microsoft.com/office/powerpoint/2010/main" val="3557565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E533BDF1-2ABF-46AF-8A98-7698565FB907}"/>
              </a:ext>
            </a:extLst>
          </p:cNvPr>
          <p:cNvSpPr>
            <a:spLocks noGrp="1"/>
          </p:cNvSpPr>
          <p:nvPr>
            <p:ph sz="quarter" idx="15"/>
          </p:nvPr>
        </p:nvSpPr>
        <p:spPr/>
        <p:txBody>
          <a:bodyPr/>
          <a:lstStyle/>
          <a:p>
            <a:r>
              <a:rPr lang="ja-JP" altLang="en-US" dirty="0"/>
              <a:t>防止したい問題</a:t>
            </a:r>
          </a:p>
        </p:txBody>
      </p:sp>
      <p:sp>
        <p:nvSpPr>
          <p:cNvPr id="3" name="タイトル 2"/>
          <p:cNvSpPr>
            <a:spLocks noGrp="1"/>
          </p:cNvSpPr>
          <p:nvPr>
            <p:ph type="title"/>
          </p:nvPr>
        </p:nvSpPr>
        <p:spPr/>
        <p:txBody>
          <a:bodyPr/>
          <a:lstStyle/>
          <a:p>
            <a:r>
              <a:rPr lang="en-US" altLang="ja-JP" dirty="0"/>
              <a:t>1. </a:t>
            </a:r>
            <a:r>
              <a:rPr lang="ja-JP" altLang="en-US" dirty="0"/>
              <a:t>概要</a:t>
            </a:r>
            <a:endParaRPr kumimoji="1" lang="ja-JP" altLang="en-US" dirty="0"/>
          </a:p>
        </p:txBody>
      </p:sp>
      <p:sp>
        <p:nvSpPr>
          <p:cNvPr id="2" name="スライド番号プレースホルダー 1"/>
          <p:cNvSpPr>
            <a:spLocks noGrp="1"/>
          </p:cNvSpPr>
          <p:nvPr>
            <p:ph type="sldNum" sz="quarter" idx="13"/>
          </p:nvPr>
        </p:nvSpPr>
        <p:spPr/>
        <p:txBody>
          <a:bodyPr/>
          <a:lstStyle/>
          <a:p>
            <a:fld id="{80F554CA-2BEA-3E4B-997B-FC51848F792A}" type="slidenum">
              <a:rPr lang="ja-JP" altLang="en-US" smtClean="0"/>
              <a:pPr/>
              <a:t>5</a:t>
            </a:fld>
            <a:r>
              <a:rPr lang="en-US" altLang="ja-JP">
                <a:ea typeface="Verdana" panose="020B0604030504040204" pitchFamily="34" charset="0"/>
              </a:rPr>
              <a:t> </a:t>
            </a:r>
            <a:endParaRPr lang="ja-JP" altLang="en-US" dirty="0"/>
          </a:p>
        </p:txBody>
      </p:sp>
      <p:sp>
        <p:nvSpPr>
          <p:cNvPr id="4" name="テキスト プレースホルダー 3">
            <a:extLst>
              <a:ext uri="{FF2B5EF4-FFF2-40B4-BE49-F238E27FC236}">
                <a16:creationId xmlns:a16="http://schemas.microsoft.com/office/drawing/2014/main" id="{8ED2511F-959A-4590-9345-B38462B5B229}"/>
              </a:ext>
            </a:extLst>
          </p:cNvPr>
          <p:cNvSpPr>
            <a:spLocks noGrp="1"/>
          </p:cNvSpPr>
          <p:nvPr>
            <p:ph type="body" sz="quarter" idx="14"/>
          </p:nvPr>
        </p:nvSpPr>
        <p:spPr>
          <a:xfrm>
            <a:off x="0" y="5373948"/>
            <a:ext cx="9144000" cy="811367"/>
          </a:xfrm>
        </p:spPr>
        <p:txBody>
          <a:bodyPr/>
          <a:lstStyle/>
          <a:p>
            <a:r>
              <a:rPr lang="ja-JP" altLang="en-US" dirty="0"/>
              <a:t>一般的な曖昧表現すべてを問題視するのではなく，</a:t>
            </a:r>
          </a:p>
          <a:p>
            <a:r>
              <a:rPr lang="ja-JP" altLang="en-US" dirty="0"/>
              <a:t>実際に不具合に繋がった曖昧表現を問題視する</a:t>
            </a:r>
          </a:p>
        </p:txBody>
      </p:sp>
      <p:sp>
        <p:nvSpPr>
          <p:cNvPr id="5" name="四角形: 角を丸くする 4">
            <a:extLst>
              <a:ext uri="{FF2B5EF4-FFF2-40B4-BE49-F238E27FC236}">
                <a16:creationId xmlns:a16="http://schemas.microsoft.com/office/drawing/2014/main" id="{C859D919-C020-49C5-A366-9F18351B7434}"/>
              </a:ext>
            </a:extLst>
          </p:cNvPr>
          <p:cNvSpPr/>
          <p:nvPr/>
        </p:nvSpPr>
        <p:spPr>
          <a:xfrm>
            <a:off x="1095374" y="1419960"/>
            <a:ext cx="1838326" cy="666015"/>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2000" dirty="0"/>
              <a:t>抽象的な語</a:t>
            </a:r>
          </a:p>
        </p:txBody>
      </p:sp>
      <p:sp>
        <p:nvSpPr>
          <p:cNvPr id="6" name="四角形: 角を丸くする 5">
            <a:extLst>
              <a:ext uri="{FF2B5EF4-FFF2-40B4-BE49-F238E27FC236}">
                <a16:creationId xmlns:a16="http://schemas.microsoft.com/office/drawing/2014/main" id="{E109B3C1-0380-4E1C-BAF3-9FB605131C51}"/>
              </a:ext>
            </a:extLst>
          </p:cNvPr>
          <p:cNvSpPr/>
          <p:nvPr/>
        </p:nvSpPr>
        <p:spPr>
          <a:xfrm>
            <a:off x="1095374" y="2259563"/>
            <a:ext cx="1838326" cy="666015"/>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2000" dirty="0"/>
              <a:t>修飾語</a:t>
            </a:r>
          </a:p>
        </p:txBody>
      </p:sp>
      <p:sp>
        <p:nvSpPr>
          <p:cNvPr id="8" name="四角形: 角を丸くする 7">
            <a:extLst>
              <a:ext uri="{FF2B5EF4-FFF2-40B4-BE49-F238E27FC236}">
                <a16:creationId xmlns:a16="http://schemas.microsoft.com/office/drawing/2014/main" id="{CC74F71C-FC2D-49DF-932C-7A552F2BCA87}"/>
              </a:ext>
            </a:extLst>
          </p:cNvPr>
          <p:cNvSpPr/>
          <p:nvPr/>
        </p:nvSpPr>
        <p:spPr>
          <a:xfrm>
            <a:off x="1095374" y="3099167"/>
            <a:ext cx="1838326" cy="666015"/>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2000" dirty="0"/>
              <a:t>同義語</a:t>
            </a:r>
          </a:p>
        </p:txBody>
      </p:sp>
      <p:sp>
        <p:nvSpPr>
          <p:cNvPr id="9" name="テキスト ボックス 8">
            <a:extLst>
              <a:ext uri="{FF2B5EF4-FFF2-40B4-BE49-F238E27FC236}">
                <a16:creationId xmlns:a16="http://schemas.microsoft.com/office/drawing/2014/main" id="{D386031F-66DA-4515-AB1B-DF4E5DC2BAE4}"/>
              </a:ext>
            </a:extLst>
          </p:cNvPr>
          <p:cNvSpPr txBox="1"/>
          <p:nvPr/>
        </p:nvSpPr>
        <p:spPr>
          <a:xfrm>
            <a:off x="3844174" y="1552912"/>
            <a:ext cx="2912977" cy="400110"/>
          </a:xfrm>
          <a:prstGeom prst="rect">
            <a:avLst/>
          </a:prstGeom>
          <a:noFill/>
        </p:spPr>
        <p:txBody>
          <a:bodyPr wrap="none" rtlCol="0">
            <a:spAutoFit/>
          </a:bodyPr>
          <a:lstStyle/>
          <a:p>
            <a:r>
              <a:rPr kumimoji="1" lang="ja-JP" altLang="en-US" sz="2000" dirty="0"/>
              <a:t>要求仕様の誤解釈が発生</a:t>
            </a:r>
          </a:p>
        </p:txBody>
      </p:sp>
      <p:sp>
        <p:nvSpPr>
          <p:cNvPr id="10" name="テキスト ボックス 9">
            <a:extLst>
              <a:ext uri="{FF2B5EF4-FFF2-40B4-BE49-F238E27FC236}">
                <a16:creationId xmlns:a16="http://schemas.microsoft.com/office/drawing/2014/main" id="{6B47778D-D8F1-45AC-90EF-97F25820A12C}"/>
              </a:ext>
            </a:extLst>
          </p:cNvPr>
          <p:cNvSpPr txBox="1"/>
          <p:nvPr/>
        </p:nvSpPr>
        <p:spPr>
          <a:xfrm>
            <a:off x="3844174" y="2392515"/>
            <a:ext cx="2912977" cy="400110"/>
          </a:xfrm>
          <a:prstGeom prst="rect">
            <a:avLst/>
          </a:prstGeom>
          <a:noFill/>
        </p:spPr>
        <p:txBody>
          <a:bodyPr wrap="none" rtlCol="0">
            <a:spAutoFit/>
          </a:bodyPr>
          <a:lstStyle/>
          <a:p>
            <a:r>
              <a:rPr kumimoji="1" lang="ja-JP" altLang="en-US" sz="2000" dirty="0"/>
              <a:t>要求仕様の誤解釈が発生</a:t>
            </a:r>
          </a:p>
        </p:txBody>
      </p:sp>
      <p:sp>
        <p:nvSpPr>
          <p:cNvPr id="11" name="テキスト ボックス 10">
            <a:extLst>
              <a:ext uri="{FF2B5EF4-FFF2-40B4-BE49-F238E27FC236}">
                <a16:creationId xmlns:a16="http://schemas.microsoft.com/office/drawing/2014/main" id="{083F5AC9-7AC5-4430-B9FF-90E63A97C010}"/>
              </a:ext>
            </a:extLst>
          </p:cNvPr>
          <p:cNvSpPr txBox="1"/>
          <p:nvPr/>
        </p:nvSpPr>
        <p:spPr>
          <a:xfrm>
            <a:off x="3844174" y="3232119"/>
            <a:ext cx="3863558" cy="400110"/>
          </a:xfrm>
          <a:prstGeom prst="rect">
            <a:avLst/>
          </a:prstGeom>
          <a:noFill/>
        </p:spPr>
        <p:txBody>
          <a:bodyPr wrap="none" rtlCol="0">
            <a:spAutoFit/>
          </a:bodyPr>
          <a:lstStyle/>
          <a:p>
            <a:r>
              <a:rPr kumimoji="1" lang="ja-JP" altLang="en-US" sz="2000" dirty="0"/>
              <a:t>検索で関連仕様の抽出漏れが発生</a:t>
            </a:r>
          </a:p>
        </p:txBody>
      </p:sp>
      <p:sp>
        <p:nvSpPr>
          <p:cNvPr id="12" name="矢印: 右 11">
            <a:extLst>
              <a:ext uri="{FF2B5EF4-FFF2-40B4-BE49-F238E27FC236}">
                <a16:creationId xmlns:a16="http://schemas.microsoft.com/office/drawing/2014/main" id="{1569A7F9-3F60-42AF-95E7-95B8BFE98B3E}"/>
              </a:ext>
            </a:extLst>
          </p:cNvPr>
          <p:cNvSpPr/>
          <p:nvPr/>
        </p:nvSpPr>
        <p:spPr>
          <a:xfrm>
            <a:off x="3219450" y="1553310"/>
            <a:ext cx="352425" cy="400110"/>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ja-JP" altLang="en-US"/>
          </a:p>
        </p:txBody>
      </p:sp>
      <p:sp>
        <p:nvSpPr>
          <p:cNvPr id="13" name="矢印: 右 12">
            <a:extLst>
              <a:ext uri="{FF2B5EF4-FFF2-40B4-BE49-F238E27FC236}">
                <a16:creationId xmlns:a16="http://schemas.microsoft.com/office/drawing/2014/main" id="{95925FDC-5C4B-44AA-B5FA-AFE9B0004A43}"/>
              </a:ext>
            </a:extLst>
          </p:cNvPr>
          <p:cNvSpPr/>
          <p:nvPr/>
        </p:nvSpPr>
        <p:spPr>
          <a:xfrm>
            <a:off x="3252787" y="2392515"/>
            <a:ext cx="352425" cy="400110"/>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55C2B50F-DC53-4CCF-BD1F-B50212BDB5E3}"/>
              </a:ext>
            </a:extLst>
          </p:cNvPr>
          <p:cNvSpPr/>
          <p:nvPr/>
        </p:nvSpPr>
        <p:spPr>
          <a:xfrm>
            <a:off x="3252787" y="3237735"/>
            <a:ext cx="352425" cy="400110"/>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26679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E533BDF1-2ABF-46AF-8A98-7698565FB907}"/>
              </a:ext>
            </a:extLst>
          </p:cNvPr>
          <p:cNvSpPr>
            <a:spLocks noGrp="1"/>
          </p:cNvSpPr>
          <p:nvPr>
            <p:ph sz="quarter" idx="15"/>
          </p:nvPr>
        </p:nvSpPr>
        <p:spPr/>
        <p:txBody>
          <a:bodyPr/>
          <a:lstStyle/>
          <a:p>
            <a:r>
              <a:rPr lang="ja-JP" altLang="en-US" dirty="0"/>
              <a:t>形態素解析</a:t>
            </a:r>
            <a:endParaRPr lang="en-US" altLang="ja-JP" baseline="30000" dirty="0"/>
          </a:p>
          <a:p>
            <a:pPr lvl="1"/>
            <a:r>
              <a:rPr lang="ja-JP" altLang="en-US" dirty="0"/>
              <a:t>自然言語処理の基礎となる要素技術である．文の分かち書きを行い，単語列を同定し，個々の単語の品詞の決定などを行う．</a:t>
            </a:r>
            <a:endParaRPr lang="en-US" altLang="ja-JP" dirty="0"/>
          </a:p>
          <a:p>
            <a:r>
              <a:rPr lang="en-US" altLang="ja-JP" dirty="0"/>
              <a:t>KH Coder</a:t>
            </a:r>
            <a:endParaRPr lang="en-US" altLang="ja-JP" baseline="30000" dirty="0"/>
          </a:p>
          <a:p>
            <a:pPr lvl="1">
              <a:spcAft>
                <a:spcPts val="300"/>
              </a:spcAft>
            </a:pPr>
            <a:r>
              <a:rPr lang="ja-JP" altLang="en-US" dirty="0"/>
              <a:t>定量テキスト分析のためのフリーソフトウェアである．</a:t>
            </a:r>
            <a:endParaRPr lang="en-US" altLang="ja-JP" dirty="0"/>
          </a:p>
          <a:p>
            <a:pPr lvl="1"/>
            <a:r>
              <a:rPr lang="ja-JP" altLang="en-US" dirty="0"/>
              <a:t>テキストファイルを入力に形態素解析器で，抽出語のリストと複合語のリストを作成することができる．</a:t>
            </a:r>
          </a:p>
        </p:txBody>
      </p:sp>
      <p:sp>
        <p:nvSpPr>
          <p:cNvPr id="3" name="タイトル 2"/>
          <p:cNvSpPr>
            <a:spLocks noGrp="1"/>
          </p:cNvSpPr>
          <p:nvPr>
            <p:ph type="title"/>
          </p:nvPr>
        </p:nvSpPr>
        <p:spPr/>
        <p:txBody>
          <a:bodyPr/>
          <a:lstStyle/>
          <a:p>
            <a:r>
              <a:rPr lang="en-US" altLang="ja-JP" dirty="0"/>
              <a:t>1. </a:t>
            </a:r>
            <a:r>
              <a:rPr lang="ja-JP" altLang="en-US" dirty="0"/>
              <a:t>概要</a:t>
            </a:r>
            <a:endParaRPr kumimoji="1" lang="ja-JP" altLang="en-US" dirty="0"/>
          </a:p>
        </p:txBody>
      </p:sp>
      <p:sp>
        <p:nvSpPr>
          <p:cNvPr id="2" name="スライド番号プレースホルダー 1"/>
          <p:cNvSpPr>
            <a:spLocks noGrp="1"/>
          </p:cNvSpPr>
          <p:nvPr>
            <p:ph type="sldNum" sz="quarter" idx="13"/>
          </p:nvPr>
        </p:nvSpPr>
        <p:spPr/>
        <p:txBody>
          <a:bodyPr/>
          <a:lstStyle/>
          <a:p>
            <a:fld id="{80F554CA-2BEA-3E4B-997B-FC51848F792A}" type="slidenum">
              <a:rPr lang="ja-JP" altLang="en-US" smtClean="0"/>
              <a:pPr/>
              <a:t>6</a:t>
            </a:fld>
            <a:r>
              <a:rPr lang="en-US" altLang="ja-JP">
                <a:ea typeface="Verdana" panose="020B0604030504040204" pitchFamily="34" charset="0"/>
              </a:rPr>
              <a:t> </a:t>
            </a:r>
            <a:endParaRPr lang="ja-JP" altLang="en-US" dirty="0"/>
          </a:p>
        </p:txBody>
      </p:sp>
      <p:sp>
        <p:nvSpPr>
          <p:cNvPr id="16" name="テキスト プレースホルダー 15">
            <a:extLst>
              <a:ext uri="{FF2B5EF4-FFF2-40B4-BE49-F238E27FC236}">
                <a16:creationId xmlns:a16="http://schemas.microsoft.com/office/drawing/2014/main" id="{7D8BCB7F-EB14-43CF-A245-180E560BAB13}"/>
              </a:ext>
            </a:extLst>
          </p:cNvPr>
          <p:cNvSpPr>
            <a:spLocks noGrp="1"/>
          </p:cNvSpPr>
          <p:nvPr>
            <p:ph type="body" sz="quarter" idx="14"/>
          </p:nvPr>
        </p:nvSpPr>
        <p:spPr>
          <a:xfrm>
            <a:off x="0" y="5373948"/>
            <a:ext cx="9144000" cy="811367"/>
          </a:xfrm>
        </p:spPr>
        <p:txBody>
          <a:bodyPr/>
          <a:lstStyle/>
          <a:p>
            <a:r>
              <a:rPr lang="ja-JP" altLang="en-US" dirty="0"/>
              <a:t>修飾語となる品詞の単語を，手軽に漏れなく抽出できる</a:t>
            </a:r>
          </a:p>
          <a:p>
            <a:r>
              <a:rPr lang="ja-JP" altLang="en-US" dirty="0"/>
              <a:t>同義語の候補の単語を，手軽に漏れなく抽出できる</a:t>
            </a:r>
          </a:p>
        </p:txBody>
      </p:sp>
      <p:pic>
        <p:nvPicPr>
          <p:cNvPr id="17" name="図 1">
            <a:extLst>
              <a:ext uri="{FF2B5EF4-FFF2-40B4-BE49-F238E27FC236}">
                <a16:creationId xmlns:a16="http://schemas.microsoft.com/office/drawing/2014/main" id="{39989BF3-980D-453A-BBD7-590D67A3B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2" y="3690938"/>
            <a:ext cx="5257779" cy="1655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図 1">
            <a:extLst>
              <a:ext uri="{FF2B5EF4-FFF2-40B4-BE49-F238E27FC236}">
                <a16:creationId xmlns:a16="http://schemas.microsoft.com/office/drawing/2014/main" id="{C14492B2-8373-43DF-BE6A-D486D1A9E1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9008" y="3690938"/>
            <a:ext cx="2635309" cy="1408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テキスト ボックス 18">
            <a:extLst>
              <a:ext uri="{FF2B5EF4-FFF2-40B4-BE49-F238E27FC236}">
                <a16:creationId xmlns:a16="http://schemas.microsoft.com/office/drawing/2014/main" id="{EC3C3C67-DB08-473D-93BA-686DADF7FC7C}"/>
              </a:ext>
            </a:extLst>
          </p:cNvPr>
          <p:cNvSpPr txBox="1"/>
          <p:nvPr/>
        </p:nvSpPr>
        <p:spPr>
          <a:xfrm>
            <a:off x="2612347" y="3359706"/>
            <a:ext cx="1540806" cy="369332"/>
          </a:xfrm>
          <a:prstGeom prst="rect">
            <a:avLst/>
          </a:prstGeom>
          <a:noFill/>
        </p:spPr>
        <p:txBody>
          <a:bodyPr wrap="none" rtlCol="0">
            <a:spAutoFit/>
          </a:bodyPr>
          <a:lstStyle/>
          <a:p>
            <a:r>
              <a:rPr kumimoji="1" lang="ja-JP" altLang="en-US" u="sng" dirty="0"/>
              <a:t>抽出語のリスト</a:t>
            </a:r>
          </a:p>
        </p:txBody>
      </p:sp>
      <p:sp>
        <p:nvSpPr>
          <p:cNvPr id="20" name="テキスト ボックス 19">
            <a:extLst>
              <a:ext uri="{FF2B5EF4-FFF2-40B4-BE49-F238E27FC236}">
                <a16:creationId xmlns:a16="http://schemas.microsoft.com/office/drawing/2014/main" id="{5B85066D-C5B3-48DA-8BEC-A605AA62DF4B}"/>
              </a:ext>
            </a:extLst>
          </p:cNvPr>
          <p:cNvSpPr txBox="1"/>
          <p:nvPr/>
        </p:nvSpPr>
        <p:spPr>
          <a:xfrm>
            <a:off x="6689651" y="3359706"/>
            <a:ext cx="1540806" cy="369332"/>
          </a:xfrm>
          <a:prstGeom prst="rect">
            <a:avLst/>
          </a:prstGeom>
          <a:noFill/>
        </p:spPr>
        <p:txBody>
          <a:bodyPr wrap="none" rtlCol="0">
            <a:spAutoFit/>
          </a:bodyPr>
          <a:lstStyle/>
          <a:p>
            <a:r>
              <a:rPr lang="ja-JP" altLang="en-US" u="sng" dirty="0"/>
              <a:t>複合語</a:t>
            </a:r>
            <a:r>
              <a:rPr kumimoji="1" lang="ja-JP" altLang="en-US" u="sng" dirty="0"/>
              <a:t>のリスト</a:t>
            </a:r>
          </a:p>
        </p:txBody>
      </p:sp>
    </p:spTree>
    <p:extLst>
      <p:ext uri="{BB962C8B-B14F-4D97-AF65-F5344CB8AC3E}">
        <p14:creationId xmlns:p14="http://schemas.microsoft.com/office/powerpoint/2010/main" val="638789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21DD2-FF4B-4C6D-BB3F-19717A740927}"/>
              </a:ext>
            </a:extLst>
          </p:cNvPr>
          <p:cNvSpPr>
            <a:spLocks noGrp="1"/>
          </p:cNvSpPr>
          <p:nvPr>
            <p:ph type="title"/>
          </p:nvPr>
        </p:nvSpPr>
        <p:spPr/>
        <p:txBody>
          <a:bodyPr/>
          <a:lstStyle/>
          <a:p>
            <a:r>
              <a:rPr lang="en-US" altLang="ja-JP" dirty="0"/>
              <a:t>2. </a:t>
            </a:r>
            <a:r>
              <a:rPr lang="ja-JP" altLang="en-US" dirty="0"/>
              <a:t>目標</a:t>
            </a:r>
            <a:endParaRPr kumimoji="1" lang="ja-JP" altLang="en-US" dirty="0"/>
          </a:p>
        </p:txBody>
      </p:sp>
      <p:sp>
        <p:nvSpPr>
          <p:cNvPr id="3" name="スライド番号プレースホルダー 2">
            <a:extLst>
              <a:ext uri="{FF2B5EF4-FFF2-40B4-BE49-F238E27FC236}">
                <a16:creationId xmlns:a16="http://schemas.microsoft.com/office/drawing/2014/main" id="{6C0F44EA-3E19-4164-AFA7-C74B02EEFC15}"/>
              </a:ext>
            </a:extLst>
          </p:cNvPr>
          <p:cNvSpPr>
            <a:spLocks noGrp="1"/>
          </p:cNvSpPr>
          <p:nvPr>
            <p:ph type="sldNum" sz="quarter" idx="13"/>
          </p:nvPr>
        </p:nvSpPr>
        <p:spPr/>
        <p:txBody>
          <a:bodyPr/>
          <a:lstStyle/>
          <a:p>
            <a:fld id="{80F554CA-2BEA-3E4B-997B-FC51848F792A}" type="slidenum">
              <a:rPr lang="ja-JP" altLang="en-US" smtClean="0"/>
              <a:pPr/>
              <a:t>7</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C5C28DF-5F16-49F5-9F71-2FE579A05438}"/>
              </a:ext>
            </a:extLst>
          </p:cNvPr>
          <p:cNvSpPr>
            <a:spLocks noGrp="1"/>
          </p:cNvSpPr>
          <p:nvPr>
            <p:ph sz="quarter" idx="14"/>
          </p:nvPr>
        </p:nvSpPr>
        <p:spPr/>
        <p:txBody>
          <a:bodyPr/>
          <a:lstStyle/>
          <a:p>
            <a:r>
              <a:rPr lang="ja-JP" altLang="en-US" sz="2400" dirty="0"/>
              <a:t>共通目標</a:t>
            </a:r>
            <a:endParaRPr lang="en-US" altLang="ja-JP" sz="2400" dirty="0"/>
          </a:p>
          <a:p>
            <a:pPr lvl="1"/>
            <a:r>
              <a:rPr lang="ja-JP" altLang="en-US" dirty="0"/>
              <a:t>形態素解析を活用した要求仕様のレビューを体験してもらう</a:t>
            </a:r>
            <a:endParaRPr lang="en-US" altLang="ja-JP" dirty="0"/>
          </a:p>
          <a:p>
            <a:pPr lvl="1"/>
            <a:r>
              <a:rPr kumimoji="1" lang="ja-JP" altLang="en-US" dirty="0"/>
              <a:t>ワークの結果をもとに、以下を抽出してもらう</a:t>
            </a:r>
            <a:endParaRPr lang="en-US" altLang="ja-JP" dirty="0"/>
          </a:p>
          <a:p>
            <a:pPr lvl="2"/>
            <a:r>
              <a:rPr kumimoji="1" lang="ja-JP" altLang="en-US" dirty="0"/>
              <a:t>わかったこと／わからなかったこと</a:t>
            </a:r>
            <a:r>
              <a:rPr lang="ja-JP" altLang="en-US" dirty="0"/>
              <a:t>／きづいたこと</a:t>
            </a:r>
            <a:endParaRPr kumimoji="1" lang="en-US" altLang="ja-JP" dirty="0"/>
          </a:p>
          <a:p>
            <a:pPr lvl="2"/>
            <a:r>
              <a:rPr lang="ja-JP" altLang="en-US" dirty="0"/>
              <a:t>今度やってみようと思うこと</a:t>
            </a:r>
            <a:endParaRPr lang="en-US" altLang="ja-JP" dirty="0"/>
          </a:p>
          <a:p>
            <a:pPr lvl="2"/>
            <a:endParaRPr lang="en-US" altLang="ja-JP" dirty="0"/>
          </a:p>
          <a:p>
            <a:r>
              <a:rPr kumimoji="1" lang="ja-JP" altLang="en-US" dirty="0"/>
              <a:t>個人目標</a:t>
            </a:r>
            <a:endParaRPr kumimoji="1" lang="en-US" altLang="ja-JP" dirty="0"/>
          </a:p>
        </p:txBody>
      </p:sp>
    </p:spTree>
    <p:extLst>
      <p:ext uri="{BB962C8B-B14F-4D97-AF65-F5344CB8AC3E}">
        <p14:creationId xmlns:p14="http://schemas.microsoft.com/office/powerpoint/2010/main" val="166703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21DD2-FF4B-4C6D-BB3F-19717A740927}"/>
              </a:ext>
            </a:extLst>
          </p:cNvPr>
          <p:cNvSpPr>
            <a:spLocks noGrp="1"/>
          </p:cNvSpPr>
          <p:nvPr>
            <p:ph type="title"/>
          </p:nvPr>
        </p:nvSpPr>
        <p:spPr/>
        <p:txBody>
          <a:bodyPr/>
          <a:lstStyle/>
          <a:p>
            <a:r>
              <a:rPr lang="en-US" altLang="ja-JP" dirty="0"/>
              <a:t>3. </a:t>
            </a:r>
            <a:r>
              <a:rPr lang="ja-JP" altLang="en-US" dirty="0"/>
              <a:t>タイムスケジュール</a:t>
            </a:r>
            <a:endParaRPr kumimoji="1" lang="ja-JP" altLang="en-US" dirty="0"/>
          </a:p>
        </p:txBody>
      </p:sp>
      <p:sp>
        <p:nvSpPr>
          <p:cNvPr id="3" name="スライド番号プレースホルダー 2">
            <a:extLst>
              <a:ext uri="{FF2B5EF4-FFF2-40B4-BE49-F238E27FC236}">
                <a16:creationId xmlns:a16="http://schemas.microsoft.com/office/drawing/2014/main" id="{6C0F44EA-3E19-4164-AFA7-C74B02EEFC15}"/>
              </a:ext>
            </a:extLst>
          </p:cNvPr>
          <p:cNvSpPr>
            <a:spLocks noGrp="1"/>
          </p:cNvSpPr>
          <p:nvPr>
            <p:ph type="sldNum" sz="quarter" idx="13"/>
          </p:nvPr>
        </p:nvSpPr>
        <p:spPr/>
        <p:txBody>
          <a:bodyPr/>
          <a:lstStyle/>
          <a:p>
            <a:fld id="{80F554CA-2BEA-3E4B-997B-FC51848F792A}" type="slidenum">
              <a:rPr lang="ja-JP" altLang="en-US" smtClean="0"/>
              <a:pPr/>
              <a:t>8</a:t>
            </a:fld>
            <a:r>
              <a:rPr lang="en-US" altLang="ja-JP">
                <a:ea typeface="Verdana" panose="020B0604030504040204" pitchFamily="34" charset="0"/>
              </a:rPr>
              <a:t> </a:t>
            </a:r>
            <a:endParaRPr lang="ja-JP" altLang="en-US" dirty="0"/>
          </a:p>
        </p:txBody>
      </p:sp>
      <p:graphicFrame>
        <p:nvGraphicFramePr>
          <p:cNvPr id="5" name="表 5">
            <a:extLst>
              <a:ext uri="{FF2B5EF4-FFF2-40B4-BE49-F238E27FC236}">
                <a16:creationId xmlns:a16="http://schemas.microsoft.com/office/drawing/2014/main" id="{D7FD9FBC-F4AC-4B4E-BB7D-9AB9D430FBBE}"/>
              </a:ext>
            </a:extLst>
          </p:cNvPr>
          <p:cNvGraphicFramePr>
            <a:graphicFrameLocks noGrp="1"/>
          </p:cNvGraphicFramePr>
          <p:nvPr>
            <p:ph sz="quarter" idx="14"/>
            <p:extLst>
              <p:ext uri="{D42A27DB-BD31-4B8C-83A1-F6EECF244321}">
                <p14:modId xmlns:p14="http://schemas.microsoft.com/office/powerpoint/2010/main" val="4032936203"/>
              </p:ext>
            </p:extLst>
          </p:nvPr>
        </p:nvGraphicFramePr>
        <p:xfrm>
          <a:off x="483650" y="1143131"/>
          <a:ext cx="8365629" cy="4074160"/>
        </p:xfrm>
        <a:graphic>
          <a:graphicData uri="http://schemas.openxmlformats.org/drawingml/2006/table">
            <a:tbl>
              <a:tblPr firstRow="1" bandRow="1">
                <a:tableStyleId>{5C22544A-7EE6-4342-B048-85BDC9FD1C3A}</a:tableStyleId>
              </a:tblPr>
              <a:tblGrid>
                <a:gridCol w="891729">
                  <a:extLst>
                    <a:ext uri="{9D8B030D-6E8A-4147-A177-3AD203B41FA5}">
                      <a16:colId xmlns:a16="http://schemas.microsoft.com/office/drawing/2014/main" val="2607778071"/>
                    </a:ext>
                  </a:extLst>
                </a:gridCol>
                <a:gridCol w="5788681">
                  <a:extLst>
                    <a:ext uri="{9D8B030D-6E8A-4147-A177-3AD203B41FA5}">
                      <a16:colId xmlns:a16="http://schemas.microsoft.com/office/drawing/2014/main" val="2298773110"/>
                    </a:ext>
                  </a:extLst>
                </a:gridCol>
                <a:gridCol w="1685219">
                  <a:extLst>
                    <a:ext uri="{9D8B030D-6E8A-4147-A177-3AD203B41FA5}">
                      <a16:colId xmlns:a16="http://schemas.microsoft.com/office/drawing/2014/main" val="44113708"/>
                    </a:ext>
                  </a:extLst>
                </a:gridCol>
              </a:tblGrid>
              <a:tr h="0">
                <a:tc>
                  <a:txBody>
                    <a:bodyPr/>
                    <a:lstStyle/>
                    <a:p>
                      <a:r>
                        <a:rPr kumimoji="1" lang="ja-JP" altLang="en-US" dirty="0"/>
                        <a:t>時間</a:t>
                      </a:r>
                    </a:p>
                  </a:txBody>
                  <a:tcPr/>
                </a:tc>
                <a:tc>
                  <a:txBody>
                    <a:bodyPr/>
                    <a:lstStyle/>
                    <a:p>
                      <a:r>
                        <a:rPr kumimoji="1" lang="ja-JP" altLang="en-US" dirty="0"/>
                        <a:t>内容</a:t>
                      </a:r>
                    </a:p>
                  </a:txBody>
                  <a:tcPr/>
                </a:tc>
                <a:tc>
                  <a:txBody>
                    <a:bodyPr/>
                    <a:lstStyle/>
                    <a:p>
                      <a:r>
                        <a:rPr kumimoji="1" lang="ja-JP" altLang="en-US" dirty="0"/>
                        <a:t>やり方</a:t>
                      </a:r>
                    </a:p>
                  </a:txBody>
                  <a:tcPr/>
                </a:tc>
                <a:extLst>
                  <a:ext uri="{0D108BD9-81ED-4DB2-BD59-A6C34878D82A}">
                    <a16:rowId xmlns:a16="http://schemas.microsoft.com/office/drawing/2014/main" val="4182197000"/>
                  </a:ext>
                </a:extLst>
              </a:tr>
              <a:tr h="370840">
                <a:tc>
                  <a:txBody>
                    <a:bodyPr/>
                    <a:lstStyle/>
                    <a:p>
                      <a:pPr algn="r"/>
                      <a:r>
                        <a:rPr kumimoji="1" lang="en-US" altLang="ja-JP" dirty="0"/>
                        <a:t>10</a:t>
                      </a:r>
                      <a:r>
                        <a:rPr kumimoji="1" lang="ja-JP" altLang="en-US" dirty="0"/>
                        <a:t>分</a:t>
                      </a:r>
                    </a:p>
                  </a:txBody>
                  <a:tcPr/>
                </a:tc>
                <a:tc>
                  <a:txBody>
                    <a:bodyPr/>
                    <a:lstStyle/>
                    <a:p>
                      <a:r>
                        <a:rPr kumimoji="1" lang="ja-JP" altLang="en-US" dirty="0"/>
                        <a:t>概要説明</a:t>
                      </a:r>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1436570345"/>
                  </a:ext>
                </a:extLst>
              </a:tr>
              <a:tr h="370840">
                <a:tc>
                  <a:txBody>
                    <a:bodyPr/>
                    <a:lstStyle/>
                    <a:p>
                      <a:pPr algn="r"/>
                      <a:r>
                        <a:rPr kumimoji="1" lang="en-US" altLang="ja-JP" dirty="0"/>
                        <a:t>15</a:t>
                      </a:r>
                      <a:r>
                        <a:rPr kumimoji="1" lang="ja-JP" altLang="en-US" dirty="0"/>
                        <a:t>分</a:t>
                      </a:r>
                    </a:p>
                  </a:txBody>
                  <a:tcPr/>
                </a:tc>
                <a:tc>
                  <a:txBody>
                    <a:bodyPr/>
                    <a:lstStyle/>
                    <a:p>
                      <a:r>
                        <a:rPr kumimoji="1" lang="ja-JP" altLang="en-US" dirty="0"/>
                        <a:t>ワーク</a:t>
                      </a:r>
                      <a:r>
                        <a:rPr kumimoji="1" lang="en-US" altLang="ja-JP" dirty="0"/>
                        <a:t>0:</a:t>
                      </a:r>
                      <a:r>
                        <a:rPr kumimoji="1" lang="ja-JP" altLang="en-US" dirty="0"/>
                        <a:t>仕様書を上から順に読む</a:t>
                      </a:r>
                    </a:p>
                  </a:txBody>
                  <a:tcPr/>
                </a:tc>
                <a:tc>
                  <a:txBody>
                    <a:bodyPr/>
                    <a:lstStyle/>
                    <a:p>
                      <a:r>
                        <a:rPr kumimoji="1" lang="ja-JP" altLang="en-US" dirty="0"/>
                        <a:t>個人ワーク</a:t>
                      </a:r>
                    </a:p>
                  </a:txBody>
                  <a:tcPr/>
                </a:tc>
                <a:extLst>
                  <a:ext uri="{0D108BD9-81ED-4DB2-BD59-A6C34878D82A}">
                    <a16:rowId xmlns:a16="http://schemas.microsoft.com/office/drawing/2014/main" val="2099737273"/>
                  </a:ext>
                </a:extLst>
              </a:tr>
              <a:tr h="370840">
                <a:tc>
                  <a:txBody>
                    <a:bodyPr/>
                    <a:lstStyle/>
                    <a:p>
                      <a:pPr algn="r"/>
                      <a:r>
                        <a:rPr kumimoji="1" lang="en-US" altLang="ja-JP" dirty="0"/>
                        <a:t>15</a:t>
                      </a:r>
                      <a:r>
                        <a:rPr kumimoji="1" lang="ja-JP" altLang="en-US" dirty="0"/>
                        <a:t>分</a:t>
                      </a:r>
                    </a:p>
                  </a:txBody>
                  <a:tcPr/>
                </a:tc>
                <a:tc>
                  <a:txBody>
                    <a:bodyPr/>
                    <a:lstStyle/>
                    <a:p>
                      <a:r>
                        <a:rPr kumimoji="1" lang="ja-JP" altLang="en-US" dirty="0"/>
                        <a:t>ワーク</a:t>
                      </a:r>
                      <a:r>
                        <a:rPr kumimoji="1" lang="en-US" altLang="ja-JP" dirty="0"/>
                        <a:t>1:</a:t>
                      </a:r>
                      <a:r>
                        <a:rPr kumimoji="1" lang="ja-JP" altLang="en-US" dirty="0"/>
                        <a:t>進め方説明・形態素解析演習</a:t>
                      </a:r>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3596105435"/>
                  </a:ext>
                </a:extLst>
              </a:tr>
              <a:tr h="370840">
                <a:tc>
                  <a:txBody>
                    <a:bodyPr/>
                    <a:lstStyle/>
                    <a:p>
                      <a:pPr algn="r"/>
                      <a:r>
                        <a:rPr kumimoji="1" lang="en-US" altLang="ja-JP" dirty="0"/>
                        <a:t>30</a:t>
                      </a:r>
                      <a:r>
                        <a:rPr kumimoji="1" lang="ja-JP" altLang="en-US" dirty="0"/>
                        <a:t>分</a:t>
                      </a:r>
                    </a:p>
                  </a:txBody>
                  <a:tcPr/>
                </a:tc>
                <a:tc>
                  <a:txBody>
                    <a:bodyPr/>
                    <a:lstStyle/>
                    <a:p>
                      <a:r>
                        <a:rPr kumimoji="1" lang="ja-JP" altLang="en-US" dirty="0"/>
                        <a:t>ワーク</a:t>
                      </a:r>
                      <a:r>
                        <a:rPr kumimoji="1" lang="en-US" altLang="ja-JP" dirty="0"/>
                        <a:t>1:</a:t>
                      </a:r>
                      <a:r>
                        <a:rPr kumimoji="1" lang="ja-JP" altLang="en-US" dirty="0"/>
                        <a:t>形態素ベースドレビュー</a:t>
                      </a:r>
                    </a:p>
                  </a:txBody>
                  <a:tcPr/>
                </a:tc>
                <a:tc>
                  <a:txBody>
                    <a:bodyPr/>
                    <a:lstStyle/>
                    <a:p>
                      <a:r>
                        <a:rPr kumimoji="1" lang="ja-JP" altLang="en-US" dirty="0"/>
                        <a:t>個人ワーク</a:t>
                      </a:r>
                    </a:p>
                  </a:txBody>
                  <a:tcPr/>
                </a:tc>
                <a:extLst>
                  <a:ext uri="{0D108BD9-81ED-4DB2-BD59-A6C34878D82A}">
                    <a16:rowId xmlns:a16="http://schemas.microsoft.com/office/drawing/2014/main" val="986979837"/>
                  </a:ext>
                </a:extLst>
              </a:tr>
              <a:tr h="370840">
                <a:tc>
                  <a:txBody>
                    <a:bodyPr/>
                    <a:lstStyle/>
                    <a:p>
                      <a:pPr algn="r"/>
                      <a:r>
                        <a:rPr kumimoji="1" lang="en-US" altLang="ja-JP" dirty="0"/>
                        <a:t>5</a:t>
                      </a:r>
                      <a:r>
                        <a:rPr kumimoji="1" lang="ja-JP" altLang="en-US" dirty="0"/>
                        <a:t>分</a:t>
                      </a:r>
                    </a:p>
                  </a:txBody>
                  <a:tcPr/>
                </a:tc>
                <a:tc>
                  <a:txBody>
                    <a:bodyPr/>
                    <a:lstStyle/>
                    <a:p>
                      <a:r>
                        <a:rPr kumimoji="1" lang="ja-JP" altLang="en-US" dirty="0"/>
                        <a:t>ワーク</a:t>
                      </a:r>
                      <a:r>
                        <a:rPr kumimoji="1" lang="en-US" altLang="ja-JP" dirty="0"/>
                        <a:t>1:</a:t>
                      </a:r>
                      <a:r>
                        <a:rPr kumimoji="1" lang="ja-JP" altLang="en-US" dirty="0"/>
                        <a:t>形態素ベースドレビュー結果の共有</a:t>
                      </a:r>
                    </a:p>
                  </a:txBody>
                  <a:tcPr/>
                </a:tc>
                <a:tc>
                  <a:txBody>
                    <a:bodyPr/>
                    <a:lstStyle/>
                    <a:p>
                      <a:r>
                        <a:rPr kumimoji="1" lang="ja-JP" altLang="en-US" dirty="0"/>
                        <a:t>全体ワーク</a:t>
                      </a:r>
                    </a:p>
                  </a:txBody>
                  <a:tcPr/>
                </a:tc>
                <a:extLst>
                  <a:ext uri="{0D108BD9-81ED-4DB2-BD59-A6C34878D82A}">
                    <a16:rowId xmlns:a16="http://schemas.microsoft.com/office/drawing/2014/main" val="3718228181"/>
                  </a:ext>
                </a:extLst>
              </a:tr>
              <a:tr h="370840">
                <a:tc>
                  <a:txBody>
                    <a:bodyPr/>
                    <a:lstStyle/>
                    <a:p>
                      <a:pPr algn="r"/>
                      <a:r>
                        <a:rPr kumimoji="1" lang="en-US" altLang="ja-JP" dirty="0"/>
                        <a:t>5</a:t>
                      </a:r>
                      <a:r>
                        <a:rPr kumimoji="1" lang="ja-JP" altLang="en-US" dirty="0"/>
                        <a:t>分</a:t>
                      </a:r>
                    </a:p>
                  </a:txBody>
                  <a:tcPr/>
                </a:tc>
                <a:tc>
                  <a:txBody>
                    <a:bodyPr/>
                    <a:lstStyle/>
                    <a:p>
                      <a:r>
                        <a:rPr kumimoji="1" lang="ja-JP" altLang="en-US" dirty="0"/>
                        <a:t>ワーク</a:t>
                      </a:r>
                      <a:r>
                        <a:rPr kumimoji="1" lang="en-US" altLang="ja-JP" dirty="0"/>
                        <a:t>2:</a:t>
                      </a:r>
                      <a:r>
                        <a:rPr kumimoji="1" lang="ja-JP" altLang="en-US" dirty="0"/>
                        <a:t>進め方説明</a:t>
                      </a:r>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70230665"/>
                  </a:ext>
                </a:extLst>
              </a:tr>
              <a:tr h="370840">
                <a:tc>
                  <a:txBody>
                    <a:bodyPr/>
                    <a:lstStyle/>
                    <a:p>
                      <a:pPr algn="r"/>
                      <a:r>
                        <a:rPr kumimoji="1" lang="en-US" altLang="ja-JP" dirty="0"/>
                        <a:t>10</a:t>
                      </a:r>
                      <a:r>
                        <a:rPr kumimoji="1" lang="ja-JP" altLang="en-US" dirty="0"/>
                        <a:t>分</a:t>
                      </a:r>
                    </a:p>
                  </a:txBody>
                  <a:tcPr/>
                </a:tc>
                <a:tc>
                  <a:txBody>
                    <a:bodyPr/>
                    <a:lstStyle/>
                    <a:p>
                      <a:r>
                        <a:rPr kumimoji="1" lang="ja-JP" altLang="en-US" dirty="0"/>
                        <a:t>ワーク</a:t>
                      </a:r>
                      <a:r>
                        <a:rPr kumimoji="1" lang="en-US" altLang="ja-JP" dirty="0"/>
                        <a:t>2:Domain</a:t>
                      </a:r>
                      <a:r>
                        <a:rPr kumimoji="1" lang="ja-JP" altLang="en-US" dirty="0"/>
                        <a:t> </a:t>
                      </a:r>
                      <a:r>
                        <a:rPr kumimoji="1" lang="en-US" altLang="ja-JP" dirty="0"/>
                        <a:t>Word Modeling</a:t>
                      </a:r>
                      <a:endParaRPr kumimoji="1" lang="ja-JP" altLang="en-US" dirty="0"/>
                    </a:p>
                  </a:txBody>
                  <a:tcPr/>
                </a:tc>
                <a:tc>
                  <a:txBody>
                    <a:bodyPr/>
                    <a:lstStyle/>
                    <a:p>
                      <a:r>
                        <a:rPr kumimoji="1" lang="ja-JP" altLang="en-US" dirty="0"/>
                        <a:t>個人ワーク</a:t>
                      </a:r>
                    </a:p>
                  </a:txBody>
                  <a:tcPr/>
                </a:tc>
                <a:extLst>
                  <a:ext uri="{0D108BD9-81ED-4DB2-BD59-A6C34878D82A}">
                    <a16:rowId xmlns:a16="http://schemas.microsoft.com/office/drawing/2014/main" val="1108340866"/>
                  </a:ext>
                </a:extLst>
              </a:tr>
              <a:tr h="370840">
                <a:tc>
                  <a:txBody>
                    <a:bodyPr/>
                    <a:lstStyle/>
                    <a:p>
                      <a:pPr algn="r"/>
                      <a:r>
                        <a:rPr kumimoji="1" lang="en-US" altLang="ja-JP" dirty="0"/>
                        <a:t>15</a:t>
                      </a:r>
                      <a:r>
                        <a:rPr kumimoji="1" lang="ja-JP" altLang="en-US" dirty="0"/>
                        <a:t>分</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a:t>
                      </a:r>
                      <a:r>
                        <a:rPr kumimoji="1" lang="en-US" altLang="ja-JP" dirty="0"/>
                        <a:t>2:Domain</a:t>
                      </a:r>
                      <a:r>
                        <a:rPr kumimoji="1" lang="ja-JP" altLang="en-US" dirty="0"/>
                        <a:t> </a:t>
                      </a:r>
                      <a:r>
                        <a:rPr kumimoji="1" lang="en-US" altLang="ja-JP" dirty="0"/>
                        <a:t>Word Modeling</a:t>
                      </a:r>
                      <a:r>
                        <a:rPr kumimoji="1" lang="ja-JP" altLang="en-US" dirty="0"/>
                        <a:t>結果の共有</a:t>
                      </a:r>
                    </a:p>
                  </a:txBody>
                  <a:tcPr/>
                </a:tc>
                <a:tc>
                  <a:txBody>
                    <a:bodyPr/>
                    <a:lstStyle/>
                    <a:p>
                      <a:r>
                        <a:rPr kumimoji="1" lang="ja-JP" altLang="en-US" dirty="0"/>
                        <a:t>全体ワーク</a:t>
                      </a:r>
                    </a:p>
                  </a:txBody>
                  <a:tcPr/>
                </a:tc>
                <a:extLst>
                  <a:ext uri="{0D108BD9-81ED-4DB2-BD59-A6C34878D82A}">
                    <a16:rowId xmlns:a16="http://schemas.microsoft.com/office/drawing/2014/main" val="3202973238"/>
                  </a:ext>
                </a:extLst>
              </a:tr>
              <a:tr h="370840">
                <a:tc>
                  <a:txBody>
                    <a:bodyPr/>
                    <a:lstStyle/>
                    <a:p>
                      <a:pPr algn="r"/>
                      <a:r>
                        <a:rPr kumimoji="1" lang="en-US" altLang="ja-JP" dirty="0"/>
                        <a:t>5</a:t>
                      </a:r>
                      <a:r>
                        <a:rPr kumimoji="1" lang="ja-JP" altLang="en-US" dirty="0"/>
                        <a:t>分</a:t>
                      </a:r>
                    </a:p>
                  </a:txBody>
                  <a:tcPr/>
                </a:tc>
                <a:tc>
                  <a:txBody>
                    <a:bodyPr/>
                    <a:lstStyle/>
                    <a:p>
                      <a:r>
                        <a:rPr kumimoji="1" lang="ja-JP" altLang="en-US" dirty="0"/>
                        <a:t>ふりかえり</a:t>
                      </a:r>
                    </a:p>
                  </a:txBody>
                  <a:tcPr/>
                </a:tc>
                <a:tc>
                  <a:txBody>
                    <a:bodyPr/>
                    <a:lstStyle/>
                    <a:p>
                      <a:r>
                        <a:rPr kumimoji="1" lang="ja-JP" altLang="en-US" dirty="0"/>
                        <a:t>個人ワーク</a:t>
                      </a:r>
                    </a:p>
                  </a:txBody>
                  <a:tcPr/>
                </a:tc>
                <a:extLst>
                  <a:ext uri="{0D108BD9-81ED-4DB2-BD59-A6C34878D82A}">
                    <a16:rowId xmlns:a16="http://schemas.microsoft.com/office/drawing/2014/main" val="2877003637"/>
                  </a:ext>
                </a:extLst>
              </a:tr>
              <a:tr h="370840">
                <a:tc>
                  <a:txBody>
                    <a:bodyPr/>
                    <a:lstStyle/>
                    <a:p>
                      <a:pPr algn="r"/>
                      <a:r>
                        <a:rPr kumimoji="1" lang="en-US" altLang="ja-JP" dirty="0"/>
                        <a:t>10</a:t>
                      </a:r>
                      <a:r>
                        <a:rPr kumimoji="1" lang="ja-JP" altLang="en-US" dirty="0"/>
                        <a:t>分</a:t>
                      </a:r>
                    </a:p>
                  </a:txBody>
                  <a:tcPr/>
                </a:tc>
                <a:tc>
                  <a:txBody>
                    <a:bodyPr/>
                    <a:lstStyle/>
                    <a:p>
                      <a:r>
                        <a:rPr kumimoji="1" lang="ja-JP" altLang="en-US" dirty="0"/>
                        <a:t>ふりかえり結果の共有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全体ワーク</a:t>
                      </a:r>
                    </a:p>
                  </a:txBody>
                  <a:tcPr/>
                </a:tc>
                <a:extLst>
                  <a:ext uri="{0D108BD9-81ED-4DB2-BD59-A6C34878D82A}">
                    <a16:rowId xmlns:a16="http://schemas.microsoft.com/office/drawing/2014/main" val="2595127240"/>
                  </a:ext>
                </a:extLst>
              </a:tr>
            </a:tbl>
          </a:graphicData>
        </a:graphic>
      </p:graphicFrame>
    </p:spTree>
    <p:extLst>
      <p:ext uri="{BB962C8B-B14F-4D97-AF65-F5344CB8AC3E}">
        <p14:creationId xmlns:p14="http://schemas.microsoft.com/office/powerpoint/2010/main" val="1118603906"/>
      </p:ext>
    </p:extLst>
  </p:cSld>
  <p:clrMapOvr>
    <a:masterClrMapping/>
  </p:clrMapOvr>
</p:sld>
</file>

<file path=ppt/theme/theme1.xml><?xml version="1.0" encoding="utf-8"?>
<a:theme xmlns:a="http://schemas.openxmlformats.org/drawingml/2006/main" name="「影響波及パス分析法」の提案">
  <a:themeElements>
    <a:clrScheme name="DENSO170309">
      <a:dk1>
        <a:srgbClr val="000000"/>
      </a:dk1>
      <a:lt1>
        <a:srgbClr val="FFFFFF"/>
      </a:lt1>
      <a:dk2>
        <a:srgbClr val="B9D7EB"/>
      </a:dk2>
      <a:lt2>
        <a:srgbClr val="DC0032"/>
      </a:lt2>
      <a:accent1>
        <a:srgbClr val="828282"/>
      </a:accent1>
      <a:accent2>
        <a:srgbClr val="34B78F"/>
      </a:accent2>
      <a:accent3>
        <a:srgbClr val="A77BCA"/>
      </a:accent3>
      <a:accent4>
        <a:srgbClr val="0092BD"/>
      </a:accent4>
      <a:accent5>
        <a:srgbClr val="004386"/>
      </a:accent5>
      <a:accent6>
        <a:srgbClr val="EF60A3"/>
      </a:accent6>
      <a:hlink>
        <a:srgbClr val="000000"/>
      </a:hlink>
      <a:folHlink>
        <a:srgbClr val="000000"/>
      </a:folHlink>
    </a:clrScheme>
    <a:fontScheme name="DENSO1703">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bg2"/>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5A31BC68-EDA0-4B6D-B4CE-9BD30CB1C643}" vid="{26B9B838-5D37-4B26-A1D0-2E914534F74C}"/>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「影響波及パス分析法」の提案</Template>
  <TotalTime>0</TotalTime>
  <Words>2163</Words>
  <Application>Microsoft Office PowerPoint</Application>
  <PresentationFormat>ユーザー設定</PresentationFormat>
  <Paragraphs>266</Paragraphs>
  <Slides>24</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24</vt:i4>
      </vt:variant>
    </vt:vector>
  </HeadingPairs>
  <TitlesOfParts>
    <vt:vector size="31" baseType="lpstr">
      <vt:lpstr>Meiryo UI</vt:lpstr>
      <vt:lpstr>メイリオ</vt:lpstr>
      <vt:lpstr>Yu Gothic</vt:lpstr>
      <vt:lpstr>Arial</vt:lpstr>
      <vt:lpstr>Verdana</vt:lpstr>
      <vt:lpstr>Wingdings</vt:lpstr>
      <vt:lpstr>「影響波及パス分析法」の提案</vt:lpstr>
      <vt:lpstr>ワークショップ 「形態素解析を活用した要求仕様のレビュー」</vt:lpstr>
      <vt:lpstr>自己紹介（かしわばら　かずお）</vt:lpstr>
      <vt:lpstr>自己紹介（かしわばら　かずお）</vt:lpstr>
      <vt:lpstr>目次</vt:lpstr>
      <vt:lpstr>1. 概要</vt:lpstr>
      <vt:lpstr>1. 概要</vt:lpstr>
      <vt:lpstr>1. 概要</vt:lpstr>
      <vt:lpstr>2. 目標</vt:lpstr>
      <vt:lpstr>3. タイムスケジュール</vt:lpstr>
      <vt:lpstr>4. 準備</vt:lpstr>
      <vt:lpstr>4. 準備</vt:lpstr>
      <vt:lpstr>5. ワーク0：仕様書を上から順に読む</vt:lpstr>
      <vt:lpstr>6. ワーク1：形態素ベースドレビュー</vt:lpstr>
      <vt:lpstr>6. ワーク1：形態素ベースドレビュー</vt:lpstr>
      <vt:lpstr>6. ワーク1：形態素ベースドレビュー</vt:lpstr>
      <vt:lpstr>6. ワーク1：形態素ベースドレビュー</vt:lpstr>
      <vt:lpstr>6. ワーク1：形態素ベースドレビュー</vt:lpstr>
      <vt:lpstr>7. ワーク2：Domain Word Modeling</vt:lpstr>
      <vt:lpstr>7. ワーク2：Domain Word Modeling</vt:lpstr>
      <vt:lpstr>7. ワーク2：Domain Word Modeling</vt:lpstr>
      <vt:lpstr>7. ワーク2：Domain Word Modeling</vt:lpstr>
      <vt:lpstr>7. ワーク2：Domain Word Modeling</vt:lpstr>
      <vt:lpstr>8. ふりかえり</vt:lpstr>
      <vt:lpstr>8. ふりかえり</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2017-09-06T10:40:59Z</dcterms:created>
  <dcterms:modified xsi:type="dcterms:W3CDTF">2021-12-03T04:35:00Z</dcterms:modified>
</cp:coreProperties>
</file>