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2" r:id="rId3"/>
    <p:sldId id="257" r:id="rId4"/>
    <p:sldId id="266" r:id="rId5"/>
    <p:sldId id="258" r:id="rId6"/>
    <p:sldId id="274" r:id="rId7"/>
    <p:sldId id="259" r:id="rId8"/>
    <p:sldId id="260" r:id="rId9"/>
    <p:sldId id="261" r:id="rId10"/>
    <p:sldId id="267" r:id="rId11"/>
    <p:sldId id="268" r:id="rId12"/>
    <p:sldId id="269" r:id="rId13"/>
    <p:sldId id="271" r:id="rId14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5" autoAdjust="0"/>
    <p:restoredTop sz="86298" autoAdjust="0"/>
  </p:normalViewPr>
  <p:slideViewPr>
    <p:cSldViewPr>
      <p:cViewPr varScale="1">
        <p:scale>
          <a:sx n="50" d="100"/>
          <a:sy n="50" d="100"/>
        </p:scale>
        <p:origin x="-10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2DCB745-3C71-4EB9-AC92-52378E5A6E85}" type="datetimeFigureOut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D1B9258-45EB-4307-BAF2-8F04730FF5B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9258-45EB-4307-BAF2-8F04730FF5B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9258-45EB-4307-BAF2-8F04730FF5B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A2C4-01FA-4372-8535-5C851E2EE642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4425280" cy="313010"/>
          </a:xfrm>
        </p:spPr>
        <p:txBody>
          <a:bodyPr/>
          <a:lstStyle/>
          <a:p>
            <a:r>
              <a:rPr kumimoji="1" lang="en-US" altLang="ja-JP" dirty="0" smtClean="0"/>
              <a:t>Copyright (C) 2010 </a:t>
            </a:r>
            <a:r>
              <a:rPr kumimoji="1" lang="en-US" altLang="ja-JP" dirty="0" err="1" smtClean="0"/>
              <a:t>Fukuhara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Kazuro</a:t>
            </a:r>
            <a:r>
              <a:rPr kumimoji="1" lang="en-US" altLang="ja-JP" dirty="0" smtClean="0"/>
              <a:t> All Rights Reserved.</a:t>
            </a:r>
            <a:endParaRPr kumimoji="1" lang="ja-JP" altLang="en-US" dirty="0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F962-69D0-4E19-BE39-90221538151E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4568-6D7D-470A-8503-59E4143E10CF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A6E-E4E5-44BE-8488-5B185BCB6418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705A-D705-40E8-A467-355E8887CCD6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82AB-AF50-486F-BB1B-4244E03715C5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3DED-4C48-44A8-8C80-7F10033EBADD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522F-75B4-4A37-8CC1-208F2F61A566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45C7-F8E8-492A-979D-236D5FD71B01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7089-87B0-424A-A2A7-0A88B80DBCB7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922-6BC3-4528-8712-F91CB0469CBF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E24CA-605C-4998-A9CA-5C4F89424A12}" type="datetime1">
              <a:rPr kumimoji="1" lang="ja-JP" altLang="en-US" smtClean="0"/>
              <a:pPr/>
              <a:t>2010/8/5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E57EF-A7CE-47EB-B122-0607E4E0A93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Arial" charset="0"/>
                <a:ea typeface="ＭＳ Ｐゴシック" pitchFamily="50" charset="-128"/>
              </a:rPr>
              <a:t>5</a:t>
            </a:r>
            <a:r>
              <a:rPr lang="ja-JP" altLang="en-US" dirty="0" smtClean="0">
                <a:latin typeface="Arial" charset="0"/>
                <a:ea typeface="ＭＳ Ｐゴシック" pitchFamily="50" charset="-128"/>
              </a:rPr>
              <a:t>分でわかる</a:t>
            </a:r>
            <a:r>
              <a:rPr lang="ja-JP" altLang="en-US" dirty="0" smtClean="0">
                <a:ea typeface="ＭＳ Ｐゴシック" pitchFamily="50" charset="-128"/>
              </a:rPr>
              <a:t/>
            </a:r>
            <a:br>
              <a:rPr lang="ja-JP" altLang="en-US" dirty="0" smtClean="0">
                <a:ea typeface="ＭＳ Ｐゴシック" pitchFamily="50" charset="-128"/>
              </a:rPr>
            </a:br>
            <a:r>
              <a:rPr lang="ja-JP" altLang="en-US" dirty="0" smtClean="0">
                <a:latin typeface="Arial" charset="0"/>
                <a:ea typeface="ＭＳ Ｐゴシック" pitchFamily="50" charset="-128"/>
              </a:rPr>
              <a:t>数学ガールの魅力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福原和</a:t>
            </a:r>
            <a:r>
              <a:rPr lang="ja-JP" altLang="en-US" dirty="0" smtClean="0"/>
              <a:t>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sz="1800" dirty="0" smtClean="0"/>
              <a:t>http://www7b.biglobe.ne.jp/~archer/mathgirl/mathgirl.html</a:t>
            </a:r>
            <a:endParaRPr lang="ja-JP" altLang="en-US" sz="1800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数学ガールの魅力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数学を取り組むところの描写</a:t>
            </a:r>
          </a:p>
          <a:p>
            <a:pPr lvl="1"/>
            <a:r>
              <a:rPr lang="ja-JP" altLang="en-US" dirty="0"/>
              <a:t>数学的内容が欲しいなら、専門書でよい。</a:t>
            </a:r>
          </a:p>
          <a:p>
            <a:pPr lvl="1"/>
            <a:r>
              <a:rPr lang="ja-JP" altLang="en-US" dirty="0"/>
              <a:t>普通の物語が読みたいなら、この小説でなくてもよい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登場人物たち</a:t>
            </a:r>
            <a:r>
              <a:rPr kumimoji="1" lang="ja-JP" altLang="en-US" dirty="0" smtClean="0"/>
              <a:t>の、数学への姿勢。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ja-JP" altLang="en-US" dirty="0"/>
              <a:t>数学を取り組むところ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530120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問題を前にした緊張感</a:t>
            </a:r>
          </a:p>
          <a:p>
            <a:pPr lvl="1"/>
            <a:r>
              <a:rPr lang="ja-JP" altLang="en-US" dirty="0"/>
              <a:t>「わかんない！」</a:t>
            </a:r>
            <a:r>
              <a:rPr lang="ja-JP" altLang="en-US" sz="2100" dirty="0"/>
              <a:t>（初期のユーリに多い台詞）</a:t>
            </a:r>
            <a:endParaRPr lang="ja-JP" altLang="en-US" dirty="0"/>
          </a:p>
          <a:p>
            <a:pPr lvl="2"/>
            <a:r>
              <a:rPr lang="ja-JP" altLang="en-US" dirty="0"/>
              <a:t>間違えるのがこわいから、わからないことにしておく。</a:t>
            </a:r>
          </a:p>
          <a:p>
            <a:pPr lvl="1"/>
            <a:r>
              <a:rPr lang="ja-JP" altLang="en-US" dirty="0"/>
              <a:t>「僕の考えた議論は正しいだろうか？</a:t>
            </a:r>
            <a:r>
              <a:rPr lang="ja-JP" altLang="en-US" sz="2100" dirty="0"/>
              <a:t>（間違ってたら</a:t>
            </a:r>
            <a:r>
              <a:rPr lang="ja-JP" altLang="en-US" sz="2100" dirty="0" err="1"/>
              <a:t>やだなー</a:t>
            </a:r>
            <a:r>
              <a:rPr lang="ja-JP" altLang="en-US" sz="2100" dirty="0"/>
              <a:t>）</a:t>
            </a:r>
            <a:r>
              <a:rPr lang="ja-JP" altLang="en-US" dirty="0" smtClean="0"/>
              <a:t>」</a:t>
            </a:r>
            <a:endParaRPr lang="ja-JP" altLang="en-US" dirty="0"/>
          </a:p>
          <a:p>
            <a:pPr lvl="1"/>
            <a:r>
              <a:rPr lang="ja-JP" altLang="en-US" dirty="0"/>
              <a:t>なかなかうまくいかなくてがっかりする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実際「僕」は何回か間違えてすごくへこみます。</a:t>
            </a:r>
          </a:p>
          <a:p>
            <a:pPr lvl="3"/>
            <a:r>
              <a:rPr lang="ja-JP" altLang="en-US" dirty="0" smtClean="0"/>
              <a:t>けどヒロインにフォローしてもらえます。ええもちろんハーレム系ですから。</a:t>
            </a:r>
            <a:endParaRPr lang="ja-JP" altLang="en-US" dirty="0"/>
          </a:p>
          <a:p>
            <a:pPr lvl="1"/>
            <a:r>
              <a:rPr lang="ja-JP" altLang="en-US" dirty="0"/>
              <a:t>「ミルカさんのこの議論どこに行くんだろう？</a:t>
            </a:r>
            <a:r>
              <a:rPr lang="ja-JP" altLang="en-US" sz="2100" dirty="0"/>
              <a:t>（先が読めない）</a:t>
            </a:r>
            <a:r>
              <a:rPr lang="ja-JP" altLang="en-US" dirty="0"/>
              <a:t>」</a:t>
            </a:r>
          </a:p>
          <a:p>
            <a:r>
              <a:rPr lang="ja-JP" altLang="en-US" dirty="0"/>
              <a:t>答えがわかった時の感動</a:t>
            </a:r>
          </a:p>
          <a:p>
            <a:pPr lvl="1"/>
            <a:r>
              <a:rPr lang="ja-JP" altLang="en-US" dirty="0"/>
              <a:t>「！」</a:t>
            </a:r>
          </a:p>
          <a:p>
            <a:pPr lvl="1"/>
            <a:r>
              <a:rPr lang="ja-JP" altLang="en-US" dirty="0"/>
              <a:t>「すごい！面白い。」</a:t>
            </a:r>
          </a:p>
          <a:p>
            <a:pPr lvl="1"/>
            <a:r>
              <a:rPr lang="ja-JP" altLang="en-US" dirty="0"/>
              <a:t>「一見関係ないと思ってたが、こんなところでつながってた！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こうやって、数学をやっているところ（他多数）の描写が魅力かと。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興味を持ったら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dirty="0"/>
              <a:t>とりあえずは、</a:t>
            </a:r>
            <a:r>
              <a:rPr lang="ja-JP" altLang="en-US" dirty="0" smtClean="0"/>
              <a:t>ウェブ版が無料で読めます。</a:t>
            </a:r>
            <a:endParaRPr lang="ja-JP" altLang="en-US" dirty="0"/>
          </a:p>
          <a:p>
            <a:pPr lvl="1"/>
            <a:r>
              <a:rPr lang="ja-JP" altLang="en-US" dirty="0" smtClean="0"/>
              <a:t>第１巻の半分ぐらいに相当します。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smtClean="0"/>
              <a:t>www.hyuki.com/girl/web.html</a:t>
            </a:r>
            <a:endParaRPr lang="ja-JP" altLang="en-US" dirty="0" smtClean="0"/>
          </a:p>
          <a:p>
            <a:r>
              <a:rPr lang="ja-JP" altLang="en-US" dirty="0" smtClean="0"/>
              <a:t>ウェブ版を読んで、続きが読みたくなったら単行本へ。</a:t>
            </a:r>
          </a:p>
          <a:p>
            <a:r>
              <a:rPr lang="ja-JP" altLang="en-US" dirty="0" smtClean="0"/>
              <a:t>コミック版（第１巻分）は</a:t>
            </a:r>
            <a:r>
              <a:rPr lang="ja-JP" altLang="en-US" dirty="0"/>
              <a:t>興味があれば。</a:t>
            </a:r>
          </a:p>
          <a:p>
            <a:pPr lvl="1"/>
            <a:r>
              <a:rPr lang="ja-JP" altLang="en-US" dirty="0"/>
              <a:t>数学的には薄い。</a:t>
            </a:r>
          </a:p>
          <a:p>
            <a:pPr lvl="1"/>
            <a:r>
              <a:rPr lang="ja-JP" altLang="en-US" dirty="0"/>
              <a:t>どちらかというと</a:t>
            </a:r>
            <a:r>
              <a:rPr lang="ja-JP" altLang="en-US" dirty="0" smtClean="0"/>
              <a:t>テトラ視点が中心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851648" cy="1828800"/>
          </a:xfrm>
        </p:spPr>
        <p:txBody>
          <a:bodyPr/>
          <a:lstStyle/>
          <a:p>
            <a:pPr algn="ctr"/>
            <a:r>
              <a:rPr lang="ja-JP" altLang="en-US" dirty="0" smtClean="0"/>
              <a:t>ご清聴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ありがとう</a:t>
            </a:r>
            <a:r>
              <a:rPr lang="ja-JP" altLang="en-US" dirty="0"/>
              <a:t>ございました。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437112"/>
            <a:ext cx="7854696" cy="1752600"/>
          </a:xfr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この文書について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5528"/>
          </a:xfrm>
        </p:spPr>
        <p:txBody>
          <a:bodyPr/>
          <a:lstStyle/>
          <a:p>
            <a:r>
              <a:rPr kumimoji="1" lang="ja-JP" altLang="en-US" dirty="0" smtClean="0"/>
              <a:t>この文書はクリエイティブコモンズ（</a:t>
            </a:r>
            <a:r>
              <a:rPr lang="ja-JP" altLang="en-US" dirty="0" smtClean="0"/>
              <a:t>表示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によってライセンスされます。</a:t>
            </a:r>
            <a:endParaRPr lang="en-US" altLang="ja-JP" dirty="0" smtClean="0"/>
          </a:p>
          <a:p>
            <a:r>
              <a:rPr lang="en-US" altLang="ja-JP" dirty="0" smtClean="0"/>
              <a:t>http://creativecommons.org/licenses/by/2.1/jp/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4137248" cy="313010"/>
          </a:xfrm>
        </p:spPr>
        <p:txBody>
          <a:bodyPr/>
          <a:lstStyle/>
          <a:p>
            <a:r>
              <a:rPr kumimoji="1" lang="en-US" altLang="ja-JP" smtClean="0"/>
              <a:t>Copyright (C) 2010 Fukuhara Kazuro All Rights Reserved.</a:t>
            </a:r>
            <a:endParaRPr kumimoji="1" lang="ja-JP" altLang="en-US" dirty="0"/>
          </a:p>
        </p:txBody>
      </p:sp>
      <p:pic>
        <p:nvPicPr>
          <p:cNvPr id="1026" name="Picture 2" descr="C:\Documents and Settings\fukuhara\デスクトップ\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1117600" cy="39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数学ガール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855365"/>
            <a:ext cx="8568952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数学を題材にした小説。</a:t>
            </a:r>
          </a:p>
          <a:p>
            <a:pPr lvl="1"/>
            <a:r>
              <a:rPr lang="ja-JP" altLang="en-US" dirty="0"/>
              <a:t>数学好きの高校生が、数学の話題を展開する内容</a:t>
            </a:r>
          </a:p>
          <a:p>
            <a:pPr lvl="1"/>
            <a:r>
              <a:rPr lang="ja-JP" altLang="en-US" dirty="0" smtClean="0"/>
              <a:t>クイズを出し合ったり</a:t>
            </a:r>
            <a:r>
              <a:rPr lang="ja-JP" altLang="en-US" dirty="0"/>
              <a:t>問題を解いたり</a:t>
            </a:r>
          </a:p>
          <a:p>
            <a:pPr lvl="1"/>
            <a:r>
              <a:rPr lang="en-US" altLang="ja-JP" dirty="0"/>
              <a:t>http://www.hyuki.com/girl/</a:t>
            </a:r>
          </a:p>
          <a:p>
            <a:r>
              <a:rPr lang="ja-JP" altLang="en-US" dirty="0"/>
              <a:t>著者：結城浩</a:t>
            </a:r>
          </a:p>
          <a:p>
            <a:pPr lvl="1"/>
            <a:r>
              <a:rPr lang="ja-JP" altLang="en-US" dirty="0"/>
              <a:t>デザインパターンの本とか、プログラミングの本で有名</a:t>
            </a:r>
          </a:p>
          <a:p>
            <a:pPr lvl="1"/>
            <a:r>
              <a:rPr lang="en-US" altLang="ja-JP" dirty="0"/>
              <a:t>http://www.hyuki.com/</a:t>
            </a:r>
          </a:p>
          <a:p>
            <a:r>
              <a:rPr lang="ja-JP" altLang="en-US" dirty="0"/>
              <a:t>単行本が３巻。</a:t>
            </a:r>
          </a:p>
          <a:p>
            <a:r>
              <a:rPr lang="ja-JP" altLang="en-US" dirty="0"/>
              <a:t>漫画版もあり。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414" y="5085184"/>
            <a:ext cx="1020530" cy="160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136" y="5083109"/>
            <a:ext cx="1072944" cy="16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0574" y="5084424"/>
            <a:ext cx="1117650" cy="162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6719" y="5087329"/>
            <a:ext cx="1117649" cy="155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8384" y="5086152"/>
            <a:ext cx="1062152" cy="158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登場人物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「僕」　 </a:t>
            </a:r>
            <a:r>
              <a:rPr lang="en-US" altLang="ja-JP" dirty="0"/>
              <a:t>《</a:t>
            </a:r>
            <a:r>
              <a:rPr lang="ja-JP" altLang="en-US" dirty="0"/>
              <a:t>語り手</a:t>
            </a:r>
            <a:r>
              <a:rPr lang="en-US" altLang="ja-JP" dirty="0"/>
              <a:t>》</a:t>
            </a:r>
          </a:p>
          <a:p>
            <a:pPr lvl="1"/>
            <a:r>
              <a:rPr lang="ja-JP" altLang="en-US" dirty="0"/>
              <a:t>主人公。彼の視点で物語が進む。高校２年生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/>
              <a:t>数学が得意</a:t>
            </a:r>
          </a:p>
          <a:p>
            <a:r>
              <a:rPr lang="ja-JP" altLang="en-US" dirty="0"/>
              <a:t>ミルカ　　 </a:t>
            </a:r>
            <a:r>
              <a:rPr lang="en-US" altLang="ja-JP" dirty="0"/>
              <a:t>《</a:t>
            </a:r>
            <a:r>
              <a:rPr lang="ja-JP" altLang="en-US" dirty="0"/>
              <a:t>オイラー萌えの才媛</a:t>
            </a:r>
            <a:r>
              <a:rPr lang="en-US" altLang="ja-JP" dirty="0"/>
              <a:t>》</a:t>
            </a:r>
          </a:p>
          <a:p>
            <a:pPr lvl="1"/>
            <a:r>
              <a:rPr lang="ja-JP" altLang="en-US" dirty="0"/>
              <a:t>「僕」の同級生。</a:t>
            </a:r>
            <a:r>
              <a:rPr lang="ja-JP" altLang="en-US" dirty="0" smtClean="0"/>
              <a:t>女性。</a:t>
            </a:r>
            <a:r>
              <a:rPr lang="ja-JP" altLang="en-US" dirty="0"/>
              <a:t>眼鏡着用。ロングヘアー。</a:t>
            </a:r>
          </a:p>
          <a:p>
            <a:pPr lvl="1"/>
            <a:r>
              <a:rPr lang="ja-JP" altLang="en-US" dirty="0"/>
              <a:t>基本的に落ち着いた人。クール。</a:t>
            </a:r>
          </a:p>
          <a:p>
            <a:pPr lvl="1"/>
            <a:r>
              <a:rPr lang="ja-JP" altLang="en-US" dirty="0"/>
              <a:t>数学がとても得意（現実にはありえないレベル）</a:t>
            </a:r>
          </a:p>
          <a:p>
            <a:pPr lvl="2"/>
            <a:r>
              <a:rPr lang="ja-JP" altLang="en-US" dirty="0"/>
              <a:t>数学を語りだすと、高度なことをすごいスピードで話すので他の人はついていくのがやっと。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ja-JP" altLang="en-US" dirty="0"/>
              <a:t>登場人物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421088"/>
          </a:xfrm>
        </p:spPr>
        <p:txBody>
          <a:bodyPr>
            <a:normAutofit/>
          </a:bodyPr>
          <a:lstStyle/>
          <a:p>
            <a:r>
              <a:rPr lang="ja-JP" altLang="en-US" dirty="0"/>
              <a:t>テトラ　</a:t>
            </a:r>
            <a:r>
              <a:rPr lang="en-US" altLang="ja-JP" dirty="0"/>
              <a:t>― 《</a:t>
            </a:r>
            <a:r>
              <a:rPr lang="ja-JP" altLang="en-US" dirty="0"/>
              <a:t>妹キャラの元気少女</a:t>
            </a:r>
            <a:r>
              <a:rPr lang="en-US" altLang="ja-JP" dirty="0"/>
              <a:t>》</a:t>
            </a:r>
          </a:p>
          <a:p>
            <a:pPr lvl="1"/>
            <a:r>
              <a:rPr lang="ja-JP" altLang="en-US" dirty="0"/>
              <a:t>「僕」の後輩。高校一年生</a:t>
            </a:r>
            <a:r>
              <a:rPr lang="ja-JP" altLang="en-US" dirty="0" smtClean="0"/>
              <a:t>。眼鏡</a:t>
            </a:r>
            <a:r>
              <a:rPr lang="ja-JP" altLang="en-US" dirty="0"/>
              <a:t>なし。短い髪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/>
              <a:t>オーバーアクション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/>
              <a:t>前提条件を忘れがち。</a:t>
            </a:r>
            <a:r>
              <a:rPr lang="ja-JP" altLang="en-US" dirty="0" smtClean="0"/>
              <a:t>→いわゆるドジ</a:t>
            </a:r>
            <a:r>
              <a:rPr lang="ja-JP" altLang="en-US" dirty="0" err="1"/>
              <a:t>っ</a:t>
            </a:r>
            <a:r>
              <a:rPr lang="ja-JP" altLang="en-US" dirty="0"/>
              <a:t>娘。</a:t>
            </a:r>
          </a:p>
          <a:p>
            <a:pPr lvl="1"/>
            <a:r>
              <a:rPr lang="ja-JP" altLang="en-US" dirty="0"/>
              <a:t>数学は得意ではないが、学びたいと思っている。</a:t>
            </a:r>
          </a:p>
          <a:p>
            <a:r>
              <a:rPr lang="ja-JP" altLang="en-US" dirty="0"/>
              <a:t>ユーリ　</a:t>
            </a:r>
            <a:r>
              <a:rPr lang="en-US" altLang="ja-JP" dirty="0"/>
              <a:t>― 《</a:t>
            </a:r>
            <a:r>
              <a:rPr lang="ja-JP" altLang="en-US" dirty="0"/>
              <a:t>猫語・ポニテの中学二年生</a:t>
            </a:r>
            <a:r>
              <a:rPr lang="en-US" altLang="ja-JP" dirty="0"/>
              <a:t>》</a:t>
            </a:r>
          </a:p>
          <a:p>
            <a:pPr lvl="1"/>
            <a:r>
              <a:rPr lang="ja-JP" altLang="en-US" dirty="0"/>
              <a:t>「僕」の従妹。眼鏡着脱。ポニーテール。</a:t>
            </a:r>
          </a:p>
          <a:p>
            <a:pPr lvl="1"/>
            <a:r>
              <a:rPr lang="ja-JP" altLang="en-US" dirty="0"/>
              <a:t>ストーリーが進むなかで数学に興味を持つ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第２巻から登場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その他脇役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エィエィ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「僕」の同級生。音楽が得意。女性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司書の瑞谷先生。（女性）</a:t>
            </a:r>
          </a:p>
          <a:p>
            <a:pPr lvl="0"/>
            <a:r>
              <a:rPr lang="ja-JP" altLang="en-US" dirty="0" smtClean="0"/>
              <a:t>数学の村木先生（男性）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見てわかるとおり、脇役はほとんど全員女性です。</a:t>
            </a:r>
          </a:p>
          <a:p>
            <a:pPr lvl="1"/>
            <a:r>
              <a:rPr lang="ja-JP" altLang="en-US" dirty="0" smtClean="0"/>
              <a:t>ハーレムものと言えましょう。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大まかに２つに分かれます。</a:t>
            </a:r>
          </a:p>
          <a:p>
            <a:pPr lvl="1"/>
            <a:r>
              <a:rPr lang="ja-JP" altLang="en-US" dirty="0"/>
              <a:t>ラブコメパート</a:t>
            </a:r>
          </a:p>
          <a:p>
            <a:pPr lvl="1"/>
            <a:r>
              <a:rPr lang="ja-JP" altLang="en-US" dirty="0"/>
              <a:t>数学パート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ラブコメパート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r>
              <a:rPr lang="ja-JP" altLang="en-US" dirty="0"/>
              <a:t>ストーリー展開は稚拙。雑と言って良いレベル。</a:t>
            </a:r>
          </a:p>
          <a:p>
            <a:pPr lvl="1"/>
            <a:r>
              <a:rPr lang="ja-JP" altLang="en-US" dirty="0" smtClean="0"/>
              <a:t>ちょっと</a:t>
            </a:r>
            <a:r>
              <a:rPr lang="ja-JP" altLang="en-US" dirty="0"/>
              <a:t>変わった展開を</a:t>
            </a:r>
            <a:r>
              <a:rPr lang="ja-JP" altLang="en-US" dirty="0" smtClean="0"/>
              <a:t>して読者の気を引くけど、</a:t>
            </a:r>
            <a:r>
              <a:rPr lang="ja-JP" altLang="en-US" dirty="0"/>
              <a:t>何事も</a:t>
            </a:r>
            <a:r>
              <a:rPr lang="ja-JP" altLang="en-US" dirty="0" smtClean="0"/>
              <a:t>なかったかのように普通に続く。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作者があと先を考えている印象が薄い。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まるで</a:t>
            </a:r>
            <a:r>
              <a:rPr lang="ja-JP" altLang="en-US" dirty="0"/>
              <a:t>作者が思いついたネタ</a:t>
            </a:r>
            <a:r>
              <a:rPr lang="ja-JP" altLang="en-US" dirty="0" smtClean="0"/>
              <a:t>を工夫なしで出して</a:t>
            </a:r>
            <a:r>
              <a:rPr lang="ja-JP" altLang="en-US" dirty="0"/>
              <a:t>いる</a:t>
            </a:r>
            <a:r>
              <a:rPr lang="ja-JP" altLang="en-US" dirty="0" smtClean="0"/>
              <a:t>よう。</a:t>
            </a:r>
            <a:endParaRPr lang="ja-JP" altLang="en-US" dirty="0"/>
          </a:p>
          <a:p>
            <a:r>
              <a:rPr lang="ja-JP" altLang="en-US" dirty="0"/>
              <a:t>どうしてこうなった？</a:t>
            </a:r>
          </a:p>
          <a:p>
            <a:pPr lvl="1"/>
            <a:r>
              <a:rPr lang="ja-JP" altLang="en-US" dirty="0"/>
              <a:t>作者はキャラクタ設定だけして満足してしまった？</a:t>
            </a:r>
          </a:p>
          <a:p>
            <a:pPr lvl="1"/>
            <a:r>
              <a:rPr lang="ja-JP" altLang="en-US" dirty="0"/>
              <a:t>ストーリーを練り上げる時間＆描写する紙幅がなかった？</a:t>
            </a:r>
          </a:p>
          <a:p>
            <a:pPr lvl="2"/>
            <a:r>
              <a:rPr lang="ja-JP" altLang="en-US" dirty="0"/>
              <a:t>紙幅制限が丁寧な展開を妨げた？</a:t>
            </a:r>
          </a:p>
          <a:p>
            <a:pPr lvl="1"/>
            <a:r>
              <a:rPr lang="ja-JP" altLang="en-US" dirty="0"/>
              <a:t>少なくとも数学パートの質を下げるわけにはいかなそう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話の筋よりキャラクタの魅力を訴求する方向（？）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数学パート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6085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とても</a:t>
            </a:r>
            <a:r>
              <a:rPr lang="ja-JP" altLang="en-US" dirty="0"/>
              <a:t>秀逸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ラブコメパートとのギャップが凄い。</a:t>
            </a:r>
            <a:endParaRPr lang="ja-JP" altLang="en-US" dirty="0"/>
          </a:p>
          <a:p>
            <a:r>
              <a:rPr lang="ja-JP" altLang="en-US" dirty="0" smtClean="0"/>
              <a:t>数学</a:t>
            </a:r>
            <a:r>
              <a:rPr lang="ja-JP" altLang="en-US" dirty="0"/>
              <a:t>の</a:t>
            </a:r>
            <a:r>
              <a:rPr lang="ja-JP" altLang="en-US" dirty="0" smtClean="0"/>
              <a:t>議論での興味の引き方がとても良い。</a:t>
            </a:r>
            <a:endParaRPr lang="ja-JP" altLang="en-US" dirty="0"/>
          </a:p>
          <a:p>
            <a:pPr lvl="1"/>
            <a:r>
              <a:rPr lang="ja-JP" altLang="en-US" dirty="0"/>
              <a:t>ストーリーを読むのを止めて問題を解きたくなる。</a:t>
            </a:r>
          </a:p>
          <a:p>
            <a:pPr lvl="1"/>
            <a:r>
              <a:rPr lang="ja-JP" altLang="en-US" dirty="0" smtClean="0"/>
              <a:t>続き</a:t>
            </a:r>
            <a:r>
              <a:rPr lang="ja-JP" altLang="en-US" dirty="0"/>
              <a:t>が気になってつい読みふけってしまう。</a:t>
            </a:r>
          </a:p>
          <a:p>
            <a:r>
              <a:rPr lang="ja-JP" altLang="en-US" dirty="0"/>
              <a:t>数学がらみの伏線をきちっと張ってきちっと回収</a:t>
            </a:r>
          </a:p>
          <a:p>
            <a:pPr lvl="1"/>
            <a:r>
              <a:rPr lang="ja-JP" altLang="en-US" dirty="0" smtClean="0"/>
              <a:t>色々な難易度でいくつ</a:t>
            </a:r>
            <a:r>
              <a:rPr lang="ja-JP" altLang="en-US" dirty="0"/>
              <a:t>も張ってくるから読んでて飽きない。</a:t>
            </a:r>
          </a:p>
          <a:p>
            <a:r>
              <a:rPr lang="ja-JP" altLang="en-US" dirty="0"/>
              <a:t>数学をわかるところの感動がうまく描写されている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リゾート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621</Words>
  <Application>Microsoft Office PowerPoint</Application>
  <PresentationFormat>画面に合わせる (4:3)</PresentationFormat>
  <Paragraphs>99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リゾート</vt:lpstr>
      <vt:lpstr>5分でわかる 数学ガールの魅力</vt:lpstr>
      <vt:lpstr>この文書について</vt:lpstr>
      <vt:lpstr>数学ガール</vt:lpstr>
      <vt:lpstr>登場人物</vt:lpstr>
      <vt:lpstr>登場人物</vt:lpstr>
      <vt:lpstr>その他脇役</vt:lpstr>
      <vt:lpstr>物語</vt:lpstr>
      <vt:lpstr>ラブコメパート</vt:lpstr>
      <vt:lpstr>数学パート</vt:lpstr>
      <vt:lpstr>数学ガールの魅力</vt:lpstr>
      <vt:lpstr>数学を取り組むところ</vt:lpstr>
      <vt:lpstr>興味を持ったら</vt:lpstr>
      <vt:lpstr>ご清聴 ありがとうございました。</vt:lpstr>
    </vt:vector>
  </TitlesOfParts>
  <Company>AXIOHELIX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5分でわかる 数学ガールの魅力</dc:title>
  <dc:creator/>
  <cp:lastModifiedBy>kf</cp:lastModifiedBy>
  <cp:revision>55</cp:revision>
  <dcterms:created xsi:type="dcterms:W3CDTF">2010-08-01T15:25:29Z</dcterms:created>
  <dcterms:modified xsi:type="dcterms:W3CDTF">2010-08-05T15:26:57Z</dcterms:modified>
</cp:coreProperties>
</file>