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5"/>
  </p:notesMasterIdLst>
  <p:sldIdLst>
    <p:sldId id="256" r:id="rId2"/>
    <p:sldId id="260" r:id="rId3"/>
    <p:sldId id="261" r:id="rId4"/>
    <p:sldId id="262" r:id="rId5"/>
    <p:sldId id="275" r:id="rId6"/>
    <p:sldId id="277" r:id="rId7"/>
    <p:sldId id="263" r:id="rId8"/>
    <p:sldId id="278" r:id="rId9"/>
    <p:sldId id="264" r:id="rId10"/>
    <p:sldId id="274" r:id="rId11"/>
    <p:sldId id="271" r:id="rId12"/>
    <p:sldId id="268" r:id="rId13"/>
    <p:sldId id="279"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7" autoAdjust="0"/>
    <p:restoredTop sz="67753" autoAdjust="0"/>
  </p:normalViewPr>
  <p:slideViewPr>
    <p:cSldViewPr snapToGrid="0">
      <p:cViewPr varScale="1">
        <p:scale>
          <a:sx n="58" d="100"/>
          <a:sy n="58" d="100"/>
        </p:scale>
        <p:origin x="2107" y="62"/>
      </p:cViewPr>
      <p:guideLst/>
    </p:cSldViewPr>
  </p:slideViewPr>
  <p:outlineViewPr>
    <p:cViewPr>
      <p:scale>
        <a:sx n="33" d="100"/>
        <a:sy n="33" d="100"/>
      </p:scale>
      <p:origin x="0" y="-4146"/>
    </p:cViewPr>
  </p:outlineViewPr>
  <p:notesTextViewPr>
    <p:cViewPr>
      <p:scale>
        <a:sx n="3" d="2"/>
        <a:sy n="3" d="2"/>
      </p:scale>
      <p:origin x="0" y="0"/>
    </p:cViewPr>
  </p:notesText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4040E-3F17-4634-8615-BA2FDC142DB7}" type="doc">
      <dgm:prSet loTypeId="urn:microsoft.com/office/officeart/2005/8/layout/process1" loCatId="process" qsTypeId="urn:microsoft.com/office/officeart/2005/8/quickstyle/simple1" qsCatId="simple" csTypeId="urn:microsoft.com/office/officeart/2005/8/colors/accent1_2" csCatId="accent1" phldr="1"/>
      <dgm:spPr/>
    </dgm:pt>
    <dgm:pt modelId="{33EBB8B4-A900-4D0E-9558-D5A3518BA883}">
      <dgm:prSet phldrT="[テキスト]"/>
      <dgm:spPr/>
      <dgm:t>
        <a:bodyPr/>
        <a:lstStyle/>
        <a:p>
          <a:r>
            <a:rPr kumimoji="1" lang="ja-JP" altLang="en-US" dirty="0"/>
            <a:t>学年学科入力</a:t>
          </a:r>
        </a:p>
      </dgm:t>
    </dgm:pt>
    <dgm:pt modelId="{E45C4565-1FDF-4D14-B80B-A78BE9FA4F75}" type="parTrans" cxnId="{EE5FA5BD-BAB5-4078-8303-F4E0007251E4}">
      <dgm:prSet/>
      <dgm:spPr/>
      <dgm:t>
        <a:bodyPr/>
        <a:lstStyle/>
        <a:p>
          <a:endParaRPr kumimoji="1" lang="ja-JP" altLang="en-US"/>
        </a:p>
      </dgm:t>
    </dgm:pt>
    <dgm:pt modelId="{90F37A3C-D082-4F1E-B936-2A8525787A7B}" type="sibTrans" cxnId="{EE5FA5BD-BAB5-4078-8303-F4E0007251E4}">
      <dgm:prSet/>
      <dgm:spPr/>
      <dgm:t>
        <a:bodyPr/>
        <a:lstStyle/>
        <a:p>
          <a:endParaRPr kumimoji="1" lang="ja-JP" altLang="en-US"/>
        </a:p>
      </dgm:t>
    </dgm:pt>
    <dgm:pt modelId="{92B2F23E-FFD1-4A02-9307-108425DB1659}">
      <dgm:prSet phldrT="[テキスト]"/>
      <dgm:spPr/>
      <dgm:t>
        <a:bodyPr/>
        <a:lstStyle/>
        <a:p>
          <a:r>
            <a:rPr kumimoji="1" lang="ja-JP" altLang="en-US" dirty="0"/>
            <a:t>授業評価</a:t>
          </a:r>
        </a:p>
      </dgm:t>
    </dgm:pt>
    <dgm:pt modelId="{B93660CF-0FA5-41ED-BDA2-982BA67A2135}" type="parTrans" cxnId="{5407ED31-572F-4DFF-BF0F-6A66DB7D1682}">
      <dgm:prSet/>
      <dgm:spPr/>
      <dgm:t>
        <a:bodyPr/>
        <a:lstStyle/>
        <a:p>
          <a:endParaRPr kumimoji="1" lang="ja-JP" altLang="en-US"/>
        </a:p>
      </dgm:t>
    </dgm:pt>
    <dgm:pt modelId="{E47875B7-DEC2-41FD-B5B2-F34E857DAB3A}" type="sibTrans" cxnId="{5407ED31-572F-4DFF-BF0F-6A66DB7D1682}">
      <dgm:prSet/>
      <dgm:spPr/>
      <dgm:t>
        <a:bodyPr/>
        <a:lstStyle/>
        <a:p>
          <a:endParaRPr kumimoji="1" lang="ja-JP" altLang="en-US"/>
        </a:p>
      </dgm:t>
    </dgm:pt>
    <dgm:pt modelId="{259B65A5-F492-4DCB-89B0-742CDEEAD1CD}">
      <dgm:prSet phldrT="[テキスト]"/>
      <dgm:spPr/>
      <dgm:t>
        <a:bodyPr/>
        <a:lstStyle/>
        <a:p>
          <a:r>
            <a:rPr kumimoji="1" lang="ja-JP" altLang="en-US" dirty="0"/>
            <a:t>データを送信</a:t>
          </a:r>
        </a:p>
      </dgm:t>
    </dgm:pt>
    <dgm:pt modelId="{97AF777D-7076-45FC-AD4D-027AD67C3449}" type="parTrans" cxnId="{FA7D8B75-42D1-470D-95F9-A6315E3652B2}">
      <dgm:prSet/>
      <dgm:spPr/>
      <dgm:t>
        <a:bodyPr/>
        <a:lstStyle/>
        <a:p>
          <a:endParaRPr kumimoji="1" lang="ja-JP" altLang="en-US"/>
        </a:p>
      </dgm:t>
    </dgm:pt>
    <dgm:pt modelId="{ECDB3C2C-20DA-43CC-9E8C-C83BFDAE672B}" type="sibTrans" cxnId="{FA7D8B75-42D1-470D-95F9-A6315E3652B2}">
      <dgm:prSet/>
      <dgm:spPr/>
      <dgm:t>
        <a:bodyPr/>
        <a:lstStyle/>
        <a:p>
          <a:endParaRPr kumimoji="1" lang="ja-JP" altLang="en-US"/>
        </a:p>
      </dgm:t>
    </dgm:pt>
    <dgm:pt modelId="{CCDEA871-6617-4428-8ADD-6F0AA4F6E019}" type="pres">
      <dgm:prSet presAssocID="{A784040E-3F17-4634-8615-BA2FDC142DB7}" presName="Name0" presStyleCnt="0">
        <dgm:presLayoutVars>
          <dgm:dir/>
          <dgm:resizeHandles val="exact"/>
        </dgm:presLayoutVars>
      </dgm:prSet>
      <dgm:spPr/>
    </dgm:pt>
    <dgm:pt modelId="{1798ED6A-B2EB-484C-9EED-61D665074B8C}" type="pres">
      <dgm:prSet presAssocID="{33EBB8B4-A900-4D0E-9558-D5A3518BA883}" presName="node" presStyleLbl="node1" presStyleIdx="0" presStyleCnt="3">
        <dgm:presLayoutVars>
          <dgm:bulletEnabled val="1"/>
        </dgm:presLayoutVars>
      </dgm:prSet>
      <dgm:spPr/>
    </dgm:pt>
    <dgm:pt modelId="{EA003759-9FD2-4303-BABF-D58F61223638}" type="pres">
      <dgm:prSet presAssocID="{90F37A3C-D082-4F1E-B936-2A8525787A7B}" presName="sibTrans" presStyleLbl="sibTrans2D1" presStyleIdx="0" presStyleCnt="2"/>
      <dgm:spPr/>
    </dgm:pt>
    <dgm:pt modelId="{FE4DFE54-D05C-41F1-8FE1-25062FDCF22F}" type="pres">
      <dgm:prSet presAssocID="{90F37A3C-D082-4F1E-B936-2A8525787A7B}" presName="connectorText" presStyleLbl="sibTrans2D1" presStyleIdx="0" presStyleCnt="2"/>
      <dgm:spPr/>
    </dgm:pt>
    <dgm:pt modelId="{7595ECA1-294E-4114-9CEF-EA967E9231E3}" type="pres">
      <dgm:prSet presAssocID="{92B2F23E-FFD1-4A02-9307-108425DB1659}" presName="node" presStyleLbl="node1" presStyleIdx="1" presStyleCnt="3">
        <dgm:presLayoutVars>
          <dgm:bulletEnabled val="1"/>
        </dgm:presLayoutVars>
      </dgm:prSet>
      <dgm:spPr/>
    </dgm:pt>
    <dgm:pt modelId="{67A9D0A7-C80F-4BE1-82F5-32DAEFBDCAD7}" type="pres">
      <dgm:prSet presAssocID="{E47875B7-DEC2-41FD-B5B2-F34E857DAB3A}" presName="sibTrans" presStyleLbl="sibTrans2D1" presStyleIdx="1" presStyleCnt="2"/>
      <dgm:spPr/>
    </dgm:pt>
    <dgm:pt modelId="{AAE3ED82-04F2-4706-9E65-7CE4A51A4D62}" type="pres">
      <dgm:prSet presAssocID="{E47875B7-DEC2-41FD-B5B2-F34E857DAB3A}" presName="connectorText" presStyleLbl="sibTrans2D1" presStyleIdx="1" presStyleCnt="2"/>
      <dgm:spPr/>
    </dgm:pt>
    <dgm:pt modelId="{4A7A4208-B1DF-473F-900F-8F05FE5C987C}" type="pres">
      <dgm:prSet presAssocID="{259B65A5-F492-4DCB-89B0-742CDEEAD1CD}" presName="node" presStyleLbl="node1" presStyleIdx="2" presStyleCnt="3">
        <dgm:presLayoutVars>
          <dgm:bulletEnabled val="1"/>
        </dgm:presLayoutVars>
      </dgm:prSet>
      <dgm:spPr/>
    </dgm:pt>
  </dgm:ptLst>
  <dgm:cxnLst>
    <dgm:cxn modelId="{5407ED31-572F-4DFF-BF0F-6A66DB7D1682}" srcId="{A784040E-3F17-4634-8615-BA2FDC142DB7}" destId="{92B2F23E-FFD1-4A02-9307-108425DB1659}" srcOrd="1" destOrd="0" parTransId="{B93660CF-0FA5-41ED-BDA2-982BA67A2135}" sibTransId="{E47875B7-DEC2-41FD-B5B2-F34E857DAB3A}"/>
    <dgm:cxn modelId="{22B4294B-AC42-460F-A6DD-7548987C7017}" type="presOf" srcId="{92B2F23E-FFD1-4A02-9307-108425DB1659}" destId="{7595ECA1-294E-4114-9CEF-EA967E9231E3}" srcOrd="0" destOrd="0" presId="urn:microsoft.com/office/officeart/2005/8/layout/process1"/>
    <dgm:cxn modelId="{EE5FA5BD-BAB5-4078-8303-F4E0007251E4}" srcId="{A784040E-3F17-4634-8615-BA2FDC142DB7}" destId="{33EBB8B4-A900-4D0E-9558-D5A3518BA883}" srcOrd="0" destOrd="0" parTransId="{E45C4565-1FDF-4D14-B80B-A78BE9FA4F75}" sibTransId="{90F37A3C-D082-4F1E-B936-2A8525787A7B}"/>
    <dgm:cxn modelId="{FA7D8B75-42D1-470D-95F9-A6315E3652B2}" srcId="{A784040E-3F17-4634-8615-BA2FDC142DB7}" destId="{259B65A5-F492-4DCB-89B0-742CDEEAD1CD}" srcOrd="2" destOrd="0" parTransId="{97AF777D-7076-45FC-AD4D-027AD67C3449}" sibTransId="{ECDB3C2C-20DA-43CC-9E8C-C83BFDAE672B}"/>
    <dgm:cxn modelId="{F2F8069D-96FA-4912-AE5B-7B7162F21F59}" type="presOf" srcId="{90F37A3C-D082-4F1E-B936-2A8525787A7B}" destId="{FE4DFE54-D05C-41F1-8FE1-25062FDCF22F}" srcOrd="1" destOrd="0" presId="urn:microsoft.com/office/officeart/2005/8/layout/process1"/>
    <dgm:cxn modelId="{8532A0D6-1A10-4E34-9131-D8BE14A7ACAA}" type="presOf" srcId="{33EBB8B4-A900-4D0E-9558-D5A3518BA883}" destId="{1798ED6A-B2EB-484C-9EED-61D665074B8C}" srcOrd="0" destOrd="0" presId="urn:microsoft.com/office/officeart/2005/8/layout/process1"/>
    <dgm:cxn modelId="{665D08E3-1E77-492D-83F9-0845154C7BBD}" type="presOf" srcId="{E47875B7-DEC2-41FD-B5B2-F34E857DAB3A}" destId="{67A9D0A7-C80F-4BE1-82F5-32DAEFBDCAD7}" srcOrd="0" destOrd="0" presId="urn:microsoft.com/office/officeart/2005/8/layout/process1"/>
    <dgm:cxn modelId="{373A2A16-556A-4468-9CC0-29E5E98AF9C3}" type="presOf" srcId="{E47875B7-DEC2-41FD-B5B2-F34E857DAB3A}" destId="{AAE3ED82-04F2-4706-9E65-7CE4A51A4D62}" srcOrd="1" destOrd="0" presId="urn:microsoft.com/office/officeart/2005/8/layout/process1"/>
    <dgm:cxn modelId="{FDFCDE20-2070-4CCD-9FF7-90245B2672D2}" type="presOf" srcId="{90F37A3C-D082-4F1E-B936-2A8525787A7B}" destId="{EA003759-9FD2-4303-BABF-D58F61223638}" srcOrd="0" destOrd="0" presId="urn:microsoft.com/office/officeart/2005/8/layout/process1"/>
    <dgm:cxn modelId="{D0CAFD3F-587C-4A9A-8083-A667E642770D}" type="presOf" srcId="{259B65A5-F492-4DCB-89B0-742CDEEAD1CD}" destId="{4A7A4208-B1DF-473F-900F-8F05FE5C987C}" srcOrd="0" destOrd="0" presId="urn:microsoft.com/office/officeart/2005/8/layout/process1"/>
    <dgm:cxn modelId="{835FBA07-DC94-403F-B598-5E5EC1AE57C1}" type="presOf" srcId="{A784040E-3F17-4634-8615-BA2FDC142DB7}" destId="{CCDEA871-6617-4428-8ADD-6F0AA4F6E019}" srcOrd="0" destOrd="0" presId="urn:microsoft.com/office/officeart/2005/8/layout/process1"/>
    <dgm:cxn modelId="{13AE309A-298F-4103-829F-BBD31A84E984}" type="presParOf" srcId="{CCDEA871-6617-4428-8ADD-6F0AA4F6E019}" destId="{1798ED6A-B2EB-484C-9EED-61D665074B8C}" srcOrd="0" destOrd="0" presId="urn:microsoft.com/office/officeart/2005/8/layout/process1"/>
    <dgm:cxn modelId="{9FEF8F41-5F1D-40CA-AB5C-B9BB0F8D0D7D}" type="presParOf" srcId="{CCDEA871-6617-4428-8ADD-6F0AA4F6E019}" destId="{EA003759-9FD2-4303-BABF-D58F61223638}" srcOrd="1" destOrd="0" presId="urn:microsoft.com/office/officeart/2005/8/layout/process1"/>
    <dgm:cxn modelId="{0DF9DA92-AA68-42E3-B9DA-7762BFF02103}" type="presParOf" srcId="{EA003759-9FD2-4303-BABF-D58F61223638}" destId="{FE4DFE54-D05C-41F1-8FE1-25062FDCF22F}" srcOrd="0" destOrd="0" presId="urn:microsoft.com/office/officeart/2005/8/layout/process1"/>
    <dgm:cxn modelId="{4C280555-A14E-47BE-9C52-0A5F5D97382B}" type="presParOf" srcId="{CCDEA871-6617-4428-8ADD-6F0AA4F6E019}" destId="{7595ECA1-294E-4114-9CEF-EA967E9231E3}" srcOrd="2" destOrd="0" presId="urn:microsoft.com/office/officeart/2005/8/layout/process1"/>
    <dgm:cxn modelId="{95431589-7E07-444D-B004-CEA0F94AFC70}" type="presParOf" srcId="{CCDEA871-6617-4428-8ADD-6F0AA4F6E019}" destId="{67A9D0A7-C80F-4BE1-82F5-32DAEFBDCAD7}" srcOrd="3" destOrd="0" presId="urn:microsoft.com/office/officeart/2005/8/layout/process1"/>
    <dgm:cxn modelId="{3BA88DB6-582D-41F4-9B9E-4EB0E0CF274C}" type="presParOf" srcId="{67A9D0A7-C80F-4BE1-82F5-32DAEFBDCAD7}" destId="{AAE3ED82-04F2-4706-9E65-7CE4A51A4D62}" srcOrd="0" destOrd="0" presId="urn:microsoft.com/office/officeart/2005/8/layout/process1"/>
    <dgm:cxn modelId="{36A68656-D89F-4F8E-A950-3992437F0B7E}" type="presParOf" srcId="{CCDEA871-6617-4428-8ADD-6F0AA4F6E019}" destId="{4A7A4208-B1DF-473F-900F-8F05FE5C987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8ED6A-B2EB-484C-9EED-61D665074B8C}">
      <dsp:nvSpPr>
        <dsp:cNvPr id="0" name=""/>
        <dsp:cNvSpPr/>
      </dsp:nvSpPr>
      <dsp:spPr>
        <a:xfrm>
          <a:off x="7314"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学年学科入力</a:t>
          </a:r>
        </a:p>
      </dsp:txBody>
      <dsp:txXfrm>
        <a:off x="45734" y="2044784"/>
        <a:ext cx="2109406" cy="1234907"/>
      </dsp:txXfrm>
    </dsp:sp>
    <dsp:sp modelId="{EA003759-9FD2-4303-BABF-D58F61223638}">
      <dsp:nvSpPr>
        <dsp:cNvPr id="0" name=""/>
        <dsp:cNvSpPr/>
      </dsp:nvSpPr>
      <dsp:spPr>
        <a:xfrm>
          <a:off x="2412185" y="2391143"/>
          <a:ext cx="463484" cy="542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kumimoji="1" lang="ja-JP" altLang="en-US" sz="2300" kern="1200"/>
        </a:p>
      </dsp:txBody>
      <dsp:txXfrm>
        <a:off x="2412185" y="2499581"/>
        <a:ext cx="324439" cy="325313"/>
      </dsp:txXfrm>
    </dsp:sp>
    <dsp:sp modelId="{7595ECA1-294E-4114-9CEF-EA967E9231E3}">
      <dsp:nvSpPr>
        <dsp:cNvPr id="0" name=""/>
        <dsp:cNvSpPr/>
      </dsp:nvSpPr>
      <dsp:spPr>
        <a:xfrm>
          <a:off x="3068059"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授業評価</a:t>
          </a:r>
        </a:p>
      </dsp:txBody>
      <dsp:txXfrm>
        <a:off x="3106479" y="2044784"/>
        <a:ext cx="2109406" cy="1234907"/>
      </dsp:txXfrm>
    </dsp:sp>
    <dsp:sp modelId="{67A9D0A7-C80F-4BE1-82F5-32DAEFBDCAD7}">
      <dsp:nvSpPr>
        <dsp:cNvPr id="0" name=""/>
        <dsp:cNvSpPr/>
      </dsp:nvSpPr>
      <dsp:spPr>
        <a:xfrm>
          <a:off x="5472930" y="2391143"/>
          <a:ext cx="463484" cy="542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kumimoji="1" lang="ja-JP" altLang="en-US" sz="2300" kern="1200"/>
        </a:p>
      </dsp:txBody>
      <dsp:txXfrm>
        <a:off x="5472930" y="2499581"/>
        <a:ext cx="324439" cy="325313"/>
      </dsp:txXfrm>
    </dsp:sp>
    <dsp:sp modelId="{4A7A4208-B1DF-473F-900F-8F05FE5C987C}">
      <dsp:nvSpPr>
        <dsp:cNvPr id="0" name=""/>
        <dsp:cNvSpPr/>
      </dsp:nvSpPr>
      <dsp:spPr>
        <a:xfrm>
          <a:off x="6128804"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データを送信</a:t>
          </a:r>
        </a:p>
      </dsp:txBody>
      <dsp:txXfrm>
        <a:off x="6167224" y="2044784"/>
        <a:ext cx="2109406" cy="12349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プログラミングを用いたアプリケーションの開発というテーマで</a:t>
            </a:r>
            <a:r>
              <a:rPr kumimoji="1" lang="en-US" altLang="ja-JP" dirty="0"/>
              <a:t>5</a:t>
            </a:r>
            <a:r>
              <a:rPr kumimoji="1" lang="ja-JP" altLang="en-US" dirty="0"/>
              <a:t>年電子制御工学科の溝が発表させていただきます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0</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として、アンケート結果の自動集計および自動配信する機能を実装していきたいと考えています。それにより、教員の皆さんにかかる負担がさらに少なくなり、よりスムーズに授業評価アンケートを実施することができるよう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9</a:t>
            </a:fld>
            <a:endParaRPr kumimoji="1" lang="ja-JP" altLang="en-US"/>
          </a:p>
        </p:txBody>
      </p:sp>
    </p:spTree>
    <p:extLst>
      <p:ext uri="{BB962C8B-B14F-4D97-AF65-F5344CB8AC3E}">
        <p14:creationId xmlns:p14="http://schemas.microsoft.com/office/powerpoint/2010/main" val="1304763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それでは、本発表のまとめを述べたいと思います。</a:t>
            </a:r>
            <a:r>
              <a:rPr lang="ja-JP" altLang="en-US" dirty="0"/>
              <a:t>本研究では</a:t>
            </a:r>
            <a:r>
              <a:rPr lang="en-US" altLang="ja-JP" dirty="0"/>
              <a:t>web</a:t>
            </a:r>
            <a:r>
              <a:rPr lang="ja-JP" altLang="en-US" dirty="0"/>
              <a:t>プログラミングを用いて授業評価アンケートを作成しました。このアンケートは従来のマークシート方式に比べて紙資源の節約、教員の労力削減、ユーザ体験の向上という点で優れています。今後の展望として、このプログラムに新機能を追加したいと考えています。それにより、</a:t>
            </a:r>
            <a:r>
              <a:rPr kumimoji="1" lang="ja-JP" altLang="en-US" dirty="0"/>
              <a:t>教員の負担を減らし、よりスムーズに授業評価アンケートを実施することができるようになります。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これで発表を終わります。ご清聴ありがとうございました。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11</a:t>
            </a:fld>
            <a:endParaRPr kumimoji="1" lang="ja-JP" altLang="en-US"/>
          </a:p>
        </p:txBody>
      </p:sp>
    </p:spTree>
    <p:extLst>
      <p:ext uri="{BB962C8B-B14F-4D97-AF65-F5344CB8AC3E}">
        <p14:creationId xmlns:p14="http://schemas.microsoft.com/office/powerpoint/2010/main" val="214188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XEE</a:t>
            </a:r>
            <a:r>
              <a:rPr kumimoji="1" lang="ja-JP" altLang="en-US" dirty="0"/>
              <a:t>システムは本校の一般文系に所属されている林良平先生が発表したオンライン経済実験基盤システムです。これは、スマホで簡単にできる。誰でもタダで使える。</a:t>
            </a:r>
            <a:r>
              <a:rPr kumimoji="1" lang="en-US" altLang="ja-JP" dirty="0"/>
              <a:t>1000</a:t>
            </a:r>
            <a:r>
              <a:rPr kumimoji="1" lang="ja-JP" altLang="en-US" dirty="0"/>
              <a:t>人同時にアクセスできる。プログラミングの知識不要で経済実験を実施できる。という</a:t>
            </a:r>
            <a:r>
              <a:rPr kumimoji="1" lang="en-US" altLang="ja-JP" dirty="0"/>
              <a:t>4</a:t>
            </a:r>
            <a:r>
              <a:rPr kumimoji="1" lang="ja-JP" altLang="en-US" dirty="0" err="1"/>
              <a:t>つを</a:t>
            </a:r>
            <a:r>
              <a:rPr kumimoji="1" lang="ja-JP" altLang="en-US" dirty="0"/>
              <a:t>コンセプトに作られています。しかし、このシステムは応用範囲が広く、経済実験以外にも応用可能です。そこで本研究では</a:t>
            </a:r>
            <a:r>
              <a:rPr kumimoji="1" lang="en-US" altLang="ja-JP" dirty="0"/>
              <a:t>XEE</a:t>
            </a:r>
            <a:r>
              <a:rPr kumimoji="1" lang="ja-JP" altLang="en-US" dirty="0"/>
              <a:t>システムを用いて授業評価アンケートを作成しました。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12</a:t>
            </a:fld>
            <a:endParaRPr kumimoji="1" lang="ja-JP" altLang="en-US"/>
          </a:p>
        </p:txBody>
      </p:sp>
    </p:spTree>
    <p:extLst>
      <p:ext uri="{BB962C8B-B14F-4D97-AF65-F5344CB8AC3E}">
        <p14:creationId xmlns:p14="http://schemas.microsoft.com/office/powerpoint/2010/main" val="89682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a:t>
            </a:r>
            <a:r>
              <a:rPr lang="ja-JP" altLang="en-US" dirty="0"/>
              <a:t>の目的は、</a:t>
            </a:r>
            <a:r>
              <a:rPr lang="en-US" altLang="ja-JP" dirty="0"/>
              <a:t>web</a:t>
            </a:r>
            <a:r>
              <a:rPr lang="ja-JP" altLang="en-US" dirty="0"/>
              <a:t>上で授業評価アンケートを実施することです。鹿児島高専ではこれまでマークシート方式で授業評価アンケートを実施してきました。本研究ではそのアンケートを</a:t>
            </a:r>
            <a:r>
              <a:rPr lang="en-US" altLang="ja-JP" dirty="0"/>
              <a:t>web</a:t>
            </a:r>
            <a:r>
              <a:rPr lang="ja-JP" altLang="en-US" dirty="0"/>
              <a:t>上で実施するための仕組みづくりを行います。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なぜ、マークシート方式から</a:t>
            </a:r>
            <a:r>
              <a:rPr lang="en-US" altLang="ja-JP" dirty="0"/>
              <a:t>web</a:t>
            </a:r>
            <a:r>
              <a:rPr lang="ja-JP" altLang="en-US" dirty="0"/>
              <a:t>アンケートに移行しなければならないのでしょうか。それは、マークシート方式に</a:t>
            </a:r>
            <a:r>
              <a:rPr lang="en-US" altLang="ja-JP" dirty="0"/>
              <a:t>2</a:t>
            </a:r>
            <a:r>
              <a:rPr lang="ja-JP" altLang="en-US" dirty="0" err="1"/>
              <a:t>つの</a:t>
            </a:r>
            <a:r>
              <a:rPr lang="ja-JP" altLang="en-US" dirty="0"/>
              <a:t>欠点があるからです。</a:t>
            </a:r>
            <a:r>
              <a:rPr lang="en-US" altLang="ja-JP" dirty="0"/>
              <a:t>1</a:t>
            </a:r>
            <a:r>
              <a:rPr lang="ja-JP" altLang="en-US" dirty="0"/>
              <a:t>つめは多くの紙資源を消費してしまう点です．マークシート方式のアンケートにおいて解答用紙および問題用紙はすべて紙で作られています。そのため、アンケートを実施するたびに多くの紙資源を消費します。</a:t>
            </a:r>
            <a:r>
              <a:rPr lang="en-US" altLang="ja-JP" dirty="0"/>
              <a:t>2</a:t>
            </a:r>
            <a:r>
              <a:rPr lang="ja-JP" altLang="en-US" dirty="0"/>
              <a:t>つ目は、教員に大きな負担がかかる点です。たとえば、マークシート方式ではアンケート終了後に教員が回答用紙をスキャンして結果をパソコンに取り込む必要があります。この作業以外にもデータ集計や結果をまとめる作業など多くの労力を必要とします．しかし、</a:t>
            </a:r>
            <a:r>
              <a:rPr lang="en-US" altLang="ja-JP" dirty="0"/>
              <a:t>web</a:t>
            </a:r>
            <a:r>
              <a:rPr lang="ja-JP" altLang="en-US" dirty="0"/>
              <a:t>上でアンケートを実施することでこれらの欠点を克服できます。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web</a:t>
            </a:r>
            <a:r>
              <a:rPr kumimoji="1" lang="ja-JP" altLang="en-US" dirty="0"/>
              <a:t>上で授業評価アンケートを実施する利点を説明します。</a:t>
            </a:r>
            <a:endParaRPr kumimoji="1" lang="en-US" altLang="ja-JP" dirty="0"/>
          </a:p>
          <a:p>
            <a:endParaRPr kumimoji="1" lang="en-US" altLang="ja-JP" dirty="0"/>
          </a:p>
          <a:p>
            <a:r>
              <a:rPr kumimoji="1" lang="en-US" altLang="ja-JP" dirty="0"/>
              <a:t>1</a:t>
            </a:r>
            <a:r>
              <a:rPr kumimoji="1" lang="ja-JP" altLang="en-US" dirty="0"/>
              <a:t>つめは紙資源の節約です。</a:t>
            </a:r>
            <a:r>
              <a:rPr kumimoji="1" lang="en-US" altLang="ja-JP" dirty="0"/>
              <a:t>Web</a:t>
            </a:r>
            <a:r>
              <a:rPr kumimoji="1" lang="ja-JP" altLang="en-US" dirty="0"/>
              <a:t>上でアンケートを実施することで紙資源を消費せずにアンケートを実施することができます。そのため、紙代が節約できて経済的です。</a:t>
            </a:r>
            <a:endParaRPr kumimoji="1" lang="en-US" altLang="ja-JP" dirty="0"/>
          </a:p>
          <a:p>
            <a:endParaRPr lang="en-US" altLang="ja-JP" dirty="0"/>
          </a:p>
          <a:p>
            <a:r>
              <a:rPr lang="en-US" altLang="ja-JP" dirty="0"/>
              <a:t>2</a:t>
            </a:r>
            <a:r>
              <a:rPr lang="ja-JP" altLang="en-US" dirty="0"/>
              <a:t>つ目は教員の労力を削減できる点です。</a:t>
            </a:r>
            <a:r>
              <a:rPr lang="en-US" altLang="ja-JP" dirty="0"/>
              <a:t>Web</a:t>
            </a:r>
            <a:r>
              <a:rPr lang="ja-JP" altLang="en-US" dirty="0"/>
              <a:t>上でアンケートを実施すると学生が回答したデータは直接コンピュータに送信されます。そのため、マークシート方式のように回答用紙をスキャンする必要がありません。その結果、教員の授業評価アンケートに費やす労力が削減できます。</a:t>
            </a:r>
            <a:endParaRPr lang="en-US" altLang="ja-JP" dirty="0"/>
          </a:p>
          <a:p>
            <a:endParaRPr lang="en-US" altLang="ja-JP" dirty="0"/>
          </a:p>
          <a:p>
            <a:r>
              <a:rPr lang="en-US" altLang="ja-JP" dirty="0"/>
              <a:t>3</a:t>
            </a:r>
            <a:r>
              <a:rPr lang="ja-JP" altLang="en-US" dirty="0"/>
              <a:t>つ目はユーザ体験の向上です。マークシート方式のアンケートに回答するには鉛筆を持ち、回答欄を塗りつぶす作業を繰り返し行わなければなりません。このような単純作業は回答者の集中力の低下を招き冷静な判断を鈍らせます。しかし、</a:t>
            </a:r>
            <a:r>
              <a:rPr lang="en-US" altLang="ja-JP" dirty="0"/>
              <a:t>web</a:t>
            </a:r>
            <a:r>
              <a:rPr lang="ja-JP" altLang="en-US" dirty="0"/>
              <a:t>上でアンケートを実施することで動きのあるユーザインターフェースで楽しくアンケートに回答できます。その結果、回答者の集中力が保たれ、より正確なデータが得られると考えられます。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今回作成したアプリケーションは</a:t>
            </a:r>
            <a:r>
              <a:rPr kumimoji="1" lang="en-US" altLang="ja-JP" dirty="0"/>
              <a:t>XEE</a:t>
            </a:r>
            <a:r>
              <a:rPr kumimoji="1" lang="ja-JP" altLang="en-US" dirty="0"/>
              <a:t>システムをベースに作成しました。</a:t>
            </a:r>
            <a:r>
              <a:rPr kumimoji="1" lang="en-US" altLang="ja-JP" dirty="0"/>
              <a:t>web</a:t>
            </a:r>
            <a:r>
              <a:rPr kumimoji="1" lang="ja-JP" altLang="en-US" dirty="0"/>
              <a:t>アプリケーションの表面部分であるユーザーサイドは</a:t>
            </a:r>
            <a:r>
              <a:rPr kumimoji="1" lang="en-US" altLang="ja-JP" dirty="0"/>
              <a:t>React.js</a:t>
            </a:r>
            <a:r>
              <a:rPr kumimoji="1" lang="ja-JP" altLang="en-US" dirty="0"/>
              <a:t>と</a:t>
            </a:r>
            <a:r>
              <a:rPr kumimoji="1" lang="en-US" altLang="ja-JP" dirty="0"/>
              <a:t>Material-UI</a:t>
            </a:r>
            <a:r>
              <a:rPr kumimoji="1" lang="ja-JP" altLang="en-US" dirty="0"/>
              <a:t>を用いて作成しました。また、</a:t>
            </a:r>
            <a:r>
              <a:rPr kumimoji="1" lang="en-US" altLang="ja-JP" dirty="0"/>
              <a:t>Web</a:t>
            </a:r>
            <a:r>
              <a:rPr kumimoji="1" lang="ja-JP" altLang="en-US" dirty="0"/>
              <a:t>アプリケーションの頭脳に当たるサーバーサイドは</a:t>
            </a:r>
            <a:r>
              <a:rPr kumimoji="1" lang="en-US" altLang="ja-JP" dirty="0"/>
              <a:t>Elixir</a:t>
            </a:r>
            <a:r>
              <a:rPr kumimoji="1" lang="ja-JP" altLang="en-US" dirty="0"/>
              <a:t>を用いて作成しました。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4</a:t>
            </a:fld>
            <a:endParaRPr kumimoji="1" lang="ja-JP" altLang="en-US"/>
          </a:p>
        </p:txBody>
      </p:sp>
    </p:spTree>
    <p:extLst>
      <p:ext uri="{BB962C8B-B14F-4D97-AF65-F5344CB8AC3E}">
        <p14:creationId xmlns:p14="http://schemas.microsoft.com/office/powerpoint/2010/main" val="204553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本アプリケーションにおいて授業評価アンケートは次のように進行します。初めに、学生は学年と学科を入力します。次に、それぞれの授業について定められた評価軸をもとに</a:t>
            </a:r>
            <a:r>
              <a:rPr kumimoji="1" lang="en-US" altLang="ja-JP" dirty="0"/>
              <a:t>5</a:t>
            </a:r>
            <a:r>
              <a:rPr kumimoji="1" lang="ja-JP" altLang="en-US" dirty="0"/>
              <a:t>段階で評価します。最後に回答済みのデータをサーバーに送信します。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5</a:t>
            </a:fld>
            <a:endParaRPr kumimoji="1" lang="ja-JP" altLang="en-US"/>
          </a:p>
        </p:txBody>
      </p:sp>
    </p:spTree>
    <p:extLst>
      <p:ext uri="{BB962C8B-B14F-4D97-AF65-F5344CB8AC3E}">
        <p14:creationId xmlns:p14="http://schemas.microsoft.com/office/powerpoint/2010/main" val="206695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こちらが、本研究で作成した授業評価アンケートです。まず、学生は学年と学科を入力します。これらはそれぞれラジオボタンを使って実装しているため、</a:t>
            </a:r>
            <a:r>
              <a:rPr kumimoji="1" lang="en-US" altLang="ja-JP" dirty="0"/>
              <a:t>1</a:t>
            </a:r>
            <a:r>
              <a:rPr kumimoji="1" lang="ja-JP" altLang="en-US" dirty="0" err="1"/>
              <a:t>つの</a:t>
            </a:r>
            <a:r>
              <a:rPr kumimoji="1" lang="ja-JP" altLang="en-US" dirty="0"/>
              <a:t>グループ内で複数の項目を選択することができません。</a:t>
            </a:r>
            <a:endParaRPr kumimoji="1" lang="en-US" altLang="ja-JP" dirty="0"/>
          </a:p>
          <a:p>
            <a:endParaRPr kumimoji="1" lang="en-US" altLang="ja-JP" dirty="0"/>
          </a:p>
          <a:p>
            <a:r>
              <a:rPr kumimoji="1" lang="ja-JP" altLang="en-US" dirty="0"/>
              <a:t>次に授業評価アンケートを行います。今回はわかりやすく説明するために国語と数学の</a:t>
            </a:r>
            <a:r>
              <a:rPr kumimoji="1" lang="en-US" altLang="ja-JP" dirty="0"/>
              <a:t>2</a:t>
            </a:r>
            <a:r>
              <a:rPr kumimoji="1" lang="ja-JP" altLang="en-US" dirty="0"/>
              <a:t>教科を</a:t>
            </a:r>
            <a:r>
              <a:rPr kumimoji="1" lang="en-US" altLang="ja-JP" dirty="0"/>
              <a:t>“</a:t>
            </a:r>
            <a:r>
              <a:rPr kumimoji="1" lang="ja-JP" altLang="en-US" dirty="0"/>
              <a:t>楽しさ</a:t>
            </a:r>
            <a:r>
              <a:rPr kumimoji="1" lang="en-US" altLang="ja-JP" dirty="0"/>
              <a:t>”,“</a:t>
            </a:r>
            <a:r>
              <a:rPr kumimoji="1" lang="ja-JP" altLang="en-US" dirty="0"/>
              <a:t>分かりやすさ</a:t>
            </a:r>
            <a:r>
              <a:rPr kumimoji="1" lang="en-US" altLang="ja-JP" dirty="0"/>
              <a:t>”</a:t>
            </a:r>
            <a:r>
              <a:rPr kumimoji="1" lang="ja-JP" altLang="en-US" dirty="0"/>
              <a:t>という２つの基準で評価します。これらの情報はプログラムの中で</a:t>
            </a:r>
            <a:r>
              <a:rPr kumimoji="1" lang="en-US" altLang="ja-JP" dirty="0"/>
              <a:t>1</a:t>
            </a:r>
            <a:r>
              <a:rPr kumimoji="1" lang="ja-JP" altLang="en-US" dirty="0"/>
              <a:t>時配列として格納されており、簡単に変更可能です。学生はスライダーバーを動かして授業の</a:t>
            </a:r>
            <a:r>
              <a:rPr kumimoji="1" lang="en-US" altLang="ja-JP" dirty="0"/>
              <a:t>1</a:t>
            </a:r>
            <a:r>
              <a:rPr kumimoji="1" lang="ja-JP" altLang="en-US" dirty="0"/>
              <a:t>つ</a:t>
            </a:r>
            <a:r>
              <a:rPr kumimoji="1" lang="en-US" altLang="ja-JP" dirty="0"/>
              <a:t>1</a:t>
            </a:r>
            <a:r>
              <a:rPr kumimoji="1" lang="ja-JP" altLang="en-US" dirty="0" err="1"/>
              <a:t>つの</a:t>
            </a:r>
            <a:r>
              <a:rPr kumimoji="1" lang="ja-JP" altLang="en-US" dirty="0"/>
              <a:t>項目について評価していきます。評価方法には</a:t>
            </a:r>
            <a:r>
              <a:rPr kumimoji="1" lang="en-US" altLang="ja-JP" dirty="0"/>
              <a:t>5</a:t>
            </a:r>
            <a:r>
              <a:rPr kumimoji="1" lang="ja-JP" altLang="en-US" dirty="0"/>
              <a:t>段階評価を採用しており１～５の間で授業を評価します。そして、すべての評価が終了したらこのような待機画面に遷移します。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アンケートに回答するとこの表に示すようなデータがサーバーに転送されます。人数分データが送信されると、</a:t>
            </a:r>
            <a:r>
              <a:rPr kumimoji="1" lang="en-US" altLang="ja-JP" dirty="0"/>
              <a:t>XEE</a:t>
            </a:r>
            <a:r>
              <a:rPr kumimoji="1" lang="ja-JP" altLang="en-US" dirty="0"/>
              <a:t>システム上でこのデータがダウンロード可能になります。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284191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この動画を見ていただいてわかるように</a:t>
            </a:r>
            <a:r>
              <a:rPr lang="ja-JP" altLang="en-US" dirty="0"/>
              <a:t>本アプリケーションでは、紙資源を一切消費せずにアンケートを実施することができました。また、学生の回答データをコンピュータに直接転送することにより教員の労力削減に成功しました。さらに、動きあるユーザインターフェースによってユーザ体験を向上させ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02D7F-2532-438E-A5EE-EC19DA75534B}" type="datetime1">
              <a:rPr kumimoji="1" lang="ja-JP" altLang="en-US" smtClean="0"/>
              <a:t>2017/2/21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1DF934-B258-4B85-9C99-F6141516D4AA}" type="datetime1">
              <a:rPr kumimoji="1" lang="ja-JP" altLang="en-US" smtClean="0"/>
              <a:t>2017/2/21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6DA83E-84A7-4D45-8181-410DAF9E54CB}" type="datetime1">
              <a:rPr kumimoji="1" lang="ja-JP" altLang="en-US" smtClean="0"/>
              <a:t>2017/2/21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lnSpc>
                <a:spcPct val="150000"/>
              </a:lnSpc>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lnSpc>
                <a:spcPct val="150000"/>
              </a:lnSpc>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lnSpc>
                <a:spcPct val="150000"/>
              </a:lnSpc>
              <a:buClr>
                <a:schemeClr val="accent5"/>
              </a:buClr>
              <a:defRPr sz="2400">
                <a:latin typeface="HGPｺﾞｼｯｸM" panose="020B0600000000000000" pitchFamily="50" charset="-128"/>
                <a:ea typeface="HGPｺﾞｼｯｸM" panose="020B0600000000000000" pitchFamily="50" charset="-128"/>
              </a:defRPr>
            </a:lvl3pPr>
            <a:lvl4pPr>
              <a:lnSpc>
                <a:spcPct val="150000"/>
              </a:lnSpc>
              <a:buClr>
                <a:schemeClr val="accent5"/>
              </a:buClr>
              <a:defRPr>
                <a:latin typeface="HGPｺﾞｼｯｸM" panose="020B0600000000000000" pitchFamily="50" charset="-128"/>
                <a:ea typeface="HGPｺﾞｼｯｸM" panose="020B0600000000000000" pitchFamily="50" charset="-128"/>
              </a:defRPr>
            </a:lvl4pPr>
            <a:lvl5pPr>
              <a:lnSpc>
                <a:spcPct val="150000"/>
              </a:lnSpc>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844B656-FDB1-41E7-9182-B72A8EA2B7B4}" type="datetime1">
              <a:rPr kumimoji="1" lang="ja-JP" altLang="en-US" smtClean="0"/>
              <a:t>2017/2/21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67F4F476-6E52-48A4-9511-77073BEB0098}" type="slidenum">
              <a:rPr lang="ja-JP" altLang="en-US" smtClean="0"/>
              <a:pPr/>
              <a:t>‹#›</a:t>
            </a:fld>
            <a:endParaRPr lang="ja-JP" altLang="en-US" dirty="0"/>
          </a:p>
        </p:txBody>
      </p:sp>
      <p:cxnSp>
        <p:nvCxnSpPr>
          <p:cNvPr id="10" name="直線コネクタ 9"/>
          <p:cNvCxnSpPr/>
          <p:nvPr userDrawn="1"/>
        </p:nvCxnSpPr>
        <p:spPr>
          <a:xfrm flipV="1">
            <a:off x="628650" y="365127"/>
            <a:ext cx="0" cy="799366"/>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5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31C925-61E4-45D5-88D5-4F44B6A6C695}" type="datetime1">
              <a:rPr kumimoji="1" lang="ja-JP" altLang="en-US" smtClean="0"/>
              <a:t>2017/2/21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C08BC7-4260-402C-BE74-17A2A6C67A3F}" type="datetime1">
              <a:rPr kumimoji="1" lang="ja-JP" altLang="en-US" smtClean="0"/>
              <a:t>2017/2/21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44CA3A-ACAA-452D-97E3-18339B7D635B}" type="datetime1">
              <a:rPr kumimoji="1" lang="ja-JP" altLang="en-US" smtClean="0"/>
              <a:t>2017/2/21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558266F-E702-40A6-8A28-61164E3176C0}" type="datetime1">
              <a:rPr kumimoji="1" lang="ja-JP" altLang="en-US" smtClean="0"/>
              <a:t>2017/2/21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16E2B-0E24-410F-8EAD-D20C01EC42AC}" type="datetime1">
              <a:rPr kumimoji="1" lang="ja-JP" altLang="en-US" smtClean="0"/>
              <a:t>2017/2/21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A9DB37-13AF-4896-88E3-BD9571FA989D}" type="datetime1">
              <a:rPr kumimoji="1" lang="ja-JP" altLang="en-US" smtClean="0"/>
              <a:t>2017/2/21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804AB5-84E9-48D8-831D-2ACD07026C5D}" type="datetime1">
              <a:rPr kumimoji="1" lang="ja-JP" altLang="en-US" smtClean="0"/>
              <a:t>2017/2/21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FBA1F-5538-4C7C-8A85-B02DD92ED928}" type="datetime1">
              <a:rPr kumimoji="1" lang="ja-JP" altLang="en-US" smtClean="0"/>
              <a:t>2017/2/21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プログラミングを用いた</a:t>
            </a:r>
            <a:br>
              <a:rPr lang="en-US" altLang="ja-JP" dirty="0"/>
            </a:br>
            <a:r>
              <a:rPr lang="ja-JP" altLang="ja-JP" dirty="0"/>
              <a:t>アプリケーションの開発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a:t>電子制御工学科</a:t>
            </a:r>
            <a:r>
              <a:rPr kumimoji="1" lang="en-US" altLang="ja-JP" dirty="0"/>
              <a:t>5</a:t>
            </a:r>
            <a:r>
              <a:rPr kumimoji="1" lang="ja-JP" altLang="en-US" dirty="0"/>
              <a:t>年　溝大貴</a:t>
            </a:r>
          </a:p>
        </p:txBody>
      </p:sp>
    </p:spTree>
    <p:extLst>
      <p:ext uri="{BB962C8B-B14F-4D97-AF65-F5344CB8AC3E}">
        <p14:creationId xmlns:p14="http://schemas.microsoft.com/office/powerpoint/2010/main" val="239716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kumimoji="1" lang="ja-JP" altLang="en-US" dirty="0" err="1"/>
              <a:t>．</a:t>
            </a:r>
            <a:r>
              <a:rPr kumimoji="1" lang="ja-JP" altLang="en-US" dirty="0"/>
              <a:t>今後の展望</a:t>
            </a:r>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a:t>アンケート結果を自動で集計、配信</a:t>
            </a:r>
            <a:endParaRPr lang="en-US" altLang="ja-JP" dirty="0"/>
          </a:p>
          <a:p>
            <a:pPr marL="0" indent="0">
              <a:lnSpc>
                <a:spcPct val="100000"/>
              </a:lnSpc>
              <a:buNone/>
            </a:pPr>
            <a:r>
              <a:rPr lang="ja-JP" altLang="en-US" dirty="0"/>
              <a:t>　する機能を組み込む</a:t>
            </a:r>
            <a:endParaRPr lang="en-US" altLang="ja-JP" dirty="0"/>
          </a:p>
        </p:txBody>
      </p:sp>
      <p:sp>
        <p:nvSpPr>
          <p:cNvPr id="4" name="円/楕円 3"/>
          <p:cNvSpPr/>
          <p:nvPr/>
        </p:nvSpPr>
        <p:spPr>
          <a:xfrm>
            <a:off x="484067" y="3504100"/>
            <a:ext cx="7886700" cy="26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より少ないコストで授業評価アンケートを実施可能</a:t>
            </a:r>
            <a:endParaRPr lang="en-US" altLang="ja-JP" sz="3600" dirty="0"/>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9</a:t>
            </a:fld>
            <a:endParaRPr kumimoji="1" lang="ja-JP" altLang="en-US" dirty="0"/>
          </a:p>
        </p:txBody>
      </p:sp>
    </p:spTree>
    <p:extLst>
      <p:ext uri="{BB962C8B-B14F-4D97-AF65-F5344CB8AC3E}">
        <p14:creationId xmlns:p14="http://schemas.microsoft.com/office/powerpoint/2010/main" val="2314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ja-JP" altLang="en-US" dirty="0" err="1"/>
              <a:t>．</a:t>
            </a:r>
            <a:r>
              <a:rPr kumimoji="1" lang="ja-JP" altLang="en-US" dirty="0"/>
              <a:t>まとめ</a:t>
            </a:r>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a:t>Web</a:t>
            </a:r>
            <a:r>
              <a:rPr lang="ja-JP" altLang="en-US" dirty="0"/>
              <a:t>プログラミングで授業評価アンケートを作成した。</a:t>
            </a:r>
            <a:endParaRPr lang="en-US" altLang="ja-JP" dirty="0"/>
          </a:p>
          <a:p>
            <a:endParaRPr kumimoji="1" lang="en-US" altLang="ja-JP" dirty="0"/>
          </a:p>
          <a:p>
            <a:pPr>
              <a:lnSpc>
                <a:spcPct val="120000"/>
              </a:lnSpc>
            </a:pPr>
            <a:r>
              <a:rPr lang="ja-JP" altLang="en-US" dirty="0"/>
              <a:t>紙資源の節約、教員の労力削減</a:t>
            </a:r>
            <a:endParaRPr lang="en-US" altLang="ja-JP" dirty="0"/>
          </a:p>
          <a:p>
            <a:pPr marL="0" indent="0">
              <a:lnSpc>
                <a:spcPct val="120000"/>
              </a:lnSpc>
              <a:buNone/>
            </a:pPr>
            <a:r>
              <a:rPr lang="ja-JP" altLang="en-US" dirty="0"/>
              <a:t>　ユーザ体験の向上を実現した。</a:t>
            </a:r>
            <a:endParaRPr lang="en-US" altLang="ja-JP" dirty="0"/>
          </a:p>
          <a:p>
            <a:endParaRPr kumimoji="1" lang="en-US" altLang="ja-JP" dirty="0"/>
          </a:p>
          <a:p>
            <a:pPr>
              <a:lnSpc>
                <a:spcPct val="120000"/>
              </a:lnSpc>
            </a:pPr>
            <a:r>
              <a:rPr lang="ja-JP" altLang="en-US" dirty="0"/>
              <a:t>新機能を実装することでより教員の負担が減り</a:t>
            </a:r>
            <a:endParaRPr lang="en-US" altLang="ja-JP" dirty="0"/>
          </a:p>
          <a:p>
            <a:pPr marL="0" indent="0">
              <a:lnSpc>
                <a:spcPct val="120000"/>
              </a:lnSpc>
              <a:buNone/>
            </a:pPr>
            <a:r>
              <a:rPr lang="ja-JP" altLang="en-US" dirty="0"/>
              <a:t>　よりスムーズにアンケートを実施できる。</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10</a:t>
            </a:fld>
            <a:endParaRPr kumimoji="1" lang="ja-JP" altLang="en-US" dirty="0"/>
          </a:p>
        </p:txBody>
      </p:sp>
    </p:spTree>
    <p:extLst>
      <p:ext uri="{BB962C8B-B14F-4D97-AF65-F5344CB8AC3E}">
        <p14:creationId xmlns:p14="http://schemas.microsoft.com/office/powerpoint/2010/main" val="111486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5" presetClass="emph" presetSubtype="0" nodeType="clickEffect">
                                  <p:stCondLst>
                                    <p:cond delay="0"/>
                                  </p:stCondLst>
                                  <p:iterate type="lt">
                                    <p:tmAbs val="25"/>
                                  </p:iterate>
                                  <p:childTnLst>
                                    <p:set>
                                      <p:cBhvr override="childStyle">
                                        <p:cTn id="16" dur="indefinite"/>
                                        <p:tgtEl>
                                          <p:spTgt spid="3">
                                            <p:txEl>
                                              <p:pRg st="5" end="5"/>
                                            </p:txEl>
                                          </p:spTgt>
                                        </p:tgtEl>
                                        <p:attrNameLst>
                                          <p:attrName>style.fontWeight</p:attrName>
                                        </p:attrNameLst>
                                      </p:cBhvr>
                                      <p:to>
                                        <p:strVal val="bold"/>
                                      </p:to>
                                    </p:set>
                                  </p:childTnLst>
                                </p:cTn>
                              </p:par>
                              <p:par>
                                <p:cTn id="17" presetID="15" presetClass="emph" presetSubtype="0" nodeType="withEffect">
                                  <p:stCondLst>
                                    <p:cond delay="0"/>
                                  </p:stCondLst>
                                  <p:iterate type="lt">
                                    <p:tmAbs val="25"/>
                                  </p:iterate>
                                  <p:childTnLst>
                                    <p:set>
                                      <p:cBhvr override="childStyle">
                                        <p:cTn id="18"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lgn="ctr">
              <a:buNone/>
            </a:pPr>
            <a:endParaRPr lang="en-US" altLang="ja-JP" dirty="0"/>
          </a:p>
          <a:p>
            <a:pPr marL="0" indent="0" algn="ctr">
              <a:buNone/>
            </a:pPr>
            <a:r>
              <a:rPr lang="ja-JP" altLang="en-US" dirty="0"/>
              <a:t>ご清聴ありがとうございました</a:t>
            </a:r>
            <a:endParaRPr kumimoji="1" lang="ja-JP" altLang="en-US" dirty="0"/>
          </a:p>
        </p:txBody>
      </p:sp>
      <p:sp>
        <p:nvSpPr>
          <p:cNvPr id="4" name="正方形/長方形 3"/>
          <p:cNvSpPr/>
          <p:nvPr/>
        </p:nvSpPr>
        <p:spPr>
          <a:xfrm>
            <a:off x="351692" y="93784"/>
            <a:ext cx="750277" cy="143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11</a:t>
            </a:fld>
            <a:endParaRPr kumimoji="1" lang="ja-JP" altLang="en-US" dirty="0"/>
          </a:p>
        </p:txBody>
      </p:sp>
    </p:spTree>
    <p:extLst>
      <p:ext uri="{BB962C8B-B14F-4D97-AF65-F5344CB8AC3E}">
        <p14:creationId xmlns:p14="http://schemas.microsoft.com/office/powerpoint/2010/main" val="211752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XEE</a:t>
            </a:r>
            <a:r>
              <a:rPr kumimoji="1" lang="ja-JP" altLang="en-US" dirty="0"/>
              <a:t>システムとは</a:t>
            </a:r>
          </a:p>
        </p:txBody>
      </p:sp>
      <p:sp>
        <p:nvSpPr>
          <p:cNvPr id="3" name="コンテンツ プレースホルダー 2"/>
          <p:cNvSpPr>
            <a:spLocks noGrp="1"/>
          </p:cNvSpPr>
          <p:nvPr>
            <p:ph idx="1"/>
          </p:nvPr>
        </p:nvSpPr>
        <p:spPr>
          <a:xfrm>
            <a:off x="384313" y="1523999"/>
            <a:ext cx="8587409" cy="3803375"/>
          </a:xfrm>
        </p:spPr>
        <p:txBody>
          <a:bodyPr>
            <a:normAutofit/>
          </a:bodyPr>
          <a:lstStyle/>
          <a:p>
            <a:r>
              <a:rPr kumimoji="1" lang="ja-JP" altLang="en-US" sz="3200" dirty="0"/>
              <a:t>林</a:t>
            </a:r>
            <a:r>
              <a:rPr kumimoji="1" lang="en-US" altLang="ja-JP" sz="3200" dirty="0"/>
              <a:t>(2016)</a:t>
            </a:r>
            <a:r>
              <a:rPr lang="ja-JP" altLang="en-US" sz="3200" dirty="0"/>
              <a:t>が開発したオンライン経済実験基盤</a:t>
            </a:r>
            <a:endParaRPr lang="en-US" altLang="ja-JP" sz="3200" dirty="0"/>
          </a:p>
          <a:p>
            <a:pPr lvl="1"/>
            <a:r>
              <a:rPr lang="ja-JP" altLang="en-US" dirty="0"/>
              <a:t>スマホで簡単にできる</a:t>
            </a:r>
          </a:p>
          <a:p>
            <a:pPr lvl="1"/>
            <a:r>
              <a:rPr lang="ja-JP" altLang="en-US" dirty="0"/>
              <a:t>だれでもタダで使える</a:t>
            </a:r>
          </a:p>
          <a:p>
            <a:pPr lvl="1"/>
            <a:r>
              <a:rPr lang="en-US" altLang="ja-JP" dirty="0"/>
              <a:t>1,000</a:t>
            </a:r>
            <a:r>
              <a:rPr lang="ja-JP" altLang="en-US" dirty="0"/>
              <a:t>人同時実験も大丈夫</a:t>
            </a:r>
          </a:p>
          <a:p>
            <a:pPr lvl="1"/>
            <a:r>
              <a:rPr lang="ja-JP" altLang="en-US" dirty="0"/>
              <a:t>プログラミングの知識不要</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12</a:t>
            </a:fld>
            <a:endParaRPr lang="ja-JP" altLang="en-US" dirty="0"/>
          </a:p>
        </p:txBody>
      </p:sp>
      <p:sp>
        <p:nvSpPr>
          <p:cNvPr id="5" name="正方形/長方形 4"/>
          <p:cNvSpPr/>
          <p:nvPr/>
        </p:nvSpPr>
        <p:spPr>
          <a:xfrm>
            <a:off x="628650" y="5565913"/>
            <a:ext cx="8051524" cy="79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経済実験以外にも応用できる</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649" y="2411894"/>
            <a:ext cx="1473160" cy="2484783"/>
          </a:xfrm>
          <a:prstGeom prst="rect">
            <a:avLst/>
          </a:prstGeom>
        </p:spPr>
      </p:pic>
      <p:sp>
        <p:nvSpPr>
          <p:cNvPr id="7" name="テキスト ボックス 6"/>
          <p:cNvSpPr txBox="1"/>
          <p:nvPr/>
        </p:nvSpPr>
        <p:spPr>
          <a:xfrm>
            <a:off x="5707394" y="5016122"/>
            <a:ext cx="2557670" cy="369332"/>
          </a:xfrm>
          <a:prstGeom prst="rect">
            <a:avLst/>
          </a:prstGeom>
          <a:noFill/>
        </p:spPr>
        <p:txBody>
          <a:bodyPr wrap="square" rtlCol="0">
            <a:spAutoFit/>
          </a:bodyPr>
          <a:lstStyle/>
          <a:p>
            <a:r>
              <a:rPr lang="en-US" altLang="ja-JP" dirty="0"/>
              <a:t>Fig1. XEE</a:t>
            </a:r>
            <a:r>
              <a:rPr lang="ja-JP" altLang="en-US" dirty="0"/>
              <a:t>システムのロゴ</a:t>
            </a:r>
            <a:endParaRPr kumimoji="1" lang="ja-JP" altLang="en-US" dirty="0"/>
          </a:p>
        </p:txBody>
      </p:sp>
    </p:spTree>
    <p:extLst>
      <p:ext uri="{BB962C8B-B14F-4D97-AF65-F5344CB8AC3E}">
        <p14:creationId xmlns:p14="http://schemas.microsoft.com/office/powerpoint/2010/main" val="127385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１．目的</a:t>
            </a:r>
            <a:endParaRPr kumimoji="1" lang="ja-JP" altLang="en-US" dirty="0"/>
          </a:p>
        </p:txBody>
      </p:sp>
      <p:sp>
        <p:nvSpPr>
          <p:cNvPr id="3" name="コンテンツ プレースホルダー 2"/>
          <p:cNvSpPr>
            <a:spLocks noGrp="1"/>
          </p:cNvSpPr>
          <p:nvPr>
            <p:ph idx="1"/>
          </p:nvPr>
        </p:nvSpPr>
        <p:spPr>
          <a:xfrm>
            <a:off x="628650" y="1524000"/>
            <a:ext cx="7976088" cy="1078524"/>
          </a:xfrm>
        </p:spPr>
        <p:txBody>
          <a:bodyPr>
            <a:normAutofit/>
          </a:bodyPr>
          <a:lstStyle/>
          <a:p>
            <a:r>
              <a:rPr lang="en-US" altLang="ja-JP" dirty="0"/>
              <a:t>web</a:t>
            </a:r>
            <a:r>
              <a:rPr lang="ja-JP" altLang="en-US" dirty="0"/>
              <a:t>上で授業評価アンケートを実施する</a:t>
            </a:r>
            <a:endParaRPr kumimoji="1" lang="ja-JP" altLang="en-US" dirty="0"/>
          </a:p>
        </p:txBody>
      </p:sp>
      <p:sp>
        <p:nvSpPr>
          <p:cNvPr id="5" name="正方形/長方形 4"/>
          <p:cNvSpPr/>
          <p:nvPr/>
        </p:nvSpPr>
        <p:spPr>
          <a:xfrm>
            <a:off x="2092569" y="5169877"/>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本研究：</a:t>
            </a:r>
            <a:r>
              <a:rPr lang="en-US" altLang="ja-JP" sz="4000" dirty="0"/>
              <a:t>Web</a:t>
            </a:r>
            <a:r>
              <a:rPr lang="ja-JP" altLang="en-US" sz="4000" dirty="0"/>
              <a:t>アンケート</a:t>
            </a:r>
            <a:endParaRPr kumimoji="1" lang="ja-JP" altLang="en-US" sz="4000" dirty="0"/>
          </a:p>
        </p:txBody>
      </p:sp>
      <p:sp>
        <p:nvSpPr>
          <p:cNvPr id="8" name="下矢印 7"/>
          <p:cNvSpPr/>
          <p:nvPr/>
        </p:nvSpPr>
        <p:spPr>
          <a:xfrm>
            <a:off x="4290646" y="4267200"/>
            <a:ext cx="820616" cy="797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092569" y="2962031"/>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従来：マークシート方式</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a:t>
            </a:fld>
            <a:endParaRPr kumimoji="1" lang="ja-JP" altLang="en-US" dirty="0"/>
          </a:p>
        </p:txBody>
      </p:sp>
    </p:spTree>
    <p:extLst>
      <p:ext uri="{BB962C8B-B14F-4D97-AF65-F5344CB8AC3E}">
        <p14:creationId xmlns:p14="http://schemas.microsoft.com/office/powerpoint/2010/main" val="385893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２．研究背景</a:t>
            </a:r>
          </a:p>
        </p:txBody>
      </p:sp>
      <p:sp>
        <p:nvSpPr>
          <p:cNvPr id="3" name="コンテンツ プレースホルダー 2"/>
          <p:cNvSpPr>
            <a:spLocks noGrp="1"/>
          </p:cNvSpPr>
          <p:nvPr>
            <p:ph idx="1"/>
          </p:nvPr>
        </p:nvSpPr>
        <p:spPr/>
        <p:txBody>
          <a:bodyPr/>
          <a:lstStyle/>
          <a:p>
            <a:r>
              <a:rPr kumimoji="1" lang="ja-JP" altLang="en-US" dirty="0"/>
              <a:t>マークシート方式の欠点</a:t>
            </a:r>
            <a:endParaRPr lang="en-US" altLang="ja-JP" dirty="0"/>
          </a:p>
          <a:p>
            <a:pPr lvl="1"/>
            <a:r>
              <a:rPr lang="ja-JP" altLang="en-US" dirty="0"/>
              <a:t>紙資源の大量消費</a:t>
            </a:r>
          </a:p>
          <a:p>
            <a:pPr lvl="1"/>
            <a:r>
              <a:rPr lang="ja-JP" altLang="en-US" dirty="0"/>
              <a:t>教員に大きな負担がかかってしまう</a:t>
            </a:r>
            <a:endParaRPr kumimoji="1" lang="en-US" altLang="ja-JP" dirty="0"/>
          </a:p>
          <a:p>
            <a:endParaRPr lang="en-US" altLang="ja-JP" dirty="0"/>
          </a:p>
          <a:p>
            <a:endParaRPr kumimoji="1" lang="ja-JP" altLang="en-US" dirty="0"/>
          </a:p>
        </p:txBody>
      </p:sp>
      <p:sp>
        <p:nvSpPr>
          <p:cNvPr id="4" name="正方形/長方形 3"/>
          <p:cNvSpPr/>
          <p:nvPr/>
        </p:nvSpPr>
        <p:spPr>
          <a:xfrm>
            <a:off x="1106018" y="4518696"/>
            <a:ext cx="6666807" cy="151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ＷＥＢ上で行うことで</a:t>
            </a:r>
            <a:endParaRPr kumimoji="1" lang="en-US" altLang="ja-JP" sz="4000" dirty="0"/>
          </a:p>
          <a:p>
            <a:pPr algn="ctr"/>
            <a:r>
              <a:rPr kumimoji="1" lang="ja-JP" altLang="en-US" sz="4000" dirty="0"/>
              <a:t>これらの欠点を克服できる</a:t>
            </a:r>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2</a:t>
            </a:fld>
            <a:endParaRPr kumimoji="1" lang="ja-JP" altLang="en-US" dirty="0"/>
          </a:p>
        </p:txBody>
      </p:sp>
    </p:spTree>
    <p:extLst>
      <p:ext uri="{BB962C8B-B14F-4D97-AF65-F5344CB8AC3E}">
        <p14:creationId xmlns:p14="http://schemas.microsoft.com/office/powerpoint/2010/main" val="187587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a:t>
            </a:r>
            <a:r>
              <a:rPr lang="ja-JP" altLang="en-US" dirty="0"/>
              <a:t>上で実施する利点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lnSpc>
                <a:spcPct val="120000"/>
              </a:lnSpc>
            </a:pPr>
            <a:r>
              <a:rPr lang="ja-JP" altLang="en-US" dirty="0"/>
              <a:t>紙資源の節約</a:t>
            </a:r>
            <a:endParaRPr kumimoji="1" lang="en-US" altLang="ja-JP" dirty="0"/>
          </a:p>
          <a:p>
            <a:pPr lvl="1">
              <a:lnSpc>
                <a:spcPct val="120000"/>
              </a:lnSpc>
            </a:pPr>
            <a:r>
              <a:rPr lang="en-US" altLang="ja-JP" dirty="0"/>
              <a:t>web</a:t>
            </a:r>
            <a:r>
              <a:rPr lang="ja-JP" altLang="en-US" dirty="0"/>
              <a:t>で実施するので紙資源を使わない</a:t>
            </a:r>
            <a:endParaRPr lang="en-US" altLang="ja-JP" dirty="0"/>
          </a:p>
          <a:p>
            <a:pPr marL="457200" lvl="1" indent="0">
              <a:lnSpc>
                <a:spcPct val="120000"/>
              </a:lnSpc>
              <a:buNone/>
            </a:pPr>
            <a:endParaRPr kumimoji="1" lang="en-US" altLang="ja-JP" dirty="0"/>
          </a:p>
          <a:p>
            <a:pPr>
              <a:lnSpc>
                <a:spcPct val="120000"/>
              </a:lnSpc>
            </a:pPr>
            <a:r>
              <a:rPr lang="ja-JP" altLang="en-US" dirty="0"/>
              <a:t>教員の労力削減</a:t>
            </a:r>
            <a:endParaRPr lang="en-US" altLang="ja-JP" dirty="0"/>
          </a:p>
          <a:p>
            <a:pPr lvl="1">
              <a:lnSpc>
                <a:spcPct val="120000"/>
              </a:lnSpc>
            </a:pPr>
            <a:r>
              <a:rPr lang="ja-JP" altLang="en-US" dirty="0"/>
              <a:t>回答用紙をスキャンする必要がない</a:t>
            </a:r>
            <a:endParaRPr lang="en-US" altLang="ja-JP" dirty="0"/>
          </a:p>
          <a:p>
            <a:pPr lvl="1">
              <a:lnSpc>
                <a:spcPct val="120000"/>
              </a:lnSpc>
            </a:pPr>
            <a:endParaRPr lang="en-US" altLang="ja-JP" dirty="0"/>
          </a:p>
          <a:p>
            <a:pPr>
              <a:lnSpc>
                <a:spcPct val="120000"/>
              </a:lnSpc>
            </a:pPr>
            <a:r>
              <a:rPr kumimoji="1" lang="ja-JP" altLang="en-US" dirty="0"/>
              <a:t>ユーザ</a:t>
            </a:r>
            <a:r>
              <a:rPr lang="ja-JP" altLang="en-US" dirty="0"/>
              <a:t>体験の向上</a:t>
            </a:r>
            <a:endParaRPr lang="en-US" altLang="ja-JP" dirty="0"/>
          </a:p>
          <a:p>
            <a:pPr lvl="1">
              <a:lnSpc>
                <a:spcPct val="120000"/>
              </a:lnSpc>
            </a:pPr>
            <a:r>
              <a:rPr kumimoji="1" lang="ja-JP" altLang="en-US" dirty="0"/>
              <a:t>動きのあるＵＩで楽しくアンケートに回答できる</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3</a:t>
            </a:fld>
            <a:endParaRPr kumimoji="1" lang="ja-JP" altLang="en-US" dirty="0"/>
          </a:p>
        </p:txBody>
      </p:sp>
    </p:spTree>
    <p:extLst>
      <p:ext uri="{BB962C8B-B14F-4D97-AF65-F5344CB8AC3E}">
        <p14:creationId xmlns:p14="http://schemas.microsoft.com/office/powerpoint/2010/main" val="53269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15" presetClass="emph" presetSubtype="0" nodeType="click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6" end="6"/>
                                            </p:txEl>
                                          </p:spTgt>
                                        </p:tgtEl>
                                        <p:attrNameLst>
                                          <p:attrName>style.fontWeight</p:attrName>
                                        </p:attrNameLst>
                                      </p:cBhvr>
                                      <p:to>
                                        <p:strVal val="bold"/>
                                      </p:to>
                                    </p:set>
                                  </p:childTnLst>
                                </p:cTn>
                              </p:par>
                              <p:par>
                                <p:cTn id="19" presetID="15" presetClass="emph" presetSubtype="0" nodeType="withEffect">
                                  <p:stCondLst>
                                    <p:cond delay="0"/>
                                  </p:stCondLst>
                                  <p:iterate type="lt">
                                    <p:tmAbs val="25"/>
                                  </p:iterate>
                                  <p:childTnLst>
                                    <p:set>
                                      <p:cBhvr override="childStyle">
                                        <p:cTn id="20"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開発したアプリケーションの概要</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4</a:t>
            </a:fld>
            <a:endParaRPr lang="ja-JP" altLang="en-US" dirty="0"/>
          </a:p>
        </p:txBody>
      </p:sp>
      <p:sp>
        <p:nvSpPr>
          <p:cNvPr id="5" name="コンテンツ プレースホルダー 2"/>
          <p:cNvSpPr>
            <a:spLocks noGrp="1"/>
          </p:cNvSpPr>
          <p:nvPr>
            <p:ph idx="1"/>
          </p:nvPr>
        </p:nvSpPr>
        <p:spPr>
          <a:xfrm>
            <a:off x="628650" y="1523999"/>
            <a:ext cx="7638272" cy="668695"/>
          </a:xfrm>
        </p:spPr>
        <p:txBody>
          <a:bodyPr>
            <a:normAutofit fontScale="77500" lnSpcReduction="20000"/>
          </a:bodyPr>
          <a:lstStyle/>
          <a:p>
            <a:r>
              <a:rPr kumimoji="1" lang="en-US" altLang="ja-JP" dirty="0"/>
              <a:t>XEE</a:t>
            </a:r>
            <a:r>
              <a:rPr kumimoji="1" lang="ja-JP" altLang="en-US" dirty="0"/>
              <a:t>システムをベースに開発</a:t>
            </a:r>
            <a:endParaRPr kumimoji="1" lang="en-US" altLang="ja-JP" dirty="0"/>
          </a:p>
        </p:txBody>
      </p:sp>
      <p:sp>
        <p:nvSpPr>
          <p:cNvPr id="6" name="角丸四角形 5"/>
          <p:cNvSpPr/>
          <p:nvPr/>
        </p:nvSpPr>
        <p:spPr>
          <a:xfrm>
            <a:off x="1704122" y="2552200"/>
            <a:ext cx="6013579" cy="36158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4000" dirty="0"/>
              <a:t>XEE</a:t>
            </a:r>
            <a:r>
              <a:rPr lang="ja-JP" altLang="en-US" sz="4000" dirty="0"/>
              <a:t>システム</a:t>
            </a:r>
            <a:endParaRPr lang="en-US" altLang="ja-JP" sz="4000"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7" name="角丸四角形 6"/>
          <p:cNvSpPr/>
          <p:nvPr/>
        </p:nvSpPr>
        <p:spPr>
          <a:xfrm>
            <a:off x="2177942" y="3447938"/>
            <a:ext cx="2453951" cy="24819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400" dirty="0"/>
              <a:t>ユーザー</a:t>
            </a:r>
            <a:r>
              <a:rPr kumimoji="1" lang="ja-JP" altLang="en-US" sz="2400" dirty="0"/>
              <a:t>サイド</a:t>
            </a:r>
            <a:endParaRPr kumimoji="1" lang="en-US" altLang="ja-JP" sz="2400" dirty="0"/>
          </a:p>
          <a:p>
            <a:pPr algn="ctr"/>
            <a:r>
              <a:rPr lang="ja-JP" altLang="en-US" sz="2400" dirty="0"/>
              <a:t>・</a:t>
            </a:r>
            <a:r>
              <a:rPr lang="en-US" altLang="ja-JP" sz="2400" dirty="0"/>
              <a:t>React.js</a:t>
            </a:r>
          </a:p>
          <a:p>
            <a:pPr algn="ctr"/>
            <a:r>
              <a:rPr lang="ja-JP" altLang="en-US" sz="2400" dirty="0"/>
              <a:t>・</a:t>
            </a:r>
            <a:r>
              <a:rPr lang="en-US" altLang="ja-JP" sz="2400" dirty="0"/>
              <a:t>Material-UI</a:t>
            </a:r>
          </a:p>
          <a:p>
            <a:pPr algn="ctr"/>
            <a:endParaRPr lang="en-US" altLang="ja-JP" dirty="0"/>
          </a:p>
        </p:txBody>
      </p:sp>
      <p:sp>
        <p:nvSpPr>
          <p:cNvPr id="8" name="角丸四角形 7"/>
          <p:cNvSpPr/>
          <p:nvPr/>
        </p:nvSpPr>
        <p:spPr>
          <a:xfrm>
            <a:off x="4950445" y="3447938"/>
            <a:ext cx="2448703" cy="2481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400" dirty="0"/>
              <a:t>サーバー</a:t>
            </a:r>
            <a:r>
              <a:rPr kumimoji="1" lang="ja-JP" altLang="en-US" sz="2400" dirty="0"/>
              <a:t>サイド</a:t>
            </a:r>
            <a:endParaRPr kumimoji="1" lang="en-US" altLang="ja-JP" sz="2400" dirty="0"/>
          </a:p>
          <a:p>
            <a:pPr algn="ctr"/>
            <a:r>
              <a:rPr lang="ja-JP" altLang="en-US" sz="2400" dirty="0"/>
              <a:t>・</a:t>
            </a:r>
            <a:r>
              <a:rPr lang="en-US" altLang="ja-JP" sz="2400" dirty="0"/>
              <a:t>Elixir</a:t>
            </a:r>
          </a:p>
          <a:p>
            <a:pPr algn="ctr"/>
            <a:endParaRPr lang="en-US" altLang="ja-JP" sz="2400" dirty="0"/>
          </a:p>
          <a:p>
            <a:pPr algn="ctr"/>
            <a:endParaRPr lang="en-US" altLang="ja-JP" dirty="0"/>
          </a:p>
        </p:txBody>
      </p:sp>
    </p:spTree>
    <p:extLst>
      <p:ext uri="{BB962C8B-B14F-4D97-AF65-F5344CB8AC3E}">
        <p14:creationId xmlns:p14="http://schemas.microsoft.com/office/powerpoint/2010/main" val="94722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 </a:t>
            </a:r>
            <a:r>
              <a:rPr lang="ja-JP" altLang="en-US" dirty="0"/>
              <a:t>開発したアプリケーションの概要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アプリケーション実行の流れ</a:t>
            </a:r>
            <a:endParaRPr kumimoji="1"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5</a:t>
            </a:fld>
            <a:endParaRPr lang="ja-JP" altLang="en-US" dirty="0"/>
          </a:p>
        </p:txBody>
      </p:sp>
      <p:graphicFrame>
        <p:nvGraphicFramePr>
          <p:cNvPr id="5" name="図表 4"/>
          <p:cNvGraphicFramePr/>
          <p:nvPr>
            <p:extLst>
              <p:ext uri="{D42A27DB-BD31-4B8C-83A1-F6EECF244321}">
                <p14:modId xmlns:p14="http://schemas.microsoft.com/office/powerpoint/2010/main" val="2618368755"/>
              </p:ext>
            </p:extLst>
          </p:nvPr>
        </p:nvGraphicFramePr>
        <p:xfrm>
          <a:off x="516835" y="1397000"/>
          <a:ext cx="8322365" cy="5324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567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作成した授業評価アンケート</a:t>
            </a:r>
          </a:p>
        </p:txBody>
      </p:sp>
      <p:sp>
        <p:nvSpPr>
          <p:cNvPr id="3" name="コンテンツ プレースホルダー 2"/>
          <p:cNvSpPr>
            <a:spLocks noGrp="1"/>
          </p:cNvSpPr>
          <p:nvPr>
            <p:ph idx="1"/>
          </p:nvPr>
        </p:nvSpPr>
        <p:spPr/>
        <p:txBody>
          <a:bodyPr/>
          <a:lstStyle/>
          <a:p>
            <a:r>
              <a:rPr kumimoji="1" lang="ja-JP" altLang="en-US" dirty="0"/>
              <a:t>動画</a:t>
            </a:r>
          </a:p>
        </p:txBody>
      </p:sp>
      <p:pic>
        <p:nvPicPr>
          <p:cNvPr id="7" name="694310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71039" y="0"/>
            <a:ext cx="8044311" cy="6885038"/>
          </a:xfrm>
          <a:prstGeom prst="rect">
            <a:avLst/>
          </a:prstGeom>
          <a:ln>
            <a:noFill/>
          </a:ln>
          <a:effectLst/>
          <a:scene3d>
            <a:camera prst="orthographicFront"/>
            <a:lightRig rig="balanced" dir="t"/>
          </a:scene3d>
          <a:sp3d prstMaterial="softEdge">
            <a:bevelT w="203200" h="101600" prst="cross"/>
            <a:contourClr>
              <a:srgbClr val="FFFFFF"/>
            </a:contourClr>
          </a:sp3d>
        </p:spPr>
      </p:pic>
      <p:sp>
        <p:nvSpPr>
          <p:cNvPr id="4" name="スライド番号プレースホルダー 3"/>
          <p:cNvSpPr>
            <a:spLocks noGrp="1"/>
          </p:cNvSpPr>
          <p:nvPr>
            <p:ph type="sldNum" sz="quarter" idx="12"/>
          </p:nvPr>
        </p:nvSpPr>
        <p:spPr>
          <a:xfrm>
            <a:off x="6926873" y="6425436"/>
            <a:ext cx="2057400" cy="365125"/>
          </a:xfrm>
        </p:spPr>
        <p:txBody>
          <a:bodyPr/>
          <a:lstStyle/>
          <a:p>
            <a:fld id="{67F4F476-6E52-48A4-9511-77073BEB0098}" type="slidenum">
              <a:rPr kumimoji="1" lang="ja-JP" altLang="en-US" smtClean="0"/>
              <a:t>6</a:t>
            </a:fld>
            <a:endParaRPr kumimoji="1" lang="ja-JP" altLang="en-US" dirty="0"/>
          </a:p>
        </p:txBody>
      </p:sp>
    </p:spTree>
    <p:extLst>
      <p:ext uri="{BB962C8B-B14F-4D97-AF65-F5344CB8AC3E}">
        <p14:creationId xmlns:p14="http://schemas.microsoft.com/office/powerpoint/2010/main" val="2081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8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mute="1">
                <p:cTn id="12"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 </a:t>
            </a:r>
            <a:r>
              <a:rPr kumimoji="1" lang="ja-JP" altLang="en-US" dirty="0"/>
              <a:t>開発したアプリケーションの概要</a:t>
            </a:r>
          </a:p>
        </p:txBody>
      </p:sp>
      <p:sp>
        <p:nvSpPr>
          <p:cNvPr id="3" name="コンテンツ プレースホルダー 2"/>
          <p:cNvSpPr>
            <a:spLocks noGrp="1"/>
          </p:cNvSpPr>
          <p:nvPr>
            <p:ph idx="1"/>
          </p:nvPr>
        </p:nvSpPr>
        <p:spPr>
          <a:xfrm>
            <a:off x="628650" y="1523999"/>
            <a:ext cx="7886700" cy="1073427"/>
          </a:xfrm>
        </p:spPr>
        <p:txBody>
          <a:bodyPr/>
          <a:lstStyle/>
          <a:p>
            <a:r>
              <a:rPr kumimoji="1" lang="ja-JP" altLang="en-US" dirty="0"/>
              <a:t>生成されるデータ</a:t>
            </a:r>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7</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51547600"/>
              </p:ext>
            </p:extLst>
          </p:nvPr>
        </p:nvGraphicFramePr>
        <p:xfrm>
          <a:off x="628650" y="2955233"/>
          <a:ext cx="8057322" cy="2527272"/>
        </p:xfrm>
        <a:graphic>
          <a:graphicData uri="http://schemas.openxmlformats.org/drawingml/2006/table">
            <a:tbl>
              <a:tblPr firstRow="1" bandRow="1">
                <a:tableStyleId>{22838BEF-8BB2-4498-84A7-C5851F593DF1}</a:tableStyleId>
              </a:tblPr>
              <a:tblGrid>
                <a:gridCol w="1342887">
                  <a:extLst>
                    <a:ext uri="{9D8B030D-6E8A-4147-A177-3AD203B41FA5}">
                      <a16:colId xmlns:a16="http://schemas.microsoft.com/office/drawing/2014/main" val="1230020745"/>
                    </a:ext>
                  </a:extLst>
                </a:gridCol>
                <a:gridCol w="1342887">
                  <a:extLst>
                    <a:ext uri="{9D8B030D-6E8A-4147-A177-3AD203B41FA5}">
                      <a16:colId xmlns:a16="http://schemas.microsoft.com/office/drawing/2014/main" val="1970118149"/>
                    </a:ext>
                  </a:extLst>
                </a:gridCol>
                <a:gridCol w="1342887">
                  <a:extLst>
                    <a:ext uri="{9D8B030D-6E8A-4147-A177-3AD203B41FA5}">
                      <a16:colId xmlns:a16="http://schemas.microsoft.com/office/drawing/2014/main" val="2957510981"/>
                    </a:ext>
                  </a:extLst>
                </a:gridCol>
                <a:gridCol w="1342887">
                  <a:extLst>
                    <a:ext uri="{9D8B030D-6E8A-4147-A177-3AD203B41FA5}">
                      <a16:colId xmlns:a16="http://schemas.microsoft.com/office/drawing/2014/main" val="2818599546"/>
                    </a:ext>
                  </a:extLst>
                </a:gridCol>
                <a:gridCol w="1342887">
                  <a:extLst>
                    <a:ext uri="{9D8B030D-6E8A-4147-A177-3AD203B41FA5}">
                      <a16:colId xmlns:a16="http://schemas.microsoft.com/office/drawing/2014/main" val="962884545"/>
                    </a:ext>
                  </a:extLst>
                </a:gridCol>
                <a:gridCol w="1342887">
                  <a:extLst>
                    <a:ext uri="{9D8B030D-6E8A-4147-A177-3AD203B41FA5}">
                      <a16:colId xmlns:a16="http://schemas.microsoft.com/office/drawing/2014/main" val="3470811699"/>
                    </a:ext>
                  </a:extLst>
                </a:gridCol>
              </a:tblGrid>
              <a:tr h="842424">
                <a:tc rowSpan="2">
                  <a:txBody>
                    <a:bodyPr/>
                    <a:lstStyle/>
                    <a:p>
                      <a:pPr algn="ctr"/>
                      <a:endParaRPr kumimoji="1" lang="ja-JP" altLang="en-US" sz="2400" dirty="0"/>
                    </a:p>
                  </a:txBody>
                  <a:tcPr>
                    <a:lnTlToBr w="12700" cap="flat" cmpd="sng" algn="ctr">
                      <a:solidFill>
                        <a:schemeClr val="accent1">
                          <a:lumMod val="75000"/>
                        </a:schemeClr>
                      </a:solidFill>
                      <a:prstDash val="solid"/>
                      <a:round/>
                      <a:headEnd type="none" w="med" len="med"/>
                      <a:tailEnd type="none" w="med" len="med"/>
                    </a:lnTlToBr>
                  </a:tcPr>
                </a:tc>
                <a:tc rowSpan="2">
                  <a:txBody>
                    <a:bodyPr/>
                    <a:lstStyle/>
                    <a:p>
                      <a:pPr algn="ctr"/>
                      <a:r>
                        <a:rPr kumimoji="1" lang="en-US" altLang="ja-JP" sz="4000" dirty="0"/>
                        <a:t>ID</a:t>
                      </a:r>
                      <a:endParaRPr kumimoji="1" lang="ja-JP" altLang="en-US" sz="4000" dirty="0"/>
                    </a:p>
                  </a:txBody>
                  <a:tcPr/>
                </a:tc>
                <a:tc gridSpan="2">
                  <a:txBody>
                    <a:bodyPr/>
                    <a:lstStyle/>
                    <a:p>
                      <a:pPr algn="ctr"/>
                      <a:r>
                        <a:rPr kumimoji="1" lang="ja-JP" altLang="en-US" sz="4000" dirty="0"/>
                        <a:t>国語</a:t>
                      </a:r>
                    </a:p>
                  </a:txBody>
                  <a:tcPr/>
                </a:tc>
                <a:tc hMerge="1">
                  <a:txBody>
                    <a:bodyPr/>
                    <a:lstStyle/>
                    <a:p>
                      <a:endParaRPr kumimoji="1" lang="ja-JP" altLang="en-US" dirty="0"/>
                    </a:p>
                  </a:txBody>
                  <a:tcPr/>
                </a:tc>
                <a:tc gridSpan="2">
                  <a:txBody>
                    <a:bodyPr/>
                    <a:lstStyle/>
                    <a:p>
                      <a:pPr algn="ctr"/>
                      <a:r>
                        <a:rPr kumimoji="1" lang="ja-JP" altLang="en-US" sz="4000" dirty="0"/>
                        <a:t>数学</a:t>
                      </a:r>
                    </a:p>
                  </a:txBody>
                  <a:tcPr/>
                </a:tc>
                <a:tc hMerge="1">
                  <a:txBody>
                    <a:bodyPr/>
                    <a:lstStyle/>
                    <a:p>
                      <a:endParaRPr kumimoji="1" lang="ja-JP" altLang="en-US" dirty="0"/>
                    </a:p>
                  </a:txBody>
                  <a:tcPr/>
                </a:tc>
                <a:extLst>
                  <a:ext uri="{0D108BD9-81ED-4DB2-BD59-A6C34878D82A}">
                    <a16:rowId xmlns:a16="http://schemas.microsoft.com/office/drawing/2014/main" val="815741296"/>
                  </a:ext>
                </a:extLst>
              </a:tr>
              <a:tr h="842424">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ja-JP" altLang="en-US" sz="2400" dirty="0"/>
                        <a:t>楽しさ</a:t>
                      </a:r>
                    </a:p>
                  </a:txBody>
                  <a:tcPr/>
                </a:tc>
                <a:tc>
                  <a:txBody>
                    <a:bodyPr/>
                    <a:lstStyle/>
                    <a:p>
                      <a:pPr algn="ctr"/>
                      <a:r>
                        <a:rPr kumimoji="1" lang="ja-JP" altLang="en-US" sz="2400" dirty="0"/>
                        <a:t>分かりやすさ</a:t>
                      </a:r>
                    </a:p>
                  </a:txBody>
                  <a:tcPr/>
                </a:tc>
                <a:tc>
                  <a:txBody>
                    <a:bodyPr/>
                    <a:lstStyle/>
                    <a:p>
                      <a:pPr algn="ctr"/>
                      <a:r>
                        <a:rPr kumimoji="1" lang="ja-JP" altLang="en-US" sz="2400" dirty="0"/>
                        <a:t>楽しさ</a:t>
                      </a:r>
                    </a:p>
                  </a:txBody>
                  <a:tcPr/>
                </a:tc>
                <a:tc>
                  <a:txBody>
                    <a:bodyPr/>
                    <a:lstStyle/>
                    <a:p>
                      <a:pPr algn="ctr"/>
                      <a:r>
                        <a:rPr kumimoji="1" lang="ja-JP" altLang="en-US" sz="2400" dirty="0"/>
                        <a:t>分かりやすさ</a:t>
                      </a:r>
                    </a:p>
                  </a:txBody>
                  <a:tcPr/>
                </a:tc>
                <a:extLst>
                  <a:ext uri="{0D108BD9-81ED-4DB2-BD59-A6C34878D82A}">
                    <a16:rowId xmlns:a16="http://schemas.microsoft.com/office/drawing/2014/main" val="2046409575"/>
                  </a:ext>
                </a:extLst>
              </a:tr>
              <a:tr h="842424">
                <a:tc>
                  <a:txBody>
                    <a:bodyPr/>
                    <a:lstStyle/>
                    <a:p>
                      <a:pPr algn="ctr"/>
                      <a:r>
                        <a:rPr kumimoji="1" lang="ja-JP" altLang="en-US" sz="2400" dirty="0"/>
                        <a:t>学生</a:t>
                      </a:r>
                    </a:p>
                  </a:txBody>
                  <a:tcPr/>
                </a:tc>
                <a:tc>
                  <a:txBody>
                    <a:bodyPr/>
                    <a:lstStyle/>
                    <a:p>
                      <a:pPr algn="ctr"/>
                      <a:r>
                        <a:rPr kumimoji="1" lang="ja-JP" altLang="en-US" sz="2400" dirty="0"/>
                        <a:t>ユニーク</a:t>
                      </a:r>
                    </a:p>
                  </a:txBody>
                  <a:tcPr/>
                </a:tc>
                <a:tc>
                  <a:txBody>
                    <a:bodyPr/>
                    <a:lstStyle/>
                    <a:p>
                      <a:pPr algn="ctr"/>
                      <a:r>
                        <a:rPr kumimoji="1" lang="en-US" altLang="ja-JP" sz="4000" dirty="0"/>
                        <a:t>4</a:t>
                      </a:r>
                      <a:endParaRPr kumimoji="1" lang="ja-JP" altLang="en-US" sz="4000" dirty="0"/>
                    </a:p>
                  </a:txBody>
                  <a:tcPr/>
                </a:tc>
                <a:tc>
                  <a:txBody>
                    <a:bodyPr/>
                    <a:lstStyle/>
                    <a:p>
                      <a:pPr algn="ctr"/>
                      <a:r>
                        <a:rPr kumimoji="1" lang="en-US" altLang="ja-JP" sz="4000" dirty="0"/>
                        <a:t>5</a:t>
                      </a:r>
                      <a:endParaRPr kumimoji="1" lang="ja-JP" altLang="en-US" sz="4000" dirty="0"/>
                    </a:p>
                  </a:txBody>
                  <a:tcPr/>
                </a:tc>
                <a:tc>
                  <a:txBody>
                    <a:bodyPr/>
                    <a:lstStyle/>
                    <a:p>
                      <a:pPr algn="ctr"/>
                      <a:r>
                        <a:rPr kumimoji="1" lang="en-US" altLang="ja-JP" sz="4000" dirty="0"/>
                        <a:t>5</a:t>
                      </a:r>
                      <a:endParaRPr kumimoji="1" lang="ja-JP" altLang="en-US" sz="4000" dirty="0"/>
                    </a:p>
                  </a:txBody>
                  <a:tcPr/>
                </a:tc>
                <a:tc>
                  <a:txBody>
                    <a:bodyPr/>
                    <a:lstStyle/>
                    <a:p>
                      <a:pPr algn="ctr"/>
                      <a:r>
                        <a:rPr kumimoji="1" lang="en-US" altLang="ja-JP" sz="4000" dirty="0"/>
                        <a:t>3</a:t>
                      </a:r>
                      <a:endParaRPr kumimoji="1" lang="ja-JP" altLang="en-US" sz="4000" dirty="0"/>
                    </a:p>
                  </a:txBody>
                  <a:tcPr/>
                </a:tc>
                <a:extLst>
                  <a:ext uri="{0D108BD9-81ED-4DB2-BD59-A6C34878D82A}">
                    <a16:rowId xmlns:a16="http://schemas.microsoft.com/office/drawing/2014/main" val="3011980781"/>
                  </a:ext>
                </a:extLst>
              </a:tr>
            </a:tbl>
          </a:graphicData>
        </a:graphic>
      </p:graphicFrame>
    </p:spTree>
    <p:extLst>
      <p:ext uri="{BB962C8B-B14F-4D97-AF65-F5344CB8AC3E}">
        <p14:creationId xmlns:p14="http://schemas.microsoft.com/office/powerpoint/2010/main" val="238763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ja-JP" altLang="en-US" dirty="0" err="1"/>
              <a:t>．</a:t>
            </a:r>
            <a:r>
              <a:rPr kumimoji="1" lang="ja-JP" altLang="en-US" dirty="0"/>
              <a:t>結果</a:t>
            </a:r>
          </a:p>
        </p:txBody>
      </p:sp>
      <p:sp>
        <p:nvSpPr>
          <p:cNvPr id="3" name="コンテンツ プレースホルダー 2"/>
          <p:cNvSpPr>
            <a:spLocks noGrp="1"/>
          </p:cNvSpPr>
          <p:nvPr>
            <p:ph idx="1"/>
          </p:nvPr>
        </p:nvSpPr>
        <p:spPr/>
        <p:txBody>
          <a:bodyPr>
            <a:normAutofit lnSpcReduction="10000"/>
          </a:bodyPr>
          <a:lstStyle/>
          <a:p>
            <a:r>
              <a:rPr lang="ja-JP" altLang="en-US" dirty="0"/>
              <a:t>達成した項目</a:t>
            </a:r>
            <a:endParaRPr lang="en-US" altLang="ja-JP" dirty="0"/>
          </a:p>
          <a:p>
            <a:pPr lvl="1"/>
            <a:r>
              <a:rPr kumimoji="1" lang="ja-JP" altLang="en-US" dirty="0"/>
              <a:t>経済性</a:t>
            </a:r>
            <a:endParaRPr kumimoji="1" lang="en-US" altLang="ja-JP" dirty="0"/>
          </a:p>
          <a:p>
            <a:pPr lvl="2"/>
            <a:r>
              <a:rPr lang="ja-JP" altLang="en-US" dirty="0"/>
              <a:t>紙資源をまったく使用していない。</a:t>
            </a:r>
            <a:endParaRPr lang="en-US" altLang="ja-JP" dirty="0"/>
          </a:p>
          <a:p>
            <a:pPr lvl="1"/>
            <a:r>
              <a:rPr lang="ja-JP" altLang="en-US" dirty="0"/>
              <a:t>教員の労力削減</a:t>
            </a:r>
            <a:endParaRPr lang="en-US" altLang="ja-JP" dirty="0"/>
          </a:p>
          <a:p>
            <a:pPr lvl="2"/>
            <a:r>
              <a:rPr lang="ja-JP" altLang="en-US" dirty="0"/>
              <a:t>スキャン不要で自動的に回答をＰＣに取り込める。</a:t>
            </a:r>
            <a:endParaRPr lang="en-US" altLang="ja-JP" dirty="0"/>
          </a:p>
          <a:p>
            <a:pPr lvl="1"/>
            <a:r>
              <a:rPr lang="ja-JP" altLang="en-US" dirty="0"/>
              <a:t>ユーザ体験の向上</a:t>
            </a:r>
            <a:endParaRPr lang="en-US" altLang="ja-JP" dirty="0"/>
          </a:p>
          <a:p>
            <a:pPr lvl="2"/>
            <a:r>
              <a:rPr lang="ja-JP" altLang="en-US" dirty="0"/>
              <a:t>動きあるＵＩで快適に回答できた。</a:t>
            </a:r>
            <a:endParaRPr lang="en-US" altLang="ja-JP" dirty="0"/>
          </a:p>
          <a:p>
            <a:pPr lvl="1"/>
            <a:endParaRPr lang="en-US" altLang="ja-JP" dirty="0"/>
          </a:p>
          <a:p>
            <a:pPr lvl="1"/>
            <a:endParaRPr lang="en-US" altLang="ja-JP" dirty="0"/>
          </a:p>
          <a:p>
            <a:pPr marL="45720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8</a:t>
            </a:fld>
            <a:endParaRPr kumimoji="1" lang="ja-JP" altLang="en-US" dirty="0"/>
          </a:p>
        </p:txBody>
      </p:sp>
    </p:spTree>
    <p:extLst>
      <p:ext uri="{BB962C8B-B14F-4D97-AF65-F5344CB8AC3E}">
        <p14:creationId xmlns:p14="http://schemas.microsoft.com/office/powerpoint/2010/main" val="30277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2" end="2"/>
                                            </p:txEl>
                                          </p:spTgt>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15" presetClass="emph" presetSubtype="0" nodeType="click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5" end="5"/>
                                            </p:txEl>
                                          </p:spTgt>
                                        </p:tgtEl>
                                        <p:attrNameLst>
                                          <p:attrName>style.fontWeight</p:attrName>
                                        </p:attrNameLst>
                                      </p:cBhvr>
                                      <p:to>
                                        <p:strVal val="bold"/>
                                      </p:to>
                                    </p:set>
                                  </p:childTnLst>
                                </p:cTn>
                              </p:par>
                              <p:par>
                                <p:cTn id="19" presetID="15" presetClass="emph" presetSubtype="0" nodeType="withEffect">
                                  <p:stCondLst>
                                    <p:cond delay="0"/>
                                  </p:stCondLst>
                                  <p:iterate type="lt">
                                    <p:tmAbs val="25"/>
                                  </p:iterate>
                                  <p:childTnLst>
                                    <p:set>
                                      <p:cBhvr override="childStyle">
                                        <p:cTn id="20"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1426</TotalTime>
  <Words>1416</Words>
  <Application>Microsoft Office PowerPoint</Application>
  <PresentationFormat>画面に合わせる (4:3)</PresentationFormat>
  <Paragraphs>137</Paragraphs>
  <Slides>13</Slides>
  <Notes>13</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１．目的</vt:lpstr>
      <vt:lpstr>２．研究背景</vt:lpstr>
      <vt:lpstr>Web上で実施する利点</vt:lpstr>
      <vt:lpstr>3. 開発したアプリケーションの概要</vt:lpstr>
      <vt:lpstr>3. 開発したアプリケーションの概要</vt:lpstr>
      <vt:lpstr>作成した授業評価アンケート</vt:lpstr>
      <vt:lpstr>3. 開発したアプリケーションの概要</vt:lpstr>
      <vt:lpstr>4．結果</vt:lpstr>
      <vt:lpstr>5．今後の展望</vt:lpstr>
      <vt:lpstr>6．まとめ</vt:lpstr>
      <vt:lpstr>PowerPoint プレゼンテーション</vt:lpstr>
      <vt:lpstr>XEEシステムとは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623xperia@gmail.com</cp:lastModifiedBy>
  <cp:revision>79</cp:revision>
  <dcterms:created xsi:type="dcterms:W3CDTF">2017-02-01T01:44:34Z</dcterms:created>
  <dcterms:modified xsi:type="dcterms:W3CDTF">2017-02-21T13:51:17Z</dcterms:modified>
</cp:coreProperties>
</file>