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5"/>
  </p:notesMasterIdLst>
  <p:sldIdLst>
    <p:sldId id="256" r:id="rId2"/>
    <p:sldId id="260" r:id="rId3"/>
    <p:sldId id="261" r:id="rId4"/>
    <p:sldId id="262" r:id="rId5"/>
    <p:sldId id="275" r:id="rId6"/>
    <p:sldId id="277" r:id="rId7"/>
    <p:sldId id="263" r:id="rId8"/>
    <p:sldId id="278" r:id="rId9"/>
    <p:sldId id="264" r:id="rId10"/>
    <p:sldId id="274" r:id="rId11"/>
    <p:sldId id="271" r:id="rId12"/>
    <p:sldId id="268" r:id="rId13"/>
    <p:sldId id="279"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7" autoAdjust="0"/>
    <p:restoredTop sz="67753" autoAdjust="0"/>
  </p:normalViewPr>
  <p:slideViewPr>
    <p:cSldViewPr snapToGrid="0">
      <p:cViewPr varScale="1">
        <p:scale>
          <a:sx n="79" d="100"/>
          <a:sy n="79" d="100"/>
        </p:scale>
        <p:origin x="1794" y="66"/>
      </p:cViewPr>
      <p:guideLst/>
    </p:cSldViewPr>
  </p:slideViewPr>
  <p:outlineViewPr>
    <p:cViewPr>
      <p:scale>
        <a:sx n="33" d="100"/>
        <a:sy n="33" d="100"/>
      </p:scale>
      <p:origin x="0" y="-4146"/>
    </p:cViewPr>
  </p:outlineViewPr>
  <p:notesTextViewPr>
    <p:cViewPr>
      <p:scale>
        <a:sx n="3" d="2"/>
        <a:sy n="3" d="2"/>
      </p:scale>
      <p:origin x="0" y="0"/>
    </p:cViewPr>
  </p:notesText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4040E-3F17-4634-8615-BA2FDC142DB7}" type="doc">
      <dgm:prSet loTypeId="urn:microsoft.com/office/officeart/2005/8/layout/process1" loCatId="process" qsTypeId="urn:microsoft.com/office/officeart/2005/8/quickstyle/simple1" qsCatId="simple" csTypeId="urn:microsoft.com/office/officeart/2005/8/colors/accent1_2" csCatId="accent1" phldr="1"/>
      <dgm:spPr/>
    </dgm:pt>
    <dgm:pt modelId="{33EBB8B4-A900-4D0E-9558-D5A3518BA883}">
      <dgm:prSet phldrT="[テキスト]"/>
      <dgm:spPr/>
      <dgm:t>
        <a:bodyPr/>
        <a:lstStyle/>
        <a:p>
          <a:r>
            <a:rPr kumimoji="1" lang="ja-JP" altLang="en-US" dirty="0"/>
            <a:t>学年学科入力</a:t>
          </a:r>
        </a:p>
      </dgm:t>
    </dgm:pt>
    <dgm:pt modelId="{E45C4565-1FDF-4D14-B80B-A78BE9FA4F75}" type="parTrans" cxnId="{EE5FA5BD-BAB5-4078-8303-F4E0007251E4}">
      <dgm:prSet/>
      <dgm:spPr/>
      <dgm:t>
        <a:bodyPr/>
        <a:lstStyle/>
        <a:p>
          <a:endParaRPr kumimoji="1" lang="ja-JP" altLang="en-US"/>
        </a:p>
      </dgm:t>
    </dgm:pt>
    <dgm:pt modelId="{90F37A3C-D082-4F1E-B936-2A8525787A7B}" type="sibTrans" cxnId="{EE5FA5BD-BAB5-4078-8303-F4E0007251E4}">
      <dgm:prSet/>
      <dgm:spPr/>
      <dgm:t>
        <a:bodyPr/>
        <a:lstStyle/>
        <a:p>
          <a:endParaRPr kumimoji="1" lang="ja-JP" altLang="en-US"/>
        </a:p>
      </dgm:t>
    </dgm:pt>
    <dgm:pt modelId="{92B2F23E-FFD1-4A02-9307-108425DB1659}">
      <dgm:prSet phldrT="[テキスト]"/>
      <dgm:spPr/>
      <dgm:t>
        <a:bodyPr/>
        <a:lstStyle/>
        <a:p>
          <a:r>
            <a:rPr kumimoji="1" lang="ja-JP" altLang="en-US" dirty="0"/>
            <a:t>授業評価</a:t>
          </a:r>
        </a:p>
      </dgm:t>
    </dgm:pt>
    <dgm:pt modelId="{B93660CF-0FA5-41ED-BDA2-982BA67A2135}" type="parTrans" cxnId="{5407ED31-572F-4DFF-BF0F-6A66DB7D1682}">
      <dgm:prSet/>
      <dgm:spPr/>
      <dgm:t>
        <a:bodyPr/>
        <a:lstStyle/>
        <a:p>
          <a:endParaRPr kumimoji="1" lang="ja-JP" altLang="en-US"/>
        </a:p>
      </dgm:t>
    </dgm:pt>
    <dgm:pt modelId="{E47875B7-DEC2-41FD-B5B2-F34E857DAB3A}" type="sibTrans" cxnId="{5407ED31-572F-4DFF-BF0F-6A66DB7D1682}">
      <dgm:prSet/>
      <dgm:spPr/>
      <dgm:t>
        <a:bodyPr/>
        <a:lstStyle/>
        <a:p>
          <a:endParaRPr kumimoji="1" lang="ja-JP" altLang="en-US"/>
        </a:p>
      </dgm:t>
    </dgm:pt>
    <dgm:pt modelId="{259B65A5-F492-4DCB-89B0-742CDEEAD1CD}">
      <dgm:prSet phldrT="[テキスト]"/>
      <dgm:spPr/>
      <dgm:t>
        <a:bodyPr/>
        <a:lstStyle/>
        <a:p>
          <a:r>
            <a:rPr kumimoji="1" lang="ja-JP" altLang="en-US" dirty="0"/>
            <a:t>データを送信</a:t>
          </a:r>
        </a:p>
      </dgm:t>
    </dgm:pt>
    <dgm:pt modelId="{97AF777D-7076-45FC-AD4D-027AD67C3449}" type="parTrans" cxnId="{FA7D8B75-42D1-470D-95F9-A6315E3652B2}">
      <dgm:prSet/>
      <dgm:spPr/>
      <dgm:t>
        <a:bodyPr/>
        <a:lstStyle/>
        <a:p>
          <a:endParaRPr kumimoji="1" lang="ja-JP" altLang="en-US"/>
        </a:p>
      </dgm:t>
    </dgm:pt>
    <dgm:pt modelId="{ECDB3C2C-20DA-43CC-9E8C-C83BFDAE672B}" type="sibTrans" cxnId="{FA7D8B75-42D1-470D-95F9-A6315E3652B2}">
      <dgm:prSet/>
      <dgm:spPr/>
      <dgm:t>
        <a:bodyPr/>
        <a:lstStyle/>
        <a:p>
          <a:endParaRPr kumimoji="1" lang="ja-JP" altLang="en-US"/>
        </a:p>
      </dgm:t>
    </dgm:pt>
    <dgm:pt modelId="{CCDEA871-6617-4428-8ADD-6F0AA4F6E019}" type="pres">
      <dgm:prSet presAssocID="{A784040E-3F17-4634-8615-BA2FDC142DB7}" presName="Name0" presStyleCnt="0">
        <dgm:presLayoutVars>
          <dgm:dir/>
          <dgm:resizeHandles val="exact"/>
        </dgm:presLayoutVars>
      </dgm:prSet>
      <dgm:spPr/>
    </dgm:pt>
    <dgm:pt modelId="{1798ED6A-B2EB-484C-9EED-61D665074B8C}" type="pres">
      <dgm:prSet presAssocID="{33EBB8B4-A900-4D0E-9558-D5A3518BA883}" presName="node" presStyleLbl="node1" presStyleIdx="0" presStyleCnt="3">
        <dgm:presLayoutVars>
          <dgm:bulletEnabled val="1"/>
        </dgm:presLayoutVars>
      </dgm:prSet>
      <dgm:spPr/>
      <dgm:t>
        <a:bodyPr/>
        <a:lstStyle/>
        <a:p>
          <a:endParaRPr kumimoji="1" lang="ja-JP" altLang="en-US"/>
        </a:p>
      </dgm:t>
    </dgm:pt>
    <dgm:pt modelId="{EA003759-9FD2-4303-BABF-D58F61223638}" type="pres">
      <dgm:prSet presAssocID="{90F37A3C-D082-4F1E-B936-2A8525787A7B}" presName="sibTrans" presStyleLbl="sibTrans2D1" presStyleIdx="0" presStyleCnt="2"/>
      <dgm:spPr/>
      <dgm:t>
        <a:bodyPr/>
        <a:lstStyle/>
        <a:p>
          <a:endParaRPr kumimoji="1" lang="ja-JP" altLang="en-US"/>
        </a:p>
      </dgm:t>
    </dgm:pt>
    <dgm:pt modelId="{FE4DFE54-D05C-41F1-8FE1-25062FDCF22F}" type="pres">
      <dgm:prSet presAssocID="{90F37A3C-D082-4F1E-B936-2A8525787A7B}" presName="connectorText" presStyleLbl="sibTrans2D1" presStyleIdx="0" presStyleCnt="2"/>
      <dgm:spPr/>
      <dgm:t>
        <a:bodyPr/>
        <a:lstStyle/>
        <a:p>
          <a:endParaRPr kumimoji="1" lang="ja-JP" altLang="en-US"/>
        </a:p>
      </dgm:t>
    </dgm:pt>
    <dgm:pt modelId="{7595ECA1-294E-4114-9CEF-EA967E9231E3}" type="pres">
      <dgm:prSet presAssocID="{92B2F23E-FFD1-4A02-9307-108425DB1659}" presName="node" presStyleLbl="node1" presStyleIdx="1" presStyleCnt="3">
        <dgm:presLayoutVars>
          <dgm:bulletEnabled val="1"/>
        </dgm:presLayoutVars>
      </dgm:prSet>
      <dgm:spPr/>
      <dgm:t>
        <a:bodyPr/>
        <a:lstStyle/>
        <a:p>
          <a:endParaRPr kumimoji="1" lang="ja-JP" altLang="en-US"/>
        </a:p>
      </dgm:t>
    </dgm:pt>
    <dgm:pt modelId="{67A9D0A7-C80F-4BE1-82F5-32DAEFBDCAD7}" type="pres">
      <dgm:prSet presAssocID="{E47875B7-DEC2-41FD-B5B2-F34E857DAB3A}" presName="sibTrans" presStyleLbl="sibTrans2D1" presStyleIdx="1" presStyleCnt="2"/>
      <dgm:spPr/>
      <dgm:t>
        <a:bodyPr/>
        <a:lstStyle/>
        <a:p>
          <a:endParaRPr kumimoji="1" lang="ja-JP" altLang="en-US"/>
        </a:p>
      </dgm:t>
    </dgm:pt>
    <dgm:pt modelId="{AAE3ED82-04F2-4706-9E65-7CE4A51A4D62}" type="pres">
      <dgm:prSet presAssocID="{E47875B7-DEC2-41FD-B5B2-F34E857DAB3A}" presName="connectorText" presStyleLbl="sibTrans2D1" presStyleIdx="1" presStyleCnt="2"/>
      <dgm:spPr/>
      <dgm:t>
        <a:bodyPr/>
        <a:lstStyle/>
        <a:p>
          <a:endParaRPr kumimoji="1" lang="ja-JP" altLang="en-US"/>
        </a:p>
      </dgm:t>
    </dgm:pt>
    <dgm:pt modelId="{4A7A4208-B1DF-473F-900F-8F05FE5C987C}" type="pres">
      <dgm:prSet presAssocID="{259B65A5-F492-4DCB-89B0-742CDEEAD1CD}" presName="node" presStyleLbl="node1" presStyleIdx="2" presStyleCnt="3">
        <dgm:presLayoutVars>
          <dgm:bulletEnabled val="1"/>
        </dgm:presLayoutVars>
      </dgm:prSet>
      <dgm:spPr/>
      <dgm:t>
        <a:bodyPr/>
        <a:lstStyle/>
        <a:p>
          <a:endParaRPr kumimoji="1" lang="ja-JP" altLang="en-US"/>
        </a:p>
      </dgm:t>
    </dgm:pt>
  </dgm:ptLst>
  <dgm:cxnLst>
    <dgm:cxn modelId="{5407ED31-572F-4DFF-BF0F-6A66DB7D1682}" srcId="{A784040E-3F17-4634-8615-BA2FDC142DB7}" destId="{92B2F23E-FFD1-4A02-9307-108425DB1659}" srcOrd="1" destOrd="0" parTransId="{B93660CF-0FA5-41ED-BDA2-982BA67A2135}" sibTransId="{E47875B7-DEC2-41FD-B5B2-F34E857DAB3A}"/>
    <dgm:cxn modelId="{22B4294B-AC42-460F-A6DD-7548987C7017}" type="presOf" srcId="{92B2F23E-FFD1-4A02-9307-108425DB1659}" destId="{7595ECA1-294E-4114-9CEF-EA967E9231E3}" srcOrd="0" destOrd="0" presId="urn:microsoft.com/office/officeart/2005/8/layout/process1"/>
    <dgm:cxn modelId="{EE5FA5BD-BAB5-4078-8303-F4E0007251E4}" srcId="{A784040E-3F17-4634-8615-BA2FDC142DB7}" destId="{33EBB8B4-A900-4D0E-9558-D5A3518BA883}" srcOrd="0" destOrd="0" parTransId="{E45C4565-1FDF-4D14-B80B-A78BE9FA4F75}" sibTransId="{90F37A3C-D082-4F1E-B936-2A8525787A7B}"/>
    <dgm:cxn modelId="{FA7D8B75-42D1-470D-95F9-A6315E3652B2}" srcId="{A784040E-3F17-4634-8615-BA2FDC142DB7}" destId="{259B65A5-F492-4DCB-89B0-742CDEEAD1CD}" srcOrd="2" destOrd="0" parTransId="{97AF777D-7076-45FC-AD4D-027AD67C3449}" sibTransId="{ECDB3C2C-20DA-43CC-9E8C-C83BFDAE672B}"/>
    <dgm:cxn modelId="{F2F8069D-96FA-4912-AE5B-7B7162F21F59}" type="presOf" srcId="{90F37A3C-D082-4F1E-B936-2A8525787A7B}" destId="{FE4DFE54-D05C-41F1-8FE1-25062FDCF22F}" srcOrd="1" destOrd="0" presId="urn:microsoft.com/office/officeart/2005/8/layout/process1"/>
    <dgm:cxn modelId="{8532A0D6-1A10-4E34-9131-D8BE14A7ACAA}" type="presOf" srcId="{33EBB8B4-A900-4D0E-9558-D5A3518BA883}" destId="{1798ED6A-B2EB-484C-9EED-61D665074B8C}" srcOrd="0" destOrd="0" presId="urn:microsoft.com/office/officeart/2005/8/layout/process1"/>
    <dgm:cxn modelId="{665D08E3-1E77-492D-83F9-0845154C7BBD}" type="presOf" srcId="{E47875B7-DEC2-41FD-B5B2-F34E857DAB3A}" destId="{67A9D0A7-C80F-4BE1-82F5-32DAEFBDCAD7}" srcOrd="0" destOrd="0" presId="urn:microsoft.com/office/officeart/2005/8/layout/process1"/>
    <dgm:cxn modelId="{373A2A16-556A-4468-9CC0-29E5E98AF9C3}" type="presOf" srcId="{E47875B7-DEC2-41FD-B5B2-F34E857DAB3A}" destId="{AAE3ED82-04F2-4706-9E65-7CE4A51A4D62}" srcOrd="1" destOrd="0" presId="urn:microsoft.com/office/officeart/2005/8/layout/process1"/>
    <dgm:cxn modelId="{D0CAFD3F-587C-4A9A-8083-A667E642770D}" type="presOf" srcId="{259B65A5-F492-4DCB-89B0-742CDEEAD1CD}" destId="{4A7A4208-B1DF-473F-900F-8F05FE5C987C}" srcOrd="0" destOrd="0" presId="urn:microsoft.com/office/officeart/2005/8/layout/process1"/>
    <dgm:cxn modelId="{FDFCDE20-2070-4CCD-9FF7-90245B2672D2}" type="presOf" srcId="{90F37A3C-D082-4F1E-B936-2A8525787A7B}" destId="{EA003759-9FD2-4303-BABF-D58F61223638}" srcOrd="0" destOrd="0" presId="urn:microsoft.com/office/officeart/2005/8/layout/process1"/>
    <dgm:cxn modelId="{835FBA07-DC94-403F-B598-5E5EC1AE57C1}" type="presOf" srcId="{A784040E-3F17-4634-8615-BA2FDC142DB7}" destId="{CCDEA871-6617-4428-8ADD-6F0AA4F6E019}" srcOrd="0" destOrd="0" presId="urn:microsoft.com/office/officeart/2005/8/layout/process1"/>
    <dgm:cxn modelId="{13AE309A-298F-4103-829F-BBD31A84E984}" type="presParOf" srcId="{CCDEA871-6617-4428-8ADD-6F0AA4F6E019}" destId="{1798ED6A-B2EB-484C-9EED-61D665074B8C}" srcOrd="0" destOrd="0" presId="urn:microsoft.com/office/officeart/2005/8/layout/process1"/>
    <dgm:cxn modelId="{9FEF8F41-5F1D-40CA-AB5C-B9BB0F8D0D7D}" type="presParOf" srcId="{CCDEA871-6617-4428-8ADD-6F0AA4F6E019}" destId="{EA003759-9FD2-4303-BABF-D58F61223638}" srcOrd="1" destOrd="0" presId="urn:microsoft.com/office/officeart/2005/8/layout/process1"/>
    <dgm:cxn modelId="{0DF9DA92-AA68-42E3-B9DA-7762BFF02103}" type="presParOf" srcId="{EA003759-9FD2-4303-BABF-D58F61223638}" destId="{FE4DFE54-D05C-41F1-8FE1-25062FDCF22F}" srcOrd="0" destOrd="0" presId="urn:microsoft.com/office/officeart/2005/8/layout/process1"/>
    <dgm:cxn modelId="{4C280555-A14E-47BE-9C52-0A5F5D97382B}" type="presParOf" srcId="{CCDEA871-6617-4428-8ADD-6F0AA4F6E019}" destId="{7595ECA1-294E-4114-9CEF-EA967E9231E3}" srcOrd="2" destOrd="0" presId="urn:microsoft.com/office/officeart/2005/8/layout/process1"/>
    <dgm:cxn modelId="{95431589-7E07-444D-B004-CEA0F94AFC70}" type="presParOf" srcId="{CCDEA871-6617-4428-8ADD-6F0AA4F6E019}" destId="{67A9D0A7-C80F-4BE1-82F5-32DAEFBDCAD7}" srcOrd="3" destOrd="0" presId="urn:microsoft.com/office/officeart/2005/8/layout/process1"/>
    <dgm:cxn modelId="{3BA88DB6-582D-41F4-9B9E-4EB0E0CF274C}" type="presParOf" srcId="{67A9D0A7-C80F-4BE1-82F5-32DAEFBDCAD7}" destId="{AAE3ED82-04F2-4706-9E65-7CE4A51A4D62}" srcOrd="0" destOrd="0" presId="urn:microsoft.com/office/officeart/2005/8/layout/process1"/>
    <dgm:cxn modelId="{36A68656-D89F-4F8E-A950-3992437F0B7E}" type="presParOf" srcId="{CCDEA871-6617-4428-8ADD-6F0AA4F6E019}" destId="{4A7A4208-B1DF-473F-900F-8F05FE5C987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8ED6A-B2EB-484C-9EED-61D665074B8C}">
      <dsp:nvSpPr>
        <dsp:cNvPr id="0" name=""/>
        <dsp:cNvSpPr/>
      </dsp:nvSpPr>
      <dsp:spPr>
        <a:xfrm>
          <a:off x="7314"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学年学科入力</a:t>
          </a:r>
        </a:p>
      </dsp:txBody>
      <dsp:txXfrm>
        <a:off x="45734" y="2044784"/>
        <a:ext cx="2109406" cy="1234907"/>
      </dsp:txXfrm>
    </dsp:sp>
    <dsp:sp modelId="{EA003759-9FD2-4303-BABF-D58F61223638}">
      <dsp:nvSpPr>
        <dsp:cNvPr id="0" name=""/>
        <dsp:cNvSpPr/>
      </dsp:nvSpPr>
      <dsp:spPr>
        <a:xfrm>
          <a:off x="2412185" y="2391143"/>
          <a:ext cx="463484" cy="542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2412185" y="2499581"/>
        <a:ext cx="324439" cy="325313"/>
      </dsp:txXfrm>
    </dsp:sp>
    <dsp:sp modelId="{7595ECA1-294E-4114-9CEF-EA967E9231E3}">
      <dsp:nvSpPr>
        <dsp:cNvPr id="0" name=""/>
        <dsp:cNvSpPr/>
      </dsp:nvSpPr>
      <dsp:spPr>
        <a:xfrm>
          <a:off x="3068059"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授業評価</a:t>
          </a:r>
        </a:p>
      </dsp:txBody>
      <dsp:txXfrm>
        <a:off x="3106479" y="2044784"/>
        <a:ext cx="2109406" cy="1234907"/>
      </dsp:txXfrm>
    </dsp:sp>
    <dsp:sp modelId="{67A9D0A7-C80F-4BE1-82F5-32DAEFBDCAD7}">
      <dsp:nvSpPr>
        <dsp:cNvPr id="0" name=""/>
        <dsp:cNvSpPr/>
      </dsp:nvSpPr>
      <dsp:spPr>
        <a:xfrm>
          <a:off x="5472930" y="2391143"/>
          <a:ext cx="463484" cy="542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kumimoji="1" lang="ja-JP" altLang="en-US" sz="2300" kern="1200"/>
        </a:p>
      </dsp:txBody>
      <dsp:txXfrm>
        <a:off x="5472930" y="2499581"/>
        <a:ext cx="324439" cy="325313"/>
      </dsp:txXfrm>
    </dsp:sp>
    <dsp:sp modelId="{4A7A4208-B1DF-473F-900F-8F05FE5C987C}">
      <dsp:nvSpPr>
        <dsp:cNvPr id="0" name=""/>
        <dsp:cNvSpPr/>
      </dsp:nvSpPr>
      <dsp:spPr>
        <a:xfrm>
          <a:off x="6128804" y="2006364"/>
          <a:ext cx="2186246" cy="1311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kumimoji="1" lang="ja-JP" altLang="en-US" sz="3300" kern="1200" dirty="0"/>
            <a:t>データを送信</a:t>
          </a:r>
        </a:p>
      </dsp:txBody>
      <dsp:txXfrm>
        <a:off x="6167224" y="2044784"/>
        <a:ext cx="2109406" cy="12349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プログラミングを用いたアプリケーションの開発というテーマで</a:t>
            </a:r>
            <a:r>
              <a:rPr kumimoji="1" lang="en-US" altLang="ja-JP" dirty="0"/>
              <a:t>5</a:t>
            </a:r>
            <a:r>
              <a:rPr kumimoji="1" lang="ja-JP" altLang="en-US" dirty="0"/>
              <a:t>年電子制御工学科の溝が発表させていただきます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0</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として、アンケート結果の自動集計および自動配信する機能を実装していきたいと考えています。それにより、教員の皆さんにかかる負担がさらに少なくなり、よりスムーズに授業評価アンケートを実施することができるよう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9</a:t>
            </a:fld>
            <a:endParaRPr kumimoji="1" lang="ja-JP" altLang="en-US"/>
          </a:p>
        </p:txBody>
      </p:sp>
    </p:spTree>
    <p:extLst>
      <p:ext uri="{BB962C8B-B14F-4D97-AF65-F5344CB8AC3E}">
        <p14:creationId xmlns:p14="http://schemas.microsoft.com/office/powerpoint/2010/main" val="1304763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それでは、本発表のまとめを述べたいと思います。</a:t>
            </a:r>
            <a:r>
              <a:rPr lang="ja-JP" altLang="en-US" dirty="0"/>
              <a:t>本研究では</a:t>
            </a:r>
            <a:r>
              <a:rPr lang="en-US" altLang="ja-JP" dirty="0"/>
              <a:t>web</a:t>
            </a:r>
            <a:r>
              <a:rPr lang="ja-JP" altLang="en-US" dirty="0"/>
              <a:t>プログラミングを用いて授業評価アンケートを作成しました。このアンケートは従来のマークシート方式に比べて紙資源の節約、教員の労力削減、ユーザ体験の向上という点で優れています。今後の展望として、このプログラムに新機能を追加したいと考えています。それにより、</a:t>
            </a:r>
            <a:r>
              <a:rPr kumimoji="1" lang="ja-JP" altLang="en-US" dirty="0"/>
              <a:t>教員の負担を減らし、よりスムーズに授業評価アンケートを実施することができるようになります。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これで発表を終わります。ご清聴ありがとうございました。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11</a:t>
            </a:fld>
            <a:endParaRPr kumimoji="1" lang="ja-JP" altLang="en-US"/>
          </a:p>
        </p:txBody>
      </p:sp>
    </p:spTree>
    <p:extLst>
      <p:ext uri="{BB962C8B-B14F-4D97-AF65-F5344CB8AC3E}">
        <p14:creationId xmlns:p14="http://schemas.microsoft.com/office/powerpoint/2010/main" val="214188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XEE</a:t>
            </a:r>
            <a:r>
              <a:rPr kumimoji="1" lang="ja-JP" altLang="en-US" dirty="0"/>
              <a:t>システムは本校の一般文系に所属されている林良平先生が発表したオンライン経済実験基盤システムです。これは、スマホで簡単にできる。誰でもタダで使える。</a:t>
            </a:r>
            <a:r>
              <a:rPr kumimoji="1" lang="en-US" altLang="ja-JP" dirty="0"/>
              <a:t>1000</a:t>
            </a:r>
            <a:r>
              <a:rPr kumimoji="1" lang="ja-JP" altLang="en-US" dirty="0"/>
              <a:t>人同時にアクセスできる。プログラミングの知識不要で経済実験を実施できる。という</a:t>
            </a:r>
            <a:r>
              <a:rPr kumimoji="1" lang="en-US" altLang="ja-JP" dirty="0"/>
              <a:t>4</a:t>
            </a:r>
            <a:r>
              <a:rPr kumimoji="1" lang="ja-JP" altLang="en-US" dirty="0" err="1"/>
              <a:t>つを</a:t>
            </a:r>
            <a:r>
              <a:rPr kumimoji="1" lang="ja-JP" altLang="en-US" dirty="0"/>
              <a:t>コンセプトに作られています。しかし、このシステムは応用範囲が広く、経済実験以外にも応用可能です。そこで本研究では</a:t>
            </a:r>
            <a:r>
              <a:rPr kumimoji="1" lang="en-US" altLang="ja-JP" dirty="0"/>
              <a:t>XEE</a:t>
            </a:r>
            <a:r>
              <a:rPr kumimoji="1" lang="ja-JP" altLang="en-US" dirty="0"/>
              <a:t>システムを用いて授業評価アンケートを作成しました。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12</a:t>
            </a:fld>
            <a:endParaRPr kumimoji="1" lang="ja-JP" altLang="en-US"/>
          </a:p>
        </p:txBody>
      </p:sp>
    </p:spTree>
    <p:extLst>
      <p:ext uri="{BB962C8B-B14F-4D97-AF65-F5344CB8AC3E}">
        <p14:creationId xmlns:p14="http://schemas.microsoft.com/office/powerpoint/2010/main" val="89682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a:t>
            </a:r>
            <a:r>
              <a:rPr lang="ja-JP" altLang="en-US" dirty="0"/>
              <a:t>の目的は、</a:t>
            </a:r>
            <a:r>
              <a:rPr lang="en-US" altLang="ja-JP" dirty="0"/>
              <a:t>web</a:t>
            </a:r>
            <a:r>
              <a:rPr lang="ja-JP" altLang="en-US" dirty="0"/>
              <a:t>上で授業評価アンケートを実施することです。鹿児島高専ではこれまでマークシート方式で授業評価アンケートを実施してきました。本研究ではそのアンケートを</a:t>
            </a:r>
            <a:r>
              <a:rPr lang="en-US" altLang="ja-JP" dirty="0"/>
              <a:t>web</a:t>
            </a:r>
            <a:r>
              <a:rPr lang="ja-JP" altLang="en-US" dirty="0"/>
              <a:t>上で実施するための仕組みづくりを行います。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なぜ、マークシート方式から</a:t>
            </a:r>
            <a:r>
              <a:rPr lang="en-US" altLang="ja-JP" dirty="0"/>
              <a:t>web</a:t>
            </a:r>
            <a:r>
              <a:rPr lang="ja-JP" altLang="en-US" dirty="0"/>
              <a:t>アンケートに移行しなければならないのでしょうか。それは、マークシート方式に</a:t>
            </a:r>
            <a:r>
              <a:rPr lang="en-US" altLang="ja-JP" dirty="0"/>
              <a:t>2</a:t>
            </a:r>
            <a:r>
              <a:rPr lang="ja-JP" altLang="en-US" dirty="0" err="1"/>
              <a:t>つの</a:t>
            </a:r>
            <a:r>
              <a:rPr lang="ja-JP" altLang="en-US" dirty="0"/>
              <a:t>欠点があるからです。</a:t>
            </a:r>
            <a:r>
              <a:rPr lang="en-US" altLang="ja-JP" dirty="0"/>
              <a:t>1</a:t>
            </a:r>
            <a:r>
              <a:rPr lang="ja-JP" altLang="en-US" dirty="0"/>
              <a:t>つめは多くの紙資源を消費してしまう点です．マークシート方式のアンケートにおいて解答用紙および問題用紙はすべて紙で作られています。そのため、アンケートを実施するたびに多くの紙資源を消費します。</a:t>
            </a:r>
            <a:r>
              <a:rPr lang="en-US" altLang="ja-JP" dirty="0"/>
              <a:t>2</a:t>
            </a:r>
            <a:r>
              <a:rPr lang="ja-JP" altLang="en-US" dirty="0"/>
              <a:t>つ目は、教員に大きな負担がかかる点です。たとえば、マークシート方式ではアンケート終了後に教員が回答用紙をスキャンして結果をパソコンに取り込む必要があります。この作業以外にもデータ集計や結果をまとめる作業など多くの労力を必要とします．しかし、</a:t>
            </a:r>
            <a:r>
              <a:rPr lang="en-US" altLang="ja-JP" dirty="0"/>
              <a:t>web</a:t>
            </a:r>
            <a:r>
              <a:rPr lang="ja-JP" altLang="en-US" dirty="0"/>
              <a:t>上でアンケートを実施することでこれらの欠点を克服できます。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web</a:t>
            </a:r>
            <a:r>
              <a:rPr kumimoji="1" lang="ja-JP" altLang="en-US" dirty="0"/>
              <a:t>上で授業評価アンケートを実施する利点を説明します。</a:t>
            </a:r>
            <a:endParaRPr kumimoji="1" lang="en-US" altLang="ja-JP" dirty="0"/>
          </a:p>
          <a:p>
            <a:endParaRPr kumimoji="1" lang="en-US" altLang="ja-JP" dirty="0"/>
          </a:p>
          <a:p>
            <a:r>
              <a:rPr kumimoji="1" lang="en-US" altLang="ja-JP" dirty="0"/>
              <a:t>1</a:t>
            </a:r>
            <a:r>
              <a:rPr kumimoji="1" lang="ja-JP" altLang="en-US" dirty="0"/>
              <a:t>つめは紙資源の節約です。</a:t>
            </a:r>
            <a:r>
              <a:rPr kumimoji="1" lang="en-US" altLang="ja-JP" dirty="0"/>
              <a:t>Web</a:t>
            </a:r>
            <a:r>
              <a:rPr kumimoji="1" lang="ja-JP" altLang="en-US" dirty="0"/>
              <a:t>上でアンケートを実施することで紙資源を消費せずにアンケートを実施することができます</a:t>
            </a:r>
            <a:r>
              <a:rPr kumimoji="1" lang="ja-JP" altLang="en-US" dirty="0" smtClean="0"/>
              <a:t>。</a:t>
            </a:r>
            <a:endParaRPr kumimoji="1" lang="en-US" altLang="ja-JP" dirty="0" smtClean="0"/>
          </a:p>
          <a:p>
            <a:endParaRPr lang="en-US" altLang="ja-JP" dirty="0"/>
          </a:p>
          <a:p>
            <a:r>
              <a:rPr lang="en-US" altLang="ja-JP" dirty="0"/>
              <a:t>2</a:t>
            </a:r>
            <a:r>
              <a:rPr lang="ja-JP" altLang="en-US" dirty="0"/>
              <a:t>つ目は教員の労力を削減できる点です。</a:t>
            </a:r>
            <a:r>
              <a:rPr lang="en-US" altLang="ja-JP" dirty="0"/>
              <a:t>Web</a:t>
            </a:r>
            <a:r>
              <a:rPr lang="ja-JP" altLang="en-US" dirty="0"/>
              <a:t>上でアンケートを実施すると学生が回答したデータは直接コンピュータに送信されます。そのため、マークシート方式のように回答用紙をスキャンする必要がありません。その結果、教員の授業評価アンケートに費やす労力が削減できます。</a:t>
            </a:r>
            <a:endParaRPr lang="en-US" altLang="ja-JP" dirty="0"/>
          </a:p>
          <a:p>
            <a:endParaRPr lang="en-US" altLang="ja-JP" dirty="0"/>
          </a:p>
          <a:p>
            <a:r>
              <a:rPr lang="en-US" altLang="ja-JP" dirty="0"/>
              <a:t>3</a:t>
            </a:r>
            <a:r>
              <a:rPr lang="ja-JP" altLang="en-US" dirty="0"/>
              <a:t>つ目はユーザ体験の向上です。マークシート方式のアンケートに回答するには鉛筆を持ち、回答欄を塗りつぶす作業を繰り返し行わなければなりません。このような単純作業は回答者の集中力の低下を招き冷静な判断を鈍らせます。しかし、</a:t>
            </a:r>
            <a:r>
              <a:rPr lang="en-US" altLang="ja-JP" dirty="0"/>
              <a:t>web</a:t>
            </a:r>
            <a:r>
              <a:rPr lang="ja-JP" altLang="en-US" dirty="0"/>
              <a:t>上でアンケートを実施することで動きのあるユーザインターフェースで楽しくアンケートに回答できます。その結果、回答者の集中力が保たれ、より正確なデータが得られると考えられます。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今回作成したアプリケーションは</a:t>
            </a:r>
            <a:r>
              <a:rPr kumimoji="1" lang="en-US" altLang="ja-JP" dirty="0"/>
              <a:t>XEE</a:t>
            </a:r>
            <a:r>
              <a:rPr kumimoji="1" lang="ja-JP" altLang="en-US" dirty="0"/>
              <a:t>システムをベースに作成しました。</a:t>
            </a:r>
            <a:r>
              <a:rPr kumimoji="1" lang="en-US" altLang="ja-JP" dirty="0"/>
              <a:t>web</a:t>
            </a:r>
            <a:r>
              <a:rPr kumimoji="1" lang="ja-JP" altLang="en-US" dirty="0"/>
              <a:t>アプリケーションの表面部分であるユーザーサイドは</a:t>
            </a:r>
            <a:r>
              <a:rPr kumimoji="1" lang="en-US" altLang="ja-JP" dirty="0"/>
              <a:t>React.js</a:t>
            </a:r>
            <a:r>
              <a:rPr kumimoji="1" lang="ja-JP" altLang="en-US" dirty="0"/>
              <a:t>と</a:t>
            </a:r>
            <a:r>
              <a:rPr kumimoji="1" lang="en-US" altLang="ja-JP" dirty="0"/>
              <a:t>Material-UI</a:t>
            </a:r>
            <a:r>
              <a:rPr kumimoji="1" lang="ja-JP" altLang="en-US" dirty="0"/>
              <a:t>を用いて作成しました。また、</a:t>
            </a:r>
            <a:r>
              <a:rPr kumimoji="1" lang="en-US" altLang="ja-JP" dirty="0"/>
              <a:t>Web</a:t>
            </a:r>
            <a:r>
              <a:rPr kumimoji="1" lang="ja-JP" altLang="en-US" dirty="0"/>
              <a:t>アプリケーションの頭脳に当たるサーバーサイドは</a:t>
            </a:r>
            <a:r>
              <a:rPr kumimoji="1" lang="en-US" altLang="ja-JP" dirty="0"/>
              <a:t>Elixir</a:t>
            </a:r>
            <a:r>
              <a:rPr kumimoji="1" lang="ja-JP" altLang="en-US" dirty="0"/>
              <a:t>を用いて作成しました。</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4</a:t>
            </a:fld>
            <a:endParaRPr kumimoji="1" lang="ja-JP" altLang="en-US"/>
          </a:p>
        </p:txBody>
      </p:sp>
    </p:spTree>
    <p:extLst>
      <p:ext uri="{BB962C8B-B14F-4D97-AF65-F5344CB8AC3E}">
        <p14:creationId xmlns:p14="http://schemas.microsoft.com/office/powerpoint/2010/main" val="204553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本アプリケーションにおいて授業評価アンケートは次のように進行します。初めに、学生は学年と学科を入力します。次に、それぞれの授業について定められた評価軸をもとに</a:t>
            </a:r>
            <a:r>
              <a:rPr kumimoji="1" lang="en-US" altLang="ja-JP" dirty="0"/>
              <a:t>5</a:t>
            </a:r>
            <a:r>
              <a:rPr kumimoji="1" lang="ja-JP" altLang="en-US" dirty="0"/>
              <a:t>段階で評価します。最後に回答済みのデータをサーバーに送信します。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5</a:t>
            </a:fld>
            <a:endParaRPr kumimoji="1" lang="ja-JP" altLang="en-US"/>
          </a:p>
        </p:txBody>
      </p:sp>
    </p:spTree>
    <p:extLst>
      <p:ext uri="{BB962C8B-B14F-4D97-AF65-F5344CB8AC3E}">
        <p14:creationId xmlns:p14="http://schemas.microsoft.com/office/powerpoint/2010/main" val="206695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こちらが、本研究で作成した授業評価アンケートです。まず、学生は学年と学科を入力します</a:t>
            </a:r>
            <a:r>
              <a:rPr kumimoji="1" lang="ja-JP" altLang="en-US" dirty="0" smtClean="0"/>
              <a:t>。</a:t>
            </a:r>
            <a:endParaRPr kumimoji="1" lang="en-US" altLang="ja-JP" dirty="0" smtClean="0"/>
          </a:p>
          <a:p>
            <a:endParaRPr kumimoji="1" lang="en-US" altLang="ja-JP" dirty="0"/>
          </a:p>
          <a:p>
            <a:r>
              <a:rPr kumimoji="1" lang="ja-JP" altLang="en-US" dirty="0"/>
              <a:t>次に授業評価アンケートを行います。今回はわかりやすく説明するために国語と数学の</a:t>
            </a:r>
            <a:r>
              <a:rPr kumimoji="1" lang="en-US" altLang="ja-JP" dirty="0"/>
              <a:t>2</a:t>
            </a:r>
            <a:r>
              <a:rPr kumimoji="1" lang="ja-JP" altLang="en-US" dirty="0"/>
              <a:t>教科を</a:t>
            </a:r>
            <a:r>
              <a:rPr kumimoji="1" lang="en-US" altLang="ja-JP" dirty="0"/>
              <a:t>“</a:t>
            </a:r>
            <a:r>
              <a:rPr kumimoji="1" lang="ja-JP" altLang="en-US" dirty="0"/>
              <a:t>楽しさ</a:t>
            </a:r>
            <a:r>
              <a:rPr kumimoji="1" lang="en-US" altLang="ja-JP" dirty="0"/>
              <a:t>”,“</a:t>
            </a:r>
            <a:r>
              <a:rPr kumimoji="1" lang="ja-JP" altLang="en-US" dirty="0"/>
              <a:t>分かりやすさ</a:t>
            </a:r>
            <a:r>
              <a:rPr kumimoji="1" lang="en-US" altLang="ja-JP" dirty="0"/>
              <a:t>”</a:t>
            </a:r>
            <a:r>
              <a:rPr kumimoji="1" lang="ja-JP" altLang="en-US" dirty="0"/>
              <a:t>という２つの基準で評価します</a:t>
            </a:r>
            <a:r>
              <a:rPr kumimoji="1" lang="ja-JP" altLang="en-US" dirty="0" smtClean="0"/>
              <a:t>。評価</a:t>
            </a:r>
            <a:r>
              <a:rPr kumimoji="1" lang="ja-JP" altLang="en-US" dirty="0"/>
              <a:t>方法には</a:t>
            </a:r>
            <a:r>
              <a:rPr kumimoji="1" lang="en-US" altLang="ja-JP" dirty="0"/>
              <a:t>5</a:t>
            </a:r>
            <a:r>
              <a:rPr kumimoji="1" lang="ja-JP" altLang="en-US" dirty="0"/>
              <a:t>段階評価を採用しており１～５の間で授業を評価します</a:t>
            </a:r>
            <a:r>
              <a:rPr kumimoji="1" lang="ja-JP" altLang="en-US" dirty="0" smtClean="0"/>
              <a:t>。</a:t>
            </a:r>
            <a:endParaRPr kumimoji="1" lang="en-US" altLang="ja-JP" dirty="0" smtClean="0"/>
          </a:p>
          <a:p>
            <a:endParaRPr kumimoji="1" lang="en-US" altLang="ja-JP" dirty="0" smtClean="0"/>
          </a:p>
          <a:p>
            <a:r>
              <a:rPr kumimoji="1" lang="ja-JP" altLang="en-US" dirty="0" smtClean="0"/>
              <a:t>そして</a:t>
            </a:r>
            <a:r>
              <a:rPr kumimoji="1" lang="ja-JP" altLang="en-US" dirty="0"/>
              <a:t>、すべての評価が終了したらこのような待機画面に遷移します。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アンケートに回答するとこの表に示すようなデータがサーバーに転送されます</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（人数分</a:t>
            </a:r>
            <a:r>
              <a:rPr kumimoji="1" lang="ja-JP" altLang="en-US" dirty="0"/>
              <a:t>データが送信されると、</a:t>
            </a:r>
            <a:r>
              <a:rPr kumimoji="1" lang="en-US" altLang="ja-JP" dirty="0"/>
              <a:t>XEE</a:t>
            </a:r>
            <a:r>
              <a:rPr kumimoji="1" lang="ja-JP" altLang="en-US" dirty="0"/>
              <a:t>システム上でこのデータがダウンロード可能になります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284191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この動画を見ていただいてわかるように</a:t>
            </a:r>
            <a:r>
              <a:rPr lang="ja-JP" altLang="en-US" dirty="0"/>
              <a:t>本アプリケーションでは、紙資源を一切消費せずにアンケートを実施することができました。また、学生の回答データをコンピュータに直接転送することにより教員の労力削減に成功しました。さらに、動きあるユーザインターフェースによってユーザ体験を向上させ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DB02D7F-2532-438E-A5EE-EC19DA75534B}" type="datetime1">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D1DF934-B258-4B85-9C99-F6141516D4AA}" type="datetime1">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6DA83E-84A7-4D45-8181-410DAF9E54CB}" type="datetime1">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lnSpc>
                <a:spcPct val="150000"/>
              </a:lnSpc>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lnSpc>
                <a:spcPct val="150000"/>
              </a:lnSpc>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lnSpc>
                <a:spcPct val="150000"/>
              </a:lnSpc>
              <a:buClr>
                <a:schemeClr val="accent5"/>
              </a:buClr>
              <a:defRPr sz="2400">
                <a:latin typeface="HGPｺﾞｼｯｸM" panose="020B0600000000000000" pitchFamily="50" charset="-128"/>
                <a:ea typeface="HGPｺﾞｼｯｸM" panose="020B0600000000000000" pitchFamily="50" charset="-128"/>
              </a:defRPr>
            </a:lvl3pPr>
            <a:lvl4pPr>
              <a:lnSpc>
                <a:spcPct val="150000"/>
              </a:lnSpc>
              <a:buClr>
                <a:schemeClr val="accent5"/>
              </a:buClr>
              <a:defRPr>
                <a:latin typeface="HGPｺﾞｼｯｸM" panose="020B0600000000000000" pitchFamily="50" charset="-128"/>
                <a:ea typeface="HGPｺﾞｼｯｸM" panose="020B0600000000000000" pitchFamily="50" charset="-128"/>
              </a:defRPr>
            </a:lvl4pPr>
            <a:lvl5pPr>
              <a:lnSpc>
                <a:spcPct val="150000"/>
              </a:lnSpc>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0844B656-FDB1-41E7-9182-B72A8EA2B7B4}" type="datetime1">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67F4F476-6E52-48A4-9511-77073BEB0098}" type="slidenum">
              <a:rPr lang="ja-JP" altLang="en-US" smtClean="0"/>
              <a:pPr/>
              <a:t>‹#›</a:t>
            </a:fld>
            <a:endParaRPr lang="ja-JP" altLang="en-US" dirty="0"/>
          </a:p>
        </p:txBody>
      </p:sp>
      <p:cxnSp>
        <p:nvCxnSpPr>
          <p:cNvPr id="10" name="直線コネクタ 9"/>
          <p:cNvCxnSpPr/>
          <p:nvPr userDrawn="1"/>
        </p:nvCxnSpPr>
        <p:spPr>
          <a:xfrm flipV="1">
            <a:off x="628650" y="365127"/>
            <a:ext cx="0" cy="799366"/>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5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31C925-61E4-45D5-88D5-4F44B6A6C695}" type="datetime1">
              <a:rPr kumimoji="1" lang="ja-JP" altLang="en-US" smtClean="0"/>
              <a:t>2017/2/22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C08BC7-4260-402C-BE74-17A2A6C67A3F}" type="datetime1">
              <a:rPr kumimoji="1" lang="ja-JP" altLang="en-US" smtClean="0"/>
              <a:t>2017/2/22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44CA3A-ACAA-452D-97E3-18339B7D635B}" type="datetime1">
              <a:rPr kumimoji="1" lang="ja-JP" altLang="en-US" smtClean="0"/>
              <a:t>2017/2/22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558266F-E702-40A6-8A28-61164E3176C0}" type="datetime1">
              <a:rPr kumimoji="1" lang="ja-JP" altLang="en-US" smtClean="0"/>
              <a:t>2017/2/22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16E2B-0E24-410F-8EAD-D20C01EC42AC}" type="datetime1">
              <a:rPr kumimoji="1" lang="ja-JP" altLang="en-US" smtClean="0"/>
              <a:t>2017/2/22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A9DB37-13AF-4896-88E3-BD9571FA989D}" type="datetime1">
              <a:rPr kumimoji="1" lang="ja-JP" altLang="en-US" smtClean="0"/>
              <a:t>2017/2/22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804AB5-84E9-48D8-831D-2ACD07026C5D}" type="datetime1">
              <a:rPr kumimoji="1" lang="ja-JP" altLang="en-US" smtClean="0"/>
              <a:t>2017/2/22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FBA1F-5538-4C7C-8A85-B02DD92ED928}" type="datetime1">
              <a:rPr kumimoji="1" lang="ja-JP" altLang="en-US" smtClean="0"/>
              <a:t>2017/2/22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プログラミングを用いた</a:t>
            </a:r>
            <a:r>
              <a:rPr lang="en-US" altLang="ja-JP" dirty="0"/>
              <a:t/>
            </a:r>
            <a:br>
              <a:rPr lang="en-US" altLang="ja-JP" dirty="0"/>
            </a:br>
            <a:r>
              <a:rPr lang="ja-JP" altLang="ja-JP" dirty="0"/>
              <a:t>アプリケーションの開発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a:t>電子制御工学科</a:t>
            </a:r>
            <a:r>
              <a:rPr kumimoji="1" lang="en-US" altLang="ja-JP" dirty="0"/>
              <a:t>5</a:t>
            </a:r>
            <a:r>
              <a:rPr kumimoji="1" lang="ja-JP" altLang="en-US" dirty="0"/>
              <a:t>年　溝大貴</a:t>
            </a:r>
          </a:p>
        </p:txBody>
      </p:sp>
    </p:spTree>
    <p:extLst>
      <p:ext uri="{BB962C8B-B14F-4D97-AF65-F5344CB8AC3E}">
        <p14:creationId xmlns:p14="http://schemas.microsoft.com/office/powerpoint/2010/main" val="239716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kumimoji="1" lang="ja-JP" altLang="en-US" dirty="0" err="1"/>
              <a:t>．</a:t>
            </a:r>
            <a:r>
              <a:rPr kumimoji="1" lang="ja-JP" altLang="en-US" dirty="0"/>
              <a:t>今後の展望</a:t>
            </a:r>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a:t>アンケート結果を自動で集計、配信</a:t>
            </a:r>
            <a:endParaRPr lang="en-US" altLang="ja-JP" dirty="0"/>
          </a:p>
          <a:p>
            <a:pPr marL="0" indent="0">
              <a:lnSpc>
                <a:spcPct val="100000"/>
              </a:lnSpc>
              <a:buNone/>
            </a:pPr>
            <a:r>
              <a:rPr lang="ja-JP" altLang="en-US" dirty="0"/>
              <a:t>　する機能を組み込む</a:t>
            </a:r>
            <a:endParaRPr lang="en-US" altLang="ja-JP" dirty="0"/>
          </a:p>
        </p:txBody>
      </p:sp>
      <p:sp>
        <p:nvSpPr>
          <p:cNvPr id="4" name="円/楕円 3"/>
          <p:cNvSpPr/>
          <p:nvPr/>
        </p:nvSpPr>
        <p:spPr>
          <a:xfrm>
            <a:off x="484067" y="3504100"/>
            <a:ext cx="7886700" cy="26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より少ないコストで授業評価アンケートを実施可能</a:t>
            </a:r>
            <a:endParaRPr lang="en-US" altLang="ja-JP" sz="3600" dirty="0"/>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9</a:t>
            </a:fld>
            <a:endParaRPr kumimoji="1" lang="ja-JP" altLang="en-US" dirty="0"/>
          </a:p>
        </p:txBody>
      </p:sp>
    </p:spTree>
    <p:extLst>
      <p:ext uri="{BB962C8B-B14F-4D97-AF65-F5344CB8AC3E}">
        <p14:creationId xmlns:p14="http://schemas.microsoft.com/office/powerpoint/2010/main" val="2314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ja-JP" altLang="en-US" dirty="0" err="1"/>
              <a:t>．</a:t>
            </a:r>
            <a:r>
              <a:rPr kumimoji="1" lang="ja-JP" altLang="en-US" dirty="0"/>
              <a:t>まとめ</a:t>
            </a:r>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a:t>Web</a:t>
            </a:r>
            <a:r>
              <a:rPr lang="ja-JP" altLang="en-US" dirty="0"/>
              <a:t>プログラミングで授業評価アンケートを作成</a:t>
            </a:r>
            <a:r>
              <a:rPr lang="ja-JP" altLang="en-US" dirty="0" smtClean="0"/>
              <a:t>した</a:t>
            </a:r>
            <a:endParaRPr lang="en-US" altLang="ja-JP" dirty="0"/>
          </a:p>
          <a:p>
            <a:endParaRPr kumimoji="1" lang="en-US" altLang="ja-JP" dirty="0"/>
          </a:p>
          <a:p>
            <a:pPr>
              <a:lnSpc>
                <a:spcPct val="120000"/>
              </a:lnSpc>
            </a:pPr>
            <a:r>
              <a:rPr lang="ja-JP" altLang="en-US" dirty="0"/>
              <a:t>紙資源の節約、教員の労力削減</a:t>
            </a:r>
            <a:endParaRPr lang="en-US" altLang="ja-JP" dirty="0"/>
          </a:p>
          <a:p>
            <a:pPr marL="0" indent="0">
              <a:lnSpc>
                <a:spcPct val="120000"/>
              </a:lnSpc>
              <a:buNone/>
            </a:pPr>
            <a:r>
              <a:rPr lang="ja-JP" altLang="en-US" dirty="0"/>
              <a:t>　ユーザ体験の向上を実現</a:t>
            </a:r>
            <a:r>
              <a:rPr lang="ja-JP" altLang="en-US" dirty="0" smtClean="0"/>
              <a:t>した</a:t>
            </a:r>
            <a:endParaRPr lang="en-US" altLang="ja-JP" dirty="0"/>
          </a:p>
          <a:p>
            <a:endParaRPr kumimoji="1" lang="en-US" altLang="ja-JP" dirty="0"/>
          </a:p>
          <a:p>
            <a:pPr>
              <a:lnSpc>
                <a:spcPct val="120000"/>
              </a:lnSpc>
            </a:pPr>
            <a:r>
              <a:rPr lang="ja-JP" altLang="en-US" dirty="0"/>
              <a:t>新機能を実装すること</a:t>
            </a:r>
            <a:r>
              <a:rPr lang="ja-JP" altLang="en-US" dirty="0" smtClean="0"/>
              <a:t>で教員</a:t>
            </a:r>
            <a:r>
              <a:rPr lang="ja-JP" altLang="en-US" dirty="0"/>
              <a:t>の</a:t>
            </a:r>
            <a:r>
              <a:rPr lang="ja-JP" altLang="en-US"/>
              <a:t>負担</a:t>
            </a:r>
            <a:r>
              <a:rPr lang="ja-JP" altLang="en-US" smtClean="0"/>
              <a:t>がさらに減り</a:t>
            </a:r>
            <a:endParaRPr lang="en-US" altLang="ja-JP" dirty="0"/>
          </a:p>
          <a:p>
            <a:pPr marL="0" indent="0">
              <a:lnSpc>
                <a:spcPct val="120000"/>
              </a:lnSpc>
              <a:buNone/>
            </a:pPr>
            <a:r>
              <a:rPr lang="ja-JP" altLang="en-US" dirty="0"/>
              <a:t>　よりスムーズにアンケートを実施</a:t>
            </a:r>
            <a:r>
              <a:rPr lang="ja-JP" altLang="en-US" dirty="0" smtClean="0"/>
              <a:t>できる</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10</a:t>
            </a:fld>
            <a:endParaRPr kumimoji="1" lang="ja-JP" altLang="en-US" dirty="0"/>
          </a:p>
        </p:txBody>
      </p:sp>
    </p:spTree>
    <p:extLst>
      <p:ext uri="{BB962C8B-B14F-4D97-AF65-F5344CB8AC3E}">
        <p14:creationId xmlns:p14="http://schemas.microsoft.com/office/powerpoint/2010/main" val="111486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FF0000"/>
                                        </p:clrVal>
                                      </p:to>
                                    </p:set>
                                    <p:set>
                                      <p:cBhvr>
                                        <p:cTn id="7" dur="500" fill="hold"/>
                                        <p:tgtEl>
                                          <p:spTgt spid="3">
                                            <p:txEl>
                                              <p:pRg st="0" end="0"/>
                                            </p:txEl>
                                          </p:spTgt>
                                        </p:tgtEl>
                                        <p:attrNameLst>
                                          <p:attrName>fillcolor</p:attrName>
                                        </p:attrNameLst>
                                      </p:cBhvr>
                                      <p:to>
                                        <p:clrVal>
                                          <a:srgbClr val="FF0000"/>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rgbClr val="000000"/>
                                        </p:clrVal>
                                      </p:to>
                                    </p:set>
                                    <p:set>
                                      <p:cBhvr>
                                        <p:cTn id="13" dur="500" fill="hold"/>
                                        <p:tgtEl>
                                          <p:spTgt spid="3">
                                            <p:txEl>
                                              <p:pRg st="0" end="0"/>
                                            </p:txEl>
                                          </p:spTgt>
                                        </p:tgtEl>
                                        <p:attrNameLst>
                                          <p:attrName>fillcolor</p:attrName>
                                        </p:attrNameLst>
                                      </p:cBhvr>
                                      <p:to>
                                        <p:clrVal>
                                          <a:srgbClr val="000000"/>
                                        </p:clrVal>
                                      </p:to>
                                    </p:set>
                                    <p:set>
                                      <p:cBhvr>
                                        <p:cTn id="14" dur="500" fill="hold"/>
                                        <p:tgtEl>
                                          <p:spTgt spid="3">
                                            <p:txEl>
                                              <p:pRg st="0" end="0"/>
                                            </p:txEl>
                                          </p:spTgt>
                                        </p:tgtEl>
                                        <p:attrNameLst>
                                          <p:attrName>fill.type</p:attrName>
                                        </p:attrNameLst>
                                      </p:cBhvr>
                                      <p:to>
                                        <p:strVal val="solid"/>
                                      </p:to>
                                    </p:set>
                                  </p:childTnLst>
                                </p:cTn>
                              </p:par>
                              <p:par>
                                <p:cTn id="15" presetID="16" presetClass="emph" presetSubtype="0" fill="hold" nodeType="withEffect">
                                  <p:stCondLst>
                                    <p:cond delay="0"/>
                                  </p:stCondLst>
                                  <p:iterate type="lt">
                                    <p:tmPct val="4000"/>
                                  </p:iterate>
                                  <p:childTnLst>
                                    <p:set>
                                      <p:cBhvr override="childStyle">
                                        <p:cTn id="16" dur="500" fill="hold"/>
                                        <p:tgtEl>
                                          <p:spTgt spid="3">
                                            <p:txEl>
                                              <p:pRg st="2" end="2"/>
                                            </p:txEl>
                                          </p:spTgt>
                                        </p:tgtEl>
                                        <p:attrNameLst>
                                          <p:attrName>style.color</p:attrName>
                                        </p:attrNameLst>
                                      </p:cBhvr>
                                      <p:to>
                                        <p:clrVal>
                                          <a:srgbClr val="FF0000"/>
                                        </p:clrVal>
                                      </p:to>
                                    </p:set>
                                    <p:set>
                                      <p:cBhvr>
                                        <p:cTn id="17" dur="500" fill="hold"/>
                                        <p:tgtEl>
                                          <p:spTgt spid="3">
                                            <p:txEl>
                                              <p:pRg st="2" end="2"/>
                                            </p:txEl>
                                          </p:spTgt>
                                        </p:tgtEl>
                                        <p:attrNameLst>
                                          <p:attrName>fillcolor</p:attrName>
                                        </p:attrNameLst>
                                      </p:cBhvr>
                                      <p:to>
                                        <p:clrVal>
                                          <a:srgbClr val="FF0000"/>
                                        </p:clrVal>
                                      </p:to>
                                    </p:set>
                                    <p:set>
                                      <p:cBhvr>
                                        <p:cTn id="18" dur="500" fill="hold"/>
                                        <p:tgtEl>
                                          <p:spTgt spid="3">
                                            <p:txEl>
                                              <p:pRg st="2" end="2"/>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
                                            <p:txEl>
                                              <p:pRg st="3" end="3"/>
                                            </p:txEl>
                                          </p:spTgt>
                                        </p:tgtEl>
                                        <p:attrNameLst>
                                          <p:attrName>style.color</p:attrName>
                                        </p:attrNameLst>
                                      </p:cBhvr>
                                      <p:to>
                                        <p:clrVal>
                                          <a:srgbClr val="FF0000"/>
                                        </p:clrVal>
                                      </p:to>
                                    </p:set>
                                    <p:set>
                                      <p:cBhvr>
                                        <p:cTn id="21" dur="500" fill="hold"/>
                                        <p:tgtEl>
                                          <p:spTgt spid="3">
                                            <p:txEl>
                                              <p:pRg st="3" end="3"/>
                                            </p:txEl>
                                          </p:spTgt>
                                        </p:tgtEl>
                                        <p:attrNameLst>
                                          <p:attrName>fillcolor</p:attrName>
                                        </p:attrNameLst>
                                      </p:cBhvr>
                                      <p:to>
                                        <p:clrVal>
                                          <a:srgbClr val="FF0000"/>
                                        </p:clrVal>
                                      </p:to>
                                    </p:set>
                                    <p:set>
                                      <p:cBhvr>
                                        <p:cTn id="22" dur="500" fill="hold"/>
                                        <p:tgtEl>
                                          <p:spTgt spid="3">
                                            <p:txEl>
                                              <p:pRg st="3" end="3"/>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3">
                                            <p:txEl>
                                              <p:pRg st="2" end="2"/>
                                            </p:txEl>
                                          </p:spTgt>
                                        </p:tgtEl>
                                        <p:attrNameLst>
                                          <p:attrName>style.color</p:attrName>
                                        </p:attrNameLst>
                                      </p:cBhvr>
                                      <p:to>
                                        <p:clrVal>
                                          <a:srgbClr val="000000"/>
                                        </p:clrVal>
                                      </p:to>
                                    </p:set>
                                    <p:set>
                                      <p:cBhvr>
                                        <p:cTn id="27" dur="500" fill="hold"/>
                                        <p:tgtEl>
                                          <p:spTgt spid="3">
                                            <p:txEl>
                                              <p:pRg st="2" end="2"/>
                                            </p:txEl>
                                          </p:spTgt>
                                        </p:tgtEl>
                                        <p:attrNameLst>
                                          <p:attrName>fillcolor</p:attrName>
                                        </p:attrNameLst>
                                      </p:cBhvr>
                                      <p:to>
                                        <p:clrVal>
                                          <a:srgbClr val="000000"/>
                                        </p:clrVal>
                                      </p:to>
                                    </p:set>
                                    <p:set>
                                      <p:cBhvr>
                                        <p:cTn id="28" dur="500" fill="hold"/>
                                        <p:tgtEl>
                                          <p:spTgt spid="3">
                                            <p:txEl>
                                              <p:pRg st="2" end="2"/>
                                            </p:txEl>
                                          </p:spTgt>
                                        </p:tgtEl>
                                        <p:attrNameLst>
                                          <p:attrName>fill.type</p:attrName>
                                        </p:attrNameLst>
                                      </p:cBhvr>
                                      <p:to>
                                        <p:strVal val="solid"/>
                                      </p:to>
                                    </p:set>
                                  </p:childTnLst>
                                </p:cTn>
                              </p:par>
                              <p:par>
                                <p:cTn id="29" presetID="16" presetClass="emph" presetSubtype="0" fill="hold" nodeType="withEffect">
                                  <p:stCondLst>
                                    <p:cond delay="0"/>
                                  </p:stCondLst>
                                  <p:iterate type="lt">
                                    <p:tmPct val="4000"/>
                                  </p:iterate>
                                  <p:childTnLst>
                                    <p:set>
                                      <p:cBhvr override="childStyle">
                                        <p:cTn id="30" dur="500" fill="hold"/>
                                        <p:tgtEl>
                                          <p:spTgt spid="3">
                                            <p:txEl>
                                              <p:pRg st="3" end="3"/>
                                            </p:txEl>
                                          </p:spTgt>
                                        </p:tgtEl>
                                        <p:attrNameLst>
                                          <p:attrName>style.color</p:attrName>
                                        </p:attrNameLst>
                                      </p:cBhvr>
                                      <p:to>
                                        <p:clrVal>
                                          <a:srgbClr val="000000"/>
                                        </p:clrVal>
                                      </p:to>
                                    </p:set>
                                    <p:set>
                                      <p:cBhvr>
                                        <p:cTn id="31" dur="500" fill="hold"/>
                                        <p:tgtEl>
                                          <p:spTgt spid="3">
                                            <p:txEl>
                                              <p:pRg st="3" end="3"/>
                                            </p:txEl>
                                          </p:spTgt>
                                        </p:tgtEl>
                                        <p:attrNameLst>
                                          <p:attrName>fillcolor</p:attrName>
                                        </p:attrNameLst>
                                      </p:cBhvr>
                                      <p:to>
                                        <p:clrVal>
                                          <a:srgbClr val="000000"/>
                                        </p:clrVal>
                                      </p:to>
                                    </p:set>
                                    <p:set>
                                      <p:cBhvr>
                                        <p:cTn id="32" dur="500" fill="hold"/>
                                        <p:tgtEl>
                                          <p:spTgt spid="3">
                                            <p:txEl>
                                              <p:pRg st="3" end="3"/>
                                            </p:txEl>
                                          </p:spTgt>
                                        </p:tgtEl>
                                        <p:attrNameLst>
                                          <p:attrName>fill.type</p:attrName>
                                        </p:attrNameLst>
                                      </p:cBhvr>
                                      <p:to>
                                        <p:strVal val="solid"/>
                                      </p:to>
                                    </p:set>
                                  </p:childTnLst>
                                </p:cTn>
                              </p:par>
                              <p:par>
                                <p:cTn id="33" presetID="16" presetClass="emph" presetSubtype="0" fill="hold" nodeType="withEffect">
                                  <p:stCondLst>
                                    <p:cond delay="0"/>
                                  </p:stCondLst>
                                  <p:iterate type="lt">
                                    <p:tmPct val="4000"/>
                                  </p:iterate>
                                  <p:childTnLst>
                                    <p:set>
                                      <p:cBhvr override="childStyle">
                                        <p:cTn id="34" dur="500" fill="hold"/>
                                        <p:tgtEl>
                                          <p:spTgt spid="3">
                                            <p:txEl>
                                              <p:pRg st="5" end="5"/>
                                            </p:txEl>
                                          </p:spTgt>
                                        </p:tgtEl>
                                        <p:attrNameLst>
                                          <p:attrName>style.color</p:attrName>
                                        </p:attrNameLst>
                                      </p:cBhvr>
                                      <p:to>
                                        <p:clrVal>
                                          <a:srgbClr val="FF0000"/>
                                        </p:clrVal>
                                      </p:to>
                                    </p:set>
                                    <p:set>
                                      <p:cBhvr>
                                        <p:cTn id="35" dur="500" fill="hold"/>
                                        <p:tgtEl>
                                          <p:spTgt spid="3">
                                            <p:txEl>
                                              <p:pRg st="5" end="5"/>
                                            </p:txEl>
                                          </p:spTgt>
                                        </p:tgtEl>
                                        <p:attrNameLst>
                                          <p:attrName>fillcolor</p:attrName>
                                        </p:attrNameLst>
                                      </p:cBhvr>
                                      <p:to>
                                        <p:clrVal>
                                          <a:srgbClr val="FF0000"/>
                                        </p:clrVal>
                                      </p:to>
                                    </p:set>
                                    <p:set>
                                      <p:cBhvr>
                                        <p:cTn id="36" dur="500" fill="hold"/>
                                        <p:tgtEl>
                                          <p:spTgt spid="3">
                                            <p:txEl>
                                              <p:pRg st="5" end="5"/>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3">
                                            <p:txEl>
                                              <p:pRg st="6" end="6"/>
                                            </p:txEl>
                                          </p:spTgt>
                                        </p:tgtEl>
                                        <p:attrNameLst>
                                          <p:attrName>style.color</p:attrName>
                                        </p:attrNameLst>
                                      </p:cBhvr>
                                      <p:to>
                                        <p:clrVal>
                                          <a:srgbClr val="FF0000"/>
                                        </p:clrVal>
                                      </p:to>
                                    </p:set>
                                    <p:set>
                                      <p:cBhvr>
                                        <p:cTn id="39" dur="500" fill="hold"/>
                                        <p:tgtEl>
                                          <p:spTgt spid="3">
                                            <p:txEl>
                                              <p:pRg st="6" end="6"/>
                                            </p:txEl>
                                          </p:spTgt>
                                        </p:tgtEl>
                                        <p:attrNameLst>
                                          <p:attrName>fillcolor</p:attrName>
                                        </p:attrNameLst>
                                      </p:cBhvr>
                                      <p:to>
                                        <p:clrVal>
                                          <a:srgbClr val="FF0000"/>
                                        </p:clrVal>
                                      </p:to>
                                    </p:set>
                                    <p:set>
                                      <p:cBhvr>
                                        <p:cTn id="40"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lgn="ctr">
              <a:buNone/>
            </a:pPr>
            <a:endParaRPr lang="en-US" altLang="ja-JP" dirty="0"/>
          </a:p>
          <a:p>
            <a:pPr marL="0" indent="0" algn="ctr">
              <a:buNone/>
            </a:pPr>
            <a:r>
              <a:rPr lang="ja-JP" altLang="en-US" dirty="0"/>
              <a:t>ご清聴ありがとうございました</a:t>
            </a:r>
            <a:endParaRPr kumimoji="1" lang="ja-JP" altLang="en-US" dirty="0"/>
          </a:p>
        </p:txBody>
      </p:sp>
      <p:sp>
        <p:nvSpPr>
          <p:cNvPr id="4" name="正方形/長方形 3"/>
          <p:cNvSpPr/>
          <p:nvPr/>
        </p:nvSpPr>
        <p:spPr>
          <a:xfrm>
            <a:off x="351692" y="93784"/>
            <a:ext cx="750277" cy="143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11</a:t>
            </a:fld>
            <a:endParaRPr kumimoji="1" lang="ja-JP" altLang="en-US" dirty="0"/>
          </a:p>
        </p:txBody>
      </p:sp>
    </p:spTree>
    <p:extLst>
      <p:ext uri="{BB962C8B-B14F-4D97-AF65-F5344CB8AC3E}">
        <p14:creationId xmlns:p14="http://schemas.microsoft.com/office/powerpoint/2010/main" val="2117521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XEE</a:t>
            </a:r>
            <a:r>
              <a:rPr kumimoji="1" lang="ja-JP" altLang="en-US" dirty="0"/>
              <a:t>システムとは</a:t>
            </a:r>
          </a:p>
        </p:txBody>
      </p:sp>
      <p:sp>
        <p:nvSpPr>
          <p:cNvPr id="3" name="コンテンツ プレースホルダー 2"/>
          <p:cNvSpPr>
            <a:spLocks noGrp="1"/>
          </p:cNvSpPr>
          <p:nvPr>
            <p:ph idx="1"/>
          </p:nvPr>
        </p:nvSpPr>
        <p:spPr>
          <a:xfrm>
            <a:off x="384313" y="1523999"/>
            <a:ext cx="8587409" cy="3803375"/>
          </a:xfrm>
        </p:spPr>
        <p:txBody>
          <a:bodyPr>
            <a:normAutofit/>
          </a:bodyPr>
          <a:lstStyle/>
          <a:p>
            <a:r>
              <a:rPr kumimoji="1" lang="ja-JP" altLang="en-US" sz="3200" dirty="0"/>
              <a:t>林</a:t>
            </a:r>
            <a:r>
              <a:rPr kumimoji="1" lang="en-US" altLang="ja-JP" sz="3200" dirty="0"/>
              <a:t>(2016)</a:t>
            </a:r>
            <a:r>
              <a:rPr lang="ja-JP" altLang="en-US" sz="3200" dirty="0"/>
              <a:t>が開発したオンライン経済実験基盤</a:t>
            </a:r>
            <a:endParaRPr lang="en-US" altLang="ja-JP" sz="3200" dirty="0"/>
          </a:p>
          <a:p>
            <a:pPr lvl="1"/>
            <a:r>
              <a:rPr lang="ja-JP" altLang="en-US" dirty="0"/>
              <a:t>スマホで簡単にできる</a:t>
            </a:r>
          </a:p>
          <a:p>
            <a:pPr lvl="1"/>
            <a:r>
              <a:rPr lang="ja-JP" altLang="en-US" dirty="0"/>
              <a:t>だれでもタダで使える</a:t>
            </a:r>
          </a:p>
          <a:p>
            <a:pPr lvl="1"/>
            <a:r>
              <a:rPr lang="en-US" altLang="ja-JP" dirty="0"/>
              <a:t>1,000</a:t>
            </a:r>
            <a:r>
              <a:rPr lang="ja-JP" altLang="en-US" dirty="0"/>
              <a:t>人同時実験も大丈夫</a:t>
            </a:r>
          </a:p>
          <a:p>
            <a:pPr lvl="1"/>
            <a:r>
              <a:rPr lang="ja-JP" altLang="en-US" dirty="0"/>
              <a:t>プログラミングの知識不要</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12</a:t>
            </a:fld>
            <a:endParaRPr lang="ja-JP" altLang="en-US" dirty="0"/>
          </a:p>
        </p:txBody>
      </p:sp>
      <p:sp>
        <p:nvSpPr>
          <p:cNvPr id="5" name="正方形/長方形 4"/>
          <p:cNvSpPr/>
          <p:nvPr/>
        </p:nvSpPr>
        <p:spPr>
          <a:xfrm>
            <a:off x="628650" y="5565913"/>
            <a:ext cx="8051524" cy="79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経済実験以外にも応用できる</a:t>
            </a: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649" y="2411894"/>
            <a:ext cx="1473160" cy="2484783"/>
          </a:xfrm>
          <a:prstGeom prst="rect">
            <a:avLst/>
          </a:prstGeom>
        </p:spPr>
      </p:pic>
      <p:sp>
        <p:nvSpPr>
          <p:cNvPr id="7" name="テキスト ボックス 6"/>
          <p:cNvSpPr txBox="1"/>
          <p:nvPr/>
        </p:nvSpPr>
        <p:spPr>
          <a:xfrm>
            <a:off x="5707394" y="5016122"/>
            <a:ext cx="2557670" cy="369332"/>
          </a:xfrm>
          <a:prstGeom prst="rect">
            <a:avLst/>
          </a:prstGeom>
          <a:noFill/>
        </p:spPr>
        <p:txBody>
          <a:bodyPr wrap="square" rtlCol="0">
            <a:spAutoFit/>
          </a:bodyPr>
          <a:lstStyle/>
          <a:p>
            <a:r>
              <a:rPr lang="en-US" altLang="ja-JP" dirty="0"/>
              <a:t>Fig1. XEE</a:t>
            </a:r>
            <a:r>
              <a:rPr lang="ja-JP" altLang="en-US" dirty="0"/>
              <a:t>システムのロゴ</a:t>
            </a:r>
            <a:endParaRPr kumimoji="1" lang="ja-JP" altLang="en-US" dirty="0"/>
          </a:p>
        </p:txBody>
      </p:sp>
    </p:spTree>
    <p:extLst>
      <p:ext uri="{BB962C8B-B14F-4D97-AF65-F5344CB8AC3E}">
        <p14:creationId xmlns:p14="http://schemas.microsoft.com/office/powerpoint/2010/main" val="1273855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１．目的</a:t>
            </a:r>
            <a:endParaRPr kumimoji="1" lang="ja-JP" altLang="en-US" dirty="0"/>
          </a:p>
        </p:txBody>
      </p:sp>
      <p:sp>
        <p:nvSpPr>
          <p:cNvPr id="3" name="コンテンツ プレースホルダー 2"/>
          <p:cNvSpPr>
            <a:spLocks noGrp="1"/>
          </p:cNvSpPr>
          <p:nvPr>
            <p:ph idx="1"/>
          </p:nvPr>
        </p:nvSpPr>
        <p:spPr>
          <a:xfrm>
            <a:off x="628650" y="1524000"/>
            <a:ext cx="7976088" cy="1078524"/>
          </a:xfrm>
        </p:spPr>
        <p:txBody>
          <a:bodyPr>
            <a:normAutofit/>
          </a:bodyPr>
          <a:lstStyle/>
          <a:p>
            <a:r>
              <a:rPr lang="en-US" altLang="ja-JP" dirty="0"/>
              <a:t>web</a:t>
            </a:r>
            <a:r>
              <a:rPr lang="ja-JP" altLang="en-US" dirty="0"/>
              <a:t>上で授業評価アンケートを実施する</a:t>
            </a:r>
            <a:endParaRPr kumimoji="1" lang="ja-JP" altLang="en-US" dirty="0"/>
          </a:p>
        </p:txBody>
      </p:sp>
      <p:sp>
        <p:nvSpPr>
          <p:cNvPr id="5" name="正方形/長方形 4"/>
          <p:cNvSpPr/>
          <p:nvPr/>
        </p:nvSpPr>
        <p:spPr>
          <a:xfrm>
            <a:off x="2092569" y="5169877"/>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本研究：</a:t>
            </a:r>
            <a:r>
              <a:rPr lang="en-US" altLang="ja-JP" sz="4000" dirty="0"/>
              <a:t>Web</a:t>
            </a:r>
            <a:r>
              <a:rPr lang="ja-JP" altLang="en-US" sz="4000" dirty="0"/>
              <a:t>アンケート</a:t>
            </a:r>
            <a:endParaRPr kumimoji="1" lang="ja-JP" altLang="en-US" sz="4000" dirty="0"/>
          </a:p>
        </p:txBody>
      </p:sp>
      <p:sp>
        <p:nvSpPr>
          <p:cNvPr id="8" name="下矢印 7"/>
          <p:cNvSpPr/>
          <p:nvPr/>
        </p:nvSpPr>
        <p:spPr>
          <a:xfrm>
            <a:off x="4290646" y="4267200"/>
            <a:ext cx="820616" cy="797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092569" y="2962031"/>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従来：マークシート方式</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1</a:t>
            </a:fld>
            <a:endParaRPr kumimoji="1" lang="ja-JP" altLang="en-US" dirty="0"/>
          </a:p>
        </p:txBody>
      </p:sp>
    </p:spTree>
    <p:extLst>
      <p:ext uri="{BB962C8B-B14F-4D97-AF65-F5344CB8AC3E}">
        <p14:creationId xmlns:p14="http://schemas.microsoft.com/office/powerpoint/2010/main" val="3858939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２．研究背景</a:t>
            </a:r>
          </a:p>
        </p:txBody>
      </p:sp>
      <p:sp>
        <p:nvSpPr>
          <p:cNvPr id="3" name="コンテンツ プレースホルダー 2"/>
          <p:cNvSpPr>
            <a:spLocks noGrp="1"/>
          </p:cNvSpPr>
          <p:nvPr>
            <p:ph idx="1"/>
          </p:nvPr>
        </p:nvSpPr>
        <p:spPr/>
        <p:txBody>
          <a:bodyPr/>
          <a:lstStyle/>
          <a:p>
            <a:r>
              <a:rPr kumimoji="1" lang="ja-JP" altLang="en-US" dirty="0"/>
              <a:t>マークシート方式の欠点</a:t>
            </a:r>
            <a:endParaRPr lang="en-US" altLang="ja-JP" dirty="0"/>
          </a:p>
          <a:p>
            <a:pPr lvl="1"/>
            <a:r>
              <a:rPr lang="ja-JP" altLang="en-US" dirty="0"/>
              <a:t>紙資源の大量消費</a:t>
            </a:r>
          </a:p>
          <a:p>
            <a:pPr lvl="1"/>
            <a:r>
              <a:rPr lang="ja-JP" altLang="en-US" dirty="0" smtClean="0"/>
              <a:t>教員に大きな負担がかかってしまう</a:t>
            </a:r>
            <a:endParaRPr kumimoji="1" lang="en-US" altLang="ja-JP" dirty="0"/>
          </a:p>
          <a:p>
            <a:endParaRPr lang="en-US" altLang="ja-JP" dirty="0"/>
          </a:p>
          <a:p>
            <a:endParaRPr kumimoji="1" lang="ja-JP" altLang="en-US" dirty="0"/>
          </a:p>
        </p:txBody>
      </p:sp>
      <p:sp>
        <p:nvSpPr>
          <p:cNvPr id="4" name="正方形/長方形 3"/>
          <p:cNvSpPr/>
          <p:nvPr/>
        </p:nvSpPr>
        <p:spPr>
          <a:xfrm>
            <a:off x="1106018" y="4518696"/>
            <a:ext cx="6666807" cy="151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ＷＥＢ上で行うことで</a:t>
            </a:r>
            <a:endParaRPr kumimoji="1" lang="en-US" altLang="ja-JP" sz="4000" dirty="0"/>
          </a:p>
          <a:p>
            <a:pPr algn="ctr"/>
            <a:r>
              <a:rPr kumimoji="1" lang="ja-JP" altLang="en-US" sz="4000" dirty="0"/>
              <a:t>これらの欠点を克服できる</a:t>
            </a:r>
          </a:p>
        </p:txBody>
      </p:sp>
      <p:sp>
        <p:nvSpPr>
          <p:cNvPr id="5" name="スライド番号プレースホルダー 4"/>
          <p:cNvSpPr>
            <a:spLocks noGrp="1"/>
          </p:cNvSpPr>
          <p:nvPr>
            <p:ph type="sldNum" sz="quarter" idx="12"/>
          </p:nvPr>
        </p:nvSpPr>
        <p:spPr/>
        <p:txBody>
          <a:bodyPr/>
          <a:lstStyle/>
          <a:p>
            <a:fld id="{67F4F476-6E52-48A4-9511-77073BEB0098}" type="slidenum">
              <a:rPr kumimoji="1" lang="ja-JP" altLang="en-US" smtClean="0"/>
              <a:t>2</a:t>
            </a:fld>
            <a:endParaRPr kumimoji="1" lang="ja-JP" altLang="en-US" dirty="0"/>
          </a:p>
        </p:txBody>
      </p:sp>
    </p:spTree>
    <p:extLst>
      <p:ext uri="{BB962C8B-B14F-4D97-AF65-F5344CB8AC3E}">
        <p14:creationId xmlns:p14="http://schemas.microsoft.com/office/powerpoint/2010/main" val="187587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rgbClr val="FF0000"/>
                                        </p:clrVal>
                                      </p:to>
                                    </p:set>
                                    <p:set>
                                      <p:cBhvr>
                                        <p:cTn id="7" dur="500" fill="hold"/>
                                        <p:tgtEl>
                                          <p:spTgt spid="3">
                                            <p:txEl>
                                              <p:pRg st="1" end="1"/>
                                            </p:txEl>
                                          </p:spTgt>
                                        </p:tgtEl>
                                        <p:attrNameLst>
                                          <p:attrName>fillcolor</p:attrName>
                                        </p:attrNameLst>
                                      </p:cBhvr>
                                      <p:to>
                                        <p:clrVal>
                                          <a:srgbClr val="FF0000"/>
                                        </p:clrVal>
                                      </p:to>
                                    </p:set>
                                    <p:set>
                                      <p:cBhvr>
                                        <p:cTn id="8" dur="500" fill="hold"/>
                                        <p:tgtEl>
                                          <p:spTgt spid="3">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1" end="1"/>
                                            </p:txEl>
                                          </p:spTgt>
                                        </p:tgtEl>
                                        <p:attrNameLst>
                                          <p:attrName>style.color</p:attrName>
                                        </p:attrNameLst>
                                      </p:cBhvr>
                                      <p:to>
                                        <p:clrVal>
                                          <a:srgbClr val="000000"/>
                                        </p:clrVal>
                                      </p:to>
                                    </p:set>
                                    <p:set>
                                      <p:cBhvr>
                                        <p:cTn id="13" dur="500" fill="hold"/>
                                        <p:tgtEl>
                                          <p:spTgt spid="3">
                                            <p:txEl>
                                              <p:pRg st="1" end="1"/>
                                            </p:txEl>
                                          </p:spTgt>
                                        </p:tgtEl>
                                        <p:attrNameLst>
                                          <p:attrName>fillcolor</p:attrName>
                                        </p:attrNameLst>
                                      </p:cBhvr>
                                      <p:to>
                                        <p:clrVal>
                                          <a:srgbClr val="000000"/>
                                        </p:clrVal>
                                      </p:to>
                                    </p:set>
                                    <p:set>
                                      <p:cBhvr>
                                        <p:cTn id="14" dur="500" fill="hold"/>
                                        <p:tgtEl>
                                          <p:spTgt spid="3">
                                            <p:txEl>
                                              <p:pRg st="1" end="1"/>
                                            </p:txEl>
                                          </p:spTgt>
                                        </p:tgtEl>
                                        <p:attrNameLst>
                                          <p:attrName>fill.type</p:attrName>
                                        </p:attrNameLst>
                                      </p:cBhvr>
                                      <p:to>
                                        <p:strVal val="solid"/>
                                      </p:to>
                                    </p:set>
                                  </p:childTnLst>
                                </p:cTn>
                              </p:par>
                              <p:par>
                                <p:cTn id="15" presetID="16" presetClass="emph" presetSubtype="0" fill="hold" nodeType="withEffect">
                                  <p:stCondLst>
                                    <p:cond delay="0"/>
                                  </p:stCondLst>
                                  <p:iterate type="lt">
                                    <p:tmPct val="4000"/>
                                  </p:iterate>
                                  <p:childTnLst>
                                    <p:set>
                                      <p:cBhvr override="childStyle">
                                        <p:cTn id="16" dur="500" fill="hold"/>
                                        <p:tgtEl>
                                          <p:spTgt spid="3">
                                            <p:txEl>
                                              <p:pRg st="2" end="2"/>
                                            </p:txEl>
                                          </p:spTgt>
                                        </p:tgtEl>
                                        <p:attrNameLst>
                                          <p:attrName>style.color</p:attrName>
                                        </p:attrNameLst>
                                      </p:cBhvr>
                                      <p:to>
                                        <p:clrVal>
                                          <a:srgbClr val="FF0000"/>
                                        </p:clrVal>
                                      </p:to>
                                    </p:set>
                                    <p:set>
                                      <p:cBhvr>
                                        <p:cTn id="17" dur="500" fill="hold"/>
                                        <p:tgtEl>
                                          <p:spTgt spid="3">
                                            <p:txEl>
                                              <p:pRg st="2" end="2"/>
                                            </p:txEl>
                                          </p:spTgt>
                                        </p:tgtEl>
                                        <p:attrNameLst>
                                          <p:attrName>fillcolor</p:attrName>
                                        </p:attrNameLst>
                                      </p:cBhvr>
                                      <p:to>
                                        <p:clrVal>
                                          <a:srgbClr val="FF0000"/>
                                        </p:clrVal>
                                      </p:to>
                                    </p:set>
                                    <p:set>
                                      <p:cBhvr>
                                        <p:cTn id="18" dur="500" fill="hold"/>
                                        <p:tgtEl>
                                          <p:spTgt spid="3">
                                            <p:txEl>
                                              <p:pRg st="2" end="2"/>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6" presetClass="emph" presetSubtype="0" fill="hold" nodeType="clickEffect">
                                  <p:stCondLst>
                                    <p:cond delay="0"/>
                                  </p:stCondLst>
                                  <p:iterate type="lt">
                                    <p:tmPct val="4000"/>
                                  </p:iterate>
                                  <p:childTnLst>
                                    <p:set>
                                      <p:cBhvr override="childStyle">
                                        <p:cTn id="22" dur="500" fill="hold"/>
                                        <p:tgtEl>
                                          <p:spTgt spid="3">
                                            <p:txEl>
                                              <p:pRg st="2" end="2"/>
                                            </p:txEl>
                                          </p:spTgt>
                                        </p:tgtEl>
                                        <p:attrNameLst>
                                          <p:attrName>style.color</p:attrName>
                                        </p:attrNameLst>
                                      </p:cBhvr>
                                      <p:to>
                                        <p:clrVal>
                                          <a:srgbClr val="000000"/>
                                        </p:clrVal>
                                      </p:to>
                                    </p:set>
                                    <p:set>
                                      <p:cBhvr>
                                        <p:cTn id="23" dur="500" fill="hold"/>
                                        <p:tgtEl>
                                          <p:spTgt spid="3">
                                            <p:txEl>
                                              <p:pRg st="2" end="2"/>
                                            </p:txEl>
                                          </p:spTgt>
                                        </p:tgtEl>
                                        <p:attrNameLst>
                                          <p:attrName>fillcolor</p:attrName>
                                        </p:attrNameLst>
                                      </p:cBhvr>
                                      <p:to>
                                        <p:clrVal>
                                          <a:srgbClr val="000000"/>
                                        </p:clrVal>
                                      </p:to>
                                    </p:set>
                                    <p:set>
                                      <p:cBhvr>
                                        <p:cTn id="24" dur="500" fill="hold"/>
                                        <p:tgtEl>
                                          <p:spTgt spid="3">
                                            <p:txEl>
                                              <p:pRg st="2" end="2"/>
                                            </p:txEl>
                                          </p:spTgt>
                                        </p:tgtEl>
                                        <p:attrNameLst>
                                          <p:attrName>fill.type</p:attrName>
                                        </p:attrNameLst>
                                      </p:cBhvr>
                                      <p:to>
                                        <p:strVal val="solid"/>
                                      </p:to>
                                    </p:set>
                                  </p:childTnLst>
                                </p:cTn>
                              </p:par>
                              <p:par>
                                <p:cTn id="25" presetID="18" presetClass="emph" presetSubtype="0" fill="hold" grpId="0" nodeType="withEffect">
                                  <p:stCondLst>
                                    <p:cond delay="0"/>
                                  </p:stCondLst>
                                  <p:iterate type="lt">
                                    <p:tmPct val="4000"/>
                                  </p:iterate>
                                  <p:childTnLst>
                                    <p:set>
                                      <p:cBhvr override="childStyle">
                                        <p:cTn id="26"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a:t>
            </a:r>
            <a:r>
              <a:rPr lang="ja-JP" altLang="en-US" dirty="0"/>
              <a:t>上で実施する利点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lnSpc>
                <a:spcPct val="120000"/>
              </a:lnSpc>
            </a:pPr>
            <a:r>
              <a:rPr lang="ja-JP" altLang="en-US" dirty="0"/>
              <a:t>紙資源の節約</a:t>
            </a:r>
            <a:endParaRPr kumimoji="1" lang="en-US" altLang="ja-JP" dirty="0"/>
          </a:p>
          <a:p>
            <a:pPr lvl="1">
              <a:lnSpc>
                <a:spcPct val="120000"/>
              </a:lnSpc>
            </a:pPr>
            <a:r>
              <a:rPr lang="en-US" altLang="ja-JP" dirty="0"/>
              <a:t>web</a:t>
            </a:r>
            <a:r>
              <a:rPr lang="ja-JP" altLang="en-US" dirty="0"/>
              <a:t>で実施するので紙資源を使わない</a:t>
            </a:r>
            <a:endParaRPr lang="en-US" altLang="ja-JP" dirty="0"/>
          </a:p>
          <a:p>
            <a:pPr marL="457200" lvl="1" indent="0">
              <a:lnSpc>
                <a:spcPct val="120000"/>
              </a:lnSpc>
              <a:buNone/>
            </a:pPr>
            <a:endParaRPr kumimoji="1" lang="en-US" altLang="ja-JP" dirty="0"/>
          </a:p>
          <a:p>
            <a:pPr>
              <a:lnSpc>
                <a:spcPct val="120000"/>
              </a:lnSpc>
            </a:pPr>
            <a:r>
              <a:rPr lang="ja-JP" altLang="en-US" dirty="0"/>
              <a:t>教員の労力削減</a:t>
            </a:r>
            <a:endParaRPr lang="en-US" altLang="ja-JP" dirty="0"/>
          </a:p>
          <a:p>
            <a:pPr lvl="1">
              <a:lnSpc>
                <a:spcPct val="120000"/>
              </a:lnSpc>
            </a:pPr>
            <a:r>
              <a:rPr lang="ja-JP" altLang="en-US" dirty="0" smtClean="0"/>
              <a:t>回答データをＰＣに直接転送できる</a:t>
            </a:r>
            <a:endParaRPr lang="en-US" altLang="ja-JP" dirty="0" smtClean="0"/>
          </a:p>
          <a:p>
            <a:pPr lvl="1">
              <a:lnSpc>
                <a:spcPct val="120000"/>
              </a:lnSpc>
            </a:pPr>
            <a:endParaRPr lang="en-US" altLang="ja-JP" dirty="0" smtClean="0"/>
          </a:p>
          <a:p>
            <a:pPr>
              <a:lnSpc>
                <a:spcPct val="120000"/>
              </a:lnSpc>
            </a:pPr>
            <a:r>
              <a:rPr kumimoji="1" lang="ja-JP" altLang="en-US" dirty="0" smtClean="0"/>
              <a:t>ユーザ</a:t>
            </a:r>
            <a:r>
              <a:rPr lang="ja-JP" altLang="en-US" dirty="0"/>
              <a:t>体験の向上</a:t>
            </a:r>
            <a:endParaRPr lang="en-US" altLang="ja-JP" dirty="0"/>
          </a:p>
          <a:p>
            <a:pPr lvl="1">
              <a:lnSpc>
                <a:spcPct val="120000"/>
              </a:lnSpc>
            </a:pPr>
            <a:r>
              <a:rPr kumimoji="1" lang="ja-JP" altLang="en-US" dirty="0"/>
              <a:t>動きのあるＵＩで楽しくアンケートに回答できる</a:t>
            </a:r>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3</a:t>
            </a:fld>
            <a:endParaRPr kumimoji="1" lang="ja-JP" altLang="en-US" dirty="0"/>
          </a:p>
        </p:txBody>
      </p:sp>
    </p:spTree>
    <p:extLst>
      <p:ext uri="{BB962C8B-B14F-4D97-AF65-F5344CB8AC3E}">
        <p14:creationId xmlns:p14="http://schemas.microsoft.com/office/powerpoint/2010/main" val="53269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FF0000"/>
                                        </p:clrVal>
                                      </p:to>
                                    </p:set>
                                    <p:set>
                                      <p:cBhvr>
                                        <p:cTn id="7" dur="500" fill="hold"/>
                                        <p:tgtEl>
                                          <p:spTgt spid="3">
                                            <p:txEl>
                                              <p:pRg st="0" end="0"/>
                                            </p:txEl>
                                          </p:spTgt>
                                        </p:tgtEl>
                                        <p:attrNameLst>
                                          <p:attrName>fillcolor</p:attrName>
                                        </p:attrNameLst>
                                      </p:cBhvr>
                                      <p:to>
                                        <p:clrVal>
                                          <a:srgbClr val="FF0000"/>
                                        </p:clrVal>
                                      </p:to>
                                    </p:set>
                                    <p:set>
                                      <p:cBhvr>
                                        <p:cTn id="8" dur="500" fill="hold"/>
                                        <p:tgtEl>
                                          <p:spTgt spid="3">
                                            <p:txEl>
                                              <p:pRg st="0" end="0"/>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1" end="1"/>
                                            </p:txEl>
                                          </p:spTgt>
                                        </p:tgtEl>
                                        <p:attrNameLst>
                                          <p:attrName>style.color</p:attrName>
                                        </p:attrNameLst>
                                      </p:cBhvr>
                                      <p:to>
                                        <p:clrVal>
                                          <a:srgbClr val="FF0000"/>
                                        </p:clrVal>
                                      </p:to>
                                    </p:set>
                                    <p:set>
                                      <p:cBhvr>
                                        <p:cTn id="11" dur="500" fill="hold"/>
                                        <p:tgtEl>
                                          <p:spTgt spid="3">
                                            <p:txEl>
                                              <p:pRg st="1" end="1"/>
                                            </p:txEl>
                                          </p:spTgt>
                                        </p:tgtEl>
                                        <p:attrNameLst>
                                          <p:attrName>fillcolor</p:attrName>
                                        </p:attrNameLst>
                                      </p:cBhvr>
                                      <p:to>
                                        <p:clrVal>
                                          <a:srgbClr val="FF0000"/>
                                        </p:clrVal>
                                      </p:to>
                                    </p:set>
                                    <p:set>
                                      <p:cBhvr>
                                        <p:cTn id="12" dur="500" fill="hold"/>
                                        <p:tgtEl>
                                          <p:spTgt spid="3">
                                            <p:txEl>
                                              <p:pRg st="1" end="1"/>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nodeType="clickEffect">
                                  <p:stCondLst>
                                    <p:cond delay="0"/>
                                  </p:stCondLst>
                                  <p:iterate type="lt">
                                    <p:tmPct val="4000"/>
                                  </p:iterate>
                                  <p:childTnLst>
                                    <p:set>
                                      <p:cBhvr override="childStyle">
                                        <p:cTn id="16" dur="500" fill="hold"/>
                                        <p:tgtEl>
                                          <p:spTgt spid="3">
                                            <p:txEl>
                                              <p:pRg st="0" end="0"/>
                                            </p:txEl>
                                          </p:spTgt>
                                        </p:tgtEl>
                                        <p:attrNameLst>
                                          <p:attrName>style.color</p:attrName>
                                        </p:attrNameLst>
                                      </p:cBhvr>
                                      <p:to>
                                        <p:clrVal>
                                          <a:srgbClr val="000000"/>
                                        </p:clrVal>
                                      </p:to>
                                    </p:set>
                                    <p:set>
                                      <p:cBhvr>
                                        <p:cTn id="17" dur="500" fill="hold"/>
                                        <p:tgtEl>
                                          <p:spTgt spid="3">
                                            <p:txEl>
                                              <p:pRg st="0" end="0"/>
                                            </p:txEl>
                                          </p:spTgt>
                                        </p:tgtEl>
                                        <p:attrNameLst>
                                          <p:attrName>fillcolor</p:attrName>
                                        </p:attrNameLst>
                                      </p:cBhvr>
                                      <p:to>
                                        <p:clrVal>
                                          <a:srgbClr val="000000"/>
                                        </p:clrVal>
                                      </p:to>
                                    </p:set>
                                    <p:set>
                                      <p:cBhvr>
                                        <p:cTn id="18" dur="500" fill="hold"/>
                                        <p:tgtEl>
                                          <p:spTgt spid="3">
                                            <p:txEl>
                                              <p:pRg st="0" end="0"/>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
                                            <p:txEl>
                                              <p:pRg st="1" end="1"/>
                                            </p:txEl>
                                          </p:spTgt>
                                        </p:tgtEl>
                                        <p:attrNameLst>
                                          <p:attrName>style.color</p:attrName>
                                        </p:attrNameLst>
                                      </p:cBhvr>
                                      <p:to>
                                        <p:clrVal>
                                          <a:srgbClr val="000000"/>
                                        </p:clrVal>
                                      </p:to>
                                    </p:set>
                                    <p:set>
                                      <p:cBhvr>
                                        <p:cTn id="21" dur="500" fill="hold"/>
                                        <p:tgtEl>
                                          <p:spTgt spid="3">
                                            <p:txEl>
                                              <p:pRg st="1" end="1"/>
                                            </p:txEl>
                                          </p:spTgt>
                                        </p:tgtEl>
                                        <p:attrNameLst>
                                          <p:attrName>fillcolor</p:attrName>
                                        </p:attrNameLst>
                                      </p:cBhvr>
                                      <p:to>
                                        <p:clrVal>
                                          <a:srgbClr val="000000"/>
                                        </p:clrVal>
                                      </p:to>
                                    </p:set>
                                    <p:set>
                                      <p:cBhvr>
                                        <p:cTn id="22" dur="500" fill="hold"/>
                                        <p:tgtEl>
                                          <p:spTgt spid="3">
                                            <p:txEl>
                                              <p:pRg st="1" end="1"/>
                                            </p:txEl>
                                          </p:spTgt>
                                        </p:tgtEl>
                                        <p:attrNameLst>
                                          <p:attrName>fill.type</p:attrName>
                                        </p:attrNameLst>
                                      </p:cBhvr>
                                      <p:to>
                                        <p:strVal val="solid"/>
                                      </p:to>
                                    </p:set>
                                  </p:childTnLst>
                                </p:cTn>
                              </p:par>
                              <p:par>
                                <p:cTn id="23" presetID="16" presetClass="emph" presetSubtype="0" fill="hold" nodeType="withEffect">
                                  <p:stCondLst>
                                    <p:cond delay="0"/>
                                  </p:stCondLst>
                                  <p:iterate type="lt">
                                    <p:tmPct val="4000"/>
                                  </p:iterate>
                                  <p:childTnLst>
                                    <p:set>
                                      <p:cBhvr override="childStyle">
                                        <p:cTn id="24" dur="500" fill="hold"/>
                                        <p:tgtEl>
                                          <p:spTgt spid="3">
                                            <p:txEl>
                                              <p:pRg st="3" end="3"/>
                                            </p:txEl>
                                          </p:spTgt>
                                        </p:tgtEl>
                                        <p:attrNameLst>
                                          <p:attrName>style.color</p:attrName>
                                        </p:attrNameLst>
                                      </p:cBhvr>
                                      <p:to>
                                        <p:clrVal>
                                          <a:srgbClr val="FF0000"/>
                                        </p:clrVal>
                                      </p:to>
                                    </p:set>
                                    <p:set>
                                      <p:cBhvr>
                                        <p:cTn id="25" dur="500" fill="hold"/>
                                        <p:tgtEl>
                                          <p:spTgt spid="3">
                                            <p:txEl>
                                              <p:pRg st="3" end="3"/>
                                            </p:txEl>
                                          </p:spTgt>
                                        </p:tgtEl>
                                        <p:attrNameLst>
                                          <p:attrName>fillcolor</p:attrName>
                                        </p:attrNameLst>
                                      </p:cBhvr>
                                      <p:to>
                                        <p:clrVal>
                                          <a:srgbClr val="FF0000"/>
                                        </p:clrVal>
                                      </p:to>
                                    </p:set>
                                    <p:set>
                                      <p:cBhvr>
                                        <p:cTn id="26" dur="500" fill="hold"/>
                                        <p:tgtEl>
                                          <p:spTgt spid="3">
                                            <p:txEl>
                                              <p:pRg st="3" end="3"/>
                                            </p:txEl>
                                          </p:spTgt>
                                        </p:tgtEl>
                                        <p:attrNameLst>
                                          <p:attrName>fill.type</p:attrName>
                                        </p:attrNameLst>
                                      </p:cBhvr>
                                      <p:to>
                                        <p:strVal val="solid"/>
                                      </p:to>
                                    </p:set>
                                  </p:childTnLst>
                                </p:cTn>
                              </p:par>
                              <p:par>
                                <p:cTn id="27" presetID="16" presetClass="emph" presetSubtype="0" fill="hold" nodeType="withEffect">
                                  <p:stCondLst>
                                    <p:cond delay="0"/>
                                  </p:stCondLst>
                                  <p:iterate type="lt">
                                    <p:tmPct val="4000"/>
                                  </p:iterate>
                                  <p:childTnLst>
                                    <p:set>
                                      <p:cBhvr override="childStyle">
                                        <p:cTn id="28" dur="500" fill="hold"/>
                                        <p:tgtEl>
                                          <p:spTgt spid="3">
                                            <p:txEl>
                                              <p:pRg st="4" end="4"/>
                                            </p:txEl>
                                          </p:spTgt>
                                        </p:tgtEl>
                                        <p:attrNameLst>
                                          <p:attrName>style.color</p:attrName>
                                        </p:attrNameLst>
                                      </p:cBhvr>
                                      <p:to>
                                        <p:clrVal>
                                          <a:srgbClr val="FF0000"/>
                                        </p:clrVal>
                                      </p:to>
                                    </p:set>
                                    <p:set>
                                      <p:cBhvr>
                                        <p:cTn id="29" dur="500" fill="hold"/>
                                        <p:tgtEl>
                                          <p:spTgt spid="3">
                                            <p:txEl>
                                              <p:pRg st="4" end="4"/>
                                            </p:txEl>
                                          </p:spTgt>
                                        </p:tgtEl>
                                        <p:attrNameLst>
                                          <p:attrName>fillcolor</p:attrName>
                                        </p:attrNameLst>
                                      </p:cBhvr>
                                      <p:to>
                                        <p:clrVal>
                                          <a:srgbClr val="FF0000"/>
                                        </p:clrVal>
                                      </p:to>
                                    </p:set>
                                    <p:set>
                                      <p:cBhvr>
                                        <p:cTn id="30" dur="500" fill="hold"/>
                                        <p:tgtEl>
                                          <p:spTgt spid="3">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4000"/>
                                  </p:iterate>
                                  <p:childTnLst>
                                    <p:set>
                                      <p:cBhvr override="childStyle">
                                        <p:cTn id="34" dur="500" fill="hold"/>
                                        <p:tgtEl>
                                          <p:spTgt spid="3">
                                            <p:txEl>
                                              <p:pRg st="3" end="3"/>
                                            </p:txEl>
                                          </p:spTgt>
                                        </p:tgtEl>
                                        <p:attrNameLst>
                                          <p:attrName>style.color</p:attrName>
                                        </p:attrNameLst>
                                      </p:cBhvr>
                                      <p:to>
                                        <p:clrVal>
                                          <a:srgbClr val="000000"/>
                                        </p:clrVal>
                                      </p:to>
                                    </p:set>
                                    <p:set>
                                      <p:cBhvr>
                                        <p:cTn id="35" dur="500" fill="hold"/>
                                        <p:tgtEl>
                                          <p:spTgt spid="3">
                                            <p:txEl>
                                              <p:pRg st="3" end="3"/>
                                            </p:txEl>
                                          </p:spTgt>
                                        </p:tgtEl>
                                        <p:attrNameLst>
                                          <p:attrName>fillcolor</p:attrName>
                                        </p:attrNameLst>
                                      </p:cBhvr>
                                      <p:to>
                                        <p:clrVal>
                                          <a:srgbClr val="000000"/>
                                        </p:clrVal>
                                      </p:to>
                                    </p:set>
                                    <p:set>
                                      <p:cBhvr>
                                        <p:cTn id="36" dur="500" fill="hold"/>
                                        <p:tgtEl>
                                          <p:spTgt spid="3">
                                            <p:txEl>
                                              <p:pRg st="3" end="3"/>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3">
                                            <p:txEl>
                                              <p:pRg st="4" end="4"/>
                                            </p:txEl>
                                          </p:spTgt>
                                        </p:tgtEl>
                                        <p:attrNameLst>
                                          <p:attrName>style.color</p:attrName>
                                        </p:attrNameLst>
                                      </p:cBhvr>
                                      <p:to>
                                        <p:clrVal>
                                          <a:srgbClr val="000000"/>
                                        </p:clrVal>
                                      </p:to>
                                    </p:set>
                                    <p:set>
                                      <p:cBhvr>
                                        <p:cTn id="39" dur="500" fill="hold"/>
                                        <p:tgtEl>
                                          <p:spTgt spid="3">
                                            <p:txEl>
                                              <p:pRg st="4" end="4"/>
                                            </p:txEl>
                                          </p:spTgt>
                                        </p:tgtEl>
                                        <p:attrNameLst>
                                          <p:attrName>fillcolor</p:attrName>
                                        </p:attrNameLst>
                                      </p:cBhvr>
                                      <p:to>
                                        <p:clrVal>
                                          <a:srgbClr val="000000"/>
                                        </p:clrVal>
                                      </p:to>
                                    </p:set>
                                    <p:set>
                                      <p:cBhvr>
                                        <p:cTn id="40" dur="500" fill="hold"/>
                                        <p:tgtEl>
                                          <p:spTgt spid="3">
                                            <p:txEl>
                                              <p:pRg st="4" end="4"/>
                                            </p:txEl>
                                          </p:spTgt>
                                        </p:tgtEl>
                                        <p:attrNameLst>
                                          <p:attrName>fill.type</p:attrName>
                                        </p:attrNameLst>
                                      </p:cBhvr>
                                      <p:to>
                                        <p:strVal val="solid"/>
                                      </p:to>
                                    </p:set>
                                  </p:childTnLst>
                                </p:cTn>
                              </p:par>
                              <p:par>
                                <p:cTn id="41" presetID="16" presetClass="emph" presetSubtype="0" fill="hold" nodeType="withEffect">
                                  <p:stCondLst>
                                    <p:cond delay="0"/>
                                  </p:stCondLst>
                                  <p:iterate type="lt">
                                    <p:tmPct val="4000"/>
                                  </p:iterate>
                                  <p:childTnLst>
                                    <p:set>
                                      <p:cBhvr override="childStyle">
                                        <p:cTn id="42" dur="500" fill="hold"/>
                                        <p:tgtEl>
                                          <p:spTgt spid="3">
                                            <p:txEl>
                                              <p:pRg st="6" end="6"/>
                                            </p:txEl>
                                          </p:spTgt>
                                        </p:tgtEl>
                                        <p:attrNameLst>
                                          <p:attrName>style.color</p:attrName>
                                        </p:attrNameLst>
                                      </p:cBhvr>
                                      <p:to>
                                        <p:clrVal>
                                          <a:srgbClr val="FF0000"/>
                                        </p:clrVal>
                                      </p:to>
                                    </p:set>
                                    <p:set>
                                      <p:cBhvr>
                                        <p:cTn id="43" dur="500" fill="hold"/>
                                        <p:tgtEl>
                                          <p:spTgt spid="3">
                                            <p:txEl>
                                              <p:pRg st="6" end="6"/>
                                            </p:txEl>
                                          </p:spTgt>
                                        </p:tgtEl>
                                        <p:attrNameLst>
                                          <p:attrName>fillcolor</p:attrName>
                                        </p:attrNameLst>
                                      </p:cBhvr>
                                      <p:to>
                                        <p:clrVal>
                                          <a:srgbClr val="FF0000"/>
                                        </p:clrVal>
                                      </p:to>
                                    </p:set>
                                    <p:set>
                                      <p:cBhvr>
                                        <p:cTn id="44" dur="500" fill="hold"/>
                                        <p:tgtEl>
                                          <p:spTgt spid="3">
                                            <p:txEl>
                                              <p:pRg st="6" end="6"/>
                                            </p:txEl>
                                          </p:spTgt>
                                        </p:tgtEl>
                                        <p:attrNameLst>
                                          <p:attrName>fill.type</p:attrName>
                                        </p:attrNameLst>
                                      </p:cBhvr>
                                      <p:to>
                                        <p:strVal val="solid"/>
                                      </p:to>
                                    </p:set>
                                  </p:childTnLst>
                                </p:cTn>
                              </p:par>
                              <p:par>
                                <p:cTn id="45" presetID="16" presetClass="emph" presetSubtype="0" fill="hold" nodeType="withEffect">
                                  <p:stCondLst>
                                    <p:cond delay="0"/>
                                  </p:stCondLst>
                                  <p:iterate type="lt">
                                    <p:tmPct val="4000"/>
                                  </p:iterate>
                                  <p:childTnLst>
                                    <p:set>
                                      <p:cBhvr override="childStyle">
                                        <p:cTn id="46" dur="500" fill="hold"/>
                                        <p:tgtEl>
                                          <p:spTgt spid="3">
                                            <p:txEl>
                                              <p:pRg st="7" end="7"/>
                                            </p:txEl>
                                          </p:spTgt>
                                        </p:tgtEl>
                                        <p:attrNameLst>
                                          <p:attrName>style.color</p:attrName>
                                        </p:attrNameLst>
                                      </p:cBhvr>
                                      <p:to>
                                        <p:clrVal>
                                          <a:srgbClr val="FF0000"/>
                                        </p:clrVal>
                                      </p:to>
                                    </p:set>
                                    <p:set>
                                      <p:cBhvr>
                                        <p:cTn id="47" dur="500" fill="hold"/>
                                        <p:tgtEl>
                                          <p:spTgt spid="3">
                                            <p:txEl>
                                              <p:pRg st="7" end="7"/>
                                            </p:txEl>
                                          </p:spTgt>
                                        </p:tgtEl>
                                        <p:attrNameLst>
                                          <p:attrName>fillcolor</p:attrName>
                                        </p:attrNameLst>
                                      </p:cBhvr>
                                      <p:to>
                                        <p:clrVal>
                                          <a:srgbClr val="FF0000"/>
                                        </p:clrVal>
                                      </p:to>
                                    </p:set>
                                    <p:set>
                                      <p:cBhvr>
                                        <p:cTn id="48"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開発したアプリケーションの概要</a:t>
            </a:r>
            <a:endParaRPr kumimoji="1" lang="ja-JP" altLang="en-US"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4</a:t>
            </a:fld>
            <a:endParaRPr lang="ja-JP" altLang="en-US" dirty="0"/>
          </a:p>
        </p:txBody>
      </p:sp>
      <p:sp>
        <p:nvSpPr>
          <p:cNvPr id="5" name="コンテンツ プレースホルダー 2"/>
          <p:cNvSpPr>
            <a:spLocks noGrp="1"/>
          </p:cNvSpPr>
          <p:nvPr>
            <p:ph idx="1"/>
          </p:nvPr>
        </p:nvSpPr>
        <p:spPr>
          <a:xfrm>
            <a:off x="628650" y="1523999"/>
            <a:ext cx="7638272" cy="668695"/>
          </a:xfrm>
        </p:spPr>
        <p:txBody>
          <a:bodyPr>
            <a:normAutofit fontScale="77500" lnSpcReduction="20000"/>
          </a:bodyPr>
          <a:lstStyle/>
          <a:p>
            <a:r>
              <a:rPr kumimoji="1" lang="en-US" altLang="ja-JP" dirty="0"/>
              <a:t>XEE</a:t>
            </a:r>
            <a:r>
              <a:rPr kumimoji="1" lang="ja-JP" altLang="en-US" dirty="0"/>
              <a:t>システムをベースに開発</a:t>
            </a:r>
            <a:endParaRPr kumimoji="1" lang="en-US" altLang="ja-JP" dirty="0"/>
          </a:p>
        </p:txBody>
      </p:sp>
      <p:sp>
        <p:nvSpPr>
          <p:cNvPr id="6" name="角丸四角形 5"/>
          <p:cNvSpPr/>
          <p:nvPr/>
        </p:nvSpPr>
        <p:spPr>
          <a:xfrm>
            <a:off x="1704122" y="2552200"/>
            <a:ext cx="6013579" cy="36158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4000" dirty="0"/>
              <a:t>XEE</a:t>
            </a:r>
            <a:r>
              <a:rPr lang="ja-JP" altLang="en-US" sz="4000" dirty="0"/>
              <a:t>システム</a:t>
            </a:r>
            <a:endParaRPr lang="en-US" altLang="ja-JP" sz="4000"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ja-JP" altLang="en-US" dirty="0"/>
          </a:p>
        </p:txBody>
      </p:sp>
      <p:sp>
        <p:nvSpPr>
          <p:cNvPr id="7" name="角丸四角形 6"/>
          <p:cNvSpPr/>
          <p:nvPr/>
        </p:nvSpPr>
        <p:spPr>
          <a:xfrm>
            <a:off x="2177942" y="3447938"/>
            <a:ext cx="2453951" cy="24819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400" dirty="0"/>
              <a:t>ユーザー</a:t>
            </a:r>
            <a:r>
              <a:rPr kumimoji="1" lang="ja-JP" altLang="en-US" sz="2400" dirty="0"/>
              <a:t>サイド</a:t>
            </a:r>
            <a:endParaRPr kumimoji="1" lang="en-US" altLang="ja-JP" sz="2400" dirty="0"/>
          </a:p>
          <a:p>
            <a:pPr algn="ctr"/>
            <a:r>
              <a:rPr lang="ja-JP" altLang="en-US" sz="2400" dirty="0"/>
              <a:t>・</a:t>
            </a:r>
            <a:r>
              <a:rPr lang="en-US" altLang="ja-JP" sz="2400" dirty="0"/>
              <a:t>React.js</a:t>
            </a:r>
          </a:p>
          <a:p>
            <a:pPr algn="ctr"/>
            <a:r>
              <a:rPr lang="ja-JP" altLang="en-US" sz="2400" dirty="0"/>
              <a:t>・</a:t>
            </a:r>
            <a:r>
              <a:rPr lang="en-US" altLang="ja-JP" sz="2400" dirty="0"/>
              <a:t>Material-UI</a:t>
            </a:r>
          </a:p>
          <a:p>
            <a:pPr algn="ctr"/>
            <a:endParaRPr lang="en-US" altLang="ja-JP" dirty="0"/>
          </a:p>
        </p:txBody>
      </p:sp>
      <p:sp>
        <p:nvSpPr>
          <p:cNvPr id="8" name="角丸四角形 7"/>
          <p:cNvSpPr/>
          <p:nvPr/>
        </p:nvSpPr>
        <p:spPr>
          <a:xfrm>
            <a:off x="4950445" y="3447938"/>
            <a:ext cx="2448703" cy="24819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400" dirty="0"/>
              <a:t>サーバー</a:t>
            </a:r>
            <a:r>
              <a:rPr kumimoji="1" lang="ja-JP" altLang="en-US" sz="2400" dirty="0"/>
              <a:t>サイド</a:t>
            </a:r>
            <a:endParaRPr kumimoji="1" lang="en-US" altLang="ja-JP" sz="2400" dirty="0"/>
          </a:p>
          <a:p>
            <a:pPr algn="ctr"/>
            <a:r>
              <a:rPr lang="ja-JP" altLang="en-US" sz="2400" dirty="0"/>
              <a:t>・</a:t>
            </a:r>
            <a:r>
              <a:rPr lang="en-US" altLang="ja-JP" sz="2400" dirty="0"/>
              <a:t>Elixir</a:t>
            </a:r>
          </a:p>
          <a:p>
            <a:pPr algn="ctr"/>
            <a:endParaRPr lang="en-US" altLang="ja-JP" sz="2400" dirty="0"/>
          </a:p>
          <a:p>
            <a:pPr algn="ctr"/>
            <a:endParaRPr lang="en-US" altLang="ja-JP" dirty="0"/>
          </a:p>
        </p:txBody>
      </p:sp>
    </p:spTree>
    <p:extLst>
      <p:ext uri="{BB962C8B-B14F-4D97-AF65-F5344CB8AC3E}">
        <p14:creationId xmlns:p14="http://schemas.microsoft.com/office/powerpoint/2010/main" val="947229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 </a:t>
            </a:r>
            <a:r>
              <a:rPr lang="ja-JP" altLang="en-US" dirty="0"/>
              <a:t>開発したアプリケーションの概要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アプリケーション実行の流れ</a:t>
            </a:r>
            <a:endParaRPr kumimoji="1"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5</a:t>
            </a:fld>
            <a:endParaRPr lang="ja-JP" altLang="en-US" dirty="0"/>
          </a:p>
        </p:txBody>
      </p:sp>
      <p:graphicFrame>
        <p:nvGraphicFramePr>
          <p:cNvPr id="5" name="図表 4"/>
          <p:cNvGraphicFramePr/>
          <p:nvPr>
            <p:extLst>
              <p:ext uri="{D42A27DB-BD31-4B8C-83A1-F6EECF244321}">
                <p14:modId xmlns:p14="http://schemas.microsoft.com/office/powerpoint/2010/main" val="2618368755"/>
              </p:ext>
            </p:extLst>
          </p:nvPr>
        </p:nvGraphicFramePr>
        <p:xfrm>
          <a:off x="516835" y="1397000"/>
          <a:ext cx="8322365" cy="5324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5678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作成した授業評価アンケート</a:t>
            </a:r>
          </a:p>
        </p:txBody>
      </p:sp>
      <p:sp>
        <p:nvSpPr>
          <p:cNvPr id="3" name="コンテンツ プレースホルダー 2"/>
          <p:cNvSpPr>
            <a:spLocks noGrp="1"/>
          </p:cNvSpPr>
          <p:nvPr>
            <p:ph idx="1"/>
          </p:nvPr>
        </p:nvSpPr>
        <p:spPr/>
        <p:txBody>
          <a:bodyPr/>
          <a:lstStyle/>
          <a:p>
            <a:r>
              <a:rPr kumimoji="1" lang="ja-JP" altLang="en-US" dirty="0"/>
              <a:t>動画</a:t>
            </a:r>
          </a:p>
        </p:txBody>
      </p:sp>
      <p:pic>
        <p:nvPicPr>
          <p:cNvPr id="7" name="694310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71039" y="0"/>
            <a:ext cx="8044311" cy="6885038"/>
          </a:xfrm>
          <a:prstGeom prst="rect">
            <a:avLst/>
          </a:prstGeom>
          <a:ln>
            <a:noFill/>
          </a:ln>
          <a:effectLst/>
          <a:scene3d>
            <a:camera prst="orthographicFront"/>
            <a:lightRig rig="balanced" dir="t"/>
          </a:scene3d>
          <a:sp3d prstMaterial="softEdge">
            <a:bevelT w="203200" h="101600" prst="cross"/>
            <a:contourClr>
              <a:srgbClr val="FFFFFF"/>
            </a:contourClr>
          </a:sp3d>
        </p:spPr>
      </p:pic>
      <p:sp>
        <p:nvSpPr>
          <p:cNvPr id="4" name="スライド番号プレースホルダー 3"/>
          <p:cNvSpPr>
            <a:spLocks noGrp="1"/>
          </p:cNvSpPr>
          <p:nvPr>
            <p:ph type="sldNum" sz="quarter" idx="12"/>
          </p:nvPr>
        </p:nvSpPr>
        <p:spPr>
          <a:xfrm>
            <a:off x="6926873" y="6425436"/>
            <a:ext cx="2057400" cy="365125"/>
          </a:xfrm>
        </p:spPr>
        <p:txBody>
          <a:bodyPr/>
          <a:lstStyle/>
          <a:p>
            <a:fld id="{67F4F476-6E52-48A4-9511-77073BEB0098}" type="slidenum">
              <a:rPr kumimoji="1" lang="ja-JP" altLang="en-US" smtClean="0"/>
              <a:t>6</a:t>
            </a:fld>
            <a:endParaRPr kumimoji="1" lang="ja-JP" altLang="en-US" dirty="0"/>
          </a:p>
        </p:txBody>
      </p:sp>
    </p:spTree>
    <p:extLst>
      <p:ext uri="{BB962C8B-B14F-4D97-AF65-F5344CB8AC3E}">
        <p14:creationId xmlns:p14="http://schemas.microsoft.com/office/powerpoint/2010/main" val="20813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8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mute="1">
                <p:cTn id="12"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 </a:t>
            </a:r>
            <a:r>
              <a:rPr kumimoji="1" lang="ja-JP" altLang="en-US" dirty="0"/>
              <a:t>開発したアプリケーションの概要</a:t>
            </a:r>
          </a:p>
        </p:txBody>
      </p:sp>
      <p:sp>
        <p:nvSpPr>
          <p:cNvPr id="3" name="コンテンツ プレースホルダー 2"/>
          <p:cNvSpPr>
            <a:spLocks noGrp="1"/>
          </p:cNvSpPr>
          <p:nvPr>
            <p:ph idx="1"/>
          </p:nvPr>
        </p:nvSpPr>
        <p:spPr>
          <a:xfrm>
            <a:off x="628650" y="1523999"/>
            <a:ext cx="7886700" cy="1073427"/>
          </a:xfrm>
        </p:spPr>
        <p:txBody>
          <a:bodyPr/>
          <a:lstStyle/>
          <a:p>
            <a:r>
              <a:rPr kumimoji="1" lang="ja-JP" altLang="en-US" dirty="0"/>
              <a:t>生成されるデータ</a:t>
            </a:r>
          </a:p>
        </p:txBody>
      </p:sp>
      <p:sp>
        <p:nvSpPr>
          <p:cNvPr id="4" name="スライド番号プレースホルダー 3"/>
          <p:cNvSpPr>
            <a:spLocks noGrp="1"/>
          </p:cNvSpPr>
          <p:nvPr>
            <p:ph type="sldNum" sz="quarter" idx="12"/>
          </p:nvPr>
        </p:nvSpPr>
        <p:spPr/>
        <p:txBody>
          <a:bodyPr/>
          <a:lstStyle/>
          <a:p>
            <a:fld id="{67F4F476-6E52-48A4-9511-77073BEB0098}" type="slidenum">
              <a:rPr lang="ja-JP" altLang="en-US" smtClean="0"/>
              <a:pPr/>
              <a:t>7</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25918637"/>
              </p:ext>
            </p:extLst>
          </p:nvPr>
        </p:nvGraphicFramePr>
        <p:xfrm>
          <a:off x="1722502" y="2597426"/>
          <a:ext cx="5698995" cy="3627120"/>
        </p:xfrm>
        <a:graphic>
          <a:graphicData uri="http://schemas.openxmlformats.org/drawingml/2006/table">
            <a:tbl>
              <a:tblPr firstRow="1" bandRow="1">
                <a:tableStyleId>{22838BEF-8BB2-4498-84A7-C5851F593DF1}</a:tableStyleId>
              </a:tblPr>
              <a:tblGrid>
                <a:gridCol w="1139799">
                  <a:extLst>
                    <a:ext uri="{9D8B030D-6E8A-4147-A177-3AD203B41FA5}">
                      <a16:colId xmlns:a16="http://schemas.microsoft.com/office/drawing/2014/main" xmlns="" val="1970118149"/>
                    </a:ext>
                  </a:extLst>
                </a:gridCol>
                <a:gridCol w="1139799">
                  <a:extLst>
                    <a:ext uri="{9D8B030D-6E8A-4147-A177-3AD203B41FA5}">
                      <a16:colId xmlns:a16="http://schemas.microsoft.com/office/drawing/2014/main" xmlns="" val="2957510981"/>
                    </a:ext>
                  </a:extLst>
                </a:gridCol>
                <a:gridCol w="1139799">
                  <a:extLst>
                    <a:ext uri="{9D8B030D-6E8A-4147-A177-3AD203B41FA5}">
                      <a16:colId xmlns:a16="http://schemas.microsoft.com/office/drawing/2014/main" xmlns="" val="2818599546"/>
                    </a:ext>
                  </a:extLst>
                </a:gridCol>
                <a:gridCol w="1139799">
                  <a:extLst>
                    <a:ext uri="{9D8B030D-6E8A-4147-A177-3AD203B41FA5}">
                      <a16:colId xmlns:a16="http://schemas.microsoft.com/office/drawing/2014/main" xmlns="" val="962884545"/>
                    </a:ext>
                  </a:extLst>
                </a:gridCol>
                <a:gridCol w="1139799">
                  <a:extLst>
                    <a:ext uri="{9D8B030D-6E8A-4147-A177-3AD203B41FA5}">
                      <a16:colId xmlns:a16="http://schemas.microsoft.com/office/drawing/2014/main" xmlns="" val="3470811699"/>
                    </a:ext>
                  </a:extLst>
                </a:gridCol>
              </a:tblGrid>
              <a:tr h="597477">
                <a:tc rowSpan="2">
                  <a:txBody>
                    <a:bodyPr/>
                    <a:lstStyle/>
                    <a:p>
                      <a:pPr algn="ctr"/>
                      <a:r>
                        <a:rPr kumimoji="1" lang="en-US" altLang="ja-JP" sz="4000" dirty="0"/>
                        <a:t>ID</a:t>
                      </a:r>
                      <a:endParaRPr kumimoji="1" lang="ja-JP" altLang="en-US" sz="4000" dirty="0"/>
                    </a:p>
                  </a:txBody>
                  <a:tcPr/>
                </a:tc>
                <a:tc gridSpan="2">
                  <a:txBody>
                    <a:bodyPr/>
                    <a:lstStyle/>
                    <a:p>
                      <a:pPr algn="ctr"/>
                      <a:r>
                        <a:rPr kumimoji="1" lang="ja-JP" altLang="en-US" sz="4000" dirty="0"/>
                        <a:t>国語</a:t>
                      </a:r>
                    </a:p>
                  </a:txBody>
                  <a:tcPr/>
                </a:tc>
                <a:tc hMerge="1">
                  <a:txBody>
                    <a:bodyPr/>
                    <a:lstStyle/>
                    <a:p>
                      <a:endParaRPr kumimoji="1" lang="ja-JP" altLang="en-US" dirty="0"/>
                    </a:p>
                  </a:txBody>
                  <a:tcPr/>
                </a:tc>
                <a:tc gridSpan="2">
                  <a:txBody>
                    <a:bodyPr/>
                    <a:lstStyle/>
                    <a:p>
                      <a:pPr algn="ctr"/>
                      <a:r>
                        <a:rPr kumimoji="1" lang="ja-JP" altLang="en-US" sz="4000" dirty="0"/>
                        <a:t>数学</a:t>
                      </a:r>
                    </a:p>
                  </a:txBody>
                  <a:tcPr/>
                </a:tc>
                <a:tc hMerge="1">
                  <a:txBody>
                    <a:bodyPr/>
                    <a:lstStyle/>
                    <a:p>
                      <a:endParaRPr kumimoji="1" lang="ja-JP" altLang="en-US" dirty="0"/>
                    </a:p>
                  </a:txBody>
                  <a:tcPr/>
                </a:tc>
                <a:extLst>
                  <a:ext uri="{0D108BD9-81ED-4DB2-BD59-A6C34878D82A}">
                    <a16:rowId xmlns:a16="http://schemas.microsoft.com/office/drawing/2014/main" xmlns="" val="815741296"/>
                  </a:ext>
                </a:extLst>
              </a:tr>
              <a:tr h="701386">
                <a:tc vMerge="1">
                  <a:txBody>
                    <a:bodyPr/>
                    <a:lstStyle/>
                    <a:p>
                      <a:endParaRPr kumimoji="1" lang="ja-JP" altLang="en-US" dirty="0"/>
                    </a:p>
                  </a:txBody>
                  <a:tcPr/>
                </a:tc>
                <a:tc>
                  <a:txBody>
                    <a:bodyPr/>
                    <a:lstStyle/>
                    <a:p>
                      <a:pPr algn="ctr"/>
                      <a:r>
                        <a:rPr kumimoji="1" lang="ja-JP" altLang="en-US" sz="2400" dirty="0"/>
                        <a:t>楽しさ</a:t>
                      </a:r>
                    </a:p>
                  </a:txBody>
                  <a:tcPr/>
                </a:tc>
                <a:tc>
                  <a:txBody>
                    <a:bodyPr/>
                    <a:lstStyle/>
                    <a:p>
                      <a:pPr algn="ctr"/>
                      <a:r>
                        <a:rPr kumimoji="1" lang="ja-JP" altLang="en-US" sz="2400" dirty="0"/>
                        <a:t>分かりやすさ</a:t>
                      </a:r>
                    </a:p>
                  </a:txBody>
                  <a:tcPr/>
                </a:tc>
                <a:tc>
                  <a:txBody>
                    <a:bodyPr/>
                    <a:lstStyle/>
                    <a:p>
                      <a:pPr algn="ctr"/>
                      <a:r>
                        <a:rPr kumimoji="1" lang="ja-JP" altLang="en-US" sz="2400" dirty="0"/>
                        <a:t>楽しさ</a:t>
                      </a:r>
                    </a:p>
                  </a:txBody>
                  <a:tcPr/>
                </a:tc>
                <a:tc>
                  <a:txBody>
                    <a:bodyPr/>
                    <a:lstStyle/>
                    <a:p>
                      <a:pPr algn="ctr"/>
                      <a:r>
                        <a:rPr kumimoji="1" lang="ja-JP" altLang="en-US" sz="2400" dirty="0"/>
                        <a:t>分かりやすさ</a:t>
                      </a:r>
                    </a:p>
                  </a:txBody>
                  <a:tcPr/>
                </a:tc>
                <a:extLst>
                  <a:ext uri="{0D108BD9-81ED-4DB2-BD59-A6C34878D82A}">
                    <a16:rowId xmlns:a16="http://schemas.microsoft.com/office/drawing/2014/main" xmlns="" val="2046409575"/>
                  </a:ext>
                </a:extLst>
              </a:tr>
              <a:tr h="597477">
                <a:tc>
                  <a:txBody>
                    <a:bodyPr/>
                    <a:lstStyle/>
                    <a:p>
                      <a:pPr algn="ctr"/>
                      <a:r>
                        <a:rPr kumimoji="1" lang="en-US" altLang="ja-JP" sz="2400" dirty="0" err="1" smtClean="0"/>
                        <a:t>aaaa</a:t>
                      </a:r>
                      <a:endParaRPr kumimoji="1" lang="ja-JP" altLang="en-US" sz="2400" dirty="0"/>
                    </a:p>
                  </a:txBody>
                  <a:tcPr/>
                </a:tc>
                <a:tc>
                  <a:txBody>
                    <a:bodyPr/>
                    <a:lstStyle/>
                    <a:p>
                      <a:pPr algn="ctr"/>
                      <a:r>
                        <a:rPr kumimoji="1" lang="en-US" altLang="ja-JP" sz="4000" dirty="0"/>
                        <a:t>4</a:t>
                      </a:r>
                      <a:endParaRPr kumimoji="1" lang="ja-JP" altLang="en-US" sz="4000" dirty="0"/>
                    </a:p>
                  </a:txBody>
                  <a:tcPr/>
                </a:tc>
                <a:tc>
                  <a:txBody>
                    <a:bodyPr/>
                    <a:lstStyle/>
                    <a:p>
                      <a:pPr algn="ctr"/>
                      <a:r>
                        <a:rPr kumimoji="1" lang="en-US" altLang="ja-JP" sz="4000" dirty="0"/>
                        <a:t>5</a:t>
                      </a:r>
                      <a:endParaRPr kumimoji="1" lang="ja-JP" altLang="en-US" sz="4000" dirty="0"/>
                    </a:p>
                  </a:txBody>
                  <a:tcPr/>
                </a:tc>
                <a:tc>
                  <a:txBody>
                    <a:bodyPr/>
                    <a:lstStyle/>
                    <a:p>
                      <a:pPr algn="ctr"/>
                      <a:r>
                        <a:rPr kumimoji="1" lang="en-US" altLang="ja-JP" sz="4000" dirty="0"/>
                        <a:t>5</a:t>
                      </a:r>
                      <a:endParaRPr kumimoji="1" lang="ja-JP" altLang="en-US" sz="4000" dirty="0"/>
                    </a:p>
                  </a:txBody>
                  <a:tcPr/>
                </a:tc>
                <a:tc>
                  <a:txBody>
                    <a:bodyPr/>
                    <a:lstStyle/>
                    <a:p>
                      <a:pPr algn="ctr"/>
                      <a:r>
                        <a:rPr kumimoji="1" lang="en-US" altLang="ja-JP" sz="4000" dirty="0"/>
                        <a:t>3</a:t>
                      </a:r>
                      <a:endParaRPr kumimoji="1" lang="ja-JP" altLang="en-US" sz="4000" dirty="0"/>
                    </a:p>
                  </a:txBody>
                  <a:tcPr/>
                </a:tc>
                <a:extLst>
                  <a:ext uri="{0D108BD9-81ED-4DB2-BD59-A6C34878D82A}">
                    <a16:rowId xmlns:a16="http://schemas.microsoft.com/office/drawing/2014/main" xmlns="" val="3011980781"/>
                  </a:ext>
                </a:extLst>
              </a:tr>
              <a:tr h="597477">
                <a:tc>
                  <a:txBody>
                    <a:bodyPr/>
                    <a:lstStyle/>
                    <a:p>
                      <a:pPr algn="ctr"/>
                      <a:r>
                        <a:rPr kumimoji="1" lang="en-US" altLang="ja-JP" sz="2400" dirty="0" err="1" smtClean="0"/>
                        <a:t>bbbb</a:t>
                      </a:r>
                      <a:endParaRPr kumimoji="1" lang="ja-JP" altLang="en-US" sz="2400" dirty="0"/>
                    </a:p>
                  </a:txBody>
                  <a:tcPr/>
                </a:tc>
                <a:tc>
                  <a:txBody>
                    <a:bodyPr/>
                    <a:lstStyle/>
                    <a:p>
                      <a:pPr algn="ctr"/>
                      <a:r>
                        <a:rPr kumimoji="1" lang="en-US" altLang="ja-JP" sz="4000" dirty="0" smtClean="0"/>
                        <a:t>2</a:t>
                      </a:r>
                      <a:endParaRPr kumimoji="1" lang="ja-JP" altLang="en-US" sz="4000" dirty="0"/>
                    </a:p>
                  </a:txBody>
                  <a:tcPr/>
                </a:tc>
                <a:tc>
                  <a:txBody>
                    <a:bodyPr/>
                    <a:lstStyle/>
                    <a:p>
                      <a:pPr algn="ctr"/>
                      <a:r>
                        <a:rPr kumimoji="1" lang="en-US" altLang="ja-JP" sz="4000" dirty="0" smtClean="0"/>
                        <a:t>4</a:t>
                      </a:r>
                      <a:endParaRPr kumimoji="1" lang="ja-JP" altLang="en-US" sz="4000" dirty="0"/>
                    </a:p>
                  </a:txBody>
                  <a:tcPr/>
                </a:tc>
                <a:tc>
                  <a:txBody>
                    <a:bodyPr/>
                    <a:lstStyle/>
                    <a:p>
                      <a:pPr algn="ctr"/>
                      <a:r>
                        <a:rPr kumimoji="1" lang="en-US" altLang="ja-JP" sz="4000" dirty="0" smtClean="0"/>
                        <a:t>3</a:t>
                      </a:r>
                      <a:endParaRPr kumimoji="1" lang="ja-JP" altLang="en-US" sz="4000" dirty="0"/>
                    </a:p>
                  </a:txBody>
                  <a:tcPr/>
                </a:tc>
                <a:tc>
                  <a:txBody>
                    <a:bodyPr/>
                    <a:lstStyle/>
                    <a:p>
                      <a:pPr algn="ctr"/>
                      <a:r>
                        <a:rPr kumimoji="1" lang="en-US" altLang="ja-JP" sz="4000" dirty="0" smtClean="0"/>
                        <a:t>2</a:t>
                      </a:r>
                      <a:endParaRPr kumimoji="1" lang="ja-JP" altLang="en-US" sz="4000" dirty="0"/>
                    </a:p>
                  </a:txBody>
                  <a:tcPr/>
                </a:tc>
                <a:extLst>
                  <a:ext uri="{0D108BD9-81ED-4DB2-BD59-A6C34878D82A}">
                    <a16:rowId xmlns:a16="http://schemas.microsoft.com/office/drawing/2014/main" xmlns="" val="2979953694"/>
                  </a:ext>
                </a:extLst>
              </a:tr>
              <a:tr h="597477">
                <a:tc>
                  <a:txBody>
                    <a:bodyPr/>
                    <a:lstStyle/>
                    <a:p>
                      <a:pPr algn="ctr"/>
                      <a:r>
                        <a:rPr kumimoji="1" lang="en-US" altLang="ja-JP" sz="2400" dirty="0" err="1" smtClean="0"/>
                        <a:t>cccc</a:t>
                      </a:r>
                      <a:endParaRPr kumimoji="1" lang="ja-JP" altLang="en-US" sz="2400" dirty="0"/>
                    </a:p>
                  </a:txBody>
                  <a:tcPr/>
                </a:tc>
                <a:tc>
                  <a:txBody>
                    <a:bodyPr/>
                    <a:lstStyle/>
                    <a:p>
                      <a:pPr algn="ctr"/>
                      <a:r>
                        <a:rPr kumimoji="1" lang="en-US" altLang="ja-JP" sz="4000" dirty="0" smtClean="0"/>
                        <a:t>5</a:t>
                      </a:r>
                      <a:endParaRPr kumimoji="1" lang="ja-JP" altLang="en-US" sz="4000" dirty="0"/>
                    </a:p>
                  </a:txBody>
                  <a:tcPr/>
                </a:tc>
                <a:tc>
                  <a:txBody>
                    <a:bodyPr/>
                    <a:lstStyle/>
                    <a:p>
                      <a:pPr algn="ctr"/>
                      <a:r>
                        <a:rPr kumimoji="1" lang="en-US" altLang="ja-JP" sz="4000" dirty="0" smtClean="0"/>
                        <a:t>3</a:t>
                      </a:r>
                      <a:endParaRPr kumimoji="1" lang="ja-JP" altLang="en-US" sz="4000" dirty="0"/>
                    </a:p>
                  </a:txBody>
                  <a:tcPr/>
                </a:tc>
                <a:tc>
                  <a:txBody>
                    <a:bodyPr/>
                    <a:lstStyle/>
                    <a:p>
                      <a:pPr algn="ctr"/>
                      <a:r>
                        <a:rPr kumimoji="1" lang="en-US" altLang="ja-JP" sz="4000" dirty="0" smtClean="0"/>
                        <a:t>2</a:t>
                      </a:r>
                      <a:endParaRPr kumimoji="1" lang="ja-JP" altLang="en-US" sz="4000" dirty="0"/>
                    </a:p>
                  </a:txBody>
                  <a:tcPr/>
                </a:tc>
                <a:tc>
                  <a:txBody>
                    <a:bodyPr/>
                    <a:lstStyle/>
                    <a:p>
                      <a:pPr algn="ctr"/>
                      <a:r>
                        <a:rPr kumimoji="1" lang="en-US" altLang="ja-JP" sz="4000" dirty="0" smtClean="0"/>
                        <a:t>5</a:t>
                      </a:r>
                      <a:endParaRPr kumimoji="1" lang="ja-JP" altLang="en-US" sz="4000" dirty="0"/>
                    </a:p>
                  </a:txBody>
                  <a:tcPr/>
                </a:tc>
              </a:tr>
            </a:tbl>
          </a:graphicData>
        </a:graphic>
      </p:graphicFrame>
      <p:sp>
        <p:nvSpPr>
          <p:cNvPr id="6" name="テキスト ボックス 5"/>
          <p:cNvSpPr txBox="1"/>
          <p:nvPr/>
        </p:nvSpPr>
        <p:spPr>
          <a:xfrm>
            <a:off x="4571999" y="6218980"/>
            <a:ext cx="1015663" cy="993118"/>
          </a:xfrm>
          <a:prstGeom prst="rect">
            <a:avLst/>
          </a:prstGeom>
          <a:noFill/>
        </p:spPr>
        <p:txBody>
          <a:bodyPr vert="eaVert" wrap="square" rtlCol="0">
            <a:spAutoFit/>
          </a:bodyPr>
          <a:lstStyle/>
          <a:p>
            <a:r>
              <a:rPr kumimoji="1" lang="en-US" altLang="ja-JP" sz="5400" dirty="0" smtClean="0">
                <a:solidFill>
                  <a:schemeClr val="accent1">
                    <a:lumMod val="75000"/>
                  </a:schemeClr>
                </a:solidFill>
              </a:rPr>
              <a:t>…</a:t>
            </a:r>
            <a:endParaRPr kumimoji="1" lang="ja-JP" altLang="en-US" sz="5400" dirty="0">
              <a:solidFill>
                <a:schemeClr val="accent1">
                  <a:lumMod val="75000"/>
                </a:schemeClr>
              </a:solidFill>
            </a:endParaRPr>
          </a:p>
        </p:txBody>
      </p:sp>
    </p:spTree>
    <p:extLst>
      <p:ext uri="{BB962C8B-B14F-4D97-AF65-F5344CB8AC3E}">
        <p14:creationId xmlns:p14="http://schemas.microsoft.com/office/powerpoint/2010/main" val="2387637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ja-JP" altLang="en-US" dirty="0" err="1"/>
              <a:t>．</a:t>
            </a:r>
            <a:r>
              <a:rPr kumimoji="1" lang="ja-JP" altLang="en-US" dirty="0"/>
              <a:t>結果</a:t>
            </a:r>
          </a:p>
        </p:txBody>
      </p:sp>
      <p:sp>
        <p:nvSpPr>
          <p:cNvPr id="3" name="コンテンツ プレースホルダー 2"/>
          <p:cNvSpPr>
            <a:spLocks noGrp="1"/>
          </p:cNvSpPr>
          <p:nvPr>
            <p:ph idx="1"/>
          </p:nvPr>
        </p:nvSpPr>
        <p:spPr/>
        <p:txBody>
          <a:bodyPr>
            <a:normAutofit lnSpcReduction="10000"/>
          </a:bodyPr>
          <a:lstStyle/>
          <a:p>
            <a:r>
              <a:rPr lang="ja-JP" altLang="en-US" dirty="0"/>
              <a:t>達成した項目</a:t>
            </a:r>
            <a:endParaRPr lang="en-US" altLang="ja-JP" dirty="0"/>
          </a:p>
          <a:p>
            <a:pPr lvl="1"/>
            <a:r>
              <a:rPr kumimoji="1" lang="ja-JP" altLang="en-US" dirty="0"/>
              <a:t>経済性</a:t>
            </a:r>
            <a:endParaRPr kumimoji="1" lang="en-US" altLang="ja-JP" dirty="0"/>
          </a:p>
          <a:p>
            <a:pPr lvl="2"/>
            <a:r>
              <a:rPr lang="ja-JP" altLang="en-US" dirty="0"/>
              <a:t>紙資源をまったく使用していない。</a:t>
            </a:r>
            <a:endParaRPr lang="en-US" altLang="ja-JP" dirty="0"/>
          </a:p>
          <a:p>
            <a:pPr lvl="1"/>
            <a:r>
              <a:rPr lang="ja-JP" altLang="en-US" dirty="0"/>
              <a:t>教員の労力削減</a:t>
            </a:r>
            <a:endParaRPr lang="en-US" altLang="ja-JP" dirty="0"/>
          </a:p>
          <a:p>
            <a:pPr lvl="2"/>
            <a:r>
              <a:rPr lang="ja-JP" altLang="en-US" dirty="0" smtClean="0"/>
              <a:t>回答データをＰＣに直接転送できた。</a:t>
            </a:r>
            <a:endParaRPr lang="en-US" altLang="ja-JP" dirty="0" smtClean="0"/>
          </a:p>
          <a:p>
            <a:pPr lvl="1"/>
            <a:r>
              <a:rPr lang="ja-JP" altLang="en-US" dirty="0" smtClean="0"/>
              <a:t>ユーザ</a:t>
            </a:r>
            <a:r>
              <a:rPr lang="ja-JP" altLang="en-US" dirty="0"/>
              <a:t>体験の向上</a:t>
            </a:r>
            <a:endParaRPr lang="en-US" altLang="ja-JP" dirty="0"/>
          </a:p>
          <a:p>
            <a:pPr lvl="2"/>
            <a:r>
              <a:rPr lang="ja-JP" altLang="en-US" dirty="0"/>
              <a:t>動きあるＵＩで快適に回答できた。</a:t>
            </a:r>
            <a:endParaRPr lang="en-US" altLang="ja-JP" dirty="0"/>
          </a:p>
          <a:p>
            <a:pPr lvl="1"/>
            <a:endParaRPr lang="en-US" altLang="ja-JP" dirty="0"/>
          </a:p>
          <a:p>
            <a:pPr lvl="1"/>
            <a:endParaRPr lang="en-US" altLang="ja-JP" dirty="0"/>
          </a:p>
          <a:p>
            <a:pPr marL="45720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67F4F476-6E52-48A4-9511-77073BEB0098}" type="slidenum">
              <a:rPr kumimoji="1" lang="ja-JP" altLang="en-US" smtClean="0"/>
              <a:t>8</a:t>
            </a:fld>
            <a:endParaRPr kumimoji="1" lang="ja-JP" altLang="en-US" dirty="0"/>
          </a:p>
        </p:txBody>
      </p:sp>
    </p:spTree>
    <p:extLst>
      <p:ext uri="{BB962C8B-B14F-4D97-AF65-F5344CB8AC3E}">
        <p14:creationId xmlns:p14="http://schemas.microsoft.com/office/powerpoint/2010/main" val="30277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rgbClr val="FF0000"/>
                                        </p:clrVal>
                                      </p:to>
                                    </p:set>
                                    <p:set>
                                      <p:cBhvr>
                                        <p:cTn id="7" dur="500" fill="hold"/>
                                        <p:tgtEl>
                                          <p:spTgt spid="3">
                                            <p:txEl>
                                              <p:pRg st="1" end="1"/>
                                            </p:txEl>
                                          </p:spTgt>
                                        </p:tgtEl>
                                        <p:attrNameLst>
                                          <p:attrName>fillcolor</p:attrName>
                                        </p:attrNameLst>
                                      </p:cBhvr>
                                      <p:to>
                                        <p:clrVal>
                                          <a:srgbClr val="FF0000"/>
                                        </p:clrVal>
                                      </p:to>
                                    </p:set>
                                    <p:set>
                                      <p:cBhvr>
                                        <p:cTn id="8" dur="500" fill="hold"/>
                                        <p:tgtEl>
                                          <p:spTgt spid="3">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rgbClr val="FF0000"/>
                                        </p:clrVal>
                                      </p:to>
                                    </p:set>
                                    <p:set>
                                      <p:cBhvr>
                                        <p:cTn id="11" dur="500" fill="hold"/>
                                        <p:tgtEl>
                                          <p:spTgt spid="3">
                                            <p:txEl>
                                              <p:pRg st="2" end="2"/>
                                            </p:txEl>
                                          </p:spTgt>
                                        </p:tgtEl>
                                        <p:attrNameLst>
                                          <p:attrName>fillcolor</p:attrName>
                                        </p:attrNameLst>
                                      </p:cBhvr>
                                      <p:to>
                                        <p:clrVal>
                                          <a:srgbClr val="FF0000"/>
                                        </p:clrVal>
                                      </p:to>
                                    </p:set>
                                    <p:set>
                                      <p:cBhvr>
                                        <p:cTn id="12" dur="500" fill="hold"/>
                                        <p:tgtEl>
                                          <p:spTgt spid="3">
                                            <p:txEl>
                                              <p:pRg st="2" end="2"/>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nodeType="clickEffect">
                                  <p:stCondLst>
                                    <p:cond delay="0"/>
                                  </p:stCondLst>
                                  <p:iterate type="lt">
                                    <p:tmPct val="4000"/>
                                  </p:iterate>
                                  <p:childTnLst>
                                    <p:set>
                                      <p:cBhvr override="childStyle">
                                        <p:cTn id="16" dur="500" fill="hold"/>
                                        <p:tgtEl>
                                          <p:spTgt spid="3">
                                            <p:txEl>
                                              <p:pRg st="1" end="1"/>
                                            </p:txEl>
                                          </p:spTgt>
                                        </p:tgtEl>
                                        <p:attrNameLst>
                                          <p:attrName>style.color</p:attrName>
                                        </p:attrNameLst>
                                      </p:cBhvr>
                                      <p:to>
                                        <p:clrVal>
                                          <a:srgbClr val="000000"/>
                                        </p:clrVal>
                                      </p:to>
                                    </p:set>
                                    <p:set>
                                      <p:cBhvr>
                                        <p:cTn id="17" dur="500" fill="hold"/>
                                        <p:tgtEl>
                                          <p:spTgt spid="3">
                                            <p:txEl>
                                              <p:pRg st="1" end="1"/>
                                            </p:txEl>
                                          </p:spTgt>
                                        </p:tgtEl>
                                        <p:attrNameLst>
                                          <p:attrName>fillcolor</p:attrName>
                                        </p:attrNameLst>
                                      </p:cBhvr>
                                      <p:to>
                                        <p:clrVal>
                                          <a:srgbClr val="000000"/>
                                        </p:clrVal>
                                      </p:to>
                                    </p:set>
                                    <p:set>
                                      <p:cBhvr>
                                        <p:cTn id="18" dur="500" fill="hold"/>
                                        <p:tgtEl>
                                          <p:spTgt spid="3">
                                            <p:txEl>
                                              <p:pRg st="1" end="1"/>
                                            </p:txEl>
                                          </p:spTgt>
                                        </p:tgtEl>
                                        <p:attrNameLst>
                                          <p:attrName>fill.type</p:attrName>
                                        </p:attrNameLst>
                                      </p:cBhvr>
                                      <p:to>
                                        <p:strVal val="solid"/>
                                      </p:to>
                                    </p:set>
                                  </p:childTnLst>
                                </p:cTn>
                              </p:par>
                              <p:par>
                                <p:cTn id="19" presetID="16" presetClass="emph" presetSubtype="0" fill="hold" nodeType="withEffect">
                                  <p:stCondLst>
                                    <p:cond delay="0"/>
                                  </p:stCondLst>
                                  <p:iterate type="lt">
                                    <p:tmPct val="4000"/>
                                  </p:iterate>
                                  <p:childTnLst>
                                    <p:set>
                                      <p:cBhvr override="childStyle">
                                        <p:cTn id="20" dur="500" fill="hold"/>
                                        <p:tgtEl>
                                          <p:spTgt spid="3">
                                            <p:txEl>
                                              <p:pRg st="2" end="2"/>
                                            </p:txEl>
                                          </p:spTgt>
                                        </p:tgtEl>
                                        <p:attrNameLst>
                                          <p:attrName>style.color</p:attrName>
                                        </p:attrNameLst>
                                      </p:cBhvr>
                                      <p:to>
                                        <p:clrVal>
                                          <a:srgbClr val="000000"/>
                                        </p:clrVal>
                                      </p:to>
                                    </p:set>
                                    <p:set>
                                      <p:cBhvr>
                                        <p:cTn id="21" dur="500" fill="hold"/>
                                        <p:tgtEl>
                                          <p:spTgt spid="3">
                                            <p:txEl>
                                              <p:pRg st="2" end="2"/>
                                            </p:txEl>
                                          </p:spTgt>
                                        </p:tgtEl>
                                        <p:attrNameLst>
                                          <p:attrName>fillcolor</p:attrName>
                                        </p:attrNameLst>
                                      </p:cBhvr>
                                      <p:to>
                                        <p:clrVal>
                                          <a:srgbClr val="000000"/>
                                        </p:clrVal>
                                      </p:to>
                                    </p:set>
                                    <p:set>
                                      <p:cBhvr>
                                        <p:cTn id="22" dur="500" fill="hold"/>
                                        <p:tgtEl>
                                          <p:spTgt spid="3">
                                            <p:txEl>
                                              <p:pRg st="2" end="2"/>
                                            </p:txEl>
                                          </p:spTgt>
                                        </p:tgtEl>
                                        <p:attrNameLst>
                                          <p:attrName>fill.type</p:attrName>
                                        </p:attrNameLst>
                                      </p:cBhvr>
                                      <p:to>
                                        <p:strVal val="solid"/>
                                      </p:to>
                                    </p:set>
                                  </p:childTnLst>
                                </p:cTn>
                              </p:par>
                              <p:par>
                                <p:cTn id="23" presetID="16" presetClass="emph" presetSubtype="0" fill="hold" nodeType="withEffect">
                                  <p:stCondLst>
                                    <p:cond delay="0"/>
                                  </p:stCondLst>
                                  <p:iterate type="lt">
                                    <p:tmPct val="4000"/>
                                  </p:iterate>
                                  <p:childTnLst>
                                    <p:set>
                                      <p:cBhvr override="childStyle">
                                        <p:cTn id="24" dur="500" fill="hold"/>
                                        <p:tgtEl>
                                          <p:spTgt spid="3">
                                            <p:txEl>
                                              <p:pRg st="3" end="3"/>
                                            </p:txEl>
                                          </p:spTgt>
                                        </p:tgtEl>
                                        <p:attrNameLst>
                                          <p:attrName>style.color</p:attrName>
                                        </p:attrNameLst>
                                      </p:cBhvr>
                                      <p:to>
                                        <p:clrVal>
                                          <a:srgbClr val="FF0000"/>
                                        </p:clrVal>
                                      </p:to>
                                    </p:set>
                                    <p:set>
                                      <p:cBhvr>
                                        <p:cTn id="25" dur="500" fill="hold"/>
                                        <p:tgtEl>
                                          <p:spTgt spid="3">
                                            <p:txEl>
                                              <p:pRg st="3" end="3"/>
                                            </p:txEl>
                                          </p:spTgt>
                                        </p:tgtEl>
                                        <p:attrNameLst>
                                          <p:attrName>fillcolor</p:attrName>
                                        </p:attrNameLst>
                                      </p:cBhvr>
                                      <p:to>
                                        <p:clrVal>
                                          <a:srgbClr val="FF0000"/>
                                        </p:clrVal>
                                      </p:to>
                                    </p:set>
                                    <p:set>
                                      <p:cBhvr>
                                        <p:cTn id="26" dur="500" fill="hold"/>
                                        <p:tgtEl>
                                          <p:spTgt spid="3">
                                            <p:txEl>
                                              <p:pRg st="3" end="3"/>
                                            </p:txEl>
                                          </p:spTgt>
                                        </p:tgtEl>
                                        <p:attrNameLst>
                                          <p:attrName>fill.type</p:attrName>
                                        </p:attrNameLst>
                                      </p:cBhvr>
                                      <p:to>
                                        <p:strVal val="solid"/>
                                      </p:to>
                                    </p:set>
                                  </p:childTnLst>
                                </p:cTn>
                              </p:par>
                              <p:par>
                                <p:cTn id="27" presetID="16" presetClass="emph" presetSubtype="0" fill="hold" nodeType="withEffect">
                                  <p:stCondLst>
                                    <p:cond delay="0"/>
                                  </p:stCondLst>
                                  <p:iterate type="lt">
                                    <p:tmPct val="4000"/>
                                  </p:iterate>
                                  <p:childTnLst>
                                    <p:set>
                                      <p:cBhvr override="childStyle">
                                        <p:cTn id="28" dur="500" fill="hold"/>
                                        <p:tgtEl>
                                          <p:spTgt spid="3">
                                            <p:txEl>
                                              <p:pRg st="4" end="4"/>
                                            </p:txEl>
                                          </p:spTgt>
                                        </p:tgtEl>
                                        <p:attrNameLst>
                                          <p:attrName>style.color</p:attrName>
                                        </p:attrNameLst>
                                      </p:cBhvr>
                                      <p:to>
                                        <p:clrVal>
                                          <a:srgbClr val="FF0000"/>
                                        </p:clrVal>
                                      </p:to>
                                    </p:set>
                                    <p:set>
                                      <p:cBhvr>
                                        <p:cTn id="29" dur="500" fill="hold"/>
                                        <p:tgtEl>
                                          <p:spTgt spid="3">
                                            <p:txEl>
                                              <p:pRg st="4" end="4"/>
                                            </p:txEl>
                                          </p:spTgt>
                                        </p:tgtEl>
                                        <p:attrNameLst>
                                          <p:attrName>fillcolor</p:attrName>
                                        </p:attrNameLst>
                                      </p:cBhvr>
                                      <p:to>
                                        <p:clrVal>
                                          <a:srgbClr val="FF0000"/>
                                        </p:clrVal>
                                      </p:to>
                                    </p:set>
                                    <p:set>
                                      <p:cBhvr>
                                        <p:cTn id="30" dur="500" fill="hold"/>
                                        <p:tgtEl>
                                          <p:spTgt spid="3">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nodeType="clickEffect">
                                  <p:stCondLst>
                                    <p:cond delay="0"/>
                                  </p:stCondLst>
                                  <p:iterate type="lt">
                                    <p:tmPct val="4000"/>
                                  </p:iterate>
                                  <p:childTnLst>
                                    <p:set>
                                      <p:cBhvr override="childStyle">
                                        <p:cTn id="34" dur="500" fill="hold"/>
                                        <p:tgtEl>
                                          <p:spTgt spid="3">
                                            <p:txEl>
                                              <p:pRg st="3" end="3"/>
                                            </p:txEl>
                                          </p:spTgt>
                                        </p:tgtEl>
                                        <p:attrNameLst>
                                          <p:attrName>style.color</p:attrName>
                                        </p:attrNameLst>
                                      </p:cBhvr>
                                      <p:to>
                                        <p:clrVal>
                                          <a:srgbClr val="000000"/>
                                        </p:clrVal>
                                      </p:to>
                                    </p:set>
                                    <p:set>
                                      <p:cBhvr>
                                        <p:cTn id="35" dur="500" fill="hold"/>
                                        <p:tgtEl>
                                          <p:spTgt spid="3">
                                            <p:txEl>
                                              <p:pRg st="3" end="3"/>
                                            </p:txEl>
                                          </p:spTgt>
                                        </p:tgtEl>
                                        <p:attrNameLst>
                                          <p:attrName>fillcolor</p:attrName>
                                        </p:attrNameLst>
                                      </p:cBhvr>
                                      <p:to>
                                        <p:clrVal>
                                          <a:srgbClr val="000000"/>
                                        </p:clrVal>
                                      </p:to>
                                    </p:set>
                                    <p:set>
                                      <p:cBhvr>
                                        <p:cTn id="36" dur="500" fill="hold"/>
                                        <p:tgtEl>
                                          <p:spTgt spid="3">
                                            <p:txEl>
                                              <p:pRg st="3" end="3"/>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3">
                                            <p:txEl>
                                              <p:pRg st="4" end="4"/>
                                            </p:txEl>
                                          </p:spTgt>
                                        </p:tgtEl>
                                        <p:attrNameLst>
                                          <p:attrName>style.color</p:attrName>
                                        </p:attrNameLst>
                                      </p:cBhvr>
                                      <p:to>
                                        <p:clrVal>
                                          <a:srgbClr val="000000"/>
                                        </p:clrVal>
                                      </p:to>
                                    </p:set>
                                    <p:set>
                                      <p:cBhvr>
                                        <p:cTn id="39" dur="500" fill="hold"/>
                                        <p:tgtEl>
                                          <p:spTgt spid="3">
                                            <p:txEl>
                                              <p:pRg st="4" end="4"/>
                                            </p:txEl>
                                          </p:spTgt>
                                        </p:tgtEl>
                                        <p:attrNameLst>
                                          <p:attrName>fillcolor</p:attrName>
                                        </p:attrNameLst>
                                      </p:cBhvr>
                                      <p:to>
                                        <p:clrVal>
                                          <a:srgbClr val="000000"/>
                                        </p:clrVal>
                                      </p:to>
                                    </p:set>
                                    <p:set>
                                      <p:cBhvr>
                                        <p:cTn id="40" dur="500" fill="hold"/>
                                        <p:tgtEl>
                                          <p:spTgt spid="3">
                                            <p:txEl>
                                              <p:pRg st="4" end="4"/>
                                            </p:txEl>
                                          </p:spTgt>
                                        </p:tgtEl>
                                        <p:attrNameLst>
                                          <p:attrName>fill.type</p:attrName>
                                        </p:attrNameLst>
                                      </p:cBhvr>
                                      <p:to>
                                        <p:strVal val="solid"/>
                                      </p:to>
                                    </p:set>
                                  </p:childTnLst>
                                </p:cTn>
                              </p:par>
                              <p:par>
                                <p:cTn id="41" presetID="16" presetClass="emph" presetSubtype="0" fill="hold" nodeType="withEffect">
                                  <p:stCondLst>
                                    <p:cond delay="0"/>
                                  </p:stCondLst>
                                  <p:iterate type="lt">
                                    <p:tmPct val="4000"/>
                                  </p:iterate>
                                  <p:childTnLst>
                                    <p:set>
                                      <p:cBhvr override="childStyle">
                                        <p:cTn id="42" dur="500" fill="hold"/>
                                        <p:tgtEl>
                                          <p:spTgt spid="3">
                                            <p:txEl>
                                              <p:pRg st="5" end="5"/>
                                            </p:txEl>
                                          </p:spTgt>
                                        </p:tgtEl>
                                        <p:attrNameLst>
                                          <p:attrName>style.color</p:attrName>
                                        </p:attrNameLst>
                                      </p:cBhvr>
                                      <p:to>
                                        <p:clrVal>
                                          <a:srgbClr val="FF0000"/>
                                        </p:clrVal>
                                      </p:to>
                                    </p:set>
                                    <p:set>
                                      <p:cBhvr>
                                        <p:cTn id="43" dur="500" fill="hold"/>
                                        <p:tgtEl>
                                          <p:spTgt spid="3">
                                            <p:txEl>
                                              <p:pRg st="5" end="5"/>
                                            </p:txEl>
                                          </p:spTgt>
                                        </p:tgtEl>
                                        <p:attrNameLst>
                                          <p:attrName>fillcolor</p:attrName>
                                        </p:attrNameLst>
                                      </p:cBhvr>
                                      <p:to>
                                        <p:clrVal>
                                          <a:srgbClr val="FF0000"/>
                                        </p:clrVal>
                                      </p:to>
                                    </p:set>
                                    <p:set>
                                      <p:cBhvr>
                                        <p:cTn id="44" dur="500" fill="hold"/>
                                        <p:tgtEl>
                                          <p:spTgt spid="3">
                                            <p:txEl>
                                              <p:pRg st="5" end="5"/>
                                            </p:txEl>
                                          </p:spTgt>
                                        </p:tgtEl>
                                        <p:attrNameLst>
                                          <p:attrName>fill.type</p:attrName>
                                        </p:attrNameLst>
                                      </p:cBhvr>
                                      <p:to>
                                        <p:strVal val="solid"/>
                                      </p:to>
                                    </p:set>
                                  </p:childTnLst>
                                </p:cTn>
                              </p:par>
                              <p:par>
                                <p:cTn id="45" presetID="16" presetClass="emph" presetSubtype="0" fill="hold" nodeType="withEffect">
                                  <p:stCondLst>
                                    <p:cond delay="0"/>
                                  </p:stCondLst>
                                  <p:iterate type="lt">
                                    <p:tmPct val="4000"/>
                                  </p:iterate>
                                  <p:childTnLst>
                                    <p:set>
                                      <p:cBhvr override="childStyle">
                                        <p:cTn id="46" dur="500" fill="hold"/>
                                        <p:tgtEl>
                                          <p:spTgt spid="3">
                                            <p:txEl>
                                              <p:pRg st="6" end="6"/>
                                            </p:txEl>
                                          </p:spTgt>
                                        </p:tgtEl>
                                        <p:attrNameLst>
                                          <p:attrName>style.color</p:attrName>
                                        </p:attrNameLst>
                                      </p:cBhvr>
                                      <p:to>
                                        <p:clrVal>
                                          <a:srgbClr val="FF0000"/>
                                        </p:clrVal>
                                      </p:to>
                                    </p:set>
                                    <p:set>
                                      <p:cBhvr>
                                        <p:cTn id="47" dur="500" fill="hold"/>
                                        <p:tgtEl>
                                          <p:spTgt spid="3">
                                            <p:txEl>
                                              <p:pRg st="6" end="6"/>
                                            </p:txEl>
                                          </p:spTgt>
                                        </p:tgtEl>
                                        <p:attrNameLst>
                                          <p:attrName>fillcolor</p:attrName>
                                        </p:attrNameLst>
                                      </p:cBhvr>
                                      <p:to>
                                        <p:clrVal>
                                          <a:srgbClr val="FF0000"/>
                                        </p:clrVal>
                                      </p:to>
                                    </p:set>
                                    <p:set>
                                      <p:cBhvr>
                                        <p:cTn id="48"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1637</TotalTime>
  <Words>1349</Words>
  <Application>Microsoft Office PowerPoint</Application>
  <PresentationFormat>画面に合わせる (4:3)</PresentationFormat>
  <Paragraphs>152</Paragraphs>
  <Slides>13</Slides>
  <Notes>13</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１．目的</vt:lpstr>
      <vt:lpstr>２．研究背景</vt:lpstr>
      <vt:lpstr>Web上で実施する利点</vt:lpstr>
      <vt:lpstr>3. 開発したアプリケーションの概要</vt:lpstr>
      <vt:lpstr>3. 開発したアプリケーションの概要</vt:lpstr>
      <vt:lpstr>作成した授業評価アンケート</vt:lpstr>
      <vt:lpstr>3. 開発したアプリケーションの概要</vt:lpstr>
      <vt:lpstr>4．結果</vt:lpstr>
      <vt:lpstr>5．今後の展望</vt:lpstr>
      <vt:lpstr>6．まとめ</vt:lpstr>
      <vt:lpstr>PowerPoint プレゼンテーション</vt:lpstr>
      <vt:lpstr>XEEシステムとは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mizo</cp:lastModifiedBy>
  <cp:revision>89</cp:revision>
  <dcterms:created xsi:type="dcterms:W3CDTF">2017-02-01T01:44:34Z</dcterms:created>
  <dcterms:modified xsi:type="dcterms:W3CDTF">2017-02-22T05:58:15Z</dcterms:modified>
</cp:coreProperties>
</file>