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21"/>
  </p:notesMasterIdLst>
  <p:sldIdLst>
    <p:sldId id="256" r:id="rId2"/>
    <p:sldId id="260" r:id="rId3"/>
    <p:sldId id="261" r:id="rId4"/>
    <p:sldId id="262" r:id="rId5"/>
    <p:sldId id="275" r:id="rId6"/>
    <p:sldId id="276" r:id="rId7"/>
    <p:sldId id="263" r:id="rId8"/>
    <p:sldId id="264" r:id="rId9"/>
    <p:sldId id="274" r:id="rId10"/>
    <p:sldId id="271" r:id="rId11"/>
    <p:sldId id="268" r:id="rId12"/>
    <p:sldId id="267" r:id="rId13"/>
    <p:sldId id="269" r:id="rId14"/>
    <p:sldId id="272" r:id="rId15"/>
    <p:sldId id="265" r:id="rId16"/>
    <p:sldId id="266" r:id="rId17"/>
    <p:sldId id="257" r:id="rId18"/>
    <p:sldId id="258" r:id="rId19"/>
    <p:sldId id="259"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7" autoAdjust="0"/>
    <p:restoredTop sz="67753" autoAdjust="0"/>
  </p:normalViewPr>
  <p:slideViewPr>
    <p:cSldViewPr snapToGrid="0">
      <p:cViewPr varScale="1">
        <p:scale>
          <a:sx n="75" d="100"/>
          <a:sy n="75" d="100"/>
        </p:scale>
        <p:origin x="84" y="216"/>
      </p:cViewPr>
      <p:guideLst/>
    </p:cSldViewPr>
  </p:slideViewPr>
  <p:outlineViewPr>
    <p:cViewPr>
      <p:scale>
        <a:sx n="33" d="100"/>
        <a:sy n="33" d="100"/>
      </p:scale>
      <p:origin x="0" y="-4146"/>
    </p:cViewPr>
  </p:outlineViewPr>
  <p:notesTextViewPr>
    <p:cViewPr>
      <p:scale>
        <a:sx n="1" d="1"/>
        <a:sy n="1" d="1"/>
      </p:scale>
      <p:origin x="0" y="0"/>
    </p:cViewPr>
  </p:notesTextViewPr>
  <p:notesViewPr>
    <p:cSldViewPr snapToGrid="0">
      <p:cViewPr varScale="1">
        <p:scale>
          <a:sx n="59" d="100"/>
          <a:sy n="59" d="100"/>
        </p:scale>
        <p:origin x="300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50AEF4-0D2F-4E0B-B47A-FA9A319BFBDA}"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kumimoji="1" lang="ja-JP" altLang="en-US"/>
        </a:p>
      </dgm:t>
    </dgm:pt>
    <dgm:pt modelId="{EAD49FEB-CA8C-4306-8711-F3E9D6FC6699}" type="pres">
      <dgm:prSet presAssocID="{4F50AEF4-0D2F-4E0B-B47A-FA9A319BFBDA}" presName="cycle" presStyleCnt="0">
        <dgm:presLayoutVars>
          <dgm:dir/>
          <dgm:resizeHandles val="exact"/>
        </dgm:presLayoutVars>
      </dgm:prSet>
      <dgm:spPr/>
      <dgm:t>
        <a:bodyPr/>
        <a:lstStyle/>
        <a:p>
          <a:endParaRPr kumimoji="1" lang="ja-JP" altLang="en-US"/>
        </a:p>
      </dgm:t>
    </dgm:pt>
  </dgm:ptLst>
  <dgm:cxnLst>
    <dgm:cxn modelId="{F0D11056-8743-4CF0-97ED-E1AB3B96678B}" type="presOf" srcId="{4F50AEF4-0D2F-4E0B-B47A-FA9A319BFBDA}" destId="{EAD49FEB-CA8C-4306-8711-F3E9D6FC6699}" srcOrd="0"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CCB56-B95E-44AB-BB6B-03EE6A18465C}" type="datetimeFigureOut">
              <a:rPr kumimoji="1" lang="ja-JP" altLang="en-US" smtClean="0"/>
              <a:t>2017/2/16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497FE-1A65-4799-B01D-44564FDEC19E}" type="slidenum">
              <a:rPr kumimoji="1" lang="ja-JP" altLang="en-US" smtClean="0"/>
              <a:t>‹#›</a:t>
            </a:fld>
            <a:endParaRPr kumimoji="1" lang="ja-JP" altLang="en-US"/>
          </a:p>
        </p:txBody>
      </p:sp>
    </p:spTree>
    <p:extLst>
      <p:ext uri="{BB962C8B-B14F-4D97-AF65-F5344CB8AC3E}">
        <p14:creationId xmlns:p14="http://schemas.microsoft.com/office/powerpoint/2010/main" val="27825255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web</a:t>
            </a:r>
            <a:r>
              <a:rPr kumimoji="1" lang="ja-JP" altLang="en-US" dirty="0"/>
              <a:t>プログラミングを用いたアプリケーションの開発というテーマで</a:t>
            </a:r>
            <a:r>
              <a:rPr kumimoji="1" lang="en-US" altLang="ja-JP" dirty="0"/>
              <a:t>5</a:t>
            </a:r>
            <a:r>
              <a:rPr kumimoji="1" lang="ja-JP" altLang="en-US" dirty="0"/>
              <a:t>年電子制御工学科の溝が発表させていただきます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0</a:t>
            </a:fld>
            <a:endParaRPr kumimoji="1" lang="ja-JP" altLang="en-US"/>
          </a:p>
        </p:txBody>
      </p:sp>
    </p:spTree>
    <p:extLst>
      <p:ext uri="{BB962C8B-B14F-4D97-AF65-F5344CB8AC3E}">
        <p14:creationId xmlns:p14="http://schemas.microsoft.com/office/powerpoint/2010/main" val="3935561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今後の展望として、鹿児島高専の授業のさらなる品質向上に貢献できるアプリケーションに成長させたいと考えています</a:t>
            </a:r>
            <a:r>
              <a:rPr kumimoji="1" lang="ja-JP" altLang="en-US" dirty="0" smtClean="0"/>
              <a:t>。その具体的な方法として、アンケート結果の自動集計および自動配信機能を追加したいと考えています。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11</a:t>
            </a:fld>
            <a:endParaRPr kumimoji="1" lang="ja-JP" altLang="en-US"/>
          </a:p>
        </p:txBody>
      </p:sp>
    </p:spTree>
    <p:extLst>
      <p:ext uri="{BB962C8B-B14F-4D97-AF65-F5344CB8AC3E}">
        <p14:creationId xmlns:p14="http://schemas.microsoft.com/office/powerpoint/2010/main" val="2573633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これらの新機能を実装することで、授業終了後に学生がすぐに今回の授業を評価することができ、より正確な意見が収集できます。</a:t>
            </a:r>
          </a:p>
          <a:p>
            <a:r>
              <a:rPr kumimoji="1" lang="ja-JP" altLang="en-US" dirty="0"/>
              <a:t>また、教員も授業の内容を覚えているうちに学生からのフィードバックを得られるので今までよりもさらに授業の品質が向上します。</a:t>
            </a:r>
          </a:p>
          <a:p>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12</a:t>
            </a:fld>
            <a:endParaRPr kumimoji="1" lang="ja-JP" altLang="en-US"/>
          </a:p>
        </p:txBody>
      </p:sp>
    </p:spTree>
    <p:extLst>
      <p:ext uri="{BB962C8B-B14F-4D97-AF65-F5344CB8AC3E}">
        <p14:creationId xmlns:p14="http://schemas.microsoft.com/office/powerpoint/2010/main" val="254944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最近注目されているのがシングルページウェブアプリケーション。</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17</a:t>
            </a:fld>
            <a:endParaRPr kumimoji="1" lang="ja-JP" altLang="en-US"/>
          </a:p>
        </p:txBody>
      </p:sp>
    </p:spTree>
    <p:extLst>
      <p:ext uri="{BB962C8B-B14F-4D97-AF65-F5344CB8AC3E}">
        <p14:creationId xmlns:p14="http://schemas.microsoft.com/office/powerpoint/2010/main" val="222186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a:t>
            </a:r>
            <a:r>
              <a:rPr lang="ja-JP" altLang="en-US" dirty="0"/>
              <a:t>の目的は、</a:t>
            </a:r>
            <a:r>
              <a:rPr lang="en-US" altLang="ja-JP" dirty="0"/>
              <a:t>web</a:t>
            </a:r>
            <a:r>
              <a:rPr lang="ja-JP" altLang="en-US" dirty="0"/>
              <a:t>上で授業評価アンケートを実施することです</a:t>
            </a:r>
            <a:r>
              <a:rPr lang="ja-JP" altLang="en-US" dirty="0" smtClean="0"/>
              <a:t>。鹿児島高専ではこれまでマークシート方式で授業評価アンケートを実施してきました。本研究ではそのアンケートを</a:t>
            </a:r>
            <a:r>
              <a:rPr lang="en-US" altLang="ja-JP" dirty="0" smtClean="0"/>
              <a:t>web</a:t>
            </a:r>
            <a:r>
              <a:rPr lang="ja-JP" altLang="en-US" dirty="0" smtClean="0"/>
              <a:t>上で実施するための仕組みづくりを行います。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a:t>
            </a:fld>
            <a:endParaRPr kumimoji="1" lang="ja-JP" altLang="en-US"/>
          </a:p>
        </p:txBody>
      </p:sp>
    </p:spTree>
    <p:extLst>
      <p:ext uri="{BB962C8B-B14F-4D97-AF65-F5344CB8AC3E}">
        <p14:creationId xmlns:p14="http://schemas.microsoft.com/office/powerpoint/2010/main" val="37922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なぜ、マークシート方式から</a:t>
            </a:r>
            <a:r>
              <a:rPr lang="en-US" altLang="ja-JP" dirty="0" smtClean="0"/>
              <a:t>web</a:t>
            </a:r>
            <a:r>
              <a:rPr lang="ja-JP" altLang="en-US" dirty="0" smtClean="0"/>
              <a:t>アンケートに移行しなければならないのでしょうか。それは</a:t>
            </a:r>
            <a:r>
              <a:rPr lang="ja-JP" altLang="en-US" dirty="0" smtClean="0"/>
              <a:t>、マークシート方式を用いたアンケート</a:t>
            </a:r>
            <a:r>
              <a:rPr lang="ja-JP" altLang="en-US" dirty="0" smtClean="0"/>
              <a:t>に</a:t>
            </a:r>
            <a:r>
              <a:rPr lang="en-US" altLang="ja-JP" dirty="0" smtClean="0"/>
              <a:t>2</a:t>
            </a:r>
            <a:r>
              <a:rPr lang="ja-JP" altLang="en-US" dirty="0" err="1" smtClean="0"/>
              <a:t>つの</a:t>
            </a:r>
            <a:r>
              <a:rPr lang="ja-JP" altLang="en-US" dirty="0" smtClean="0"/>
              <a:t>欠点があるからです。</a:t>
            </a:r>
            <a:r>
              <a:rPr lang="en-US" altLang="ja-JP" dirty="0" smtClean="0"/>
              <a:t>1</a:t>
            </a:r>
            <a:r>
              <a:rPr lang="ja-JP" altLang="en-US" dirty="0" smtClean="0"/>
              <a:t>つめは多くの紙資源を消費してしまうということです</a:t>
            </a:r>
            <a:r>
              <a:rPr lang="ja-JP" altLang="en-US" dirty="0" smtClean="0"/>
              <a:t>．マークシート方式では解答用紙および問題用紙はすべて紙で作られており、アンケートを実施するたびに多くの紙資源が消費されてしまいます。</a:t>
            </a:r>
            <a:r>
              <a:rPr lang="en-US" altLang="ja-JP" dirty="0" smtClean="0"/>
              <a:t>2</a:t>
            </a:r>
            <a:r>
              <a:rPr lang="ja-JP" altLang="en-US" dirty="0" smtClean="0"/>
              <a:t>つ目は、教員に大きな負担がかかる点です。たとえば、マークシート方式ではアンケート終了後に教員が回答用紙をスキャンしてパソコンに取り込む必要があります。この作業以外にもデータ集計や結果をまとめる作業など多くの労力を必要とします．しかし、</a:t>
            </a:r>
            <a:r>
              <a:rPr lang="en-US" altLang="ja-JP" dirty="0" smtClean="0"/>
              <a:t>web</a:t>
            </a:r>
            <a:r>
              <a:rPr lang="ja-JP" altLang="en-US" dirty="0" smtClean="0"/>
              <a:t>上でアンケートを実施することでこれらの欠点を克服できます。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2</a:t>
            </a:fld>
            <a:endParaRPr kumimoji="1" lang="ja-JP" altLang="en-US"/>
          </a:p>
        </p:txBody>
      </p:sp>
    </p:spTree>
    <p:extLst>
      <p:ext uri="{BB962C8B-B14F-4D97-AF65-F5344CB8AC3E}">
        <p14:creationId xmlns:p14="http://schemas.microsoft.com/office/powerpoint/2010/main" val="3705607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web</a:t>
            </a:r>
            <a:r>
              <a:rPr kumimoji="1" lang="ja-JP" altLang="en-US" dirty="0" smtClean="0"/>
              <a:t>上で授業評価アンケートを実施する利点を説明します。</a:t>
            </a:r>
            <a:endParaRPr kumimoji="1" lang="en-US" altLang="ja-JP" dirty="0" smtClean="0"/>
          </a:p>
          <a:p>
            <a:endParaRPr kumimoji="1" lang="en-US" altLang="ja-JP" dirty="0" smtClean="0"/>
          </a:p>
          <a:p>
            <a:r>
              <a:rPr kumimoji="1" lang="en-US" altLang="ja-JP" dirty="0" smtClean="0"/>
              <a:t>1</a:t>
            </a:r>
            <a:r>
              <a:rPr kumimoji="1" lang="ja-JP" altLang="en-US" dirty="0"/>
              <a:t>つめ</a:t>
            </a:r>
            <a:r>
              <a:rPr kumimoji="1" lang="ja-JP" altLang="en-US" dirty="0" smtClean="0"/>
              <a:t>は紙資源の節約です</a:t>
            </a:r>
            <a:r>
              <a:rPr kumimoji="1" lang="ja-JP" altLang="en-US" dirty="0"/>
              <a:t>。</a:t>
            </a:r>
            <a:r>
              <a:rPr kumimoji="1" lang="en-US" altLang="ja-JP" dirty="0"/>
              <a:t>Web</a:t>
            </a:r>
            <a:r>
              <a:rPr kumimoji="1" lang="ja-JP" altLang="en-US" dirty="0"/>
              <a:t>上でアンケートを実施することで紙資源を</a:t>
            </a:r>
            <a:r>
              <a:rPr kumimoji="1" lang="ja-JP" altLang="en-US" dirty="0" smtClean="0"/>
              <a:t>消費せずにアンケートを実施することができます。そのため、紙代が削減できて経済的</a:t>
            </a:r>
            <a:r>
              <a:rPr kumimoji="1" lang="ja-JP" altLang="en-US" dirty="0"/>
              <a:t>です。</a:t>
            </a:r>
            <a:endParaRPr kumimoji="1" lang="en-US" altLang="ja-JP" dirty="0"/>
          </a:p>
          <a:p>
            <a:endParaRPr lang="en-US" altLang="ja-JP" dirty="0"/>
          </a:p>
          <a:p>
            <a:r>
              <a:rPr lang="en-US" altLang="ja-JP" dirty="0"/>
              <a:t>2</a:t>
            </a:r>
            <a:r>
              <a:rPr lang="ja-JP" altLang="en-US" dirty="0"/>
              <a:t>つ目は教員の労力を削減できる点です。</a:t>
            </a:r>
            <a:r>
              <a:rPr lang="en-US" altLang="ja-JP" dirty="0"/>
              <a:t>Web</a:t>
            </a:r>
            <a:r>
              <a:rPr lang="ja-JP" altLang="en-US" dirty="0"/>
              <a:t>上でアンケートを実施すると学生が回答したデータは直接コンピュータに送信</a:t>
            </a:r>
            <a:r>
              <a:rPr lang="ja-JP" altLang="en-US" dirty="0" smtClean="0"/>
              <a:t>されます。そのため、マークシート</a:t>
            </a:r>
            <a:r>
              <a:rPr lang="ja-JP" altLang="en-US" dirty="0"/>
              <a:t>方式のように回答用紙をスキャンする必要がありません。また、回答データの自動集計機能を実装することで教員</a:t>
            </a:r>
            <a:r>
              <a:rPr lang="ja-JP" altLang="en-US" dirty="0" smtClean="0"/>
              <a:t>が</a:t>
            </a:r>
            <a:r>
              <a:rPr lang="en-US" altLang="ja-JP" dirty="0" smtClean="0"/>
              <a:t>Excel</a:t>
            </a:r>
            <a:r>
              <a:rPr lang="ja-JP" altLang="en-US" dirty="0"/>
              <a:t>などの表計算ソフトウェアで集計する必要がなくなります。それらの結果として、教員の授業評価アンケートに費やす労力が削減できます。</a:t>
            </a:r>
            <a:endParaRPr lang="en-US" altLang="ja-JP" dirty="0"/>
          </a:p>
          <a:p>
            <a:endParaRPr lang="en-US" altLang="ja-JP" dirty="0"/>
          </a:p>
          <a:p>
            <a:r>
              <a:rPr lang="en-US" altLang="ja-JP" dirty="0"/>
              <a:t>3</a:t>
            </a:r>
            <a:r>
              <a:rPr lang="ja-JP" altLang="en-US" dirty="0"/>
              <a:t>つ目はユーザ体験の向上です。マークシート方式のアンケートに回答するには鉛筆を持ち、回答欄を</a:t>
            </a:r>
            <a:r>
              <a:rPr lang="ja-JP" altLang="en-US" dirty="0" smtClean="0"/>
              <a:t>塗りつぶす作業を繰り返し行わなければなりません</a:t>
            </a:r>
            <a:r>
              <a:rPr lang="ja-JP" altLang="en-US" dirty="0"/>
              <a:t>。このような単純作業は回答者の集中力の低下を招き冷静な判断を鈍らせます。しかし、</a:t>
            </a:r>
            <a:r>
              <a:rPr lang="en-US" altLang="ja-JP" dirty="0"/>
              <a:t>web</a:t>
            </a:r>
            <a:r>
              <a:rPr lang="ja-JP" altLang="en-US" dirty="0"/>
              <a:t>上でアンケートを実施することで動きのあるユーザインターフェースで楽しくアンケートに回答できます</a:t>
            </a:r>
            <a:r>
              <a:rPr lang="ja-JP" altLang="en-US" dirty="0" smtClean="0"/>
              <a:t>。そのため</a:t>
            </a:r>
            <a:r>
              <a:rPr lang="ja-JP" altLang="en-US" dirty="0" smtClean="0"/>
              <a:t>、回答者の集中力が保たれ、より</a:t>
            </a:r>
            <a:r>
              <a:rPr lang="ja-JP" altLang="en-US" dirty="0" smtClean="0"/>
              <a:t>正確なデータが得られると考えられます。</a:t>
            </a:r>
            <a:endParaRPr lang="en-US" altLang="ja-JP"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3</a:t>
            </a:fld>
            <a:endParaRPr kumimoji="1" lang="ja-JP" altLang="en-US"/>
          </a:p>
        </p:txBody>
      </p:sp>
    </p:spTree>
    <p:extLst>
      <p:ext uri="{BB962C8B-B14F-4D97-AF65-F5344CB8AC3E}">
        <p14:creationId xmlns:p14="http://schemas.microsoft.com/office/powerpoint/2010/main" val="2217473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こちらが、本研究で作成した授業評価アンケートです。まず、学生は学年と学科を入力します。これらはそれぞれラジオボタンを使って実装しているため、</a:t>
            </a:r>
            <a:r>
              <a:rPr kumimoji="1" lang="en-US" altLang="ja-JP" dirty="0"/>
              <a:t>1</a:t>
            </a:r>
            <a:r>
              <a:rPr kumimoji="1" lang="ja-JP" altLang="en-US" dirty="0" err="1"/>
              <a:t>つの</a:t>
            </a:r>
            <a:r>
              <a:rPr kumimoji="1" lang="ja-JP" altLang="en-US" dirty="0"/>
              <a:t>グループ内で複数の項目を選択することができません。</a:t>
            </a:r>
            <a:endParaRPr kumimoji="1" lang="en-US" altLang="ja-JP" dirty="0"/>
          </a:p>
          <a:p>
            <a:endParaRPr kumimoji="1" lang="en-US" altLang="ja-JP" dirty="0"/>
          </a:p>
          <a:p>
            <a:r>
              <a:rPr kumimoji="1" lang="ja-JP" altLang="en-US" dirty="0"/>
              <a:t>次に授業評価アンケートを行います。今回はわかりやすく説明するために国語と数学の</a:t>
            </a:r>
            <a:r>
              <a:rPr kumimoji="1" lang="en-US" altLang="ja-JP" dirty="0"/>
              <a:t>2</a:t>
            </a:r>
            <a:r>
              <a:rPr kumimoji="1" lang="ja-JP" altLang="en-US" dirty="0"/>
              <a:t>教科を</a:t>
            </a:r>
            <a:r>
              <a:rPr kumimoji="1" lang="en-US" altLang="ja-JP" dirty="0"/>
              <a:t>“</a:t>
            </a:r>
            <a:r>
              <a:rPr kumimoji="1" lang="ja-JP" altLang="en-US" dirty="0"/>
              <a:t>楽しさ</a:t>
            </a:r>
            <a:r>
              <a:rPr kumimoji="1" lang="en-US" altLang="ja-JP" dirty="0"/>
              <a:t>”,“</a:t>
            </a:r>
            <a:r>
              <a:rPr kumimoji="1" lang="ja-JP" altLang="en-US" dirty="0"/>
              <a:t>分かりやすさ</a:t>
            </a:r>
            <a:r>
              <a:rPr kumimoji="1" lang="en-US" altLang="ja-JP" dirty="0"/>
              <a:t>”</a:t>
            </a:r>
            <a:r>
              <a:rPr kumimoji="1" lang="ja-JP" altLang="en-US" dirty="0"/>
              <a:t>という２つの基準で評価します。これらの情報はプログラムの中で</a:t>
            </a:r>
            <a:r>
              <a:rPr kumimoji="1" lang="en-US" altLang="ja-JP" dirty="0"/>
              <a:t>1</a:t>
            </a:r>
            <a:r>
              <a:rPr kumimoji="1" lang="ja-JP" altLang="en-US" dirty="0"/>
              <a:t>時配列として格納されており、簡単に変更可能です。学生はスライダーバーを動かして授業の</a:t>
            </a:r>
            <a:r>
              <a:rPr kumimoji="1" lang="en-US" altLang="ja-JP" dirty="0"/>
              <a:t>1</a:t>
            </a:r>
            <a:r>
              <a:rPr kumimoji="1" lang="ja-JP" altLang="en-US" dirty="0"/>
              <a:t>つ</a:t>
            </a:r>
            <a:r>
              <a:rPr kumimoji="1" lang="en-US" altLang="ja-JP" dirty="0"/>
              <a:t>1</a:t>
            </a:r>
            <a:r>
              <a:rPr kumimoji="1" lang="ja-JP" altLang="en-US" dirty="0" err="1"/>
              <a:t>つの</a:t>
            </a:r>
            <a:r>
              <a:rPr kumimoji="1" lang="ja-JP" altLang="en-US" dirty="0"/>
              <a:t>項目について評価していきます。評価方法には</a:t>
            </a:r>
            <a:r>
              <a:rPr kumimoji="1" lang="en-US" altLang="ja-JP" dirty="0"/>
              <a:t>5</a:t>
            </a:r>
            <a:r>
              <a:rPr kumimoji="1" lang="ja-JP" altLang="en-US" dirty="0"/>
              <a:t>段階評価を採用しており１～５の間で授業を評価します。そして、すべての評価が終了したらこのような待機画面に遷移します。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6</a:t>
            </a:fld>
            <a:endParaRPr kumimoji="1" lang="ja-JP" altLang="en-US"/>
          </a:p>
        </p:txBody>
      </p:sp>
    </p:spTree>
    <p:extLst>
      <p:ext uri="{BB962C8B-B14F-4D97-AF65-F5344CB8AC3E}">
        <p14:creationId xmlns:p14="http://schemas.microsoft.com/office/powerpoint/2010/main" val="1263298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この動画</a:t>
            </a:r>
            <a:r>
              <a:rPr kumimoji="1" lang="ja-JP" altLang="en-US" dirty="0"/>
              <a:t>を見ていただいてわかるように</a:t>
            </a:r>
            <a:r>
              <a:rPr lang="ja-JP" altLang="en-US" dirty="0"/>
              <a:t>本アプリケーションでは、紙資源</a:t>
            </a:r>
            <a:r>
              <a:rPr lang="ja-JP" altLang="en-US" dirty="0" smtClean="0"/>
              <a:t>を一切消費せずにアンケートを実施することができました。</a:t>
            </a:r>
            <a:r>
              <a:rPr lang="ja-JP" altLang="en-US" dirty="0"/>
              <a:t>また</a:t>
            </a:r>
            <a:r>
              <a:rPr lang="ja-JP" altLang="en-US" dirty="0" smtClean="0"/>
              <a:t>、学生の回答データをコンピュータに直接転送することにより教員</a:t>
            </a:r>
            <a:r>
              <a:rPr lang="ja-JP" altLang="en-US" dirty="0"/>
              <a:t>の</a:t>
            </a:r>
            <a:r>
              <a:rPr lang="ja-JP" altLang="en-US" dirty="0" smtClean="0"/>
              <a:t>労力削減に成功しました。</a:t>
            </a:r>
            <a:r>
              <a:rPr lang="ja-JP" altLang="en-US" dirty="0"/>
              <a:t>さらに、動きあるユーザインターフェースによってユーザ体験を向上させました。</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7</a:t>
            </a:fld>
            <a:endParaRPr kumimoji="1" lang="ja-JP" altLang="en-US"/>
          </a:p>
        </p:txBody>
      </p:sp>
    </p:spTree>
    <p:extLst>
      <p:ext uri="{BB962C8B-B14F-4D97-AF65-F5344CB8AC3E}">
        <p14:creationId xmlns:p14="http://schemas.microsoft.com/office/powerpoint/2010/main" val="852255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今後の展望として、アンケート結果の自動集計および自動</a:t>
            </a:r>
            <a:r>
              <a:rPr kumimoji="1" lang="ja-JP" altLang="en-US" dirty="0" smtClean="0"/>
              <a:t>配信する機能</a:t>
            </a:r>
            <a:r>
              <a:rPr kumimoji="1" lang="ja-JP" altLang="en-US" dirty="0" smtClean="0"/>
              <a:t>を実装していきたいと考えています。それにより、教員の皆さんにかかる負担がさらに少なくなり、よりスムーズに授業評価アンケートを実施することができるようになります。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8</a:t>
            </a:fld>
            <a:endParaRPr kumimoji="1" lang="ja-JP" altLang="en-US"/>
          </a:p>
        </p:txBody>
      </p:sp>
    </p:spTree>
    <p:extLst>
      <p:ext uri="{BB962C8B-B14F-4D97-AF65-F5344CB8AC3E}">
        <p14:creationId xmlns:p14="http://schemas.microsoft.com/office/powerpoint/2010/main" val="1304763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それで</a:t>
            </a:r>
            <a:r>
              <a:rPr kumimoji="1" lang="ja-JP" altLang="en-US" dirty="0"/>
              <a:t>は</a:t>
            </a:r>
            <a:r>
              <a:rPr kumimoji="1" lang="ja-JP" altLang="en-US" dirty="0" smtClean="0"/>
              <a:t>、本発表のまとめ</a:t>
            </a:r>
            <a:r>
              <a:rPr kumimoji="1" lang="ja-JP" altLang="en-US" dirty="0"/>
              <a:t>を述べたいと思います。</a:t>
            </a:r>
            <a:r>
              <a:rPr lang="ja-JP" altLang="en-US" dirty="0"/>
              <a:t>本研究では</a:t>
            </a:r>
            <a:r>
              <a:rPr lang="en-US" altLang="ja-JP" dirty="0"/>
              <a:t>web</a:t>
            </a:r>
            <a:r>
              <a:rPr lang="ja-JP" altLang="en-US" dirty="0"/>
              <a:t>プログラミングを用いて授業評価アンケートを作成しました。このアンケートは従来のマークシート方式に</a:t>
            </a:r>
            <a:r>
              <a:rPr lang="ja-JP" altLang="en-US" dirty="0" smtClean="0"/>
              <a:t>比べて紙資源の節約、</a:t>
            </a:r>
            <a:r>
              <a:rPr lang="ja-JP" altLang="en-US" dirty="0"/>
              <a:t>教員の労力削減、ユーザ体験の</a:t>
            </a:r>
            <a:r>
              <a:rPr lang="ja-JP" altLang="en-US" dirty="0" smtClean="0"/>
              <a:t>向上という点で優れています。</a:t>
            </a:r>
            <a:r>
              <a:rPr lang="ja-JP" altLang="en-US" dirty="0"/>
              <a:t>今後の展望として、このプログラムに新機能を追加</a:t>
            </a:r>
            <a:r>
              <a:rPr lang="ja-JP" altLang="en-US" dirty="0" smtClean="0"/>
              <a:t>したいと考えています。それにより、</a:t>
            </a:r>
            <a:r>
              <a:rPr kumimoji="1" lang="ja-JP" altLang="en-US" dirty="0" smtClean="0"/>
              <a:t>教員の負担を減らし、よりスムーズに授業評価アンケートを実施することができるようになります。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9</a:t>
            </a:fld>
            <a:endParaRPr kumimoji="1" lang="ja-JP" altLang="en-US"/>
          </a:p>
        </p:txBody>
      </p:sp>
    </p:spTree>
    <p:extLst>
      <p:ext uri="{BB962C8B-B14F-4D97-AF65-F5344CB8AC3E}">
        <p14:creationId xmlns:p14="http://schemas.microsoft.com/office/powerpoint/2010/main" val="752795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これで発表を終わります。ご清聴ありがとうございました。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10</a:t>
            </a:fld>
            <a:endParaRPr kumimoji="1" lang="ja-JP" altLang="en-US"/>
          </a:p>
        </p:txBody>
      </p:sp>
    </p:spTree>
    <p:extLst>
      <p:ext uri="{BB962C8B-B14F-4D97-AF65-F5344CB8AC3E}">
        <p14:creationId xmlns:p14="http://schemas.microsoft.com/office/powerpoint/2010/main" val="2141883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DB02D7F-2532-438E-A5EE-EC19DA75534B}" type="datetime1">
              <a:rPr kumimoji="1" lang="ja-JP" altLang="en-US" smtClean="0"/>
              <a:t>2017/2/16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23375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D1DF934-B258-4B85-9C99-F6141516D4AA}" type="datetime1">
              <a:rPr kumimoji="1" lang="ja-JP" altLang="en-US" smtClean="0"/>
              <a:t>2017/2/16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160684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56DA83E-84A7-4D45-8181-410DAF9E54CB}" type="datetime1">
              <a:rPr kumimoji="1" lang="ja-JP" altLang="en-US" smtClean="0"/>
              <a:t>2017/2/16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49698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99366"/>
          </a:xfrm>
        </p:spPr>
        <p:txBody>
          <a:bodyPr>
            <a:normAutofit/>
          </a:bodyPr>
          <a:lstStyle>
            <a:lvl1pPr>
              <a:defRPr sz="4000">
                <a:latin typeface="HGPｺﾞｼｯｸM" panose="020B0600000000000000" pitchFamily="50" charset="-128"/>
                <a:ea typeface="HGPｺﾞｼｯｸM" panose="020B0600000000000000" pitchFamily="50" charset="-128"/>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628650" y="1523999"/>
            <a:ext cx="7886700" cy="4652963"/>
          </a:xfrm>
        </p:spPr>
        <p:txBody>
          <a:bodyPr/>
          <a:lstStyle>
            <a:lvl1pPr marL="228600" indent="-228600">
              <a:lnSpc>
                <a:spcPct val="150000"/>
              </a:lnSpc>
              <a:buClr>
                <a:schemeClr val="accent5"/>
              </a:buClr>
              <a:buFont typeface="Wingdings" panose="05000000000000000000" pitchFamily="2" charset="2"/>
              <a:buChar char="Ø"/>
              <a:defRPr sz="3600">
                <a:latin typeface="HGPｺﾞｼｯｸM" panose="020B0600000000000000" pitchFamily="50" charset="-128"/>
                <a:ea typeface="HGPｺﾞｼｯｸM" panose="020B0600000000000000" pitchFamily="50" charset="-128"/>
              </a:defRPr>
            </a:lvl1pPr>
            <a:lvl2pPr marL="914400" indent="-457200">
              <a:lnSpc>
                <a:spcPct val="150000"/>
              </a:lnSpc>
              <a:buClr>
                <a:schemeClr val="accent5"/>
              </a:buClr>
              <a:buFont typeface="HGPｺﾞｼｯｸM" panose="020B0600000000000000" pitchFamily="50" charset="-128"/>
              <a:buChar char="-"/>
              <a:defRPr sz="2800" baseline="0">
                <a:latin typeface="HGPｺﾞｼｯｸM" panose="020B0600000000000000" pitchFamily="50" charset="-128"/>
                <a:ea typeface="HGPｺﾞｼｯｸM" panose="020B0600000000000000" pitchFamily="50" charset="-128"/>
              </a:defRPr>
            </a:lvl2pPr>
            <a:lvl3pPr>
              <a:lnSpc>
                <a:spcPct val="150000"/>
              </a:lnSpc>
              <a:buClr>
                <a:schemeClr val="accent5"/>
              </a:buClr>
              <a:defRPr sz="2400">
                <a:latin typeface="HGPｺﾞｼｯｸM" panose="020B0600000000000000" pitchFamily="50" charset="-128"/>
                <a:ea typeface="HGPｺﾞｼｯｸM" panose="020B0600000000000000" pitchFamily="50" charset="-128"/>
              </a:defRPr>
            </a:lvl3pPr>
            <a:lvl4pPr>
              <a:lnSpc>
                <a:spcPct val="150000"/>
              </a:lnSpc>
              <a:buClr>
                <a:schemeClr val="accent5"/>
              </a:buClr>
              <a:defRPr>
                <a:latin typeface="HGPｺﾞｼｯｸM" panose="020B0600000000000000" pitchFamily="50" charset="-128"/>
                <a:ea typeface="HGPｺﾞｼｯｸM" panose="020B0600000000000000" pitchFamily="50" charset="-128"/>
              </a:defRPr>
            </a:lvl4pPr>
            <a:lvl5pPr>
              <a:lnSpc>
                <a:spcPct val="150000"/>
              </a:lnSpc>
              <a:buClr>
                <a:schemeClr val="accent5"/>
              </a:buClr>
              <a:defRPr>
                <a:latin typeface="HGPｺﾞｼｯｸM" panose="020B0600000000000000" pitchFamily="50" charset="-128"/>
                <a:ea typeface="HGPｺﾞｼｯｸM" panose="020B0600000000000000"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0844B656-FDB1-41E7-9182-B72A8EA2B7B4}" type="datetime1">
              <a:rPr kumimoji="1" lang="ja-JP" altLang="en-US" smtClean="0"/>
              <a:t>2017/2/16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67F4F476-6E52-48A4-9511-77073BEB0098}" type="slidenum">
              <a:rPr lang="ja-JP" altLang="en-US" smtClean="0"/>
              <a:pPr/>
              <a:t>‹#›</a:t>
            </a:fld>
            <a:endParaRPr lang="ja-JP" altLang="en-US" dirty="0"/>
          </a:p>
        </p:txBody>
      </p:sp>
      <p:cxnSp>
        <p:nvCxnSpPr>
          <p:cNvPr id="10" name="直線コネクタ 9"/>
          <p:cNvCxnSpPr/>
          <p:nvPr userDrawn="1"/>
        </p:nvCxnSpPr>
        <p:spPr>
          <a:xfrm flipV="1">
            <a:off x="628650" y="365127"/>
            <a:ext cx="0" cy="799366"/>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5840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031C925-61E4-45D5-88D5-4F44B6A6C695}" type="datetime1">
              <a:rPr kumimoji="1" lang="ja-JP" altLang="en-US" smtClean="0"/>
              <a:t>2017/2/16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75692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9C08BC7-4260-402C-BE74-17A2A6C67A3F}" type="datetime1">
              <a:rPr kumimoji="1" lang="ja-JP" altLang="en-US" smtClean="0"/>
              <a:t>2017/2/16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620666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D44CA3A-ACAA-452D-97E3-18339B7D635B}" type="datetime1">
              <a:rPr kumimoji="1" lang="ja-JP" altLang="en-US" smtClean="0"/>
              <a:t>2017/2/16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797819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558266F-E702-40A6-8A28-61164E3176C0}" type="datetime1">
              <a:rPr kumimoji="1" lang="ja-JP" altLang="en-US" smtClean="0"/>
              <a:t>2017/2/16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67410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16E2B-0E24-410F-8EAD-D20C01EC42AC}" type="datetime1">
              <a:rPr kumimoji="1" lang="ja-JP" altLang="en-US" smtClean="0"/>
              <a:t>2017/2/16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152945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3A9DB37-13AF-4896-88E3-BD9571FA989D}" type="datetime1">
              <a:rPr kumimoji="1" lang="ja-JP" altLang="en-US" smtClean="0"/>
              <a:t>2017/2/16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72394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7804AB5-84E9-48D8-831D-2ACD07026C5D}" type="datetime1">
              <a:rPr kumimoji="1" lang="ja-JP" altLang="en-US" smtClean="0"/>
              <a:t>2017/2/16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12663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FBA1F-5538-4C7C-8A85-B02DD92ED928}" type="datetime1">
              <a:rPr kumimoji="1" lang="ja-JP" altLang="en-US" smtClean="0"/>
              <a:t>2017/2/16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39927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02021" y="1122363"/>
            <a:ext cx="8426669" cy="2387600"/>
          </a:xfrm>
        </p:spPr>
        <p:txBody>
          <a:bodyPr>
            <a:normAutofit fontScale="90000"/>
          </a:bodyPr>
          <a:lstStyle/>
          <a:p>
            <a:r>
              <a:rPr lang="en-US" altLang="ja-JP" dirty="0">
                <a:latin typeface="Century" panose="02040604050505020304" pitchFamily="18" charset="0"/>
              </a:rPr>
              <a:t>Web</a:t>
            </a:r>
            <a:r>
              <a:rPr lang="ja-JP" altLang="ja-JP" dirty="0"/>
              <a:t>プログラミングを用いた</a:t>
            </a:r>
            <a:r>
              <a:rPr lang="en-US" altLang="ja-JP" dirty="0"/>
              <a:t/>
            </a:r>
            <a:br>
              <a:rPr lang="en-US" altLang="ja-JP" dirty="0"/>
            </a:br>
            <a:r>
              <a:rPr lang="ja-JP" altLang="ja-JP" dirty="0"/>
              <a:t>アプリケーションの開発</a:t>
            </a:r>
            <a:br>
              <a:rPr lang="ja-JP" altLang="ja-JP" dirty="0"/>
            </a:br>
            <a:endParaRPr kumimoji="1" lang="ja-JP" altLang="en-US" dirty="0"/>
          </a:p>
        </p:txBody>
      </p:sp>
      <p:sp>
        <p:nvSpPr>
          <p:cNvPr id="3" name="サブタイトル 2"/>
          <p:cNvSpPr>
            <a:spLocks noGrp="1"/>
          </p:cNvSpPr>
          <p:nvPr>
            <p:ph type="subTitle" idx="1"/>
          </p:nvPr>
        </p:nvSpPr>
        <p:spPr>
          <a:xfrm>
            <a:off x="1143000" y="4879046"/>
            <a:ext cx="6858000" cy="1655762"/>
          </a:xfrm>
        </p:spPr>
        <p:txBody>
          <a:bodyPr/>
          <a:lstStyle/>
          <a:p>
            <a:r>
              <a:rPr kumimoji="1" lang="ja-JP" altLang="en-US" dirty="0"/>
              <a:t>電子制御工学科</a:t>
            </a:r>
            <a:r>
              <a:rPr kumimoji="1" lang="en-US" altLang="ja-JP" dirty="0"/>
              <a:t>5</a:t>
            </a:r>
            <a:r>
              <a:rPr kumimoji="1" lang="ja-JP" altLang="en-US" dirty="0"/>
              <a:t>年　溝大貴</a:t>
            </a:r>
          </a:p>
        </p:txBody>
      </p:sp>
    </p:spTree>
    <p:extLst>
      <p:ext uri="{BB962C8B-B14F-4D97-AF65-F5344CB8AC3E}">
        <p14:creationId xmlns:p14="http://schemas.microsoft.com/office/powerpoint/2010/main" val="2397161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５．まとめ</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a:t>Web</a:t>
            </a:r>
            <a:r>
              <a:rPr lang="ja-JP" altLang="en-US" dirty="0"/>
              <a:t>プログラミングで授業評価アンケートを作成</a:t>
            </a:r>
            <a:r>
              <a:rPr lang="ja-JP" altLang="en-US" dirty="0" smtClean="0"/>
              <a:t>した。</a:t>
            </a:r>
            <a:endParaRPr lang="en-US" altLang="ja-JP" dirty="0"/>
          </a:p>
          <a:p>
            <a:endParaRPr kumimoji="1" lang="en-US" altLang="ja-JP" dirty="0"/>
          </a:p>
          <a:p>
            <a:pPr>
              <a:lnSpc>
                <a:spcPct val="120000"/>
              </a:lnSpc>
            </a:pPr>
            <a:r>
              <a:rPr lang="ja-JP" altLang="en-US" dirty="0" smtClean="0"/>
              <a:t>紙</a:t>
            </a:r>
            <a:r>
              <a:rPr lang="ja-JP" altLang="en-US" dirty="0"/>
              <a:t>資源</a:t>
            </a:r>
            <a:r>
              <a:rPr lang="ja-JP" altLang="en-US" dirty="0" smtClean="0"/>
              <a:t>の節約、</a:t>
            </a:r>
            <a:r>
              <a:rPr lang="ja-JP" altLang="en-US" dirty="0"/>
              <a:t>教員の労力</a:t>
            </a:r>
            <a:r>
              <a:rPr lang="ja-JP" altLang="en-US" dirty="0" smtClean="0"/>
              <a:t>削減</a:t>
            </a:r>
            <a:endParaRPr lang="en-US" altLang="ja-JP" dirty="0" smtClean="0"/>
          </a:p>
          <a:p>
            <a:pPr marL="0" indent="0">
              <a:lnSpc>
                <a:spcPct val="120000"/>
              </a:lnSpc>
              <a:buNone/>
            </a:pPr>
            <a:r>
              <a:rPr lang="ja-JP" altLang="en-US" dirty="0"/>
              <a:t>　</a:t>
            </a:r>
            <a:r>
              <a:rPr lang="ja-JP" altLang="en-US" dirty="0" smtClean="0"/>
              <a:t>ユーザ</a:t>
            </a:r>
            <a:r>
              <a:rPr lang="ja-JP" altLang="en-US" dirty="0"/>
              <a:t>体験の</a:t>
            </a:r>
            <a:r>
              <a:rPr lang="ja-JP" altLang="en-US" dirty="0" smtClean="0"/>
              <a:t>向上を実現した。</a:t>
            </a:r>
            <a:endParaRPr lang="en-US" altLang="ja-JP" dirty="0"/>
          </a:p>
          <a:p>
            <a:endParaRPr kumimoji="1" lang="en-US" altLang="ja-JP" dirty="0"/>
          </a:p>
          <a:p>
            <a:pPr>
              <a:lnSpc>
                <a:spcPct val="120000"/>
              </a:lnSpc>
            </a:pPr>
            <a:r>
              <a:rPr lang="ja-JP" altLang="en-US" dirty="0"/>
              <a:t>新機能を実装すること</a:t>
            </a:r>
            <a:r>
              <a:rPr lang="ja-JP" altLang="en-US" dirty="0" smtClean="0"/>
              <a:t>でより教員の負担が</a:t>
            </a:r>
            <a:r>
              <a:rPr lang="ja-JP" altLang="en-US" dirty="0" smtClean="0"/>
              <a:t>減り</a:t>
            </a:r>
            <a:endParaRPr lang="en-US" altLang="ja-JP" dirty="0" smtClean="0"/>
          </a:p>
          <a:p>
            <a:pPr marL="0" indent="0">
              <a:lnSpc>
                <a:spcPct val="120000"/>
              </a:lnSpc>
              <a:buNone/>
            </a:pPr>
            <a:r>
              <a:rPr lang="ja-JP" altLang="en-US" dirty="0"/>
              <a:t>　</a:t>
            </a:r>
            <a:r>
              <a:rPr lang="ja-JP" altLang="en-US" dirty="0" smtClean="0"/>
              <a:t>より</a:t>
            </a:r>
            <a:r>
              <a:rPr lang="ja-JP" altLang="en-US" dirty="0" smtClean="0"/>
              <a:t>スムーズにアンケートを実施できる。</a:t>
            </a:r>
            <a:endParaRPr kumimoji="1" lang="ja-JP" altLang="en-US" dirty="0"/>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9</a:t>
            </a:fld>
            <a:endParaRPr kumimoji="1" lang="ja-JP" altLang="en-US" dirty="0"/>
          </a:p>
        </p:txBody>
      </p:sp>
    </p:spTree>
    <p:extLst>
      <p:ext uri="{BB962C8B-B14F-4D97-AF65-F5344CB8AC3E}">
        <p14:creationId xmlns:p14="http://schemas.microsoft.com/office/powerpoint/2010/main" val="1114868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lgn="ctr">
              <a:buNone/>
            </a:pPr>
            <a:endParaRPr lang="en-US" altLang="ja-JP" dirty="0" smtClean="0"/>
          </a:p>
          <a:p>
            <a:pPr marL="0" indent="0" algn="ctr">
              <a:buNone/>
            </a:pPr>
            <a:r>
              <a:rPr lang="ja-JP" altLang="en-US" dirty="0" smtClean="0"/>
              <a:t>ご清聴ありがとうございまし</a:t>
            </a:r>
            <a:r>
              <a:rPr lang="ja-JP" altLang="en-US" dirty="0"/>
              <a:t>た</a:t>
            </a:r>
            <a:endParaRPr kumimoji="1" lang="ja-JP" altLang="en-US" dirty="0"/>
          </a:p>
        </p:txBody>
      </p:sp>
      <p:sp>
        <p:nvSpPr>
          <p:cNvPr id="4" name="正方形/長方形 3"/>
          <p:cNvSpPr/>
          <p:nvPr/>
        </p:nvSpPr>
        <p:spPr>
          <a:xfrm>
            <a:off x="351692" y="93784"/>
            <a:ext cx="750277" cy="143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fld id="{67F4F476-6E52-48A4-9511-77073BEB0098}" type="slidenum">
              <a:rPr kumimoji="1" lang="ja-JP" altLang="en-US" smtClean="0"/>
              <a:t>10</a:t>
            </a:fld>
            <a:endParaRPr kumimoji="1" lang="ja-JP" altLang="en-US" dirty="0"/>
          </a:p>
        </p:txBody>
      </p:sp>
    </p:spTree>
    <p:extLst>
      <p:ext uri="{BB962C8B-B14F-4D97-AF65-F5344CB8AC3E}">
        <p14:creationId xmlns:p14="http://schemas.microsoft.com/office/powerpoint/2010/main" val="2117521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今後の展望</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a:t>授業</a:t>
            </a:r>
            <a:r>
              <a:rPr lang="ja-JP" altLang="en-US" dirty="0" smtClean="0"/>
              <a:t>が終了するごとにアンケートを実施できるシステムを作成する</a:t>
            </a:r>
            <a:endParaRPr lang="en-US" altLang="ja-JP" dirty="0" smtClean="0"/>
          </a:p>
          <a:p>
            <a:pPr lvl="1"/>
            <a:r>
              <a:rPr kumimoji="1" lang="ja-JP" altLang="en-US" dirty="0" smtClean="0"/>
              <a:t>追加する新機能</a:t>
            </a:r>
            <a:endParaRPr kumimoji="1" lang="en-US" altLang="ja-JP" dirty="0" smtClean="0"/>
          </a:p>
          <a:p>
            <a:pPr lvl="2"/>
            <a:r>
              <a:rPr lang="ja-JP" altLang="en-US" dirty="0" smtClean="0"/>
              <a:t>アンケート結果の自動集計機能</a:t>
            </a:r>
            <a:endParaRPr lang="en-US" altLang="ja-JP" dirty="0" smtClean="0"/>
          </a:p>
          <a:p>
            <a:pPr lvl="2"/>
            <a:r>
              <a:rPr kumimoji="1" lang="ja-JP" altLang="en-US" dirty="0" smtClean="0"/>
              <a:t>アンケート結果の自動配信機能</a:t>
            </a:r>
            <a:endParaRPr kumimoji="1" lang="en-US" altLang="ja-JP" dirty="0"/>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11</a:t>
            </a:fld>
            <a:endParaRPr kumimoji="1" lang="ja-JP" altLang="en-US" dirty="0"/>
          </a:p>
        </p:txBody>
      </p:sp>
    </p:spTree>
    <p:extLst>
      <p:ext uri="{BB962C8B-B14F-4D97-AF65-F5344CB8AC3E}">
        <p14:creationId xmlns:p14="http://schemas.microsoft.com/office/powerpoint/2010/main" val="4066048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今後の展望</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これらの新機能を実装することで、授業終了後に学生がすぐに今回の授業を評価することができ、より正確な意見が収集できます。</a:t>
            </a:r>
            <a:endParaRPr lang="en-US" altLang="ja-JP" dirty="0"/>
          </a:p>
          <a:p>
            <a:r>
              <a:rPr lang="ja-JP" altLang="en-US" dirty="0"/>
              <a:t>また、教員も授業の内容を覚えているうちに学生からのフィードバックを得られるので今までよりもさらに授業の品質が向上します。</a:t>
            </a:r>
            <a:endParaRPr kumimoji="1" lang="en-US" altLang="ja-JP" dirty="0"/>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12</a:t>
            </a:fld>
            <a:endParaRPr kumimoji="1" lang="ja-JP" altLang="en-US" dirty="0"/>
          </a:p>
        </p:txBody>
      </p:sp>
    </p:spTree>
    <p:extLst>
      <p:ext uri="{BB962C8B-B14F-4D97-AF65-F5344CB8AC3E}">
        <p14:creationId xmlns:p14="http://schemas.microsoft.com/office/powerpoint/2010/main" val="3755367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131136743"/>
              </p:ext>
            </p:extLst>
          </p:nvPr>
        </p:nvGraphicFramePr>
        <p:xfrm>
          <a:off x="628650" y="1524000"/>
          <a:ext cx="7886700" cy="4652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スライド番号プレースホルダー 2"/>
          <p:cNvSpPr>
            <a:spLocks noGrp="1"/>
          </p:cNvSpPr>
          <p:nvPr>
            <p:ph type="sldNum" sz="quarter" idx="12"/>
          </p:nvPr>
        </p:nvSpPr>
        <p:spPr/>
        <p:txBody>
          <a:bodyPr/>
          <a:lstStyle/>
          <a:p>
            <a:fld id="{67F4F476-6E52-48A4-9511-77073BEB0098}" type="slidenum">
              <a:rPr kumimoji="1" lang="ja-JP" altLang="en-US" smtClean="0"/>
              <a:t>13</a:t>
            </a:fld>
            <a:endParaRPr kumimoji="1" lang="ja-JP" altLang="en-US" dirty="0"/>
          </a:p>
        </p:txBody>
      </p:sp>
    </p:spTree>
    <p:extLst>
      <p:ext uri="{BB962C8B-B14F-4D97-AF65-F5344CB8AC3E}">
        <p14:creationId xmlns:p14="http://schemas.microsoft.com/office/powerpoint/2010/main" val="2118204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normAutofit/>
          </a:bodyPr>
          <a:lstStyle/>
          <a:p>
            <a:pPr marL="457200" lvl="1" indent="0">
              <a:buNone/>
            </a:pPr>
            <a:endParaRPr lang="en-US" altLang="ja-JP" sz="3600" dirty="0"/>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14</a:t>
            </a:fld>
            <a:endParaRPr kumimoji="1" lang="ja-JP" altLang="en-US" dirty="0"/>
          </a:p>
        </p:txBody>
      </p:sp>
    </p:spTree>
    <p:extLst>
      <p:ext uri="{BB962C8B-B14F-4D97-AF65-F5344CB8AC3E}">
        <p14:creationId xmlns:p14="http://schemas.microsoft.com/office/powerpoint/2010/main" val="3591337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15</a:t>
            </a:fld>
            <a:endParaRPr kumimoji="1" lang="ja-JP" altLang="en-US" dirty="0"/>
          </a:p>
        </p:txBody>
      </p:sp>
    </p:spTree>
    <p:extLst>
      <p:ext uri="{BB962C8B-B14F-4D97-AF65-F5344CB8AC3E}">
        <p14:creationId xmlns:p14="http://schemas.microsoft.com/office/powerpoint/2010/main" val="1019220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WEB</a:t>
            </a:r>
            <a:r>
              <a:rPr kumimoji="1" lang="ja-JP" altLang="en-US" dirty="0"/>
              <a:t>プログラミングの現状</a:t>
            </a:r>
          </a:p>
        </p:txBody>
      </p:sp>
      <p:sp>
        <p:nvSpPr>
          <p:cNvPr id="3" name="コンテンツ プレースホルダー 2"/>
          <p:cNvSpPr>
            <a:spLocks noGrp="1"/>
          </p:cNvSpPr>
          <p:nvPr>
            <p:ph idx="1"/>
          </p:nvPr>
        </p:nvSpPr>
        <p:spPr/>
        <p:txBody>
          <a:bodyPr>
            <a:normAutofit lnSpcReduction="10000"/>
          </a:bodyPr>
          <a:lstStyle/>
          <a:p>
            <a:r>
              <a:rPr kumimoji="1" lang="ja-JP" altLang="en-US" dirty="0"/>
              <a:t>無料の学習環境</a:t>
            </a:r>
            <a:endParaRPr lang="en-US" altLang="ja-JP" dirty="0"/>
          </a:p>
          <a:p>
            <a:pPr lvl="1"/>
            <a:r>
              <a:rPr lang="ja-JP" altLang="en-US" dirty="0"/>
              <a:t>ドットインストール</a:t>
            </a:r>
            <a:endParaRPr lang="en-US" altLang="ja-JP" dirty="0"/>
          </a:p>
          <a:p>
            <a:pPr lvl="1"/>
            <a:r>
              <a:rPr lang="en-US" altLang="ja-JP" dirty="0" err="1"/>
              <a:t>Qiita</a:t>
            </a:r>
            <a:endParaRPr lang="en-US" altLang="ja-JP" dirty="0"/>
          </a:p>
          <a:p>
            <a:endParaRPr lang="en-US" altLang="ja-JP" dirty="0"/>
          </a:p>
          <a:p>
            <a:r>
              <a:rPr lang="ja-JP" altLang="en-US" dirty="0"/>
              <a:t>外部ライブラリの充実</a:t>
            </a:r>
            <a:endParaRPr lang="en-US" altLang="ja-JP" dirty="0"/>
          </a:p>
          <a:p>
            <a:pPr lvl="1"/>
            <a:r>
              <a:rPr lang="ja-JP" altLang="en-US" dirty="0"/>
              <a:t>各種フレームワークなど</a:t>
            </a:r>
            <a:endParaRPr lang="en-US" altLang="ja-JP" dirty="0"/>
          </a:p>
          <a:p>
            <a:endParaRPr lang="en-US" altLang="ja-JP" dirty="0"/>
          </a:p>
          <a:p>
            <a:endParaRPr kumimoji="1" lang="ja-JP" altLang="en-US" dirty="0"/>
          </a:p>
        </p:txBody>
      </p:sp>
      <p:sp>
        <p:nvSpPr>
          <p:cNvPr id="4" name="正方形/長方形 3"/>
          <p:cNvSpPr/>
          <p:nvPr/>
        </p:nvSpPr>
        <p:spPr>
          <a:xfrm>
            <a:off x="551792" y="5333507"/>
            <a:ext cx="8261132" cy="756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3600" dirty="0"/>
              <a:t>WEB</a:t>
            </a:r>
            <a:r>
              <a:rPr lang="ja-JP" altLang="en-US" sz="3600" dirty="0"/>
              <a:t>プログラミングの敷居が下がっている</a:t>
            </a:r>
            <a:endParaRPr lang="en-US" altLang="ja-JP" sz="3600" dirty="0"/>
          </a:p>
        </p:txBody>
      </p:sp>
      <p:sp>
        <p:nvSpPr>
          <p:cNvPr id="5" name="スライド番号プレースホルダー 4"/>
          <p:cNvSpPr>
            <a:spLocks noGrp="1"/>
          </p:cNvSpPr>
          <p:nvPr>
            <p:ph type="sldNum" sz="quarter" idx="12"/>
          </p:nvPr>
        </p:nvSpPr>
        <p:spPr/>
        <p:txBody>
          <a:bodyPr/>
          <a:lstStyle/>
          <a:p>
            <a:fld id="{67F4F476-6E52-48A4-9511-77073BEB0098}" type="slidenum">
              <a:rPr kumimoji="1" lang="ja-JP" altLang="en-US" smtClean="0"/>
              <a:t>16</a:t>
            </a:fld>
            <a:endParaRPr kumimoji="1" lang="ja-JP" altLang="en-US" dirty="0"/>
          </a:p>
        </p:txBody>
      </p:sp>
    </p:spTree>
    <p:extLst>
      <p:ext uri="{BB962C8B-B14F-4D97-AF65-F5344CB8AC3E}">
        <p14:creationId xmlns:p14="http://schemas.microsoft.com/office/powerpoint/2010/main" val="3565592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シングルページ</a:t>
            </a:r>
            <a:r>
              <a:rPr lang="en-US" altLang="ja-JP" dirty="0"/>
              <a:t>WEB</a:t>
            </a:r>
            <a:r>
              <a:rPr lang="ja-JP" altLang="en-US" dirty="0"/>
              <a:t>アプリケーション</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lang="ja-JP" altLang="en-US" dirty="0"/>
              <a:t>概要</a:t>
            </a:r>
            <a:endParaRPr lang="en-US" altLang="ja-JP" dirty="0"/>
          </a:p>
          <a:p>
            <a:pPr lvl="1"/>
            <a:r>
              <a:rPr lang="ja-JP" altLang="en-US" dirty="0"/>
              <a:t>近年注目を集めている</a:t>
            </a:r>
            <a:r>
              <a:rPr lang="en-US" altLang="ja-JP" dirty="0"/>
              <a:t>WEB</a:t>
            </a:r>
            <a:r>
              <a:rPr lang="ja-JP" altLang="en-US" dirty="0"/>
              <a:t>アプリの仕様</a:t>
            </a:r>
            <a:endParaRPr lang="en-US" altLang="ja-JP" dirty="0"/>
          </a:p>
          <a:p>
            <a:endParaRPr lang="en-US" altLang="ja-JP" dirty="0"/>
          </a:p>
          <a:p>
            <a:r>
              <a:rPr lang="ja-JP" altLang="en-US" dirty="0"/>
              <a:t>特徴</a:t>
            </a:r>
            <a:endParaRPr kumimoji="1" lang="en-US" altLang="ja-JP" dirty="0"/>
          </a:p>
          <a:p>
            <a:pPr lvl="1"/>
            <a:r>
              <a:rPr lang="ja-JP" altLang="en-US" dirty="0"/>
              <a:t>デプロイが簡単</a:t>
            </a:r>
            <a:endParaRPr lang="en-US" altLang="ja-JP" dirty="0"/>
          </a:p>
          <a:p>
            <a:pPr lvl="1"/>
            <a:r>
              <a:rPr kumimoji="1" lang="ja-JP" altLang="en-US" dirty="0"/>
              <a:t>クロスプラットフォームである</a:t>
            </a:r>
            <a:endParaRPr kumimoji="1" lang="en-US" altLang="ja-JP" dirty="0"/>
          </a:p>
          <a:p>
            <a:pPr lvl="1"/>
            <a:endParaRPr kumimoji="1" lang="en-US" altLang="ja-JP" dirty="0"/>
          </a:p>
          <a:p>
            <a:r>
              <a:rPr kumimoji="1" lang="ja-JP" altLang="en-US" dirty="0"/>
              <a:t>例</a:t>
            </a:r>
            <a:endParaRPr kumimoji="1" lang="en-US" altLang="ja-JP" dirty="0"/>
          </a:p>
          <a:p>
            <a:pPr lvl="1"/>
            <a:r>
              <a:rPr lang="en-US" altLang="ja-JP" dirty="0"/>
              <a:t>Twitter</a:t>
            </a:r>
            <a:r>
              <a:rPr lang="ja-JP" altLang="en-US" dirty="0"/>
              <a:t>や</a:t>
            </a:r>
            <a:r>
              <a:rPr lang="en-US" altLang="ja-JP" dirty="0"/>
              <a:t>Instagram</a:t>
            </a:r>
            <a:r>
              <a:rPr lang="ja-JP" altLang="en-US" dirty="0"/>
              <a:t>など</a:t>
            </a:r>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17</a:t>
            </a:fld>
            <a:endParaRPr kumimoji="1" lang="ja-JP" altLang="en-US" dirty="0"/>
          </a:p>
        </p:txBody>
      </p:sp>
    </p:spTree>
    <p:extLst>
      <p:ext uri="{BB962C8B-B14F-4D97-AF65-F5344CB8AC3E}">
        <p14:creationId xmlns:p14="http://schemas.microsoft.com/office/powerpoint/2010/main" val="544699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3" name="コンテンツ プレースホルダー 2"/>
          <p:cNvSpPr>
            <a:spLocks noGrp="1"/>
          </p:cNvSpPr>
          <p:nvPr>
            <p:ph idx="1"/>
          </p:nvPr>
        </p:nvSpPr>
        <p:spPr/>
        <p:txBody>
          <a:bodyPr>
            <a:normAutofit lnSpcReduction="10000"/>
          </a:bodyPr>
          <a:lstStyle/>
          <a:p>
            <a:r>
              <a:rPr kumimoji="1" lang="ja-JP" altLang="en-US" dirty="0"/>
              <a:t>授業評価アンケートを</a:t>
            </a:r>
            <a:r>
              <a:rPr kumimoji="1" lang="en-US" altLang="ja-JP" dirty="0"/>
              <a:t>WEB</a:t>
            </a:r>
            <a:r>
              <a:rPr kumimoji="1" lang="ja-JP" altLang="en-US" dirty="0"/>
              <a:t>上で行う</a:t>
            </a:r>
            <a:endParaRPr kumimoji="1" lang="en-US" altLang="ja-JP" dirty="0"/>
          </a:p>
          <a:p>
            <a:endParaRPr kumimoji="1" lang="en-US" altLang="ja-JP" dirty="0"/>
          </a:p>
          <a:p>
            <a:r>
              <a:rPr lang="ja-JP" altLang="en-US" dirty="0"/>
              <a:t>長所</a:t>
            </a:r>
            <a:endParaRPr lang="en-US" altLang="ja-JP" dirty="0"/>
          </a:p>
          <a:p>
            <a:pPr lvl="1"/>
            <a:r>
              <a:rPr lang="ja-JP" altLang="en-US" dirty="0"/>
              <a:t>紙資源を消費しない</a:t>
            </a:r>
            <a:endParaRPr lang="en-US" altLang="ja-JP" dirty="0"/>
          </a:p>
          <a:p>
            <a:pPr lvl="1"/>
            <a:r>
              <a:rPr lang="ja-JP" altLang="en-US" dirty="0"/>
              <a:t>回答用紙をスキャンする手間が省ける</a:t>
            </a:r>
            <a:endParaRPr lang="en-US" altLang="ja-JP" dirty="0"/>
          </a:p>
          <a:p>
            <a:pPr lvl="1"/>
            <a:r>
              <a:rPr lang="ja-JP" altLang="ja-JP" dirty="0"/>
              <a:t>ユーザ体験の向上</a:t>
            </a:r>
            <a:r>
              <a:rPr lang="ja-JP" altLang="en-US" dirty="0"/>
              <a:t>が期待できる</a:t>
            </a:r>
            <a:endParaRPr lang="en-US" altLang="ja-JP" dirty="0"/>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18</a:t>
            </a:fld>
            <a:endParaRPr kumimoji="1" lang="ja-JP" altLang="en-US" dirty="0"/>
          </a:p>
        </p:txBody>
      </p:sp>
    </p:spTree>
    <p:extLst>
      <p:ext uri="{BB962C8B-B14F-4D97-AF65-F5344CB8AC3E}">
        <p14:creationId xmlns:p14="http://schemas.microsoft.com/office/powerpoint/2010/main" val="296567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１．目的</a:t>
            </a:r>
            <a:endParaRPr kumimoji="1" lang="ja-JP" altLang="en-US" dirty="0"/>
          </a:p>
        </p:txBody>
      </p:sp>
      <p:sp>
        <p:nvSpPr>
          <p:cNvPr id="3" name="コンテンツ プレースホルダー 2"/>
          <p:cNvSpPr>
            <a:spLocks noGrp="1"/>
          </p:cNvSpPr>
          <p:nvPr>
            <p:ph idx="1"/>
          </p:nvPr>
        </p:nvSpPr>
        <p:spPr>
          <a:xfrm>
            <a:off x="628650" y="1524000"/>
            <a:ext cx="7976088" cy="1078524"/>
          </a:xfrm>
        </p:spPr>
        <p:txBody>
          <a:bodyPr>
            <a:normAutofit/>
          </a:bodyPr>
          <a:lstStyle/>
          <a:p>
            <a:r>
              <a:rPr lang="en-US" altLang="ja-JP" dirty="0"/>
              <a:t>web</a:t>
            </a:r>
            <a:r>
              <a:rPr lang="ja-JP" altLang="en-US" dirty="0"/>
              <a:t>上で授業評価アンケートを実施する</a:t>
            </a:r>
            <a:endParaRPr kumimoji="1" lang="ja-JP" altLang="en-US" dirty="0"/>
          </a:p>
        </p:txBody>
      </p:sp>
      <p:sp>
        <p:nvSpPr>
          <p:cNvPr id="5" name="正方形/長方形 4"/>
          <p:cNvSpPr/>
          <p:nvPr/>
        </p:nvSpPr>
        <p:spPr>
          <a:xfrm>
            <a:off x="2092569" y="5169877"/>
            <a:ext cx="5216769" cy="113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smtClean="0"/>
              <a:t>本研究：</a:t>
            </a:r>
            <a:r>
              <a:rPr lang="en-US" altLang="ja-JP" sz="4000" dirty="0" smtClean="0"/>
              <a:t>Web</a:t>
            </a:r>
            <a:r>
              <a:rPr lang="ja-JP" altLang="en-US" sz="4000" dirty="0" smtClean="0"/>
              <a:t>アンケート</a:t>
            </a:r>
            <a:endParaRPr kumimoji="1" lang="ja-JP" altLang="en-US" sz="4000" dirty="0"/>
          </a:p>
        </p:txBody>
      </p:sp>
      <p:sp>
        <p:nvSpPr>
          <p:cNvPr id="8" name="下矢印 7"/>
          <p:cNvSpPr/>
          <p:nvPr/>
        </p:nvSpPr>
        <p:spPr>
          <a:xfrm>
            <a:off x="4290646" y="4267200"/>
            <a:ext cx="820616" cy="7971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2092569" y="2962031"/>
            <a:ext cx="5216769" cy="113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t>従来：マークシート方式</a:t>
            </a:r>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1</a:t>
            </a:fld>
            <a:endParaRPr kumimoji="1" lang="ja-JP" altLang="en-US" dirty="0"/>
          </a:p>
        </p:txBody>
      </p:sp>
    </p:spTree>
    <p:extLst>
      <p:ext uri="{BB962C8B-B14F-4D97-AF65-F5344CB8AC3E}">
        <p14:creationId xmlns:p14="http://schemas.microsoft.com/office/powerpoint/2010/main" val="3858939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２．研究</a:t>
            </a:r>
            <a:r>
              <a:rPr kumimoji="1" lang="ja-JP" altLang="en-US" dirty="0"/>
              <a:t>背景</a:t>
            </a:r>
          </a:p>
        </p:txBody>
      </p:sp>
      <p:sp>
        <p:nvSpPr>
          <p:cNvPr id="3" name="コンテンツ プレースホルダー 2"/>
          <p:cNvSpPr>
            <a:spLocks noGrp="1"/>
          </p:cNvSpPr>
          <p:nvPr>
            <p:ph idx="1"/>
          </p:nvPr>
        </p:nvSpPr>
        <p:spPr/>
        <p:txBody>
          <a:bodyPr/>
          <a:lstStyle/>
          <a:p>
            <a:r>
              <a:rPr kumimoji="1" lang="ja-JP" altLang="en-US" dirty="0"/>
              <a:t>マークシート方式の欠点</a:t>
            </a:r>
            <a:endParaRPr lang="en-US" altLang="ja-JP" dirty="0"/>
          </a:p>
          <a:p>
            <a:pPr lvl="1"/>
            <a:r>
              <a:rPr lang="ja-JP" altLang="en-US" dirty="0"/>
              <a:t>紙資源の大量消費</a:t>
            </a:r>
          </a:p>
          <a:p>
            <a:pPr lvl="1"/>
            <a:r>
              <a:rPr lang="ja-JP" altLang="en-US" dirty="0"/>
              <a:t>教員がアンケートを集計する必要がある</a:t>
            </a:r>
          </a:p>
          <a:p>
            <a:pPr lvl="1"/>
            <a:endParaRPr kumimoji="1" lang="en-US" altLang="ja-JP" dirty="0"/>
          </a:p>
          <a:p>
            <a:endParaRPr lang="en-US" altLang="ja-JP" dirty="0"/>
          </a:p>
          <a:p>
            <a:endParaRPr kumimoji="1" lang="ja-JP" altLang="en-US" dirty="0"/>
          </a:p>
        </p:txBody>
      </p:sp>
      <p:sp>
        <p:nvSpPr>
          <p:cNvPr id="4" name="正方形/長方形 3"/>
          <p:cNvSpPr/>
          <p:nvPr/>
        </p:nvSpPr>
        <p:spPr>
          <a:xfrm>
            <a:off x="1106018" y="4518696"/>
            <a:ext cx="6666807" cy="1515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t>ＷＥＢ上で行うこと</a:t>
            </a:r>
            <a:r>
              <a:rPr kumimoji="1" lang="ja-JP" altLang="en-US" sz="4000" dirty="0" smtClean="0"/>
              <a:t>で</a:t>
            </a:r>
            <a:endParaRPr kumimoji="1" lang="en-US" altLang="ja-JP" sz="4000" dirty="0" smtClean="0"/>
          </a:p>
          <a:p>
            <a:pPr algn="ctr"/>
            <a:r>
              <a:rPr kumimoji="1" lang="ja-JP" altLang="en-US" sz="4000" dirty="0" smtClean="0"/>
              <a:t>これら</a:t>
            </a:r>
            <a:r>
              <a:rPr kumimoji="1" lang="ja-JP" altLang="en-US" sz="4000" dirty="0"/>
              <a:t>の欠点を克服できる</a:t>
            </a:r>
          </a:p>
        </p:txBody>
      </p:sp>
      <p:sp>
        <p:nvSpPr>
          <p:cNvPr id="5" name="スライド番号プレースホルダー 4"/>
          <p:cNvSpPr>
            <a:spLocks noGrp="1"/>
          </p:cNvSpPr>
          <p:nvPr>
            <p:ph type="sldNum" sz="quarter" idx="12"/>
          </p:nvPr>
        </p:nvSpPr>
        <p:spPr/>
        <p:txBody>
          <a:bodyPr/>
          <a:lstStyle/>
          <a:p>
            <a:fld id="{67F4F476-6E52-48A4-9511-77073BEB0098}" type="slidenum">
              <a:rPr kumimoji="1" lang="ja-JP" altLang="en-US" smtClean="0"/>
              <a:t>2</a:t>
            </a:fld>
            <a:endParaRPr kumimoji="1" lang="ja-JP" altLang="en-US" dirty="0"/>
          </a:p>
        </p:txBody>
      </p:sp>
    </p:spTree>
    <p:extLst>
      <p:ext uri="{BB962C8B-B14F-4D97-AF65-F5344CB8AC3E}">
        <p14:creationId xmlns:p14="http://schemas.microsoft.com/office/powerpoint/2010/main" val="1875874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Web</a:t>
            </a:r>
            <a:r>
              <a:rPr lang="ja-JP" altLang="en-US" dirty="0"/>
              <a:t>上で実施する利点</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a:lnSpc>
                <a:spcPct val="120000"/>
              </a:lnSpc>
            </a:pPr>
            <a:r>
              <a:rPr lang="ja-JP" altLang="en-US" dirty="0" smtClean="0"/>
              <a:t>紙</a:t>
            </a:r>
            <a:r>
              <a:rPr lang="ja-JP" altLang="en-US" dirty="0"/>
              <a:t>資源</a:t>
            </a:r>
            <a:r>
              <a:rPr lang="ja-JP" altLang="en-US" dirty="0" smtClean="0"/>
              <a:t>の節約</a:t>
            </a:r>
            <a:endParaRPr kumimoji="1" lang="en-US" altLang="ja-JP" dirty="0"/>
          </a:p>
          <a:p>
            <a:pPr lvl="1">
              <a:lnSpc>
                <a:spcPct val="120000"/>
              </a:lnSpc>
            </a:pPr>
            <a:r>
              <a:rPr lang="en-US" altLang="ja-JP" dirty="0" smtClean="0"/>
              <a:t>web</a:t>
            </a:r>
            <a:r>
              <a:rPr lang="ja-JP" altLang="en-US" dirty="0" smtClean="0"/>
              <a:t>で実施するので紙</a:t>
            </a:r>
            <a:r>
              <a:rPr lang="ja-JP" altLang="en-US" dirty="0"/>
              <a:t>資源を使わない</a:t>
            </a:r>
            <a:endParaRPr lang="en-US" altLang="ja-JP" dirty="0"/>
          </a:p>
          <a:p>
            <a:pPr marL="457200" lvl="1" indent="0">
              <a:lnSpc>
                <a:spcPct val="120000"/>
              </a:lnSpc>
              <a:buNone/>
            </a:pPr>
            <a:endParaRPr kumimoji="1" lang="en-US" altLang="ja-JP" dirty="0"/>
          </a:p>
          <a:p>
            <a:pPr>
              <a:lnSpc>
                <a:spcPct val="120000"/>
              </a:lnSpc>
            </a:pPr>
            <a:r>
              <a:rPr lang="ja-JP" altLang="en-US" dirty="0"/>
              <a:t>教員の労力削減</a:t>
            </a:r>
            <a:endParaRPr lang="en-US" altLang="ja-JP" dirty="0"/>
          </a:p>
          <a:p>
            <a:pPr lvl="1">
              <a:lnSpc>
                <a:spcPct val="120000"/>
              </a:lnSpc>
            </a:pPr>
            <a:r>
              <a:rPr lang="ja-JP" altLang="en-US" dirty="0"/>
              <a:t>回答用紙をスキャンする必要がない</a:t>
            </a:r>
            <a:endParaRPr lang="en-US" altLang="ja-JP" dirty="0"/>
          </a:p>
          <a:p>
            <a:pPr lvl="1">
              <a:lnSpc>
                <a:spcPct val="120000"/>
              </a:lnSpc>
            </a:pPr>
            <a:r>
              <a:rPr lang="ja-JP" altLang="en-US" dirty="0"/>
              <a:t>回答データの自動</a:t>
            </a:r>
            <a:r>
              <a:rPr lang="ja-JP" altLang="en-US" dirty="0" smtClean="0"/>
              <a:t>集計</a:t>
            </a:r>
            <a:r>
              <a:rPr lang="ja-JP" altLang="en-US" dirty="0" err="1" smtClean="0"/>
              <a:t>ー</a:t>
            </a:r>
            <a:r>
              <a:rPr lang="ja-JP" altLang="en-US" dirty="0" smtClean="0"/>
              <a:t>＞実装してないのにここで言うのか？</a:t>
            </a:r>
            <a:endParaRPr lang="en-US" altLang="ja-JP" dirty="0" smtClean="0"/>
          </a:p>
          <a:p>
            <a:pPr marL="457200" lvl="1" indent="0">
              <a:lnSpc>
                <a:spcPct val="120000"/>
              </a:lnSpc>
              <a:buNone/>
            </a:pPr>
            <a:endParaRPr lang="en-US" altLang="ja-JP" dirty="0" smtClean="0"/>
          </a:p>
          <a:p>
            <a:pPr>
              <a:lnSpc>
                <a:spcPct val="120000"/>
              </a:lnSpc>
            </a:pPr>
            <a:r>
              <a:rPr kumimoji="1" lang="ja-JP" altLang="en-US" dirty="0" smtClean="0"/>
              <a:t>ユーザ</a:t>
            </a:r>
            <a:r>
              <a:rPr lang="ja-JP" altLang="en-US" dirty="0"/>
              <a:t>体験の向上</a:t>
            </a:r>
            <a:endParaRPr lang="en-US" altLang="ja-JP" dirty="0"/>
          </a:p>
          <a:p>
            <a:pPr lvl="1">
              <a:lnSpc>
                <a:spcPct val="120000"/>
              </a:lnSpc>
            </a:pPr>
            <a:r>
              <a:rPr kumimoji="1" lang="ja-JP" altLang="en-US" dirty="0"/>
              <a:t>動きのあるＵＩで楽しくアンケートに回答できる</a:t>
            </a:r>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3</a:t>
            </a:fld>
            <a:endParaRPr kumimoji="1" lang="ja-JP" altLang="en-US" dirty="0"/>
          </a:p>
        </p:txBody>
      </p:sp>
    </p:spTree>
    <p:extLst>
      <p:ext uri="{BB962C8B-B14F-4D97-AF65-F5344CB8AC3E}">
        <p14:creationId xmlns:p14="http://schemas.microsoft.com/office/powerpoint/2010/main" val="532698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開発したアプリケーションの</a:t>
            </a:r>
            <a:r>
              <a:rPr kumimoji="1" lang="ja-JP" altLang="en-US" dirty="0" smtClean="0"/>
              <a:t>特徴</a:t>
            </a:r>
            <a:endParaRPr kumimoji="1" lang="ja-JP" altLang="en-US" dirty="0"/>
          </a:p>
        </p:txBody>
      </p:sp>
      <p:sp>
        <p:nvSpPr>
          <p:cNvPr id="3" name="コンテンツ プレースホルダー 2"/>
          <p:cNvSpPr>
            <a:spLocks noGrp="1"/>
          </p:cNvSpPr>
          <p:nvPr>
            <p:ph idx="1"/>
          </p:nvPr>
        </p:nvSpPr>
        <p:spPr/>
        <p:txBody>
          <a:bodyPr/>
          <a:lstStyle/>
          <a:p>
            <a:pPr marL="457200" lvl="1"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67F4F476-6E52-48A4-9511-77073BEB0098}" type="slidenum">
              <a:rPr lang="ja-JP" altLang="en-US" smtClean="0"/>
              <a:pPr/>
              <a:t>4</a:t>
            </a:fld>
            <a:endParaRPr lang="ja-JP" altLang="en-US" dirty="0"/>
          </a:p>
        </p:txBody>
      </p:sp>
    </p:spTree>
    <p:extLst>
      <p:ext uri="{BB962C8B-B14F-4D97-AF65-F5344CB8AC3E}">
        <p14:creationId xmlns:p14="http://schemas.microsoft.com/office/powerpoint/2010/main" val="947229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開発したアプリケーションの特徴</a:t>
            </a:r>
            <a:endParaRPr kumimoji="1" lang="ja-JP" altLang="en-US" dirty="0"/>
          </a:p>
        </p:txBody>
      </p:sp>
      <p:sp>
        <p:nvSpPr>
          <p:cNvPr id="3" name="コンテンツ プレースホルダー 2"/>
          <p:cNvSpPr>
            <a:spLocks noGrp="1"/>
          </p:cNvSpPr>
          <p:nvPr>
            <p:ph idx="1"/>
          </p:nvPr>
        </p:nvSpPr>
        <p:spPr>
          <a:xfrm>
            <a:off x="628650" y="1433940"/>
            <a:ext cx="7270750" cy="4652963"/>
          </a:xfrm>
        </p:spPr>
        <p:txBody>
          <a:bodyPr/>
          <a:lstStyle/>
          <a:p>
            <a:r>
              <a:rPr kumimoji="1" lang="ja-JP" altLang="en-US" dirty="0" smtClean="0"/>
              <a:t>モダンな</a:t>
            </a:r>
            <a:r>
              <a:rPr kumimoji="1" lang="en-US" altLang="ja-JP" dirty="0" smtClean="0"/>
              <a:t>web</a:t>
            </a:r>
            <a:r>
              <a:rPr lang="ja-JP" altLang="en-US" dirty="0"/>
              <a:t>デザイン</a:t>
            </a:r>
            <a:r>
              <a:rPr lang="ja-JP" altLang="en-US" dirty="0" smtClean="0"/>
              <a:t>を採用した</a:t>
            </a:r>
            <a:endParaRPr kumimoji="1" lang="ja-JP" altLang="en-US" dirty="0"/>
          </a:p>
        </p:txBody>
      </p:sp>
      <p:sp>
        <p:nvSpPr>
          <p:cNvPr id="4" name="スライド番号プレースホルダー 3"/>
          <p:cNvSpPr>
            <a:spLocks noGrp="1"/>
          </p:cNvSpPr>
          <p:nvPr>
            <p:ph type="sldNum" sz="quarter" idx="12"/>
          </p:nvPr>
        </p:nvSpPr>
        <p:spPr/>
        <p:txBody>
          <a:bodyPr/>
          <a:lstStyle/>
          <a:p>
            <a:fld id="{67F4F476-6E52-48A4-9511-77073BEB0098}" type="slidenum">
              <a:rPr lang="ja-JP" altLang="en-US" smtClean="0"/>
              <a:pPr/>
              <a:t>5</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646" y="3182766"/>
            <a:ext cx="1667108" cy="2448267"/>
          </a:xfrm>
          <a:prstGeom prst="rect">
            <a:avLst/>
          </a:prstGeom>
        </p:spPr>
      </p:pic>
    </p:spTree>
    <p:extLst>
      <p:ext uri="{BB962C8B-B14F-4D97-AF65-F5344CB8AC3E}">
        <p14:creationId xmlns:p14="http://schemas.microsoft.com/office/powerpoint/2010/main" val="3960508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作成した授業評価アンケート</a:t>
            </a:r>
          </a:p>
        </p:txBody>
      </p:sp>
      <p:sp>
        <p:nvSpPr>
          <p:cNvPr id="3" name="コンテンツ プレースホルダー 2"/>
          <p:cNvSpPr>
            <a:spLocks noGrp="1"/>
          </p:cNvSpPr>
          <p:nvPr>
            <p:ph idx="1"/>
          </p:nvPr>
        </p:nvSpPr>
        <p:spPr/>
        <p:txBody>
          <a:bodyPr/>
          <a:lstStyle/>
          <a:p>
            <a:r>
              <a:rPr kumimoji="1" lang="ja-JP" altLang="en-US" dirty="0"/>
              <a:t>動画</a:t>
            </a:r>
          </a:p>
        </p:txBody>
      </p:sp>
      <p:pic>
        <p:nvPicPr>
          <p:cNvPr id="7" name="6943109">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71039" y="0"/>
            <a:ext cx="8044311" cy="6885038"/>
          </a:xfrm>
          <a:prstGeom prst="rect">
            <a:avLst/>
          </a:prstGeom>
          <a:ln>
            <a:noFill/>
          </a:ln>
          <a:effectLst/>
          <a:scene3d>
            <a:camera prst="orthographicFront"/>
            <a:lightRig rig="balanced" dir="t"/>
          </a:scene3d>
          <a:sp3d prstMaterial="softEdge">
            <a:bevelT w="203200" h="101600" prst="cross"/>
            <a:contourClr>
              <a:srgbClr val="FFFFFF"/>
            </a:contourClr>
          </a:sp3d>
        </p:spPr>
      </p:pic>
      <p:sp>
        <p:nvSpPr>
          <p:cNvPr id="4" name="スライド番号プレースホルダー 3"/>
          <p:cNvSpPr>
            <a:spLocks noGrp="1"/>
          </p:cNvSpPr>
          <p:nvPr>
            <p:ph type="sldNum" sz="quarter" idx="12"/>
          </p:nvPr>
        </p:nvSpPr>
        <p:spPr>
          <a:xfrm>
            <a:off x="6926873" y="6425436"/>
            <a:ext cx="2057400" cy="365125"/>
          </a:xfrm>
        </p:spPr>
        <p:txBody>
          <a:bodyPr/>
          <a:lstStyle/>
          <a:p>
            <a:fld id="{67F4F476-6E52-48A4-9511-77073BEB0098}" type="slidenum">
              <a:rPr kumimoji="1" lang="ja-JP" altLang="en-US" smtClean="0"/>
              <a:t>6</a:t>
            </a:fld>
            <a:endParaRPr kumimoji="1" lang="ja-JP" altLang="en-US" dirty="0"/>
          </a:p>
        </p:txBody>
      </p:sp>
    </p:spTree>
    <p:extLst>
      <p:ext uri="{BB962C8B-B14F-4D97-AF65-F5344CB8AC3E}">
        <p14:creationId xmlns:p14="http://schemas.microsoft.com/office/powerpoint/2010/main" val="20813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08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7"/>
                                        </p:tgtEl>
                                      </p:cBhvr>
                                    </p:cmd>
                                  </p:childTnLst>
                                </p:cTn>
                              </p:par>
                            </p:childTnLst>
                          </p:cTn>
                        </p:par>
                      </p:childTnLst>
                    </p:cTn>
                  </p:par>
                </p:childTnLst>
              </p:cTn>
              <p:nextCondLst>
                <p:cond evt="onClick" delay="0">
                  <p:tgtEl>
                    <p:spTgt spid="7"/>
                  </p:tgtEl>
                </p:cond>
              </p:nextCondLst>
            </p:seq>
            <p:video>
              <p:cMediaNode vol="80000" mute="1">
                <p:cTn id="12" fill="hold" display="0">
                  <p:stCondLst>
                    <p:cond delay="indefinite"/>
                  </p:stCondLst>
                </p:cTn>
                <p:tgtEl>
                  <p:spTgt spid="7"/>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３．結果</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達成した項目</a:t>
            </a:r>
            <a:endParaRPr lang="en-US" altLang="ja-JP" dirty="0"/>
          </a:p>
          <a:p>
            <a:pPr lvl="1"/>
            <a:r>
              <a:rPr kumimoji="1" lang="ja-JP" altLang="en-US" dirty="0"/>
              <a:t>経済性</a:t>
            </a:r>
            <a:endParaRPr kumimoji="1" lang="en-US" altLang="ja-JP" dirty="0"/>
          </a:p>
          <a:p>
            <a:pPr lvl="2"/>
            <a:r>
              <a:rPr lang="ja-JP" altLang="en-US" dirty="0"/>
              <a:t>紙資源をまったく使用していない。</a:t>
            </a:r>
            <a:endParaRPr lang="en-US" altLang="ja-JP" dirty="0"/>
          </a:p>
          <a:p>
            <a:pPr lvl="1"/>
            <a:r>
              <a:rPr lang="ja-JP" altLang="en-US" dirty="0"/>
              <a:t>教員の労力削減</a:t>
            </a:r>
            <a:endParaRPr lang="en-US" altLang="ja-JP" dirty="0"/>
          </a:p>
          <a:p>
            <a:pPr lvl="2"/>
            <a:r>
              <a:rPr lang="ja-JP" altLang="en-US" dirty="0"/>
              <a:t>スキャン不要で自動的</a:t>
            </a:r>
            <a:r>
              <a:rPr lang="ja-JP" altLang="en-US" dirty="0" smtClean="0"/>
              <a:t>に回答を</a:t>
            </a:r>
            <a:r>
              <a:rPr lang="ja-JP" altLang="en-US" dirty="0"/>
              <a:t>ＰＣに取り込める。</a:t>
            </a:r>
            <a:endParaRPr lang="en-US" altLang="ja-JP" dirty="0"/>
          </a:p>
          <a:p>
            <a:pPr lvl="1"/>
            <a:r>
              <a:rPr lang="ja-JP" altLang="en-US" dirty="0"/>
              <a:t>ユーザ体験の向上</a:t>
            </a:r>
            <a:endParaRPr lang="en-US" altLang="ja-JP" dirty="0"/>
          </a:p>
          <a:p>
            <a:pPr lvl="2"/>
            <a:r>
              <a:rPr lang="ja-JP" altLang="en-US" dirty="0"/>
              <a:t>動きあるＵＩで快適に回答できた。</a:t>
            </a:r>
            <a:endParaRPr lang="en-US" altLang="ja-JP" dirty="0"/>
          </a:p>
          <a:p>
            <a:pPr lvl="1"/>
            <a:endParaRPr lang="en-US" altLang="ja-JP" dirty="0"/>
          </a:p>
          <a:p>
            <a:pPr lvl="1"/>
            <a:endParaRPr lang="en-US" altLang="ja-JP" dirty="0"/>
          </a:p>
          <a:p>
            <a:pPr marL="45720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7</a:t>
            </a:fld>
            <a:endParaRPr kumimoji="1" lang="ja-JP" altLang="en-US" dirty="0"/>
          </a:p>
        </p:txBody>
      </p:sp>
    </p:spTree>
    <p:extLst>
      <p:ext uri="{BB962C8B-B14F-4D97-AF65-F5344CB8AC3E}">
        <p14:creationId xmlns:p14="http://schemas.microsoft.com/office/powerpoint/2010/main" val="3027709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４．今後</a:t>
            </a:r>
            <a:r>
              <a:rPr kumimoji="1" lang="ja-JP" altLang="en-US" dirty="0" smtClean="0"/>
              <a:t>の展望</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t>アンケート結果</a:t>
            </a:r>
            <a:r>
              <a:rPr lang="ja-JP" altLang="en-US" dirty="0" smtClean="0"/>
              <a:t>を自動で集計、配信</a:t>
            </a:r>
            <a:endParaRPr lang="en-US" altLang="ja-JP" dirty="0" smtClean="0"/>
          </a:p>
          <a:p>
            <a:pPr marL="0" indent="0">
              <a:lnSpc>
                <a:spcPct val="100000"/>
              </a:lnSpc>
              <a:buNone/>
            </a:pPr>
            <a:r>
              <a:rPr lang="ja-JP" altLang="en-US" dirty="0" smtClean="0"/>
              <a:t>　する機能を組み込む</a:t>
            </a:r>
            <a:endParaRPr lang="en-US" altLang="ja-JP" dirty="0" smtClean="0"/>
          </a:p>
        </p:txBody>
      </p:sp>
      <p:sp>
        <p:nvSpPr>
          <p:cNvPr id="4" name="円/楕円 3"/>
          <p:cNvSpPr/>
          <p:nvPr/>
        </p:nvSpPr>
        <p:spPr>
          <a:xfrm>
            <a:off x="484067" y="3504100"/>
            <a:ext cx="7886700" cy="26728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t>より少ないコスト</a:t>
            </a:r>
            <a:r>
              <a:rPr lang="ja-JP" altLang="en-US" sz="3600" dirty="0" smtClean="0"/>
              <a:t>で授業評価アンケート</a:t>
            </a:r>
            <a:r>
              <a:rPr lang="ja-JP" altLang="en-US" sz="3600" dirty="0"/>
              <a:t>を実施可能</a:t>
            </a:r>
            <a:endParaRPr lang="en-US" altLang="ja-JP" sz="3600" dirty="0"/>
          </a:p>
        </p:txBody>
      </p:sp>
      <p:sp>
        <p:nvSpPr>
          <p:cNvPr id="5" name="スライド番号プレースホルダー 4"/>
          <p:cNvSpPr>
            <a:spLocks noGrp="1"/>
          </p:cNvSpPr>
          <p:nvPr>
            <p:ph type="sldNum" sz="quarter" idx="12"/>
          </p:nvPr>
        </p:nvSpPr>
        <p:spPr/>
        <p:txBody>
          <a:bodyPr/>
          <a:lstStyle/>
          <a:p>
            <a:fld id="{67F4F476-6E52-48A4-9511-77073BEB0098}" type="slidenum">
              <a:rPr kumimoji="1" lang="ja-JP" altLang="en-US" smtClean="0"/>
              <a:t>8</a:t>
            </a:fld>
            <a:endParaRPr kumimoji="1" lang="ja-JP" altLang="en-US" dirty="0"/>
          </a:p>
        </p:txBody>
      </p:sp>
    </p:spTree>
    <p:extLst>
      <p:ext uri="{BB962C8B-B14F-4D97-AF65-F5344CB8AC3E}">
        <p14:creationId xmlns:p14="http://schemas.microsoft.com/office/powerpoint/2010/main" val="231410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1277</TotalTime>
  <Words>1438</Words>
  <Application>Microsoft Office PowerPoint</Application>
  <PresentationFormat>画面に合わせる (4:3)</PresentationFormat>
  <Paragraphs>135</Paragraphs>
  <Slides>19</Slides>
  <Notes>12</Notes>
  <HiddenSlides>0</HiddenSlides>
  <MMClips>1</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HGPｺﾞｼｯｸM</vt:lpstr>
      <vt:lpstr>ＭＳ Ｐゴシック</vt:lpstr>
      <vt:lpstr>Arial</vt:lpstr>
      <vt:lpstr>Calibri</vt:lpstr>
      <vt:lpstr>Calibri Light</vt:lpstr>
      <vt:lpstr>Century</vt:lpstr>
      <vt:lpstr>Wingdings</vt:lpstr>
      <vt:lpstr>Office テーマ</vt:lpstr>
      <vt:lpstr>Webプログラミングを用いた アプリケーションの開発 </vt:lpstr>
      <vt:lpstr>１．目的</vt:lpstr>
      <vt:lpstr>２．研究背景</vt:lpstr>
      <vt:lpstr>Web上で実施する利点</vt:lpstr>
      <vt:lpstr>開発したアプリケーションの特徴</vt:lpstr>
      <vt:lpstr>開発したアプリケーションの特徴</vt:lpstr>
      <vt:lpstr>作成した授業評価アンケート</vt:lpstr>
      <vt:lpstr>３．結果</vt:lpstr>
      <vt:lpstr>４．今後の展望</vt:lpstr>
      <vt:lpstr>５．まとめ</vt:lpstr>
      <vt:lpstr>PowerPoint プレゼンテーション</vt:lpstr>
      <vt:lpstr>今後の展望</vt:lpstr>
      <vt:lpstr>今後の展望</vt:lpstr>
      <vt:lpstr>PowerPoint プレゼンテーション</vt:lpstr>
      <vt:lpstr>PowerPoint プレゼンテーション</vt:lpstr>
      <vt:lpstr>PowerPoint プレゼンテーション</vt:lpstr>
      <vt:lpstr>WEBプログラミングの現状</vt:lpstr>
      <vt:lpstr>シングルページWEBアプリケーション</vt:lpstr>
      <vt:lpstr>本研究の目的</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Webプログラミングを用いたアプリケーションの開発</dc:title>
  <dc:creator>mizo</dc:creator>
  <cp:lastModifiedBy>mizo</cp:lastModifiedBy>
  <cp:revision>67</cp:revision>
  <dcterms:created xsi:type="dcterms:W3CDTF">2017-02-01T01:44:34Z</dcterms:created>
  <dcterms:modified xsi:type="dcterms:W3CDTF">2017-02-16T06:55:35Z</dcterms:modified>
</cp:coreProperties>
</file>