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6" r:id="rId2"/>
    <p:sldId id="260" r:id="rId3"/>
    <p:sldId id="261" r:id="rId4"/>
    <p:sldId id="262" r:id="rId5"/>
    <p:sldId id="263" r:id="rId6"/>
    <p:sldId id="264" r:id="rId7"/>
    <p:sldId id="267" r:id="rId8"/>
    <p:sldId id="270" r:id="rId9"/>
    <p:sldId id="269" r:id="rId10"/>
    <p:sldId id="271" r:id="rId11"/>
    <p:sldId id="268" r:id="rId12"/>
    <p:sldId id="265" r:id="rId13"/>
    <p:sldId id="266" r:id="rId14"/>
    <p:sldId id="257" r:id="rId15"/>
    <p:sldId id="258" r:id="rId16"/>
    <p:sldId id="259" r:id="rId17"/>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47" autoAdjust="0"/>
    <p:restoredTop sz="67753" autoAdjust="0"/>
  </p:normalViewPr>
  <p:slideViewPr>
    <p:cSldViewPr snapToGrid="0">
      <p:cViewPr varScale="1">
        <p:scale>
          <a:sx n="82" d="100"/>
          <a:sy n="82" d="100"/>
        </p:scale>
        <p:origin x="2220" y="90"/>
      </p:cViewPr>
      <p:guideLst/>
    </p:cSldViewPr>
  </p:slideViewPr>
  <p:outlineViewPr>
    <p:cViewPr>
      <p:scale>
        <a:sx n="33" d="100"/>
        <a:sy n="33" d="100"/>
      </p:scale>
      <p:origin x="0" y="-4146"/>
    </p:cViewPr>
  </p:outlineViewPr>
  <p:notesTextViewPr>
    <p:cViewPr>
      <p:scale>
        <a:sx n="1" d="1"/>
        <a:sy n="1" d="1"/>
      </p:scale>
      <p:origin x="0" y="0"/>
    </p:cViewPr>
  </p:notesTextViewPr>
  <p:notesViewPr>
    <p:cSldViewPr snapToGrid="0">
      <p:cViewPr varScale="1">
        <p:scale>
          <a:sx n="59" d="100"/>
          <a:sy n="59" d="100"/>
        </p:scale>
        <p:origin x="3006"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6CCB56-B95E-44AB-BB6B-03EE6A18465C}" type="datetimeFigureOut">
              <a:rPr kumimoji="1" lang="ja-JP" altLang="en-US" smtClean="0"/>
              <a:t>2017/2/15</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dirty="0" smtClean="0"/>
              <a:t>マスター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4497FE-1A65-4799-B01D-44564FDEC19E}" type="slidenum">
              <a:rPr kumimoji="1" lang="ja-JP" altLang="en-US" smtClean="0"/>
              <a:t>‹#›</a:t>
            </a:fld>
            <a:endParaRPr kumimoji="1" lang="ja-JP" altLang="en-US"/>
          </a:p>
        </p:txBody>
      </p:sp>
    </p:spTree>
    <p:extLst>
      <p:ext uri="{BB962C8B-B14F-4D97-AF65-F5344CB8AC3E}">
        <p14:creationId xmlns:p14="http://schemas.microsoft.com/office/powerpoint/2010/main" val="278252559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これから、</a:t>
            </a:r>
            <a:r>
              <a:rPr kumimoji="1" lang="en-US" altLang="ja-JP" dirty="0" smtClean="0"/>
              <a:t>web</a:t>
            </a:r>
            <a:r>
              <a:rPr kumimoji="1" lang="ja-JP" altLang="en-US" dirty="0" smtClean="0"/>
              <a:t>プログラミングを用いたアプリケーションの開発というテーマで</a:t>
            </a:r>
            <a:r>
              <a:rPr kumimoji="1" lang="en-US" altLang="ja-JP" dirty="0" smtClean="0"/>
              <a:t>5</a:t>
            </a:r>
            <a:r>
              <a:rPr kumimoji="1" lang="ja-JP" altLang="en-US" dirty="0" smtClean="0"/>
              <a:t>年電子制御工学科の溝が発表させていただきます</a:t>
            </a:r>
            <a:endParaRPr kumimoji="1" lang="ja-JP" altLang="en-US" dirty="0"/>
          </a:p>
        </p:txBody>
      </p:sp>
      <p:sp>
        <p:nvSpPr>
          <p:cNvPr id="4" name="スライド番号プレースホルダー 3"/>
          <p:cNvSpPr>
            <a:spLocks noGrp="1"/>
          </p:cNvSpPr>
          <p:nvPr>
            <p:ph type="sldNum" sz="quarter" idx="10"/>
          </p:nvPr>
        </p:nvSpPr>
        <p:spPr/>
        <p:txBody>
          <a:bodyPr/>
          <a:lstStyle/>
          <a:p>
            <a:fld id="{DE4497FE-1A65-4799-B01D-44564FDEC19E}" type="slidenum">
              <a:rPr kumimoji="1" lang="ja-JP" altLang="en-US" smtClean="0"/>
              <a:t>1</a:t>
            </a:fld>
            <a:endParaRPr kumimoji="1" lang="ja-JP" altLang="en-US"/>
          </a:p>
        </p:txBody>
      </p:sp>
    </p:spTree>
    <p:extLst>
      <p:ext uri="{BB962C8B-B14F-4D97-AF65-F5344CB8AC3E}">
        <p14:creationId xmlns:p14="http://schemas.microsoft.com/office/powerpoint/2010/main" val="39355612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では、まとめを述べたいと思います。</a:t>
            </a:r>
            <a:r>
              <a:rPr lang="ja-JP" altLang="en-US" dirty="0" smtClean="0"/>
              <a:t>本</a:t>
            </a:r>
            <a:r>
              <a:rPr lang="ja-JP" altLang="en-US" dirty="0"/>
              <a:t>研究</a:t>
            </a:r>
            <a:r>
              <a:rPr lang="ja-JP" altLang="en-US" dirty="0" smtClean="0"/>
              <a:t>では</a:t>
            </a:r>
            <a:r>
              <a:rPr lang="en-US" altLang="ja-JP" dirty="0" smtClean="0"/>
              <a:t>web</a:t>
            </a:r>
            <a:r>
              <a:rPr lang="ja-JP" altLang="en-US" dirty="0" smtClean="0"/>
              <a:t>プログラミングを用いて授業評価アンケートを作成しました。このアンケートは従来のマークシート方式に比べて</a:t>
            </a:r>
            <a:r>
              <a:rPr lang="ja-JP" altLang="en-US" dirty="0"/>
              <a:t>経済性</a:t>
            </a:r>
            <a:r>
              <a:rPr lang="ja-JP" altLang="en-US" dirty="0" smtClean="0"/>
              <a:t>の改善、教員の労力削減、ユーザ体験の</a:t>
            </a:r>
            <a:r>
              <a:rPr lang="ja-JP" altLang="en-US" smtClean="0"/>
              <a:t>向上が実現できました。今後の展望として、このプログラムに新機能を追加し、高専の授業のさらなる品質向上に貢献していきたいと考えています。</a:t>
            </a:r>
            <a:endParaRPr lang="en-US" altLang="ja-JP" dirty="0" smtClean="0"/>
          </a:p>
        </p:txBody>
      </p:sp>
      <p:sp>
        <p:nvSpPr>
          <p:cNvPr id="4" name="スライド番号プレースホルダー 3"/>
          <p:cNvSpPr>
            <a:spLocks noGrp="1"/>
          </p:cNvSpPr>
          <p:nvPr>
            <p:ph type="sldNum" sz="quarter" idx="10"/>
          </p:nvPr>
        </p:nvSpPr>
        <p:spPr/>
        <p:txBody>
          <a:bodyPr/>
          <a:lstStyle/>
          <a:p>
            <a:fld id="{DE4497FE-1A65-4799-B01D-44564FDEC19E}" type="slidenum">
              <a:rPr kumimoji="1" lang="ja-JP" altLang="en-US" smtClean="0"/>
              <a:t>10</a:t>
            </a:fld>
            <a:endParaRPr kumimoji="1" lang="ja-JP" altLang="en-US"/>
          </a:p>
        </p:txBody>
      </p:sp>
    </p:spTree>
    <p:extLst>
      <p:ext uri="{BB962C8B-B14F-4D97-AF65-F5344CB8AC3E}">
        <p14:creationId xmlns:p14="http://schemas.microsoft.com/office/powerpoint/2010/main" val="7527955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最近注目されているのがシングルページウェブアプリケーション。</a:t>
            </a:r>
            <a:endParaRPr kumimoji="1" lang="ja-JP" altLang="en-US" dirty="0"/>
          </a:p>
        </p:txBody>
      </p:sp>
      <p:sp>
        <p:nvSpPr>
          <p:cNvPr id="4" name="スライド番号プレースホルダー 3"/>
          <p:cNvSpPr>
            <a:spLocks noGrp="1"/>
          </p:cNvSpPr>
          <p:nvPr>
            <p:ph type="sldNum" sz="quarter" idx="10"/>
          </p:nvPr>
        </p:nvSpPr>
        <p:spPr/>
        <p:txBody>
          <a:bodyPr/>
          <a:lstStyle/>
          <a:p>
            <a:fld id="{DE4497FE-1A65-4799-B01D-44564FDEC19E}" type="slidenum">
              <a:rPr kumimoji="1" lang="ja-JP" altLang="en-US" smtClean="0"/>
              <a:t>15</a:t>
            </a:fld>
            <a:endParaRPr kumimoji="1" lang="ja-JP" altLang="en-US"/>
          </a:p>
        </p:txBody>
      </p:sp>
    </p:spTree>
    <p:extLst>
      <p:ext uri="{BB962C8B-B14F-4D97-AF65-F5344CB8AC3E}">
        <p14:creationId xmlns:p14="http://schemas.microsoft.com/office/powerpoint/2010/main" val="22218688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本研究</a:t>
            </a:r>
            <a:r>
              <a:rPr lang="ja-JP" altLang="en-US" dirty="0" smtClean="0"/>
              <a:t>の目的は</a:t>
            </a:r>
            <a:r>
              <a:rPr lang="ja-JP" altLang="en-US" dirty="0" smtClean="0"/>
              <a:t>、</a:t>
            </a:r>
            <a:r>
              <a:rPr lang="en-US" altLang="ja-JP" dirty="0" smtClean="0"/>
              <a:t>web</a:t>
            </a:r>
            <a:r>
              <a:rPr lang="ja-JP" altLang="en-US" dirty="0" smtClean="0"/>
              <a:t>上で授業評価</a:t>
            </a:r>
            <a:r>
              <a:rPr lang="ja-JP" altLang="en-US" dirty="0"/>
              <a:t>アンケート</a:t>
            </a:r>
            <a:r>
              <a:rPr lang="ja-JP" altLang="en-US" dirty="0" smtClean="0"/>
              <a:t>を実施することです</a:t>
            </a:r>
            <a:r>
              <a:rPr lang="ja-JP" altLang="en-US" dirty="0" smtClean="0"/>
              <a:t>。従来はマークシート方式で授業評価アンケートを実施していたものを</a:t>
            </a:r>
            <a:r>
              <a:rPr lang="en-US" altLang="ja-JP" dirty="0" smtClean="0"/>
              <a:t>web</a:t>
            </a:r>
            <a:r>
              <a:rPr lang="ja-JP" altLang="en-US" dirty="0" smtClean="0"/>
              <a:t>上で行います。</a:t>
            </a:r>
            <a:endParaRPr kumimoji="1" lang="ja-JP" altLang="en-US" dirty="0"/>
          </a:p>
        </p:txBody>
      </p:sp>
      <p:sp>
        <p:nvSpPr>
          <p:cNvPr id="4" name="スライド番号プレースホルダー 3"/>
          <p:cNvSpPr>
            <a:spLocks noGrp="1"/>
          </p:cNvSpPr>
          <p:nvPr>
            <p:ph type="sldNum" sz="quarter" idx="10"/>
          </p:nvPr>
        </p:nvSpPr>
        <p:spPr/>
        <p:txBody>
          <a:bodyPr/>
          <a:lstStyle/>
          <a:p>
            <a:fld id="{DE4497FE-1A65-4799-B01D-44564FDEC19E}" type="slidenum">
              <a:rPr kumimoji="1" lang="ja-JP" altLang="en-US" smtClean="0"/>
              <a:t>2</a:t>
            </a:fld>
            <a:endParaRPr kumimoji="1" lang="ja-JP" altLang="en-US"/>
          </a:p>
        </p:txBody>
      </p:sp>
    </p:spTree>
    <p:extLst>
      <p:ext uri="{BB962C8B-B14F-4D97-AF65-F5344CB8AC3E}">
        <p14:creationId xmlns:p14="http://schemas.microsoft.com/office/powerpoint/2010/main" val="37922510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smtClean="0"/>
              <a:t>次に、研究背景としてマークシート方式の欠点を述べます。マークシート方式の欠点は</a:t>
            </a:r>
            <a:r>
              <a:rPr lang="en-US" altLang="ja-JP" dirty="0" smtClean="0"/>
              <a:t>2</a:t>
            </a:r>
            <a:r>
              <a:rPr lang="ja-JP" altLang="en-US" dirty="0" smtClean="0"/>
              <a:t>つあります。</a:t>
            </a:r>
            <a:r>
              <a:rPr lang="en-US" altLang="ja-JP" dirty="0" smtClean="0"/>
              <a:t>1</a:t>
            </a:r>
            <a:r>
              <a:rPr lang="ja-JP" altLang="en-US" dirty="0" smtClean="0"/>
              <a:t>つめはマークシート</a:t>
            </a:r>
            <a:r>
              <a:rPr lang="ja-JP" altLang="en-US" dirty="0"/>
              <a:t>方式は多くの紙資源を</a:t>
            </a:r>
            <a:r>
              <a:rPr lang="ja-JP" altLang="en-US" dirty="0" smtClean="0"/>
              <a:t>消費してしまうということです．</a:t>
            </a:r>
            <a:r>
              <a:rPr lang="en-US" altLang="ja-JP" dirty="0" smtClean="0"/>
              <a:t>2</a:t>
            </a:r>
            <a:r>
              <a:rPr lang="ja-JP" altLang="en-US" dirty="0" smtClean="0"/>
              <a:t>つ目は、教員がアンケートを集計する必要がある</a:t>
            </a:r>
          </a:p>
          <a:p>
            <a:r>
              <a:rPr lang="ja-JP" altLang="en-US" dirty="0" smtClean="0"/>
              <a:t>事です。マークシート</a:t>
            </a:r>
            <a:r>
              <a:rPr lang="ja-JP" altLang="en-US" dirty="0"/>
              <a:t>方式で</a:t>
            </a:r>
            <a:r>
              <a:rPr lang="ja-JP" altLang="en-US" dirty="0" smtClean="0"/>
              <a:t>はアンケート終了後に教員が回答</a:t>
            </a:r>
            <a:r>
              <a:rPr lang="ja-JP" altLang="en-US" dirty="0"/>
              <a:t>用紙</a:t>
            </a:r>
            <a:r>
              <a:rPr lang="ja-JP" altLang="en-US" dirty="0" smtClean="0"/>
              <a:t>をスキャンしてパソコンに取り込む作業などの</a:t>
            </a:r>
            <a:r>
              <a:rPr lang="ja-JP" altLang="en-US" dirty="0"/>
              <a:t>無駄</a:t>
            </a:r>
            <a:r>
              <a:rPr lang="ja-JP" altLang="en-US" dirty="0" smtClean="0"/>
              <a:t>な労力</a:t>
            </a:r>
            <a:r>
              <a:rPr lang="ja-JP" altLang="en-US" dirty="0"/>
              <a:t>を必要</a:t>
            </a:r>
            <a:r>
              <a:rPr lang="ja-JP" altLang="en-US" dirty="0" smtClean="0"/>
              <a:t>とします</a:t>
            </a:r>
            <a:r>
              <a:rPr lang="ja-JP" altLang="en-US" dirty="0" smtClean="0"/>
              <a:t>．しかし、</a:t>
            </a:r>
            <a:r>
              <a:rPr lang="en-US" altLang="ja-JP" dirty="0" smtClean="0"/>
              <a:t>web</a:t>
            </a:r>
            <a:r>
              <a:rPr lang="ja-JP" altLang="en-US" dirty="0" smtClean="0"/>
              <a:t>上でアンケートを実施することでこれらの欠点を克服できます。</a:t>
            </a:r>
            <a:endParaRPr kumimoji="1" lang="ja-JP" altLang="en-US" dirty="0"/>
          </a:p>
        </p:txBody>
      </p:sp>
      <p:sp>
        <p:nvSpPr>
          <p:cNvPr id="4" name="スライド番号プレースホルダー 3"/>
          <p:cNvSpPr>
            <a:spLocks noGrp="1"/>
          </p:cNvSpPr>
          <p:nvPr>
            <p:ph type="sldNum" sz="quarter" idx="10"/>
          </p:nvPr>
        </p:nvSpPr>
        <p:spPr/>
        <p:txBody>
          <a:bodyPr/>
          <a:lstStyle/>
          <a:p>
            <a:fld id="{DE4497FE-1A65-4799-B01D-44564FDEC19E}" type="slidenum">
              <a:rPr kumimoji="1" lang="ja-JP" altLang="en-US" smtClean="0"/>
              <a:t>3</a:t>
            </a:fld>
            <a:endParaRPr kumimoji="1" lang="ja-JP" altLang="en-US"/>
          </a:p>
        </p:txBody>
      </p:sp>
    </p:spTree>
    <p:extLst>
      <p:ext uri="{BB962C8B-B14F-4D97-AF65-F5344CB8AC3E}">
        <p14:creationId xmlns:p14="http://schemas.microsoft.com/office/powerpoint/2010/main" val="37056071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Web</a:t>
            </a:r>
            <a:r>
              <a:rPr kumimoji="1" lang="ja-JP" altLang="en-US" dirty="0" smtClean="0"/>
              <a:t>上で実施する利点として次の</a:t>
            </a:r>
            <a:r>
              <a:rPr kumimoji="1" lang="en-US" altLang="ja-JP" dirty="0" smtClean="0"/>
              <a:t>3</a:t>
            </a:r>
            <a:r>
              <a:rPr kumimoji="1" lang="ja-JP" altLang="en-US" dirty="0" smtClean="0"/>
              <a:t>つが挙げられます。</a:t>
            </a:r>
            <a:endParaRPr kumimoji="1" lang="en-US" altLang="ja-JP" dirty="0" smtClean="0"/>
          </a:p>
          <a:p>
            <a:endParaRPr lang="en-US" altLang="ja-JP" dirty="0"/>
          </a:p>
          <a:p>
            <a:r>
              <a:rPr kumimoji="1" lang="en-US" altLang="ja-JP" dirty="0" smtClean="0"/>
              <a:t>1</a:t>
            </a:r>
            <a:r>
              <a:rPr kumimoji="1" lang="ja-JP" altLang="en-US" dirty="0" smtClean="0"/>
              <a:t>つめは経済性です</a:t>
            </a:r>
            <a:r>
              <a:rPr kumimoji="1" lang="ja-JP" altLang="en-US" dirty="0" smtClean="0"/>
              <a:t>。</a:t>
            </a:r>
            <a:r>
              <a:rPr kumimoji="1" lang="en-US" altLang="ja-JP" dirty="0" smtClean="0"/>
              <a:t>Web</a:t>
            </a:r>
            <a:r>
              <a:rPr kumimoji="1" lang="ja-JP" altLang="en-US" dirty="0" smtClean="0"/>
              <a:t>上でアンケートを実施することで紙</a:t>
            </a:r>
            <a:r>
              <a:rPr kumimoji="1" lang="ja-JP" altLang="en-US" dirty="0" smtClean="0"/>
              <a:t>資源を消費しないため経済的</a:t>
            </a:r>
            <a:r>
              <a:rPr kumimoji="1" lang="ja-JP" altLang="en-US" dirty="0" smtClean="0"/>
              <a:t>です。</a:t>
            </a:r>
            <a:endParaRPr kumimoji="1" lang="en-US" altLang="ja-JP" dirty="0" smtClean="0"/>
          </a:p>
          <a:p>
            <a:endParaRPr lang="en-US" altLang="ja-JP" dirty="0"/>
          </a:p>
          <a:p>
            <a:r>
              <a:rPr lang="en-US" altLang="ja-JP" dirty="0" smtClean="0"/>
              <a:t>2</a:t>
            </a:r>
            <a:r>
              <a:rPr lang="ja-JP" altLang="en-US" dirty="0" smtClean="0"/>
              <a:t>つ目は教員の労力を削減できる点です。</a:t>
            </a:r>
            <a:r>
              <a:rPr lang="en-US" altLang="ja-JP" dirty="0" smtClean="0"/>
              <a:t>Web</a:t>
            </a:r>
            <a:r>
              <a:rPr lang="ja-JP" altLang="en-US" dirty="0" smtClean="0"/>
              <a:t>上でアンケートを実施すると学生が回答したデータは直接コンピュータに送信されるため、マークシート方式のように回答用紙をスキャンする必要がありません。また、回答データの自動集計機能を実装することで教員が</a:t>
            </a:r>
            <a:r>
              <a:rPr lang="en-US" altLang="ja-JP" dirty="0" smtClean="0"/>
              <a:t>excel</a:t>
            </a:r>
            <a:r>
              <a:rPr lang="ja-JP" altLang="en-US" dirty="0" smtClean="0"/>
              <a:t>などの表計算ソフトウェアで集計する必要がなくなります。それらの結果として、教員の授業評価アンケートに費やす労力が削減できます。</a:t>
            </a:r>
            <a:endParaRPr lang="en-US" altLang="ja-JP" dirty="0" smtClean="0"/>
          </a:p>
          <a:p>
            <a:endParaRPr lang="en-US" altLang="ja-JP" dirty="0"/>
          </a:p>
          <a:p>
            <a:r>
              <a:rPr lang="en-US" altLang="ja-JP" dirty="0" smtClean="0"/>
              <a:t>3</a:t>
            </a:r>
            <a:r>
              <a:rPr lang="ja-JP" altLang="en-US" dirty="0" smtClean="0"/>
              <a:t>つ目はユーザ体験の向上です。マークシート方式のアンケートに回答するには鉛筆を持ち、回答欄を塗りつぶす</a:t>
            </a:r>
            <a:r>
              <a:rPr lang="ja-JP" altLang="en-US" dirty="0"/>
              <a:t>作業</a:t>
            </a:r>
            <a:r>
              <a:rPr lang="ja-JP" altLang="en-US" dirty="0" smtClean="0"/>
              <a:t>をしなければなりません。このような単純作業は回答者の集中力の低下を招き冷静な判断を鈍らせます。しかし、</a:t>
            </a:r>
            <a:r>
              <a:rPr lang="en-US" altLang="ja-JP" dirty="0" smtClean="0"/>
              <a:t>web</a:t>
            </a:r>
            <a:r>
              <a:rPr lang="ja-JP" altLang="en-US" dirty="0" smtClean="0"/>
              <a:t>上でアンケートを実施することで動きのあるユーザインターフェースで楽しくアンケートに回答できます。</a:t>
            </a:r>
            <a:endParaRPr lang="en-US" altLang="ja-JP" dirty="0" smtClean="0"/>
          </a:p>
        </p:txBody>
      </p:sp>
      <p:sp>
        <p:nvSpPr>
          <p:cNvPr id="4" name="スライド番号プレースホルダー 3"/>
          <p:cNvSpPr>
            <a:spLocks noGrp="1"/>
          </p:cNvSpPr>
          <p:nvPr>
            <p:ph type="sldNum" sz="quarter" idx="10"/>
          </p:nvPr>
        </p:nvSpPr>
        <p:spPr/>
        <p:txBody>
          <a:bodyPr/>
          <a:lstStyle/>
          <a:p>
            <a:fld id="{DE4497FE-1A65-4799-B01D-44564FDEC19E}" type="slidenum">
              <a:rPr kumimoji="1" lang="ja-JP" altLang="en-US" smtClean="0"/>
              <a:t>4</a:t>
            </a:fld>
            <a:endParaRPr kumimoji="1" lang="ja-JP" altLang="en-US"/>
          </a:p>
        </p:txBody>
      </p:sp>
    </p:spTree>
    <p:extLst>
      <p:ext uri="{BB962C8B-B14F-4D97-AF65-F5344CB8AC3E}">
        <p14:creationId xmlns:p14="http://schemas.microsoft.com/office/powerpoint/2010/main" val="22174739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DE4497FE-1A65-4799-B01D-44564FDEC19E}" type="slidenum">
              <a:rPr kumimoji="1" lang="ja-JP" altLang="en-US" smtClean="0"/>
              <a:t>5</a:t>
            </a:fld>
            <a:endParaRPr kumimoji="1" lang="ja-JP" altLang="en-US"/>
          </a:p>
        </p:txBody>
      </p:sp>
    </p:spTree>
    <p:extLst>
      <p:ext uri="{BB962C8B-B14F-4D97-AF65-F5344CB8AC3E}">
        <p14:creationId xmlns:p14="http://schemas.microsoft.com/office/powerpoint/2010/main" val="12632984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動画を見ていただいてわかるように</a:t>
            </a:r>
            <a:r>
              <a:rPr lang="ja-JP" altLang="en-US" dirty="0" smtClean="0"/>
              <a:t>本</a:t>
            </a:r>
            <a:r>
              <a:rPr lang="ja-JP" altLang="en-US" dirty="0"/>
              <a:t>アプリケーション</a:t>
            </a:r>
            <a:r>
              <a:rPr lang="ja-JP" altLang="en-US" dirty="0" smtClean="0"/>
              <a:t>では、紙資源を使わないことによる経済性が向上しました。また、スキャン不要でデータが取り込めることによって教員の労力を削減しました。さらに、動きあるユーザインターフェースによってユーザ体験を向上させました。</a:t>
            </a:r>
            <a:endParaRPr lang="en-US" altLang="ja-JP" dirty="0" smtClean="0"/>
          </a:p>
          <a:p>
            <a:endParaRPr lang="en-US" altLang="ja-JP" dirty="0"/>
          </a:p>
          <a:p>
            <a:r>
              <a:rPr lang="ja-JP" altLang="en-US" dirty="0"/>
              <a:t>動画を見ていただいてわかるよう</a:t>
            </a:r>
            <a:r>
              <a:rPr lang="ja-JP" altLang="en-US" dirty="0" smtClean="0"/>
              <a:t>に、本アプリケーションでは、経済的で教員と学生の両方にメリットのある授業評価アンケートを実現できました。</a:t>
            </a:r>
            <a:endParaRPr lang="en-US" altLang="ja-JP" dirty="0" smtClean="0"/>
          </a:p>
        </p:txBody>
      </p:sp>
      <p:sp>
        <p:nvSpPr>
          <p:cNvPr id="4" name="スライド番号プレースホルダー 3"/>
          <p:cNvSpPr>
            <a:spLocks noGrp="1"/>
          </p:cNvSpPr>
          <p:nvPr>
            <p:ph type="sldNum" sz="quarter" idx="10"/>
          </p:nvPr>
        </p:nvSpPr>
        <p:spPr/>
        <p:txBody>
          <a:bodyPr/>
          <a:lstStyle/>
          <a:p>
            <a:fld id="{DE4497FE-1A65-4799-B01D-44564FDEC19E}" type="slidenum">
              <a:rPr kumimoji="1" lang="ja-JP" altLang="en-US" smtClean="0"/>
              <a:t>6</a:t>
            </a:fld>
            <a:endParaRPr kumimoji="1" lang="ja-JP" altLang="en-US"/>
          </a:p>
        </p:txBody>
      </p:sp>
    </p:spTree>
    <p:extLst>
      <p:ext uri="{BB962C8B-B14F-4D97-AF65-F5344CB8AC3E}">
        <p14:creationId xmlns:p14="http://schemas.microsoft.com/office/powerpoint/2010/main" val="8522552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今後の展望として、鹿児島高専の授業のさらなる品質向上に貢献できるアプリケーションに成長させたいと考えています。</a:t>
            </a:r>
            <a:endParaRPr kumimoji="1" lang="ja-JP" altLang="en-US" dirty="0"/>
          </a:p>
        </p:txBody>
      </p:sp>
      <p:sp>
        <p:nvSpPr>
          <p:cNvPr id="4" name="スライド番号プレースホルダー 3"/>
          <p:cNvSpPr>
            <a:spLocks noGrp="1"/>
          </p:cNvSpPr>
          <p:nvPr>
            <p:ph type="sldNum" sz="quarter" idx="10"/>
          </p:nvPr>
        </p:nvSpPr>
        <p:spPr/>
        <p:txBody>
          <a:bodyPr/>
          <a:lstStyle/>
          <a:p>
            <a:fld id="{DE4497FE-1A65-4799-B01D-44564FDEC19E}" type="slidenum">
              <a:rPr kumimoji="1" lang="ja-JP" altLang="en-US" smtClean="0"/>
              <a:t>7</a:t>
            </a:fld>
            <a:endParaRPr kumimoji="1" lang="ja-JP" altLang="en-US"/>
          </a:p>
        </p:txBody>
      </p:sp>
    </p:spTree>
    <p:extLst>
      <p:ext uri="{BB962C8B-B14F-4D97-AF65-F5344CB8AC3E}">
        <p14:creationId xmlns:p14="http://schemas.microsoft.com/office/powerpoint/2010/main" val="25736330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その具体的な方法として、アンケート結果の自動集計および自動配信機能を追加したいと考えています。</a:t>
            </a:r>
            <a:endParaRPr kumimoji="1" lang="ja-JP" altLang="en-US" dirty="0"/>
          </a:p>
        </p:txBody>
      </p:sp>
      <p:sp>
        <p:nvSpPr>
          <p:cNvPr id="4" name="スライド番号プレースホルダー 3"/>
          <p:cNvSpPr>
            <a:spLocks noGrp="1"/>
          </p:cNvSpPr>
          <p:nvPr>
            <p:ph type="sldNum" sz="quarter" idx="10"/>
          </p:nvPr>
        </p:nvSpPr>
        <p:spPr/>
        <p:txBody>
          <a:bodyPr/>
          <a:lstStyle/>
          <a:p>
            <a:fld id="{DE4497FE-1A65-4799-B01D-44564FDEC19E}" type="slidenum">
              <a:rPr kumimoji="1" lang="ja-JP" altLang="en-US" smtClean="0"/>
              <a:t>8</a:t>
            </a:fld>
            <a:endParaRPr kumimoji="1" lang="ja-JP" altLang="en-US"/>
          </a:p>
        </p:txBody>
      </p:sp>
    </p:spTree>
    <p:extLst>
      <p:ext uri="{BB962C8B-B14F-4D97-AF65-F5344CB8AC3E}">
        <p14:creationId xmlns:p14="http://schemas.microsoft.com/office/powerpoint/2010/main" val="9625273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これらの新機能を実装することで、授業終了後に学生がすぐに今回の授業を評価することができ、より正確な意見が収集できます。</a:t>
            </a:r>
          </a:p>
          <a:p>
            <a:r>
              <a:rPr kumimoji="1" lang="ja-JP" altLang="en-US" dirty="0" smtClean="0"/>
              <a:t>また、教員も授業の内容を覚えているうちに学生からのフィードバックを得られるので今までよりもさらに授業の品質が向上します。</a:t>
            </a:r>
          </a:p>
          <a:p>
            <a:endParaRPr kumimoji="1" lang="ja-JP" altLang="en-US"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DE4497FE-1A65-4799-B01D-44564FDEC19E}" type="slidenum">
              <a:rPr kumimoji="1" lang="ja-JP" altLang="en-US" smtClean="0"/>
              <a:t>9</a:t>
            </a:fld>
            <a:endParaRPr kumimoji="1" lang="ja-JP" altLang="en-US"/>
          </a:p>
        </p:txBody>
      </p:sp>
    </p:spTree>
    <p:extLst>
      <p:ext uri="{BB962C8B-B14F-4D97-AF65-F5344CB8AC3E}">
        <p14:creationId xmlns:p14="http://schemas.microsoft.com/office/powerpoint/2010/main" val="2549443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CAF814FA-2675-4DF3-B0FA-C3E73A75B004}" type="datetimeFigureOut">
              <a:rPr kumimoji="1" lang="ja-JP" altLang="en-US" smtClean="0"/>
              <a:t>2017/2/15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7F4F476-6E52-48A4-9511-77073BEB0098}" type="slidenum">
              <a:rPr kumimoji="1" lang="ja-JP" altLang="en-US" smtClean="0"/>
              <a:t>‹#›</a:t>
            </a:fld>
            <a:endParaRPr kumimoji="1" lang="ja-JP" altLang="en-US"/>
          </a:p>
        </p:txBody>
      </p:sp>
    </p:spTree>
    <p:extLst>
      <p:ext uri="{BB962C8B-B14F-4D97-AF65-F5344CB8AC3E}">
        <p14:creationId xmlns:p14="http://schemas.microsoft.com/office/powerpoint/2010/main" val="22337588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CAF814FA-2675-4DF3-B0FA-C3E73A75B004}" type="datetimeFigureOut">
              <a:rPr kumimoji="1" lang="ja-JP" altLang="en-US" smtClean="0"/>
              <a:t>2017/2/15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7F4F476-6E52-48A4-9511-77073BEB0098}" type="slidenum">
              <a:rPr kumimoji="1" lang="ja-JP" altLang="en-US" smtClean="0"/>
              <a:t>‹#›</a:t>
            </a:fld>
            <a:endParaRPr kumimoji="1" lang="ja-JP" altLang="en-US"/>
          </a:p>
        </p:txBody>
      </p:sp>
    </p:spTree>
    <p:extLst>
      <p:ext uri="{BB962C8B-B14F-4D97-AF65-F5344CB8AC3E}">
        <p14:creationId xmlns:p14="http://schemas.microsoft.com/office/powerpoint/2010/main" val="16068405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CAF814FA-2675-4DF3-B0FA-C3E73A75B004}" type="datetimeFigureOut">
              <a:rPr kumimoji="1" lang="ja-JP" altLang="en-US" smtClean="0"/>
              <a:t>2017/2/15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7F4F476-6E52-48A4-9511-77073BEB0098}" type="slidenum">
              <a:rPr kumimoji="1" lang="ja-JP" altLang="en-US" smtClean="0"/>
              <a:t>‹#›</a:t>
            </a:fld>
            <a:endParaRPr kumimoji="1" lang="ja-JP" altLang="en-US"/>
          </a:p>
        </p:txBody>
      </p:sp>
    </p:spTree>
    <p:extLst>
      <p:ext uri="{BB962C8B-B14F-4D97-AF65-F5344CB8AC3E}">
        <p14:creationId xmlns:p14="http://schemas.microsoft.com/office/powerpoint/2010/main" val="34969823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799366"/>
          </a:xfrm>
        </p:spPr>
        <p:txBody>
          <a:bodyPr>
            <a:normAutofit/>
          </a:bodyPr>
          <a:lstStyle>
            <a:lvl1pPr>
              <a:defRPr sz="4000">
                <a:latin typeface="HGPｺﾞｼｯｸM" panose="020B0600000000000000" pitchFamily="50" charset="-128"/>
                <a:ea typeface="HGPｺﾞｼｯｸM" panose="020B0600000000000000" pitchFamily="50" charset="-128"/>
              </a:defRPr>
            </a:lvl1pPr>
          </a:lstStyle>
          <a:p>
            <a:r>
              <a:rPr lang="ja-JP" altLang="en-US" dirty="0" smtClean="0"/>
              <a:t>マスター タイトルの書式設定</a:t>
            </a:r>
            <a:endParaRPr lang="en-US" dirty="0"/>
          </a:p>
        </p:txBody>
      </p:sp>
      <p:sp>
        <p:nvSpPr>
          <p:cNvPr id="3" name="Content Placeholder 2"/>
          <p:cNvSpPr>
            <a:spLocks noGrp="1"/>
          </p:cNvSpPr>
          <p:nvPr>
            <p:ph idx="1"/>
          </p:nvPr>
        </p:nvSpPr>
        <p:spPr>
          <a:xfrm>
            <a:off x="628650" y="1523999"/>
            <a:ext cx="7886700" cy="4652963"/>
          </a:xfrm>
        </p:spPr>
        <p:txBody>
          <a:bodyPr/>
          <a:lstStyle>
            <a:lvl1pPr marL="228600" indent="-228600">
              <a:buClr>
                <a:schemeClr val="accent5"/>
              </a:buClr>
              <a:buFont typeface="Wingdings" panose="05000000000000000000" pitchFamily="2" charset="2"/>
              <a:buChar char="Ø"/>
              <a:defRPr sz="3600">
                <a:latin typeface="HGPｺﾞｼｯｸM" panose="020B0600000000000000" pitchFamily="50" charset="-128"/>
                <a:ea typeface="HGPｺﾞｼｯｸM" panose="020B0600000000000000" pitchFamily="50" charset="-128"/>
              </a:defRPr>
            </a:lvl1pPr>
            <a:lvl2pPr marL="914400" indent="-457200">
              <a:buClr>
                <a:schemeClr val="accent5"/>
              </a:buClr>
              <a:buFont typeface="HGPｺﾞｼｯｸM" panose="020B0600000000000000" pitchFamily="50" charset="-128"/>
              <a:buChar char="-"/>
              <a:defRPr sz="2800" baseline="0">
                <a:latin typeface="HGPｺﾞｼｯｸM" panose="020B0600000000000000" pitchFamily="50" charset="-128"/>
                <a:ea typeface="HGPｺﾞｼｯｸM" panose="020B0600000000000000" pitchFamily="50" charset="-128"/>
              </a:defRPr>
            </a:lvl2pPr>
            <a:lvl3pPr>
              <a:buClr>
                <a:schemeClr val="accent5"/>
              </a:buClr>
              <a:defRPr sz="2000">
                <a:latin typeface="HGPｺﾞｼｯｸM" panose="020B0600000000000000" pitchFamily="50" charset="-128"/>
                <a:ea typeface="HGPｺﾞｼｯｸM" panose="020B0600000000000000" pitchFamily="50" charset="-128"/>
              </a:defRPr>
            </a:lvl3pPr>
            <a:lvl4pPr>
              <a:buClr>
                <a:schemeClr val="accent5"/>
              </a:buClr>
              <a:defRPr>
                <a:latin typeface="HGPｺﾞｼｯｸM" panose="020B0600000000000000" pitchFamily="50" charset="-128"/>
                <a:ea typeface="HGPｺﾞｼｯｸM" panose="020B0600000000000000" pitchFamily="50" charset="-128"/>
              </a:defRPr>
            </a:lvl4pPr>
            <a:lvl5pPr>
              <a:buClr>
                <a:schemeClr val="accent5"/>
              </a:buClr>
              <a:defRPr>
                <a:latin typeface="HGPｺﾞｼｯｸM" panose="020B0600000000000000" pitchFamily="50" charset="-128"/>
                <a:ea typeface="HGPｺﾞｼｯｸM" panose="020B0600000000000000" pitchFamily="50" charset="-128"/>
              </a:defRPr>
            </a:lvl5p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en-US" dirty="0"/>
          </a:p>
        </p:txBody>
      </p:sp>
      <p:sp>
        <p:nvSpPr>
          <p:cNvPr id="4" name="Date Placeholder 3"/>
          <p:cNvSpPr>
            <a:spLocks noGrp="1"/>
          </p:cNvSpPr>
          <p:nvPr>
            <p:ph type="dt" sz="half" idx="10"/>
          </p:nvPr>
        </p:nvSpPr>
        <p:spPr/>
        <p:txBody>
          <a:bodyPr/>
          <a:lstStyle/>
          <a:p>
            <a:fld id="{CAF814FA-2675-4DF3-B0FA-C3E73A75B004}" type="datetimeFigureOut">
              <a:rPr kumimoji="1" lang="ja-JP" altLang="en-US" smtClean="0"/>
              <a:t>2017/2/15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7F4F476-6E52-48A4-9511-77073BEB0098}" type="slidenum">
              <a:rPr kumimoji="1" lang="ja-JP" altLang="en-US" smtClean="0"/>
              <a:t>‹#›</a:t>
            </a:fld>
            <a:endParaRPr kumimoji="1" lang="ja-JP" altLang="en-US"/>
          </a:p>
        </p:txBody>
      </p:sp>
    </p:spTree>
    <p:extLst>
      <p:ext uri="{BB962C8B-B14F-4D97-AF65-F5344CB8AC3E}">
        <p14:creationId xmlns:p14="http://schemas.microsoft.com/office/powerpoint/2010/main" val="62058409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CAF814FA-2675-4DF3-B0FA-C3E73A75B004}" type="datetimeFigureOut">
              <a:rPr kumimoji="1" lang="ja-JP" altLang="en-US" smtClean="0"/>
              <a:t>2017/2/15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7F4F476-6E52-48A4-9511-77073BEB0098}" type="slidenum">
              <a:rPr kumimoji="1" lang="ja-JP" altLang="en-US" smtClean="0"/>
              <a:t>‹#›</a:t>
            </a:fld>
            <a:endParaRPr kumimoji="1" lang="ja-JP" altLang="en-US"/>
          </a:p>
        </p:txBody>
      </p:sp>
    </p:spTree>
    <p:extLst>
      <p:ext uri="{BB962C8B-B14F-4D97-AF65-F5344CB8AC3E}">
        <p14:creationId xmlns:p14="http://schemas.microsoft.com/office/powerpoint/2010/main" val="37569231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CAF814FA-2675-4DF3-B0FA-C3E73A75B004}" type="datetimeFigureOut">
              <a:rPr kumimoji="1" lang="ja-JP" altLang="en-US" smtClean="0"/>
              <a:t>2017/2/15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67F4F476-6E52-48A4-9511-77073BEB0098}" type="slidenum">
              <a:rPr kumimoji="1" lang="ja-JP" altLang="en-US" smtClean="0"/>
              <a:t>‹#›</a:t>
            </a:fld>
            <a:endParaRPr kumimoji="1" lang="ja-JP" altLang="en-US"/>
          </a:p>
        </p:txBody>
      </p:sp>
    </p:spTree>
    <p:extLst>
      <p:ext uri="{BB962C8B-B14F-4D97-AF65-F5344CB8AC3E}">
        <p14:creationId xmlns:p14="http://schemas.microsoft.com/office/powerpoint/2010/main" val="362066669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CAF814FA-2675-4DF3-B0FA-C3E73A75B004}" type="datetimeFigureOut">
              <a:rPr kumimoji="1" lang="ja-JP" altLang="en-US" smtClean="0"/>
              <a:t>2017/2/15</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67F4F476-6E52-48A4-9511-77073BEB0098}" type="slidenum">
              <a:rPr kumimoji="1" lang="ja-JP" altLang="en-US" smtClean="0"/>
              <a:t>‹#›</a:t>
            </a:fld>
            <a:endParaRPr kumimoji="1" lang="ja-JP" altLang="en-US"/>
          </a:p>
        </p:txBody>
      </p:sp>
    </p:spTree>
    <p:extLst>
      <p:ext uri="{BB962C8B-B14F-4D97-AF65-F5344CB8AC3E}">
        <p14:creationId xmlns:p14="http://schemas.microsoft.com/office/powerpoint/2010/main" val="79781948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CAF814FA-2675-4DF3-B0FA-C3E73A75B004}" type="datetimeFigureOut">
              <a:rPr kumimoji="1" lang="ja-JP" altLang="en-US" smtClean="0"/>
              <a:t>2017/2/15</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67F4F476-6E52-48A4-9511-77073BEB0098}" type="slidenum">
              <a:rPr kumimoji="1" lang="ja-JP" altLang="en-US" smtClean="0"/>
              <a:t>‹#›</a:t>
            </a:fld>
            <a:endParaRPr kumimoji="1" lang="ja-JP" altLang="en-US"/>
          </a:p>
        </p:txBody>
      </p:sp>
    </p:spTree>
    <p:extLst>
      <p:ext uri="{BB962C8B-B14F-4D97-AF65-F5344CB8AC3E}">
        <p14:creationId xmlns:p14="http://schemas.microsoft.com/office/powerpoint/2010/main" val="267410767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F814FA-2675-4DF3-B0FA-C3E73A75B004}" type="datetimeFigureOut">
              <a:rPr kumimoji="1" lang="ja-JP" altLang="en-US" smtClean="0"/>
              <a:t>2017/2/15</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67F4F476-6E52-48A4-9511-77073BEB0098}" type="slidenum">
              <a:rPr kumimoji="1" lang="ja-JP" altLang="en-US" smtClean="0"/>
              <a:t>‹#›</a:t>
            </a:fld>
            <a:endParaRPr kumimoji="1" lang="ja-JP" altLang="en-US"/>
          </a:p>
        </p:txBody>
      </p:sp>
    </p:spTree>
    <p:extLst>
      <p:ext uri="{BB962C8B-B14F-4D97-AF65-F5344CB8AC3E}">
        <p14:creationId xmlns:p14="http://schemas.microsoft.com/office/powerpoint/2010/main" val="15294501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CAF814FA-2675-4DF3-B0FA-C3E73A75B004}" type="datetimeFigureOut">
              <a:rPr kumimoji="1" lang="ja-JP" altLang="en-US" smtClean="0"/>
              <a:t>2017/2/15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67F4F476-6E52-48A4-9511-77073BEB0098}" type="slidenum">
              <a:rPr kumimoji="1" lang="ja-JP" altLang="en-US" smtClean="0"/>
              <a:t>‹#›</a:t>
            </a:fld>
            <a:endParaRPr kumimoji="1" lang="ja-JP" altLang="en-US"/>
          </a:p>
        </p:txBody>
      </p:sp>
    </p:spTree>
    <p:extLst>
      <p:ext uri="{BB962C8B-B14F-4D97-AF65-F5344CB8AC3E}">
        <p14:creationId xmlns:p14="http://schemas.microsoft.com/office/powerpoint/2010/main" val="27239421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CAF814FA-2675-4DF3-B0FA-C3E73A75B004}" type="datetimeFigureOut">
              <a:rPr kumimoji="1" lang="ja-JP" altLang="en-US" smtClean="0"/>
              <a:t>2017/2/15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67F4F476-6E52-48A4-9511-77073BEB0098}" type="slidenum">
              <a:rPr kumimoji="1" lang="ja-JP" altLang="en-US" smtClean="0"/>
              <a:t>‹#›</a:t>
            </a:fld>
            <a:endParaRPr kumimoji="1" lang="ja-JP" altLang="en-US"/>
          </a:p>
        </p:txBody>
      </p:sp>
    </p:spTree>
    <p:extLst>
      <p:ext uri="{BB962C8B-B14F-4D97-AF65-F5344CB8AC3E}">
        <p14:creationId xmlns:p14="http://schemas.microsoft.com/office/powerpoint/2010/main" val="21266331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F814FA-2675-4DF3-B0FA-C3E73A75B004}" type="datetimeFigureOut">
              <a:rPr kumimoji="1" lang="ja-JP" altLang="en-US" smtClean="0"/>
              <a:t>2017/2/15</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F4F476-6E52-48A4-9511-77073BEB0098}" type="slidenum">
              <a:rPr kumimoji="1" lang="ja-JP" altLang="en-US" smtClean="0"/>
              <a:t>‹#›</a:t>
            </a:fld>
            <a:endParaRPr kumimoji="1" lang="ja-JP" altLang="en-US"/>
          </a:p>
        </p:txBody>
      </p:sp>
    </p:spTree>
    <p:extLst>
      <p:ext uri="{BB962C8B-B14F-4D97-AF65-F5344CB8AC3E}">
        <p14:creationId xmlns:p14="http://schemas.microsoft.com/office/powerpoint/2010/main" val="33992797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402021" y="1122363"/>
            <a:ext cx="8426669" cy="2387600"/>
          </a:xfrm>
        </p:spPr>
        <p:txBody>
          <a:bodyPr>
            <a:normAutofit fontScale="90000"/>
          </a:bodyPr>
          <a:lstStyle/>
          <a:p>
            <a:r>
              <a:rPr lang="en-US" altLang="ja-JP" dirty="0">
                <a:latin typeface="Century" panose="02040604050505020304" pitchFamily="18" charset="0"/>
              </a:rPr>
              <a:t>Web</a:t>
            </a:r>
            <a:r>
              <a:rPr lang="ja-JP" altLang="ja-JP" dirty="0"/>
              <a:t>プログラミングを</a:t>
            </a:r>
            <a:r>
              <a:rPr lang="ja-JP" altLang="ja-JP" dirty="0" smtClean="0"/>
              <a:t>用いた</a:t>
            </a:r>
            <a:r>
              <a:rPr lang="en-US" altLang="ja-JP" dirty="0" smtClean="0"/>
              <a:t/>
            </a:r>
            <a:br>
              <a:rPr lang="en-US" altLang="ja-JP" dirty="0" smtClean="0"/>
            </a:br>
            <a:r>
              <a:rPr lang="ja-JP" altLang="ja-JP" dirty="0" smtClean="0"/>
              <a:t>アプリケーション</a:t>
            </a:r>
            <a:r>
              <a:rPr lang="ja-JP" altLang="ja-JP" dirty="0"/>
              <a:t>の開発</a:t>
            </a:r>
            <a:br>
              <a:rPr lang="ja-JP" altLang="ja-JP" dirty="0"/>
            </a:br>
            <a:endParaRPr kumimoji="1" lang="ja-JP" altLang="en-US" dirty="0"/>
          </a:p>
        </p:txBody>
      </p:sp>
      <p:sp>
        <p:nvSpPr>
          <p:cNvPr id="3" name="サブタイトル 2"/>
          <p:cNvSpPr>
            <a:spLocks noGrp="1"/>
          </p:cNvSpPr>
          <p:nvPr>
            <p:ph type="subTitle" idx="1"/>
          </p:nvPr>
        </p:nvSpPr>
        <p:spPr>
          <a:xfrm>
            <a:off x="1143000" y="4879046"/>
            <a:ext cx="6858000" cy="1655762"/>
          </a:xfrm>
        </p:spPr>
        <p:txBody>
          <a:bodyPr/>
          <a:lstStyle/>
          <a:p>
            <a:r>
              <a:rPr kumimoji="1" lang="ja-JP" altLang="en-US" dirty="0" smtClean="0"/>
              <a:t>電子制御工学科</a:t>
            </a:r>
            <a:r>
              <a:rPr kumimoji="1" lang="en-US" altLang="ja-JP" dirty="0" smtClean="0"/>
              <a:t>5</a:t>
            </a:r>
            <a:r>
              <a:rPr kumimoji="1" lang="ja-JP" altLang="en-US" dirty="0" smtClean="0"/>
              <a:t>年　溝大貴</a:t>
            </a:r>
            <a:endParaRPr kumimoji="1" lang="ja-JP" altLang="en-US" dirty="0"/>
          </a:p>
        </p:txBody>
      </p:sp>
    </p:spTree>
    <p:extLst>
      <p:ext uri="{BB962C8B-B14F-4D97-AF65-F5344CB8AC3E}">
        <p14:creationId xmlns:p14="http://schemas.microsoft.com/office/powerpoint/2010/main" val="239716156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まとめ</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Web</a:t>
            </a:r>
            <a:r>
              <a:rPr lang="ja-JP" altLang="en-US" dirty="0" smtClean="0"/>
              <a:t>プログラミングで授業評価アンケートを作成した</a:t>
            </a:r>
            <a:endParaRPr lang="en-US" altLang="ja-JP" dirty="0" smtClean="0"/>
          </a:p>
          <a:p>
            <a:endParaRPr kumimoji="1" lang="en-US" altLang="ja-JP" dirty="0"/>
          </a:p>
          <a:p>
            <a:r>
              <a:rPr lang="ja-JP" altLang="en-US" dirty="0" smtClean="0"/>
              <a:t>経済性の改善、教員の労力削減、ユーザ体験の向上が実現した</a:t>
            </a:r>
            <a:endParaRPr lang="en-US" altLang="ja-JP" dirty="0" smtClean="0"/>
          </a:p>
          <a:p>
            <a:endParaRPr kumimoji="1" lang="en-US" altLang="ja-JP" dirty="0"/>
          </a:p>
          <a:p>
            <a:r>
              <a:rPr lang="ja-JP" altLang="en-US" dirty="0" smtClean="0"/>
              <a:t>新機能を</a:t>
            </a:r>
            <a:r>
              <a:rPr lang="ja-JP" altLang="en-US" dirty="0"/>
              <a:t>実装</a:t>
            </a:r>
            <a:r>
              <a:rPr lang="ja-JP" altLang="en-US" dirty="0" smtClean="0"/>
              <a:t>することで高専の授業のさらなる品質向上に貢献できる。</a:t>
            </a:r>
            <a:endParaRPr kumimoji="1" lang="ja-JP" altLang="en-US" dirty="0"/>
          </a:p>
        </p:txBody>
      </p:sp>
    </p:spTree>
    <p:extLst>
      <p:ext uri="{BB962C8B-B14F-4D97-AF65-F5344CB8AC3E}">
        <p14:creationId xmlns:p14="http://schemas.microsoft.com/office/powerpoint/2010/main" val="11148687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21175219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dirty="0"/>
          </a:p>
        </p:txBody>
      </p:sp>
      <p:sp>
        <p:nvSpPr>
          <p:cNvPr id="3" name="コンテンツ プレースホルダー 2"/>
          <p:cNvSpPr>
            <a:spLocks noGrp="1"/>
          </p:cNvSpPr>
          <p:nvPr>
            <p:ph idx="1"/>
          </p:nvPr>
        </p:nvSpPr>
        <p:spPr/>
        <p:txBody>
          <a:bodyPr>
            <a:normAutofit/>
          </a:bodyPr>
          <a:lstStyle/>
          <a:p>
            <a:pPr marL="457200" lvl="1" indent="0">
              <a:buNone/>
            </a:pPr>
            <a:endParaRPr lang="en-US" altLang="ja-JP" sz="3600" dirty="0" smtClean="0"/>
          </a:p>
        </p:txBody>
      </p:sp>
    </p:spTree>
    <p:extLst>
      <p:ext uri="{BB962C8B-B14F-4D97-AF65-F5344CB8AC3E}">
        <p14:creationId xmlns:p14="http://schemas.microsoft.com/office/powerpoint/2010/main" val="359133718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101922022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WEB</a:t>
            </a:r>
            <a:r>
              <a:rPr kumimoji="1" lang="ja-JP" altLang="en-US" dirty="0" smtClean="0"/>
              <a:t>プログラミングの現状</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ja-JP" altLang="en-US" dirty="0" smtClean="0"/>
              <a:t>無料の学習環境</a:t>
            </a:r>
            <a:endParaRPr lang="en-US" altLang="ja-JP" dirty="0" smtClean="0"/>
          </a:p>
          <a:p>
            <a:pPr lvl="1"/>
            <a:r>
              <a:rPr lang="ja-JP" altLang="en-US" dirty="0"/>
              <a:t>ドット</a:t>
            </a:r>
            <a:r>
              <a:rPr lang="ja-JP" altLang="en-US" dirty="0" smtClean="0"/>
              <a:t>インストール</a:t>
            </a:r>
            <a:endParaRPr lang="en-US" altLang="ja-JP" dirty="0" smtClean="0"/>
          </a:p>
          <a:p>
            <a:pPr lvl="1"/>
            <a:r>
              <a:rPr lang="en-US" altLang="ja-JP" dirty="0" err="1" smtClean="0"/>
              <a:t>Qiita</a:t>
            </a:r>
            <a:endParaRPr lang="en-US" altLang="ja-JP" dirty="0" smtClean="0"/>
          </a:p>
          <a:p>
            <a:endParaRPr lang="en-US" altLang="ja-JP" dirty="0"/>
          </a:p>
          <a:p>
            <a:r>
              <a:rPr lang="ja-JP" altLang="en-US" dirty="0" smtClean="0"/>
              <a:t>外部ライブラリの充実</a:t>
            </a:r>
            <a:endParaRPr lang="en-US" altLang="ja-JP" dirty="0" smtClean="0"/>
          </a:p>
          <a:p>
            <a:pPr lvl="1"/>
            <a:r>
              <a:rPr lang="ja-JP" altLang="en-US" dirty="0" smtClean="0"/>
              <a:t>各種フレームワークなど</a:t>
            </a:r>
            <a:endParaRPr lang="en-US" altLang="ja-JP" dirty="0" smtClean="0"/>
          </a:p>
          <a:p>
            <a:endParaRPr lang="en-US" altLang="ja-JP" dirty="0"/>
          </a:p>
          <a:p>
            <a:endParaRPr kumimoji="1" lang="ja-JP" altLang="en-US" dirty="0"/>
          </a:p>
        </p:txBody>
      </p:sp>
      <p:sp>
        <p:nvSpPr>
          <p:cNvPr id="4" name="正方形/長方形 3"/>
          <p:cNvSpPr/>
          <p:nvPr/>
        </p:nvSpPr>
        <p:spPr>
          <a:xfrm>
            <a:off x="551792" y="5333507"/>
            <a:ext cx="8261132" cy="7567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3600" dirty="0" smtClean="0"/>
              <a:t>WEB</a:t>
            </a:r>
            <a:r>
              <a:rPr lang="ja-JP" altLang="en-US" sz="3600" dirty="0" smtClean="0"/>
              <a:t>プログラミングの敷居が下がっている</a:t>
            </a:r>
            <a:endParaRPr lang="en-US" altLang="ja-JP" sz="3600" dirty="0" smtClean="0"/>
          </a:p>
        </p:txBody>
      </p:sp>
    </p:spTree>
    <p:extLst>
      <p:ext uri="{BB962C8B-B14F-4D97-AF65-F5344CB8AC3E}">
        <p14:creationId xmlns:p14="http://schemas.microsoft.com/office/powerpoint/2010/main" val="356559200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シングルページ</a:t>
            </a:r>
            <a:r>
              <a:rPr lang="en-US" altLang="ja-JP" dirty="0" smtClean="0"/>
              <a:t>WEB</a:t>
            </a:r>
            <a:r>
              <a:rPr lang="ja-JP" altLang="en-US" dirty="0" smtClean="0"/>
              <a:t>アプリケーション</a:t>
            </a:r>
            <a:endParaRPr kumimoji="1" lang="ja-JP" altLang="en-US" dirty="0"/>
          </a:p>
        </p:txBody>
      </p:sp>
      <p:sp>
        <p:nvSpPr>
          <p:cNvPr id="3" name="コンテンツ プレースホルダー 2"/>
          <p:cNvSpPr>
            <a:spLocks noGrp="1"/>
          </p:cNvSpPr>
          <p:nvPr>
            <p:ph idx="1"/>
          </p:nvPr>
        </p:nvSpPr>
        <p:spPr/>
        <p:txBody>
          <a:bodyPr>
            <a:normAutofit lnSpcReduction="10000"/>
          </a:bodyPr>
          <a:lstStyle/>
          <a:p>
            <a:r>
              <a:rPr lang="ja-JP" altLang="en-US" dirty="0" smtClean="0"/>
              <a:t>概要</a:t>
            </a:r>
            <a:endParaRPr lang="en-US" altLang="ja-JP" dirty="0" smtClean="0"/>
          </a:p>
          <a:p>
            <a:pPr lvl="1"/>
            <a:r>
              <a:rPr lang="ja-JP" altLang="en-US" dirty="0" smtClean="0"/>
              <a:t>近年注目を集めている</a:t>
            </a:r>
            <a:r>
              <a:rPr lang="en-US" altLang="ja-JP" dirty="0" smtClean="0"/>
              <a:t>WEB</a:t>
            </a:r>
            <a:r>
              <a:rPr lang="ja-JP" altLang="en-US" dirty="0" smtClean="0"/>
              <a:t>アプリの仕様</a:t>
            </a:r>
            <a:endParaRPr lang="en-US" altLang="ja-JP" dirty="0" smtClean="0"/>
          </a:p>
          <a:p>
            <a:endParaRPr lang="en-US" altLang="ja-JP" dirty="0"/>
          </a:p>
          <a:p>
            <a:r>
              <a:rPr lang="ja-JP" altLang="en-US" dirty="0" smtClean="0"/>
              <a:t>特徴</a:t>
            </a:r>
            <a:endParaRPr kumimoji="1" lang="en-US" altLang="ja-JP" dirty="0" smtClean="0"/>
          </a:p>
          <a:p>
            <a:pPr lvl="1"/>
            <a:r>
              <a:rPr lang="ja-JP" altLang="en-US" dirty="0"/>
              <a:t>デプロイ</a:t>
            </a:r>
            <a:r>
              <a:rPr lang="ja-JP" altLang="en-US" dirty="0" smtClean="0"/>
              <a:t>が簡単</a:t>
            </a:r>
            <a:endParaRPr lang="en-US" altLang="ja-JP" dirty="0" smtClean="0"/>
          </a:p>
          <a:p>
            <a:pPr lvl="1"/>
            <a:r>
              <a:rPr kumimoji="1" lang="ja-JP" altLang="en-US" dirty="0" smtClean="0"/>
              <a:t>クロスプラットフォームである</a:t>
            </a:r>
            <a:endParaRPr kumimoji="1" lang="en-US" altLang="ja-JP" dirty="0" smtClean="0"/>
          </a:p>
          <a:p>
            <a:pPr lvl="1"/>
            <a:endParaRPr kumimoji="1" lang="en-US" altLang="ja-JP" dirty="0" smtClean="0"/>
          </a:p>
          <a:p>
            <a:r>
              <a:rPr kumimoji="1" lang="ja-JP" altLang="en-US" dirty="0" smtClean="0"/>
              <a:t>例</a:t>
            </a:r>
            <a:endParaRPr kumimoji="1" lang="en-US" altLang="ja-JP" dirty="0" smtClean="0"/>
          </a:p>
          <a:p>
            <a:pPr lvl="1"/>
            <a:r>
              <a:rPr lang="en-US" altLang="ja-JP" dirty="0" smtClean="0"/>
              <a:t>Twitter</a:t>
            </a:r>
            <a:r>
              <a:rPr lang="ja-JP" altLang="en-US" dirty="0" smtClean="0"/>
              <a:t>や</a:t>
            </a:r>
            <a:r>
              <a:rPr lang="en-US" altLang="ja-JP" dirty="0" smtClean="0"/>
              <a:t>Instagram</a:t>
            </a:r>
            <a:r>
              <a:rPr lang="ja-JP" altLang="en-US" dirty="0" smtClean="0"/>
              <a:t>な</a:t>
            </a:r>
            <a:r>
              <a:rPr lang="ja-JP" altLang="en-US" dirty="0"/>
              <a:t>ど</a:t>
            </a:r>
            <a:endParaRPr kumimoji="1" lang="en-US" altLang="ja-JP" dirty="0" smtClean="0"/>
          </a:p>
          <a:p>
            <a:endParaRPr kumimoji="1" lang="ja-JP" altLang="en-US" dirty="0"/>
          </a:p>
        </p:txBody>
      </p:sp>
    </p:spTree>
    <p:extLst>
      <p:ext uri="{BB962C8B-B14F-4D97-AF65-F5344CB8AC3E}">
        <p14:creationId xmlns:p14="http://schemas.microsoft.com/office/powerpoint/2010/main" val="54469941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本研究の目的</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授業評価アンケートを</a:t>
            </a:r>
            <a:r>
              <a:rPr kumimoji="1" lang="en-US" altLang="ja-JP" dirty="0" smtClean="0"/>
              <a:t>WEB</a:t>
            </a:r>
            <a:r>
              <a:rPr kumimoji="1" lang="ja-JP" altLang="en-US" dirty="0" smtClean="0"/>
              <a:t>上で行う</a:t>
            </a:r>
            <a:endParaRPr kumimoji="1" lang="en-US" altLang="ja-JP" dirty="0" smtClean="0"/>
          </a:p>
          <a:p>
            <a:endParaRPr kumimoji="1" lang="en-US" altLang="ja-JP" dirty="0" smtClean="0"/>
          </a:p>
          <a:p>
            <a:r>
              <a:rPr lang="ja-JP" altLang="en-US" dirty="0" smtClean="0"/>
              <a:t>長所</a:t>
            </a:r>
            <a:endParaRPr lang="en-US" altLang="ja-JP" dirty="0" smtClean="0"/>
          </a:p>
          <a:p>
            <a:pPr lvl="1"/>
            <a:r>
              <a:rPr lang="ja-JP" altLang="en-US" dirty="0" smtClean="0"/>
              <a:t>紙</a:t>
            </a:r>
            <a:r>
              <a:rPr lang="ja-JP" altLang="en-US" dirty="0"/>
              <a:t>資源</a:t>
            </a:r>
            <a:r>
              <a:rPr lang="ja-JP" altLang="en-US" dirty="0" smtClean="0"/>
              <a:t>を消費しない</a:t>
            </a:r>
            <a:endParaRPr lang="en-US" altLang="ja-JP" dirty="0" smtClean="0"/>
          </a:p>
          <a:p>
            <a:pPr lvl="1"/>
            <a:r>
              <a:rPr lang="ja-JP" altLang="en-US" dirty="0" smtClean="0"/>
              <a:t>回答</a:t>
            </a:r>
            <a:r>
              <a:rPr lang="ja-JP" altLang="en-US" dirty="0"/>
              <a:t>用紙</a:t>
            </a:r>
            <a:r>
              <a:rPr lang="ja-JP" altLang="en-US" dirty="0" smtClean="0"/>
              <a:t>をスキャンする手間が省ける</a:t>
            </a:r>
            <a:endParaRPr lang="en-US" altLang="ja-JP" dirty="0" smtClean="0"/>
          </a:p>
          <a:p>
            <a:pPr lvl="1"/>
            <a:r>
              <a:rPr lang="ja-JP" altLang="ja-JP" dirty="0"/>
              <a:t>ユーザ体験の</a:t>
            </a:r>
            <a:r>
              <a:rPr lang="ja-JP" altLang="ja-JP" dirty="0" smtClean="0"/>
              <a:t>向上</a:t>
            </a:r>
            <a:r>
              <a:rPr lang="ja-JP" altLang="en-US" dirty="0" smtClean="0"/>
              <a:t>が期待できる</a:t>
            </a:r>
            <a:endParaRPr lang="en-US" altLang="ja-JP" dirty="0" smtClean="0"/>
          </a:p>
        </p:txBody>
      </p:sp>
    </p:spTree>
    <p:extLst>
      <p:ext uri="{BB962C8B-B14F-4D97-AF65-F5344CB8AC3E}">
        <p14:creationId xmlns:p14="http://schemas.microsoft.com/office/powerpoint/2010/main" val="29656729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目的</a:t>
            </a:r>
            <a:endParaRPr kumimoji="1" lang="ja-JP" altLang="en-US" dirty="0"/>
          </a:p>
        </p:txBody>
      </p:sp>
      <p:sp>
        <p:nvSpPr>
          <p:cNvPr id="3" name="コンテンツ プレースホルダー 2"/>
          <p:cNvSpPr>
            <a:spLocks noGrp="1"/>
          </p:cNvSpPr>
          <p:nvPr>
            <p:ph idx="1"/>
          </p:nvPr>
        </p:nvSpPr>
        <p:spPr>
          <a:xfrm>
            <a:off x="628650" y="1524000"/>
            <a:ext cx="7976088" cy="1078524"/>
          </a:xfrm>
        </p:spPr>
        <p:txBody>
          <a:bodyPr>
            <a:normAutofit/>
          </a:bodyPr>
          <a:lstStyle/>
          <a:p>
            <a:r>
              <a:rPr lang="en-US" altLang="ja-JP" dirty="0"/>
              <a:t>web</a:t>
            </a:r>
            <a:r>
              <a:rPr lang="ja-JP" altLang="en-US" dirty="0"/>
              <a:t>上で授業評価アンケートを実施する</a:t>
            </a:r>
            <a:endParaRPr kumimoji="1" lang="ja-JP" altLang="en-US" dirty="0"/>
          </a:p>
        </p:txBody>
      </p:sp>
      <p:sp>
        <p:nvSpPr>
          <p:cNvPr id="4" name="正方形/長方形 3"/>
          <p:cNvSpPr/>
          <p:nvPr/>
        </p:nvSpPr>
        <p:spPr>
          <a:xfrm>
            <a:off x="3282462" y="3305907"/>
            <a:ext cx="2684584"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マークシート方式</a:t>
            </a:r>
            <a:endParaRPr kumimoji="1" lang="ja-JP" altLang="en-US" dirty="0"/>
          </a:p>
        </p:txBody>
      </p:sp>
      <p:sp>
        <p:nvSpPr>
          <p:cNvPr id="5" name="正方形/長方形 4"/>
          <p:cNvSpPr/>
          <p:nvPr/>
        </p:nvSpPr>
        <p:spPr>
          <a:xfrm>
            <a:off x="2579077" y="5169877"/>
            <a:ext cx="4337538" cy="11371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4000" dirty="0" smtClean="0"/>
              <a:t>Web</a:t>
            </a:r>
            <a:r>
              <a:rPr lang="ja-JP" altLang="en-US" sz="4000" dirty="0" smtClean="0"/>
              <a:t>上でアンケート</a:t>
            </a:r>
            <a:endParaRPr kumimoji="1" lang="ja-JP" altLang="en-US" sz="4000" dirty="0"/>
          </a:p>
        </p:txBody>
      </p:sp>
      <p:sp>
        <p:nvSpPr>
          <p:cNvPr id="8" name="下矢印 7"/>
          <p:cNvSpPr/>
          <p:nvPr/>
        </p:nvSpPr>
        <p:spPr>
          <a:xfrm>
            <a:off x="4290646" y="4267200"/>
            <a:ext cx="820616" cy="79716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8589394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研究背景</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マークシート方式の欠点</a:t>
            </a:r>
            <a:endParaRPr lang="en-US" altLang="ja-JP" dirty="0"/>
          </a:p>
          <a:p>
            <a:pPr lvl="1"/>
            <a:r>
              <a:rPr lang="ja-JP" altLang="en-US" dirty="0"/>
              <a:t>紙資源の大量消費</a:t>
            </a:r>
          </a:p>
          <a:p>
            <a:pPr lvl="1"/>
            <a:r>
              <a:rPr lang="ja-JP" altLang="en-US" dirty="0"/>
              <a:t>教員がアンケートを集計する必要がある</a:t>
            </a:r>
          </a:p>
          <a:p>
            <a:pPr lvl="1"/>
            <a:endParaRPr kumimoji="1" lang="en-US" altLang="ja-JP" dirty="0" smtClean="0"/>
          </a:p>
          <a:p>
            <a:endParaRPr lang="en-US" altLang="ja-JP" dirty="0"/>
          </a:p>
          <a:p>
            <a:endParaRPr kumimoji="1" lang="ja-JP" altLang="en-US" dirty="0"/>
          </a:p>
        </p:txBody>
      </p:sp>
      <p:sp>
        <p:nvSpPr>
          <p:cNvPr id="4" name="正方形/長方形 3"/>
          <p:cNvSpPr/>
          <p:nvPr/>
        </p:nvSpPr>
        <p:spPr>
          <a:xfrm>
            <a:off x="1047404" y="5178829"/>
            <a:ext cx="6666807"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ＷＥＢ上で行うことでこれらの欠点を克服できる</a:t>
            </a:r>
            <a:endParaRPr kumimoji="1" lang="ja-JP" altLang="en-US" dirty="0"/>
          </a:p>
        </p:txBody>
      </p:sp>
    </p:spTree>
    <p:extLst>
      <p:ext uri="{BB962C8B-B14F-4D97-AF65-F5344CB8AC3E}">
        <p14:creationId xmlns:p14="http://schemas.microsoft.com/office/powerpoint/2010/main" val="18758746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Web</a:t>
            </a:r>
            <a:r>
              <a:rPr lang="ja-JP" altLang="en-US" dirty="0" smtClean="0"/>
              <a:t>上で実施する利点</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経済性</a:t>
            </a:r>
            <a:endParaRPr kumimoji="1" lang="en-US" altLang="ja-JP" dirty="0" smtClean="0"/>
          </a:p>
          <a:p>
            <a:pPr lvl="1"/>
            <a:r>
              <a:rPr lang="ja-JP" altLang="en-US" dirty="0" smtClean="0"/>
              <a:t>紙</a:t>
            </a:r>
            <a:r>
              <a:rPr lang="ja-JP" altLang="en-US" dirty="0"/>
              <a:t>資源</a:t>
            </a:r>
            <a:r>
              <a:rPr lang="ja-JP" altLang="en-US" dirty="0" smtClean="0"/>
              <a:t>を使わない</a:t>
            </a:r>
            <a:endParaRPr lang="en-US" altLang="ja-JP" dirty="0"/>
          </a:p>
          <a:p>
            <a:pPr marL="457200" lvl="1" indent="0">
              <a:buNone/>
            </a:pPr>
            <a:endParaRPr kumimoji="1" lang="en-US" altLang="ja-JP" dirty="0" smtClean="0"/>
          </a:p>
          <a:p>
            <a:r>
              <a:rPr lang="ja-JP" altLang="en-US" dirty="0" smtClean="0"/>
              <a:t>教員の労力削減</a:t>
            </a:r>
            <a:endParaRPr lang="en-US" altLang="ja-JP" dirty="0" smtClean="0"/>
          </a:p>
          <a:p>
            <a:pPr lvl="1"/>
            <a:r>
              <a:rPr lang="ja-JP" altLang="en-US" dirty="0" smtClean="0"/>
              <a:t>回答用紙をスキャンする必要がない</a:t>
            </a:r>
            <a:endParaRPr lang="en-US" altLang="ja-JP" dirty="0" smtClean="0"/>
          </a:p>
          <a:p>
            <a:pPr lvl="1"/>
            <a:r>
              <a:rPr lang="ja-JP" altLang="en-US" dirty="0" smtClean="0"/>
              <a:t>回答データの自動集計</a:t>
            </a:r>
            <a:endParaRPr lang="en-US" altLang="ja-JP" dirty="0" smtClean="0"/>
          </a:p>
          <a:p>
            <a:pPr lvl="1"/>
            <a:endParaRPr lang="en-US" altLang="ja-JP" dirty="0" smtClean="0"/>
          </a:p>
          <a:p>
            <a:r>
              <a:rPr kumimoji="1" lang="ja-JP" altLang="en-US" dirty="0" smtClean="0"/>
              <a:t>ユーザ</a:t>
            </a:r>
            <a:r>
              <a:rPr lang="ja-JP" altLang="en-US" dirty="0"/>
              <a:t>体験</a:t>
            </a:r>
            <a:r>
              <a:rPr lang="ja-JP" altLang="en-US" dirty="0" smtClean="0"/>
              <a:t>の向上</a:t>
            </a:r>
            <a:endParaRPr lang="en-US" altLang="ja-JP" dirty="0" smtClean="0"/>
          </a:p>
          <a:p>
            <a:pPr lvl="1"/>
            <a:r>
              <a:rPr kumimoji="1" lang="ja-JP" altLang="en-US" dirty="0" smtClean="0"/>
              <a:t>動きのあるＵＩで楽しくアンケートに回答できる</a:t>
            </a:r>
            <a:endParaRPr kumimoji="1" lang="ja-JP" altLang="en-US" dirty="0"/>
          </a:p>
        </p:txBody>
      </p:sp>
    </p:spTree>
    <p:extLst>
      <p:ext uri="{BB962C8B-B14F-4D97-AF65-F5344CB8AC3E}">
        <p14:creationId xmlns:p14="http://schemas.microsoft.com/office/powerpoint/2010/main" val="5326982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作成した授業評価アンケート</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動画</a:t>
            </a:r>
            <a:endParaRPr kumimoji="1" lang="ja-JP" altLang="en-US" dirty="0"/>
          </a:p>
        </p:txBody>
      </p:sp>
    </p:spTree>
    <p:extLst>
      <p:ext uri="{BB962C8B-B14F-4D97-AF65-F5344CB8AC3E}">
        <p14:creationId xmlns:p14="http://schemas.microsoft.com/office/powerpoint/2010/main" val="2081398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結果</a:t>
            </a:r>
            <a:endParaRPr kumimoji="1" lang="ja-JP" altLang="en-US" dirty="0"/>
          </a:p>
        </p:txBody>
      </p:sp>
      <p:sp>
        <p:nvSpPr>
          <p:cNvPr id="3" name="コンテンツ プレースホルダー 2"/>
          <p:cNvSpPr>
            <a:spLocks noGrp="1"/>
          </p:cNvSpPr>
          <p:nvPr>
            <p:ph idx="1"/>
          </p:nvPr>
        </p:nvSpPr>
        <p:spPr/>
        <p:txBody>
          <a:bodyPr/>
          <a:lstStyle/>
          <a:p>
            <a:r>
              <a:rPr lang="ja-JP" altLang="en-US" dirty="0"/>
              <a:t>達成</a:t>
            </a:r>
            <a:r>
              <a:rPr lang="ja-JP" altLang="en-US" dirty="0" smtClean="0"/>
              <a:t>した項目</a:t>
            </a:r>
            <a:endParaRPr lang="en-US" altLang="ja-JP" dirty="0" smtClean="0"/>
          </a:p>
          <a:p>
            <a:pPr lvl="1"/>
            <a:r>
              <a:rPr kumimoji="1" lang="ja-JP" altLang="en-US" dirty="0" smtClean="0"/>
              <a:t>経済性</a:t>
            </a:r>
            <a:endParaRPr kumimoji="1" lang="en-US" altLang="ja-JP" dirty="0" smtClean="0"/>
          </a:p>
          <a:p>
            <a:pPr lvl="2"/>
            <a:r>
              <a:rPr lang="ja-JP" altLang="en-US" dirty="0" smtClean="0"/>
              <a:t>紙資源をまったく使用していない。</a:t>
            </a:r>
            <a:endParaRPr lang="en-US" altLang="ja-JP" dirty="0" smtClean="0"/>
          </a:p>
          <a:p>
            <a:pPr lvl="1"/>
            <a:r>
              <a:rPr lang="ja-JP" altLang="en-US" dirty="0" smtClean="0"/>
              <a:t>教員</a:t>
            </a:r>
            <a:r>
              <a:rPr lang="ja-JP" altLang="en-US" dirty="0"/>
              <a:t>の労力</a:t>
            </a:r>
            <a:r>
              <a:rPr lang="ja-JP" altLang="en-US" dirty="0" smtClean="0"/>
              <a:t>削減</a:t>
            </a:r>
            <a:endParaRPr lang="en-US" altLang="ja-JP" dirty="0" smtClean="0"/>
          </a:p>
          <a:p>
            <a:pPr lvl="2"/>
            <a:r>
              <a:rPr lang="ja-JP" altLang="en-US" dirty="0" smtClean="0"/>
              <a:t>スキャン不要で自動的にアンケート結果をＰＣに取り込める。</a:t>
            </a:r>
            <a:endParaRPr lang="en-US" altLang="ja-JP" dirty="0" smtClean="0"/>
          </a:p>
          <a:p>
            <a:pPr lvl="1"/>
            <a:r>
              <a:rPr lang="ja-JP" altLang="en-US" dirty="0"/>
              <a:t>ユーザ体験の</a:t>
            </a:r>
            <a:r>
              <a:rPr lang="ja-JP" altLang="en-US" dirty="0" smtClean="0"/>
              <a:t>向上</a:t>
            </a:r>
            <a:endParaRPr lang="en-US" altLang="ja-JP" dirty="0" smtClean="0"/>
          </a:p>
          <a:p>
            <a:pPr lvl="2"/>
            <a:r>
              <a:rPr lang="ja-JP" altLang="en-US" dirty="0"/>
              <a:t>動</a:t>
            </a:r>
            <a:r>
              <a:rPr lang="ja-JP" altLang="en-US" dirty="0" smtClean="0"/>
              <a:t>きあるＵＩで快適に回答できた。</a:t>
            </a:r>
            <a:endParaRPr lang="en-US" altLang="ja-JP" dirty="0"/>
          </a:p>
          <a:p>
            <a:pPr lvl="1"/>
            <a:endParaRPr lang="en-US" altLang="ja-JP" dirty="0"/>
          </a:p>
          <a:p>
            <a:pPr lvl="1"/>
            <a:endParaRPr lang="en-US" altLang="ja-JP" dirty="0" smtClean="0"/>
          </a:p>
          <a:p>
            <a:pPr marL="457200" lvl="1" indent="0">
              <a:buNone/>
            </a:pPr>
            <a:endParaRPr lang="en-US" altLang="ja-JP" dirty="0"/>
          </a:p>
        </p:txBody>
      </p:sp>
    </p:spTree>
    <p:extLst>
      <p:ext uri="{BB962C8B-B14F-4D97-AF65-F5344CB8AC3E}">
        <p14:creationId xmlns:p14="http://schemas.microsoft.com/office/powerpoint/2010/main" val="30277092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今後の展望</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授業の品質向上に貢献するアプリケーションに成長させたい</a:t>
            </a:r>
            <a:endParaRPr kumimoji="1" lang="en-US" altLang="ja-JP" dirty="0" smtClean="0"/>
          </a:p>
        </p:txBody>
      </p:sp>
    </p:spTree>
    <p:extLst>
      <p:ext uri="{BB962C8B-B14F-4D97-AF65-F5344CB8AC3E}">
        <p14:creationId xmlns:p14="http://schemas.microsoft.com/office/powerpoint/2010/main" val="40660485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今後の展望</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追加したい新機能</a:t>
            </a:r>
            <a:endParaRPr lang="en-US" altLang="ja-JP" dirty="0" smtClean="0"/>
          </a:p>
          <a:p>
            <a:pPr lvl="1"/>
            <a:r>
              <a:rPr lang="ja-JP" altLang="en-US" dirty="0" smtClean="0"/>
              <a:t>アンケート結果</a:t>
            </a:r>
            <a:r>
              <a:rPr lang="ja-JP" altLang="en-US" dirty="0"/>
              <a:t>の自動</a:t>
            </a:r>
            <a:r>
              <a:rPr lang="ja-JP" altLang="en-US" dirty="0" smtClean="0"/>
              <a:t>集計、配信機能</a:t>
            </a:r>
            <a:endParaRPr lang="en-US" altLang="ja-JP" dirty="0" smtClean="0"/>
          </a:p>
        </p:txBody>
      </p:sp>
    </p:spTree>
    <p:extLst>
      <p:ext uri="{BB962C8B-B14F-4D97-AF65-F5344CB8AC3E}">
        <p14:creationId xmlns:p14="http://schemas.microsoft.com/office/powerpoint/2010/main" val="29165843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今後の展望</a:t>
            </a:r>
            <a:endParaRPr kumimoji="1" lang="ja-JP" altLang="en-US" dirty="0"/>
          </a:p>
        </p:txBody>
      </p:sp>
      <p:sp>
        <p:nvSpPr>
          <p:cNvPr id="3" name="コンテンツ プレースホルダー 2"/>
          <p:cNvSpPr>
            <a:spLocks noGrp="1"/>
          </p:cNvSpPr>
          <p:nvPr>
            <p:ph idx="1"/>
          </p:nvPr>
        </p:nvSpPr>
        <p:spPr/>
        <p:txBody>
          <a:bodyPr/>
          <a:lstStyle/>
          <a:p>
            <a:r>
              <a:rPr lang="ja-JP" altLang="en-US" dirty="0"/>
              <a:t>これらの新機能を実装することで</a:t>
            </a:r>
            <a:r>
              <a:rPr lang="ja-JP" altLang="en-US" dirty="0" smtClean="0"/>
              <a:t>、授業終了後に学生がすぐに今回の授業を評価することができ、より正確な意見が収集できます。</a:t>
            </a:r>
            <a:endParaRPr lang="en-US" altLang="ja-JP" dirty="0" smtClean="0"/>
          </a:p>
          <a:p>
            <a:r>
              <a:rPr lang="ja-JP" altLang="en-US" dirty="0" smtClean="0"/>
              <a:t>また、教員も授業の内容を覚えているうちに学生からのフィードバックを得られるので今までよりもさらに授業の品質が向上します。</a:t>
            </a:r>
            <a:endParaRPr kumimoji="1" lang="en-US" altLang="ja-JP" dirty="0" smtClean="0"/>
          </a:p>
        </p:txBody>
      </p:sp>
    </p:spTree>
    <p:extLst>
      <p:ext uri="{BB962C8B-B14F-4D97-AF65-F5344CB8AC3E}">
        <p14:creationId xmlns:p14="http://schemas.microsoft.com/office/powerpoint/2010/main" val="375536745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761</TotalTime>
  <Words>1032</Words>
  <Application>Microsoft Office PowerPoint</Application>
  <PresentationFormat>画面に合わせる (4:3)</PresentationFormat>
  <Paragraphs>103</Paragraphs>
  <Slides>16</Slides>
  <Notes>11</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16</vt:i4>
      </vt:variant>
    </vt:vector>
  </HeadingPairs>
  <TitlesOfParts>
    <vt:vector size="24" baseType="lpstr">
      <vt:lpstr>HGPｺﾞｼｯｸM</vt:lpstr>
      <vt:lpstr>ＭＳ Ｐゴシック</vt:lpstr>
      <vt:lpstr>Arial</vt:lpstr>
      <vt:lpstr>Calibri</vt:lpstr>
      <vt:lpstr>Calibri Light</vt:lpstr>
      <vt:lpstr>Century</vt:lpstr>
      <vt:lpstr>Wingdings</vt:lpstr>
      <vt:lpstr>Office テーマ</vt:lpstr>
      <vt:lpstr>Webプログラミングを用いた アプリケーションの開発 </vt:lpstr>
      <vt:lpstr>目的</vt:lpstr>
      <vt:lpstr>研究背景</vt:lpstr>
      <vt:lpstr>Web上で実施する利点</vt:lpstr>
      <vt:lpstr>作成した授業評価アンケート</vt:lpstr>
      <vt:lpstr>結果</vt:lpstr>
      <vt:lpstr>今後の展望</vt:lpstr>
      <vt:lpstr>今後の展望</vt:lpstr>
      <vt:lpstr>今後の展望</vt:lpstr>
      <vt:lpstr>まとめ</vt:lpstr>
      <vt:lpstr>PowerPoint プレゼンテーション</vt:lpstr>
      <vt:lpstr>PowerPoint プレゼンテーション</vt:lpstr>
      <vt:lpstr>PowerPoint プレゼンテーション</vt:lpstr>
      <vt:lpstr>WEBプログラミングの現状</vt:lpstr>
      <vt:lpstr>シングルページWEBアプリケーション</vt:lpstr>
      <vt:lpstr>本研究の目的</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Webプログラミングを用いたアプリケーションの開発</dc:title>
  <dc:creator>mizo</dc:creator>
  <cp:lastModifiedBy>mizo</cp:lastModifiedBy>
  <cp:revision>30</cp:revision>
  <dcterms:created xsi:type="dcterms:W3CDTF">2017-02-01T01:44:34Z</dcterms:created>
  <dcterms:modified xsi:type="dcterms:W3CDTF">2017-02-15T05:50:10Z</dcterms:modified>
</cp:coreProperties>
</file>