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3" r:id="rId3"/>
    <p:sldId id="257" r:id="rId4"/>
    <p:sldId id="264" r:id="rId5"/>
    <p:sldId id="265" r:id="rId6"/>
    <p:sldId id="258" r:id="rId7"/>
    <p:sldId id="259" r:id="rId8"/>
    <p:sldId id="260" r:id="rId9"/>
    <p:sldId id="267" r:id="rId10"/>
    <p:sldId id="271" r:id="rId11"/>
    <p:sldId id="269" r:id="rId12"/>
    <p:sldId id="270" r:id="rId13"/>
    <p:sldId id="261" r:id="rId14"/>
    <p:sldId id="262" r:id="rId15"/>
    <p:sldId id="268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nou" initials="d" lastIdx="13" clrIdx="0"/>
  <p:cmAuthor id="1" name="Kaz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670" autoAdjust="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1-24T22:05:11.835" idx="1">
    <p:pos x="10" y="10"/>
    <p:text>
BONJOUR ! !! ! ! ! a 2 lol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24T19:12:04.562" idx="6">
    <p:pos x="10" y="10"/>
    <p:text>Fonctionnement : Toi ou moi
demander s'il veule qu'on leur fasse un test en direct
(A preparer pour pas galerer sur le coix des repertoires et fichiers )
Sinon on explique juste a partir des images
et on dit qu'on ne peut lancer la mosaique sans avoir tous en OK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24T19:14:12.328" idx="7">
    <p:pos x="10" y="10"/>
    <p:text>Conclusion :
MOI : Gestion du projet
à définir ce qu'on dit sur la repartition des tâches
on s'est mis ensemble car avec formation ingénieur on avait les mêmes methodes de travai
ptite phrase sur git hub
Toi : notion C++ :
galere d'installer la librairie sur windows
Pointeur de fct
et test unitaire
dire que tu m'as fait decouvrir ces 2 derniers trucs
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24T19:14:12.328" idx="13">
    <p:pos x="10" y="10"/>
    <p:text>Conclusion :
MOI : Gestion du projet
à définir ce qu'on dit sur la repartition des tâches
on s'est mis ensemble car avec formation ingénieur on avait les mêmes methodes de travai
ptite phrase sur git hub
Toi : notion C++ :
galere d'installer la librairie sur windows
Pointeur de fct
et test unitaire
dire que tu m'as fait decouvrir ces 2 derniers trucs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24T19:08:31.390" idx="8">
    <p:pos x="10" y="10"/>
    <p:text>Plan : toi ou moi as you want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24T19:08:31.390" idx="2">
    <p:pos x="10" y="10"/>
    <p:text>Plan : toi ou moi as you want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24T19:09:30.312" idx="9">
    <p:pos x="10" y="10"/>
    <p:text>
Redim : MOI
Rapide explication de comment on le gère
sa prend 21 s pour 21 images sur un netbook
Reproduit bien les images tant qu'on redimensionne moins de 20 fois.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24T19:09:30.312" idx="10">
    <p:pos x="10" y="10"/>
    <p:text>
Redim : MOI
Rapide explication de comment on le gère
sa prend 21 s pour 21 images sur un netbook
Reproduit bien les images tant qu'on redimensionne moins de 20 fois.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24T19:09:30.312" idx="3">
    <p:pos x="10" y="10"/>
    <p:text>
Redim : MOI
Rapide explication de comment on le gère
sa prend 21 s pour 21 images sur un netbook
Reproduit bien les images tant qu'on redimensionne moins de 20 fois.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24T19:09:41.937" idx="4">
    <p:pos x="10" y="10"/>
    <p:text>Partition : TOI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24T19:10:53.609" idx="5">
    <p:pos x="10" y="10"/>
    <p:text>Comparaison : toi ou moi as you want
dire qu'on a remarque qu'une moyenne par couleur est mieu qu'une moyenne generale
MSE : conseillé dans le sujet
Mix entre les deux pensé par toi !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1-24T19:10:53.609" idx="12">
    <p:pos x="10" y="10"/>
    <p:text>Comparaison : toi ou moi as you want
dire qu'on a remarque qu'une moyenne par couleur est mieu qu'une moyenne generale
MSE : conseillé dans le sujet
Mix entre les deux pensé par toi 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F5C6F-4BE1-419B-A854-8F9152A167CE}" type="datetimeFigureOut">
              <a:rPr lang="fr-FR" smtClean="0"/>
              <a:t>28/01/2013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FD6A4-A775-4F22-B6E2-113B808DF2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24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2F7E-CF3C-43B2-AD0B-C3A0584B36F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A04FC-A1F2-4D1B-8A48-2994C039743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5E52-0B22-4996-8B14-5426A3D6F07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9BE-C8CC-4ADB-B954-B54221C806E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E18-B67D-4AA1-9448-A7B7D176AE7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29035-8F44-4B27-8DE3-415E05009A3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9AEC-AD06-44E4-BD79-9B9D360D0A5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A0D5-E269-4D18-9D4C-B643BDA6260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B4A2-A474-499F-B608-E5791EB7136C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004D-FDFA-44E4-BE2A-3715D3B6C42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514BC-BD03-4511-9BD3-8F9B5A5C72A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DA3D65-A7EE-429A-AFF3-C29D125D7E07}" type="slidenum">
              <a:rPr lang="fr-FR" smtClean="0"/>
              <a:pPr/>
              <a:t>‹#›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file:///C:\Users\C\Documents\Visual%20Studio%202010\Projects\Mgen\Release\Mgen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0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fr-FR" dirty="0">
                <a:ln/>
                <a:solidFill>
                  <a:schemeClr val="accent3"/>
                </a:solidFill>
                <a:effectLst/>
              </a:rPr>
              <a:t>Création Mosaïque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</a:t>
            </a:r>
            <a:r>
              <a:rPr lang="fr-FR" dirty="0" smtClean="0"/>
              <a:t>++</a:t>
            </a:r>
          </a:p>
          <a:p>
            <a:r>
              <a:rPr lang="fr-FR" sz="2000" dirty="0" err="1" smtClean="0"/>
              <a:t>Lababidi</a:t>
            </a:r>
            <a:r>
              <a:rPr lang="fr-FR" sz="2000" dirty="0" smtClean="0"/>
              <a:t> Ahmed</a:t>
            </a:r>
          </a:p>
          <a:p>
            <a:r>
              <a:rPr lang="fr-FR" sz="2000" dirty="0" err="1" smtClean="0"/>
              <a:t>Nouvet</a:t>
            </a:r>
            <a:r>
              <a:rPr lang="fr-FR" sz="2000" dirty="0" smtClean="0"/>
              <a:t> Damien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9BE-C8CC-4ADB-B954-B54221C806E0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1026" name="Picture 2" descr="C:\Napoleon_friedla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3" y="0"/>
            <a:ext cx="7816209" cy="683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4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9BE-C8CC-4ADB-B954-B54221C806E0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6" name="Picture 5" descr="napoleonM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" y="0"/>
            <a:ext cx="78406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4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9BE-C8CC-4ADB-B954-B54221C806E0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6" name="Picture 5" descr="napoleonM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9" t="27143" r="48231" b="49603"/>
          <a:stretch/>
        </p:blipFill>
        <p:spPr>
          <a:xfrm>
            <a:off x="1763688" y="692696"/>
            <a:ext cx="5400600" cy="5805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45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Fonctionnement du Programme</a:t>
            </a:r>
          </a:p>
        </p:txBody>
      </p:sp>
      <p:pic>
        <p:nvPicPr>
          <p:cNvPr id="9220" name="Picture 2" descr="menu">
            <a:hlinkClick r:id="rId2" action="ppaction://program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2567781"/>
            <a:ext cx="6343650" cy="3124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1" name="Picture 3" descr="menu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34"/>
          <a:stretch>
            <a:fillRect/>
          </a:stretch>
        </p:blipFill>
        <p:spPr bwMode="auto">
          <a:xfrm>
            <a:off x="1476375" y="4652963"/>
            <a:ext cx="633571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9BE-C8CC-4ADB-B954-B54221C806E0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Apports </a:t>
            </a:r>
            <a:r>
              <a:rPr lang="fr-FR" dirty="0"/>
              <a:t>du projet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/>
              <a:t>Gestion du projet à deux :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Répartition des tâches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Utilisation d’un </a:t>
            </a:r>
            <a:r>
              <a:rPr lang="fr-FR" dirty="0" smtClean="0"/>
              <a:t>gestionnaire de version </a:t>
            </a:r>
            <a:r>
              <a:rPr lang="fr-FR" dirty="0"/>
              <a:t>: </a:t>
            </a:r>
            <a:r>
              <a:rPr lang="fr-FR" dirty="0" err="1" smtClean="0"/>
              <a:t>Github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Apprentissage du langage C</a:t>
            </a:r>
            <a:r>
              <a:rPr lang="fr-FR" dirty="0"/>
              <a:t>++ :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Pointeurs de fonctions</a:t>
            </a:r>
          </a:p>
          <a:p>
            <a:pPr lvl="1">
              <a:buFont typeface="Wingdings" pitchFamily="2" charset="2"/>
              <a:buChar char="q"/>
            </a:pPr>
            <a:r>
              <a:rPr lang="fr-FR" dirty="0"/>
              <a:t>Librairie </a:t>
            </a:r>
            <a:r>
              <a:rPr lang="fr-FR" dirty="0" smtClean="0"/>
              <a:t>Jpeg-8d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Essais multithreading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9BE-C8CC-4ADB-B954-B54221C806E0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Apports </a:t>
            </a:r>
            <a:r>
              <a:rPr lang="fr-FR" dirty="0"/>
              <a:t>du projet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/>
              <a:t>Programmer de manière professionnelle :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Tests unitaires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Gestionnaire de version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Généricité</a:t>
            </a:r>
          </a:p>
          <a:p>
            <a:pPr lvl="1">
              <a:buFont typeface="Wingdings" pitchFamily="2" charset="2"/>
              <a:buChar char="q"/>
            </a:pPr>
            <a:r>
              <a:rPr lang="fr-FR" dirty="0" smtClean="0"/>
              <a:t>Programmer proprement</a:t>
            </a:r>
          </a:p>
          <a:p>
            <a:pPr lvl="1">
              <a:buFont typeface="Wingdings" pitchFamily="2" charset="2"/>
              <a:buChar char="q"/>
            </a:pPr>
            <a:endParaRPr lang="fr-FR" dirty="0"/>
          </a:p>
          <a:p>
            <a:pPr>
              <a:buFont typeface="Wingdings" pitchFamily="2" charset="2"/>
              <a:buChar char="q"/>
            </a:pPr>
            <a:endParaRPr lang="fr-FR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9BE-C8CC-4ADB-B954-B54221C806E0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0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fr-FR" dirty="0" smtClean="0"/>
              <a:t>Objectif principal 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fr-FR" dirty="0" smtClean="0"/>
              <a:t>Créer une mosaïque en se basant sur une image existante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endParaRPr lang="fr-FR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fr-FR" dirty="0" smtClean="0"/>
              <a:t>Objectifs sous-jacents: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fr-FR" dirty="0" smtClean="0"/>
              <a:t>Apprendre …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fr-FR" dirty="0" smtClean="0"/>
              <a:t>Se familiariser avec le C++ et l’orienté-objet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fr-FR" dirty="0" smtClean="0"/>
              <a:t>Réfléchir sur des méthodes de comparaison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fr-FR" dirty="0" smtClean="0"/>
              <a:t>Travailler en équipe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9BE-C8CC-4ADB-B954-B54221C806E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fr-FR" dirty="0" smtClean="0"/>
              <a:t>Présentation du </a:t>
            </a:r>
            <a:r>
              <a:rPr lang="fr-FR" dirty="0" smtClean="0"/>
              <a:t>design, diagramme UML</a:t>
            </a:r>
            <a:endParaRPr lang="fr-FR" dirty="0" smtClean="0"/>
          </a:p>
          <a:p>
            <a:pPr marL="0" indent="0">
              <a:lnSpc>
                <a:spcPct val="90000"/>
              </a:lnSpc>
              <a:buNone/>
            </a:pPr>
            <a:endParaRPr lang="fr-FR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fr-FR" dirty="0" smtClean="0"/>
              <a:t>Algorithmes utilisés</a:t>
            </a:r>
            <a:endParaRPr lang="fr-FR" dirty="0"/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fr-FR" dirty="0"/>
              <a:t>Redimensionnement des images de la mosaïque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fr-FR" dirty="0"/>
              <a:t>Partitions du modèle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fr-FR" dirty="0"/>
              <a:t>Comparaison de deux images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fr-FR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fr-FR" dirty="0" smtClean="0"/>
              <a:t>Présentation du programme</a:t>
            </a:r>
            <a:endParaRPr lang="fr-FR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fr-FR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fr-FR" dirty="0" smtClean="0"/>
              <a:t>Apports </a:t>
            </a:r>
            <a:r>
              <a:rPr lang="fr-FR" dirty="0"/>
              <a:t>du projet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9BE-C8CC-4ADB-B954-B54221C806E0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</a:t>
            </a:r>
            <a:endParaRPr lang="fr-FR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03" y="1935163"/>
            <a:ext cx="4336994" cy="4389437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9BE-C8CC-4ADB-B954-B54221C806E0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2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4624"/>
            <a:ext cx="6731972" cy="681337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9BE-C8CC-4ADB-B954-B54221C806E0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5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 utilisés</a:t>
            </a:r>
            <a:endParaRPr lang="fr-F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800" dirty="0"/>
              <a:t>Redimensionnement des images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>
              <a:buFontTx/>
              <a:buNone/>
            </a:pPr>
            <a:r>
              <a:rPr lang="fr-FR" sz="1600" dirty="0"/>
              <a:t>On redimensionne les image par 2 jusqu’à obtenir une image de la taille la plus proche requise</a:t>
            </a:r>
          </a:p>
          <a:p>
            <a:pPr>
              <a:buFontTx/>
              <a:buNone/>
            </a:pPr>
            <a:r>
              <a:rPr lang="fr-FR" sz="1600" dirty="0"/>
              <a:t>Puis on centre l’image obtenu en rognant les bords</a:t>
            </a:r>
          </a:p>
        </p:txBody>
      </p:sp>
      <p:graphicFrame>
        <p:nvGraphicFramePr>
          <p:cNvPr id="4143" name="Group 4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92743753"/>
              </p:ext>
            </p:extLst>
          </p:nvPr>
        </p:nvGraphicFramePr>
        <p:xfrm>
          <a:off x="6732240" y="3104356"/>
          <a:ext cx="2232025" cy="1081088"/>
        </p:xfrm>
        <a:graphic>
          <a:graphicData uri="http://schemas.openxmlformats.org/drawingml/2006/table">
            <a:tbl>
              <a:tblPr/>
              <a:tblGrid>
                <a:gridCol w="2232025"/>
              </a:tblGrid>
              <a:tr h="10810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Verdana" pitchFamily="34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Nouveau </a:t>
                      </a:r>
                      <a:endParaRPr kumimoji="0" lang="fr-F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Pixel (n/2, n/2)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fr-F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mean</a:t>
                      </a: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(Ri),</a:t>
                      </a:r>
                      <a:r>
                        <a:rPr kumimoji="0" lang="fr-F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mean</a:t>
                      </a: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(Vi),</a:t>
                      </a:r>
                      <a:r>
                        <a:rPr kumimoji="0" lang="fr-F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mean</a:t>
                      </a:r>
                      <a:r>
                        <a:rPr kumimoji="0" 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(Bi))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2684463" y="2654300"/>
            <a:ext cx="1419225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800">
                <a:solidFill>
                  <a:srgbClr val="003366"/>
                </a:solidFill>
                <a:latin typeface="Verdana" pitchFamily="34" charset="0"/>
                <a:cs typeface="Times New Roman" pitchFamily="18" charset="0"/>
              </a:rPr>
              <a:t>Pixel (n,n)</a:t>
            </a:r>
            <a:endParaRPr lang="fr-FR" sz="100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fr-FR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2684463" y="2654300"/>
            <a:ext cx="1419225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fr-FR"/>
          </a:p>
        </p:txBody>
      </p:sp>
      <p:graphicFrame>
        <p:nvGraphicFramePr>
          <p:cNvPr id="4130" name="Group 34"/>
          <p:cNvGraphicFramePr>
            <a:graphicFrameLocks noGrp="1"/>
          </p:cNvGraphicFramePr>
          <p:nvPr/>
        </p:nvGraphicFramePr>
        <p:xfrm>
          <a:off x="900113" y="2636838"/>
          <a:ext cx="3455987" cy="2160588"/>
        </p:xfrm>
        <a:graphic>
          <a:graphicData uri="http://schemas.openxmlformats.org/drawingml/2006/table">
            <a:tbl>
              <a:tblPr/>
              <a:tblGrid>
                <a:gridCol w="1728787"/>
                <a:gridCol w="1727200"/>
              </a:tblGrid>
              <a:tr h="10810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Pixel (n,n)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(R1,V1,B1)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Pixel(n,n+1)      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(R2,V2,B2)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DD"/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Pixel (n+1,n)</a:t>
                      </a:r>
                      <a:endParaRPr kumimoji="0" lang="fr-F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(R3,V3,B3)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4B4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Pixel (n+1,n+1)</a:t>
                      </a:r>
                      <a:endParaRPr kumimoji="0" lang="fr-F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(R4,V4,B4)</a:t>
                      </a:r>
                      <a:endParaRPr kumimoji="0" lang="fr-F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4B4"/>
                    </a:solidFill>
                  </a:tcPr>
                </a:tc>
              </a:tr>
            </a:tbl>
          </a:graphicData>
        </a:graphic>
      </p:graphicFrame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1547813" y="2924175"/>
            <a:ext cx="4032250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3276600" y="3644900"/>
            <a:ext cx="2303463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V="1">
            <a:off x="1692275" y="3644900"/>
            <a:ext cx="3960813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3348038" y="2924175"/>
            <a:ext cx="2303462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A0D5-E269-4D18-9D4C-B643BDA62600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 utilisés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/>
              <a:t>Partition du </a:t>
            </a:r>
            <a:r>
              <a:rPr lang="fr-FR" sz="2800" dirty="0" smtClean="0"/>
              <a:t>modèle</a:t>
            </a:r>
            <a:endParaRPr lang="fr-FR" sz="2800" dirty="0"/>
          </a:p>
          <a:p>
            <a:endParaRPr lang="fr-FR" sz="28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Tx/>
              <a:buNone/>
            </a:pPr>
            <a:endParaRPr lang="fr-FR" dirty="0" smtClean="0"/>
          </a:p>
          <a:p>
            <a:pPr>
              <a:buFontTx/>
              <a:buNone/>
            </a:pPr>
            <a:r>
              <a:rPr lang="fr-FR" dirty="0" smtClean="0"/>
              <a:t>Attention ! </a:t>
            </a:r>
            <a:r>
              <a:rPr lang="fr-FR" sz="1600" i="1" dirty="0">
                <a:solidFill>
                  <a:srgbClr val="FF0000"/>
                </a:solidFill>
              </a:rPr>
              <a:t>Les images de la dernière ligne et colonne ne font pas la même taille que les autres pour respecter la taille initiale de l’image </a:t>
            </a:r>
          </a:p>
          <a:p>
            <a:pPr>
              <a:buFontTx/>
              <a:buNone/>
            </a:pPr>
            <a:endParaRPr lang="fr-FR" sz="16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14" y="2420888"/>
            <a:ext cx="7161212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9BE-C8CC-4ADB-B954-B54221C806E0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 utilisés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/>
              <a:t>Nos meilleurs formules de comparaisons :</a:t>
            </a:r>
          </a:p>
          <a:p>
            <a:pPr lvl="1"/>
            <a:r>
              <a:rPr lang="fr-FR" sz="2400" dirty="0"/>
              <a:t>Plus proche moyenne par couleur :</a:t>
            </a:r>
          </a:p>
          <a:p>
            <a:pPr lvl="1"/>
            <a:endParaRPr lang="fr-FR" sz="2400" dirty="0"/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MSE </a:t>
            </a:r>
            <a:r>
              <a:rPr lang="fr-FR" sz="2400" dirty="0"/>
              <a:t>:</a:t>
            </a:r>
          </a:p>
          <a:p>
            <a:pPr lvl="1"/>
            <a:endParaRPr lang="fr-FR" sz="2400" dirty="0"/>
          </a:p>
          <a:p>
            <a:pPr lvl="1"/>
            <a:endParaRPr lang="fr-FR" sz="2400" dirty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Plus </a:t>
            </a:r>
            <a:r>
              <a:rPr lang="fr-FR" sz="2400" dirty="0"/>
              <a:t>proche couleur et intensité</a:t>
            </a:r>
          </a:p>
          <a:p>
            <a:pPr lvl="1"/>
            <a:endParaRPr lang="fr-FR" sz="2400" dirty="0"/>
          </a:p>
          <a:p>
            <a:pPr lvl="2">
              <a:buFontTx/>
              <a:buNone/>
            </a:pPr>
            <a:r>
              <a:rPr lang="fr-FR" sz="2000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91680" y="2636912"/>
                <a:ext cx="4978542" cy="930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4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1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fr-FR" sz="14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𝐵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fr-FR" sz="1400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⟦"/>
                                      <m:endChr m:val="⟧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1,3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fr-FR" sz="1400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fr-FR" sz="14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fr-FR" sz="1400" i="1">
                                                  <a:latin typeface="Cambria Math"/>
                                                </a:rPr>
                                                <m:t>𝐾</m:t>
                                              </m:r>
                                              <m:r>
                                                <a:rPr lang="fr-FR" sz="1400" i="1">
                                                  <a:latin typeface="Cambria Math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fr-FR" sz="1400" i="1">
                                                  <a:latin typeface="Cambria Math"/>
                                                </a:rPr>
                                                <m:t>𝐿</m:t>
                                              </m:r>
                                            </m:den>
                                          </m:f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supHide m:val="on"/>
                                              <m:ctrlPr>
                                                <a:rPr lang="fr-FR" sz="1400" i="1"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fr-FR" sz="1400" i="1">
                                                  <a:latin typeface="Cambria Math"/>
                                                </a:rPr>
                                                <m:t>1≤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1400">
                                                  <a:latin typeface="Cambria Math"/>
                                                </a:rPr>
                                                <m:t>k</m:t>
                                              </m:r>
                                              <m:r>
                                                <a:rPr lang="fr-FR" sz="1400" i="1">
                                                  <a:latin typeface="Cambria Math"/>
                                                </a:rPr>
                                                <m:t>≤</m:t>
                                              </m:r>
                                              <m:r>
                                                <a:rPr lang="fr-FR" sz="1400" i="1">
                                                  <a:latin typeface="Cambria Math"/>
                                                </a:rPr>
                                                <m:t>𝐾</m:t>
                                              </m:r>
                                              <m:r>
                                                <a:rPr lang="fr-FR" sz="1400" i="1">
                                                  <a:latin typeface="Cambria Math"/>
                                                </a:rPr>
                                                <m:t>,1≤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1400">
                                                  <a:latin typeface="Cambria Math"/>
                                                </a:rPr>
                                                <m:t>l</m:t>
                                              </m:r>
                                              <m:r>
                                                <a:rPr lang="fr-FR" sz="1400" i="1">
                                                  <a:latin typeface="Cambria Math"/>
                                                </a:rPr>
                                                <m:t>≤</m:t>
                                              </m:r>
                                              <m:r>
                                                <a:rPr lang="fr-FR" sz="1400" i="1">
                                                  <a:latin typeface="Cambria Math"/>
                                                </a:rPr>
                                                <m:t>𝐿</m:t>
                                              </m:r>
                                            </m:sub>
                                            <m:sup/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𝑟𝑒𝑓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ctrl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𝑡𝑒𝑠𝑡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ctrlP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fr-FR" sz="1400" i="1">
                                                          <a:latin typeface="Cambria Math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e>
                      </m:fun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636912"/>
                <a:ext cx="4978542" cy="9305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35696" y="4005064"/>
                <a:ext cx="4838184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4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1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fr-FR" sz="14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𝐵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/>
                                    </a:rPr>
                                    <m:t>3.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fr-FR" sz="1400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⟦"/>
                                      <m:endChr m:val="⟧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1,3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1≤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k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≤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𝐾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,1≤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l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≤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𝐿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fr-FR" sz="1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  <m:t>𝑟𝑒𝑓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ctrlP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fr-FR" sz="14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  <m:t>𝑡𝑒𝑠𝑡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</m:d>
                                              <m:d>
                                                <m:dPr>
                                                  <m:ctrlP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sz="1400" i="1">
                                                      <a:latin typeface="Cambria Math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rad>
                        </m:e>
                      </m:fun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005064"/>
                <a:ext cx="4838184" cy="7288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9512" y="5476545"/>
                <a:ext cx="8784975" cy="810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2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12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fr-FR" sz="12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fr-FR" sz="1200" i="1">
                                  <a:latin typeface="Cambria Math"/>
                                </a:rPr>
                                <m:t>𝐵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200" i="1">
                                  <a:latin typeface="Cambria Math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i="1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fr-FR" sz="1200" i="1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fr-FR" sz="1200" i="1">
                                      <a:latin typeface="Cambria Math"/>
                                    </a:rPr>
                                    <m:t>𝐿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1≤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200">
                                      <a:latin typeface="Cambria Math"/>
                                    </a:rPr>
                                    <m:t>k</m:t>
                                  </m:r>
                                  <m:r>
                                    <a:rPr lang="fr-FR" sz="1200" i="1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fr-FR" sz="1200" i="1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fr-FR" sz="1200" i="1">
                                      <a:latin typeface="Cambria Math"/>
                                    </a:rPr>
                                    <m:t>,1≤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200">
                                      <a:latin typeface="Cambria Math"/>
                                    </a:rPr>
                                    <m:t>l</m:t>
                                  </m:r>
                                  <m:r>
                                    <a:rPr lang="fr-FR" sz="1200" i="1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fr-FR" sz="1200" i="1">
                                      <a:latin typeface="Cambria Math"/>
                                    </a:rPr>
                                    <m:t>𝐿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⟦"/>
                                          <m:endChr m:val="⟧"/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1,3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𝑟𝑒𝑓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)−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𝑡𝑒𝑠𝑡</m:t>
                                          </m:r>
                                        </m:sub>
                                      </m:sSub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)(</m:t>
                                      </m:r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  <m:r>
                                <a:rPr lang="fr-FR" sz="12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⟦"/>
                                          <m:endChr m:val="⟧"/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1,3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fr-FR" sz="12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fr-FR" sz="1200" i="1">
                                                      <a:latin typeface="Cambria Math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fr-FR" sz="1200" i="1">
                                                      <a:latin typeface="Cambria Math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fr-FR" sz="1200" i="1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fr-FR" sz="1200" i="1">
                                                      <a:latin typeface="Cambria Math"/>
                                                    </a:rPr>
                                                    <m:t>.</m:t>
                                                  </m:r>
                                                  <m:r>
                                                    <a:rPr lang="fr-FR" sz="1200" i="1">
                                                      <a:latin typeface="Cambria Math"/>
                                                    </a:rPr>
                                                    <m:t>𝐿</m:t>
                                                  </m:r>
                                                </m:den>
                                              </m:f>
                                              <m:nary>
                                                <m:naryPr>
                                                  <m:chr m:val="∑"/>
                                                  <m:limLoc m:val="undOvr"/>
                                                  <m:supHide m:val="on"/>
                                                  <m:ctrlPr>
                                                    <a:rPr lang="fr-FR" sz="1200" i="1">
                                                      <a:latin typeface="Cambria Math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fr-FR" sz="1200" i="1">
                                                      <a:latin typeface="Cambria Math"/>
                                                    </a:rPr>
                                                    <m:t>1≤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fr-FR" sz="1200">
                                                      <a:latin typeface="Cambria Math"/>
                                                    </a:rPr>
                                                    <m:t>k</m:t>
                                                  </m:r>
                                                  <m:r>
                                                    <a:rPr lang="fr-FR" sz="1200" i="1">
                                                      <a:latin typeface="Cambria Math"/>
                                                    </a:rPr>
                                                    <m:t>≤</m:t>
                                                  </m:r>
                                                  <m:r>
                                                    <a:rPr lang="fr-FR" sz="1200" i="1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fr-FR" sz="1200" i="1">
                                                      <a:latin typeface="Cambria Math"/>
                                                    </a:rPr>
                                                    <m:t>,1≤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fr-FR" sz="1200">
                                                      <a:latin typeface="Cambria Math"/>
                                                    </a:rPr>
                                                    <m:t>l</m:t>
                                                  </m:r>
                                                  <m:r>
                                                    <a:rPr lang="fr-FR" sz="1200" i="1">
                                                      <a:latin typeface="Cambria Math"/>
                                                    </a:rPr>
                                                    <m:t>≤</m:t>
                                                  </m:r>
                                                  <m:r>
                                                    <a:rPr lang="fr-FR" sz="1200" i="1">
                                                      <a:latin typeface="Cambria Math"/>
                                                    </a:rPr>
                                                    <m:t>𝐿</m:t>
                                                  </m:r>
                                                </m:sub>
                                                <m:sup/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fr-FR" sz="12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  <m:t>𝑟𝑒𝑓</m:t>
                                                          </m:r>
                                                        </m:sub>
                                                      </m:sSub>
                                                      <m:d>
                                                        <m:dPr>
                                                          <m:ctrlP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  <m:t>𝑘</m:t>
                                                          </m:r>
                                                          <m: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  <m:t>𝑙</m:t>
                                                          </m:r>
                                                        </m:e>
                                                      </m:d>
                                                      <m:d>
                                                        <m:dPr>
                                                          <m:ctrlP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  <m:t>𝑝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fr-FR" sz="1200" i="1">
                                                          <a:latin typeface="Cambria Math"/>
                                                        </a:rPr>
                                                        <m:t>−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  <m:t>𝑡𝑒𝑠𝑡</m:t>
                                                          </m:r>
                                                        </m:sub>
                                                      </m:sSub>
                                                      <m:d>
                                                        <m:dPr>
                                                          <m:ctrlP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  <m:t>𝑘</m:t>
                                                          </m:r>
                                                          <m: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  <m:t>,</m:t>
                                                          </m:r>
                                                          <m: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  <m:t>𝑙</m:t>
                                                          </m:r>
                                                        </m:e>
                                                      </m:d>
                                                      <m:d>
                                                        <m:dPr>
                                                          <m:ctrlP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fr-FR" sz="1200" i="1">
                                                              <a:latin typeface="Cambria Math"/>
                                                            </a:rPr>
                                                            <m:t>𝑝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476545"/>
                <a:ext cx="8784975" cy="8107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9BE-C8CC-4ADB-B954-B54221C806E0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 utilisés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/>
              <a:t>Exemples…</a:t>
            </a:r>
            <a:endParaRPr lang="fr-FR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LABABIDI Ahmed - NOUVET Damien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9BE-C8CC-4ADB-B954-B54221C806E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2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681</TotalTime>
  <Words>580</Words>
  <Application>Microsoft Office PowerPoint</Application>
  <PresentationFormat>On-screen Show (4:3)</PresentationFormat>
  <Paragraphs>120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Création Mosaïque</vt:lpstr>
      <vt:lpstr>Présentation du projet</vt:lpstr>
      <vt:lpstr>Plan</vt:lpstr>
      <vt:lpstr>Design</vt:lpstr>
      <vt:lpstr>PowerPoint Presentation</vt:lpstr>
      <vt:lpstr>Algorithmes utilisés</vt:lpstr>
      <vt:lpstr>Algorithmes utilisés</vt:lpstr>
      <vt:lpstr>Algorithmes utilisés</vt:lpstr>
      <vt:lpstr>Algorithmes utilisés</vt:lpstr>
      <vt:lpstr>PowerPoint Presentation</vt:lpstr>
      <vt:lpstr>PowerPoint Presentation</vt:lpstr>
      <vt:lpstr>PowerPoint Presentation</vt:lpstr>
      <vt:lpstr>Fonctionnement du Programme</vt:lpstr>
      <vt:lpstr>Apports du projet</vt:lpstr>
      <vt:lpstr>Apports du projet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Mosaïque</dc:title>
  <dc:creator>dnou</dc:creator>
  <cp:lastModifiedBy>Kaz</cp:lastModifiedBy>
  <cp:revision>18</cp:revision>
  <dcterms:created xsi:type="dcterms:W3CDTF">2013-01-24T17:38:29Z</dcterms:created>
  <dcterms:modified xsi:type="dcterms:W3CDTF">2013-01-29T00:42:49Z</dcterms:modified>
</cp:coreProperties>
</file>