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65" r:id="rId5"/>
    <p:sldId id="257" r:id="rId6"/>
    <p:sldId id="263" r:id="rId7"/>
    <p:sldId id="264" r:id="rId8"/>
    <p:sldId id="261" r:id="rId9"/>
    <p:sldId id="262" r:id="rId10"/>
    <p:sldId id="25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AA5AE6E-8AEB-46AA-957F-53D1D4D7AC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5FCAB1-9ED2-45B5-9FA8-54A6561C9D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93E7-FF32-4B2D-AF53-D424BA7B0FD6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A39A67-EB6F-4444-8434-5E0AA1642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C1D9BB-A613-4BFF-B1D2-227D882DB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519B5-68F2-48F3-9BC1-6CF9F1918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9147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2-04-15T12:56:03.848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0,'19'0'62,"-1"0"-46,1 0 0,-19 18-16,18-18 15,1 0 1,-1 0-16,1 0 15,-1 0-15,1 0 16,0 0-16,-1 0 16,1 0-16,-1 0 15,1 0-15,-1 0 0,1 0 16,-1 0 0,1 0-1,-1 0 1,1 0 62,-1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2-04-15T12:56:06.58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0,'19'0'78,"-1"0"-78,1 0 0,0 0 16,-1 0-16,1 0 16,-1 0-16,1 0 0,-1 0 15,1 0 1,-1 0 0,1 0-16,-1 0 31,1 0-16,-1 0 1,1 0-16,0 0 16,-1 0-16,1 0 15,-1 0-15,1 0 16,-1 0 0,1 0 30,-1 0-30,1 0 15,-1 0 16,-18 18-16,19-18 16,-1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7A890-C75A-4322-9026-377ABF84CBE5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6C93-B33D-4A0E-B359-8F3C8E3A8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8453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6C93-B33D-4A0E-B359-8F3C8E3A8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77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Preintergration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Comparsion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Conforming()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Merging and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Restructing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6C93-B33D-4A0E-B359-8F3C8E3A8D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5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Preintergration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Comparsion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Conforming()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Merging and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Restructing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6C93-B33D-4A0E-B359-8F3C8E3A8D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7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2345-3FA3-4C55-A063-027836E23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8489A7-015E-4442-B108-8B64C159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translators/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70" y="3939902"/>
            <a:ext cx="486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110522053 </a:t>
            </a:r>
            <a:r>
              <a:rPr kumimoji="0"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王瑋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Assignment 2</a:t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Schema Matching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880" y="1131590"/>
            <a:ext cx="8496944" cy="460648"/>
          </a:xfrm>
        </p:spPr>
        <p:txBody>
          <a:bodyPr/>
          <a:lstStyle/>
          <a:p>
            <a:r>
              <a:rPr lang="en-US" altLang="zh-TW" b="1" dirty="0"/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16224" y="1563638"/>
            <a:ext cx="8311552" cy="1411561"/>
          </a:xfrm>
        </p:spPr>
        <p:txBody>
          <a:bodyPr lIns="288000"/>
          <a:lstStyle/>
          <a:p>
            <a:pPr algn="just"/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基於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rule-based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方式的演算法，總計三個步驟，前兩個步驟只單純比較欄位名稱，分別為完全相似比對、將所有語言轉為英文後再轉成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word embedding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比較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cosine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相似度，最後一個步驟則納入欄位內容做比較，並記錄特定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pattern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ko-KR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&amp; Related work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C95B70-975F-4F14-B169-BFEB6578E518}"/>
              </a:ext>
            </a:extLst>
          </p:cNvPr>
          <p:cNvSpPr txBox="1">
            <a:spLocks/>
          </p:cNvSpPr>
          <p:nvPr/>
        </p:nvSpPr>
        <p:spPr>
          <a:xfrm>
            <a:off x="416224" y="257175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Related work</a:t>
            </a:r>
            <a:endParaRPr lang="en-US" b="1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8208DC7F-AD68-43E6-9172-227F87340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6B19D33-583F-4329-8CD8-BA7FB0592D84}"/>
              </a:ext>
            </a:extLst>
          </p:cNvPr>
          <p:cNvSpPr txBox="1">
            <a:spLocks/>
          </p:cNvSpPr>
          <p:nvPr/>
        </p:nvSpPr>
        <p:spPr>
          <a:xfrm>
            <a:off x="409992" y="3003798"/>
            <a:ext cx="8311552" cy="1411561"/>
          </a:xfrm>
          <a:prstGeom prst="rect">
            <a:avLst/>
          </a:prstGeom>
        </p:spPr>
        <p:txBody>
          <a:bodyPr lIns="288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0"/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Schema matching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應用在非常多不同場域及實驗中，像是將舊有資料庫與新的資料庫進行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合併、大數據分析時需要統整不同網站或資料量的情況。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 latinLnBrk="0"/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現有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schema matching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方式有非常多種，依自身需求設計欄位不考慮實際資料的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Schema-level matching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、針對欲合併的數據進行分析後訂製欄位的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instance-level matching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，以及結合上述兩種的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Hybrid matching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等。</a:t>
            </a:r>
            <a:endParaRPr lang="en-US" altLang="ko-KR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7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Zero</a:t>
            </a:r>
            <a:r>
              <a:rPr lang="zh-TW" altLang="en-US" b="1" dirty="0"/>
              <a:t> </a:t>
            </a:r>
            <a:r>
              <a:rPr lang="en-US" altLang="zh-TW" b="1" dirty="0"/>
              <a:t>step:</a:t>
            </a:r>
            <a:r>
              <a:rPr lang="zh-TW" altLang="en-US" b="1" dirty="0"/>
              <a:t> 欄位前處理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先將欄位名稱為空及整列欄位皆為空值的內容去除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接著步驟三在使用欄位內容時會跳過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NAN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的欄位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6E5205-7E69-4B0F-9055-F6A454C7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2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5AF12-8124-4799-8CEE-ADB7D1D4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44" y="2715766"/>
            <a:ext cx="6923112" cy="7348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D3F88C-F825-41B2-A305-239D0E21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77" y="3842511"/>
            <a:ext cx="3388649" cy="9310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030E8DD-80C9-45BD-8631-95F7F8FF7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106" y="4250161"/>
            <a:ext cx="4824536" cy="515918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993B33D-C0E0-4914-A40E-534308D7E31D}"/>
                  </a:ext>
                </a:extLst>
              </p14:cNvPr>
              <p14:cNvContentPartPr/>
              <p14:nvPr/>
            </p14:nvContentPartPr>
            <p14:xfrm>
              <a:off x="3750992" y="4698985"/>
              <a:ext cx="140400" cy="75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993B33D-C0E0-4914-A40E-534308D7E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9672" y="4635985"/>
                <a:ext cx="203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C1C1D59-5E5C-4E1B-8FD2-54351E5E3457}"/>
                  </a:ext>
                </a:extLst>
              </p14:cNvPr>
              <p14:cNvContentPartPr/>
              <p14:nvPr/>
            </p14:nvContentPartPr>
            <p14:xfrm>
              <a:off x="5532992" y="4518625"/>
              <a:ext cx="187200" cy="72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C1C1D59-5E5C-4E1B-8FD2-54351E5E34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1672" y="4455625"/>
                <a:ext cx="2498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6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</a:t>
            </a:r>
            <a:r>
              <a:rPr lang="zh-TW" altLang="en-US" b="1" dirty="0"/>
              <a:t> </a:t>
            </a:r>
            <a:r>
              <a:rPr lang="en-US" altLang="zh-TW" b="1" dirty="0"/>
              <a:t>step:</a:t>
            </a:r>
            <a:r>
              <a:rPr lang="zh-TW" altLang="en-US" b="1" dirty="0"/>
              <a:t> 字串相似度比對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首先找出同一個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pair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裡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table1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table2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的欄位名稱，做字串的完全比對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Same =  </a:t>
            </a:r>
            <a:r>
              <a:rPr lang="en-US" altLang="zh-TW" sz="18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list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8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columns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]).</a:t>
            </a:r>
            <a:r>
              <a:rPr lang="en-US" altLang="zh-TW" sz="1800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intersection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columns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8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]))</a:t>
            </a:r>
            <a:br>
              <a:rPr lang="en-US" altLang="zh-TW" sz="1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1800" b="0" dirty="0">
              <a:solidFill>
                <a:srgbClr val="D4D4D4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刪除欄位為空及完全比對的結果後進行第二輪的步驟</a:t>
            </a:r>
            <a:endParaRPr lang="en-US" altLang="zh-TW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6E5205-7E69-4B0F-9055-F6A454C7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3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49A2E0-A6FD-467D-A696-9F0E97B2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60" y="3442802"/>
            <a:ext cx="5112568" cy="136420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DD894C-99A2-4F5E-B1C7-2004142E8A7B}"/>
              </a:ext>
            </a:extLst>
          </p:cNvPr>
          <p:cNvSpPr txBox="1"/>
          <p:nvPr/>
        </p:nvSpPr>
        <p:spPr>
          <a:xfrm>
            <a:off x="6234724" y="3676454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第一列為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Table1</a:t>
            </a:r>
            <a:b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第二列為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Table2</a:t>
            </a:r>
            <a:b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第三列為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match_col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Second</a:t>
            </a:r>
            <a:r>
              <a:rPr lang="zh-TW" altLang="en-US" b="1" dirty="0"/>
              <a:t> </a:t>
            </a:r>
            <a:r>
              <a:rPr lang="en-US" altLang="zh-TW" b="1" dirty="0"/>
              <a:t>step:</a:t>
            </a:r>
            <a:r>
              <a:rPr lang="zh-TW" altLang="en-US" b="1" dirty="0"/>
              <a:t> 欄位翻譯成英文，以</a:t>
            </a:r>
            <a:r>
              <a:rPr lang="en-US" altLang="zh-TW" b="1" dirty="0"/>
              <a:t>embedding</a:t>
            </a:r>
            <a:r>
              <a:rPr lang="zh-TW" altLang="en-US" b="1" dirty="0"/>
              <a:t>做</a:t>
            </a:r>
            <a:r>
              <a:rPr lang="en-US" altLang="zh-TW" b="1" dirty="0"/>
              <a:t>Cosine</a:t>
            </a:r>
            <a:r>
              <a:rPr lang="zh-TW" altLang="en-US" b="1" dirty="0"/>
              <a:t>相似度比較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translators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pypi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spacy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套件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語料庫選擇</a:t>
            </a:r>
            <a:r>
              <a:rPr lang="en-US" altLang="zh-TW" sz="18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en_core_web_lg</a:t>
            </a:r>
            <a:r>
              <a:rPr lang="zh-TW" altLang="en-US" sz="18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solidFill>
                  <a:srgbClr val="CE9178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CE9178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(741MB</a:t>
            </a:r>
            <a:r>
              <a:rPr lang="zh-TW" altLang="en-US" sz="1800" dirty="0">
                <a:solidFill>
                  <a:srgbClr val="CE9178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CE9178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300dims)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也有使用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Chinese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語料庫，但結果不好最終未採用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Translators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套件將欄位名稱皆轉為英文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將欄位名稱有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的切開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(e.g.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rating_star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⇒rating star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，使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embedding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後結果正常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比較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Table1 &amp; Table2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欄位名稱轉為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embedding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Cosine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相似度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經實驗後設定只保留相似度大於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0.7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的結果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4400" lvl="1">
              <a:buFont typeface="Arial" panose="020B0604020202020204" pitchFamily="34" charset="0"/>
              <a:buChar char="•"/>
            </a:pPr>
            <a:r>
              <a:rPr lang="zh-TW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刪除欄位為空及完全比對的結果後進行第二輪的步驟</a:t>
            </a:r>
            <a:endParaRPr lang="en-US" altLang="zh-TW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6E5205-7E69-4B0F-9055-F6A454C7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Third</a:t>
            </a:r>
            <a:r>
              <a:rPr lang="zh-TW" altLang="en-US" b="1" dirty="0"/>
              <a:t> </a:t>
            </a:r>
            <a:r>
              <a:rPr lang="en-US" altLang="zh-TW" b="1" dirty="0"/>
              <a:t>step:</a:t>
            </a:r>
            <a:r>
              <a:rPr lang="zh-TW" altLang="en-US" b="1" dirty="0"/>
              <a:t> 剩餘欄位再進行欄位內容比較</a:t>
            </a:r>
            <a:r>
              <a:rPr lang="en-US" altLang="zh-TW" b="1" dirty="0"/>
              <a:t>(NER</a:t>
            </a:r>
            <a:r>
              <a:rPr lang="zh-TW" altLang="en-US" b="1" dirty="0"/>
              <a:t>、</a:t>
            </a:r>
            <a:r>
              <a:rPr lang="en-US" altLang="zh-TW" b="1" dirty="0"/>
              <a:t>String</a:t>
            </a:r>
            <a:r>
              <a:rPr lang="zh-TW" altLang="en-US" b="1" dirty="0"/>
              <a:t>、</a:t>
            </a:r>
            <a:r>
              <a:rPr lang="en-US" altLang="zh-TW" b="1" dirty="0"/>
              <a:t>Date)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多個條件式設計，如欄位內容是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結尾為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.jpg, .jpeg, .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png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，判定是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Picture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開頭為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 or http://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，判定是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可以轉為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datetime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型態，判定是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Date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以正規表示去除欄位內容的數字及空格判斷是否有固定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pattern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欄位是空值即為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Number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欄位是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’.’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Float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如果是其他值則計次確認最後每個欄位內容是否都符合該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NER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方式判斷欄位內容長度為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的值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6E5205-7E69-4B0F-9055-F6A454C7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419622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前兩步驟跑完的結果大致上已經有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50%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的準確率，接著進行欄位內容比對後，結果為下圖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第二列為答對數量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正確數量、第三列為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Precision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第三步驟比對完結果為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因結果未直接採取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Similarity Matrix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之結果，所以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result.csv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只附上配對結果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Result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12B6F54-7031-40D2-B3D7-F3BD5DA02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49EACB4-4733-44B5-8299-2B55814C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98255"/>
              </p:ext>
            </p:extLst>
          </p:nvPr>
        </p:nvGraphicFramePr>
        <p:xfrm>
          <a:off x="909920" y="2107187"/>
          <a:ext cx="7776880" cy="74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5">
                  <a:extLst>
                    <a:ext uri="{9D8B030D-6E8A-4147-A177-3AD203B41FA5}">
                      <a16:colId xmlns:a16="http://schemas.microsoft.com/office/drawing/2014/main" val="3363734133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953389834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409504802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413408918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83945004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45058340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18519238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203452655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745946085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95938413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71723356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745172748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313683551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60988825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086010204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714008360"/>
                    </a:ext>
                  </a:extLst>
                </a:gridCol>
              </a:tblGrid>
              <a:tr h="234483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Pair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0701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5/8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91157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398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7547464-2D3C-4EAC-A64C-C5D0A884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80415"/>
              </p:ext>
            </p:extLst>
          </p:nvPr>
        </p:nvGraphicFramePr>
        <p:xfrm>
          <a:off x="909920" y="3473106"/>
          <a:ext cx="7776880" cy="74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5">
                  <a:extLst>
                    <a:ext uri="{9D8B030D-6E8A-4147-A177-3AD203B41FA5}">
                      <a16:colId xmlns:a16="http://schemas.microsoft.com/office/drawing/2014/main" val="3363734133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953389834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409504802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413408918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83945004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45058340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18519238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203452655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745946085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959384136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71723356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3745172748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313683551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609888250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1086010204"/>
                    </a:ext>
                  </a:extLst>
                </a:gridCol>
                <a:gridCol w="486055">
                  <a:extLst>
                    <a:ext uri="{9D8B030D-6E8A-4147-A177-3AD203B41FA5}">
                      <a16:colId xmlns:a16="http://schemas.microsoft.com/office/drawing/2014/main" val="2714008360"/>
                    </a:ext>
                  </a:extLst>
                </a:gridCol>
              </a:tblGrid>
              <a:tr h="234483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Pair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0701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11/12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7/8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91157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3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0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這次的作業上網了解許多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schema matching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方式以及文字處理上的解決辦法，參考許多內容但因為資料集不夠多且認為資料內容也不太相關，所以沒有採用建立模型的方式完成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schema matching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，主要是採取規則式的方式完成欄位配對，而結果也沒有想像中差。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總結可以分為兩大部分，分別為針對欄位名稱的處理及欄位內容的比對，首先欄位名稱很明顯地可以進行直接比較，而過程中也會遇到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table1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對到不同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table2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欄位名稱的情形，取得相似度最高的結果後，再將剩餘的欄位進行內容比較，此階段也採取規則式的方法先找出網址、日期類的欄位並註記，接著使用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NER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找出每個欄位內容最多的標籤，再以此標籤做欄位比對，最終就如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Result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呈現內容。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5A54E81-164F-494B-94D8-BA23E2BD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8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微軟正黑體" panose="020B0604030504040204" pitchFamily="34" charset="-120"/>
              </a:rPr>
              <a:t>Reference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275606"/>
            <a:ext cx="6912768" cy="460648"/>
          </a:xfrm>
        </p:spPr>
        <p:txBody>
          <a:bodyPr/>
          <a:lstStyle/>
          <a:p>
            <a:pPr lvl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Tools</a:t>
            </a:r>
            <a:endParaRPr lang="en-US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813280"/>
            <a:ext cx="6758408" cy="763489"/>
          </a:xfrm>
        </p:spPr>
        <p:txBody>
          <a:bodyPr/>
          <a:lstStyle/>
          <a:p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Spacy: </a:t>
            </a:r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https://spacy.io/</a:t>
            </a:r>
            <a:endParaRPr lang="en-US" altLang="ko-KR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Translators </a:t>
            </a:r>
            <a:r>
              <a:rPr lang="en-US" altLang="ko-KR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pypi</a:t>
            </a:r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https://pypi.org/project/translators/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787280B-0FC1-4AC8-8BAD-1FDD8998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31DC1F-5561-484E-AB46-68C682854F61}" type="slidenum">
              <a:rPr lang="en-US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6F9B242-63DD-4C1B-9690-F68586295553}"/>
              </a:ext>
            </a:extLst>
          </p:cNvPr>
          <p:cNvSpPr txBox="1">
            <a:spLocks/>
          </p:cNvSpPr>
          <p:nvPr/>
        </p:nvSpPr>
        <p:spPr>
          <a:xfrm>
            <a:off x="1979712" y="2616220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微軟正黑體" panose="020B0604030504040204" pitchFamily="34" charset="-120"/>
              </a:rPr>
              <a:t>Paper</a:t>
            </a:r>
            <a:endParaRPr lang="en-US" b="1" dirty="0">
              <a:ea typeface="微軟正黑體" panose="020B0604030504040204" pitchFamily="34" charset="-12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75CE7A6-87BC-4318-95FE-20927CE798A6}"/>
              </a:ext>
            </a:extLst>
          </p:cNvPr>
          <p:cNvSpPr txBox="1">
            <a:spLocks/>
          </p:cNvSpPr>
          <p:nvPr/>
        </p:nvSpPr>
        <p:spPr>
          <a:xfrm>
            <a:off x="1990056" y="3292891"/>
            <a:ext cx="6758408" cy="76348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20000" latinLnBrk="0">
              <a:spcBef>
                <a:spcPts val="30"/>
              </a:spcBef>
            </a:pPr>
            <a:r>
              <a:rPr lang="en-US" altLang="zh-TW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Madhavan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J., Bernstein, P. A., &amp; Rahm, E. (2001, September).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Generic      	schema matching with cupid. In </a:t>
            </a:r>
            <a:r>
              <a:rPr lang="en-US" altLang="zh-TW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vldb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 (Vol. 1, pp. 49-58).</a:t>
            </a:r>
            <a:b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Rahm, E., &amp; Bernstein, P. A. (2001). A survey of approaches to automatic 	schema matching. </a:t>
            </a:r>
            <a:r>
              <a:rPr lang="en-US" altLang="zh-TW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VLDB Journal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 </a:t>
            </a:r>
            <a:r>
              <a:rPr lang="en-US" altLang="zh-TW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(4), 334-350.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1002</Words>
  <Application>Microsoft Office PowerPoint</Application>
  <PresentationFormat>如螢幕大小 (16:9)</PresentationFormat>
  <Paragraphs>164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맑은 고딕</vt:lpstr>
      <vt:lpstr>微軟正黑體</vt:lpstr>
      <vt:lpstr>新細明體</vt:lpstr>
      <vt:lpstr>Arial</vt:lpstr>
      <vt:lpstr>Calibri</vt:lpstr>
      <vt:lpstr>Times New Roman</vt:lpstr>
      <vt:lpstr>Office Theme</vt:lpstr>
      <vt:lpstr>Custom Design</vt:lpstr>
      <vt:lpstr>PowerPoint 簡報</vt:lpstr>
      <vt:lpstr>Introduction &amp; Related work</vt:lpstr>
      <vt:lpstr>Method</vt:lpstr>
      <vt:lpstr>Method</vt:lpstr>
      <vt:lpstr>Method</vt:lpstr>
      <vt:lpstr>Method</vt:lpstr>
      <vt:lpstr>Result</vt:lpstr>
      <vt:lpstr>Conclusion</vt:lpstr>
      <vt:lpstr>Reference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王瑋</cp:lastModifiedBy>
  <cp:revision>62</cp:revision>
  <dcterms:created xsi:type="dcterms:W3CDTF">2014-04-01T16:27:38Z</dcterms:created>
  <dcterms:modified xsi:type="dcterms:W3CDTF">2022-04-15T15:53:57Z</dcterms:modified>
</cp:coreProperties>
</file>