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12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54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62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98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33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93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0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14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23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83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44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8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グループ化 101"/>
          <p:cNvGrpSpPr/>
          <p:nvPr/>
        </p:nvGrpSpPr>
        <p:grpSpPr>
          <a:xfrm>
            <a:off x="2352686" y="693142"/>
            <a:ext cx="7678992" cy="4016622"/>
            <a:chOff x="2352686" y="629642"/>
            <a:chExt cx="7678992" cy="4016622"/>
          </a:xfrm>
        </p:grpSpPr>
        <p:sp>
          <p:nvSpPr>
            <p:cNvPr id="4" name="正方形/長方形 3"/>
            <p:cNvSpPr/>
            <p:nvPr/>
          </p:nvSpPr>
          <p:spPr>
            <a:xfrm>
              <a:off x="5386515" y="1009015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STATE_INIT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円/楕円 4"/>
            <p:cNvSpPr/>
            <p:nvPr/>
          </p:nvSpPr>
          <p:spPr>
            <a:xfrm>
              <a:off x="6187833" y="629642"/>
              <a:ext cx="164757" cy="17299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矢印コネクタ 6"/>
            <p:cNvCxnSpPr>
              <a:stCxn id="5" idx="4"/>
              <a:endCxn id="4" idx="0"/>
            </p:cNvCxnSpPr>
            <p:nvPr/>
          </p:nvCxnSpPr>
          <p:spPr>
            <a:xfrm>
              <a:off x="6270212" y="802637"/>
              <a:ext cx="1" cy="2063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正方形/長方形 8"/>
            <p:cNvSpPr/>
            <p:nvPr/>
          </p:nvSpPr>
          <p:spPr>
            <a:xfrm>
              <a:off x="5386515" y="1590469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STATE_IDLE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直線矢印コネクタ 9"/>
            <p:cNvCxnSpPr>
              <a:stCxn id="4" idx="2"/>
              <a:endCxn id="9" idx="0"/>
            </p:cNvCxnSpPr>
            <p:nvPr/>
          </p:nvCxnSpPr>
          <p:spPr>
            <a:xfrm>
              <a:off x="6270213" y="1367139"/>
              <a:ext cx="0" cy="2233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6819125" y="2150865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STATE_OUT_SIG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曲線コネクタ 15"/>
            <p:cNvCxnSpPr>
              <a:stCxn id="9" idx="3"/>
              <a:endCxn id="13" idx="0"/>
            </p:cNvCxnSpPr>
            <p:nvPr/>
          </p:nvCxnSpPr>
          <p:spPr>
            <a:xfrm>
              <a:off x="7153910" y="1769531"/>
              <a:ext cx="548913" cy="38133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7409008" y="1643850"/>
              <a:ext cx="11506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err="1" smtClean="0"/>
                <a:t>req</a:t>
              </a:r>
              <a:r>
                <a:rPr kumimoji="1" lang="en-US" altLang="ja-JP" sz="1600" dirty="0" smtClean="0"/>
                <a:t> == 1</a:t>
              </a:r>
              <a:endParaRPr kumimoji="1" lang="ja-JP" altLang="en-US" sz="16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819125" y="2905947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STATE_OUT_END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" name="直線矢印コネクタ 19"/>
            <p:cNvCxnSpPr>
              <a:stCxn id="13" idx="2"/>
              <a:endCxn id="18" idx="0"/>
            </p:cNvCxnSpPr>
            <p:nvPr/>
          </p:nvCxnSpPr>
          <p:spPr>
            <a:xfrm>
              <a:off x="7702823" y="2508989"/>
              <a:ext cx="0" cy="3969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/>
            <p:cNvSpPr txBox="1"/>
            <p:nvPr/>
          </p:nvSpPr>
          <p:spPr>
            <a:xfrm>
              <a:off x="7786420" y="2536071"/>
              <a:ext cx="14324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/>
                <a:t>Count 5u sec</a:t>
              </a:r>
              <a:endParaRPr kumimoji="1" lang="ja-JP" altLang="en-US" sz="1600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6819125" y="3597957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STATE_WAIT750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6504215" y="4230766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STATE_IN_SIG_WAIT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8251239" y="4289967"/>
              <a:ext cx="17804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/>
                <a:t>Count 750u sec</a:t>
              </a:r>
              <a:endParaRPr kumimoji="1" lang="ja-JP" altLang="en-US" sz="1600" dirty="0"/>
            </a:p>
          </p:txBody>
        </p:sp>
        <p:cxnSp>
          <p:nvCxnSpPr>
            <p:cNvPr id="65" name="直線矢印コネクタ 64"/>
            <p:cNvCxnSpPr>
              <a:stCxn id="18" idx="2"/>
              <a:endCxn id="38" idx="0"/>
            </p:cNvCxnSpPr>
            <p:nvPr/>
          </p:nvCxnSpPr>
          <p:spPr>
            <a:xfrm>
              <a:off x="7702823" y="3264071"/>
              <a:ext cx="0" cy="3338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曲線コネクタ 67"/>
            <p:cNvCxnSpPr>
              <a:stCxn id="38" idx="3"/>
              <a:endCxn id="47" idx="3"/>
            </p:cNvCxnSpPr>
            <p:nvPr/>
          </p:nvCxnSpPr>
          <p:spPr>
            <a:xfrm flipH="1">
              <a:off x="8271610" y="3777019"/>
              <a:ext cx="314910" cy="632809"/>
            </a:xfrm>
            <a:prstGeom prst="curvedConnector3">
              <a:avLst>
                <a:gd name="adj1" fmla="val -7259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正方形/長方形 72"/>
            <p:cNvSpPr/>
            <p:nvPr/>
          </p:nvSpPr>
          <p:spPr>
            <a:xfrm>
              <a:off x="4300765" y="4230766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STATE_IN_SIG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4" name="直線矢印コネクタ 73"/>
            <p:cNvCxnSpPr>
              <a:stCxn id="47" idx="1"/>
              <a:endCxn id="73" idx="3"/>
            </p:cNvCxnSpPr>
            <p:nvPr/>
          </p:nvCxnSpPr>
          <p:spPr>
            <a:xfrm flipH="1">
              <a:off x="6068160" y="4409828"/>
              <a:ext cx="4360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正方形/長方形 76"/>
            <p:cNvSpPr/>
            <p:nvPr/>
          </p:nvSpPr>
          <p:spPr>
            <a:xfrm>
              <a:off x="3868965" y="3611103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STATE_IN_SIG_END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68964" y="2905947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STATE_WAIT200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3868965" y="2146634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STATE_PROCESS_END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曲線コネクタ 84"/>
            <p:cNvCxnSpPr>
              <a:stCxn id="73" idx="1"/>
              <a:endCxn id="77" idx="1"/>
            </p:cNvCxnSpPr>
            <p:nvPr/>
          </p:nvCxnSpPr>
          <p:spPr>
            <a:xfrm rot="10800000">
              <a:off x="3868965" y="3790166"/>
              <a:ext cx="431800" cy="619663"/>
            </a:xfrm>
            <a:prstGeom prst="curvedConnector3">
              <a:avLst>
                <a:gd name="adj1" fmla="val 15294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/>
            <p:cNvCxnSpPr>
              <a:stCxn id="77" idx="0"/>
              <a:endCxn id="78" idx="2"/>
            </p:cNvCxnSpPr>
            <p:nvPr/>
          </p:nvCxnSpPr>
          <p:spPr>
            <a:xfrm flipH="1" flipV="1">
              <a:off x="4752662" y="3264071"/>
              <a:ext cx="1" cy="347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/>
            <p:cNvCxnSpPr>
              <a:stCxn id="78" idx="0"/>
              <a:endCxn id="79" idx="2"/>
            </p:cNvCxnSpPr>
            <p:nvPr/>
          </p:nvCxnSpPr>
          <p:spPr>
            <a:xfrm flipV="1">
              <a:off x="4752662" y="2504758"/>
              <a:ext cx="1" cy="401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曲線コネクタ 96"/>
            <p:cNvCxnSpPr>
              <a:stCxn id="79" idx="0"/>
              <a:endCxn id="9" idx="1"/>
            </p:cNvCxnSpPr>
            <p:nvPr/>
          </p:nvCxnSpPr>
          <p:spPr>
            <a:xfrm rot="5400000" flipH="1" flipV="1">
              <a:off x="4881038" y="1641157"/>
              <a:ext cx="377103" cy="63385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テキスト ボックス 99"/>
            <p:cNvSpPr txBox="1"/>
            <p:nvPr/>
          </p:nvSpPr>
          <p:spPr>
            <a:xfrm>
              <a:off x="2352686" y="3815267"/>
              <a:ext cx="1780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 smtClean="0"/>
                <a:t>sig </a:t>
              </a:r>
              <a:r>
                <a:rPr lang="en-US" altLang="ja-JP" sz="1600" dirty="0"/>
                <a:t>==  </a:t>
              </a:r>
              <a:r>
                <a:rPr lang="en-US" altLang="ja-JP" sz="1600" dirty="0" smtClean="0"/>
                <a:t>0</a:t>
              </a:r>
            </a:p>
            <a:p>
              <a:pPr algn="ctr"/>
              <a:r>
                <a:rPr lang="en-US" altLang="ja-JP" sz="1600" dirty="0" smtClean="0"/>
                <a:t>or</a:t>
              </a:r>
            </a:p>
            <a:p>
              <a:pPr algn="ctr"/>
              <a:r>
                <a:rPr lang="en-US" altLang="ja-JP" sz="1600" dirty="0" smtClean="0"/>
                <a:t>echo &gt; 1850000</a:t>
              </a:r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2919605" y="2536071"/>
              <a:ext cx="1749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/>
                <a:t>Count 200u sec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414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t="10694" r="75237" b="56529"/>
          <a:stretch/>
        </p:blipFill>
        <p:spPr>
          <a:xfrm>
            <a:off x="2667000" y="1285875"/>
            <a:ext cx="2828926" cy="22479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924054" y="1700213"/>
            <a:ext cx="2238496" cy="9763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22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4588" t="11774" r="45824" b="33848"/>
          <a:stretch/>
        </p:blipFill>
        <p:spPr>
          <a:xfrm>
            <a:off x="3309256" y="1022350"/>
            <a:ext cx="3802743" cy="509451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463804" y="5549900"/>
            <a:ext cx="2238496" cy="1682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628904" y="1600200"/>
            <a:ext cx="3178296" cy="1682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93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78" y="858069"/>
            <a:ext cx="10665682" cy="42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0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図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9" y="879439"/>
            <a:ext cx="11700401" cy="509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01" y="1156035"/>
            <a:ext cx="10507198" cy="454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0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71" y="21219"/>
            <a:ext cx="914400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730656" y="1203767"/>
            <a:ext cx="1151440" cy="599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吹き出し 3"/>
          <p:cNvSpPr/>
          <p:nvPr/>
        </p:nvSpPr>
        <p:spPr>
          <a:xfrm>
            <a:off x="240014" y="503017"/>
            <a:ext cx="1587500" cy="457200"/>
          </a:xfrm>
          <a:prstGeom prst="wedgeRectCallout">
            <a:avLst>
              <a:gd name="adj1" fmla="val 71516"/>
              <a:gd name="adj2" fmla="val 1416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電源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4684998" y="2964467"/>
            <a:ext cx="1114787" cy="103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2882096" y="1803198"/>
            <a:ext cx="2292913" cy="793074"/>
          </a:xfrm>
          <a:prstGeom prst="wedgeRectCallout">
            <a:avLst>
              <a:gd name="adj1" fmla="val 49809"/>
              <a:gd name="adj2" fmla="val 131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FPGA</a:t>
            </a:r>
          </a:p>
          <a:p>
            <a:pPr algn="ctr"/>
            <a:r>
              <a:rPr lang="en-US" altLang="ja-JP" b="1" dirty="0"/>
              <a:t>Xilinx </a:t>
            </a:r>
            <a:r>
              <a:rPr lang="en-US" altLang="ja-JP" b="1" dirty="0" smtClean="0"/>
              <a:t>Zynq-7020</a:t>
            </a:r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8762035" y="2909101"/>
            <a:ext cx="775745" cy="103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吹き出し 7"/>
          <p:cNvSpPr/>
          <p:nvPr/>
        </p:nvSpPr>
        <p:spPr>
          <a:xfrm>
            <a:off x="7942214" y="1713054"/>
            <a:ext cx="1595566" cy="584204"/>
          </a:xfrm>
          <a:prstGeom prst="wedgeRectCallout">
            <a:avLst>
              <a:gd name="adj1" fmla="val 39653"/>
              <a:gd name="adj2" fmla="val 149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SD</a:t>
            </a:r>
            <a:r>
              <a:rPr lang="ja-JP" altLang="en-US" b="1" dirty="0" smtClean="0"/>
              <a:t>カード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4854520" y="385563"/>
            <a:ext cx="775745" cy="103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吹き出し 9"/>
          <p:cNvSpPr/>
          <p:nvPr/>
        </p:nvSpPr>
        <p:spPr>
          <a:xfrm>
            <a:off x="5983034" y="93461"/>
            <a:ext cx="1595566" cy="584204"/>
          </a:xfrm>
          <a:prstGeom prst="wedgeRectCallout">
            <a:avLst>
              <a:gd name="adj1" fmla="val -79317"/>
              <a:gd name="adj2" fmla="val 115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イーサネット口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3020963" y="5937813"/>
            <a:ext cx="775745" cy="818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吹き出し 11"/>
          <p:cNvSpPr/>
          <p:nvPr/>
        </p:nvSpPr>
        <p:spPr>
          <a:xfrm>
            <a:off x="4194935" y="5475083"/>
            <a:ext cx="1377457" cy="438713"/>
          </a:xfrm>
          <a:prstGeom prst="wedgeRectCallout">
            <a:avLst>
              <a:gd name="adj1" fmla="val -79317"/>
              <a:gd name="adj2" fmla="val 115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/>
              <a:t>Pmod</a:t>
            </a:r>
            <a:r>
              <a:rPr kumimoji="1" lang="ja-JP" altLang="en-US" b="1" dirty="0" smtClean="0"/>
              <a:t>　</a:t>
            </a:r>
            <a:r>
              <a:rPr kumimoji="1" lang="en-US" altLang="ja-JP" b="1" dirty="0" smtClean="0"/>
              <a:t>JA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14854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3492841" y="461320"/>
            <a:ext cx="3093308" cy="4572000"/>
            <a:chOff x="3492841" y="461319"/>
            <a:chExt cx="3093308" cy="5824151"/>
          </a:xfrm>
        </p:grpSpPr>
        <p:cxnSp>
          <p:nvCxnSpPr>
            <p:cNvPr id="3" name="直線コネクタ 2"/>
            <p:cNvCxnSpPr/>
            <p:nvPr/>
          </p:nvCxnSpPr>
          <p:spPr>
            <a:xfrm>
              <a:off x="3492841" y="461319"/>
              <a:ext cx="0" cy="582415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/>
            <p:cNvCxnSpPr/>
            <p:nvPr/>
          </p:nvCxnSpPr>
          <p:spPr>
            <a:xfrm>
              <a:off x="5029200" y="461319"/>
              <a:ext cx="0" cy="582415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6586149" y="461319"/>
              <a:ext cx="0" cy="582415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正方形/長方形 7"/>
          <p:cNvSpPr/>
          <p:nvPr/>
        </p:nvSpPr>
        <p:spPr>
          <a:xfrm>
            <a:off x="4885037" y="922638"/>
            <a:ext cx="288324" cy="420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885038" y="1594021"/>
            <a:ext cx="288324" cy="420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82978" y="3313668"/>
            <a:ext cx="288324" cy="582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882976" y="4390767"/>
            <a:ext cx="288324" cy="420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441987" y="1161535"/>
            <a:ext cx="288324" cy="420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441987" y="2014151"/>
            <a:ext cx="288324" cy="420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450224" y="3313668"/>
            <a:ext cx="288324" cy="582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3496962" y="922638"/>
            <a:ext cx="153223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496962" y="1581664"/>
            <a:ext cx="153223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5171300" y="1149179"/>
            <a:ext cx="138807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5053911" y="2014151"/>
            <a:ext cx="153223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5029198" y="3313668"/>
            <a:ext cx="153223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3494902" y="3313668"/>
            <a:ext cx="153223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5027140" y="3896495"/>
            <a:ext cx="1532238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3641123" y="3896495"/>
            <a:ext cx="1386017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3641123" y="4390767"/>
            <a:ext cx="1383956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3352799" y="733169"/>
            <a:ext cx="288324" cy="4077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4342264" y="94046"/>
            <a:ext cx="1365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FIFO</a:t>
            </a:r>
            <a:r>
              <a:rPr lang="ja-JP" altLang="en-US" dirty="0"/>
              <a:t>バッファ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3957738" y="1232244"/>
            <a:ext cx="672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write</a:t>
            </a:r>
            <a:endParaRPr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5444667" y="632596"/>
            <a:ext cx="658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reset</a:t>
            </a:r>
            <a:endParaRPr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3957452" y="2944336"/>
            <a:ext cx="60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read</a:t>
            </a:r>
            <a:endParaRPr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3660929" y="3541577"/>
            <a:ext cx="1244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return data</a:t>
            </a:r>
            <a:endParaRPr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3968795" y="4028644"/>
            <a:ext cx="662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close</a:t>
            </a:r>
            <a:endParaRPr lang="ja-JP" altLang="en-US" dirty="0"/>
          </a:p>
        </p:txBody>
      </p:sp>
      <p:sp>
        <p:nvSpPr>
          <p:cNvPr id="43" name="雲 42"/>
          <p:cNvSpPr/>
          <p:nvPr/>
        </p:nvSpPr>
        <p:spPr>
          <a:xfrm rot="10800000">
            <a:off x="5319583" y="922638"/>
            <a:ext cx="912153" cy="3434147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127371" y="2587194"/>
            <a:ext cx="1385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インターフェイス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3995536" y="562574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open</a:t>
            </a:r>
            <a:endParaRPr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2845215" y="91988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ソフトウェア</a:t>
            </a:r>
            <a:endParaRPr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5926353" y="97824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ユーザ回路</a:t>
            </a:r>
            <a:endParaRPr lang="ja-JP" altLang="en-US" dirty="0"/>
          </a:p>
        </p:txBody>
      </p:sp>
      <p:sp>
        <p:nvSpPr>
          <p:cNvPr id="48" name="メモ 47"/>
          <p:cNvSpPr/>
          <p:nvPr/>
        </p:nvSpPr>
        <p:spPr>
          <a:xfrm>
            <a:off x="5518514" y="5103338"/>
            <a:ext cx="603030" cy="659027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ysClr val="windowText" lastClr="000000"/>
                </a:solidFill>
              </a:rPr>
              <a:t>Scrp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下矢印 48"/>
          <p:cNvSpPr/>
          <p:nvPr/>
        </p:nvSpPr>
        <p:spPr>
          <a:xfrm rot="10800000">
            <a:off x="5626440" y="4383213"/>
            <a:ext cx="387179" cy="6343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5368623" y="463183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 smtClean="0"/>
              <a:t>自動生成</a:t>
            </a:r>
            <a:endParaRPr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4886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正方形/長方形 115"/>
          <p:cNvSpPr/>
          <p:nvPr/>
        </p:nvSpPr>
        <p:spPr>
          <a:xfrm>
            <a:off x="1496622" y="1748098"/>
            <a:ext cx="2227639" cy="4128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/>
          <p:cNvSpPr/>
          <p:nvPr/>
        </p:nvSpPr>
        <p:spPr>
          <a:xfrm>
            <a:off x="3731913" y="1748098"/>
            <a:ext cx="6377288" cy="41288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633437" y="2890777"/>
            <a:ext cx="1713471" cy="14416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ARM</a:t>
            </a:r>
            <a:r>
              <a:rPr kumimoji="1" lang="ja-JP" altLang="en-US" dirty="0" smtClean="0"/>
              <a:t>プロセッサ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725848" y="1556931"/>
            <a:ext cx="0" cy="3467445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/>
          <p:cNvGrpSpPr/>
          <p:nvPr/>
        </p:nvGrpSpPr>
        <p:grpSpPr>
          <a:xfrm>
            <a:off x="4088313" y="3187339"/>
            <a:ext cx="1342766" cy="848497"/>
            <a:chOff x="3970638" y="1820562"/>
            <a:chExt cx="1342766" cy="848497"/>
          </a:xfrm>
        </p:grpSpPr>
        <p:sp>
          <p:nvSpPr>
            <p:cNvPr id="6" name="正方形/長方形 5"/>
            <p:cNvSpPr/>
            <p:nvPr/>
          </p:nvSpPr>
          <p:spPr>
            <a:xfrm>
              <a:off x="3970638" y="1820562"/>
              <a:ext cx="337751" cy="84849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308389" y="1820562"/>
              <a:ext cx="337751" cy="84849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646140" y="1820562"/>
              <a:ext cx="337751" cy="84849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975653" y="1820562"/>
              <a:ext cx="337751" cy="84849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4022586" y="3380754"/>
            <a:ext cx="1482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FIFO 32bit</a:t>
            </a:r>
            <a:endParaRPr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290925" y="132314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AXI bus</a:t>
            </a:r>
            <a:endParaRPr lang="ja-JP" altLang="en-US" dirty="0"/>
          </a:p>
        </p:txBody>
      </p:sp>
      <p:sp>
        <p:nvSpPr>
          <p:cNvPr id="15" name="雲 14"/>
          <p:cNvSpPr/>
          <p:nvPr/>
        </p:nvSpPr>
        <p:spPr>
          <a:xfrm rot="10800000">
            <a:off x="5989192" y="2825131"/>
            <a:ext cx="1690817" cy="1572909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/>
          <p:nvPr/>
        </p:nvCxnSpPr>
        <p:spPr>
          <a:xfrm>
            <a:off x="3346908" y="3380754"/>
            <a:ext cx="7414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3334550" y="3841766"/>
            <a:ext cx="7414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5443437" y="3384390"/>
            <a:ext cx="6111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5431079" y="3845402"/>
            <a:ext cx="623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4763814" y="3099877"/>
            <a:ext cx="15283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4763814" y="1372265"/>
            <a:ext cx="0" cy="17276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/>
          <p:cNvGrpSpPr/>
          <p:nvPr/>
        </p:nvGrpSpPr>
        <p:grpSpPr>
          <a:xfrm>
            <a:off x="4157878" y="565926"/>
            <a:ext cx="1129977" cy="957822"/>
            <a:chOff x="10460068" y="3633427"/>
            <a:chExt cx="1129977" cy="957822"/>
          </a:xfrm>
        </p:grpSpPr>
        <p:sp>
          <p:nvSpPr>
            <p:cNvPr id="56" name="平行四辺形 55"/>
            <p:cNvSpPr/>
            <p:nvPr/>
          </p:nvSpPr>
          <p:spPr>
            <a:xfrm rot="5400000" flipV="1">
              <a:off x="10578881" y="3575400"/>
              <a:ext cx="920155" cy="1101860"/>
            </a:xfrm>
            <a:prstGeom prst="parallelogram">
              <a:avLst>
                <a:gd name="adj" fmla="val 3103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柱 56"/>
            <p:cNvSpPr/>
            <p:nvPr/>
          </p:nvSpPr>
          <p:spPr>
            <a:xfrm rot="5400000">
              <a:off x="10619571" y="4011383"/>
              <a:ext cx="404547" cy="336550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柱 57"/>
            <p:cNvSpPr/>
            <p:nvPr/>
          </p:nvSpPr>
          <p:spPr>
            <a:xfrm rot="5400000">
              <a:off x="11109076" y="3890125"/>
              <a:ext cx="404547" cy="336550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コネクタ 58"/>
            <p:cNvCxnSpPr/>
            <p:nvPr/>
          </p:nvCxnSpPr>
          <p:spPr>
            <a:xfrm>
              <a:off x="10463213" y="3912394"/>
              <a:ext cx="24815" cy="3829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10463213" y="3912394"/>
              <a:ext cx="0" cy="6477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10460068" y="4552951"/>
              <a:ext cx="24815" cy="3829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10473456" y="3633427"/>
              <a:ext cx="1091618" cy="2814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>
              <a:off x="11565230" y="3633427"/>
              <a:ext cx="24815" cy="3829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直線コネクタ 64"/>
          <p:cNvCxnSpPr/>
          <p:nvPr/>
        </p:nvCxnSpPr>
        <p:spPr>
          <a:xfrm>
            <a:off x="5655964" y="3273031"/>
            <a:ext cx="152954" cy="243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7540657" y="3115388"/>
            <a:ext cx="623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7614621" y="3437532"/>
            <a:ext cx="5433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7534478" y="3898544"/>
            <a:ext cx="623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5666043" y="3702360"/>
            <a:ext cx="152954" cy="243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5539017" y="342845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32</a:t>
            </a:r>
            <a:endParaRPr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1817648" y="5417370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ソフトウェア</a:t>
            </a:r>
            <a:endParaRPr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6317285" y="5403231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ハードウェア</a:t>
            </a:r>
            <a:endParaRPr lang="ja-JP" altLang="en-US" dirty="0"/>
          </a:p>
        </p:txBody>
      </p:sp>
      <p:sp>
        <p:nvSpPr>
          <p:cNvPr id="80" name="四角形吹き出し 79"/>
          <p:cNvSpPr/>
          <p:nvPr/>
        </p:nvSpPr>
        <p:spPr>
          <a:xfrm>
            <a:off x="4283961" y="4397708"/>
            <a:ext cx="1481120" cy="459606"/>
          </a:xfrm>
          <a:prstGeom prst="wedgeRectCallout">
            <a:avLst>
              <a:gd name="adj1" fmla="val 45901"/>
              <a:gd name="adj2" fmla="val -1600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/>
              <a:t>use_fifo_32</a:t>
            </a:r>
            <a:endParaRPr kumimoji="1" lang="en-US" altLang="ja-JP" sz="1400" b="1" dirty="0" smtClean="0"/>
          </a:p>
          <a:p>
            <a:pPr algn="ctr"/>
            <a:r>
              <a:rPr lang="en-US" altLang="ja-JP" sz="1400" dirty="0" smtClean="0"/>
              <a:t>FIFO</a:t>
            </a:r>
            <a:r>
              <a:rPr lang="ja-JP" altLang="en-US" sz="1400" dirty="0" smtClean="0"/>
              <a:t>の使用宣言</a:t>
            </a:r>
            <a:endParaRPr kumimoji="1" lang="ja-JP" altLang="en-US" sz="1400" dirty="0"/>
          </a:p>
        </p:txBody>
      </p:sp>
      <p:sp>
        <p:nvSpPr>
          <p:cNvPr id="81" name="四角形吹き出し 80"/>
          <p:cNvSpPr/>
          <p:nvPr/>
        </p:nvSpPr>
        <p:spPr>
          <a:xfrm>
            <a:off x="5851915" y="4755012"/>
            <a:ext cx="1665595" cy="459606"/>
          </a:xfrm>
          <a:prstGeom prst="wedgeRectCallout">
            <a:avLst>
              <a:gd name="adj1" fmla="val 16976"/>
              <a:gd name="adj2" fmla="val -1600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/>
              <a:t>make_32_alw</a:t>
            </a:r>
            <a:endParaRPr kumimoji="1" lang="en-US" altLang="ja-JP" sz="1400" b="1" dirty="0" smtClean="0"/>
          </a:p>
          <a:p>
            <a:pPr algn="ctr"/>
            <a:r>
              <a:rPr lang="ja-JP" altLang="en-US" sz="1400" dirty="0" smtClean="0"/>
              <a:t>ステートマシン生成</a:t>
            </a:r>
            <a:endParaRPr kumimoji="1" lang="ja-JP" altLang="en-US" sz="1400" dirty="0"/>
          </a:p>
        </p:txBody>
      </p:sp>
      <p:sp>
        <p:nvSpPr>
          <p:cNvPr id="82" name="四角形吹き出し 81"/>
          <p:cNvSpPr/>
          <p:nvPr/>
        </p:nvSpPr>
        <p:spPr>
          <a:xfrm>
            <a:off x="7637546" y="4546939"/>
            <a:ext cx="923913" cy="459606"/>
          </a:xfrm>
          <a:prstGeom prst="wedgeRectCallout">
            <a:avLst>
              <a:gd name="adj1" fmla="val -26040"/>
              <a:gd name="adj2" fmla="val -1886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reg_listwire_list</a:t>
            </a:r>
            <a:endParaRPr lang="en-US" altLang="ja-JP" sz="1600" b="1" dirty="0"/>
          </a:p>
        </p:txBody>
      </p:sp>
      <p:sp>
        <p:nvSpPr>
          <p:cNvPr id="92" name="円/楕円 91"/>
          <p:cNvSpPr/>
          <p:nvPr/>
        </p:nvSpPr>
        <p:spPr>
          <a:xfrm>
            <a:off x="7155816" y="930739"/>
            <a:ext cx="1901104" cy="18067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コネクタ 92"/>
          <p:cNvCxnSpPr>
            <a:stCxn id="92" idx="2"/>
          </p:cNvCxnSpPr>
          <p:nvPr/>
        </p:nvCxnSpPr>
        <p:spPr>
          <a:xfrm flipH="1">
            <a:off x="6462383" y="1834097"/>
            <a:ext cx="693433" cy="2028742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92" idx="5"/>
            <a:endCxn id="22" idx="3"/>
          </p:cNvCxnSpPr>
          <p:nvPr/>
        </p:nvCxnSpPr>
        <p:spPr>
          <a:xfrm flipH="1">
            <a:off x="7068170" y="2472867"/>
            <a:ext cx="1710340" cy="1550451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/>
          <p:cNvGrpSpPr/>
          <p:nvPr/>
        </p:nvGrpSpPr>
        <p:grpSpPr>
          <a:xfrm>
            <a:off x="6482748" y="3611585"/>
            <a:ext cx="585422" cy="502509"/>
            <a:chOff x="4703270" y="123567"/>
            <a:chExt cx="813504" cy="638435"/>
          </a:xfrm>
        </p:grpSpPr>
        <p:sp>
          <p:nvSpPr>
            <p:cNvPr id="20" name="角丸四角形 19"/>
            <p:cNvSpPr/>
            <p:nvPr/>
          </p:nvSpPr>
          <p:spPr>
            <a:xfrm>
              <a:off x="5079811" y="123567"/>
              <a:ext cx="288503" cy="230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4703270" y="416011"/>
              <a:ext cx="288503" cy="230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5228271" y="531341"/>
              <a:ext cx="288503" cy="230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曲線コネクタ 23"/>
            <p:cNvCxnSpPr>
              <a:stCxn id="20" idx="3"/>
              <a:endCxn id="22" idx="3"/>
            </p:cNvCxnSpPr>
            <p:nvPr/>
          </p:nvCxnSpPr>
          <p:spPr>
            <a:xfrm>
              <a:off x="5368314" y="238897"/>
              <a:ext cx="148460" cy="407774"/>
            </a:xfrm>
            <a:prstGeom prst="curvedConnector3">
              <a:avLst>
                <a:gd name="adj1" fmla="val 1762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曲線コネクタ 24"/>
            <p:cNvCxnSpPr>
              <a:stCxn id="22" idx="2"/>
              <a:endCxn id="21" idx="2"/>
            </p:cNvCxnSpPr>
            <p:nvPr/>
          </p:nvCxnSpPr>
          <p:spPr>
            <a:xfrm rot="5400000" flipH="1">
              <a:off x="5052358" y="441836"/>
              <a:ext cx="115330" cy="525001"/>
            </a:xfrm>
            <a:prstGeom prst="curvedConnector3">
              <a:avLst>
                <a:gd name="adj1" fmla="val -767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曲線コネクタ 27"/>
            <p:cNvCxnSpPr>
              <a:stCxn id="21" idx="0"/>
              <a:endCxn id="20" idx="1"/>
            </p:cNvCxnSpPr>
            <p:nvPr/>
          </p:nvCxnSpPr>
          <p:spPr>
            <a:xfrm rot="5400000" flipH="1" flipV="1">
              <a:off x="4875109" y="211310"/>
              <a:ext cx="177114" cy="232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正方形/長方形 16"/>
          <p:cNvSpPr/>
          <p:nvPr/>
        </p:nvSpPr>
        <p:spPr>
          <a:xfrm>
            <a:off x="6077504" y="3237846"/>
            <a:ext cx="156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インターフェイス</a:t>
            </a:r>
          </a:p>
        </p:txBody>
      </p:sp>
      <p:sp>
        <p:nvSpPr>
          <p:cNvPr id="84" name="四角形吹き出し 83"/>
          <p:cNvSpPr/>
          <p:nvPr/>
        </p:nvSpPr>
        <p:spPr>
          <a:xfrm>
            <a:off x="4871558" y="2272493"/>
            <a:ext cx="1386923" cy="459606"/>
          </a:xfrm>
          <a:prstGeom prst="wedgeRectCallout">
            <a:avLst>
              <a:gd name="adj1" fmla="val -40931"/>
              <a:gd name="adj2" fmla="val 12139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option_port</a:t>
            </a:r>
          </a:p>
          <a:p>
            <a:pPr algn="ctr"/>
            <a:r>
              <a:rPr lang="ja-JP" altLang="en-US" sz="1400" dirty="0" smtClean="0"/>
              <a:t>外部ポート宣言</a:t>
            </a:r>
            <a:endParaRPr lang="en-US" altLang="ja-JP" sz="1400" dirty="0" smtClean="0"/>
          </a:p>
        </p:txBody>
      </p:sp>
      <p:sp>
        <p:nvSpPr>
          <p:cNvPr id="35" name="正方形/長方形 34"/>
          <p:cNvSpPr/>
          <p:nvPr/>
        </p:nvSpPr>
        <p:spPr>
          <a:xfrm>
            <a:off x="8164157" y="2890777"/>
            <a:ext cx="1712007" cy="1441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ユーザ回路</a:t>
            </a:r>
            <a:endParaRPr kumimoji="1" lang="ja-JP" altLang="en-US" dirty="0"/>
          </a:p>
        </p:txBody>
      </p:sp>
      <p:grpSp>
        <p:nvGrpSpPr>
          <p:cNvPr id="85" name="グループ化 84"/>
          <p:cNvGrpSpPr/>
          <p:nvPr/>
        </p:nvGrpSpPr>
        <p:grpSpPr>
          <a:xfrm>
            <a:off x="7262453" y="1125649"/>
            <a:ext cx="1491293" cy="1101882"/>
            <a:chOff x="4621560" y="123567"/>
            <a:chExt cx="974750" cy="638435"/>
          </a:xfrm>
        </p:grpSpPr>
        <p:sp>
          <p:nvSpPr>
            <p:cNvPr id="86" name="角丸四角形 85"/>
            <p:cNvSpPr/>
            <p:nvPr/>
          </p:nvSpPr>
          <p:spPr>
            <a:xfrm>
              <a:off x="5079811" y="123567"/>
              <a:ext cx="288503" cy="230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角丸四角形 86"/>
            <p:cNvSpPr/>
            <p:nvPr/>
          </p:nvSpPr>
          <p:spPr>
            <a:xfrm>
              <a:off x="4621560" y="416011"/>
              <a:ext cx="403148" cy="230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ysClr val="windowText" lastClr="000000"/>
                  </a:solidFill>
                </a:rPr>
                <a:t>write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角丸四角形 87"/>
            <p:cNvSpPr/>
            <p:nvPr/>
          </p:nvSpPr>
          <p:spPr>
            <a:xfrm>
              <a:off x="5228269" y="531341"/>
              <a:ext cx="368041" cy="230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read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9" name="曲線コネクタ 88"/>
            <p:cNvCxnSpPr>
              <a:stCxn id="86" idx="3"/>
              <a:endCxn id="88" idx="3"/>
            </p:cNvCxnSpPr>
            <p:nvPr/>
          </p:nvCxnSpPr>
          <p:spPr>
            <a:xfrm>
              <a:off x="5368314" y="238897"/>
              <a:ext cx="227996" cy="407774"/>
            </a:xfrm>
            <a:prstGeom prst="curvedConnector3">
              <a:avLst>
                <a:gd name="adj1" fmla="val 1655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曲線コネクタ 89"/>
            <p:cNvCxnSpPr>
              <a:stCxn id="88" idx="2"/>
              <a:endCxn id="87" idx="2"/>
            </p:cNvCxnSpPr>
            <p:nvPr/>
          </p:nvCxnSpPr>
          <p:spPr>
            <a:xfrm rot="5400000" flipH="1">
              <a:off x="5060047" y="409759"/>
              <a:ext cx="115330" cy="589156"/>
            </a:xfrm>
            <a:prstGeom prst="curvedConnector3">
              <a:avLst>
                <a:gd name="adj1" fmla="val -11484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曲線コネクタ 90"/>
            <p:cNvCxnSpPr>
              <a:stCxn id="87" idx="0"/>
              <a:endCxn id="86" idx="1"/>
            </p:cNvCxnSpPr>
            <p:nvPr/>
          </p:nvCxnSpPr>
          <p:spPr>
            <a:xfrm rot="5400000" flipH="1" flipV="1">
              <a:off x="4862916" y="199116"/>
              <a:ext cx="177113" cy="25667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四角形吹き出し 111"/>
          <p:cNvSpPr/>
          <p:nvPr/>
        </p:nvSpPr>
        <p:spPr>
          <a:xfrm>
            <a:off x="5963499" y="594963"/>
            <a:ext cx="1922800" cy="459606"/>
          </a:xfrm>
          <a:prstGeom prst="wedgeRectCallout">
            <a:avLst>
              <a:gd name="adj1" fmla="val 28514"/>
              <a:gd name="adj2" fmla="val 1841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w_cycle_32</a:t>
            </a:r>
          </a:p>
          <a:p>
            <a:pPr algn="ctr"/>
            <a:r>
              <a:rPr lang="en-US" altLang="ja-JP" sz="1400" dirty="0" smtClean="0"/>
              <a:t>FIFO</a:t>
            </a:r>
            <a:r>
              <a:rPr lang="ja-JP" altLang="en-US" sz="1400" dirty="0" err="1" smtClean="0"/>
              <a:t>への</a:t>
            </a:r>
            <a:r>
              <a:rPr lang="ja-JP" altLang="en-US" sz="1400" dirty="0" smtClean="0"/>
              <a:t>書き込み回数</a:t>
            </a:r>
            <a:endParaRPr lang="en-US" altLang="ja-JP" sz="1400" dirty="0" smtClean="0"/>
          </a:p>
        </p:txBody>
      </p:sp>
      <p:sp>
        <p:nvSpPr>
          <p:cNvPr id="113" name="四角形吹き出し 112"/>
          <p:cNvSpPr/>
          <p:nvPr/>
        </p:nvSpPr>
        <p:spPr>
          <a:xfrm>
            <a:off x="9357587" y="1599627"/>
            <a:ext cx="2021211" cy="459606"/>
          </a:xfrm>
          <a:prstGeom prst="wedgeRectCallout">
            <a:avLst>
              <a:gd name="adj1" fmla="val -85877"/>
              <a:gd name="adj2" fmla="val 6403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err="1" smtClean="0"/>
              <a:t>ｒ</a:t>
            </a:r>
            <a:r>
              <a:rPr lang="en-US" altLang="ja-JP" sz="1600" b="1" dirty="0" smtClean="0"/>
              <a:t>_cycle_32</a:t>
            </a:r>
          </a:p>
          <a:p>
            <a:pPr algn="ctr"/>
            <a:r>
              <a:rPr lang="en-US" altLang="ja-JP" sz="1400" dirty="0" smtClean="0"/>
              <a:t>FIFO</a:t>
            </a:r>
            <a:r>
              <a:rPr lang="ja-JP" altLang="en-US" sz="1400" dirty="0" err="1" smtClean="0"/>
              <a:t>への</a:t>
            </a:r>
            <a:r>
              <a:rPr lang="ja-JP" altLang="en-US" sz="1400" dirty="0" smtClean="0"/>
              <a:t>読み込み回数</a:t>
            </a:r>
            <a:endParaRPr lang="en-US" altLang="ja-JP" sz="1400" dirty="0" smtClean="0"/>
          </a:p>
        </p:txBody>
      </p:sp>
      <p:sp>
        <p:nvSpPr>
          <p:cNvPr id="114" name="四角形吹き出し 113"/>
          <p:cNvSpPr/>
          <p:nvPr/>
        </p:nvSpPr>
        <p:spPr>
          <a:xfrm>
            <a:off x="9355245" y="2272493"/>
            <a:ext cx="2299621" cy="459606"/>
          </a:xfrm>
          <a:prstGeom prst="wedgeRectCallout">
            <a:avLst>
              <a:gd name="adj1" fmla="val -106367"/>
              <a:gd name="adj2" fmla="val -1124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rw_condition_32</a:t>
            </a:r>
          </a:p>
          <a:p>
            <a:pPr algn="ctr"/>
            <a:r>
              <a:rPr lang="en-US" altLang="ja-JP" sz="1400" dirty="0" smtClean="0"/>
              <a:t>read/write</a:t>
            </a:r>
            <a:r>
              <a:rPr lang="ja-JP" altLang="en-US" sz="1400" dirty="0" smtClean="0"/>
              <a:t>の切り替え条件</a:t>
            </a:r>
            <a:endParaRPr lang="en-US" altLang="ja-JP" sz="1400" dirty="0" smtClean="0"/>
          </a:p>
        </p:txBody>
      </p:sp>
      <p:sp>
        <p:nvSpPr>
          <p:cNvPr id="120" name="正方形/長方形 119"/>
          <p:cNvSpPr/>
          <p:nvPr/>
        </p:nvSpPr>
        <p:spPr>
          <a:xfrm>
            <a:off x="4421319" y="6070405"/>
            <a:ext cx="3012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Zynq-7020</a:t>
            </a:r>
            <a:r>
              <a:rPr lang="ja-JP" altLang="en-US" dirty="0"/>
              <a:t> </a:t>
            </a:r>
            <a:r>
              <a:rPr lang="en-US" altLang="ja-JP" dirty="0" smtClean="0"/>
              <a:t>Programmable SoC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2235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91586" y="1117012"/>
            <a:ext cx="8998779" cy="4455835"/>
            <a:chOff x="73659" y="0"/>
            <a:chExt cx="11865791" cy="5806201"/>
          </a:xfrm>
        </p:grpSpPr>
        <p:sp>
          <p:nvSpPr>
            <p:cNvPr id="3" name="正方形/長方形 2"/>
            <p:cNvSpPr/>
            <p:nvPr/>
          </p:nvSpPr>
          <p:spPr>
            <a:xfrm>
              <a:off x="73659" y="0"/>
              <a:ext cx="3251764" cy="57530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ts val="1200"/>
                </a:lnSpc>
              </a:pPr>
              <a:r>
                <a:rPr lang="en-US" altLang="ja-JP" sz="1050" b="1" dirty="0" err="1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module_name</a:t>
              </a:r>
              <a:r>
                <a:rPr lang="en-US" altLang="ja-JP" sz="1050" dirty="0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altLang="ja-JP" sz="1050" dirty="0" err="1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sensor_ctl</a:t>
              </a:r>
              <a:endParaRPr lang="en-US" altLang="ja-JP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>
                <a:lnSpc>
                  <a:spcPts val="1200"/>
                </a:lnSpc>
              </a:pPr>
              <a:r>
                <a:rPr lang="en-US" altLang="ja-JP" sz="1050" b="1" dirty="0" err="1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option_port</a:t>
              </a: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{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	io,1,sig_out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}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b="1" dirty="0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use_fifo_32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b="1" dirty="0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make_32_alw</a:t>
              </a: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{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	r,32,req_in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	w,32,sensor_data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}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b="1" dirty="0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r_cycle_32</a:t>
              </a:r>
              <a:r>
                <a:rPr lang="en-US" altLang="ja-JP" sz="1050" dirty="0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b="1" dirty="0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rw_condition_32</a:t>
              </a: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{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if(</a:t>
              </a:r>
              <a:r>
                <a:rPr lang="en-US" altLang="ja-JP" sz="1050" dirty="0" err="1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busy_flag</a:t>
              </a: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&amp;&amp; </a:t>
              </a:r>
              <a:r>
                <a:rPr lang="en-US" altLang="ja-JP" sz="1050" dirty="0" err="1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finish_flag</a:t>
              </a: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)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}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b="1" dirty="0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w_cycle_32</a:t>
              </a:r>
              <a:r>
                <a:rPr lang="en-US" altLang="ja-JP" sz="1050" dirty="0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b="1" dirty="0" err="1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wire_list</a:t>
              </a: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{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	</a:t>
              </a:r>
              <a:r>
                <a:rPr lang="en-US" altLang="ja-JP" sz="1050" dirty="0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1,busy_flag</a:t>
              </a:r>
              <a:endParaRPr lang="en-US" altLang="ja-JP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	</a:t>
              </a:r>
              <a:r>
                <a:rPr lang="en-US" altLang="ja-JP" sz="1050" dirty="0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1,finish_flag</a:t>
              </a:r>
              <a:endParaRPr lang="en-US" altLang="ja-JP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}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b="1" dirty="0" err="1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sub_module_name</a:t>
              </a:r>
              <a:r>
                <a:rPr lang="en-US" altLang="ja-JP" sz="1050" dirty="0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altLang="ja-JP" sz="1050" dirty="0" err="1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sonic_sensor</a:t>
              </a: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altLang="ja-JP" sz="1050" dirty="0" err="1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uut</a:t>
              </a:r>
              <a:endParaRPr lang="en-US" altLang="ja-JP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>
                <a:lnSpc>
                  <a:spcPts val="1200"/>
                </a:lnSpc>
              </a:pPr>
              <a:r>
                <a:rPr lang="en-US" altLang="ja-JP" sz="1050" dirty="0" err="1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assign_port</a:t>
              </a: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altLang="ja-JP" sz="1050" dirty="0" err="1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sonic_sensor</a:t>
              </a: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normal{</a:t>
              </a:r>
            </a:p>
            <a:p>
              <a:pPr marL="266700" indent="-266700"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	</a:t>
              </a:r>
              <a:r>
                <a:rPr lang="en-US" altLang="ja-JP" sz="1050" dirty="0" err="1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req</a:t>
              </a:r>
              <a:r>
                <a:rPr lang="en-US" altLang="ja-JP" sz="1050" dirty="0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=</a:t>
              </a:r>
              <a:r>
                <a:rPr lang="en-US" altLang="ja-JP" sz="1050" dirty="0" err="1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req_in</a:t>
              </a:r>
              <a:endParaRPr lang="en-US" altLang="ja-JP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266700" indent="-266700"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	</a:t>
              </a:r>
              <a:r>
                <a:rPr lang="en-US" altLang="ja-JP" sz="1050" dirty="0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busy=</a:t>
              </a:r>
              <a:r>
                <a:rPr lang="en-US" altLang="ja-JP" sz="1050" dirty="0" err="1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busy_flag</a:t>
              </a:r>
              <a:endParaRPr lang="en-US" altLang="ja-JP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266700" indent="-266700">
                <a:lnSpc>
                  <a:spcPts val="1200"/>
                </a:lnSpc>
              </a:pPr>
              <a:r>
                <a:rPr lang="en-US" altLang="ja-JP" sz="1050" dirty="0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	sig=</a:t>
              </a:r>
              <a:r>
                <a:rPr lang="en-US" altLang="ja-JP" sz="1050" dirty="0" err="1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sig_out</a:t>
              </a:r>
              <a:endParaRPr lang="en-US" altLang="ja-JP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266700" indent="-266700">
                <a:lnSpc>
                  <a:spcPts val="1200"/>
                </a:lnSpc>
              </a:pPr>
              <a:r>
                <a:rPr lang="en-US" altLang="ja-JP" sz="1050" dirty="0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	finish=</a:t>
              </a:r>
              <a:r>
                <a:rPr lang="en-US" altLang="ja-JP" sz="1050" dirty="0" err="1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finish_flag</a:t>
              </a:r>
              <a:endParaRPr lang="en-US" altLang="ja-JP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266700" indent="-266700">
                <a:lnSpc>
                  <a:spcPts val="1200"/>
                </a:lnSpc>
              </a:pPr>
              <a:r>
                <a:rPr lang="en-US" altLang="ja-JP" sz="1050" dirty="0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	</a:t>
              </a:r>
              <a:r>
                <a:rPr lang="en-US" altLang="ja-JP" sz="1050" dirty="0" err="1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out_data</a:t>
              </a:r>
              <a:r>
                <a:rPr lang="en-US" altLang="ja-JP" sz="1050" dirty="0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=</a:t>
              </a:r>
              <a:r>
                <a:rPr lang="en-US" altLang="ja-JP" sz="1050" dirty="0" err="1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sensor_data</a:t>
              </a:r>
              <a:endParaRPr lang="en-US" altLang="ja-JP" sz="1050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>
                <a:lnSpc>
                  <a:spcPts val="1200"/>
                </a:lnSpc>
              </a:pPr>
              <a:r>
                <a:rPr lang="en-US" altLang="ja-JP" sz="1050" dirty="0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}</a:t>
              </a:r>
              <a:endParaRPr lang="en-US" altLang="ja-JP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end</a:t>
              </a: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3359506" y="1656153"/>
              <a:ext cx="1872209" cy="40969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5291577" y="1656153"/>
              <a:ext cx="6647873" cy="40969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538914" y="2691569"/>
              <a:ext cx="1360053" cy="11943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smtClean="0">
                  <a:solidFill>
                    <a:sysClr val="windowText" lastClr="000000"/>
                  </a:solidFill>
                </a:rPr>
                <a:t>Interface</a:t>
              </a:r>
            </a:p>
            <a:p>
              <a:pPr algn="ctr"/>
              <a:r>
                <a:rPr lang="en-US" altLang="ja-JP" sz="1100" b="1" dirty="0" smtClean="0">
                  <a:solidFill>
                    <a:sysClr val="windowText" lastClr="000000"/>
                  </a:solidFill>
                </a:rPr>
                <a:t>Software</a:t>
              </a:r>
            </a:p>
            <a:p>
              <a:pPr algn="ctr"/>
              <a:r>
                <a:rPr kumimoji="1" lang="en-US" altLang="ja-JP" sz="1100" dirty="0" smtClean="0">
                  <a:solidFill>
                    <a:sysClr val="windowText" lastClr="000000"/>
                  </a:solidFill>
                </a:rPr>
                <a:t>(C++)</a:t>
              </a:r>
              <a:endParaRPr kumimoji="1" lang="ja-JP" altLang="en-US" sz="11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5387978" y="2953449"/>
              <a:ext cx="1065809" cy="693149"/>
              <a:chOff x="3970638" y="1820562"/>
              <a:chExt cx="1342766" cy="848497"/>
            </a:xfrm>
            <a:solidFill>
              <a:schemeClr val="bg1"/>
            </a:solidFill>
          </p:grpSpPr>
          <p:sp>
            <p:nvSpPr>
              <p:cNvPr id="71" name="正方形/長方形 70"/>
              <p:cNvSpPr/>
              <p:nvPr/>
            </p:nvSpPr>
            <p:spPr>
              <a:xfrm>
                <a:off x="3970638" y="1820562"/>
                <a:ext cx="337751" cy="8484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>
                <a:off x="4308389" y="1820562"/>
                <a:ext cx="337751" cy="8484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正方形/長方形 72"/>
              <p:cNvSpPr/>
              <p:nvPr/>
            </p:nvSpPr>
            <p:spPr>
              <a:xfrm>
                <a:off x="4646140" y="1820562"/>
                <a:ext cx="337751" cy="8484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正方形/長方形 73"/>
              <p:cNvSpPr/>
              <p:nvPr/>
            </p:nvSpPr>
            <p:spPr>
              <a:xfrm>
                <a:off x="4975653" y="1820562"/>
                <a:ext cx="337751" cy="8484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" name="正方形/長方形 7"/>
            <p:cNvSpPr/>
            <p:nvPr/>
          </p:nvSpPr>
          <p:spPr>
            <a:xfrm>
              <a:off x="5303317" y="3150441"/>
              <a:ext cx="1253858" cy="330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b="1" dirty="0" smtClean="0">
                  <a:solidFill>
                    <a:sysClr val="windowText" lastClr="000000"/>
                  </a:solidFill>
                </a:rPr>
                <a:t>FIFO 32-bits</a:t>
              </a:r>
              <a:endParaRPr lang="ja-JP" altLang="en-US" sz="105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雲 8"/>
            <p:cNvSpPr/>
            <p:nvPr/>
          </p:nvSpPr>
          <p:spPr>
            <a:xfrm rot="10800000">
              <a:off x="6946709" y="2193793"/>
              <a:ext cx="1493316" cy="2465147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4899419" y="3138775"/>
              <a:ext cx="4817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4899419" y="3520711"/>
              <a:ext cx="4817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6453787" y="3138775"/>
              <a:ext cx="5506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6453788" y="3520711"/>
              <a:ext cx="4929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5864465" y="2776064"/>
              <a:ext cx="13126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5864465" y="791733"/>
              <a:ext cx="0" cy="19843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グループ化 15"/>
            <p:cNvGrpSpPr/>
            <p:nvPr/>
          </p:nvGrpSpPr>
          <p:grpSpPr>
            <a:xfrm flipH="1">
              <a:off x="4709173" y="45067"/>
              <a:ext cx="1285492" cy="1017659"/>
              <a:chOff x="10460068" y="3633427"/>
              <a:chExt cx="1129977" cy="957822"/>
            </a:xfrm>
          </p:grpSpPr>
          <p:sp>
            <p:nvSpPr>
              <p:cNvPr id="63" name="平行四辺形 62"/>
              <p:cNvSpPr/>
              <p:nvPr/>
            </p:nvSpPr>
            <p:spPr>
              <a:xfrm rot="5400000" flipV="1">
                <a:off x="10578881" y="3575400"/>
                <a:ext cx="920155" cy="1101860"/>
              </a:xfrm>
              <a:prstGeom prst="parallelogram">
                <a:avLst>
                  <a:gd name="adj" fmla="val 31034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64" name="円柱 63"/>
              <p:cNvSpPr/>
              <p:nvPr/>
            </p:nvSpPr>
            <p:spPr>
              <a:xfrm rot="5400000">
                <a:off x="10619571" y="4011383"/>
                <a:ext cx="404547" cy="336550"/>
              </a:xfrm>
              <a:prstGeom prst="can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65" name="円柱 64"/>
              <p:cNvSpPr/>
              <p:nvPr/>
            </p:nvSpPr>
            <p:spPr>
              <a:xfrm rot="5400000">
                <a:off x="11109076" y="3890125"/>
                <a:ext cx="404547" cy="336550"/>
              </a:xfrm>
              <a:prstGeom prst="can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66" name="直線コネクタ 65"/>
              <p:cNvCxnSpPr/>
              <p:nvPr/>
            </p:nvCxnSpPr>
            <p:spPr>
              <a:xfrm>
                <a:off x="10463213" y="3912394"/>
                <a:ext cx="24815" cy="3829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/>
              <p:nvPr/>
            </p:nvCxnSpPr>
            <p:spPr>
              <a:xfrm>
                <a:off x="10463213" y="3912394"/>
                <a:ext cx="0" cy="6477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/>
              <p:cNvCxnSpPr/>
              <p:nvPr/>
            </p:nvCxnSpPr>
            <p:spPr>
              <a:xfrm>
                <a:off x="10460068" y="4552951"/>
                <a:ext cx="24815" cy="3829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/>
              <p:cNvCxnSpPr/>
              <p:nvPr/>
            </p:nvCxnSpPr>
            <p:spPr>
              <a:xfrm flipH="1">
                <a:off x="10473456" y="3633427"/>
                <a:ext cx="1091618" cy="2814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/>
              <p:nvPr/>
            </p:nvCxnSpPr>
            <p:spPr>
              <a:xfrm>
                <a:off x="11565230" y="3633427"/>
                <a:ext cx="24815" cy="3829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直線コネクタ 16"/>
            <p:cNvCxnSpPr/>
            <p:nvPr/>
          </p:nvCxnSpPr>
          <p:spPr>
            <a:xfrm>
              <a:off x="8316951" y="2788915"/>
              <a:ext cx="16629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8382275" y="3182802"/>
              <a:ext cx="15976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8440025" y="3546804"/>
              <a:ext cx="16620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8616305" y="3434156"/>
              <a:ext cx="135088" cy="2019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/>
            <p:cNvSpPr/>
            <p:nvPr/>
          </p:nvSpPr>
          <p:spPr>
            <a:xfrm>
              <a:off x="9034904" y="2501772"/>
              <a:ext cx="1028428" cy="330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ja-JP" sz="105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sig_out</a:t>
              </a:r>
              <a:endParaRPr lang="ja-JP" altLang="en-US" sz="1050" dirty="0"/>
            </a:p>
          </p:txBody>
        </p:sp>
        <p:sp>
          <p:nvSpPr>
            <p:cNvPr id="22" name="四角形吹き出し 21"/>
            <p:cNvSpPr/>
            <p:nvPr/>
          </p:nvSpPr>
          <p:spPr>
            <a:xfrm>
              <a:off x="5406796" y="4023577"/>
              <a:ext cx="1308114" cy="676788"/>
            </a:xfrm>
            <a:prstGeom prst="wedgeRectCallout">
              <a:avLst>
                <a:gd name="adj1" fmla="val 10658"/>
                <a:gd name="adj2" fmla="val -138614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smtClean="0">
                  <a:solidFill>
                    <a:schemeClr val="accent5"/>
                  </a:solidFill>
                </a:rPr>
                <a:t>use_fifo_32 </a:t>
              </a:r>
            </a:p>
            <a:p>
              <a:pPr algn="ctr"/>
              <a:r>
                <a:rPr lang="en-US" altLang="ja-JP" sz="1100" dirty="0">
                  <a:solidFill>
                    <a:sysClr val="windowText" lastClr="000000"/>
                  </a:solidFill>
                </a:rPr>
                <a:t>FIFO</a:t>
              </a:r>
              <a:r>
                <a:rPr lang="ja-JP" altLang="en-US" sz="1100" dirty="0" smtClean="0">
                  <a:solidFill>
                    <a:sysClr val="windowText" lastClr="000000"/>
                  </a:solidFill>
                </a:rPr>
                <a:t>の</a:t>
              </a:r>
              <a:endParaRPr lang="en-US" altLang="ja-JP" sz="11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ja-JP" altLang="en-US" sz="1100" dirty="0" smtClean="0">
                  <a:solidFill>
                    <a:sysClr val="windowText" lastClr="000000"/>
                  </a:solidFill>
                </a:rPr>
                <a:t>使用</a:t>
              </a:r>
              <a:r>
                <a:rPr lang="ja-JP" altLang="en-US" sz="1100" dirty="0">
                  <a:solidFill>
                    <a:sysClr val="windowText" lastClr="000000"/>
                  </a:solidFill>
                </a:rPr>
                <a:t>宣言</a:t>
              </a:r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7805297" y="978993"/>
              <a:ext cx="1850806" cy="149681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cxnSp>
          <p:nvCxnSpPr>
            <p:cNvPr id="24" name="直線コネクタ 23"/>
            <p:cNvCxnSpPr>
              <a:stCxn id="23" idx="2"/>
              <a:endCxn id="58" idx="1"/>
            </p:cNvCxnSpPr>
            <p:nvPr/>
          </p:nvCxnSpPr>
          <p:spPr>
            <a:xfrm flipH="1">
              <a:off x="7150773" y="1727400"/>
              <a:ext cx="654524" cy="1933412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23" idx="5"/>
              <a:endCxn id="59" idx="3"/>
            </p:cNvCxnSpPr>
            <p:nvPr/>
          </p:nvCxnSpPr>
          <p:spPr>
            <a:xfrm flipH="1">
              <a:off x="7988195" y="2256603"/>
              <a:ext cx="1396864" cy="1531026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グループ化 25"/>
            <p:cNvGrpSpPr/>
            <p:nvPr/>
          </p:nvGrpSpPr>
          <p:grpSpPr>
            <a:xfrm>
              <a:off x="7150773" y="3212423"/>
              <a:ext cx="837422" cy="702024"/>
              <a:chOff x="4703270" y="123567"/>
              <a:chExt cx="813504" cy="638435"/>
            </a:xfrm>
          </p:grpSpPr>
          <p:sp>
            <p:nvSpPr>
              <p:cNvPr id="57" name="角丸四角形 56"/>
              <p:cNvSpPr/>
              <p:nvPr/>
            </p:nvSpPr>
            <p:spPr>
              <a:xfrm>
                <a:off x="5079811" y="123567"/>
                <a:ext cx="288503" cy="23066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58" name="角丸四角形 57"/>
              <p:cNvSpPr/>
              <p:nvPr/>
            </p:nvSpPr>
            <p:spPr>
              <a:xfrm>
                <a:off x="4703270" y="416011"/>
                <a:ext cx="288503" cy="23066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59" name="角丸四角形 58"/>
              <p:cNvSpPr/>
              <p:nvPr/>
            </p:nvSpPr>
            <p:spPr>
              <a:xfrm>
                <a:off x="5228271" y="531341"/>
                <a:ext cx="288503" cy="23066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60" name="曲線コネクタ 59"/>
              <p:cNvCxnSpPr>
                <a:stCxn id="57" idx="3"/>
                <a:endCxn id="59" idx="3"/>
              </p:cNvCxnSpPr>
              <p:nvPr/>
            </p:nvCxnSpPr>
            <p:spPr>
              <a:xfrm>
                <a:off x="5368314" y="238897"/>
                <a:ext cx="148460" cy="407774"/>
              </a:xfrm>
              <a:prstGeom prst="curvedConnector3">
                <a:avLst>
                  <a:gd name="adj1" fmla="val 176297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曲線コネクタ 60"/>
              <p:cNvCxnSpPr>
                <a:stCxn id="59" idx="2"/>
                <a:endCxn id="58" idx="2"/>
              </p:cNvCxnSpPr>
              <p:nvPr/>
            </p:nvCxnSpPr>
            <p:spPr>
              <a:xfrm rot="5400000" flipH="1">
                <a:off x="5052358" y="441836"/>
                <a:ext cx="115330" cy="525001"/>
              </a:xfrm>
              <a:prstGeom prst="curvedConnector3">
                <a:avLst>
                  <a:gd name="adj1" fmla="val -76785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曲線コネクタ 61"/>
              <p:cNvCxnSpPr>
                <a:stCxn id="58" idx="0"/>
                <a:endCxn id="57" idx="1"/>
              </p:cNvCxnSpPr>
              <p:nvPr/>
            </p:nvCxnSpPr>
            <p:spPr>
              <a:xfrm rot="5400000" flipH="1" flipV="1">
                <a:off x="4875109" y="211310"/>
                <a:ext cx="177114" cy="232289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/>
            <p:cNvSpPr/>
            <p:nvPr/>
          </p:nvSpPr>
          <p:spPr>
            <a:xfrm>
              <a:off x="7250840" y="2407079"/>
              <a:ext cx="1023464" cy="782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 smtClean="0"/>
                <a:t>Interface</a:t>
              </a:r>
            </a:p>
            <a:p>
              <a:pPr algn="ctr"/>
              <a:r>
                <a:rPr lang="en-US" altLang="ja-JP" sz="1100" b="1" dirty="0" smtClean="0"/>
                <a:t>Circuit</a:t>
              </a:r>
            </a:p>
            <a:p>
              <a:pPr algn="ctr"/>
              <a:r>
                <a:rPr lang="en-US" altLang="ja-JP" sz="1100" dirty="0" smtClean="0"/>
                <a:t>(Verilog)</a:t>
              </a:r>
              <a:endParaRPr lang="ja-JP" altLang="en-US" sz="1100" dirty="0"/>
            </a:p>
          </p:txBody>
        </p:sp>
        <p:sp>
          <p:nvSpPr>
            <p:cNvPr id="28" name="四角形吹き出し 27"/>
            <p:cNvSpPr/>
            <p:nvPr/>
          </p:nvSpPr>
          <p:spPr>
            <a:xfrm>
              <a:off x="6022279" y="1436374"/>
              <a:ext cx="1543168" cy="696023"/>
            </a:xfrm>
            <a:prstGeom prst="wedgeRectCallout">
              <a:avLst>
                <a:gd name="adj1" fmla="val -40083"/>
                <a:gd name="adj2" fmla="val 143354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 err="1" smtClean="0">
                  <a:solidFill>
                    <a:schemeClr val="accent5"/>
                  </a:solidFill>
                </a:rPr>
                <a:t>option_port</a:t>
              </a:r>
              <a:endParaRPr lang="en-US" altLang="ja-JP" sz="1100" b="1" dirty="0" smtClean="0">
                <a:solidFill>
                  <a:schemeClr val="accent5"/>
                </a:solidFill>
              </a:endParaRPr>
            </a:p>
            <a:p>
              <a:pPr algn="ctr"/>
              <a:r>
                <a:rPr lang="ja-JP" altLang="en-US" sz="1100" dirty="0">
                  <a:solidFill>
                    <a:sysClr val="windowText" lastClr="000000"/>
                  </a:solidFill>
                </a:rPr>
                <a:t>任意ポート宣言</a:t>
              </a: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9979938" y="2602830"/>
              <a:ext cx="1734009" cy="20561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 err="1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</a:t>
              </a:r>
              <a:r>
                <a:rPr lang="en-US" altLang="ja-JP" sz="1200" b="1" dirty="0" err="1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onic_sensor</a:t>
              </a:r>
              <a:endParaRPr lang="en-US" altLang="ja-JP" sz="1200" b="1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(</a:t>
              </a:r>
              <a:r>
                <a:rPr lang="ja-JP" altLang="en-US" sz="1100" dirty="0" smtClean="0">
                  <a:solidFill>
                    <a:schemeClr val="tx1"/>
                  </a:solidFill>
                  <a:latin typeface="+mn-ea"/>
                </a:rPr>
                <a:t>ユーザロジック</a:t>
              </a:r>
              <a:r>
                <a:rPr kumimoji="1" lang="en-US" altLang="ja-JP" sz="1100" dirty="0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)</a:t>
              </a:r>
              <a:endParaRPr kumimoji="1" lang="ja-JP" alt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0" name="グループ化 29"/>
            <p:cNvGrpSpPr/>
            <p:nvPr/>
          </p:nvGrpSpPr>
          <p:grpSpPr>
            <a:xfrm>
              <a:off x="7835895" y="1170014"/>
              <a:ext cx="1455984" cy="913101"/>
              <a:chOff x="4475739" y="123883"/>
              <a:chExt cx="1077537" cy="638590"/>
            </a:xfrm>
          </p:grpSpPr>
          <p:sp>
            <p:nvSpPr>
              <p:cNvPr id="51" name="角丸四角形 50"/>
              <p:cNvSpPr/>
              <p:nvPr/>
            </p:nvSpPr>
            <p:spPr>
              <a:xfrm>
                <a:off x="5010855" y="123883"/>
                <a:ext cx="288503" cy="23066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52" name="角丸四角形 51"/>
              <p:cNvSpPr/>
              <p:nvPr/>
            </p:nvSpPr>
            <p:spPr>
              <a:xfrm>
                <a:off x="4475739" y="416483"/>
                <a:ext cx="508602" cy="23066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b="1" dirty="0" smtClean="0">
                    <a:solidFill>
                      <a:sysClr val="windowText" lastClr="000000"/>
                    </a:solidFill>
                  </a:rPr>
                  <a:t>write</a:t>
                </a:r>
                <a:endParaRPr kumimoji="1" lang="ja-JP" altLang="en-US" sz="10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>
              <a:xfrm>
                <a:off x="5082447" y="531813"/>
                <a:ext cx="470829" cy="23066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b="1" dirty="0">
                    <a:solidFill>
                      <a:sysClr val="windowText" lastClr="000000"/>
                    </a:solidFill>
                  </a:rPr>
                  <a:t>read</a:t>
                </a:r>
                <a:endParaRPr lang="ja-JP" altLang="en-US" sz="10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4" name="曲線コネクタ 53"/>
              <p:cNvCxnSpPr>
                <a:stCxn id="51" idx="3"/>
                <a:endCxn id="53" idx="3"/>
              </p:cNvCxnSpPr>
              <p:nvPr/>
            </p:nvCxnSpPr>
            <p:spPr>
              <a:xfrm>
                <a:off x="5299357" y="239213"/>
                <a:ext cx="253919" cy="407930"/>
              </a:xfrm>
              <a:prstGeom prst="curvedConnector3">
                <a:avLst>
                  <a:gd name="adj1" fmla="val 187855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曲線コネクタ 54"/>
              <p:cNvCxnSpPr>
                <a:stCxn id="53" idx="2"/>
                <a:endCxn id="52" idx="2"/>
              </p:cNvCxnSpPr>
              <p:nvPr/>
            </p:nvCxnSpPr>
            <p:spPr>
              <a:xfrm rot="5400000" flipH="1">
                <a:off x="4966286" y="410896"/>
                <a:ext cx="115330" cy="587824"/>
              </a:xfrm>
              <a:prstGeom prst="curvedConnector3">
                <a:avLst>
                  <a:gd name="adj1" fmla="val -180634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曲線コネクタ 55"/>
              <p:cNvCxnSpPr>
                <a:stCxn id="52" idx="0"/>
                <a:endCxn id="51" idx="1"/>
              </p:cNvCxnSpPr>
              <p:nvPr/>
            </p:nvCxnSpPr>
            <p:spPr>
              <a:xfrm rot="5400000" flipH="1" flipV="1">
                <a:off x="4781811" y="187441"/>
                <a:ext cx="177270" cy="280815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四角形吹き出し 30"/>
            <p:cNvSpPr/>
            <p:nvPr/>
          </p:nvSpPr>
          <p:spPr>
            <a:xfrm>
              <a:off x="6919597" y="277671"/>
              <a:ext cx="1581214" cy="720237"/>
            </a:xfrm>
            <a:prstGeom prst="wedgeRectCallout">
              <a:avLst>
                <a:gd name="adj1" fmla="val 28514"/>
                <a:gd name="adj2" fmla="val 133874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 smtClean="0">
                  <a:solidFill>
                    <a:schemeClr val="accent5"/>
                  </a:solidFill>
                </a:rPr>
                <a:t>w_cycle_32</a:t>
              </a:r>
            </a:p>
            <a:p>
              <a:pPr algn="ctr"/>
              <a:r>
                <a:rPr lang="ja-JP" altLang="en-US" sz="1100" dirty="0" smtClean="0">
                  <a:solidFill>
                    <a:sysClr val="windowText" lastClr="000000"/>
                  </a:solidFill>
                </a:rPr>
                <a:t>データ出力回数</a:t>
              </a:r>
              <a:endParaRPr lang="en-US" altLang="ja-JP" sz="11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ja-JP" sz="1100" dirty="0" smtClean="0">
                  <a:solidFill>
                    <a:sysClr val="windowText" lastClr="000000"/>
                  </a:solidFill>
                </a:rPr>
                <a:t>FPGA</a:t>
              </a:r>
              <a:r>
                <a:rPr lang="ja-JP" altLang="en-US" sz="1100" dirty="0" smtClean="0">
                  <a:solidFill>
                    <a:sysClr val="windowText" lastClr="000000"/>
                  </a:solidFill>
                </a:rPr>
                <a:t>→</a:t>
              </a:r>
              <a:r>
                <a:rPr lang="en-US" altLang="ja-JP" sz="1100" dirty="0" smtClean="0">
                  <a:solidFill>
                    <a:sysClr val="windowText" lastClr="000000"/>
                  </a:solidFill>
                </a:rPr>
                <a:t>ARM</a:t>
              </a:r>
            </a:p>
          </p:txBody>
        </p:sp>
        <p:sp>
          <p:nvSpPr>
            <p:cNvPr id="32" name="四角形吹き出し 31"/>
            <p:cNvSpPr/>
            <p:nvPr/>
          </p:nvSpPr>
          <p:spPr>
            <a:xfrm>
              <a:off x="9528895" y="335730"/>
              <a:ext cx="1785118" cy="738423"/>
            </a:xfrm>
            <a:prstGeom prst="wedgeRectCallout">
              <a:avLst>
                <a:gd name="adj1" fmla="val -70403"/>
                <a:gd name="adj2" fmla="val 158202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>
                  <a:solidFill>
                    <a:schemeClr val="accent5"/>
                  </a:solidFill>
                </a:rPr>
                <a:t>r</a:t>
              </a:r>
              <a:r>
                <a:rPr lang="en-US" altLang="ja-JP" sz="1100" b="1" dirty="0" smtClean="0">
                  <a:solidFill>
                    <a:schemeClr val="accent5"/>
                  </a:solidFill>
                </a:rPr>
                <a:t>_cycle_32</a:t>
              </a:r>
            </a:p>
            <a:p>
              <a:pPr algn="ctr"/>
              <a:r>
                <a:rPr lang="ja-JP" altLang="en-US" sz="1100" dirty="0" smtClean="0">
                  <a:solidFill>
                    <a:sysClr val="windowText" lastClr="000000"/>
                  </a:solidFill>
                </a:rPr>
                <a:t>データ入力</a:t>
              </a:r>
              <a:endParaRPr lang="en-US" altLang="ja-JP" sz="11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ja-JP" sz="1100" dirty="0" smtClean="0">
                  <a:solidFill>
                    <a:sysClr val="windowText" lastClr="000000"/>
                  </a:solidFill>
                </a:rPr>
                <a:t>ARM</a:t>
              </a:r>
              <a:r>
                <a:rPr lang="ja-JP" altLang="en-US" sz="1100" dirty="0" smtClean="0">
                  <a:solidFill>
                    <a:sysClr val="windowText" lastClr="000000"/>
                  </a:solidFill>
                </a:rPr>
                <a:t>→</a:t>
              </a:r>
              <a:r>
                <a:rPr lang="en-US" altLang="ja-JP" sz="1100" dirty="0" smtClean="0">
                  <a:solidFill>
                    <a:sysClr val="windowText" lastClr="000000"/>
                  </a:solidFill>
                </a:rPr>
                <a:t>FPGA</a:t>
              </a:r>
            </a:p>
          </p:txBody>
        </p:sp>
        <p:sp>
          <p:nvSpPr>
            <p:cNvPr id="33" name="四角形吹き出し 32"/>
            <p:cNvSpPr/>
            <p:nvPr/>
          </p:nvSpPr>
          <p:spPr>
            <a:xfrm>
              <a:off x="10026273" y="1336622"/>
              <a:ext cx="1758067" cy="757925"/>
            </a:xfrm>
            <a:prstGeom prst="wedgeRectCallout">
              <a:avLst>
                <a:gd name="adj1" fmla="val -107305"/>
                <a:gd name="adj2" fmla="val 66676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 smtClean="0">
                  <a:solidFill>
                    <a:schemeClr val="accent5"/>
                  </a:solidFill>
                </a:rPr>
                <a:t>rw_condition_32 </a:t>
              </a:r>
            </a:p>
            <a:p>
              <a:pPr algn="ctr"/>
              <a:r>
                <a:rPr lang="ja-JP" altLang="en-US" sz="1100" dirty="0">
                  <a:solidFill>
                    <a:sysClr val="windowText" lastClr="000000"/>
                  </a:solidFill>
                </a:rPr>
                <a:t>入力</a:t>
              </a:r>
              <a:r>
                <a:rPr lang="en-US" altLang="ja-JP" sz="1100" dirty="0">
                  <a:solidFill>
                    <a:sysClr val="windowText" lastClr="000000"/>
                  </a:solidFill>
                </a:rPr>
                <a:t>/</a:t>
              </a:r>
              <a:r>
                <a:rPr lang="ja-JP" altLang="en-US" sz="1100" dirty="0">
                  <a:solidFill>
                    <a:sysClr val="windowText" lastClr="000000"/>
                  </a:solidFill>
                </a:rPr>
                <a:t>出力</a:t>
              </a:r>
              <a:r>
                <a:rPr lang="ja-JP" altLang="en-US" sz="1100" dirty="0" smtClean="0">
                  <a:solidFill>
                    <a:sysClr val="windowText" lastClr="000000"/>
                  </a:solidFill>
                </a:rPr>
                <a:t>モード</a:t>
              </a:r>
              <a:endParaRPr lang="en-US" altLang="ja-JP" sz="11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ja-JP" altLang="en-US" sz="1100" dirty="0" smtClean="0">
                  <a:solidFill>
                    <a:sysClr val="windowText" lastClr="000000"/>
                  </a:solidFill>
                </a:rPr>
                <a:t>切替</a:t>
              </a:r>
              <a:r>
                <a:rPr lang="ja-JP" altLang="en-US" sz="1100" dirty="0">
                  <a:solidFill>
                    <a:sysClr val="windowText" lastClr="000000"/>
                  </a:solidFill>
                </a:rPr>
                <a:t>条件</a:t>
              </a:r>
            </a:p>
          </p:txBody>
        </p:sp>
        <p:sp>
          <p:nvSpPr>
            <p:cNvPr id="34" name="四角形吹き出し 33"/>
            <p:cNvSpPr/>
            <p:nvPr/>
          </p:nvSpPr>
          <p:spPr>
            <a:xfrm>
              <a:off x="9908443" y="4803620"/>
              <a:ext cx="1875897" cy="884658"/>
            </a:xfrm>
            <a:prstGeom prst="wedgeRectCallout">
              <a:avLst>
                <a:gd name="adj1" fmla="val -27680"/>
                <a:gd name="adj2" fmla="val -8513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 err="1" smtClean="0">
                  <a:solidFill>
                    <a:schemeClr val="accent5"/>
                  </a:solidFill>
                  <a:ea typeface="Malgun Gothic" panose="020B0503020000020004" pitchFamily="34" charset="-127"/>
                </a:rPr>
                <a:t>sub_module_name</a:t>
              </a:r>
              <a:endParaRPr lang="en-US" altLang="ja-JP" sz="1100" b="1" dirty="0" smtClean="0">
                <a:solidFill>
                  <a:schemeClr val="accent5"/>
                </a:solidFill>
                <a:ea typeface="Malgun Gothic" panose="020B0503020000020004" pitchFamily="34" charset="-127"/>
              </a:endParaRPr>
            </a:p>
            <a:p>
              <a:pPr algn="ctr"/>
              <a:r>
                <a:rPr lang="en-US" altLang="ja-JP" sz="1100" dirty="0" err="1" smtClean="0">
                  <a:solidFill>
                    <a:schemeClr val="tx1"/>
                  </a:solidFill>
                  <a:latin typeface="+mn-ea"/>
                </a:rPr>
                <a:t>Scrp</a:t>
              </a:r>
              <a:r>
                <a:rPr lang="ja-JP" altLang="en-US" sz="1100" dirty="0" smtClean="0">
                  <a:solidFill>
                    <a:schemeClr val="tx1"/>
                  </a:solidFill>
                  <a:latin typeface="+mn-ea"/>
                </a:rPr>
                <a:t>で指定されたユーザロジック</a:t>
              </a:r>
              <a:endParaRPr lang="en-US" altLang="ja-JP" sz="11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558171" y="824800"/>
              <a:ext cx="951597" cy="4010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Sensor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四角形吹き出し 35"/>
            <p:cNvSpPr/>
            <p:nvPr/>
          </p:nvSpPr>
          <p:spPr>
            <a:xfrm>
              <a:off x="3409642" y="4089694"/>
              <a:ext cx="1808016" cy="676788"/>
            </a:xfrm>
            <a:prstGeom prst="wedgeRectCallout">
              <a:avLst>
                <a:gd name="adj1" fmla="val 20611"/>
                <a:gd name="adj2" fmla="val -8963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solidFill>
                    <a:sysClr val="windowText" lastClr="000000"/>
                  </a:solidFill>
                </a:rPr>
                <a:t>制御回路へアクセスするための記述</a:t>
              </a:r>
              <a:endParaRPr kumimoji="1" lang="en-US" altLang="ja-JP" sz="10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en-US" altLang="ja-JP" sz="1000" dirty="0" smtClean="0">
                  <a:solidFill>
                    <a:sysClr val="windowText" lastClr="000000"/>
                  </a:solidFill>
                </a:rPr>
                <a:t>C++</a:t>
              </a:r>
              <a:endParaRPr kumimoji="1" lang="ja-JP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四角形吹き出し 36"/>
            <p:cNvSpPr/>
            <p:nvPr/>
          </p:nvSpPr>
          <p:spPr>
            <a:xfrm>
              <a:off x="6808904" y="4590635"/>
              <a:ext cx="1594940" cy="672841"/>
            </a:xfrm>
            <a:prstGeom prst="wedgeRectCallout">
              <a:avLst>
                <a:gd name="adj1" fmla="val 17620"/>
                <a:gd name="adj2" fmla="val -167896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 smtClean="0">
                  <a:solidFill>
                    <a:schemeClr val="accent5"/>
                  </a:solidFill>
                </a:rPr>
                <a:t>make_32_alw </a:t>
              </a:r>
            </a:p>
            <a:p>
              <a:pPr algn="ctr"/>
              <a:r>
                <a:rPr lang="ja-JP" altLang="en-US" sz="1100" dirty="0" smtClean="0">
                  <a:solidFill>
                    <a:sysClr val="windowText" lastClr="000000"/>
                  </a:solidFill>
                </a:rPr>
                <a:t>ステートマシン生成</a:t>
              </a:r>
              <a:endParaRPr kumimoji="1" lang="en-US" altLang="ja-JP" sz="11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3238796" y="5357682"/>
              <a:ext cx="2168000" cy="4411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b="1" dirty="0" smtClean="0">
                  <a:solidFill>
                    <a:sysClr val="windowText" lastClr="000000"/>
                  </a:solidFill>
                </a:rPr>
                <a:t>ARM processor</a:t>
              </a:r>
              <a:endParaRPr lang="ja-JP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7710205" y="5365046"/>
              <a:ext cx="936040" cy="4411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b="1" dirty="0" smtClean="0">
                  <a:solidFill>
                    <a:sysClr val="windowText" lastClr="000000"/>
                  </a:solidFill>
                </a:rPr>
                <a:t>FPGA</a:t>
              </a:r>
              <a:endParaRPr lang="ja-JP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53388" y="5332549"/>
              <a:ext cx="2146018" cy="4411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b="1" dirty="0" smtClean="0">
                  <a:solidFill>
                    <a:sysClr val="windowText" lastClr="000000"/>
                  </a:solidFill>
                </a:rPr>
                <a:t>Sample of </a:t>
              </a:r>
              <a:r>
                <a:rPr lang="en-US" altLang="ja-JP" sz="1600" b="1" dirty="0" err="1" smtClean="0">
                  <a:solidFill>
                    <a:sysClr val="windowText" lastClr="000000"/>
                  </a:solidFill>
                </a:rPr>
                <a:t>Scrp</a:t>
              </a:r>
              <a:endParaRPr lang="ja-JP" alt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線コネクタ 40"/>
            <p:cNvCxnSpPr/>
            <p:nvPr/>
          </p:nvCxnSpPr>
          <p:spPr>
            <a:xfrm>
              <a:off x="8587292" y="3045146"/>
              <a:ext cx="135088" cy="2019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9145046" y="2897907"/>
              <a:ext cx="922185" cy="330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ja-JP" sz="1050" dirty="0" err="1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req_in</a:t>
              </a:r>
              <a:endParaRPr lang="ja-JP" altLang="en-US" sz="1050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573274" y="3255659"/>
              <a:ext cx="1501206" cy="330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ja-JP" sz="1050" dirty="0" err="1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sensor_data</a:t>
              </a:r>
              <a:endParaRPr lang="ja-JP" altLang="en-US" sz="1050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8604293" y="3247569"/>
              <a:ext cx="408370" cy="3007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900" dirty="0" smtClean="0">
                  <a:solidFill>
                    <a:sysClr val="windowText" lastClr="000000"/>
                  </a:solidFill>
                </a:rPr>
                <a:t>32</a:t>
              </a:r>
              <a:endParaRPr lang="ja-JP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8612569" y="2866093"/>
              <a:ext cx="408370" cy="3007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900" dirty="0" smtClean="0">
                  <a:solidFill>
                    <a:sysClr val="windowText" lastClr="000000"/>
                  </a:solidFill>
                </a:rPr>
                <a:t>32</a:t>
              </a:r>
              <a:endParaRPr lang="ja-JP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765092" y="3967881"/>
              <a:ext cx="1287283" cy="370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450"/>
                </a:lnSpc>
              </a:pPr>
              <a:r>
                <a:rPr lang="en-US" altLang="ja-JP" sz="1050" dirty="0" err="1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finish_flag</a:t>
              </a:r>
              <a:endParaRPr lang="en-US" altLang="ja-JP" sz="105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8830842" y="3617855"/>
              <a:ext cx="1221531" cy="370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450"/>
                </a:lnSpc>
              </a:pPr>
              <a:r>
                <a:rPr lang="en-US" altLang="ja-JP" sz="1050" dirty="0" err="1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busy_flag</a:t>
              </a:r>
              <a:endParaRPr lang="en-US" altLang="ja-JP" sz="105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8" name="直線コネクタ 47"/>
            <p:cNvCxnSpPr/>
            <p:nvPr/>
          </p:nvCxnSpPr>
          <p:spPr>
            <a:xfrm>
              <a:off x="8316951" y="3910004"/>
              <a:ext cx="16620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8249226" y="4254820"/>
              <a:ext cx="17298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四角形吹き出し 49"/>
            <p:cNvSpPr/>
            <p:nvPr/>
          </p:nvSpPr>
          <p:spPr>
            <a:xfrm>
              <a:off x="8558953" y="4680397"/>
              <a:ext cx="1110353" cy="565552"/>
            </a:xfrm>
            <a:prstGeom prst="wedgeRectCallout">
              <a:avLst>
                <a:gd name="adj1" fmla="val 10940"/>
                <a:gd name="adj2" fmla="val -14535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 err="1" smtClean="0">
                  <a:solidFill>
                    <a:schemeClr val="accent5"/>
                  </a:solidFill>
                </a:rPr>
                <a:t>reg_list</a:t>
              </a:r>
              <a:endParaRPr lang="en-US" altLang="ja-JP" sz="1100" b="1" dirty="0" smtClean="0">
                <a:solidFill>
                  <a:schemeClr val="accent5"/>
                </a:solidFill>
              </a:endParaRPr>
            </a:p>
            <a:p>
              <a:pPr algn="ctr"/>
              <a:r>
                <a:rPr lang="en-US" altLang="ja-JP" sz="1100" b="1" dirty="0" err="1" smtClean="0">
                  <a:solidFill>
                    <a:schemeClr val="accent5"/>
                  </a:solidFill>
                </a:rPr>
                <a:t>wire_list</a:t>
              </a:r>
              <a:endParaRPr lang="en-US" altLang="ja-JP" sz="1100" b="1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48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図形グループ 6"/>
          <p:cNvGrpSpPr/>
          <p:nvPr/>
        </p:nvGrpSpPr>
        <p:grpSpPr>
          <a:xfrm>
            <a:off x="366220" y="576098"/>
            <a:ext cx="8232475" cy="2664227"/>
            <a:chOff x="435668" y="1275632"/>
            <a:chExt cx="8232475" cy="2664227"/>
          </a:xfrm>
        </p:grpSpPr>
        <p:sp>
          <p:nvSpPr>
            <p:cNvPr id="129" name="平行四辺形 128"/>
            <p:cNvSpPr/>
            <p:nvPr/>
          </p:nvSpPr>
          <p:spPr>
            <a:xfrm>
              <a:off x="1256620" y="1318018"/>
              <a:ext cx="3899333" cy="2621841"/>
            </a:xfrm>
            <a:prstGeom prst="parallelogram">
              <a:avLst>
                <a:gd name="adj" fmla="val 53074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30" name="平行四辺形 129"/>
            <p:cNvSpPr/>
            <p:nvPr/>
          </p:nvSpPr>
          <p:spPr>
            <a:xfrm>
              <a:off x="3734498" y="1318018"/>
              <a:ext cx="3899333" cy="2621841"/>
            </a:xfrm>
            <a:prstGeom prst="parallelogram">
              <a:avLst>
                <a:gd name="adj" fmla="val 53074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31" name="平行四辺形 130"/>
            <p:cNvSpPr/>
            <p:nvPr/>
          </p:nvSpPr>
          <p:spPr>
            <a:xfrm>
              <a:off x="3369362" y="1671848"/>
              <a:ext cx="3817097" cy="642925"/>
            </a:xfrm>
            <a:prstGeom prst="parallelogram">
              <a:avLst>
                <a:gd name="adj" fmla="val 53074"/>
              </a:avLst>
            </a:prstGeom>
            <a:solidFill>
              <a:srgbClr val="F2F2F2">
                <a:alpha val="65882"/>
              </a:srgbClr>
            </a:solidFill>
            <a:ln w="12700" cap="flat" cmpd="sng" algn="ctr">
              <a:solidFill>
                <a:sysClr val="windowText" lastClr="000000"/>
              </a:solidFill>
              <a:prstDash val="lgDashDot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32" name="平行四辺形 131"/>
            <p:cNvSpPr/>
            <p:nvPr/>
          </p:nvSpPr>
          <p:spPr>
            <a:xfrm>
              <a:off x="3014210" y="2357289"/>
              <a:ext cx="3817097" cy="642925"/>
            </a:xfrm>
            <a:prstGeom prst="parallelogram">
              <a:avLst>
                <a:gd name="adj" fmla="val 53074"/>
              </a:avLst>
            </a:prstGeom>
            <a:solidFill>
              <a:srgbClr val="F2F2F2">
                <a:alpha val="65882"/>
              </a:srgbClr>
            </a:solidFill>
            <a:ln w="12700" cap="flat" cmpd="sng" algn="ctr">
              <a:solidFill>
                <a:sysClr val="windowText" lastClr="000000"/>
              </a:solidFill>
              <a:prstDash val="lgDashDot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33" name="平行四辺形 132"/>
            <p:cNvSpPr/>
            <p:nvPr/>
          </p:nvSpPr>
          <p:spPr>
            <a:xfrm>
              <a:off x="2654363" y="3062953"/>
              <a:ext cx="3817097" cy="642925"/>
            </a:xfrm>
            <a:prstGeom prst="parallelogram">
              <a:avLst>
                <a:gd name="adj" fmla="val 53074"/>
              </a:avLst>
            </a:prstGeom>
            <a:solidFill>
              <a:srgbClr val="F2F2F2">
                <a:alpha val="65882"/>
              </a:srgbClr>
            </a:solidFill>
            <a:ln w="12700" cap="flat" cmpd="sng" algn="ctr">
              <a:solidFill>
                <a:sysClr val="windowText" lastClr="000000"/>
              </a:solidFill>
              <a:prstDash val="lgDashDot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2926399" y="1329652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ソフトウェア</a:t>
              </a:r>
              <a:endParaRPr kumimoji="0" lang="en-US" altLang="ja-JP" sz="1800" b="0" i="1" u="none" strike="noStrike" kern="0" cap="none" spc="0" normalizeH="0" baseline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5103154" y="1297210"/>
              <a:ext cx="2324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FPGA (</a:t>
              </a:r>
              <a:r>
                <a:rPr kumimoji="0" lang="ja-JP" altLang="en-US" sz="18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ハードウェア</a:t>
              </a:r>
              <a:r>
                <a:rPr kumimoji="0" lang="en-US" altLang="ja-JP" sz="18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)</a:t>
              </a:r>
              <a:endParaRPr kumimoji="0" lang="ja-JP" altLang="en-US" sz="1800" b="0" i="1" u="none" strike="noStrike" kern="0" cap="none" spc="0" normalizeH="0" baseline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</a:endParaRPr>
            </a:p>
          </p:txBody>
        </p:sp>
        <p:pic>
          <p:nvPicPr>
            <p:cNvPr id="136" name="Picture 2" descr="http://illpop.com/img_illust/season/june01_m1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77275" y="1502090"/>
              <a:ext cx="1090868" cy="969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7" name="グループ化 136"/>
            <p:cNvGrpSpPr/>
            <p:nvPr/>
          </p:nvGrpSpPr>
          <p:grpSpPr>
            <a:xfrm>
              <a:off x="6868141" y="3244884"/>
              <a:ext cx="661234" cy="537423"/>
              <a:chOff x="9584149" y="5346567"/>
              <a:chExt cx="803204" cy="665277"/>
            </a:xfrm>
          </p:grpSpPr>
          <p:grpSp>
            <p:nvGrpSpPr>
              <p:cNvPr id="180" name="グループ化 179"/>
              <p:cNvGrpSpPr/>
              <p:nvPr/>
            </p:nvGrpSpPr>
            <p:grpSpPr>
              <a:xfrm>
                <a:off x="9584149" y="5346568"/>
                <a:ext cx="567005" cy="653705"/>
                <a:chOff x="9584149" y="5346568"/>
                <a:chExt cx="567005" cy="653705"/>
              </a:xfrm>
              <a:gradFill flip="none" rotWithShape="1">
                <a:gsLst>
                  <a:gs pos="17000">
                    <a:sysClr val="window" lastClr="FFFFFF">
                      <a:lumMod val="65000"/>
                    </a:sysClr>
                  </a:gs>
                  <a:gs pos="30000">
                    <a:sysClr val="window" lastClr="FFFFFF">
                      <a:lumMod val="85000"/>
                    </a:sysClr>
                  </a:gs>
                  <a:gs pos="38000">
                    <a:sysClr val="window" lastClr="FFFFFF"/>
                  </a:gs>
                  <a:gs pos="57927">
                    <a:sysClr val="window" lastClr="FFFFFF">
                      <a:lumMod val="65000"/>
                    </a:sysClr>
                  </a:gs>
                  <a:gs pos="48000">
                    <a:sysClr val="window" lastClr="FFFFFF">
                      <a:lumMod val="65000"/>
                    </a:sysClr>
                  </a:gs>
                </a:gsLst>
                <a:lin ang="18900000" scaled="1"/>
                <a:tileRect/>
              </a:gradFill>
            </p:grpSpPr>
            <p:sp>
              <p:nvSpPr>
                <p:cNvPr id="188" name="フローチャート: 端子 187"/>
                <p:cNvSpPr/>
                <p:nvPr/>
              </p:nvSpPr>
              <p:spPr>
                <a:xfrm>
                  <a:off x="9584149" y="5346568"/>
                  <a:ext cx="567005" cy="409769"/>
                </a:xfrm>
                <a:prstGeom prst="flowChartTerminator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メイリオ"/>
                    <a:cs typeface="+mn-cs"/>
                  </a:endParaRPr>
                </a:p>
              </p:txBody>
            </p:sp>
            <p:sp>
              <p:nvSpPr>
                <p:cNvPr id="189" name="二等辺三角形 188"/>
                <p:cNvSpPr/>
                <p:nvPr/>
              </p:nvSpPr>
              <p:spPr>
                <a:xfrm rot="9103672">
                  <a:off x="9711100" y="5676011"/>
                  <a:ext cx="211259" cy="324262"/>
                </a:xfrm>
                <a:prstGeom prst="triangle">
                  <a:avLst>
                    <a:gd name="adj" fmla="val 57558"/>
                  </a:avLst>
                </a:prstGeom>
                <a:grpFill/>
                <a:ln w="264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メイリオ"/>
                    <a:cs typeface="+mn-cs"/>
                  </a:endParaRPr>
                </a:p>
              </p:txBody>
            </p:sp>
          </p:grpSp>
          <p:cxnSp>
            <p:nvCxnSpPr>
              <p:cNvPr id="181" name="直線コネクタ 180"/>
              <p:cNvCxnSpPr/>
              <p:nvPr/>
            </p:nvCxnSpPr>
            <p:spPr>
              <a:xfrm>
                <a:off x="9634669" y="5734162"/>
                <a:ext cx="247651" cy="260033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82" name="フローチャート: 端子 181"/>
              <p:cNvSpPr/>
              <p:nvPr/>
            </p:nvSpPr>
            <p:spPr>
              <a:xfrm>
                <a:off x="9836422" y="5602075"/>
                <a:ext cx="550931" cy="409769"/>
              </a:xfrm>
              <a:prstGeom prst="flowChartTerminator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sp>
            <p:nvSpPr>
              <p:cNvPr id="183" name="平行四辺形 182"/>
              <p:cNvSpPr/>
              <p:nvPr/>
            </p:nvSpPr>
            <p:spPr>
              <a:xfrm flipH="1">
                <a:off x="9665493" y="5346567"/>
                <a:ext cx="659605" cy="255507"/>
              </a:xfrm>
              <a:prstGeom prst="parallelogram">
                <a:avLst>
                  <a:gd name="adj" fmla="val 94099"/>
                </a:avLst>
              </a:prstGeom>
              <a:gradFill flip="none" rotWithShape="1">
                <a:gsLst>
                  <a:gs pos="17000">
                    <a:sysClr val="window" lastClr="FFFFFF">
                      <a:lumMod val="65000"/>
                    </a:sysClr>
                  </a:gs>
                  <a:gs pos="30000">
                    <a:sysClr val="window" lastClr="FFFFFF">
                      <a:lumMod val="85000"/>
                    </a:sysClr>
                  </a:gs>
                  <a:gs pos="38000">
                    <a:sysClr val="window" lastClr="FFFFFF"/>
                  </a:gs>
                  <a:gs pos="57927">
                    <a:sysClr val="window" lastClr="FFFFFF">
                      <a:lumMod val="65000"/>
                    </a:sysClr>
                  </a:gs>
                  <a:gs pos="48000">
                    <a:sysClr val="window" lastClr="FFFFFF">
                      <a:lumMod val="65000"/>
                    </a:sysClr>
                  </a:gs>
                </a:gsLst>
                <a:lin ang="13500000" scaled="1"/>
                <a:tileRect/>
              </a:gra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sp>
            <p:nvSpPr>
              <p:cNvPr id="184" name="ドーナツ 183"/>
              <p:cNvSpPr/>
              <p:nvPr/>
            </p:nvSpPr>
            <p:spPr>
              <a:xfrm>
                <a:off x="10055970" y="5769790"/>
                <a:ext cx="122266" cy="114300"/>
              </a:xfrm>
              <a:prstGeom prst="donut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sp>
            <p:nvSpPr>
              <p:cNvPr id="185" name="円柱 184"/>
              <p:cNvSpPr/>
              <p:nvPr/>
            </p:nvSpPr>
            <p:spPr>
              <a:xfrm rot="7747605">
                <a:off x="10153211" y="5782290"/>
                <a:ext cx="45719" cy="192530"/>
              </a:xfrm>
              <a:prstGeom prst="can">
                <a:avLst>
                  <a:gd name="adj" fmla="val 83566"/>
                </a:avLst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sp>
            <p:nvSpPr>
              <p:cNvPr id="186" name="平行四辺形 185"/>
              <p:cNvSpPr/>
              <p:nvPr/>
            </p:nvSpPr>
            <p:spPr>
              <a:xfrm flipH="1">
                <a:off x="9761593" y="5372457"/>
                <a:ext cx="149657" cy="45719"/>
              </a:xfrm>
              <a:prstGeom prst="parallelogram">
                <a:avLst>
                  <a:gd name="adj" fmla="val 100270"/>
                </a:avLst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sp>
            <p:nvSpPr>
              <p:cNvPr id="187" name="平行四辺形 186"/>
              <p:cNvSpPr/>
              <p:nvPr/>
            </p:nvSpPr>
            <p:spPr>
              <a:xfrm flipH="1">
                <a:off x="9954521" y="5372457"/>
                <a:ext cx="149657" cy="45719"/>
              </a:xfrm>
              <a:prstGeom prst="parallelogram">
                <a:avLst>
                  <a:gd name="adj" fmla="val 100270"/>
                </a:avLst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</p:grpSp>
        <p:grpSp>
          <p:nvGrpSpPr>
            <p:cNvPr id="138" name="グループ化 137"/>
            <p:cNvGrpSpPr/>
            <p:nvPr/>
          </p:nvGrpSpPr>
          <p:grpSpPr>
            <a:xfrm>
              <a:off x="7220737" y="2391632"/>
              <a:ext cx="930249" cy="773747"/>
              <a:chOff x="10460068" y="3633427"/>
              <a:chExt cx="1129977" cy="957822"/>
            </a:xfrm>
          </p:grpSpPr>
          <p:sp>
            <p:nvSpPr>
              <p:cNvPr id="172" name="平行四辺形 171"/>
              <p:cNvSpPr/>
              <p:nvPr/>
            </p:nvSpPr>
            <p:spPr>
              <a:xfrm rot="5400000" flipV="1">
                <a:off x="10578881" y="3575400"/>
                <a:ext cx="920155" cy="1101860"/>
              </a:xfrm>
              <a:prstGeom prst="parallelogram">
                <a:avLst>
                  <a:gd name="adj" fmla="val 31034"/>
                </a:avLst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sp>
            <p:nvSpPr>
              <p:cNvPr id="173" name="円柱 172"/>
              <p:cNvSpPr/>
              <p:nvPr/>
            </p:nvSpPr>
            <p:spPr>
              <a:xfrm rot="5400000">
                <a:off x="10619571" y="4011383"/>
                <a:ext cx="404547" cy="336550"/>
              </a:xfrm>
              <a:prstGeom prst="can">
                <a:avLst>
                  <a:gd name="adj" fmla="val 50000"/>
                </a:avLst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sp>
            <p:nvSpPr>
              <p:cNvPr id="174" name="円柱 173"/>
              <p:cNvSpPr/>
              <p:nvPr/>
            </p:nvSpPr>
            <p:spPr>
              <a:xfrm rot="5400000">
                <a:off x="11109076" y="3890125"/>
                <a:ext cx="404547" cy="336550"/>
              </a:xfrm>
              <a:prstGeom prst="can">
                <a:avLst>
                  <a:gd name="adj" fmla="val 50000"/>
                </a:avLst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cxnSp>
            <p:nvCxnSpPr>
              <p:cNvPr id="175" name="直線コネクタ 174"/>
              <p:cNvCxnSpPr/>
              <p:nvPr/>
            </p:nvCxnSpPr>
            <p:spPr>
              <a:xfrm>
                <a:off x="10463213" y="3912394"/>
                <a:ext cx="24815" cy="382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76" name="直線コネクタ 175"/>
              <p:cNvCxnSpPr/>
              <p:nvPr/>
            </p:nvCxnSpPr>
            <p:spPr>
              <a:xfrm>
                <a:off x="10463213" y="3912394"/>
                <a:ext cx="0" cy="64770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77" name="直線コネクタ 176"/>
              <p:cNvCxnSpPr/>
              <p:nvPr/>
            </p:nvCxnSpPr>
            <p:spPr>
              <a:xfrm>
                <a:off x="10460068" y="4552951"/>
                <a:ext cx="24815" cy="382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78" name="直線コネクタ 177"/>
              <p:cNvCxnSpPr/>
              <p:nvPr/>
            </p:nvCxnSpPr>
            <p:spPr>
              <a:xfrm flipH="1">
                <a:off x="10473456" y="3633427"/>
                <a:ext cx="1091618" cy="281493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79" name="直線コネクタ 178"/>
              <p:cNvCxnSpPr/>
              <p:nvPr/>
            </p:nvCxnSpPr>
            <p:spPr>
              <a:xfrm>
                <a:off x="11565230" y="3633427"/>
                <a:ext cx="24815" cy="382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139" name="平行四辺形 138"/>
            <p:cNvSpPr/>
            <p:nvPr/>
          </p:nvSpPr>
          <p:spPr>
            <a:xfrm>
              <a:off x="5451812" y="1737260"/>
              <a:ext cx="1545188" cy="501670"/>
            </a:xfrm>
            <a:prstGeom prst="parallelogram">
              <a:avLst>
                <a:gd name="adj" fmla="val 53074"/>
              </a:avLst>
            </a:prstGeom>
            <a:solidFill>
              <a:srgbClr val="5B9BD5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cxnSp>
          <p:nvCxnSpPr>
            <p:cNvPr id="140" name="直線コネクタ 139"/>
            <p:cNvCxnSpPr>
              <a:stCxn id="139" idx="2"/>
              <a:endCxn id="136" idx="3"/>
            </p:cNvCxnSpPr>
            <p:nvPr/>
          </p:nvCxnSpPr>
          <p:spPr>
            <a:xfrm flipV="1">
              <a:off x="6861330" y="1986719"/>
              <a:ext cx="715945" cy="137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sp>
          <p:nvSpPr>
            <p:cNvPr id="141" name="平行四辺形 140"/>
            <p:cNvSpPr/>
            <p:nvPr/>
          </p:nvSpPr>
          <p:spPr>
            <a:xfrm>
              <a:off x="5098845" y="2439595"/>
              <a:ext cx="1545446" cy="501670"/>
            </a:xfrm>
            <a:prstGeom prst="parallelogram">
              <a:avLst>
                <a:gd name="adj" fmla="val 53074"/>
              </a:avLst>
            </a:prstGeom>
            <a:solidFill>
              <a:srgbClr val="5B9BD5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42" name="平行四辺形 141"/>
            <p:cNvSpPr/>
            <p:nvPr/>
          </p:nvSpPr>
          <p:spPr>
            <a:xfrm>
              <a:off x="4761697" y="3141930"/>
              <a:ext cx="1552341" cy="502151"/>
            </a:xfrm>
            <a:prstGeom prst="parallelogram">
              <a:avLst>
                <a:gd name="adj" fmla="val 53074"/>
              </a:avLst>
            </a:prstGeom>
            <a:solidFill>
              <a:srgbClr val="5B9BD5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cxnSp>
          <p:nvCxnSpPr>
            <p:cNvPr id="143" name="直線コネクタ 142"/>
            <p:cNvCxnSpPr/>
            <p:nvPr/>
          </p:nvCxnSpPr>
          <p:spPr>
            <a:xfrm flipV="1">
              <a:off x="6503357" y="2689741"/>
              <a:ext cx="715945" cy="137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144" name="直線コネクタ 143"/>
            <p:cNvCxnSpPr/>
            <p:nvPr/>
          </p:nvCxnSpPr>
          <p:spPr>
            <a:xfrm flipV="1">
              <a:off x="6152196" y="3422046"/>
              <a:ext cx="715945" cy="137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145" name="円/楕円 144"/>
            <p:cNvSpPr/>
            <p:nvPr/>
          </p:nvSpPr>
          <p:spPr>
            <a:xfrm>
              <a:off x="3760232" y="1764440"/>
              <a:ext cx="1156363" cy="398914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cxnSp>
          <p:nvCxnSpPr>
            <p:cNvPr id="146" name="直線コネクタ 145"/>
            <p:cNvCxnSpPr/>
            <p:nvPr/>
          </p:nvCxnSpPr>
          <p:spPr>
            <a:xfrm>
              <a:off x="4238742" y="3369449"/>
              <a:ext cx="679194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47" name="円/楕円 146"/>
            <p:cNvSpPr/>
            <p:nvPr/>
          </p:nvSpPr>
          <p:spPr>
            <a:xfrm>
              <a:off x="3443238" y="2450706"/>
              <a:ext cx="1156363" cy="398914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48" name="円/楕円 147"/>
            <p:cNvSpPr/>
            <p:nvPr/>
          </p:nvSpPr>
          <p:spPr>
            <a:xfrm>
              <a:off x="3082379" y="3184958"/>
              <a:ext cx="1156363" cy="398914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49" name="円/楕円 148"/>
            <p:cNvSpPr/>
            <p:nvPr/>
          </p:nvSpPr>
          <p:spPr>
            <a:xfrm>
              <a:off x="1670404" y="3053807"/>
              <a:ext cx="633113" cy="574492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50" name="平行四辺形 149"/>
            <p:cNvSpPr/>
            <p:nvPr/>
          </p:nvSpPr>
          <p:spPr>
            <a:xfrm>
              <a:off x="2846112" y="1842258"/>
              <a:ext cx="642937" cy="243277"/>
            </a:xfrm>
            <a:prstGeom prst="parallelogram">
              <a:avLst>
                <a:gd name="adj" fmla="val 53074"/>
              </a:avLst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cxnSp>
          <p:nvCxnSpPr>
            <p:cNvPr id="151" name="直線コネクタ 150"/>
            <p:cNvCxnSpPr>
              <a:stCxn id="150" idx="2"/>
              <a:endCxn id="145" idx="2"/>
            </p:cNvCxnSpPr>
            <p:nvPr/>
          </p:nvCxnSpPr>
          <p:spPr>
            <a:xfrm>
              <a:off x="3424491" y="1963897"/>
              <a:ext cx="33574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sp>
          <p:nvSpPr>
            <p:cNvPr id="152" name="平行四辺形 151"/>
            <p:cNvSpPr/>
            <p:nvPr/>
          </p:nvSpPr>
          <p:spPr>
            <a:xfrm>
              <a:off x="2562792" y="2502925"/>
              <a:ext cx="642937" cy="243277"/>
            </a:xfrm>
            <a:prstGeom prst="parallelogram">
              <a:avLst>
                <a:gd name="adj" fmla="val 53074"/>
              </a:avLst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cxnSp>
          <p:nvCxnSpPr>
            <p:cNvPr id="153" name="直線コネクタ 152"/>
            <p:cNvCxnSpPr>
              <a:stCxn id="152" idx="2"/>
            </p:cNvCxnSpPr>
            <p:nvPr/>
          </p:nvCxnSpPr>
          <p:spPr>
            <a:xfrm>
              <a:off x="3141171" y="2624564"/>
              <a:ext cx="302067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154" name="直線コネクタ 153"/>
            <p:cNvCxnSpPr/>
            <p:nvPr/>
          </p:nvCxnSpPr>
          <p:spPr>
            <a:xfrm flipH="1">
              <a:off x="2079007" y="1967079"/>
              <a:ext cx="584773" cy="109361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55" name="直線コネクタ 154"/>
            <p:cNvCxnSpPr/>
            <p:nvPr/>
          </p:nvCxnSpPr>
          <p:spPr>
            <a:xfrm>
              <a:off x="2666368" y="1961992"/>
              <a:ext cx="25387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56" name="直線コネクタ 155"/>
            <p:cNvCxnSpPr>
              <a:endCxn id="149" idx="7"/>
            </p:cNvCxnSpPr>
            <p:nvPr/>
          </p:nvCxnSpPr>
          <p:spPr>
            <a:xfrm flipH="1">
              <a:off x="2210800" y="2609374"/>
              <a:ext cx="272803" cy="528565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57" name="直線コネクタ 156"/>
            <p:cNvCxnSpPr/>
            <p:nvPr/>
          </p:nvCxnSpPr>
          <p:spPr>
            <a:xfrm>
              <a:off x="2483603" y="2615179"/>
              <a:ext cx="153132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58" name="直線コネクタ 157"/>
            <p:cNvCxnSpPr/>
            <p:nvPr/>
          </p:nvCxnSpPr>
          <p:spPr>
            <a:xfrm>
              <a:off x="2303517" y="3369449"/>
              <a:ext cx="778862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159" name="四角形吹き出し 158"/>
            <p:cNvSpPr/>
            <p:nvPr/>
          </p:nvSpPr>
          <p:spPr>
            <a:xfrm>
              <a:off x="505077" y="1275632"/>
              <a:ext cx="1769770" cy="592399"/>
            </a:xfrm>
            <a:prstGeom prst="wedgeRectCallout">
              <a:avLst>
                <a:gd name="adj1" fmla="val 147221"/>
                <a:gd name="adj2" fmla="val 47565"/>
              </a:avLst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ROS</a:t>
              </a: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との通信</a:t>
              </a:r>
              <a:endPara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ハードウェアとの</a:t>
              </a:r>
              <a:endPara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データやりとり</a:t>
              </a:r>
            </a:p>
          </p:txBody>
        </p:sp>
        <p:sp>
          <p:nvSpPr>
            <p:cNvPr id="160" name="正方形/長方形 159"/>
            <p:cNvSpPr/>
            <p:nvPr/>
          </p:nvSpPr>
          <p:spPr>
            <a:xfrm>
              <a:off x="2874862" y="1810141"/>
              <a:ext cx="5820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Topic</a:t>
              </a:r>
              <a:endParaRPr kumimoji="0" lang="ja-JP" altLang="en-US" sz="1400" b="0" i="1" u="none" strike="noStrike" kern="0" cap="none" spc="0" normalizeH="0" baseline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</a:endParaRPr>
            </a:p>
          </p:txBody>
        </p:sp>
        <p:sp>
          <p:nvSpPr>
            <p:cNvPr id="161" name="正方形/長方形 160"/>
            <p:cNvSpPr/>
            <p:nvPr/>
          </p:nvSpPr>
          <p:spPr>
            <a:xfrm>
              <a:off x="2596491" y="2462238"/>
              <a:ext cx="5820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Topic</a:t>
              </a:r>
              <a:endParaRPr kumimoji="0" lang="ja-JP" altLang="en-US" sz="1400" b="0" i="1" u="none" strike="noStrike" kern="0" cap="none" spc="0" normalizeH="0" baseline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</a:endParaRPr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1705806" y="3098217"/>
              <a:ext cx="5677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ROS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node</a:t>
              </a:r>
              <a:endParaRPr kumimoji="0" lang="ja-JP" altLang="en-US" sz="1400" b="0" i="1" u="none" strike="noStrike" kern="0" cap="none" spc="0" normalizeH="0" baseline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</a:endParaRPr>
            </a:p>
          </p:txBody>
        </p:sp>
        <p:sp>
          <p:nvSpPr>
            <p:cNvPr id="163" name="正方形/長方形 162"/>
            <p:cNvSpPr/>
            <p:nvPr/>
          </p:nvSpPr>
          <p:spPr>
            <a:xfrm>
              <a:off x="3687824" y="1844892"/>
              <a:ext cx="12618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1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インターフェイス</a:t>
              </a:r>
            </a:p>
          </p:txBody>
        </p:sp>
        <p:sp>
          <p:nvSpPr>
            <p:cNvPr id="164" name="正方形/長方形 163"/>
            <p:cNvSpPr/>
            <p:nvPr/>
          </p:nvSpPr>
          <p:spPr>
            <a:xfrm>
              <a:off x="5749686" y="1863478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画像処理</a:t>
              </a:r>
            </a:p>
          </p:txBody>
        </p:sp>
        <p:sp>
          <p:nvSpPr>
            <p:cNvPr id="165" name="正方形/長方形 164"/>
            <p:cNvSpPr/>
            <p:nvPr/>
          </p:nvSpPr>
          <p:spPr>
            <a:xfrm>
              <a:off x="5320749" y="2556692"/>
              <a:ext cx="10823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センサ制御</a:t>
              </a:r>
            </a:p>
          </p:txBody>
        </p:sp>
        <p:sp>
          <p:nvSpPr>
            <p:cNvPr id="166" name="正方形/長方形 165"/>
            <p:cNvSpPr/>
            <p:nvPr/>
          </p:nvSpPr>
          <p:spPr>
            <a:xfrm>
              <a:off x="5025484" y="3256505"/>
              <a:ext cx="10823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モータ制御</a:t>
              </a:r>
            </a:p>
          </p:txBody>
        </p:sp>
        <p:sp>
          <p:nvSpPr>
            <p:cNvPr id="167" name="正方形/長方形 166"/>
            <p:cNvSpPr/>
            <p:nvPr/>
          </p:nvSpPr>
          <p:spPr>
            <a:xfrm>
              <a:off x="435668" y="2065879"/>
              <a:ext cx="1350756" cy="502637"/>
            </a:xfrm>
            <a:prstGeom prst="rect">
              <a:avLst/>
            </a:prstGeom>
            <a:solidFill>
              <a:srgbClr val="F2F2F2">
                <a:alpha val="65882"/>
              </a:srgbClr>
            </a:solidFill>
            <a:ln w="12700" cap="flat" cmpd="sng" algn="ctr">
              <a:solidFill>
                <a:sysClr val="windowText" lastClr="000000"/>
              </a:solidFill>
              <a:prstDash val="lgDashDot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ROS</a:t>
              </a: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準拠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FPGA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コンポーネント</a:t>
              </a:r>
            </a:p>
          </p:txBody>
        </p:sp>
        <p:sp>
          <p:nvSpPr>
            <p:cNvPr id="168" name="正方形/長方形 167"/>
            <p:cNvSpPr/>
            <p:nvPr/>
          </p:nvSpPr>
          <p:spPr>
            <a:xfrm>
              <a:off x="3397185" y="2541645"/>
              <a:ext cx="12618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1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インターフェイス</a:t>
              </a:r>
            </a:p>
          </p:txBody>
        </p:sp>
        <p:sp>
          <p:nvSpPr>
            <p:cNvPr id="169" name="正方形/長方形 168"/>
            <p:cNvSpPr/>
            <p:nvPr/>
          </p:nvSpPr>
          <p:spPr>
            <a:xfrm>
              <a:off x="3017750" y="3271148"/>
              <a:ext cx="12618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1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インターフェイス</a:t>
              </a:r>
            </a:p>
          </p:txBody>
        </p:sp>
        <p:cxnSp>
          <p:nvCxnSpPr>
            <p:cNvPr id="170" name="直線コネクタ 169"/>
            <p:cNvCxnSpPr/>
            <p:nvPr/>
          </p:nvCxnSpPr>
          <p:spPr>
            <a:xfrm>
              <a:off x="4601323" y="2669487"/>
              <a:ext cx="63322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171" name="直線コネクタ 170"/>
            <p:cNvCxnSpPr/>
            <p:nvPr/>
          </p:nvCxnSpPr>
          <p:spPr>
            <a:xfrm>
              <a:off x="4917936" y="1986719"/>
              <a:ext cx="63322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0756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174171"/>
            <a:ext cx="12192000" cy="66838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70"/>
            <a:ext cx="12192000" cy="67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1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81" y="265381"/>
            <a:ext cx="6032119" cy="425075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889000" y="1549400"/>
            <a:ext cx="762000" cy="215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1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24" y="397262"/>
            <a:ext cx="8180952" cy="6190476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892300" y="4953000"/>
            <a:ext cx="965200" cy="177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67300" y="2514600"/>
            <a:ext cx="99060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6235700" y="2933700"/>
            <a:ext cx="1587500" cy="457200"/>
          </a:xfrm>
          <a:prstGeom prst="wedgeRectCallout">
            <a:avLst>
              <a:gd name="adj1" fmla="val -66287"/>
              <a:gd name="adj2" fmla="val -119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ダブルクリック</a:t>
            </a:r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4749800" y="5130800"/>
            <a:ext cx="4559300" cy="1409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注意</a:t>
            </a:r>
            <a:endParaRPr kumimoji="1" lang="en-US" altLang="ja-JP" b="1" dirty="0" smtClean="0"/>
          </a:p>
          <a:p>
            <a:r>
              <a:rPr lang="ja-JP" altLang="en-US" dirty="0" smtClean="0"/>
              <a:t>初回ログインのみ，</a:t>
            </a:r>
            <a:endParaRPr lang="en-US" altLang="ja-JP" dirty="0" smtClean="0"/>
          </a:p>
          <a:p>
            <a:r>
              <a:rPr lang="ja-JP" altLang="en-US" dirty="0" smtClean="0"/>
              <a:t>起動エディタ上でセーブした後，</a:t>
            </a:r>
            <a:r>
              <a:rPr lang="en-US" altLang="ja-JP" dirty="0" err="1" smtClean="0"/>
              <a:t>WinSCP</a:t>
            </a:r>
            <a:r>
              <a:rPr lang="ja-JP" altLang="en-US" dirty="0"/>
              <a:t>上</a:t>
            </a:r>
            <a:r>
              <a:rPr lang="ja-JP" altLang="en-US" dirty="0" smtClean="0"/>
              <a:t>でパスワード入力を求められます。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04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38" y="895666"/>
            <a:ext cx="7809524" cy="506666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4114800" y="2197100"/>
            <a:ext cx="1333500" cy="355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71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r="49946" b="10033"/>
          <a:stretch/>
        </p:blipFill>
        <p:spPr>
          <a:xfrm>
            <a:off x="723900" y="287020"/>
            <a:ext cx="9564171" cy="53721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384300" y="371475"/>
            <a:ext cx="1225550" cy="441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8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t="10370" r="73827" b="57037"/>
          <a:stretch/>
        </p:blipFill>
        <p:spPr>
          <a:xfrm>
            <a:off x="2618739" y="2082800"/>
            <a:ext cx="3035301" cy="22352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778760" y="2497455"/>
            <a:ext cx="2402840" cy="5124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39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69" y="790711"/>
            <a:ext cx="9748504" cy="5501231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209554" y="2081214"/>
            <a:ext cx="1833684" cy="1000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吹き出し 3"/>
          <p:cNvSpPr/>
          <p:nvPr/>
        </p:nvSpPr>
        <p:spPr>
          <a:xfrm>
            <a:off x="4959350" y="1409699"/>
            <a:ext cx="2565400" cy="581025"/>
          </a:xfrm>
          <a:prstGeom prst="wedgeRectCallout">
            <a:avLst>
              <a:gd name="adj1" fmla="val -62443"/>
              <a:gd name="adj2" fmla="val -75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module </a:t>
            </a:r>
            <a:r>
              <a:rPr lang="en-US" altLang="ja-JP" b="1" dirty="0" err="1" smtClean="0"/>
              <a:t>xillydemo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と記述されている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65212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3944</TotalTime>
  <Words>247</Words>
  <Application>Microsoft Office PowerPoint</Application>
  <PresentationFormat>ワイド画面</PresentationFormat>
  <Paragraphs>153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Malgun Gothic</vt:lpstr>
      <vt:lpstr>ＭＳ Ｐゴシック</vt:lpstr>
      <vt:lpstr>メイリオ</vt:lpstr>
      <vt:lpstr>Arial</vt:lpstr>
      <vt:lpstr>Calibri</vt:lpstr>
      <vt:lpstr>Calibri Light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kazushi</dc:creator>
  <cp:lastModifiedBy>kazushi</cp:lastModifiedBy>
  <cp:revision>31</cp:revision>
  <dcterms:created xsi:type="dcterms:W3CDTF">2016-02-11T03:45:11Z</dcterms:created>
  <dcterms:modified xsi:type="dcterms:W3CDTF">2016-05-14T10:05:42Z</dcterms:modified>
</cp:coreProperties>
</file>