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1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3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9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4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62EE-9E5C-4F57-872A-67BB0CAB2208}" type="datetimeFigureOut">
              <a:rPr kumimoji="1" lang="ja-JP" altLang="en-US" smtClean="0"/>
              <a:t>2016/5/14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/>
          <p:cNvGrpSpPr/>
          <p:nvPr/>
        </p:nvGrpSpPr>
        <p:grpSpPr>
          <a:xfrm>
            <a:off x="2352686" y="693142"/>
            <a:ext cx="7678992" cy="4016622"/>
            <a:chOff x="2352686" y="629642"/>
            <a:chExt cx="7678992" cy="4016622"/>
          </a:xfrm>
        </p:grpSpPr>
        <p:sp>
          <p:nvSpPr>
            <p:cNvPr id="4" name="正方形/長方形 3"/>
            <p:cNvSpPr/>
            <p:nvPr/>
          </p:nvSpPr>
          <p:spPr>
            <a:xfrm>
              <a:off x="5386515" y="100901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187833" y="629642"/>
              <a:ext cx="164757" cy="1729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/>
            <p:cNvCxnSpPr>
              <a:stCxn id="5" idx="4"/>
              <a:endCxn id="4" idx="0"/>
            </p:cNvCxnSpPr>
            <p:nvPr/>
          </p:nvCxnSpPr>
          <p:spPr>
            <a:xfrm>
              <a:off x="6270212" y="802637"/>
              <a:ext cx="1" cy="206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5386515" y="1590469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STATE_IDLE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9" idx="0"/>
            </p:cNvCxnSpPr>
            <p:nvPr/>
          </p:nvCxnSpPr>
          <p:spPr>
            <a:xfrm>
              <a:off x="6270213" y="1367139"/>
              <a:ext cx="0" cy="223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819125" y="215086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曲線コネクタ 15"/>
            <p:cNvCxnSpPr>
              <a:stCxn id="9" idx="3"/>
              <a:endCxn id="13" idx="0"/>
            </p:cNvCxnSpPr>
            <p:nvPr/>
          </p:nvCxnSpPr>
          <p:spPr>
            <a:xfrm>
              <a:off x="7153910" y="1769531"/>
              <a:ext cx="548913" cy="38133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409008" y="1643850"/>
              <a:ext cx="1150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req</a:t>
              </a:r>
              <a:r>
                <a:rPr kumimoji="1" lang="en-US" altLang="ja-JP" sz="1600" dirty="0" smtClean="0"/>
                <a:t> == 1</a:t>
              </a:r>
              <a:endParaRPr kumimoji="1" lang="ja-JP" altLang="en-US" sz="16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19125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矢印コネクタ 19"/>
            <p:cNvCxnSpPr>
              <a:stCxn id="13" idx="2"/>
              <a:endCxn id="18" idx="0"/>
            </p:cNvCxnSpPr>
            <p:nvPr/>
          </p:nvCxnSpPr>
          <p:spPr>
            <a:xfrm>
              <a:off x="7702823" y="2508989"/>
              <a:ext cx="0" cy="396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7786420" y="2536071"/>
              <a:ext cx="143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5u sec</a:t>
              </a:r>
              <a:endParaRPr kumimoji="1" lang="ja-JP" altLang="en-US" sz="16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819125" y="359795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STATE_WAIT750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50421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STATE_IN_SIG_WAIT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251239" y="4289967"/>
              <a:ext cx="1780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750u sec</a:t>
              </a:r>
              <a:endParaRPr kumimoji="1" lang="ja-JP" altLang="en-US" sz="1600" dirty="0"/>
            </a:p>
          </p:txBody>
        </p:sp>
        <p:cxnSp>
          <p:nvCxnSpPr>
            <p:cNvPr id="65" name="直線矢印コネクタ 64"/>
            <p:cNvCxnSpPr>
              <a:stCxn id="18" idx="2"/>
              <a:endCxn id="38" idx="0"/>
            </p:cNvCxnSpPr>
            <p:nvPr/>
          </p:nvCxnSpPr>
          <p:spPr>
            <a:xfrm>
              <a:off x="7702823" y="3264071"/>
              <a:ext cx="0" cy="33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/>
            <p:cNvCxnSpPr>
              <a:stCxn id="38" idx="3"/>
              <a:endCxn id="47" idx="3"/>
            </p:cNvCxnSpPr>
            <p:nvPr/>
          </p:nvCxnSpPr>
          <p:spPr>
            <a:xfrm flipH="1">
              <a:off x="8271610" y="3777019"/>
              <a:ext cx="314910" cy="632809"/>
            </a:xfrm>
            <a:prstGeom prst="curvedConnector3">
              <a:avLst>
                <a:gd name="adj1" fmla="val -7259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/>
            <p:cNvSpPr/>
            <p:nvPr/>
          </p:nvSpPr>
          <p:spPr>
            <a:xfrm>
              <a:off x="430076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直線矢印コネクタ 73"/>
            <p:cNvCxnSpPr>
              <a:stCxn id="47" idx="1"/>
              <a:endCxn id="73" idx="3"/>
            </p:cNvCxnSpPr>
            <p:nvPr/>
          </p:nvCxnSpPr>
          <p:spPr>
            <a:xfrm flipH="1">
              <a:off x="6068160" y="4409828"/>
              <a:ext cx="4360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3868965" y="3611103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68964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STATE_WAIT200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68965" y="2146634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STATE_PROCESS_END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曲線コネクタ 84"/>
            <p:cNvCxnSpPr>
              <a:stCxn id="73" idx="1"/>
              <a:endCxn id="77" idx="1"/>
            </p:cNvCxnSpPr>
            <p:nvPr/>
          </p:nvCxnSpPr>
          <p:spPr>
            <a:xfrm rot="10800000">
              <a:off x="3868965" y="3790166"/>
              <a:ext cx="431800" cy="619663"/>
            </a:xfrm>
            <a:prstGeom prst="curvedConnector3">
              <a:avLst>
                <a:gd name="adj1" fmla="val 15294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7" idx="0"/>
              <a:endCxn id="78" idx="2"/>
            </p:cNvCxnSpPr>
            <p:nvPr/>
          </p:nvCxnSpPr>
          <p:spPr>
            <a:xfrm flipH="1" flipV="1">
              <a:off x="4752662" y="3264071"/>
              <a:ext cx="1" cy="347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stCxn id="78" idx="0"/>
              <a:endCxn id="79" idx="2"/>
            </p:cNvCxnSpPr>
            <p:nvPr/>
          </p:nvCxnSpPr>
          <p:spPr>
            <a:xfrm flipV="1">
              <a:off x="4752662" y="2504758"/>
              <a:ext cx="1" cy="401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線コネクタ 96"/>
            <p:cNvCxnSpPr>
              <a:stCxn id="79" idx="0"/>
              <a:endCxn id="9" idx="1"/>
            </p:cNvCxnSpPr>
            <p:nvPr/>
          </p:nvCxnSpPr>
          <p:spPr>
            <a:xfrm rot="5400000" flipH="1" flipV="1">
              <a:off x="4881038" y="1641157"/>
              <a:ext cx="377103" cy="63385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352686" y="3815267"/>
              <a:ext cx="1780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/>
                <a:t>sig </a:t>
              </a:r>
              <a:r>
                <a:rPr lang="en-US" altLang="ja-JP" sz="1600" dirty="0"/>
                <a:t>==  </a:t>
              </a:r>
              <a:r>
                <a:rPr lang="en-US" altLang="ja-JP" sz="1600" dirty="0" smtClean="0"/>
                <a:t>0</a:t>
              </a:r>
            </a:p>
            <a:p>
              <a:pPr algn="ctr"/>
              <a:r>
                <a:rPr lang="en-US" altLang="ja-JP" sz="1600" dirty="0" smtClean="0"/>
                <a:t>or</a:t>
              </a:r>
            </a:p>
            <a:p>
              <a:pPr algn="ctr"/>
              <a:r>
                <a:rPr lang="en-US" altLang="ja-JP" sz="1600" dirty="0" smtClean="0"/>
                <a:t>echo &gt; 1850000</a:t>
              </a: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2919605" y="2536071"/>
              <a:ext cx="1749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200u sec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14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10694" r="75237" b="56529"/>
          <a:stretch/>
        </p:blipFill>
        <p:spPr>
          <a:xfrm>
            <a:off x="2667000" y="1285875"/>
            <a:ext cx="2828926" cy="22479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924054" y="1700213"/>
            <a:ext cx="2238496" cy="976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588" t="11774" r="45824" b="33848"/>
          <a:stretch/>
        </p:blipFill>
        <p:spPr>
          <a:xfrm>
            <a:off x="3309256" y="1022350"/>
            <a:ext cx="3802743" cy="509451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63804" y="5549900"/>
            <a:ext cx="22384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28904" y="1600200"/>
            <a:ext cx="31782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93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" y="1205310"/>
            <a:ext cx="10665682" cy="4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" y="879439"/>
            <a:ext cx="11700401" cy="50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1" y="1156035"/>
            <a:ext cx="10507198" cy="45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1" y="21219"/>
            <a:ext cx="9144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30656" y="1203767"/>
            <a:ext cx="1151440" cy="5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240014" y="503017"/>
            <a:ext cx="1587500" cy="457200"/>
          </a:xfrm>
          <a:prstGeom prst="wedgeRectCallout">
            <a:avLst>
              <a:gd name="adj1" fmla="val 71516"/>
              <a:gd name="adj2" fmla="val 141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電源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684998" y="2964467"/>
            <a:ext cx="1114787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882096" y="1803198"/>
            <a:ext cx="2292913" cy="793074"/>
          </a:xfrm>
          <a:prstGeom prst="wedgeRectCallout">
            <a:avLst>
              <a:gd name="adj1" fmla="val 49809"/>
              <a:gd name="adj2" fmla="val 13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FPGA</a:t>
            </a:r>
          </a:p>
          <a:p>
            <a:pPr algn="ctr"/>
            <a:r>
              <a:rPr lang="en-US" altLang="ja-JP" b="1" dirty="0"/>
              <a:t>Xilinx </a:t>
            </a:r>
            <a:r>
              <a:rPr lang="en-US" altLang="ja-JP" b="1" dirty="0" smtClean="0"/>
              <a:t>Zynq-7020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8762035" y="2909101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7942214" y="1713054"/>
            <a:ext cx="1595566" cy="584204"/>
          </a:xfrm>
          <a:prstGeom prst="wedgeRectCallout">
            <a:avLst>
              <a:gd name="adj1" fmla="val 39653"/>
              <a:gd name="adj2" fmla="val 14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SD</a:t>
            </a:r>
            <a:r>
              <a:rPr lang="ja-JP" altLang="en-US" b="1" dirty="0" smtClean="0"/>
              <a:t>カード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854520" y="385563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983034" y="93461"/>
            <a:ext cx="1595566" cy="584204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イーサネット口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020963" y="5937813"/>
            <a:ext cx="775745" cy="818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4194935" y="5475083"/>
            <a:ext cx="1377457" cy="438713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Pmod</a:t>
            </a:r>
            <a:r>
              <a:rPr kumimoji="1" lang="ja-JP" altLang="en-US" b="1" dirty="0" smtClean="0"/>
              <a:t>　</a:t>
            </a:r>
            <a:r>
              <a:rPr kumimoji="1" lang="en-US" altLang="ja-JP" b="1" dirty="0" smtClean="0"/>
              <a:t>JA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854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3492841" y="461320"/>
            <a:ext cx="3093308" cy="4572000"/>
            <a:chOff x="3492841" y="461319"/>
            <a:chExt cx="3093308" cy="5824151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3492841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5029200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6586149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正方形/長方形 7"/>
          <p:cNvSpPr/>
          <p:nvPr/>
        </p:nvSpPr>
        <p:spPr>
          <a:xfrm>
            <a:off x="4885037" y="922638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85038" y="159402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82978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82976" y="4390767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41987" y="1161535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41987" y="201415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50224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496962" y="92263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496962" y="1581664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171300" y="1149179"/>
            <a:ext cx="13880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053911" y="2014151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029198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494902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027140" y="3896495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41123" y="3896495"/>
            <a:ext cx="138601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41123" y="4390767"/>
            <a:ext cx="138395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352799" y="733169"/>
            <a:ext cx="288324" cy="407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342264" y="94046"/>
            <a:ext cx="13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FIFO</a:t>
            </a:r>
            <a:r>
              <a:rPr lang="ja-JP" altLang="en-US" dirty="0"/>
              <a:t>バッファ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957738" y="1232244"/>
            <a:ext cx="67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write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444667" y="632596"/>
            <a:ext cx="65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reset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57452" y="2944336"/>
            <a:ext cx="6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read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660929" y="354157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return data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3968795" y="4028644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close</a:t>
            </a:r>
            <a:endParaRPr lang="ja-JP" altLang="en-US" dirty="0"/>
          </a:p>
        </p:txBody>
      </p:sp>
      <p:sp>
        <p:nvSpPr>
          <p:cNvPr id="43" name="雲 42"/>
          <p:cNvSpPr/>
          <p:nvPr/>
        </p:nvSpPr>
        <p:spPr>
          <a:xfrm rot="10800000">
            <a:off x="5319583" y="922638"/>
            <a:ext cx="912153" cy="343414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27371" y="2587194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インターフェイス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95536" y="56257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open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2845215" y="9198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26353" y="9782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ユーザ回路</a:t>
            </a:r>
            <a:endParaRPr lang="ja-JP" altLang="en-US" dirty="0"/>
          </a:p>
        </p:txBody>
      </p:sp>
      <p:sp>
        <p:nvSpPr>
          <p:cNvPr id="48" name="メモ 47"/>
          <p:cNvSpPr/>
          <p:nvPr/>
        </p:nvSpPr>
        <p:spPr>
          <a:xfrm>
            <a:off x="5518514" y="5103338"/>
            <a:ext cx="603030" cy="65902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Scrp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5626440" y="4383213"/>
            <a:ext cx="387179" cy="634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368623" y="46318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自動生成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886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>
            <a:off x="1496622" y="1748098"/>
            <a:ext cx="2227639" cy="4128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731913" y="1748098"/>
            <a:ext cx="6377288" cy="4128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633437" y="2890777"/>
            <a:ext cx="1713471" cy="14416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ARM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725848" y="1556931"/>
            <a:ext cx="0" cy="346744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4088313" y="3187339"/>
            <a:ext cx="1342766" cy="848497"/>
            <a:chOff x="3970638" y="1820562"/>
            <a:chExt cx="1342766" cy="848497"/>
          </a:xfrm>
        </p:grpSpPr>
        <p:sp>
          <p:nvSpPr>
            <p:cNvPr id="6" name="正方形/長方形 5"/>
            <p:cNvSpPr/>
            <p:nvPr/>
          </p:nvSpPr>
          <p:spPr>
            <a:xfrm>
              <a:off x="3970638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308389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46140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75653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022586" y="3380754"/>
            <a:ext cx="1482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FIFO 32bit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90925" y="132314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AXI bus</a:t>
            </a:r>
            <a:endParaRPr lang="ja-JP" altLang="en-US" dirty="0"/>
          </a:p>
        </p:txBody>
      </p:sp>
      <p:sp>
        <p:nvSpPr>
          <p:cNvPr id="15" name="雲 14"/>
          <p:cNvSpPr/>
          <p:nvPr/>
        </p:nvSpPr>
        <p:spPr>
          <a:xfrm rot="10800000">
            <a:off x="5989192" y="2825131"/>
            <a:ext cx="1690817" cy="157290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346908" y="3380754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334550" y="3841766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443437" y="3384390"/>
            <a:ext cx="611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431079" y="3845402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763814" y="3099877"/>
            <a:ext cx="1528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763814" y="1372265"/>
            <a:ext cx="0" cy="1727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4157878" y="565926"/>
            <a:ext cx="1129977" cy="957822"/>
            <a:chOff x="10460068" y="3633427"/>
            <a:chExt cx="1129977" cy="957822"/>
          </a:xfrm>
        </p:grpSpPr>
        <p:sp>
          <p:nvSpPr>
            <p:cNvPr id="56" name="平行四辺形 55"/>
            <p:cNvSpPr/>
            <p:nvPr/>
          </p:nvSpPr>
          <p:spPr>
            <a:xfrm rot="5400000" flipV="1">
              <a:off x="10578881" y="3575400"/>
              <a:ext cx="920155" cy="1101860"/>
            </a:xfrm>
            <a:prstGeom prst="parallelogram">
              <a:avLst>
                <a:gd name="adj" fmla="val 3103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/>
            <p:cNvSpPr/>
            <p:nvPr/>
          </p:nvSpPr>
          <p:spPr>
            <a:xfrm rot="5400000">
              <a:off x="10619571" y="4011383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/>
            <p:cNvSpPr/>
            <p:nvPr/>
          </p:nvSpPr>
          <p:spPr>
            <a:xfrm rot="5400000">
              <a:off x="11109076" y="3890125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0463213" y="3912394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0463213" y="3912394"/>
              <a:ext cx="0" cy="6477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0460068" y="4552951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10473456" y="3633427"/>
              <a:ext cx="1091618" cy="2814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11565230" y="3633427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コネクタ 64"/>
          <p:cNvCxnSpPr/>
          <p:nvPr/>
        </p:nvCxnSpPr>
        <p:spPr>
          <a:xfrm>
            <a:off x="5655964" y="3273031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540657" y="3115388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14621" y="3437532"/>
            <a:ext cx="543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7534478" y="3898544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5666043" y="3702360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5539017" y="34284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32</a:t>
            </a:r>
            <a:endParaRPr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7648" y="5417370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6317285" y="540323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ハードウェア</a:t>
            </a:r>
            <a:endParaRPr lang="ja-JP" altLang="en-US" dirty="0"/>
          </a:p>
        </p:txBody>
      </p:sp>
      <p:sp>
        <p:nvSpPr>
          <p:cNvPr id="80" name="四角形吹き出し 79"/>
          <p:cNvSpPr/>
          <p:nvPr/>
        </p:nvSpPr>
        <p:spPr>
          <a:xfrm>
            <a:off x="4283961" y="4397708"/>
            <a:ext cx="1481120" cy="459606"/>
          </a:xfrm>
          <a:prstGeom prst="wedgeRectCallout">
            <a:avLst>
              <a:gd name="adj1" fmla="val 45901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use_fifo_32</a:t>
            </a:r>
            <a:endParaRPr kumimoji="1" lang="en-US" altLang="ja-JP" sz="1400" b="1" dirty="0" smtClean="0"/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smtClean="0"/>
              <a:t>の使用宣言</a:t>
            </a:r>
            <a:endParaRPr kumimoji="1" lang="ja-JP" altLang="en-US" sz="1400" dirty="0"/>
          </a:p>
        </p:txBody>
      </p:sp>
      <p:sp>
        <p:nvSpPr>
          <p:cNvPr id="81" name="四角形吹き出し 80"/>
          <p:cNvSpPr/>
          <p:nvPr/>
        </p:nvSpPr>
        <p:spPr>
          <a:xfrm>
            <a:off x="5851915" y="4755012"/>
            <a:ext cx="1665595" cy="459606"/>
          </a:xfrm>
          <a:prstGeom prst="wedgeRectCallout">
            <a:avLst>
              <a:gd name="adj1" fmla="val 16976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make_32_alw</a:t>
            </a:r>
            <a:endParaRPr kumimoji="1" lang="en-US" altLang="ja-JP" sz="1400" b="1" dirty="0" smtClean="0"/>
          </a:p>
          <a:p>
            <a:pPr algn="ctr"/>
            <a:r>
              <a:rPr lang="ja-JP" altLang="en-US" sz="1400" dirty="0" smtClean="0"/>
              <a:t>ステートマシン生成</a:t>
            </a:r>
            <a:endParaRPr kumimoji="1" lang="ja-JP" altLang="en-US" sz="1400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637546" y="4546939"/>
            <a:ext cx="923913" cy="459606"/>
          </a:xfrm>
          <a:prstGeom prst="wedgeRectCallout">
            <a:avLst>
              <a:gd name="adj1" fmla="val -26040"/>
              <a:gd name="adj2" fmla="val -1886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reg_listwire_list</a:t>
            </a:r>
            <a:endParaRPr lang="en-US" altLang="ja-JP" sz="1600" b="1" dirty="0"/>
          </a:p>
        </p:txBody>
      </p:sp>
      <p:sp>
        <p:nvSpPr>
          <p:cNvPr id="92" name="円/楕円 91"/>
          <p:cNvSpPr/>
          <p:nvPr/>
        </p:nvSpPr>
        <p:spPr>
          <a:xfrm>
            <a:off x="7155816" y="930739"/>
            <a:ext cx="1901104" cy="18067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92" idx="2"/>
          </p:cNvCxnSpPr>
          <p:nvPr/>
        </p:nvCxnSpPr>
        <p:spPr>
          <a:xfrm flipH="1">
            <a:off x="6462383" y="1834097"/>
            <a:ext cx="693433" cy="2028742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2" idx="5"/>
            <a:endCxn id="22" idx="3"/>
          </p:cNvCxnSpPr>
          <p:nvPr/>
        </p:nvCxnSpPr>
        <p:spPr>
          <a:xfrm flipH="1">
            <a:off x="7068170" y="2472867"/>
            <a:ext cx="1710340" cy="155045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6482748" y="3611585"/>
            <a:ext cx="585422" cy="502509"/>
            <a:chOff x="4703270" y="123567"/>
            <a:chExt cx="813504" cy="638435"/>
          </a:xfrm>
        </p:grpSpPr>
        <p:sp>
          <p:nvSpPr>
            <p:cNvPr id="20" name="角丸四角形 19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4703270" y="41601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5228271" y="53134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曲線コネクタ 23"/>
            <p:cNvCxnSpPr>
              <a:stCxn id="20" idx="3"/>
              <a:endCxn id="22" idx="3"/>
            </p:cNvCxnSpPr>
            <p:nvPr/>
          </p:nvCxnSpPr>
          <p:spPr>
            <a:xfrm>
              <a:off x="5368314" y="238897"/>
              <a:ext cx="148460" cy="407774"/>
            </a:xfrm>
            <a:prstGeom prst="curvedConnector3">
              <a:avLst>
                <a:gd name="adj1" fmla="val 1762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>
              <a:stCxn id="22" idx="2"/>
              <a:endCxn id="21" idx="2"/>
            </p:cNvCxnSpPr>
            <p:nvPr/>
          </p:nvCxnSpPr>
          <p:spPr>
            <a:xfrm rot="5400000" flipH="1">
              <a:off x="5052358" y="441836"/>
              <a:ext cx="115330" cy="525001"/>
            </a:xfrm>
            <a:prstGeom prst="curvedConnector3">
              <a:avLst>
                <a:gd name="adj1" fmla="val -767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線コネクタ 27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4875109" y="211310"/>
              <a:ext cx="177114" cy="232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077504" y="3237846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インターフェイス</a:t>
            </a:r>
          </a:p>
        </p:txBody>
      </p:sp>
      <p:sp>
        <p:nvSpPr>
          <p:cNvPr id="84" name="四角形吹き出し 83"/>
          <p:cNvSpPr/>
          <p:nvPr/>
        </p:nvSpPr>
        <p:spPr>
          <a:xfrm>
            <a:off x="4871558" y="2272493"/>
            <a:ext cx="1386923" cy="459606"/>
          </a:xfrm>
          <a:prstGeom prst="wedgeRectCallout">
            <a:avLst>
              <a:gd name="adj1" fmla="val -40931"/>
              <a:gd name="adj2" fmla="val 121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option_port</a:t>
            </a:r>
          </a:p>
          <a:p>
            <a:pPr algn="ctr"/>
            <a:r>
              <a:rPr lang="ja-JP" altLang="en-US" sz="1400" dirty="0" smtClean="0"/>
              <a:t>外部ポート宣言</a:t>
            </a:r>
            <a:endParaRPr lang="en-US" altLang="ja-JP" sz="1400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8164157" y="2890777"/>
            <a:ext cx="1712007" cy="144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ユーザ回路</a:t>
            </a:r>
            <a:endParaRPr kumimoji="1" lang="ja-JP" altLang="en-US" dirty="0"/>
          </a:p>
        </p:txBody>
      </p:sp>
      <p:grpSp>
        <p:nvGrpSpPr>
          <p:cNvPr id="85" name="グループ化 84"/>
          <p:cNvGrpSpPr/>
          <p:nvPr/>
        </p:nvGrpSpPr>
        <p:grpSpPr>
          <a:xfrm>
            <a:off x="7262453" y="1125649"/>
            <a:ext cx="1491293" cy="1101882"/>
            <a:chOff x="4621560" y="123567"/>
            <a:chExt cx="974750" cy="638435"/>
          </a:xfrm>
        </p:grpSpPr>
        <p:sp>
          <p:nvSpPr>
            <p:cNvPr id="86" name="角丸四角形 85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4621560" y="416011"/>
              <a:ext cx="403148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ysClr val="windowText" lastClr="000000"/>
                  </a:solidFill>
                </a:rPr>
                <a:t>write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5228269" y="531341"/>
              <a:ext cx="368041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read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曲線コネクタ 88"/>
            <p:cNvCxnSpPr>
              <a:stCxn id="86" idx="3"/>
              <a:endCxn id="88" idx="3"/>
            </p:cNvCxnSpPr>
            <p:nvPr/>
          </p:nvCxnSpPr>
          <p:spPr>
            <a:xfrm>
              <a:off x="5368314" y="238897"/>
              <a:ext cx="227996" cy="407774"/>
            </a:xfrm>
            <a:prstGeom prst="curvedConnector3">
              <a:avLst>
                <a:gd name="adj1" fmla="val 165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線コネクタ 89"/>
            <p:cNvCxnSpPr>
              <a:stCxn id="88" idx="2"/>
              <a:endCxn id="87" idx="2"/>
            </p:cNvCxnSpPr>
            <p:nvPr/>
          </p:nvCxnSpPr>
          <p:spPr>
            <a:xfrm rot="5400000" flipH="1">
              <a:off x="5060047" y="409759"/>
              <a:ext cx="115330" cy="589156"/>
            </a:xfrm>
            <a:prstGeom prst="curvedConnector3">
              <a:avLst>
                <a:gd name="adj1" fmla="val -1148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線コネクタ 90"/>
            <p:cNvCxnSpPr>
              <a:stCxn id="87" idx="0"/>
              <a:endCxn id="86" idx="1"/>
            </p:cNvCxnSpPr>
            <p:nvPr/>
          </p:nvCxnSpPr>
          <p:spPr>
            <a:xfrm rot="5400000" flipH="1" flipV="1">
              <a:off x="4862916" y="199116"/>
              <a:ext cx="177113" cy="2566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四角形吹き出し 111"/>
          <p:cNvSpPr/>
          <p:nvPr/>
        </p:nvSpPr>
        <p:spPr>
          <a:xfrm>
            <a:off x="5963499" y="594963"/>
            <a:ext cx="1922800" cy="459606"/>
          </a:xfrm>
          <a:prstGeom prst="wedgeRectCallout">
            <a:avLst>
              <a:gd name="adj1" fmla="val 28514"/>
              <a:gd name="adj2" fmla="val 1841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書き込み回数</a:t>
            </a:r>
            <a:endParaRPr lang="en-US" altLang="ja-JP" sz="14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9357587" y="1599627"/>
            <a:ext cx="2021211" cy="459606"/>
          </a:xfrm>
          <a:prstGeom prst="wedgeRectCallout">
            <a:avLst>
              <a:gd name="adj1" fmla="val -85877"/>
              <a:gd name="adj2" fmla="val 640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err="1" smtClean="0"/>
              <a:t>ｒ</a:t>
            </a:r>
            <a:r>
              <a:rPr lang="en-US" altLang="ja-JP" sz="1600" b="1" dirty="0" smtClean="0"/>
              <a:t>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読み込み回数</a:t>
            </a:r>
            <a:endParaRPr lang="en-US" altLang="ja-JP" sz="1400" dirty="0" smtClean="0"/>
          </a:p>
        </p:txBody>
      </p:sp>
      <p:sp>
        <p:nvSpPr>
          <p:cNvPr id="114" name="四角形吹き出し 113"/>
          <p:cNvSpPr/>
          <p:nvPr/>
        </p:nvSpPr>
        <p:spPr>
          <a:xfrm>
            <a:off x="9355245" y="2272493"/>
            <a:ext cx="2299621" cy="459606"/>
          </a:xfrm>
          <a:prstGeom prst="wedgeRectCallout">
            <a:avLst>
              <a:gd name="adj1" fmla="val -106367"/>
              <a:gd name="adj2" fmla="val -112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rw_condition_32</a:t>
            </a:r>
          </a:p>
          <a:p>
            <a:pPr algn="ctr"/>
            <a:r>
              <a:rPr lang="en-US" altLang="ja-JP" sz="1400" dirty="0" smtClean="0"/>
              <a:t>read/write</a:t>
            </a:r>
            <a:r>
              <a:rPr lang="ja-JP" altLang="en-US" sz="1400" dirty="0" smtClean="0"/>
              <a:t>の切り替え条件</a:t>
            </a:r>
            <a:endParaRPr lang="en-US" altLang="ja-JP" sz="1400" dirty="0" smtClean="0"/>
          </a:p>
        </p:txBody>
      </p:sp>
      <p:sp>
        <p:nvSpPr>
          <p:cNvPr id="120" name="正方形/長方形 119"/>
          <p:cNvSpPr/>
          <p:nvPr/>
        </p:nvSpPr>
        <p:spPr>
          <a:xfrm>
            <a:off x="4421319" y="6070405"/>
            <a:ext cx="301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Zynq-7020</a:t>
            </a:r>
            <a:r>
              <a:rPr lang="ja-JP" altLang="en-US" dirty="0"/>
              <a:t> </a:t>
            </a:r>
            <a:r>
              <a:rPr lang="en-US" altLang="ja-JP" dirty="0" smtClean="0"/>
              <a:t>Programmable SoC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図形グループ 6"/>
          <p:cNvGrpSpPr/>
          <p:nvPr/>
        </p:nvGrpSpPr>
        <p:grpSpPr>
          <a:xfrm>
            <a:off x="366220" y="576098"/>
            <a:ext cx="8232475" cy="2664227"/>
            <a:chOff x="435668" y="1275632"/>
            <a:chExt cx="8232475" cy="2664227"/>
          </a:xfrm>
        </p:grpSpPr>
        <p:sp>
          <p:nvSpPr>
            <p:cNvPr id="129" name="平行四辺形 128"/>
            <p:cNvSpPr/>
            <p:nvPr/>
          </p:nvSpPr>
          <p:spPr>
            <a:xfrm>
              <a:off x="1256620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0" name="平行四辺形 129"/>
            <p:cNvSpPr/>
            <p:nvPr/>
          </p:nvSpPr>
          <p:spPr>
            <a:xfrm>
              <a:off x="3734498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1" name="平行四辺形 130"/>
            <p:cNvSpPr/>
            <p:nvPr/>
          </p:nvSpPr>
          <p:spPr>
            <a:xfrm>
              <a:off x="3369362" y="1671848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2" name="平行四辺形 131"/>
            <p:cNvSpPr/>
            <p:nvPr/>
          </p:nvSpPr>
          <p:spPr>
            <a:xfrm>
              <a:off x="3014210" y="2357289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3" name="平行四辺形 132"/>
            <p:cNvSpPr/>
            <p:nvPr/>
          </p:nvSpPr>
          <p:spPr>
            <a:xfrm>
              <a:off x="2654363" y="3062953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926399" y="1329652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ソフトウェア</a:t>
              </a:r>
              <a:endParaRPr kumimoji="0" lang="en-US" altLang="ja-JP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103154" y="1297210"/>
              <a:ext cx="2324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FPGA (</a:t>
              </a: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ハードウェア</a:t>
              </a: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)</a:t>
              </a:r>
              <a:endParaRPr kumimoji="0" lang="ja-JP" altLang="en-US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pic>
          <p:nvPicPr>
            <p:cNvPr id="136" name="Picture 2" descr="http://illpop.com/img_illust/season/june01_m1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275" y="1502090"/>
              <a:ext cx="1090868" cy="96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7" name="グループ化 136"/>
            <p:cNvGrpSpPr/>
            <p:nvPr/>
          </p:nvGrpSpPr>
          <p:grpSpPr>
            <a:xfrm>
              <a:off x="6868141" y="3244884"/>
              <a:ext cx="661234" cy="537423"/>
              <a:chOff x="9584149" y="5346567"/>
              <a:chExt cx="803204" cy="665277"/>
            </a:xfrm>
          </p:grpSpPr>
          <p:grpSp>
            <p:nvGrpSpPr>
              <p:cNvPr id="180" name="グループ化 179"/>
              <p:cNvGrpSpPr/>
              <p:nvPr/>
            </p:nvGrpSpPr>
            <p:grpSpPr>
              <a:xfrm>
                <a:off x="9584149" y="5346568"/>
                <a:ext cx="567005" cy="653705"/>
                <a:chOff x="9584149" y="5346568"/>
                <a:chExt cx="567005" cy="653705"/>
              </a:xfr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8900000" scaled="1"/>
                <a:tileRect/>
              </a:gradFill>
            </p:grpSpPr>
            <p:sp>
              <p:nvSpPr>
                <p:cNvPr id="188" name="フローチャート: 端子 187"/>
                <p:cNvSpPr/>
                <p:nvPr/>
              </p:nvSpPr>
              <p:spPr>
                <a:xfrm>
                  <a:off x="9584149" y="5346568"/>
                  <a:ext cx="567005" cy="409769"/>
                </a:xfrm>
                <a:prstGeom prst="flowChartTerminator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9103672">
                  <a:off x="9711100" y="5676011"/>
                  <a:ext cx="211259" cy="324262"/>
                </a:xfrm>
                <a:prstGeom prst="triangle">
                  <a:avLst>
                    <a:gd name="adj" fmla="val 57558"/>
                  </a:avLst>
                </a:prstGeom>
                <a:grpFill/>
                <a:ln w="264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</p:grpSp>
          <p:cxnSp>
            <p:nvCxnSpPr>
              <p:cNvPr id="181" name="直線コネクタ 180"/>
              <p:cNvCxnSpPr/>
              <p:nvPr/>
            </p:nvCxnSpPr>
            <p:spPr>
              <a:xfrm>
                <a:off x="9634669" y="5734162"/>
                <a:ext cx="247651" cy="2600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82" name="フローチャート: 端子 181"/>
              <p:cNvSpPr/>
              <p:nvPr/>
            </p:nvSpPr>
            <p:spPr>
              <a:xfrm>
                <a:off x="9836422" y="5602075"/>
                <a:ext cx="550931" cy="409769"/>
              </a:xfrm>
              <a:prstGeom prst="flowChartTerminator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3" name="平行四辺形 182"/>
              <p:cNvSpPr/>
              <p:nvPr/>
            </p:nvSpPr>
            <p:spPr>
              <a:xfrm flipH="1">
                <a:off x="9665493" y="5346567"/>
                <a:ext cx="659605" cy="255507"/>
              </a:xfrm>
              <a:prstGeom prst="parallelogram">
                <a:avLst>
                  <a:gd name="adj" fmla="val 94099"/>
                </a:avLst>
              </a:prstGeo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4" name="ドーナツ 183"/>
              <p:cNvSpPr/>
              <p:nvPr/>
            </p:nvSpPr>
            <p:spPr>
              <a:xfrm>
                <a:off x="10055970" y="5769790"/>
                <a:ext cx="122266" cy="114300"/>
              </a:xfrm>
              <a:prstGeom prst="donut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5" name="円柱 184"/>
              <p:cNvSpPr/>
              <p:nvPr/>
            </p:nvSpPr>
            <p:spPr>
              <a:xfrm rot="7747605">
                <a:off x="10153211" y="5782290"/>
                <a:ext cx="45719" cy="192530"/>
              </a:xfrm>
              <a:prstGeom prst="can">
                <a:avLst>
                  <a:gd name="adj" fmla="val 83566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6" name="平行四辺形 185"/>
              <p:cNvSpPr/>
              <p:nvPr/>
            </p:nvSpPr>
            <p:spPr>
              <a:xfrm flipH="1">
                <a:off x="9761593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7" name="平行四辺形 186"/>
              <p:cNvSpPr/>
              <p:nvPr/>
            </p:nvSpPr>
            <p:spPr>
              <a:xfrm flipH="1">
                <a:off x="9954521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7220737" y="2391632"/>
              <a:ext cx="930249" cy="773747"/>
              <a:chOff x="10460068" y="3633427"/>
              <a:chExt cx="1129977" cy="957822"/>
            </a:xfrm>
          </p:grpSpPr>
          <p:sp>
            <p:nvSpPr>
              <p:cNvPr id="172" name="平行四辺形 171"/>
              <p:cNvSpPr/>
              <p:nvPr/>
            </p:nvSpPr>
            <p:spPr>
              <a:xfrm rot="5400000" flipV="1">
                <a:off x="10578881" y="3575400"/>
                <a:ext cx="920155" cy="1101860"/>
              </a:xfrm>
              <a:prstGeom prst="parallelogram">
                <a:avLst>
                  <a:gd name="adj" fmla="val 31034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3" name="円柱 172"/>
              <p:cNvSpPr/>
              <p:nvPr/>
            </p:nvSpPr>
            <p:spPr>
              <a:xfrm rot="5400000">
                <a:off x="10619571" y="4011383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4" name="円柱 173"/>
              <p:cNvSpPr/>
              <p:nvPr/>
            </p:nvSpPr>
            <p:spPr>
              <a:xfrm rot="5400000">
                <a:off x="11109076" y="3890125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cxnSp>
            <p:nvCxnSpPr>
              <p:cNvPr id="175" name="直線コネクタ 174"/>
              <p:cNvCxnSpPr/>
              <p:nvPr/>
            </p:nvCxnSpPr>
            <p:spPr>
              <a:xfrm>
                <a:off x="10463213" y="3912394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6" name="直線コネクタ 175"/>
              <p:cNvCxnSpPr/>
              <p:nvPr/>
            </p:nvCxnSpPr>
            <p:spPr>
              <a:xfrm>
                <a:off x="10463213" y="3912394"/>
                <a:ext cx="0" cy="64770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10460068" y="4552951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8" name="直線コネクタ 177"/>
              <p:cNvCxnSpPr/>
              <p:nvPr/>
            </p:nvCxnSpPr>
            <p:spPr>
              <a:xfrm flipH="1">
                <a:off x="10473456" y="3633427"/>
                <a:ext cx="1091618" cy="28149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11565230" y="3633427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39" name="平行四辺形 138"/>
            <p:cNvSpPr/>
            <p:nvPr/>
          </p:nvSpPr>
          <p:spPr>
            <a:xfrm>
              <a:off x="5451812" y="1737260"/>
              <a:ext cx="1545188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0" name="直線コネクタ 139"/>
            <p:cNvCxnSpPr>
              <a:stCxn id="139" idx="2"/>
              <a:endCxn id="136" idx="3"/>
            </p:cNvCxnSpPr>
            <p:nvPr/>
          </p:nvCxnSpPr>
          <p:spPr>
            <a:xfrm flipV="1">
              <a:off x="6861330" y="1986719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41" name="平行四辺形 140"/>
            <p:cNvSpPr/>
            <p:nvPr/>
          </p:nvSpPr>
          <p:spPr>
            <a:xfrm>
              <a:off x="5098845" y="2439595"/>
              <a:ext cx="1545446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2" name="平行四辺形 141"/>
            <p:cNvSpPr/>
            <p:nvPr/>
          </p:nvSpPr>
          <p:spPr>
            <a:xfrm>
              <a:off x="4761697" y="3141930"/>
              <a:ext cx="1552341" cy="502151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3" name="直線コネクタ 142"/>
            <p:cNvCxnSpPr/>
            <p:nvPr/>
          </p:nvCxnSpPr>
          <p:spPr>
            <a:xfrm flipV="1">
              <a:off x="6503357" y="2689741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44" name="直線コネクタ 143"/>
            <p:cNvCxnSpPr/>
            <p:nvPr/>
          </p:nvCxnSpPr>
          <p:spPr>
            <a:xfrm flipV="1">
              <a:off x="6152196" y="3422046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45" name="円/楕円 144"/>
            <p:cNvSpPr/>
            <p:nvPr/>
          </p:nvSpPr>
          <p:spPr>
            <a:xfrm>
              <a:off x="3760232" y="1764440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6" name="直線コネクタ 145"/>
            <p:cNvCxnSpPr/>
            <p:nvPr/>
          </p:nvCxnSpPr>
          <p:spPr>
            <a:xfrm>
              <a:off x="4238742" y="3369449"/>
              <a:ext cx="67919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7" name="円/楕円 146"/>
            <p:cNvSpPr/>
            <p:nvPr/>
          </p:nvSpPr>
          <p:spPr>
            <a:xfrm>
              <a:off x="3443238" y="2450706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3082379" y="3184958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670404" y="3053807"/>
              <a:ext cx="633113" cy="574492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50" name="平行四辺形 149"/>
            <p:cNvSpPr/>
            <p:nvPr/>
          </p:nvSpPr>
          <p:spPr>
            <a:xfrm>
              <a:off x="2846112" y="1842258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1" name="直線コネクタ 150"/>
            <p:cNvCxnSpPr>
              <a:stCxn id="150" idx="2"/>
              <a:endCxn id="145" idx="2"/>
            </p:cNvCxnSpPr>
            <p:nvPr/>
          </p:nvCxnSpPr>
          <p:spPr>
            <a:xfrm>
              <a:off x="3424491" y="1963897"/>
              <a:ext cx="33574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52" name="平行四辺形 151"/>
            <p:cNvSpPr/>
            <p:nvPr/>
          </p:nvSpPr>
          <p:spPr>
            <a:xfrm>
              <a:off x="2562792" y="2502925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3" name="直線コネクタ 152"/>
            <p:cNvCxnSpPr>
              <a:stCxn id="152" idx="2"/>
            </p:cNvCxnSpPr>
            <p:nvPr/>
          </p:nvCxnSpPr>
          <p:spPr>
            <a:xfrm>
              <a:off x="3141171" y="2624564"/>
              <a:ext cx="302067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54" name="直線コネクタ 153"/>
            <p:cNvCxnSpPr/>
            <p:nvPr/>
          </p:nvCxnSpPr>
          <p:spPr>
            <a:xfrm flipH="1">
              <a:off x="2079007" y="1967079"/>
              <a:ext cx="584773" cy="109361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線コネクタ 154"/>
            <p:cNvCxnSpPr/>
            <p:nvPr/>
          </p:nvCxnSpPr>
          <p:spPr>
            <a:xfrm>
              <a:off x="2666368" y="1961992"/>
              <a:ext cx="25387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6" name="直線コネクタ 155"/>
            <p:cNvCxnSpPr>
              <a:endCxn id="149" idx="7"/>
            </p:cNvCxnSpPr>
            <p:nvPr/>
          </p:nvCxnSpPr>
          <p:spPr>
            <a:xfrm flipH="1">
              <a:off x="2210800" y="2609374"/>
              <a:ext cx="272803" cy="52856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7" name="直線コネクタ 156"/>
            <p:cNvCxnSpPr/>
            <p:nvPr/>
          </p:nvCxnSpPr>
          <p:spPr>
            <a:xfrm>
              <a:off x="2483603" y="2615179"/>
              <a:ext cx="15313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8" name="直線コネクタ 157"/>
            <p:cNvCxnSpPr/>
            <p:nvPr/>
          </p:nvCxnSpPr>
          <p:spPr>
            <a:xfrm>
              <a:off x="2303517" y="3369449"/>
              <a:ext cx="77886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59" name="四角形吹き出し 158"/>
            <p:cNvSpPr/>
            <p:nvPr/>
          </p:nvSpPr>
          <p:spPr>
            <a:xfrm>
              <a:off x="505077" y="1275632"/>
              <a:ext cx="1769770" cy="592399"/>
            </a:xfrm>
            <a:prstGeom prst="wedgeRectCallout">
              <a:avLst>
                <a:gd name="adj1" fmla="val 147221"/>
                <a:gd name="adj2" fmla="val 47565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との通信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ハードウェアとの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データやりとり</a:t>
              </a: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874862" y="1810141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6491" y="2462238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1705806" y="3098217"/>
              <a:ext cx="567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ROS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node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3687824" y="1844892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5749686" y="1863478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画像処理</a:t>
              </a: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5320749" y="2556692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センサ制御</a:t>
              </a: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5025484" y="3256505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モータ制御</a:t>
              </a: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435668" y="2065879"/>
              <a:ext cx="1350756" cy="502637"/>
            </a:xfrm>
            <a:prstGeom prst="rect">
              <a:avLst/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準拠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FPGA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コンポーネント</a:t>
              </a: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3397185" y="2541645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017750" y="3271148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cxnSp>
          <p:nvCxnSpPr>
            <p:cNvPr id="170" name="直線コネクタ 169"/>
            <p:cNvCxnSpPr/>
            <p:nvPr/>
          </p:nvCxnSpPr>
          <p:spPr>
            <a:xfrm>
              <a:off x="4601323" y="2669487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71" name="直線コネクタ 170"/>
            <p:cNvCxnSpPr/>
            <p:nvPr/>
          </p:nvCxnSpPr>
          <p:spPr>
            <a:xfrm>
              <a:off x="4917936" y="1986719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75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74171"/>
            <a:ext cx="12192000" cy="6683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0"/>
            <a:ext cx="12192000" cy="6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" y="265381"/>
            <a:ext cx="6032119" cy="425075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89000" y="1549400"/>
            <a:ext cx="762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24" y="397262"/>
            <a:ext cx="8180952" cy="619047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892300" y="4953000"/>
            <a:ext cx="965200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67300" y="2514600"/>
            <a:ext cx="9906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235700" y="2933700"/>
            <a:ext cx="1587500" cy="457200"/>
          </a:xfrm>
          <a:prstGeom prst="wedgeRectCallout">
            <a:avLst>
              <a:gd name="adj1" fmla="val -66287"/>
              <a:gd name="adj2" fmla="val -11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ダブルクリック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749800" y="5130800"/>
            <a:ext cx="4559300" cy="140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注意</a:t>
            </a:r>
            <a:endParaRPr kumimoji="1" lang="en-US" altLang="ja-JP" b="1" dirty="0" smtClean="0"/>
          </a:p>
          <a:p>
            <a:r>
              <a:rPr lang="ja-JP" altLang="en-US" dirty="0" smtClean="0"/>
              <a:t>初回ログインのみ，</a:t>
            </a:r>
            <a:endParaRPr lang="en-US" altLang="ja-JP" dirty="0" smtClean="0"/>
          </a:p>
          <a:p>
            <a:r>
              <a:rPr lang="ja-JP" altLang="en-US" dirty="0" smtClean="0"/>
              <a:t>起動エディタ上でセーブした後，</a:t>
            </a:r>
            <a:r>
              <a:rPr lang="en-US" altLang="ja-JP" dirty="0" err="1" smtClean="0"/>
              <a:t>WinSCP</a:t>
            </a:r>
            <a:r>
              <a:rPr lang="ja-JP" altLang="en-US" dirty="0"/>
              <a:t>上</a:t>
            </a:r>
            <a:r>
              <a:rPr lang="ja-JP" altLang="en-US" dirty="0" smtClean="0"/>
              <a:t>でパスワード入力を求められます。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0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895666"/>
            <a:ext cx="7809524" cy="506666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14800" y="2197100"/>
            <a:ext cx="133350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1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49946" b="10033"/>
          <a:stretch/>
        </p:blipFill>
        <p:spPr>
          <a:xfrm>
            <a:off x="723900" y="287020"/>
            <a:ext cx="9564171" cy="53721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384300" y="371475"/>
            <a:ext cx="1225550" cy="4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0370" r="73827" b="57037"/>
          <a:stretch/>
        </p:blipFill>
        <p:spPr>
          <a:xfrm>
            <a:off x="2618739" y="2082800"/>
            <a:ext cx="3035301" cy="22352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778760" y="2497455"/>
            <a:ext cx="2402840" cy="512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9" y="790711"/>
            <a:ext cx="9748504" cy="550123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09554" y="2081214"/>
            <a:ext cx="1833684" cy="100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4959350" y="1409699"/>
            <a:ext cx="2565400" cy="581025"/>
          </a:xfrm>
          <a:prstGeom prst="wedgeRectCallout">
            <a:avLst>
              <a:gd name="adj1" fmla="val -62443"/>
              <a:gd name="adj2" fmla="val -75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module </a:t>
            </a:r>
            <a:r>
              <a:rPr lang="en-US" altLang="ja-JP" b="1" dirty="0" err="1" smtClean="0"/>
              <a:t>xillydemo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と記述されている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6521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161</Words>
  <Application>Microsoft Office PowerPoint</Application>
  <PresentationFormat>ワイド画面</PresentationFormat>
  <Paragraphs>82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28</cp:revision>
  <dcterms:created xsi:type="dcterms:W3CDTF">2016-02-11T03:45:11Z</dcterms:created>
  <dcterms:modified xsi:type="dcterms:W3CDTF">2016-05-14T08:00:09Z</dcterms:modified>
</cp:coreProperties>
</file>