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1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8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3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9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0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2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4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62EE-9E5C-4F57-872A-67BB0CAB2208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D4EA-9085-418D-B3B5-06D94CA706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グループ化 101"/>
          <p:cNvGrpSpPr/>
          <p:nvPr/>
        </p:nvGrpSpPr>
        <p:grpSpPr>
          <a:xfrm>
            <a:off x="2352686" y="693142"/>
            <a:ext cx="7678992" cy="4016622"/>
            <a:chOff x="2352686" y="629642"/>
            <a:chExt cx="7678992" cy="4016622"/>
          </a:xfrm>
        </p:grpSpPr>
        <p:sp>
          <p:nvSpPr>
            <p:cNvPr id="4" name="正方形/長方形 3"/>
            <p:cNvSpPr/>
            <p:nvPr/>
          </p:nvSpPr>
          <p:spPr>
            <a:xfrm>
              <a:off x="5386515" y="100901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187833" y="629642"/>
              <a:ext cx="164757" cy="17299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矢印コネクタ 6"/>
            <p:cNvCxnSpPr>
              <a:stCxn id="5" idx="4"/>
              <a:endCxn id="4" idx="0"/>
            </p:cNvCxnSpPr>
            <p:nvPr/>
          </p:nvCxnSpPr>
          <p:spPr>
            <a:xfrm>
              <a:off x="6270212" y="802637"/>
              <a:ext cx="1" cy="2063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5386515" y="1590469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STATE_IDLE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2"/>
              <a:endCxn id="9" idx="0"/>
            </p:cNvCxnSpPr>
            <p:nvPr/>
          </p:nvCxnSpPr>
          <p:spPr>
            <a:xfrm>
              <a:off x="6270213" y="1367139"/>
              <a:ext cx="0" cy="223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819125" y="2150865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曲線コネクタ 15"/>
            <p:cNvCxnSpPr>
              <a:stCxn id="9" idx="3"/>
              <a:endCxn id="13" idx="0"/>
            </p:cNvCxnSpPr>
            <p:nvPr/>
          </p:nvCxnSpPr>
          <p:spPr>
            <a:xfrm>
              <a:off x="7153910" y="1769531"/>
              <a:ext cx="548913" cy="38133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409008" y="1643850"/>
              <a:ext cx="11506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 smtClean="0"/>
                <a:t>req</a:t>
              </a:r>
              <a:r>
                <a:rPr kumimoji="1" lang="en-US" altLang="ja-JP" sz="1600" dirty="0" smtClean="0"/>
                <a:t> == 1</a:t>
              </a:r>
              <a:endParaRPr kumimoji="1" lang="ja-JP" altLang="en-US" sz="16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819125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STATE_OUT_END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直線矢印コネクタ 19"/>
            <p:cNvCxnSpPr>
              <a:stCxn id="13" idx="2"/>
              <a:endCxn id="18" idx="0"/>
            </p:cNvCxnSpPr>
            <p:nvPr/>
          </p:nvCxnSpPr>
          <p:spPr>
            <a:xfrm>
              <a:off x="7702823" y="2508989"/>
              <a:ext cx="0" cy="3969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>
              <a:off x="7786420" y="2536071"/>
              <a:ext cx="143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5u sec</a:t>
              </a:r>
              <a:endParaRPr kumimoji="1" lang="ja-JP" altLang="en-US" sz="16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819125" y="359795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STATE_WAIT750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50421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STATE_IN_SIG_WAIT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251239" y="4289967"/>
              <a:ext cx="1780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750u sec</a:t>
              </a:r>
              <a:endParaRPr kumimoji="1" lang="ja-JP" altLang="en-US" sz="1600" dirty="0"/>
            </a:p>
          </p:txBody>
        </p:sp>
        <p:cxnSp>
          <p:nvCxnSpPr>
            <p:cNvPr id="65" name="直線矢印コネクタ 64"/>
            <p:cNvCxnSpPr>
              <a:stCxn id="18" idx="2"/>
              <a:endCxn id="38" idx="0"/>
            </p:cNvCxnSpPr>
            <p:nvPr/>
          </p:nvCxnSpPr>
          <p:spPr>
            <a:xfrm>
              <a:off x="7702823" y="3264071"/>
              <a:ext cx="0" cy="3338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曲線コネクタ 67"/>
            <p:cNvCxnSpPr>
              <a:stCxn id="38" idx="3"/>
              <a:endCxn id="47" idx="3"/>
            </p:cNvCxnSpPr>
            <p:nvPr/>
          </p:nvCxnSpPr>
          <p:spPr>
            <a:xfrm flipH="1">
              <a:off x="8271610" y="3777019"/>
              <a:ext cx="314910" cy="632809"/>
            </a:xfrm>
            <a:prstGeom prst="curvedConnector3">
              <a:avLst>
                <a:gd name="adj1" fmla="val -7259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/>
            <p:cNvSpPr/>
            <p:nvPr/>
          </p:nvSpPr>
          <p:spPr>
            <a:xfrm>
              <a:off x="4300765" y="4230766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直線矢印コネクタ 73"/>
            <p:cNvCxnSpPr>
              <a:stCxn id="47" idx="1"/>
              <a:endCxn id="73" idx="3"/>
            </p:cNvCxnSpPr>
            <p:nvPr/>
          </p:nvCxnSpPr>
          <p:spPr>
            <a:xfrm flipH="1">
              <a:off x="6068160" y="4409828"/>
              <a:ext cx="4360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3868965" y="3611103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STATE_IN_SIG_END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68964" y="2905947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STATE_WAIT200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868965" y="2146634"/>
              <a:ext cx="1767395" cy="358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STATE_PROCESS_END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曲線コネクタ 84"/>
            <p:cNvCxnSpPr>
              <a:stCxn id="73" idx="1"/>
              <a:endCxn id="77" idx="1"/>
            </p:cNvCxnSpPr>
            <p:nvPr/>
          </p:nvCxnSpPr>
          <p:spPr>
            <a:xfrm rot="10800000">
              <a:off x="3868965" y="3790166"/>
              <a:ext cx="431800" cy="619663"/>
            </a:xfrm>
            <a:prstGeom prst="curvedConnector3">
              <a:avLst>
                <a:gd name="adj1" fmla="val 15294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77" idx="0"/>
              <a:endCxn id="78" idx="2"/>
            </p:cNvCxnSpPr>
            <p:nvPr/>
          </p:nvCxnSpPr>
          <p:spPr>
            <a:xfrm flipH="1" flipV="1">
              <a:off x="4752662" y="3264071"/>
              <a:ext cx="1" cy="347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>
              <a:stCxn id="78" idx="0"/>
              <a:endCxn id="79" idx="2"/>
            </p:cNvCxnSpPr>
            <p:nvPr/>
          </p:nvCxnSpPr>
          <p:spPr>
            <a:xfrm flipV="1">
              <a:off x="4752662" y="2504758"/>
              <a:ext cx="1" cy="401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線コネクタ 96"/>
            <p:cNvCxnSpPr>
              <a:stCxn id="79" idx="0"/>
              <a:endCxn id="9" idx="1"/>
            </p:cNvCxnSpPr>
            <p:nvPr/>
          </p:nvCxnSpPr>
          <p:spPr>
            <a:xfrm rot="5400000" flipH="1" flipV="1">
              <a:off x="4881038" y="1641157"/>
              <a:ext cx="377103" cy="63385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/>
            <p:cNvSpPr txBox="1"/>
            <p:nvPr/>
          </p:nvSpPr>
          <p:spPr>
            <a:xfrm>
              <a:off x="2352686" y="3815267"/>
              <a:ext cx="1780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/>
                <a:t>sig </a:t>
              </a:r>
              <a:r>
                <a:rPr lang="en-US" altLang="ja-JP" sz="1600" dirty="0"/>
                <a:t>==  </a:t>
              </a:r>
              <a:r>
                <a:rPr lang="en-US" altLang="ja-JP" sz="1600" dirty="0" smtClean="0"/>
                <a:t>0</a:t>
              </a:r>
            </a:p>
            <a:p>
              <a:pPr algn="ctr"/>
              <a:r>
                <a:rPr lang="en-US" altLang="ja-JP" sz="1600" dirty="0" smtClean="0"/>
                <a:t>or</a:t>
              </a:r>
            </a:p>
            <a:p>
              <a:pPr algn="ctr"/>
              <a:r>
                <a:rPr lang="en-US" altLang="ja-JP" sz="1600" dirty="0" smtClean="0"/>
                <a:t>echo &gt; 1850000</a:t>
              </a:r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2919605" y="2536071"/>
              <a:ext cx="1749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smtClean="0"/>
                <a:t>Count 200u sec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14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10694" r="75237" b="56529"/>
          <a:stretch/>
        </p:blipFill>
        <p:spPr>
          <a:xfrm>
            <a:off x="2667000" y="1285875"/>
            <a:ext cx="2828926" cy="22479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924054" y="1700213"/>
            <a:ext cx="2238496" cy="976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588" t="11774" r="45824" b="33848"/>
          <a:stretch/>
        </p:blipFill>
        <p:spPr>
          <a:xfrm>
            <a:off x="3309256" y="1022350"/>
            <a:ext cx="3802743" cy="509451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463804" y="5549900"/>
            <a:ext cx="22384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628904" y="1600200"/>
            <a:ext cx="3178296" cy="168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93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78" y="858069"/>
            <a:ext cx="10665682" cy="4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" y="879439"/>
            <a:ext cx="11700401" cy="50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1" y="1156035"/>
            <a:ext cx="10507198" cy="45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1" y="21219"/>
            <a:ext cx="9144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30656" y="1203767"/>
            <a:ext cx="1151440" cy="5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240014" y="503017"/>
            <a:ext cx="1587500" cy="457200"/>
          </a:xfrm>
          <a:prstGeom prst="wedgeRectCallout">
            <a:avLst>
              <a:gd name="adj1" fmla="val 71516"/>
              <a:gd name="adj2" fmla="val 141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電源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684998" y="2964467"/>
            <a:ext cx="1114787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882096" y="1803198"/>
            <a:ext cx="2292913" cy="793074"/>
          </a:xfrm>
          <a:prstGeom prst="wedgeRectCallout">
            <a:avLst>
              <a:gd name="adj1" fmla="val 49809"/>
              <a:gd name="adj2" fmla="val 13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FPGA</a:t>
            </a:r>
          </a:p>
          <a:p>
            <a:pPr algn="ctr"/>
            <a:r>
              <a:rPr lang="en-US" altLang="ja-JP" b="1" dirty="0"/>
              <a:t>Xilinx </a:t>
            </a:r>
            <a:r>
              <a:rPr lang="en-US" altLang="ja-JP" b="1" dirty="0" smtClean="0"/>
              <a:t>Zynq-7020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8762035" y="2909101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7942214" y="1713054"/>
            <a:ext cx="1595566" cy="584204"/>
          </a:xfrm>
          <a:prstGeom prst="wedgeRectCallout">
            <a:avLst>
              <a:gd name="adj1" fmla="val 39653"/>
              <a:gd name="adj2" fmla="val 14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SD</a:t>
            </a:r>
            <a:r>
              <a:rPr lang="ja-JP" altLang="en-US" b="1" dirty="0" smtClean="0"/>
              <a:t>カード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854520" y="385563"/>
            <a:ext cx="775745" cy="103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983034" y="93461"/>
            <a:ext cx="1595566" cy="584204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イーサネット口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3020963" y="5937813"/>
            <a:ext cx="775745" cy="818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4194935" y="5475083"/>
            <a:ext cx="1377457" cy="438713"/>
          </a:xfrm>
          <a:prstGeom prst="wedgeRectCallout">
            <a:avLst>
              <a:gd name="adj1" fmla="val -79317"/>
              <a:gd name="adj2" fmla="val 115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Pmod</a:t>
            </a:r>
            <a:r>
              <a:rPr kumimoji="1" lang="ja-JP" altLang="en-US" b="1" dirty="0" smtClean="0"/>
              <a:t>　</a:t>
            </a:r>
            <a:r>
              <a:rPr kumimoji="1" lang="en-US" altLang="ja-JP" b="1" dirty="0" smtClean="0"/>
              <a:t>JA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854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3492841" y="461320"/>
            <a:ext cx="3093308" cy="4572000"/>
            <a:chOff x="3492841" y="461319"/>
            <a:chExt cx="3093308" cy="5824151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3492841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5029200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6586149" y="461319"/>
              <a:ext cx="0" cy="582415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正方形/長方形 7"/>
          <p:cNvSpPr/>
          <p:nvPr/>
        </p:nvSpPr>
        <p:spPr>
          <a:xfrm>
            <a:off x="4885037" y="922638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85038" y="159402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882978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82976" y="4390767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441987" y="1161535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41987" y="2014151"/>
            <a:ext cx="288324" cy="420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450224" y="3313668"/>
            <a:ext cx="288324" cy="58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496962" y="92263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496962" y="1581664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5171300" y="1149179"/>
            <a:ext cx="138807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5053911" y="2014151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029198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3494902" y="3313668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027140" y="3896495"/>
            <a:ext cx="1532238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641123" y="3896495"/>
            <a:ext cx="1386017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3641123" y="4390767"/>
            <a:ext cx="138395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352799" y="733169"/>
            <a:ext cx="288324" cy="407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342264" y="94046"/>
            <a:ext cx="136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FIFO</a:t>
            </a:r>
            <a:r>
              <a:rPr lang="ja-JP" altLang="en-US" dirty="0"/>
              <a:t>バッファ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957738" y="1232244"/>
            <a:ext cx="672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write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444667" y="632596"/>
            <a:ext cx="65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reset</a:t>
            </a:r>
            <a:endParaRPr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3957452" y="2944336"/>
            <a:ext cx="60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read</a:t>
            </a:r>
            <a:endParaRPr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660929" y="3541577"/>
            <a:ext cx="124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return data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3968795" y="4028644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close</a:t>
            </a:r>
            <a:endParaRPr lang="ja-JP" altLang="en-US" dirty="0"/>
          </a:p>
        </p:txBody>
      </p:sp>
      <p:sp>
        <p:nvSpPr>
          <p:cNvPr id="43" name="雲 42"/>
          <p:cNvSpPr/>
          <p:nvPr/>
        </p:nvSpPr>
        <p:spPr>
          <a:xfrm rot="10800000">
            <a:off x="5319583" y="922638"/>
            <a:ext cx="912153" cy="3434147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127371" y="2587194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インターフェイス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3995536" y="56257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open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2845215" y="9198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26353" y="9782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ユーザ回路</a:t>
            </a:r>
            <a:endParaRPr lang="ja-JP" altLang="en-US" dirty="0"/>
          </a:p>
        </p:txBody>
      </p:sp>
      <p:sp>
        <p:nvSpPr>
          <p:cNvPr id="48" name="メモ 47"/>
          <p:cNvSpPr/>
          <p:nvPr/>
        </p:nvSpPr>
        <p:spPr>
          <a:xfrm>
            <a:off x="5518514" y="5103338"/>
            <a:ext cx="603030" cy="659027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ysClr val="windowText" lastClr="000000"/>
                </a:solidFill>
              </a:rPr>
              <a:t>Scrp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下矢印 48"/>
          <p:cNvSpPr/>
          <p:nvPr/>
        </p:nvSpPr>
        <p:spPr>
          <a:xfrm rot="10800000">
            <a:off x="5626440" y="4383213"/>
            <a:ext cx="387179" cy="6343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368623" y="463183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自動生成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886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/>
          <p:cNvSpPr/>
          <p:nvPr/>
        </p:nvSpPr>
        <p:spPr>
          <a:xfrm>
            <a:off x="1496622" y="1748098"/>
            <a:ext cx="2227639" cy="4128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3731913" y="1748098"/>
            <a:ext cx="6377288" cy="41288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633437" y="2890777"/>
            <a:ext cx="1713471" cy="14416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ARM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725848" y="1556931"/>
            <a:ext cx="0" cy="346744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>
            <a:off x="4088313" y="3187339"/>
            <a:ext cx="1342766" cy="848497"/>
            <a:chOff x="3970638" y="1820562"/>
            <a:chExt cx="1342766" cy="848497"/>
          </a:xfrm>
        </p:grpSpPr>
        <p:sp>
          <p:nvSpPr>
            <p:cNvPr id="6" name="正方形/長方形 5"/>
            <p:cNvSpPr/>
            <p:nvPr/>
          </p:nvSpPr>
          <p:spPr>
            <a:xfrm>
              <a:off x="3970638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308389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646140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975653" y="1820562"/>
              <a:ext cx="337751" cy="8484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4022586" y="3380754"/>
            <a:ext cx="1482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FIFO 32bit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90925" y="132314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AXI bus</a:t>
            </a:r>
            <a:endParaRPr lang="ja-JP" altLang="en-US" dirty="0"/>
          </a:p>
        </p:txBody>
      </p:sp>
      <p:sp>
        <p:nvSpPr>
          <p:cNvPr id="15" name="雲 14"/>
          <p:cNvSpPr/>
          <p:nvPr/>
        </p:nvSpPr>
        <p:spPr>
          <a:xfrm rot="10800000">
            <a:off x="5989192" y="2825131"/>
            <a:ext cx="1690817" cy="157290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>
            <a:off x="3346908" y="3380754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3334550" y="3841766"/>
            <a:ext cx="7414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5443437" y="3384390"/>
            <a:ext cx="611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5431079" y="3845402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763814" y="3099877"/>
            <a:ext cx="15283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763814" y="1372265"/>
            <a:ext cx="0" cy="1727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4157878" y="565926"/>
            <a:ext cx="1129977" cy="957822"/>
            <a:chOff x="10460068" y="3633427"/>
            <a:chExt cx="1129977" cy="957822"/>
          </a:xfrm>
        </p:grpSpPr>
        <p:sp>
          <p:nvSpPr>
            <p:cNvPr id="56" name="平行四辺形 55"/>
            <p:cNvSpPr/>
            <p:nvPr/>
          </p:nvSpPr>
          <p:spPr>
            <a:xfrm rot="5400000" flipV="1">
              <a:off x="10578881" y="3575400"/>
              <a:ext cx="920155" cy="1101860"/>
            </a:xfrm>
            <a:prstGeom prst="parallelogram">
              <a:avLst>
                <a:gd name="adj" fmla="val 3103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柱 56"/>
            <p:cNvSpPr/>
            <p:nvPr/>
          </p:nvSpPr>
          <p:spPr>
            <a:xfrm rot="5400000">
              <a:off x="10619571" y="4011383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柱 57"/>
            <p:cNvSpPr/>
            <p:nvPr/>
          </p:nvSpPr>
          <p:spPr>
            <a:xfrm rot="5400000">
              <a:off x="11109076" y="3890125"/>
              <a:ext cx="404547" cy="336550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10463213" y="3912394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10463213" y="3912394"/>
              <a:ext cx="0" cy="6477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0460068" y="4552951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10473456" y="3633427"/>
              <a:ext cx="1091618" cy="2814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11565230" y="3633427"/>
              <a:ext cx="24815" cy="382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コネクタ 64"/>
          <p:cNvCxnSpPr/>
          <p:nvPr/>
        </p:nvCxnSpPr>
        <p:spPr>
          <a:xfrm>
            <a:off x="5655964" y="3273031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7540657" y="3115388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614621" y="3437532"/>
            <a:ext cx="543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7534478" y="3898544"/>
            <a:ext cx="62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5666043" y="3702360"/>
            <a:ext cx="152954" cy="243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5539017" y="34284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32</a:t>
            </a:r>
            <a:endParaRPr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7648" y="5417370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ソフトウェア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6317285" y="540323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ハードウェア</a:t>
            </a:r>
            <a:endParaRPr lang="ja-JP" altLang="en-US" dirty="0"/>
          </a:p>
        </p:txBody>
      </p:sp>
      <p:sp>
        <p:nvSpPr>
          <p:cNvPr id="80" name="四角形吹き出し 79"/>
          <p:cNvSpPr/>
          <p:nvPr/>
        </p:nvSpPr>
        <p:spPr>
          <a:xfrm>
            <a:off x="4283961" y="4397708"/>
            <a:ext cx="1481120" cy="459606"/>
          </a:xfrm>
          <a:prstGeom prst="wedgeRectCallout">
            <a:avLst>
              <a:gd name="adj1" fmla="val 45901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use_fifo_32</a:t>
            </a:r>
            <a:endParaRPr kumimoji="1" lang="en-US" altLang="ja-JP" sz="1400" b="1" dirty="0" smtClean="0"/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smtClean="0"/>
              <a:t>の使用宣言</a:t>
            </a:r>
            <a:endParaRPr kumimoji="1" lang="ja-JP" altLang="en-US" sz="1400" dirty="0"/>
          </a:p>
        </p:txBody>
      </p:sp>
      <p:sp>
        <p:nvSpPr>
          <p:cNvPr id="81" name="四角形吹き出し 80"/>
          <p:cNvSpPr/>
          <p:nvPr/>
        </p:nvSpPr>
        <p:spPr>
          <a:xfrm>
            <a:off x="5851915" y="4755012"/>
            <a:ext cx="1665595" cy="459606"/>
          </a:xfrm>
          <a:prstGeom prst="wedgeRectCallout">
            <a:avLst>
              <a:gd name="adj1" fmla="val 16976"/>
              <a:gd name="adj2" fmla="val -16000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make_32_alw</a:t>
            </a:r>
            <a:endParaRPr kumimoji="1" lang="en-US" altLang="ja-JP" sz="1400" b="1" dirty="0" smtClean="0"/>
          </a:p>
          <a:p>
            <a:pPr algn="ctr"/>
            <a:r>
              <a:rPr lang="ja-JP" altLang="en-US" sz="1400" dirty="0" smtClean="0"/>
              <a:t>ステートマシン生成</a:t>
            </a:r>
            <a:endParaRPr kumimoji="1" lang="ja-JP" altLang="en-US" sz="1400" dirty="0"/>
          </a:p>
        </p:txBody>
      </p:sp>
      <p:sp>
        <p:nvSpPr>
          <p:cNvPr id="82" name="四角形吹き出し 81"/>
          <p:cNvSpPr/>
          <p:nvPr/>
        </p:nvSpPr>
        <p:spPr>
          <a:xfrm>
            <a:off x="7637546" y="4546939"/>
            <a:ext cx="923913" cy="459606"/>
          </a:xfrm>
          <a:prstGeom prst="wedgeRectCallout">
            <a:avLst>
              <a:gd name="adj1" fmla="val -26040"/>
              <a:gd name="adj2" fmla="val -18868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reg_listwire_list</a:t>
            </a:r>
            <a:endParaRPr lang="en-US" altLang="ja-JP" sz="1600" b="1" dirty="0"/>
          </a:p>
        </p:txBody>
      </p:sp>
      <p:sp>
        <p:nvSpPr>
          <p:cNvPr id="92" name="円/楕円 91"/>
          <p:cNvSpPr/>
          <p:nvPr/>
        </p:nvSpPr>
        <p:spPr>
          <a:xfrm>
            <a:off x="7155816" y="930739"/>
            <a:ext cx="1901104" cy="18067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92" idx="2"/>
          </p:cNvCxnSpPr>
          <p:nvPr/>
        </p:nvCxnSpPr>
        <p:spPr>
          <a:xfrm flipH="1">
            <a:off x="6462383" y="1834097"/>
            <a:ext cx="693433" cy="2028742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2" idx="5"/>
            <a:endCxn id="22" idx="3"/>
          </p:cNvCxnSpPr>
          <p:nvPr/>
        </p:nvCxnSpPr>
        <p:spPr>
          <a:xfrm flipH="1">
            <a:off x="7068170" y="2472867"/>
            <a:ext cx="1710340" cy="155045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6482748" y="3611585"/>
            <a:ext cx="585422" cy="502509"/>
            <a:chOff x="4703270" y="123567"/>
            <a:chExt cx="813504" cy="638435"/>
          </a:xfrm>
        </p:grpSpPr>
        <p:sp>
          <p:nvSpPr>
            <p:cNvPr id="20" name="角丸四角形 19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4703270" y="41601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5228271" y="531341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曲線コネクタ 23"/>
            <p:cNvCxnSpPr>
              <a:stCxn id="20" idx="3"/>
              <a:endCxn id="22" idx="3"/>
            </p:cNvCxnSpPr>
            <p:nvPr/>
          </p:nvCxnSpPr>
          <p:spPr>
            <a:xfrm>
              <a:off x="5368314" y="238897"/>
              <a:ext cx="148460" cy="407774"/>
            </a:xfrm>
            <a:prstGeom prst="curvedConnector3">
              <a:avLst>
                <a:gd name="adj1" fmla="val 1762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>
              <a:stCxn id="22" idx="2"/>
              <a:endCxn id="21" idx="2"/>
            </p:cNvCxnSpPr>
            <p:nvPr/>
          </p:nvCxnSpPr>
          <p:spPr>
            <a:xfrm rot="5400000" flipH="1">
              <a:off x="5052358" y="441836"/>
              <a:ext cx="115330" cy="525001"/>
            </a:xfrm>
            <a:prstGeom prst="curvedConnector3">
              <a:avLst>
                <a:gd name="adj1" fmla="val -767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線コネクタ 27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4875109" y="211310"/>
              <a:ext cx="177114" cy="232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6077504" y="3237846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インターフェイス</a:t>
            </a:r>
          </a:p>
        </p:txBody>
      </p:sp>
      <p:sp>
        <p:nvSpPr>
          <p:cNvPr id="84" name="四角形吹き出し 83"/>
          <p:cNvSpPr/>
          <p:nvPr/>
        </p:nvSpPr>
        <p:spPr>
          <a:xfrm>
            <a:off x="4871558" y="2272493"/>
            <a:ext cx="1386923" cy="459606"/>
          </a:xfrm>
          <a:prstGeom prst="wedgeRectCallout">
            <a:avLst>
              <a:gd name="adj1" fmla="val -40931"/>
              <a:gd name="adj2" fmla="val 12139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option_port</a:t>
            </a:r>
          </a:p>
          <a:p>
            <a:pPr algn="ctr"/>
            <a:r>
              <a:rPr lang="ja-JP" altLang="en-US" sz="1400" dirty="0" smtClean="0"/>
              <a:t>外部ポート宣言</a:t>
            </a:r>
            <a:endParaRPr lang="en-US" altLang="ja-JP" sz="1400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8164157" y="2890777"/>
            <a:ext cx="1712007" cy="144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ユーザ回路</a:t>
            </a:r>
            <a:endParaRPr kumimoji="1" lang="ja-JP" altLang="en-US" dirty="0"/>
          </a:p>
        </p:txBody>
      </p:sp>
      <p:grpSp>
        <p:nvGrpSpPr>
          <p:cNvPr id="85" name="グループ化 84"/>
          <p:cNvGrpSpPr/>
          <p:nvPr/>
        </p:nvGrpSpPr>
        <p:grpSpPr>
          <a:xfrm>
            <a:off x="7262453" y="1125649"/>
            <a:ext cx="1491293" cy="1101882"/>
            <a:chOff x="4621560" y="123567"/>
            <a:chExt cx="974750" cy="638435"/>
          </a:xfrm>
        </p:grpSpPr>
        <p:sp>
          <p:nvSpPr>
            <p:cNvPr id="86" name="角丸四角形 85"/>
            <p:cNvSpPr/>
            <p:nvPr/>
          </p:nvSpPr>
          <p:spPr>
            <a:xfrm>
              <a:off x="5079811" y="123567"/>
              <a:ext cx="288503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4621560" y="416011"/>
              <a:ext cx="403148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>
                  <a:solidFill>
                    <a:sysClr val="windowText" lastClr="000000"/>
                  </a:solidFill>
                </a:rPr>
                <a:t>write</a:t>
              </a:r>
              <a:endParaRPr kumimoji="1"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5228269" y="531341"/>
              <a:ext cx="368041" cy="230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ysClr val="windowText" lastClr="000000"/>
                  </a:solidFill>
                </a:rPr>
                <a:t>read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9" name="曲線コネクタ 88"/>
            <p:cNvCxnSpPr>
              <a:stCxn id="86" idx="3"/>
              <a:endCxn id="88" idx="3"/>
            </p:cNvCxnSpPr>
            <p:nvPr/>
          </p:nvCxnSpPr>
          <p:spPr>
            <a:xfrm>
              <a:off x="5368314" y="238897"/>
              <a:ext cx="227996" cy="407774"/>
            </a:xfrm>
            <a:prstGeom prst="curvedConnector3">
              <a:avLst>
                <a:gd name="adj1" fmla="val 165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線コネクタ 89"/>
            <p:cNvCxnSpPr>
              <a:stCxn id="88" idx="2"/>
              <a:endCxn id="87" idx="2"/>
            </p:cNvCxnSpPr>
            <p:nvPr/>
          </p:nvCxnSpPr>
          <p:spPr>
            <a:xfrm rot="5400000" flipH="1">
              <a:off x="5060047" y="409759"/>
              <a:ext cx="115330" cy="589156"/>
            </a:xfrm>
            <a:prstGeom prst="curvedConnector3">
              <a:avLst>
                <a:gd name="adj1" fmla="val -1148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線コネクタ 90"/>
            <p:cNvCxnSpPr>
              <a:stCxn id="87" idx="0"/>
              <a:endCxn id="86" idx="1"/>
            </p:cNvCxnSpPr>
            <p:nvPr/>
          </p:nvCxnSpPr>
          <p:spPr>
            <a:xfrm rot="5400000" flipH="1" flipV="1">
              <a:off x="4862916" y="199116"/>
              <a:ext cx="177113" cy="2566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四角形吹き出し 111"/>
          <p:cNvSpPr/>
          <p:nvPr/>
        </p:nvSpPr>
        <p:spPr>
          <a:xfrm>
            <a:off x="5963499" y="594963"/>
            <a:ext cx="1922800" cy="459606"/>
          </a:xfrm>
          <a:prstGeom prst="wedgeRectCallout">
            <a:avLst>
              <a:gd name="adj1" fmla="val 28514"/>
              <a:gd name="adj2" fmla="val 1841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書き込み回数</a:t>
            </a:r>
            <a:endParaRPr lang="en-US" altLang="ja-JP" sz="1400" dirty="0" smtClean="0"/>
          </a:p>
        </p:txBody>
      </p:sp>
      <p:sp>
        <p:nvSpPr>
          <p:cNvPr id="113" name="四角形吹き出し 112"/>
          <p:cNvSpPr/>
          <p:nvPr/>
        </p:nvSpPr>
        <p:spPr>
          <a:xfrm>
            <a:off x="9357587" y="1599627"/>
            <a:ext cx="2021211" cy="459606"/>
          </a:xfrm>
          <a:prstGeom prst="wedgeRectCallout">
            <a:avLst>
              <a:gd name="adj1" fmla="val -85877"/>
              <a:gd name="adj2" fmla="val 6403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err="1" smtClean="0"/>
              <a:t>ｒ</a:t>
            </a:r>
            <a:r>
              <a:rPr lang="en-US" altLang="ja-JP" sz="1600" b="1" dirty="0" smtClean="0"/>
              <a:t>_cycle_32</a:t>
            </a:r>
          </a:p>
          <a:p>
            <a:pPr algn="ctr"/>
            <a:r>
              <a:rPr lang="en-US" altLang="ja-JP" sz="1400" dirty="0" smtClean="0"/>
              <a:t>FIFO</a:t>
            </a:r>
            <a:r>
              <a:rPr lang="ja-JP" altLang="en-US" sz="1400" dirty="0" err="1" smtClean="0"/>
              <a:t>への</a:t>
            </a:r>
            <a:r>
              <a:rPr lang="ja-JP" altLang="en-US" sz="1400" dirty="0" smtClean="0"/>
              <a:t>読み込み回数</a:t>
            </a:r>
            <a:endParaRPr lang="en-US" altLang="ja-JP" sz="1400" dirty="0" smtClean="0"/>
          </a:p>
        </p:txBody>
      </p:sp>
      <p:sp>
        <p:nvSpPr>
          <p:cNvPr id="114" name="四角形吹き出し 113"/>
          <p:cNvSpPr/>
          <p:nvPr/>
        </p:nvSpPr>
        <p:spPr>
          <a:xfrm>
            <a:off x="9355245" y="2272493"/>
            <a:ext cx="2299621" cy="459606"/>
          </a:xfrm>
          <a:prstGeom prst="wedgeRectCallout">
            <a:avLst>
              <a:gd name="adj1" fmla="val -106367"/>
              <a:gd name="adj2" fmla="val -1124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rw_condition_32</a:t>
            </a:r>
          </a:p>
          <a:p>
            <a:pPr algn="ctr"/>
            <a:r>
              <a:rPr lang="en-US" altLang="ja-JP" sz="1400" dirty="0" smtClean="0"/>
              <a:t>read/write</a:t>
            </a:r>
            <a:r>
              <a:rPr lang="ja-JP" altLang="en-US" sz="1400" dirty="0" smtClean="0"/>
              <a:t>の切り替え条件</a:t>
            </a:r>
            <a:endParaRPr lang="en-US" altLang="ja-JP" sz="1400" dirty="0" smtClean="0"/>
          </a:p>
        </p:txBody>
      </p:sp>
      <p:sp>
        <p:nvSpPr>
          <p:cNvPr id="120" name="正方形/長方形 119"/>
          <p:cNvSpPr/>
          <p:nvPr/>
        </p:nvSpPr>
        <p:spPr>
          <a:xfrm>
            <a:off x="4421319" y="6070405"/>
            <a:ext cx="3012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Zynq-7020</a:t>
            </a:r>
            <a:r>
              <a:rPr lang="ja-JP" altLang="en-US" dirty="0"/>
              <a:t> </a:t>
            </a:r>
            <a:r>
              <a:rPr lang="en-US" altLang="ja-JP" dirty="0" smtClean="0"/>
              <a:t>Programmable SoC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3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91586" y="1117012"/>
            <a:ext cx="8998779" cy="4455835"/>
            <a:chOff x="73659" y="0"/>
            <a:chExt cx="11865791" cy="5806201"/>
          </a:xfrm>
        </p:grpSpPr>
        <p:sp>
          <p:nvSpPr>
            <p:cNvPr id="3" name="正方形/長方形 2"/>
            <p:cNvSpPr/>
            <p:nvPr/>
          </p:nvSpPr>
          <p:spPr>
            <a:xfrm>
              <a:off x="73659" y="0"/>
              <a:ext cx="3251764" cy="57530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module_name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sensor_ctl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option_port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io,1,sig_out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use_fifo_32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make_32_alw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r,32,req_in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w,32,sensor_data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r_cycle_32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rw_condition_32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if(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&amp;&amp;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w_cycle_32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wire_list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{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1,busy_flag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1,finish_flag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</a:p>
            <a:p>
              <a:pPr>
                <a:lnSpc>
                  <a:spcPts val="1200"/>
                </a:lnSpc>
              </a:pPr>
              <a:r>
                <a:rPr lang="en-US" altLang="ja-JP" sz="1050" b="1" dirty="0" err="1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sub_module_name</a:t>
              </a:r>
              <a:r>
                <a:rPr lang="en-US" altLang="ja-JP" sz="1050" dirty="0">
                  <a:solidFill>
                    <a:schemeClr val="accent5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sonic_sensor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uut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assign_port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en-US" altLang="ja-JP" sz="1050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sonic_sensor</a:t>
              </a: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normal{</a:t>
              </a: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req_in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sig=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sig_out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finish=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66700" indent="-266700"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	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out_data</a:t>
              </a: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=</a:t>
              </a:r>
              <a:r>
                <a:rPr lang="en-US" altLang="ja-JP" sz="1050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sensor_data</a:t>
              </a:r>
              <a:endParaRPr lang="en-US" altLang="ja-JP" sz="1050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}</a:t>
              </a:r>
              <a:endParaRPr lang="en-US" altLang="ja-JP" sz="10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>
                <a:lnSpc>
                  <a:spcPts val="1200"/>
                </a:lnSpc>
              </a:pPr>
              <a:r>
                <a:rPr lang="en-US" altLang="ja-JP" sz="1050" dirty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end</a:t>
              </a: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359506" y="1656153"/>
              <a:ext cx="1872209" cy="40969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291577" y="1656153"/>
              <a:ext cx="6647873" cy="40969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538914" y="2691569"/>
              <a:ext cx="1360053" cy="11943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ysClr val="windowText" lastClr="000000"/>
                  </a:solidFill>
                </a:rPr>
                <a:t>Interface</a:t>
              </a:r>
            </a:p>
            <a:p>
              <a:pPr algn="ctr"/>
              <a:r>
                <a:rPr lang="en-US" altLang="ja-JP" sz="1100" b="1" dirty="0" smtClean="0">
                  <a:solidFill>
                    <a:sysClr val="windowText" lastClr="000000"/>
                  </a:solidFill>
                </a:rPr>
                <a:t>Software</a:t>
              </a:r>
            </a:p>
            <a:p>
              <a:pPr algn="ctr"/>
              <a:r>
                <a:rPr kumimoji="1" lang="en-US" altLang="ja-JP" sz="1100" dirty="0" smtClean="0">
                  <a:solidFill>
                    <a:sysClr val="windowText" lastClr="000000"/>
                  </a:solidFill>
                </a:rPr>
                <a:t>(C++)</a:t>
              </a:r>
              <a:endParaRPr kumimoji="1" lang="ja-JP" altLang="en-US" sz="11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5387978" y="2953449"/>
              <a:ext cx="1065809" cy="693149"/>
              <a:chOff x="3970638" y="1820562"/>
              <a:chExt cx="1342766" cy="848497"/>
            </a:xfrm>
            <a:solidFill>
              <a:schemeClr val="bg1"/>
            </a:solidFill>
          </p:grpSpPr>
          <p:sp>
            <p:nvSpPr>
              <p:cNvPr id="71" name="正方形/長方形 70"/>
              <p:cNvSpPr/>
              <p:nvPr/>
            </p:nvSpPr>
            <p:spPr>
              <a:xfrm>
                <a:off x="3970638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308389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4646140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4975653" y="1820562"/>
                <a:ext cx="337751" cy="848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正方形/長方形 7"/>
            <p:cNvSpPr/>
            <p:nvPr/>
          </p:nvSpPr>
          <p:spPr>
            <a:xfrm>
              <a:off x="5303317" y="3150441"/>
              <a:ext cx="1253858" cy="330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050" b="1" dirty="0" smtClean="0">
                  <a:solidFill>
                    <a:sysClr val="windowText" lastClr="000000"/>
                  </a:solidFill>
                </a:rPr>
                <a:t>FIFO 32-bits</a:t>
              </a:r>
              <a:endParaRPr lang="ja-JP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雲 8"/>
            <p:cNvSpPr/>
            <p:nvPr/>
          </p:nvSpPr>
          <p:spPr>
            <a:xfrm rot="10800000">
              <a:off x="6946709" y="2193793"/>
              <a:ext cx="1493316" cy="246514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4899419" y="3138775"/>
              <a:ext cx="4817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4899419" y="3520711"/>
              <a:ext cx="4817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6453787" y="3138775"/>
              <a:ext cx="5506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6453788" y="3520711"/>
              <a:ext cx="4929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5864465" y="2776064"/>
              <a:ext cx="131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5864465" y="791733"/>
              <a:ext cx="0" cy="1984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 flipH="1">
              <a:off x="4709173" y="45067"/>
              <a:ext cx="1285492" cy="1017659"/>
              <a:chOff x="10460068" y="3633427"/>
              <a:chExt cx="1129977" cy="957822"/>
            </a:xfrm>
          </p:grpSpPr>
          <p:sp>
            <p:nvSpPr>
              <p:cNvPr id="63" name="平行四辺形 62"/>
              <p:cNvSpPr/>
              <p:nvPr/>
            </p:nvSpPr>
            <p:spPr>
              <a:xfrm rot="5400000" flipV="1">
                <a:off x="10578881" y="3575400"/>
                <a:ext cx="920155" cy="1101860"/>
              </a:xfrm>
              <a:prstGeom prst="parallelogram">
                <a:avLst>
                  <a:gd name="adj" fmla="val 3103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64" name="円柱 63"/>
              <p:cNvSpPr/>
              <p:nvPr/>
            </p:nvSpPr>
            <p:spPr>
              <a:xfrm rot="5400000">
                <a:off x="10619571" y="4011383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65" name="円柱 64"/>
              <p:cNvSpPr/>
              <p:nvPr/>
            </p:nvSpPr>
            <p:spPr>
              <a:xfrm rot="5400000">
                <a:off x="11109076" y="3890125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66" name="直線コネクタ 65"/>
              <p:cNvCxnSpPr/>
              <p:nvPr/>
            </p:nvCxnSpPr>
            <p:spPr>
              <a:xfrm>
                <a:off x="10463213" y="3912394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10463213" y="3912394"/>
                <a:ext cx="0" cy="6477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10460068" y="4552951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 flipH="1">
                <a:off x="10473456" y="3633427"/>
                <a:ext cx="1091618" cy="2814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/>
              <p:cNvCxnSpPr/>
              <p:nvPr/>
            </p:nvCxnSpPr>
            <p:spPr>
              <a:xfrm>
                <a:off x="11565230" y="3633427"/>
                <a:ext cx="24815" cy="382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コネクタ 16"/>
            <p:cNvCxnSpPr/>
            <p:nvPr/>
          </p:nvCxnSpPr>
          <p:spPr>
            <a:xfrm>
              <a:off x="8316951" y="2788915"/>
              <a:ext cx="16629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8382275" y="3182802"/>
              <a:ext cx="15976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8440025" y="3546804"/>
              <a:ext cx="16620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8616305" y="3434156"/>
              <a:ext cx="135088" cy="20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9034904" y="2501772"/>
              <a:ext cx="1028428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sig_out</a:t>
              </a:r>
              <a:endParaRPr lang="ja-JP" altLang="en-US" sz="1050" dirty="0"/>
            </a:p>
          </p:txBody>
        </p:sp>
        <p:sp>
          <p:nvSpPr>
            <p:cNvPr id="22" name="四角形吹き出し 21"/>
            <p:cNvSpPr/>
            <p:nvPr/>
          </p:nvSpPr>
          <p:spPr>
            <a:xfrm>
              <a:off x="5406796" y="4023577"/>
              <a:ext cx="1308114" cy="676788"/>
            </a:xfrm>
            <a:prstGeom prst="wedgeRectCallout">
              <a:avLst>
                <a:gd name="adj1" fmla="val 10658"/>
                <a:gd name="adj2" fmla="val -13861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b="1" dirty="0" smtClean="0">
                  <a:solidFill>
                    <a:schemeClr val="accent5"/>
                  </a:solidFill>
                </a:rPr>
                <a:t>use_fifo_32 </a:t>
              </a:r>
            </a:p>
            <a:p>
              <a:pPr algn="ctr"/>
              <a:r>
                <a:rPr lang="en-US" altLang="ja-JP" sz="1100" dirty="0">
                  <a:solidFill>
                    <a:sysClr val="windowText" lastClr="000000"/>
                  </a:solidFill>
                </a:rPr>
                <a:t>FIFO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の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宣言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7805297" y="978993"/>
              <a:ext cx="1850806" cy="149681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cxnSp>
          <p:nvCxnSpPr>
            <p:cNvPr id="24" name="直線コネクタ 23"/>
            <p:cNvCxnSpPr>
              <a:stCxn id="23" idx="2"/>
              <a:endCxn id="58" idx="1"/>
            </p:cNvCxnSpPr>
            <p:nvPr/>
          </p:nvCxnSpPr>
          <p:spPr>
            <a:xfrm flipH="1">
              <a:off x="7150773" y="1727400"/>
              <a:ext cx="654524" cy="1933412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23" idx="5"/>
              <a:endCxn id="59" idx="3"/>
            </p:cNvCxnSpPr>
            <p:nvPr/>
          </p:nvCxnSpPr>
          <p:spPr>
            <a:xfrm flipH="1">
              <a:off x="7988195" y="2256603"/>
              <a:ext cx="1396864" cy="153102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化 25"/>
            <p:cNvGrpSpPr/>
            <p:nvPr/>
          </p:nvGrpSpPr>
          <p:grpSpPr>
            <a:xfrm>
              <a:off x="7150773" y="3212423"/>
              <a:ext cx="837422" cy="702024"/>
              <a:chOff x="4703270" y="123567"/>
              <a:chExt cx="813504" cy="638435"/>
            </a:xfrm>
          </p:grpSpPr>
          <p:sp>
            <p:nvSpPr>
              <p:cNvPr id="57" name="角丸四角形 56"/>
              <p:cNvSpPr/>
              <p:nvPr/>
            </p:nvSpPr>
            <p:spPr>
              <a:xfrm>
                <a:off x="5079811" y="123567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8" name="角丸四角形 57"/>
              <p:cNvSpPr/>
              <p:nvPr/>
            </p:nvSpPr>
            <p:spPr>
              <a:xfrm>
                <a:off x="4703270" y="416011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9" name="角丸四角形 58"/>
              <p:cNvSpPr/>
              <p:nvPr/>
            </p:nvSpPr>
            <p:spPr>
              <a:xfrm>
                <a:off x="5228271" y="531341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60" name="曲線コネクタ 59"/>
              <p:cNvCxnSpPr>
                <a:stCxn id="57" idx="3"/>
                <a:endCxn id="59" idx="3"/>
              </p:cNvCxnSpPr>
              <p:nvPr/>
            </p:nvCxnSpPr>
            <p:spPr>
              <a:xfrm>
                <a:off x="5368314" y="238897"/>
                <a:ext cx="148460" cy="407774"/>
              </a:xfrm>
              <a:prstGeom prst="curvedConnector3">
                <a:avLst>
                  <a:gd name="adj1" fmla="val 17629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曲線コネクタ 60"/>
              <p:cNvCxnSpPr>
                <a:stCxn id="59" idx="2"/>
                <a:endCxn id="58" idx="2"/>
              </p:cNvCxnSpPr>
              <p:nvPr/>
            </p:nvCxnSpPr>
            <p:spPr>
              <a:xfrm rot="5400000" flipH="1">
                <a:off x="5052358" y="441836"/>
                <a:ext cx="115330" cy="525001"/>
              </a:xfrm>
              <a:prstGeom prst="curvedConnector3">
                <a:avLst>
                  <a:gd name="adj1" fmla="val -7678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曲線コネクタ 61"/>
              <p:cNvCxnSpPr>
                <a:stCxn id="58" idx="0"/>
                <a:endCxn id="57" idx="1"/>
              </p:cNvCxnSpPr>
              <p:nvPr/>
            </p:nvCxnSpPr>
            <p:spPr>
              <a:xfrm rot="5400000" flipH="1" flipV="1">
                <a:off x="4875109" y="211310"/>
                <a:ext cx="177114" cy="232289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/>
            <p:cNvSpPr/>
            <p:nvPr/>
          </p:nvSpPr>
          <p:spPr>
            <a:xfrm>
              <a:off x="7250840" y="2407079"/>
              <a:ext cx="1023464" cy="782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 smtClean="0"/>
                <a:t>Interface</a:t>
              </a:r>
            </a:p>
            <a:p>
              <a:pPr algn="ctr"/>
              <a:r>
                <a:rPr lang="en-US" altLang="ja-JP" sz="1100" b="1" dirty="0" smtClean="0"/>
                <a:t>Circuit</a:t>
              </a:r>
            </a:p>
            <a:p>
              <a:pPr algn="ctr"/>
              <a:r>
                <a:rPr lang="en-US" altLang="ja-JP" sz="1100" dirty="0" smtClean="0"/>
                <a:t>(Verilog)</a:t>
              </a:r>
              <a:endParaRPr lang="ja-JP" altLang="en-US" sz="1100" dirty="0"/>
            </a:p>
          </p:txBody>
        </p:sp>
        <p:sp>
          <p:nvSpPr>
            <p:cNvPr id="28" name="四角形吹き出し 27"/>
            <p:cNvSpPr/>
            <p:nvPr/>
          </p:nvSpPr>
          <p:spPr>
            <a:xfrm>
              <a:off x="6022279" y="1436374"/>
              <a:ext cx="1543168" cy="696023"/>
            </a:xfrm>
            <a:prstGeom prst="wedgeRectCallout">
              <a:avLst>
                <a:gd name="adj1" fmla="val -40083"/>
                <a:gd name="adj2" fmla="val 14335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option_port</a:t>
              </a:r>
              <a:endParaRPr lang="en-US" altLang="ja-JP" sz="1100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ja-JP" altLang="en-US" sz="1100" dirty="0">
                  <a:solidFill>
                    <a:sysClr val="windowText" lastClr="000000"/>
                  </a:solidFill>
                </a:rPr>
                <a:t>任意ポート宣言</a:t>
              </a: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9979938" y="2602830"/>
              <a:ext cx="1734009" cy="20561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err="1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</a:t>
              </a:r>
              <a:r>
                <a:rPr lang="en-US" altLang="ja-JP" sz="1200" b="1" dirty="0" err="1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onic_sensor</a:t>
              </a:r>
              <a:endParaRPr lang="en-US" altLang="ja-JP" sz="120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+mn-ea"/>
                </a:rPr>
                <a:t>ユーザロジック</a:t>
              </a:r>
              <a:r>
                <a:rPr kumimoji="1" lang="en-US" altLang="ja-JP" sz="1100" dirty="0" smtClean="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endParaRPr kumimoji="1" lang="ja-JP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0" name="グループ化 29"/>
            <p:cNvGrpSpPr/>
            <p:nvPr/>
          </p:nvGrpSpPr>
          <p:grpSpPr>
            <a:xfrm>
              <a:off x="7835895" y="1170014"/>
              <a:ext cx="1455984" cy="913101"/>
              <a:chOff x="4475739" y="123883"/>
              <a:chExt cx="1077537" cy="63859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5010855" y="123883"/>
                <a:ext cx="288503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sp>
            <p:nvSpPr>
              <p:cNvPr id="52" name="角丸四角形 51"/>
              <p:cNvSpPr/>
              <p:nvPr/>
            </p:nvSpPr>
            <p:spPr>
              <a:xfrm>
                <a:off x="4475739" y="416483"/>
                <a:ext cx="508602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b="1" dirty="0" smtClean="0">
                    <a:solidFill>
                      <a:sysClr val="windowText" lastClr="000000"/>
                    </a:solidFill>
                  </a:rPr>
                  <a:t>write</a:t>
                </a:r>
                <a:endParaRPr kumimoji="1" lang="ja-JP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>
              <a:xfrm>
                <a:off x="5082447" y="531813"/>
                <a:ext cx="470829" cy="23066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dirty="0">
                    <a:solidFill>
                      <a:sysClr val="windowText" lastClr="000000"/>
                    </a:solidFill>
                  </a:rPr>
                  <a:t>read</a:t>
                </a:r>
                <a:endParaRPr lang="ja-JP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曲線コネクタ 53"/>
              <p:cNvCxnSpPr>
                <a:stCxn id="51" idx="3"/>
                <a:endCxn id="53" idx="3"/>
              </p:cNvCxnSpPr>
              <p:nvPr/>
            </p:nvCxnSpPr>
            <p:spPr>
              <a:xfrm>
                <a:off x="5299357" y="239213"/>
                <a:ext cx="253919" cy="407930"/>
              </a:xfrm>
              <a:prstGeom prst="curvedConnector3">
                <a:avLst>
                  <a:gd name="adj1" fmla="val 18785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曲線コネクタ 54"/>
              <p:cNvCxnSpPr>
                <a:stCxn id="53" idx="2"/>
                <a:endCxn id="52" idx="2"/>
              </p:cNvCxnSpPr>
              <p:nvPr/>
            </p:nvCxnSpPr>
            <p:spPr>
              <a:xfrm rot="5400000" flipH="1">
                <a:off x="4966286" y="410896"/>
                <a:ext cx="115330" cy="587824"/>
              </a:xfrm>
              <a:prstGeom prst="curvedConnector3">
                <a:avLst>
                  <a:gd name="adj1" fmla="val -18063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曲線コネクタ 55"/>
              <p:cNvCxnSpPr>
                <a:stCxn id="52" idx="0"/>
                <a:endCxn id="51" idx="1"/>
              </p:cNvCxnSpPr>
              <p:nvPr/>
            </p:nvCxnSpPr>
            <p:spPr>
              <a:xfrm rot="5400000" flipH="1" flipV="1">
                <a:off x="4781811" y="187441"/>
                <a:ext cx="177270" cy="280815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四角形吹き出し 30"/>
            <p:cNvSpPr/>
            <p:nvPr/>
          </p:nvSpPr>
          <p:spPr>
            <a:xfrm>
              <a:off x="6919597" y="277671"/>
              <a:ext cx="1581214" cy="720237"/>
            </a:xfrm>
            <a:prstGeom prst="wedgeRectCallout">
              <a:avLst>
                <a:gd name="adj1" fmla="val 28514"/>
                <a:gd name="adj2" fmla="val 133874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w_cycle_32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データ出力回数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FPGA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→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ARM</a:t>
              </a:r>
            </a:p>
          </p:txBody>
        </p:sp>
        <p:sp>
          <p:nvSpPr>
            <p:cNvPr id="32" name="四角形吹き出し 31"/>
            <p:cNvSpPr/>
            <p:nvPr/>
          </p:nvSpPr>
          <p:spPr>
            <a:xfrm>
              <a:off x="9528895" y="335730"/>
              <a:ext cx="1785118" cy="738423"/>
            </a:xfrm>
            <a:prstGeom prst="wedgeRectCallout">
              <a:avLst>
                <a:gd name="adj1" fmla="val -70403"/>
                <a:gd name="adj2" fmla="val 158202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>
                  <a:solidFill>
                    <a:schemeClr val="accent5"/>
                  </a:solidFill>
                </a:rPr>
                <a:t>r</a:t>
              </a:r>
              <a:r>
                <a:rPr lang="en-US" altLang="ja-JP" sz="1100" b="1" dirty="0" smtClean="0">
                  <a:solidFill>
                    <a:schemeClr val="accent5"/>
                  </a:solidFill>
                </a:rPr>
                <a:t>_cycle_32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データ入力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ARM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→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</a:rPr>
                <a:t>FPGA</a:t>
              </a:r>
            </a:p>
          </p:txBody>
        </p:sp>
        <p:sp>
          <p:nvSpPr>
            <p:cNvPr id="33" name="四角形吹き出し 32"/>
            <p:cNvSpPr/>
            <p:nvPr/>
          </p:nvSpPr>
          <p:spPr>
            <a:xfrm>
              <a:off x="10026273" y="1336622"/>
              <a:ext cx="1758067" cy="757925"/>
            </a:xfrm>
            <a:prstGeom prst="wedgeRectCallout">
              <a:avLst>
                <a:gd name="adj1" fmla="val -107305"/>
                <a:gd name="adj2" fmla="val 6667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rw_condition_32 </a:t>
              </a:r>
            </a:p>
            <a:p>
              <a:pPr algn="ctr"/>
              <a:r>
                <a:rPr lang="ja-JP" altLang="en-US" sz="1100" dirty="0">
                  <a:solidFill>
                    <a:sysClr val="windowText" lastClr="000000"/>
                  </a:solidFill>
                </a:rPr>
                <a:t>入力</a:t>
              </a:r>
              <a:r>
                <a:rPr lang="en-US" altLang="ja-JP" sz="1100" dirty="0">
                  <a:solidFill>
                    <a:sysClr val="windowText" lastClr="000000"/>
                  </a:solidFill>
                </a:rPr>
                <a:t>/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出力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モード</a:t>
              </a:r>
              <a:endParaRPr lang="en-US" altLang="ja-JP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切替</a:t>
              </a:r>
              <a:r>
                <a:rPr lang="ja-JP" altLang="en-US" sz="1100" dirty="0">
                  <a:solidFill>
                    <a:sysClr val="windowText" lastClr="000000"/>
                  </a:solidFill>
                </a:rPr>
                <a:t>条件</a:t>
              </a:r>
            </a:p>
          </p:txBody>
        </p:sp>
        <p:sp>
          <p:nvSpPr>
            <p:cNvPr id="34" name="四角形吹き出し 33"/>
            <p:cNvSpPr/>
            <p:nvPr/>
          </p:nvSpPr>
          <p:spPr>
            <a:xfrm>
              <a:off x="9908443" y="4803620"/>
              <a:ext cx="1875897" cy="884658"/>
            </a:xfrm>
            <a:prstGeom prst="wedgeRectCallout">
              <a:avLst>
                <a:gd name="adj1" fmla="val -27680"/>
                <a:gd name="adj2" fmla="val -8513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  <a:ea typeface="Malgun Gothic" panose="020B0503020000020004" pitchFamily="34" charset="-127"/>
                </a:rPr>
                <a:t>sub_module_name</a:t>
              </a:r>
              <a:endParaRPr lang="en-US" altLang="ja-JP" sz="1100" b="1" dirty="0" smtClean="0">
                <a:solidFill>
                  <a:schemeClr val="accent5"/>
                </a:solidFill>
                <a:ea typeface="Malgun Gothic" panose="020B0503020000020004" pitchFamily="34" charset="-127"/>
              </a:endParaRPr>
            </a:p>
            <a:p>
              <a:pPr algn="ctr"/>
              <a:r>
                <a:rPr lang="en-US" altLang="ja-JP" sz="1100" dirty="0" err="1" smtClean="0">
                  <a:solidFill>
                    <a:schemeClr val="tx1"/>
                  </a:solidFill>
                  <a:latin typeface="+mn-ea"/>
                </a:rPr>
                <a:t>Scrp</a:t>
              </a:r>
              <a:r>
                <a:rPr lang="ja-JP" altLang="en-US" sz="1100" dirty="0" smtClean="0">
                  <a:solidFill>
                    <a:schemeClr val="tx1"/>
                  </a:solidFill>
                  <a:latin typeface="+mn-ea"/>
                </a:rPr>
                <a:t>で指定されたユーザロジック</a:t>
              </a:r>
              <a:endParaRPr lang="en-US" altLang="ja-JP" sz="11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558171" y="824800"/>
              <a:ext cx="951597" cy="40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solidFill>
                    <a:sysClr val="windowText" lastClr="000000"/>
                  </a:solidFill>
                </a:rPr>
                <a:t>Sensor</a:t>
              </a:r>
              <a:endParaRPr lang="ja-JP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四角形吹き出し 35"/>
            <p:cNvSpPr/>
            <p:nvPr/>
          </p:nvSpPr>
          <p:spPr>
            <a:xfrm>
              <a:off x="3409642" y="4089694"/>
              <a:ext cx="1808016" cy="676788"/>
            </a:xfrm>
            <a:prstGeom prst="wedgeRectCallout">
              <a:avLst>
                <a:gd name="adj1" fmla="val 20611"/>
                <a:gd name="adj2" fmla="val -8963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 smtClean="0">
                  <a:solidFill>
                    <a:sysClr val="windowText" lastClr="000000"/>
                  </a:solidFill>
                </a:rPr>
                <a:t>制御回路へアクセスするための記述</a:t>
              </a:r>
              <a:endParaRPr kumimoji="1"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ja-JP" sz="1000" dirty="0" smtClean="0">
                  <a:solidFill>
                    <a:sysClr val="windowText" lastClr="000000"/>
                  </a:solidFill>
                </a:rPr>
                <a:t>C++</a:t>
              </a:r>
              <a:endParaRPr kumimoji="1" lang="ja-JP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四角形吹き出し 36"/>
            <p:cNvSpPr/>
            <p:nvPr/>
          </p:nvSpPr>
          <p:spPr>
            <a:xfrm>
              <a:off x="6808904" y="4590635"/>
              <a:ext cx="1594940" cy="672841"/>
            </a:xfrm>
            <a:prstGeom prst="wedgeRectCallout">
              <a:avLst>
                <a:gd name="adj1" fmla="val 17620"/>
                <a:gd name="adj2" fmla="val -167896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smtClean="0">
                  <a:solidFill>
                    <a:schemeClr val="accent5"/>
                  </a:solidFill>
                </a:rPr>
                <a:t>make_32_alw </a:t>
              </a:r>
            </a:p>
            <a:p>
              <a:pPr algn="ctr"/>
              <a:r>
                <a:rPr lang="ja-JP" altLang="en-US" sz="1100" dirty="0" smtClean="0">
                  <a:solidFill>
                    <a:sysClr val="windowText" lastClr="000000"/>
                  </a:solidFill>
                </a:rPr>
                <a:t>ステートマシン生成</a:t>
              </a:r>
              <a:endParaRPr kumimoji="1" lang="en-US" altLang="ja-JP" sz="11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38796" y="5357682"/>
              <a:ext cx="2168000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ARM processor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7710205" y="5365046"/>
              <a:ext cx="936040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FPGA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53388" y="5332549"/>
              <a:ext cx="2146018" cy="441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b="1" dirty="0" smtClean="0">
                  <a:solidFill>
                    <a:sysClr val="windowText" lastClr="000000"/>
                  </a:solidFill>
                </a:rPr>
                <a:t>Sample of </a:t>
              </a:r>
              <a:r>
                <a:rPr lang="en-US" altLang="ja-JP" sz="1600" b="1" dirty="0" err="1" smtClean="0">
                  <a:solidFill>
                    <a:sysClr val="windowText" lastClr="000000"/>
                  </a:solidFill>
                </a:rPr>
                <a:t>Scrp</a:t>
              </a:r>
              <a:endParaRPr lang="ja-JP" alt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8587292" y="3045146"/>
              <a:ext cx="135088" cy="201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9145046" y="2897907"/>
              <a:ext cx="922185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req_in</a:t>
              </a:r>
              <a:endParaRPr lang="ja-JP" altLang="en-US" sz="105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573274" y="3255659"/>
              <a:ext cx="1501206" cy="330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sensor_data</a:t>
              </a:r>
              <a:endParaRPr lang="ja-JP" altLang="en-US" sz="105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8604293" y="3247569"/>
              <a:ext cx="408370" cy="300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ysClr val="windowText" lastClr="000000"/>
                  </a:solidFill>
                </a:rPr>
                <a:t>32</a:t>
              </a:r>
              <a:endParaRPr lang="ja-JP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612569" y="2866093"/>
              <a:ext cx="408370" cy="300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00" dirty="0" smtClean="0">
                  <a:solidFill>
                    <a:sysClr val="windowText" lastClr="000000"/>
                  </a:solidFill>
                </a:rPr>
                <a:t>32</a:t>
              </a:r>
              <a:endParaRPr lang="ja-JP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765092" y="3967881"/>
              <a:ext cx="1287283" cy="370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450"/>
                </a:lnSpc>
              </a:pPr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finish_flag</a:t>
              </a:r>
              <a:endParaRPr lang="en-US" altLang="ja-JP" sz="105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830842" y="3617855"/>
              <a:ext cx="1221531" cy="370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450"/>
                </a:lnSpc>
              </a:pPr>
              <a:r>
                <a:rPr lang="en-US" altLang="ja-JP" sz="1050" dirty="0" err="1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busy_flag</a:t>
              </a:r>
              <a:endParaRPr lang="en-US" altLang="ja-JP" sz="105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8" name="直線コネクタ 47"/>
            <p:cNvCxnSpPr/>
            <p:nvPr/>
          </p:nvCxnSpPr>
          <p:spPr>
            <a:xfrm>
              <a:off x="8316951" y="3910004"/>
              <a:ext cx="16620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8249226" y="4254820"/>
              <a:ext cx="17298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四角形吹き出し 49"/>
            <p:cNvSpPr/>
            <p:nvPr/>
          </p:nvSpPr>
          <p:spPr>
            <a:xfrm>
              <a:off x="8558953" y="4680397"/>
              <a:ext cx="1110353" cy="565552"/>
            </a:xfrm>
            <a:prstGeom prst="wedgeRectCallout">
              <a:avLst>
                <a:gd name="adj1" fmla="val 10940"/>
                <a:gd name="adj2" fmla="val -14535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reg_list</a:t>
              </a:r>
              <a:endParaRPr lang="en-US" altLang="ja-JP" sz="1100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en-US" altLang="ja-JP" sz="1100" b="1" dirty="0" err="1" smtClean="0">
                  <a:solidFill>
                    <a:schemeClr val="accent5"/>
                  </a:solidFill>
                </a:rPr>
                <a:t>wire_list</a:t>
              </a:r>
              <a:endParaRPr lang="en-US" altLang="ja-JP" sz="1100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48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 flipH="1">
            <a:off x="323850" y="1318018"/>
            <a:ext cx="8496299" cy="3133725"/>
            <a:chOff x="457200" y="1318018"/>
            <a:chExt cx="8134350" cy="3133725"/>
          </a:xfrm>
        </p:grpSpPr>
        <p:sp>
          <p:nvSpPr>
            <p:cNvPr id="3" name="角丸四角形 2"/>
            <p:cNvSpPr/>
            <p:nvPr/>
          </p:nvSpPr>
          <p:spPr>
            <a:xfrm>
              <a:off x="2700777" y="1606050"/>
              <a:ext cx="1062755" cy="11521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FIFO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695694" y="3060185"/>
              <a:ext cx="1062755" cy="11521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>Output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FIFO</a:t>
              </a:r>
              <a:endParaRPr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4908637" y="1318018"/>
              <a:ext cx="1098040" cy="31337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Xillybus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IP</a:t>
              </a:r>
              <a:r>
                <a:rPr lang="ja-JP" altLang="en-US" dirty="0">
                  <a:solidFill>
                    <a:schemeClr val="tx1"/>
                  </a:solidFill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</a:rPr>
                <a:t>core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7026195" y="1318018"/>
              <a:ext cx="1565355" cy="313372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ARM</a:t>
              </a:r>
            </a:p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Processor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917009" y="14116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f</a:t>
              </a:r>
              <a:r>
                <a:rPr kumimoji="1" lang="en-US" altLang="ja-JP" dirty="0" smtClean="0"/>
                <a:t>ull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917009" y="178200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/>
                <a:t>wr</a:t>
              </a:r>
              <a:r>
                <a:rPr kumimoji="1" lang="en-US" altLang="ja-JP" dirty="0" err="1" smtClean="0"/>
                <a:t>_en</a:t>
              </a:r>
              <a:endParaRPr kumimoji="1" lang="en-US" altLang="ja-JP" dirty="0" smtClean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917009" y="218680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data</a:t>
              </a:r>
              <a:endParaRPr kumimoji="1" lang="en-US" altLang="ja-JP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917009" y="2855439"/>
              <a:ext cx="936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empty</a:t>
              </a:r>
              <a:endParaRPr kumimoji="1" lang="en-US" altLang="ja-JP" dirty="0" smtClean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917009" y="325518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/>
                <a:t>rd</a:t>
              </a:r>
              <a:r>
                <a:rPr kumimoji="1" lang="en-US" altLang="ja-JP" dirty="0" err="1" smtClean="0"/>
                <a:t>_en</a:t>
              </a:r>
              <a:endParaRPr kumimoji="1" lang="en-US" altLang="ja-JP" dirty="0" smtClean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17009" y="363624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data</a:t>
              </a:r>
              <a:endParaRPr kumimoji="1" lang="en-US" altLang="ja-JP" dirty="0" smtClean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762477" y="1822074"/>
              <a:ext cx="11364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3758452" y="2182114"/>
              <a:ext cx="11364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758450" y="2564555"/>
              <a:ext cx="11364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3762477" y="3271518"/>
              <a:ext cx="11364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H="1">
              <a:off x="3758452" y="3631558"/>
              <a:ext cx="113642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3758451" y="4021542"/>
              <a:ext cx="11364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左右矢印 18"/>
            <p:cNvSpPr/>
            <p:nvPr/>
          </p:nvSpPr>
          <p:spPr>
            <a:xfrm>
              <a:off x="6041538" y="2474798"/>
              <a:ext cx="940975" cy="979137"/>
            </a:xfrm>
            <a:prstGeom prst="leftRightArrow">
              <a:avLst>
                <a:gd name="adj1" fmla="val 58264"/>
                <a:gd name="adj2" fmla="val 32159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AXI bus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727442" y="1405995"/>
              <a:ext cx="936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empty</a:t>
              </a:r>
              <a:endParaRPr kumimoji="1" lang="en-US" altLang="ja-JP" dirty="0" smtClean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727442" y="178669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/>
                <a:t>rd</a:t>
              </a:r>
              <a:r>
                <a:rPr kumimoji="1" lang="en-US" altLang="ja-JP" dirty="0" err="1" smtClean="0"/>
                <a:t>_en</a:t>
              </a:r>
              <a:endParaRPr kumimoji="1" lang="en-US" altLang="ja-JP" dirty="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727442" y="218680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data</a:t>
              </a:r>
              <a:endParaRPr kumimoji="1" lang="en-US" altLang="ja-JP" dirty="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727442" y="287787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f</a:t>
              </a:r>
              <a:r>
                <a:rPr kumimoji="1" lang="en-US" altLang="ja-JP" dirty="0" smtClean="0"/>
                <a:t>ull</a:t>
              </a: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1556747" y="1822074"/>
              <a:ext cx="11429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H="1">
              <a:off x="1552700" y="2182114"/>
              <a:ext cx="114299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1552698" y="2572098"/>
              <a:ext cx="11429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556748" y="3293950"/>
              <a:ext cx="114299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552700" y="3653990"/>
              <a:ext cx="114299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H="1">
              <a:off x="1552700" y="4014030"/>
              <a:ext cx="114299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1727442" y="32538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/>
                <a:t>wr</a:t>
              </a:r>
              <a:r>
                <a:rPr kumimoji="1" lang="en-US" altLang="ja-JP" dirty="0" err="1" smtClean="0"/>
                <a:t>_en</a:t>
              </a:r>
              <a:endParaRPr kumimoji="1" lang="en-US" altLang="ja-JP" dirty="0" smtClean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727442" y="36586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data</a:t>
              </a:r>
              <a:endParaRPr kumimoji="1" lang="en-US" altLang="ja-JP" dirty="0" smtClean="0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457200" y="1318018"/>
              <a:ext cx="1098040" cy="313372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Logic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8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図形グループ 6"/>
          <p:cNvGrpSpPr/>
          <p:nvPr/>
        </p:nvGrpSpPr>
        <p:grpSpPr>
          <a:xfrm>
            <a:off x="366220" y="576098"/>
            <a:ext cx="8232475" cy="2664227"/>
            <a:chOff x="435668" y="1275632"/>
            <a:chExt cx="8232475" cy="2664227"/>
          </a:xfrm>
        </p:grpSpPr>
        <p:sp>
          <p:nvSpPr>
            <p:cNvPr id="129" name="平行四辺形 128"/>
            <p:cNvSpPr/>
            <p:nvPr/>
          </p:nvSpPr>
          <p:spPr>
            <a:xfrm>
              <a:off x="1256620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0" name="平行四辺形 129"/>
            <p:cNvSpPr/>
            <p:nvPr/>
          </p:nvSpPr>
          <p:spPr>
            <a:xfrm>
              <a:off x="3734498" y="1318018"/>
              <a:ext cx="3899333" cy="2621841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1" name="平行四辺形 130"/>
            <p:cNvSpPr/>
            <p:nvPr/>
          </p:nvSpPr>
          <p:spPr>
            <a:xfrm>
              <a:off x="3369362" y="1671848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2" name="平行四辺形 131"/>
            <p:cNvSpPr/>
            <p:nvPr/>
          </p:nvSpPr>
          <p:spPr>
            <a:xfrm>
              <a:off x="3014210" y="2357289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3" name="平行四辺形 132"/>
            <p:cNvSpPr/>
            <p:nvPr/>
          </p:nvSpPr>
          <p:spPr>
            <a:xfrm>
              <a:off x="2654363" y="3062953"/>
              <a:ext cx="3817097" cy="642925"/>
            </a:xfrm>
            <a:prstGeom prst="parallelogram">
              <a:avLst>
                <a:gd name="adj" fmla="val 53074"/>
              </a:avLst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926399" y="1329652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ソフトウェア</a:t>
              </a:r>
              <a:endParaRPr kumimoji="0" lang="en-US" altLang="ja-JP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103154" y="1297210"/>
              <a:ext cx="2324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FPGA (</a:t>
              </a:r>
              <a:r>
                <a:rPr kumimoji="0" lang="ja-JP" altLang="en-US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ハードウェア</a:t>
              </a:r>
              <a:r>
                <a:rPr kumimoji="0" lang="en-US" altLang="ja-JP" sz="18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)</a:t>
              </a:r>
              <a:endParaRPr kumimoji="0" lang="ja-JP" altLang="en-US" sz="18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pic>
          <p:nvPicPr>
            <p:cNvPr id="136" name="Picture 2" descr="http://illpop.com/img_illust/season/june01_m1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77275" y="1502090"/>
              <a:ext cx="1090868" cy="969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7" name="グループ化 136"/>
            <p:cNvGrpSpPr/>
            <p:nvPr/>
          </p:nvGrpSpPr>
          <p:grpSpPr>
            <a:xfrm>
              <a:off x="6868141" y="3244884"/>
              <a:ext cx="661234" cy="537423"/>
              <a:chOff x="9584149" y="5346567"/>
              <a:chExt cx="803204" cy="665277"/>
            </a:xfrm>
          </p:grpSpPr>
          <p:grpSp>
            <p:nvGrpSpPr>
              <p:cNvPr id="180" name="グループ化 179"/>
              <p:cNvGrpSpPr/>
              <p:nvPr/>
            </p:nvGrpSpPr>
            <p:grpSpPr>
              <a:xfrm>
                <a:off x="9584149" y="5346568"/>
                <a:ext cx="567005" cy="653705"/>
                <a:chOff x="9584149" y="5346568"/>
                <a:chExt cx="567005" cy="653705"/>
              </a:xfr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8900000" scaled="1"/>
                <a:tileRect/>
              </a:gradFill>
            </p:grpSpPr>
            <p:sp>
              <p:nvSpPr>
                <p:cNvPr id="188" name="フローチャート: 端子 187"/>
                <p:cNvSpPr/>
                <p:nvPr/>
              </p:nvSpPr>
              <p:spPr>
                <a:xfrm>
                  <a:off x="9584149" y="5346568"/>
                  <a:ext cx="567005" cy="409769"/>
                </a:xfrm>
                <a:prstGeom prst="flowChartTerminator">
                  <a:avLst/>
                </a:prstGeom>
                <a:grp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  <p:sp>
              <p:nvSpPr>
                <p:cNvPr id="189" name="二等辺三角形 188"/>
                <p:cNvSpPr/>
                <p:nvPr/>
              </p:nvSpPr>
              <p:spPr>
                <a:xfrm rot="9103672">
                  <a:off x="9711100" y="5676011"/>
                  <a:ext cx="211259" cy="324262"/>
                </a:xfrm>
                <a:prstGeom prst="triangle">
                  <a:avLst>
                    <a:gd name="adj" fmla="val 57558"/>
                  </a:avLst>
                </a:prstGeom>
                <a:grpFill/>
                <a:ln w="264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メイリオ"/>
                    <a:cs typeface="+mn-cs"/>
                  </a:endParaRPr>
                </a:p>
              </p:txBody>
            </p:sp>
          </p:grpSp>
          <p:cxnSp>
            <p:nvCxnSpPr>
              <p:cNvPr id="181" name="直線コネクタ 180"/>
              <p:cNvCxnSpPr/>
              <p:nvPr/>
            </p:nvCxnSpPr>
            <p:spPr>
              <a:xfrm>
                <a:off x="9634669" y="5734162"/>
                <a:ext cx="247651" cy="26003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82" name="フローチャート: 端子 181"/>
              <p:cNvSpPr/>
              <p:nvPr/>
            </p:nvSpPr>
            <p:spPr>
              <a:xfrm>
                <a:off x="9836422" y="5602075"/>
                <a:ext cx="550931" cy="409769"/>
              </a:xfrm>
              <a:prstGeom prst="flowChartTerminator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3" name="平行四辺形 182"/>
              <p:cNvSpPr/>
              <p:nvPr/>
            </p:nvSpPr>
            <p:spPr>
              <a:xfrm flipH="1">
                <a:off x="9665493" y="5346567"/>
                <a:ext cx="659605" cy="255507"/>
              </a:xfrm>
              <a:prstGeom prst="parallelogram">
                <a:avLst>
                  <a:gd name="adj" fmla="val 94099"/>
                </a:avLst>
              </a:prstGeom>
              <a:gradFill flip="none" rotWithShape="1">
                <a:gsLst>
                  <a:gs pos="17000">
                    <a:sysClr val="window" lastClr="FFFFFF">
                      <a:lumMod val="65000"/>
                    </a:sysClr>
                  </a:gs>
                  <a:gs pos="30000">
                    <a:sysClr val="window" lastClr="FFFFFF">
                      <a:lumMod val="85000"/>
                    </a:sysClr>
                  </a:gs>
                  <a:gs pos="38000">
                    <a:sysClr val="window" lastClr="FFFFFF"/>
                  </a:gs>
                  <a:gs pos="57927">
                    <a:sysClr val="window" lastClr="FFFFFF">
                      <a:lumMod val="65000"/>
                    </a:sysClr>
                  </a:gs>
                  <a:gs pos="48000">
                    <a:sysClr val="window" lastClr="FFFFFF">
                      <a:lumMod val="65000"/>
                    </a:sysClr>
                  </a:gs>
                </a:gsLst>
                <a:lin ang="13500000" scaled="1"/>
                <a:tileRect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4" name="ドーナツ 183"/>
              <p:cNvSpPr/>
              <p:nvPr/>
            </p:nvSpPr>
            <p:spPr>
              <a:xfrm>
                <a:off x="10055970" y="5769790"/>
                <a:ext cx="122266" cy="114300"/>
              </a:xfrm>
              <a:prstGeom prst="donut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5" name="円柱 184"/>
              <p:cNvSpPr/>
              <p:nvPr/>
            </p:nvSpPr>
            <p:spPr>
              <a:xfrm rot="7747605">
                <a:off x="10153211" y="5782290"/>
                <a:ext cx="45719" cy="192530"/>
              </a:xfrm>
              <a:prstGeom prst="can">
                <a:avLst>
                  <a:gd name="adj" fmla="val 83566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6" name="平行四辺形 185"/>
              <p:cNvSpPr/>
              <p:nvPr/>
            </p:nvSpPr>
            <p:spPr>
              <a:xfrm flipH="1">
                <a:off x="9761593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87" name="平行四辺形 186"/>
              <p:cNvSpPr/>
              <p:nvPr/>
            </p:nvSpPr>
            <p:spPr>
              <a:xfrm flipH="1">
                <a:off x="9954521" y="5372457"/>
                <a:ext cx="149657" cy="45719"/>
              </a:xfrm>
              <a:prstGeom prst="parallelogram">
                <a:avLst>
                  <a:gd name="adj" fmla="val 100270"/>
                </a:avLst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7220737" y="2391632"/>
              <a:ext cx="930249" cy="773747"/>
              <a:chOff x="10460068" y="3633427"/>
              <a:chExt cx="1129977" cy="957822"/>
            </a:xfrm>
          </p:grpSpPr>
          <p:sp>
            <p:nvSpPr>
              <p:cNvPr id="172" name="平行四辺形 171"/>
              <p:cNvSpPr/>
              <p:nvPr/>
            </p:nvSpPr>
            <p:spPr>
              <a:xfrm rot="5400000" flipV="1">
                <a:off x="10578881" y="3575400"/>
                <a:ext cx="920155" cy="1101860"/>
              </a:xfrm>
              <a:prstGeom prst="parallelogram">
                <a:avLst>
                  <a:gd name="adj" fmla="val 31034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3" name="円柱 172"/>
              <p:cNvSpPr/>
              <p:nvPr/>
            </p:nvSpPr>
            <p:spPr>
              <a:xfrm rot="5400000">
                <a:off x="10619571" y="4011383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sp>
            <p:nvSpPr>
              <p:cNvPr id="174" name="円柱 173"/>
              <p:cNvSpPr/>
              <p:nvPr/>
            </p:nvSpPr>
            <p:spPr>
              <a:xfrm rot="5400000">
                <a:off x="11109076" y="3890125"/>
                <a:ext cx="404547" cy="336550"/>
              </a:xfrm>
              <a:prstGeom prst="can">
                <a:avLst>
                  <a:gd name="adj" fmla="val 50000"/>
                </a:avLst>
              </a:prstGeom>
              <a:solidFill>
                <a:sysClr val="window" lastClr="FFFFFF">
                  <a:lumMod val="8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endParaRPr>
              </a:p>
            </p:txBody>
          </p:sp>
          <p:cxnSp>
            <p:nvCxnSpPr>
              <p:cNvPr id="175" name="直線コネクタ 174"/>
              <p:cNvCxnSpPr/>
              <p:nvPr/>
            </p:nvCxnSpPr>
            <p:spPr>
              <a:xfrm>
                <a:off x="10463213" y="3912394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6" name="直線コネクタ 175"/>
              <p:cNvCxnSpPr/>
              <p:nvPr/>
            </p:nvCxnSpPr>
            <p:spPr>
              <a:xfrm>
                <a:off x="10463213" y="3912394"/>
                <a:ext cx="0" cy="64770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10460068" y="4552951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8" name="直線コネクタ 177"/>
              <p:cNvCxnSpPr/>
              <p:nvPr/>
            </p:nvCxnSpPr>
            <p:spPr>
              <a:xfrm flipH="1">
                <a:off x="10473456" y="3633427"/>
                <a:ext cx="1091618" cy="281493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11565230" y="3633427"/>
                <a:ext cx="24815" cy="382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39" name="平行四辺形 138"/>
            <p:cNvSpPr/>
            <p:nvPr/>
          </p:nvSpPr>
          <p:spPr>
            <a:xfrm>
              <a:off x="5451812" y="1737260"/>
              <a:ext cx="1545188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0" name="直線コネクタ 139"/>
            <p:cNvCxnSpPr>
              <a:stCxn id="139" idx="2"/>
              <a:endCxn id="136" idx="3"/>
            </p:cNvCxnSpPr>
            <p:nvPr/>
          </p:nvCxnSpPr>
          <p:spPr>
            <a:xfrm flipV="1">
              <a:off x="6861330" y="1986719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141" name="平行四辺形 140"/>
            <p:cNvSpPr/>
            <p:nvPr/>
          </p:nvSpPr>
          <p:spPr>
            <a:xfrm>
              <a:off x="5098845" y="2439595"/>
              <a:ext cx="1545446" cy="501670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2" name="平行四辺形 141"/>
            <p:cNvSpPr/>
            <p:nvPr/>
          </p:nvSpPr>
          <p:spPr>
            <a:xfrm>
              <a:off x="4761697" y="3141930"/>
              <a:ext cx="1552341" cy="502151"/>
            </a:xfrm>
            <a:prstGeom prst="parallelogram">
              <a:avLst>
                <a:gd name="adj" fmla="val 53074"/>
              </a:avLst>
            </a:prstGeom>
            <a:solidFill>
              <a:srgbClr val="5B9BD5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3" name="直線コネクタ 142"/>
            <p:cNvCxnSpPr/>
            <p:nvPr/>
          </p:nvCxnSpPr>
          <p:spPr>
            <a:xfrm flipV="1">
              <a:off x="6503357" y="2689741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144" name="直線コネクタ 143"/>
            <p:cNvCxnSpPr/>
            <p:nvPr/>
          </p:nvCxnSpPr>
          <p:spPr>
            <a:xfrm flipV="1">
              <a:off x="6152196" y="3422046"/>
              <a:ext cx="715945" cy="137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45" name="円/楕円 144"/>
            <p:cNvSpPr/>
            <p:nvPr/>
          </p:nvSpPr>
          <p:spPr>
            <a:xfrm>
              <a:off x="3760232" y="1764440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46" name="直線コネクタ 145"/>
            <p:cNvCxnSpPr/>
            <p:nvPr/>
          </p:nvCxnSpPr>
          <p:spPr>
            <a:xfrm>
              <a:off x="4238742" y="3369449"/>
              <a:ext cx="67919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47" name="円/楕円 146"/>
            <p:cNvSpPr/>
            <p:nvPr/>
          </p:nvSpPr>
          <p:spPr>
            <a:xfrm>
              <a:off x="3443238" y="2450706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3082379" y="3184958"/>
              <a:ext cx="1156363" cy="398914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670404" y="3053807"/>
              <a:ext cx="633113" cy="574492"/>
            </a:xfrm>
            <a:prstGeom prst="ellipse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50" name="平行四辺形 149"/>
            <p:cNvSpPr/>
            <p:nvPr/>
          </p:nvSpPr>
          <p:spPr>
            <a:xfrm>
              <a:off x="2846112" y="1842258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1" name="直線コネクタ 150"/>
            <p:cNvCxnSpPr>
              <a:stCxn id="150" idx="2"/>
              <a:endCxn id="145" idx="2"/>
            </p:cNvCxnSpPr>
            <p:nvPr/>
          </p:nvCxnSpPr>
          <p:spPr>
            <a:xfrm>
              <a:off x="3424491" y="1963897"/>
              <a:ext cx="33574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sp>
          <p:nvSpPr>
            <p:cNvPr id="152" name="平行四辺形 151"/>
            <p:cNvSpPr/>
            <p:nvPr/>
          </p:nvSpPr>
          <p:spPr>
            <a:xfrm>
              <a:off x="2562792" y="2502925"/>
              <a:ext cx="642937" cy="243277"/>
            </a:xfrm>
            <a:prstGeom prst="parallelogram">
              <a:avLst>
                <a:gd name="adj" fmla="val 53074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53" name="直線コネクタ 152"/>
            <p:cNvCxnSpPr>
              <a:stCxn id="152" idx="2"/>
            </p:cNvCxnSpPr>
            <p:nvPr/>
          </p:nvCxnSpPr>
          <p:spPr>
            <a:xfrm>
              <a:off x="3141171" y="2624564"/>
              <a:ext cx="302067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154" name="直線コネクタ 153"/>
            <p:cNvCxnSpPr/>
            <p:nvPr/>
          </p:nvCxnSpPr>
          <p:spPr>
            <a:xfrm flipH="1">
              <a:off x="2079007" y="1967079"/>
              <a:ext cx="584773" cy="109361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線コネクタ 154"/>
            <p:cNvCxnSpPr/>
            <p:nvPr/>
          </p:nvCxnSpPr>
          <p:spPr>
            <a:xfrm>
              <a:off x="2666368" y="1961992"/>
              <a:ext cx="25387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6" name="直線コネクタ 155"/>
            <p:cNvCxnSpPr>
              <a:endCxn id="149" idx="7"/>
            </p:cNvCxnSpPr>
            <p:nvPr/>
          </p:nvCxnSpPr>
          <p:spPr>
            <a:xfrm flipH="1">
              <a:off x="2210800" y="2609374"/>
              <a:ext cx="272803" cy="52856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7" name="直線コネクタ 156"/>
            <p:cNvCxnSpPr/>
            <p:nvPr/>
          </p:nvCxnSpPr>
          <p:spPr>
            <a:xfrm>
              <a:off x="2483603" y="2615179"/>
              <a:ext cx="15313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8" name="直線コネクタ 157"/>
            <p:cNvCxnSpPr/>
            <p:nvPr/>
          </p:nvCxnSpPr>
          <p:spPr>
            <a:xfrm>
              <a:off x="2303517" y="3369449"/>
              <a:ext cx="77886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59" name="四角形吹き出し 158"/>
            <p:cNvSpPr/>
            <p:nvPr/>
          </p:nvSpPr>
          <p:spPr>
            <a:xfrm>
              <a:off x="505077" y="1275632"/>
              <a:ext cx="1769770" cy="592399"/>
            </a:xfrm>
            <a:prstGeom prst="wedgeRectCallout">
              <a:avLst>
                <a:gd name="adj1" fmla="val 147221"/>
                <a:gd name="adj2" fmla="val 47565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との通信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ハードウェアとの</a:t>
              </a:r>
              <a:endParaRPr kumimoji="0" lang="en-US" altLang="ja-JP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データやりとり</a:t>
              </a: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874862" y="1810141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6491" y="2462238"/>
              <a:ext cx="5820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Topic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1705806" y="3098217"/>
              <a:ext cx="567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ROS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node</a:t>
              </a:r>
              <a:endParaRPr kumimoji="0" lang="ja-JP" altLang="en-US" sz="1400" b="0" i="1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3687824" y="1844892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5749686" y="1863478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画像処理</a:t>
              </a: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5320749" y="2556692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センサ制御</a:t>
              </a: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5025484" y="3256505"/>
              <a:ext cx="10823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モータ制御</a:t>
              </a: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435668" y="2065879"/>
              <a:ext cx="1350756" cy="502637"/>
            </a:xfrm>
            <a:prstGeom prst="rect">
              <a:avLst/>
            </a:prstGeom>
            <a:solidFill>
              <a:srgbClr val="F2F2F2">
                <a:alpha val="65882"/>
              </a:srgbClr>
            </a:solidFill>
            <a:ln w="12700" cap="flat" cmpd="sng" algn="ctr">
              <a:solidFill>
                <a:sysClr val="windowText" lastClr="000000"/>
              </a:solidFill>
              <a:prstDash val="lgDashDot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ROS</a:t>
              </a: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準拠</a:t>
              </a:r>
              <a:r>
                <a:rPr kumimoji="0" lang="en-US" altLang="ja-JP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FPGA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  <a:cs typeface="+mn-cs"/>
                </a:rPr>
                <a:t>コンポーネント</a:t>
              </a: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3397185" y="2541645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3017750" y="3271148"/>
              <a:ext cx="12618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1" u="none" strike="noStrike" kern="0" cap="none" spc="0" normalizeH="0" baseline="0" noProof="0" dirty="0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メイリオ"/>
                </a:rPr>
                <a:t>インターフェイス</a:t>
              </a:r>
            </a:p>
          </p:txBody>
        </p:sp>
        <p:cxnSp>
          <p:nvCxnSpPr>
            <p:cNvPr id="170" name="直線コネクタ 169"/>
            <p:cNvCxnSpPr/>
            <p:nvPr/>
          </p:nvCxnSpPr>
          <p:spPr>
            <a:xfrm>
              <a:off x="4601323" y="2669487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71" name="直線コネクタ 170"/>
            <p:cNvCxnSpPr/>
            <p:nvPr/>
          </p:nvCxnSpPr>
          <p:spPr>
            <a:xfrm>
              <a:off x="4917936" y="1986719"/>
              <a:ext cx="63322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75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74171"/>
            <a:ext cx="12192000" cy="66838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0"/>
            <a:ext cx="12192000" cy="6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1" y="265381"/>
            <a:ext cx="6032119" cy="425075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89000" y="1549400"/>
            <a:ext cx="762000" cy="21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24" y="397262"/>
            <a:ext cx="8180952" cy="619047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892300" y="4953000"/>
            <a:ext cx="965200" cy="177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67300" y="2514600"/>
            <a:ext cx="9906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235700" y="2933700"/>
            <a:ext cx="1587500" cy="457200"/>
          </a:xfrm>
          <a:prstGeom prst="wedgeRectCallout">
            <a:avLst>
              <a:gd name="adj1" fmla="val -66287"/>
              <a:gd name="adj2" fmla="val -11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ダブルクリック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4749800" y="5130800"/>
            <a:ext cx="4559300" cy="1409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注意</a:t>
            </a:r>
            <a:endParaRPr kumimoji="1" lang="en-US" altLang="ja-JP" b="1" dirty="0" smtClean="0"/>
          </a:p>
          <a:p>
            <a:r>
              <a:rPr lang="ja-JP" altLang="en-US" dirty="0" smtClean="0"/>
              <a:t>初回ログインのみ，</a:t>
            </a:r>
            <a:endParaRPr lang="en-US" altLang="ja-JP" dirty="0" smtClean="0"/>
          </a:p>
          <a:p>
            <a:r>
              <a:rPr lang="ja-JP" altLang="en-US" dirty="0" smtClean="0"/>
              <a:t>起動エディタ上でセーブした後，</a:t>
            </a:r>
            <a:r>
              <a:rPr lang="en-US" altLang="ja-JP" dirty="0" err="1" smtClean="0"/>
              <a:t>WinSCP</a:t>
            </a:r>
            <a:r>
              <a:rPr lang="ja-JP" altLang="en-US" dirty="0"/>
              <a:t>上</a:t>
            </a:r>
            <a:r>
              <a:rPr lang="ja-JP" altLang="en-US" dirty="0" smtClean="0"/>
              <a:t>でパスワード入力を求められます。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0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38" y="895666"/>
            <a:ext cx="7809524" cy="506666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114800" y="2197100"/>
            <a:ext cx="133350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1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49946" b="10033"/>
          <a:stretch/>
        </p:blipFill>
        <p:spPr>
          <a:xfrm>
            <a:off x="723900" y="287020"/>
            <a:ext cx="9564171" cy="53721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384300" y="371475"/>
            <a:ext cx="1225550" cy="4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0370" r="73827" b="57037"/>
          <a:stretch/>
        </p:blipFill>
        <p:spPr>
          <a:xfrm>
            <a:off x="2618739" y="2082800"/>
            <a:ext cx="3035301" cy="22352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778760" y="2497455"/>
            <a:ext cx="2402840" cy="512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69" y="790711"/>
            <a:ext cx="9748504" cy="550123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209554" y="2081214"/>
            <a:ext cx="1833684" cy="100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4959350" y="1409699"/>
            <a:ext cx="2565400" cy="581025"/>
          </a:xfrm>
          <a:prstGeom prst="wedgeRectCallout">
            <a:avLst>
              <a:gd name="adj1" fmla="val -62443"/>
              <a:gd name="adj2" fmla="val -75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module </a:t>
            </a:r>
            <a:r>
              <a:rPr lang="en-US" altLang="ja-JP" b="1" dirty="0" err="1" smtClean="0"/>
              <a:t>xillydemo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と記述されている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6521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273</Words>
  <Application>Microsoft Office PowerPoint</Application>
  <PresentationFormat>ワイド画面</PresentationFormat>
  <Paragraphs>177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Malgun Gothic</vt:lpstr>
      <vt:lpstr>ＭＳ Ｐゴシック</vt:lpstr>
      <vt:lpstr>メイリオ</vt:lpstr>
      <vt:lpstr>Arial</vt:lpstr>
      <vt:lpstr>Calibri</vt:lpstr>
      <vt:lpstr>Calibri Light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kazushi</dc:creator>
  <cp:lastModifiedBy>kazushi</cp:lastModifiedBy>
  <cp:revision>32</cp:revision>
  <dcterms:created xsi:type="dcterms:W3CDTF">2016-02-11T03:45:11Z</dcterms:created>
  <dcterms:modified xsi:type="dcterms:W3CDTF">2016-05-19T08:52:08Z</dcterms:modified>
</cp:coreProperties>
</file>