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40"/>
  </p:notesMasterIdLst>
  <p:handoutMasterIdLst>
    <p:handoutMasterId r:id="rId41"/>
  </p:handoutMasterIdLst>
  <p:sldIdLst>
    <p:sldId id="272" r:id="rId4"/>
    <p:sldId id="598" r:id="rId5"/>
    <p:sldId id="641" r:id="rId6"/>
    <p:sldId id="649" r:id="rId7"/>
    <p:sldId id="636" r:id="rId8"/>
    <p:sldId id="593" r:id="rId9"/>
    <p:sldId id="650" r:id="rId10"/>
    <p:sldId id="639" r:id="rId11"/>
    <p:sldId id="640" r:id="rId12"/>
    <p:sldId id="645" r:id="rId13"/>
    <p:sldId id="643" r:id="rId14"/>
    <p:sldId id="646" r:id="rId15"/>
    <p:sldId id="651" r:id="rId16"/>
    <p:sldId id="658" r:id="rId17"/>
    <p:sldId id="656" r:id="rId18"/>
    <p:sldId id="647" r:id="rId19"/>
    <p:sldId id="657" r:id="rId20"/>
    <p:sldId id="653" r:id="rId21"/>
    <p:sldId id="654" r:id="rId22"/>
    <p:sldId id="659" r:id="rId23"/>
    <p:sldId id="660" r:id="rId24"/>
    <p:sldId id="661" r:id="rId25"/>
    <p:sldId id="652" r:id="rId26"/>
    <p:sldId id="638" r:id="rId27"/>
    <p:sldId id="665" r:id="rId28"/>
    <p:sldId id="615" r:id="rId29"/>
    <p:sldId id="663" r:id="rId30"/>
    <p:sldId id="664" r:id="rId31"/>
    <p:sldId id="667" r:id="rId32"/>
    <p:sldId id="668" r:id="rId33"/>
    <p:sldId id="666" r:id="rId34"/>
    <p:sldId id="662" r:id="rId35"/>
    <p:sldId id="669" r:id="rId36"/>
    <p:sldId id="607" r:id="rId37"/>
    <p:sldId id="608" r:id="rId38"/>
    <p:sldId id="471" r:id="rId39"/>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8" autoAdjust="0"/>
    <p:restoredTop sz="94464" autoAdjust="0"/>
  </p:normalViewPr>
  <p:slideViewPr>
    <p:cSldViewPr snapToGrid="0" snapToObjects="1">
      <p:cViewPr varScale="1">
        <p:scale>
          <a:sx n="123" d="100"/>
          <a:sy n="123" d="100"/>
        </p:scale>
        <p:origin x="786" y="96"/>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2024/7/26</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a:t>
            </a:r>
            <a:r>
              <a:rPr lang="ja-JP" altLang="en-US" sz="1000" b="1" dirty="0" smtClean="0">
                <a:solidFill>
                  <a:schemeClr val="tx1"/>
                </a:solidFill>
                <a:latin typeface="Meiryo UI" panose="020B0604030504040204" pitchFamily="50" charset="-128"/>
                <a:ea typeface="Meiryo UI" panose="020B0604030504040204" pitchFamily="50" charset="-128"/>
                <a:cs typeface="HGPGothicE" charset="-128"/>
              </a:rPr>
              <a:t>第四製造事業部</a:t>
            </a:r>
            <a:endParaRPr lang="ja-JP" altLang="en-US" sz="1000" b="1" dirty="0">
              <a:solidFill>
                <a:schemeClr val="tx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b="1" spc="0" dirty="0" smtClean="0">
                <a:solidFill>
                  <a:schemeClr val="tx1"/>
                </a:solidFill>
                <a:latin typeface="Meiryo UI" panose="020B0604030504040204" pitchFamily="50" charset="-128"/>
                <a:ea typeface="Meiryo UI" panose="020B0604030504040204" pitchFamily="50" charset="-128"/>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6703519"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ja-JP" altLang="en-US" sz="2800" b="1" dirty="0" smtClean="0">
                <a:solidFill>
                  <a:schemeClr val="bg1"/>
                </a:solidFill>
                <a:latin typeface="Meiryo UI" panose="020B0604030504040204" pitchFamily="50" charset="-128"/>
                <a:ea typeface="Meiryo UI" panose="020B0604030504040204" pitchFamily="50" charset="-128"/>
              </a:rPr>
              <a:t>デリバリ</a:t>
            </a:r>
            <a:r>
              <a:rPr lang="en-US" altLang="ja-JP" sz="2800" b="1" dirty="0" smtClean="0">
                <a:solidFill>
                  <a:schemeClr val="bg1"/>
                </a:solidFill>
                <a:latin typeface="Meiryo UI" panose="020B0604030504040204" pitchFamily="50" charset="-128"/>
                <a:ea typeface="Meiryo UI" panose="020B0604030504040204" pitchFamily="50" charset="-128"/>
              </a:rPr>
              <a:t>Tm</a:t>
            </a:r>
            <a:r>
              <a:rPr lang="ja-JP" altLang="en-US" sz="2800" b="1" dirty="0" smtClean="0">
                <a:solidFill>
                  <a:schemeClr val="bg1"/>
                </a:solidFill>
                <a:latin typeface="Meiryo UI" panose="020B0604030504040204" pitchFamily="50" charset="-128"/>
                <a:ea typeface="Meiryo UI" panose="020B0604030504040204" pitchFamily="50" charset="-128"/>
              </a:rPr>
              <a:t>運用作業（非定例作業）</a:t>
            </a:r>
            <a:endParaRPr lang="en-US" altLang="ja-JP" sz="2800" b="1" dirty="0">
              <a:solidFill>
                <a:schemeClr val="bg1"/>
              </a:solidFill>
              <a:latin typeface="Meiryo UI" panose="020B0604030504040204" pitchFamily="50" charset="-128"/>
              <a:ea typeface="Meiryo UI" panose="020B0604030504040204" pitchFamily="50" charset="-128"/>
            </a:endParaRPr>
          </a:p>
          <a:p>
            <a:r>
              <a:rPr lang="ja-JP" altLang="en-US" sz="2800" b="1" dirty="0" smtClean="0">
                <a:solidFill>
                  <a:schemeClr val="bg1"/>
                </a:solidFill>
                <a:latin typeface="Meiryo UI" panose="020B0604030504040204" pitchFamily="50" charset="-128"/>
                <a:ea typeface="Meiryo UI" panose="020B0604030504040204" pitchFamily="50" charset="-128"/>
              </a:rPr>
              <a:t>概要</a:t>
            </a:r>
            <a:endParaRPr lang="en-US" altLang="ja-JP" sz="2800" b="1" dirty="0" smtClean="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線コネクタ 73"/>
          <p:cNvCxnSpPr/>
          <p:nvPr/>
        </p:nvCxnSpPr>
        <p:spPr>
          <a:xfrm>
            <a:off x="5182917" y="152592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aphicFrame>
        <p:nvGraphicFramePr>
          <p:cNvPr id="256" name="表 255"/>
          <p:cNvGraphicFramePr>
            <a:graphicFrameLocks noGrp="1"/>
          </p:cNvGraphicFramePr>
          <p:nvPr/>
        </p:nvGraphicFramePr>
        <p:xfrm>
          <a:off x="296550" y="996153"/>
          <a:ext cx="9459699" cy="5394960"/>
        </p:xfrm>
        <a:graphic>
          <a:graphicData uri="http://schemas.openxmlformats.org/drawingml/2006/table">
            <a:tbl>
              <a:tblPr firstRow="1" bandRow="1">
                <a:tableStyleId>{5940675A-B579-460E-94D1-54222C63F5DA}</a:tableStyleId>
              </a:tblPr>
              <a:tblGrid>
                <a:gridCol w="904700">
                  <a:extLst>
                    <a:ext uri="{9D8B030D-6E8A-4147-A177-3AD203B41FA5}">
                      <a16:colId xmlns:a16="http://schemas.microsoft.com/office/drawing/2014/main" val="342400904"/>
                    </a:ext>
                  </a:extLst>
                </a:gridCol>
                <a:gridCol w="2732121">
                  <a:extLst>
                    <a:ext uri="{9D8B030D-6E8A-4147-A177-3AD203B41FA5}">
                      <a16:colId xmlns:a16="http://schemas.microsoft.com/office/drawing/2014/main" val="2601570289"/>
                    </a:ext>
                  </a:extLst>
                </a:gridCol>
                <a:gridCol w="4622232">
                  <a:extLst>
                    <a:ext uri="{9D8B030D-6E8A-4147-A177-3AD203B41FA5}">
                      <a16:colId xmlns:a16="http://schemas.microsoft.com/office/drawing/2014/main" val="2240442798"/>
                    </a:ext>
                  </a:extLst>
                </a:gridCol>
                <a:gridCol w="1200646">
                  <a:extLst>
                    <a:ext uri="{9D8B030D-6E8A-4147-A177-3AD203B41FA5}">
                      <a16:colId xmlns:a16="http://schemas.microsoft.com/office/drawing/2014/main" val="744818733"/>
                    </a:ext>
                  </a:extLst>
                </a:gridCol>
              </a:tblGrid>
              <a:tr h="260400">
                <a:tc>
                  <a:txBody>
                    <a:bodyPr/>
                    <a:lstStyle/>
                    <a:p>
                      <a:pPr algn="ctr" defTabSz="895327">
                        <a:defRPr/>
                      </a:pPr>
                      <a:r>
                        <a:rPr lang="ja-JP" altLang="en-US" sz="1200" kern="0" dirty="0">
                          <a:solidFill>
                            <a:srgbClr val="404040"/>
                          </a:solidFill>
                          <a:latin typeface="Meiryo UI" panose="020B0604030504040204" pitchFamily="50" charset="-128"/>
                          <a:ea typeface="Meiryo UI" panose="020B0604030504040204" pitchFamily="50" charset="-128"/>
                        </a:rPr>
                        <a:t>ＬＤＩ</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a:solidFill>
                            <a:srgbClr val="404040"/>
                          </a:solidFill>
                          <a:latin typeface="Meiryo UI" panose="020B0604030504040204" pitchFamily="50" charset="-128"/>
                          <a:ea typeface="Meiryo UI" panose="020B0604030504040204" pitchFamily="50" charset="-128"/>
                        </a:rPr>
                        <a:t>医療情報取扱</a:t>
                      </a:r>
                      <a:r>
                        <a:rPr lang="zh-TW" altLang="en-US" sz="1200" b="1" kern="0" dirty="0">
                          <a:solidFill>
                            <a:srgbClr val="404040"/>
                          </a:solidFill>
                          <a:latin typeface="Meiryo UI" panose="020B0604030504040204" pitchFamily="50" charset="-128"/>
                          <a:ea typeface="Meiryo UI" panose="020B0604030504040204" pitchFamily="50" charset="-128"/>
                        </a:rPr>
                        <a:t>事業</a:t>
                      </a:r>
                      <a:r>
                        <a:rPr lang="ja-JP" altLang="en-US" sz="1200" b="1" kern="0" dirty="0">
                          <a:solidFill>
                            <a:srgbClr val="404040"/>
                          </a:solidFill>
                          <a:latin typeface="Meiryo UI" panose="020B0604030504040204" pitchFamily="50" charset="-128"/>
                          <a:ea typeface="Meiryo UI" panose="020B0604030504040204" pitchFamily="50" charset="-128"/>
                        </a:rPr>
                        <a:t>受託者</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zh-TW" altLang="en-US" sz="1200"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rowSpan="2">
                  <a:txBody>
                    <a:bodyPr/>
                    <a:lstStyle/>
                    <a:p>
                      <a:pPr algn="ctr" defTabSz="895327">
                        <a:defRPr/>
                      </a:pPr>
                      <a:r>
                        <a:rPr lang="ja-JP" altLang="en-US" sz="1200" kern="0" dirty="0">
                          <a:solidFill>
                            <a:srgbClr val="404040"/>
                          </a:solidFill>
                          <a:latin typeface="Meiryo UI" panose="020B0604030504040204" pitchFamily="50" charset="-128"/>
                          <a:ea typeface="Meiryo UI" panose="020B0604030504040204" pitchFamily="50" charset="-128"/>
                        </a:rPr>
                        <a:t>利活用者</a:t>
                      </a:r>
                    </a:p>
                  </a:txBody>
                  <a:tcPr/>
                </a:tc>
                <a:extLst>
                  <a:ext uri="{0D108BD9-81ED-4DB2-BD59-A6C34878D82A}">
                    <a16:rowId xmlns:a16="http://schemas.microsoft.com/office/drawing/2014/main" val="1403776297"/>
                  </a:ext>
                </a:extLst>
              </a:tr>
              <a:tr h="26040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a:solidFill>
                            <a:srgbClr val="404040"/>
                          </a:solidFill>
                          <a:latin typeface="Meiryo UI" panose="020B0604030504040204" pitchFamily="50" charset="-128"/>
                          <a:ea typeface="Meiryo UI" panose="020B0604030504040204" pitchFamily="50" charset="-128"/>
                        </a:rPr>
                        <a:t>NTT</a:t>
                      </a:r>
                      <a:r>
                        <a:rPr lang="ja-JP" altLang="en-US" sz="1200" kern="0" dirty="0">
                          <a:solidFill>
                            <a:srgbClr val="404040"/>
                          </a:solidFill>
                          <a:latin typeface="Meiryo UI" panose="020B0604030504040204" pitchFamily="50" charset="-128"/>
                          <a:ea typeface="Meiryo UI" panose="020B0604030504040204" pitchFamily="50" charset="-128"/>
                        </a:rPr>
                        <a:t>データ</a:t>
                      </a: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200" b="1" kern="0" dirty="0">
                          <a:solidFill>
                            <a:srgbClr val="404040"/>
                          </a:solidFill>
                          <a:latin typeface="Meiryo UI" panose="020B0604030504040204" pitchFamily="50" charset="-128"/>
                          <a:ea typeface="Meiryo UI" panose="020B0604030504040204" pitchFamily="50" charset="-128"/>
                        </a:rPr>
                        <a:t>者</a:t>
                      </a:r>
                      <a:r>
                        <a:rPr lang="ja-JP" altLang="en-US" sz="1200" b="1" kern="0" dirty="0">
                          <a:solidFill>
                            <a:srgbClr val="404040"/>
                          </a:solidFill>
                          <a:latin typeface="Meiryo UI" panose="020B0604030504040204" pitchFamily="50" charset="-128"/>
                          <a:ea typeface="Meiryo UI" panose="020B0604030504040204" pitchFamily="50" charset="-128"/>
                        </a:rPr>
                        <a:t>（再受託）</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a:txBody>
                    <a:bodyPr/>
                    <a:lstStyle/>
                    <a:p>
                      <a:pPr algn="ctr"/>
                      <a:r>
                        <a:rPr lang="ja-JP" altLang="en-US" sz="1200" b="1" kern="0" dirty="0">
                          <a:solidFill>
                            <a:srgbClr val="404040"/>
                          </a:solidFill>
                          <a:latin typeface="Meiryo UI" panose="020B0604030504040204" pitchFamily="50" charset="-128"/>
                          <a:ea typeface="Meiryo UI" panose="020B0604030504040204" pitchFamily="50" charset="-128"/>
                        </a:rPr>
                        <a:t>認定医療情報</a:t>
                      </a:r>
                      <a:r>
                        <a:rPr lang="ja-JP" altLang="en-US" sz="1200" b="1" kern="0" dirty="0">
                          <a:latin typeface="Meiryo UI" panose="020B0604030504040204" pitchFamily="50" charset="-128"/>
                          <a:ea typeface="Meiryo UI" panose="020B0604030504040204" pitchFamily="50" charset="-128"/>
                        </a:rPr>
                        <a:t>等取</a:t>
                      </a:r>
                      <a:r>
                        <a:rPr lang="ja-JP" altLang="en-US" sz="1200" b="1" kern="0" dirty="0">
                          <a:solidFill>
                            <a:srgbClr val="404040"/>
                          </a:solidFill>
                          <a:latin typeface="Meiryo UI" panose="020B0604030504040204" pitchFamily="50" charset="-128"/>
                          <a:ea typeface="Meiryo UI" panose="020B0604030504040204" pitchFamily="50" charset="-128"/>
                        </a:rPr>
                        <a:t>扱受託事業者</a:t>
                      </a:r>
                      <a:endParaRPr kumimoji="1" lang="ja-JP" altLang="en-US" sz="1200" dirty="0"/>
                    </a:p>
                  </a:txBody>
                  <a:tcPr/>
                </a:tc>
                <a:tc vMerge="1">
                  <a:txBody>
                    <a:bodyPr/>
                    <a:lstStyle/>
                    <a:p>
                      <a:endParaRPr kumimoji="1" lang="ja-JP" altLang="en-US" dirty="0"/>
                    </a:p>
                  </a:txBody>
                  <a:tcPr/>
                </a:tc>
                <a:extLst>
                  <a:ext uri="{0D108BD9-81ED-4DB2-BD59-A6C34878D82A}">
                    <a16:rowId xmlns:a16="http://schemas.microsoft.com/office/drawing/2014/main" val="2467161822"/>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kern="0" dirty="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a:p>
                  </a:txBody>
                  <a:tcPr/>
                </a:tc>
                <a:tc rowSpan="3">
                  <a:txBody>
                    <a:bodyPr/>
                    <a:lstStyle/>
                    <a:p>
                      <a:endParaRPr kumimoji="1" lang="ja-JP" altLang="en-US" sz="1200" dirty="0"/>
                    </a:p>
                  </a:txBody>
                  <a:tcPr/>
                </a:tc>
                <a:extLst>
                  <a:ext uri="{0D108BD9-81ED-4DB2-BD59-A6C34878D82A}">
                    <a16:rowId xmlns:a16="http://schemas.microsoft.com/office/drawing/2014/main" val="2619844006"/>
                  </a:ext>
                </a:extLst>
              </a:tr>
              <a:tr h="16492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010232369"/>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89618105"/>
                  </a:ext>
                </a:extLst>
              </a:tr>
            </a:tbl>
          </a:graphicData>
        </a:graphic>
      </p:graphicFrame>
      <p:cxnSp>
        <p:nvCxnSpPr>
          <p:cNvPr id="65" name="直線コネクタ 64"/>
          <p:cNvCxnSpPr/>
          <p:nvPr/>
        </p:nvCxnSpPr>
        <p:spPr>
          <a:xfrm>
            <a:off x="7454010" y="153748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デリバリ</a:t>
            </a:r>
            <a:r>
              <a:rPr lang="en-US" altLang="ja-JP" sz="1800" b="1" dirty="0">
                <a:latin typeface="Meiryo UI" panose="020B0604030504040204" pitchFamily="50" charset="-128"/>
                <a:ea typeface="Meiryo UI" panose="020B0604030504040204" pitchFamily="50" charset="-128"/>
              </a:rPr>
              <a:t>Tm</a:t>
            </a:r>
            <a:r>
              <a:rPr lang="ja-JP" altLang="en-US" sz="1800" b="1" dirty="0" smtClean="0">
                <a:latin typeface="Meiryo UI" panose="020B0604030504040204" pitchFamily="50" charset="-128"/>
                <a:ea typeface="Meiryo UI" panose="020B0604030504040204" pitchFamily="50" charset="-128"/>
              </a:rPr>
              <a:t>ツール</a:t>
            </a:r>
            <a:r>
              <a:rPr lang="ja-JP" altLang="en-US" sz="1800" b="1" dirty="0">
                <a:latin typeface="Meiryo UI" panose="020B0604030504040204" pitchFamily="50" charset="-128"/>
                <a:ea typeface="Meiryo UI" panose="020B0604030504040204" pitchFamily="50" charset="-128"/>
              </a:rPr>
              <a:t>に</a:t>
            </a:r>
            <a:r>
              <a:rPr lang="ja-JP" altLang="en-US" sz="1800" b="1" dirty="0" smtClean="0">
                <a:latin typeface="Meiryo UI" panose="020B0604030504040204" pitchFamily="50" charset="-128"/>
                <a:ea typeface="Meiryo UI" panose="020B0604030504040204" pitchFamily="50" charset="-128"/>
              </a:rPr>
              <a:t>おける妥当性確認フローが必要となる処理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ツールにおける妥当性確認フローが必要となるのは、以下の</a:t>
            </a:r>
            <a:r>
              <a:rPr lang="en-US" altLang="ja-JP" dirty="0" smtClean="0">
                <a:latin typeface="Meiryo UI" panose="020B0604030504040204" pitchFamily="50" charset="-128"/>
                <a:ea typeface="Meiryo UI" panose="020B0604030504040204" pitchFamily="50" charset="-128"/>
              </a:rPr>
              <a:t>2</a:t>
            </a:r>
            <a:r>
              <a:rPr lang="ja-JP" altLang="en-US" dirty="0" err="1" smtClean="0">
                <a:latin typeface="Meiryo UI" panose="020B0604030504040204" pitchFamily="50" charset="-128"/>
                <a:ea typeface="Meiryo UI" panose="020B0604030504040204" pitchFamily="50" charset="-128"/>
              </a:rPr>
              <a:t>つの</a:t>
            </a:r>
            <a:r>
              <a:rPr lang="ja-JP" altLang="en-US" dirty="0" smtClean="0">
                <a:latin typeface="Meiryo UI" panose="020B0604030504040204" pitchFamily="50" charset="-128"/>
                <a:ea typeface="Meiryo UI" panose="020B0604030504040204" pitchFamily="50" charset="-128"/>
              </a:rPr>
              <a:t>処理である。</a:t>
            </a:r>
            <a:endParaRPr lang="en-US" altLang="ja-JP" dirty="0">
              <a:latin typeface="Meiryo UI" panose="020B0604030504040204" pitchFamily="50" charset="-128"/>
              <a:ea typeface="Meiryo UI" panose="020B0604030504040204" pitchFamily="50" charset="-128"/>
            </a:endParaRPr>
          </a:p>
        </p:txBody>
      </p:sp>
      <p:cxnSp>
        <p:nvCxnSpPr>
          <p:cNvPr id="180" name="カギ線コネクタ 179"/>
          <p:cNvCxnSpPr>
            <a:stCxn id="189" idx="4"/>
            <a:endCxn id="185" idx="2"/>
          </p:cNvCxnSpPr>
          <p:nvPr/>
        </p:nvCxnSpPr>
        <p:spPr>
          <a:xfrm flipV="1">
            <a:off x="6088353" y="2435379"/>
            <a:ext cx="428085" cy="213124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カギ線コネクタ 180"/>
          <p:cNvCxnSpPr>
            <a:stCxn id="198" idx="4"/>
            <a:endCxn id="185" idx="2"/>
          </p:cNvCxnSpPr>
          <p:nvPr/>
        </p:nvCxnSpPr>
        <p:spPr>
          <a:xfrm flipV="1">
            <a:off x="5657347" y="2435379"/>
            <a:ext cx="859091" cy="3268205"/>
          </a:xfrm>
          <a:prstGeom prst="bentConnector3">
            <a:avLst>
              <a:gd name="adj1" fmla="val 74498"/>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4" name="フローチャート: 磁気ディスク 183"/>
          <p:cNvSpPr/>
          <p:nvPr/>
        </p:nvSpPr>
        <p:spPr>
          <a:xfrm>
            <a:off x="4243632"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二次利用</a:t>
            </a:r>
            <a:r>
              <a:rPr kumimoji="1" lang="en-US" altLang="ja-JP" sz="1100" b="1" dirty="0">
                <a:solidFill>
                  <a:schemeClr val="tx2">
                    <a:lumMod val="75000"/>
                    <a:lumOff val="25000"/>
                  </a:schemeClr>
                </a:solidFill>
              </a:rPr>
              <a:t/>
            </a:r>
            <a:br>
              <a:rPr kumimoji="1" lang="en-US" altLang="ja-JP" sz="1100" b="1" dirty="0">
                <a:solidFill>
                  <a:schemeClr val="tx2">
                    <a:lumMod val="75000"/>
                    <a:lumOff val="25000"/>
                  </a:schemeClr>
                </a:solidFill>
              </a:rPr>
            </a:br>
            <a:r>
              <a:rPr kumimoji="1" lang="en-US" altLang="ja-JP" sz="1100" b="1" dirty="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185" name="フローチャート: 磁気ディスク 184"/>
          <p:cNvSpPr/>
          <p:nvPr/>
        </p:nvSpPr>
        <p:spPr>
          <a:xfrm>
            <a:off x="6516438"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データマート</a:t>
            </a:r>
            <a:endParaRPr kumimoji="1" lang="ja-JP" altLang="en-US" sz="1200" b="1" dirty="0">
              <a:solidFill>
                <a:schemeClr val="tx2">
                  <a:lumMod val="75000"/>
                  <a:lumOff val="25000"/>
                </a:schemeClr>
              </a:solidFill>
            </a:endParaRPr>
          </a:p>
        </p:txBody>
      </p:sp>
      <p:sp>
        <p:nvSpPr>
          <p:cNvPr id="188" name="フローチャート: 磁気ディスク 187"/>
          <p:cNvSpPr/>
          <p:nvPr/>
        </p:nvSpPr>
        <p:spPr>
          <a:xfrm>
            <a:off x="5380035"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二次利用</a:t>
            </a:r>
            <a:endParaRPr kumimoji="1" lang="en-US" altLang="ja-JP" sz="1200" b="1" dirty="0">
              <a:solidFill>
                <a:schemeClr val="tx2">
                  <a:lumMod val="75000"/>
                  <a:lumOff val="25000"/>
                </a:schemeClr>
              </a:solidFill>
            </a:endParaRPr>
          </a:p>
          <a:p>
            <a:pPr algn="ctr"/>
            <a:r>
              <a:rPr kumimoji="1" lang="en-US" altLang="ja-JP" sz="1200" b="1" dirty="0">
                <a:solidFill>
                  <a:schemeClr val="tx2">
                    <a:lumMod val="75000"/>
                    <a:lumOff val="25000"/>
                  </a:schemeClr>
                </a:solidFill>
              </a:rPr>
              <a:t>DB</a:t>
            </a:r>
            <a:r>
              <a:rPr kumimoji="1" lang="en-US" altLang="ja-JP" sz="1100" b="1" dirty="0">
                <a:solidFill>
                  <a:schemeClr val="tx2">
                    <a:lumMod val="75000"/>
                    <a:lumOff val="25000"/>
                  </a:schemeClr>
                </a:solidFill>
              </a:rPr>
              <a:t>(</a:t>
            </a:r>
            <a:r>
              <a:rPr kumimoji="1" lang="ja-JP" altLang="en-US" sz="1100" b="1" dirty="0">
                <a:solidFill>
                  <a:schemeClr val="tx2">
                    <a:lumMod val="75000"/>
                    <a:lumOff val="25000"/>
                  </a:schemeClr>
                </a:solidFill>
              </a:rPr>
              <a:t>断面</a:t>
            </a:r>
            <a:r>
              <a:rPr kumimoji="1" lang="en-US" altLang="ja-JP" sz="1100" b="1" dirty="0">
                <a:solidFill>
                  <a:schemeClr val="tx2">
                    <a:lumMod val="75000"/>
                    <a:lumOff val="25000"/>
                  </a:schemeClr>
                </a:solidFill>
              </a:rPr>
              <a:t>)</a:t>
            </a:r>
            <a:endParaRPr kumimoji="1" lang="ja-JP" altLang="en-US" sz="1200" b="1" dirty="0">
              <a:solidFill>
                <a:schemeClr val="tx2">
                  <a:lumMod val="75000"/>
                  <a:lumOff val="25000"/>
                </a:schemeClr>
              </a:solidFill>
            </a:endParaRPr>
          </a:p>
        </p:txBody>
      </p:sp>
      <p:sp>
        <p:nvSpPr>
          <p:cNvPr id="189" name="フローチャート: 磁気ディスク 188"/>
          <p:cNvSpPr/>
          <p:nvPr/>
        </p:nvSpPr>
        <p:spPr>
          <a:xfrm>
            <a:off x="5346185" y="430552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a:solidFill>
                  <a:schemeClr val="tx2">
                    <a:lumMod val="75000"/>
                    <a:lumOff val="25000"/>
                  </a:schemeClr>
                </a:solidFill>
              </a:rPr>
              <a:t>MML</a:t>
            </a:r>
            <a:r>
              <a:rPr kumimoji="1" lang="ja-JP" altLang="en-US" sz="1100" b="1" dirty="0">
                <a:solidFill>
                  <a:schemeClr val="tx2">
                    <a:lumMod val="75000"/>
                    <a:lumOff val="25000"/>
                  </a:schemeClr>
                </a:solidFill>
              </a:rPr>
              <a:t>個別取込結果</a:t>
            </a:r>
            <a:endParaRPr kumimoji="1" lang="ja-JP" altLang="en-US" sz="1200" b="1" dirty="0">
              <a:solidFill>
                <a:schemeClr val="tx2">
                  <a:lumMod val="75000"/>
                  <a:lumOff val="25000"/>
                </a:schemeClr>
              </a:solidFill>
            </a:endParaRPr>
          </a:p>
        </p:txBody>
      </p:sp>
      <p:sp>
        <p:nvSpPr>
          <p:cNvPr id="193" name="フローチャート: 磁気ディスク 192"/>
          <p:cNvSpPr/>
          <p:nvPr/>
        </p:nvSpPr>
        <p:spPr>
          <a:xfrm>
            <a:off x="3109468" y="307420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取扱不可</a:t>
            </a:r>
            <a:r>
              <a:rPr kumimoji="1" lang="en-US" altLang="ja-JP" sz="1200" b="1" dirty="0">
                <a:solidFill>
                  <a:schemeClr val="tx2">
                    <a:lumMod val="75000"/>
                    <a:lumOff val="25000"/>
                  </a:schemeClr>
                </a:solidFill>
              </a:rPr>
              <a:t/>
            </a:r>
            <a:br>
              <a:rPr kumimoji="1" lang="en-US" altLang="ja-JP" sz="1200" b="1" dirty="0">
                <a:solidFill>
                  <a:schemeClr val="tx2">
                    <a:lumMod val="75000"/>
                    <a:lumOff val="25000"/>
                  </a:schemeClr>
                </a:solidFill>
              </a:rPr>
            </a:br>
            <a:r>
              <a:rPr kumimoji="1" lang="ja-JP" altLang="en-US" sz="1200" b="1" dirty="0">
                <a:solidFill>
                  <a:schemeClr val="tx2">
                    <a:lumMod val="75000"/>
                    <a:lumOff val="25000"/>
                  </a:schemeClr>
                </a:solidFill>
              </a:rPr>
              <a:t>領域</a:t>
            </a:r>
            <a:endParaRPr kumimoji="1" lang="ja-JP" altLang="en-US" sz="1400" b="1" dirty="0">
              <a:solidFill>
                <a:schemeClr val="tx2">
                  <a:lumMod val="75000"/>
                  <a:lumOff val="25000"/>
                </a:schemeClr>
              </a:solidFill>
            </a:endParaRPr>
          </a:p>
        </p:txBody>
      </p:sp>
      <p:sp>
        <p:nvSpPr>
          <p:cNvPr id="195" name="フローチャート: 磁気ディスク 194"/>
          <p:cNvSpPr/>
          <p:nvPr/>
        </p:nvSpPr>
        <p:spPr>
          <a:xfrm>
            <a:off x="6468002" y="3543688"/>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a:t>
            </a:r>
            <a:endParaRPr lang="en-US" altLang="ja-JP" sz="1200" b="1" dirty="0">
              <a:solidFill>
                <a:schemeClr val="tx2">
                  <a:lumMod val="75000"/>
                  <a:lumOff val="25000"/>
                </a:schemeClr>
              </a:solidFill>
            </a:endParaRPr>
          </a:p>
          <a:p>
            <a:pPr algn="ctr"/>
            <a:r>
              <a:rPr lang="ja-JP" altLang="en-US" sz="1200" b="1" dirty="0">
                <a:solidFill>
                  <a:schemeClr val="tx2">
                    <a:lumMod val="75000"/>
                    <a:lumOff val="25000"/>
                  </a:schemeClr>
                </a:solidFill>
              </a:rPr>
              <a:t>品質</a:t>
            </a:r>
            <a:r>
              <a:rPr kumimoji="1" lang="ja-JP" altLang="en-US" sz="1200" b="1" dirty="0">
                <a:solidFill>
                  <a:schemeClr val="tx2">
                    <a:lumMod val="75000"/>
                    <a:lumOff val="25000"/>
                  </a:schemeClr>
                </a:solidFill>
              </a:rPr>
              <a:t>調査</a:t>
            </a:r>
          </a:p>
        </p:txBody>
      </p:sp>
      <p:sp>
        <p:nvSpPr>
          <p:cNvPr id="196" name="フローチャート: 磁気ディスク 195"/>
          <p:cNvSpPr/>
          <p:nvPr/>
        </p:nvSpPr>
        <p:spPr>
          <a:xfrm>
            <a:off x="7652842" y="21734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分析・</a:t>
            </a:r>
            <a:endParaRPr kumimoji="1" lang="en-US" altLang="ja-JP" sz="1200" b="1" dirty="0">
              <a:solidFill>
                <a:schemeClr val="tx2">
                  <a:lumMod val="75000"/>
                  <a:lumOff val="25000"/>
                </a:schemeClr>
              </a:solidFill>
            </a:endParaRPr>
          </a:p>
          <a:p>
            <a:pPr algn="ctr"/>
            <a:r>
              <a:rPr kumimoji="1" lang="ja-JP" altLang="en-US" sz="1200" b="1" dirty="0">
                <a:solidFill>
                  <a:schemeClr val="tx2">
                    <a:lumMod val="75000"/>
                    <a:lumOff val="25000"/>
                  </a:schemeClr>
                </a:solidFill>
              </a:rPr>
              <a:t>集計</a:t>
            </a:r>
          </a:p>
        </p:txBody>
      </p:sp>
      <p:sp>
        <p:nvSpPr>
          <p:cNvPr id="197" name="フローチャート: 磁気ディスク 196"/>
          <p:cNvSpPr/>
          <p:nvPr/>
        </p:nvSpPr>
        <p:spPr>
          <a:xfrm>
            <a:off x="2198322" y="217345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sp>
        <p:nvSpPr>
          <p:cNvPr id="198" name="フローチャート: 磁気ディスク 197"/>
          <p:cNvSpPr/>
          <p:nvPr/>
        </p:nvSpPr>
        <p:spPr>
          <a:xfrm>
            <a:off x="4915179" y="544248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マスタ</a:t>
            </a:r>
          </a:p>
        </p:txBody>
      </p:sp>
      <p:cxnSp>
        <p:nvCxnSpPr>
          <p:cNvPr id="199" name="カギ線コネクタ 198"/>
          <p:cNvCxnSpPr>
            <a:stCxn id="197" idx="4"/>
            <a:endCxn id="193" idx="2"/>
          </p:cNvCxnSpPr>
          <p:nvPr/>
        </p:nvCxnSpPr>
        <p:spPr>
          <a:xfrm>
            <a:off x="2939922" y="2434452"/>
            <a:ext cx="169546" cy="90085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0" name="カギ線コネクタ 199"/>
          <p:cNvCxnSpPr>
            <a:stCxn id="197" idx="4"/>
            <a:endCxn id="184" idx="2"/>
          </p:cNvCxnSpPr>
          <p:nvPr/>
        </p:nvCxnSpPr>
        <p:spPr>
          <a:xfrm>
            <a:off x="2939922" y="2434452"/>
            <a:ext cx="1303710" cy="92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カギ線コネクタ 200"/>
          <p:cNvCxnSpPr>
            <a:stCxn id="184" idx="4"/>
            <a:endCxn id="188" idx="2"/>
          </p:cNvCxnSpPr>
          <p:nvPr/>
        </p:nvCxnSpPr>
        <p:spPr>
          <a:xfrm>
            <a:off x="4985800" y="2435379"/>
            <a:ext cx="394235" cy="12700"/>
          </a:xfrm>
          <a:prstGeom prst="bentConnector3">
            <a:avLst>
              <a:gd name="adj1" fmla="val 582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2" name="カギ線コネクタ 201"/>
          <p:cNvCxnSpPr>
            <a:stCxn id="188" idx="4"/>
            <a:endCxn id="195" idx="2"/>
          </p:cNvCxnSpPr>
          <p:nvPr/>
        </p:nvCxnSpPr>
        <p:spPr>
          <a:xfrm>
            <a:off x="6122203" y="2435379"/>
            <a:ext cx="345799" cy="13694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3" name="直線矢印コネクタ 202"/>
          <p:cNvCxnSpPr>
            <a:stCxn id="185" idx="4"/>
            <a:endCxn id="196" idx="2"/>
          </p:cNvCxnSpPr>
          <p:nvPr/>
        </p:nvCxnSpPr>
        <p:spPr>
          <a:xfrm flipV="1">
            <a:off x="7258606" y="2434554"/>
            <a:ext cx="394236" cy="825"/>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直線矢印コネクタ 203"/>
          <p:cNvCxnSpPr>
            <a:stCxn id="196" idx="4"/>
            <a:endCxn id="48" idx="2"/>
          </p:cNvCxnSpPr>
          <p:nvPr/>
        </p:nvCxnSpPr>
        <p:spPr>
          <a:xfrm flipV="1">
            <a:off x="8395010" y="2432818"/>
            <a:ext cx="501033" cy="173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カギ線コネクタ 208"/>
          <p:cNvCxnSpPr>
            <a:stCxn id="226" idx="4"/>
            <a:endCxn id="197" idx="2"/>
          </p:cNvCxnSpPr>
          <p:nvPr/>
        </p:nvCxnSpPr>
        <p:spPr>
          <a:xfrm>
            <a:off x="2061346" y="2432260"/>
            <a:ext cx="136976" cy="219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0" name="カギ線コネクタ 209"/>
          <p:cNvCxnSpPr>
            <a:endCxn id="226" idx="2"/>
          </p:cNvCxnSpPr>
          <p:nvPr/>
        </p:nvCxnSpPr>
        <p:spPr>
          <a:xfrm>
            <a:off x="1110501" y="2431374"/>
            <a:ext cx="209245" cy="8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2" name="カギ線コネクタ 211"/>
          <p:cNvCxnSpPr>
            <a:stCxn id="215" idx="4"/>
            <a:endCxn id="189" idx="2"/>
          </p:cNvCxnSpPr>
          <p:nvPr/>
        </p:nvCxnSpPr>
        <p:spPr>
          <a:xfrm>
            <a:off x="3473498" y="4561256"/>
            <a:ext cx="1872687" cy="536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15" name="フローチャート: 磁気ディスク 214"/>
          <p:cNvSpPr/>
          <p:nvPr/>
        </p:nvSpPr>
        <p:spPr>
          <a:xfrm>
            <a:off x="2731330" y="4300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a:solidFill>
                  <a:schemeClr val="tx2">
                    <a:lumMod val="75000"/>
                    <a:lumOff val="25000"/>
                  </a:schemeClr>
                </a:solidFill>
              </a:rPr>
              <a:t>MML</a:t>
            </a:r>
            <a:r>
              <a:rPr kumimoji="1" lang="ja-JP" altLang="en-US" sz="1200" b="1" dirty="0">
                <a:solidFill>
                  <a:schemeClr val="tx2">
                    <a:lumMod val="75000"/>
                    <a:lumOff val="25000"/>
                  </a:schemeClr>
                </a:solidFill>
              </a:rPr>
              <a:t>個別</a:t>
            </a:r>
            <a:endParaRPr kumimoji="1" lang="en-US" altLang="ja-JP" sz="1200" b="1" dirty="0">
              <a:solidFill>
                <a:schemeClr val="tx2">
                  <a:lumMod val="75000"/>
                  <a:lumOff val="25000"/>
                </a:schemeClr>
              </a:solidFill>
            </a:endParaRPr>
          </a:p>
          <a:p>
            <a:pPr algn="ctr"/>
            <a:r>
              <a:rPr kumimoji="1" lang="ja-JP" altLang="en-US" sz="1200" b="1" dirty="0">
                <a:solidFill>
                  <a:schemeClr val="tx2">
                    <a:lumMod val="75000"/>
                    <a:lumOff val="25000"/>
                  </a:schemeClr>
                </a:solidFill>
              </a:rPr>
              <a:t>取込管理</a:t>
            </a:r>
          </a:p>
        </p:txBody>
      </p:sp>
      <p:grpSp>
        <p:nvGrpSpPr>
          <p:cNvPr id="2" name="グループ化 1"/>
          <p:cNvGrpSpPr/>
          <p:nvPr/>
        </p:nvGrpSpPr>
        <p:grpSpPr>
          <a:xfrm>
            <a:off x="8658275" y="4420969"/>
            <a:ext cx="945450" cy="1801583"/>
            <a:chOff x="8168455" y="4168699"/>
            <a:chExt cx="945450" cy="1801583"/>
          </a:xfrm>
        </p:grpSpPr>
        <p:sp>
          <p:nvSpPr>
            <p:cNvPr id="213" name="フローチャート: 磁気ディスク 212"/>
            <p:cNvSpPr/>
            <p:nvPr/>
          </p:nvSpPr>
          <p:spPr>
            <a:xfrm>
              <a:off x="8260678" y="4513821"/>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214" name="正方形/長方形 213">
              <a:extLst>
                <a:ext uri="{FF2B5EF4-FFF2-40B4-BE49-F238E27FC236}">
                  <a16:creationId xmlns:a16="http://schemas.microsoft.com/office/drawing/2014/main" id="{B63D4596-3D34-CF16-5DA8-EFDC1CCE79D0}"/>
                </a:ext>
              </a:extLst>
            </p:cNvPr>
            <p:cNvSpPr/>
            <p:nvPr/>
          </p:nvSpPr>
          <p:spPr>
            <a:xfrm>
              <a:off x="8168455" y="4168699"/>
              <a:ext cx="945450" cy="1801583"/>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216" name="フローチャート: 磁気ディスク 215"/>
            <p:cNvSpPr/>
            <p:nvPr/>
          </p:nvSpPr>
          <p:spPr>
            <a:xfrm>
              <a:off x="8260678" y="5328285"/>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認定事業</a:t>
              </a:r>
            </a:p>
          </p:txBody>
        </p:sp>
      </p:grpSp>
      <p:cxnSp>
        <p:nvCxnSpPr>
          <p:cNvPr id="217" name="カギ線コネクタ 216"/>
          <p:cNvCxnSpPr>
            <a:stCxn id="226" idx="3"/>
            <a:endCxn id="215" idx="2"/>
          </p:cNvCxnSpPr>
          <p:nvPr/>
        </p:nvCxnSpPr>
        <p:spPr>
          <a:xfrm rot="16200000" flipH="1">
            <a:off x="1276940" y="3106866"/>
            <a:ext cx="1867996" cy="104078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8" name="カギ線コネクタ 217"/>
          <p:cNvCxnSpPr>
            <a:stCxn id="98" idx="3"/>
            <a:endCxn id="198" idx="2"/>
          </p:cNvCxnSpPr>
          <p:nvPr/>
        </p:nvCxnSpPr>
        <p:spPr>
          <a:xfrm>
            <a:off x="1105217" y="3983819"/>
            <a:ext cx="3809962" cy="1719765"/>
          </a:xfrm>
          <a:prstGeom prst="bentConnector3">
            <a:avLst>
              <a:gd name="adj1" fmla="val 657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9" name="カギ線コネクタ 218"/>
          <p:cNvCxnSpPr>
            <a:stCxn id="105" idx="3"/>
            <a:endCxn id="198" idx="2"/>
          </p:cNvCxnSpPr>
          <p:nvPr/>
        </p:nvCxnSpPr>
        <p:spPr>
          <a:xfrm flipV="1">
            <a:off x="1103660" y="5703584"/>
            <a:ext cx="3811519" cy="149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グループ化 6"/>
          <p:cNvGrpSpPr/>
          <p:nvPr/>
        </p:nvGrpSpPr>
        <p:grpSpPr>
          <a:xfrm>
            <a:off x="344946" y="1726941"/>
            <a:ext cx="765555" cy="1198474"/>
            <a:chOff x="363530" y="2158446"/>
            <a:chExt cx="765555" cy="1198474"/>
          </a:xfrm>
        </p:grpSpPr>
        <p:sp>
          <p:nvSpPr>
            <p:cNvPr id="222" name="角丸四角形 221"/>
            <p:cNvSpPr/>
            <p:nvPr/>
          </p:nvSpPr>
          <p:spPr>
            <a:xfrm>
              <a:off x="363530" y="2158446"/>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JMNA</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（一次利用）</a:t>
              </a:r>
            </a:p>
          </p:txBody>
        </p:sp>
        <p:sp>
          <p:nvSpPr>
            <p:cNvPr id="223" name="フローチャート: データ 222"/>
            <p:cNvSpPr/>
            <p:nvPr/>
          </p:nvSpPr>
          <p:spPr>
            <a:xfrm>
              <a:off x="407154" y="257421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81" dirty="0">
                  <a:latin typeface="Meiryo UI" panose="020B0604030504040204" pitchFamily="50" charset="-128"/>
                  <a:ea typeface="Meiryo UI" panose="020B0604030504040204" pitchFamily="50" charset="-128"/>
                </a:rPr>
                <a:t>DPC</a:t>
              </a:r>
              <a:endParaRPr lang="ja-JP" altLang="en-US" sz="881" dirty="0">
                <a:latin typeface="Meiryo UI" panose="020B0604030504040204" pitchFamily="50" charset="-128"/>
                <a:ea typeface="Meiryo UI" panose="020B0604030504040204" pitchFamily="50" charset="-128"/>
              </a:endParaRPr>
            </a:p>
          </p:txBody>
        </p:sp>
        <p:sp>
          <p:nvSpPr>
            <p:cNvPr id="224" name="フローチャート: データ 223"/>
            <p:cNvSpPr/>
            <p:nvPr/>
          </p:nvSpPr>
          <p:spPr>
            <a:xfrm>
              <a:off x="526946" y="272667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81" dirty="0">
                  <a:latin typeface="Meiryo UI" panose="020B0604030504040204" pitchFamily="50" charset="-128"/>
                  <a:ea typeface="Meiryo UI" panose="020B0604030504040204" pitchFamily="50" charset="-128"/>
                </a:rPr>
                <a:t>レセ</a:t>
              </a:r>
            </a:p>
          </p:txBody>
        </p:sp>
        <p:sp>
          <p:nvSpPr>
            <p:cNvPr id="225" name="フローチャート: データ 224"/>
            <p:cNvSpPr/>
            <p:nvPr/>
          </p:nvSpPr>
          <p:spPr>
            <a:xfrm>
              <a:off x="626334" y="288524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81" dirty="0">
                  <a:latin typeface="Meiryo UI" panose="020B0604030504040204" pitchFamily="50" charset="-128"/>
                  <a:ea typeface="Meiryo UI" panose="020B0604030504040204" pitchFamily="50" charset="-128"/>
                </a:rPr>
                <a:t>MML</a:t>
              </a:r>
              <a:endParaRPr lang="ja-JP" altLang="en-US" sz="881" dirty="0">
                <a:latin typeface="Meiryo UI" panose="020B0604030504040204" pitchFamily="50" charset="-128"/>
                <a:ea typeface="Meiryo UI" panose="020B0604030504040204" pitchFamily="50" charset="-128"/>
              </a:endParaRPr>
            </a:p>
          </p:txBody>
        </p:sp>
      </p:grpSp>
      <p:sp>
        <p:nvSpPr>
          <p:cNvPr id="226" name="フローチャート: 磁気ディスク 225"/>
          <p:cNvSpPr/>
          <p:nvPr/>
        </p:nvSpPr>
        <p:spPr>
          <a:xfrm>
            <a:off x="1319746" y="2171260"/>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a:solidFill>
                  <a:schemeClr val="tx2">
                    <a:lumMod val="75000"/>
                    <a:lumOff val="25000"/>
                  </a:schemeClr>
                </a:solidFill>
              </a:rPr>
              <a:t>NAS</a:t>
            </a:r>
            <a:endParaRPr kumimoji="1" lang="ja-JP" altLang="en-US" sz="1200" b="1" dirty="0">
              <a:solidFill>
                <a:schemeClr val="tx2">
                  <a:lumMod val="75000"/>
                  <a:lumOff val="25000"/>
                </a:schemeClr>
              </a:solidFill>
            </a:endParaRPr>
          </a:p>
        </p:txBody>
      </p:sp>
      <p:sp>
        <p:nvSpPr>
          <p:cNvPr id="289" name="正方形/長方形 288"/>
          <p:cNvSpPr/>
          <p:nvPr/>
        </p:nvSpPr>
        <p:spPr>
          <a:xfrm>
            <a:off x="6364090" y="3454442"/>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90" name="正方形/長方形 289"/>
          <p:cNvSpPr/>
          <p:nvPr/>
        </p:nvSpPr>
        <p:spPr>
          <a:xfrm>
            <a:off x="2564526" y="4180283"/>
            <a:ext cx="3622548"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8" name="フローチャート: データ 47"/>
          <p:cNvSpPr/>
          <p:nvPr/>
        </p:nvSpPr>
        <p:spPr>
          <a:xfrm>
            <a:off x="8836790" y="2171818"/>
            <a:ext cx="592525"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分析</a:t>
            </a:r>
            <a:endParaRPr lang="en-US" altLang="ja-JP" sz="881" dirty="0">
              <a:latin typeface="Meiryo UI" panose="020B0604030504040204" pitchFamily="50" charset="-128"/>
              <a:ea typeface="Meiryo UI" panose="020B0604030504040204" pitchFamily="50" charset="-128"/>
            </a:endParaRPr>
          </a:p>
          <a:p>
            <a:pPr algn="ctr"/>
            <a:r>
              <a:rPr lang="ja-JP" altLang="en-US" sz="881" dirty="0">
                <a:latin typeface="Meiryo UI" panose="020B0604030504040204" pitchFamily="50" charset="-128"/>
                <a:ea typeface="Meiryo UI" panose="020B0604030504040204" pitchFamily="50" charset="-128"/>
              </a:rPr>
              <a:t>結果</a:t>
            </a:r>
          </a:p>
        </p:txBody>
      </p:sp>
      <p:grpSp>
        <p:nvGrpSpPr>
          <p:cNvPr id="250" name="グループ化 249"/>
          <p:cNvGrpSpPr/>
          <p:nvPr/>
        </p:nvGrpSpPr>
        <p:grpSpPr>
          <a:xfrm>
            <a:off x="339662" y="3384582"/>
            <a:ext cx="1710159" cy="1198474"/>
            <a:chOff x="539065" y="3877010"/>
            <a:chExt cx="1710159" cy="1198474"/>
          </a:xfrm>
        </p:grpSpPr>
        <p:sp>
          <p:nvSpPr>
            <p:cNvPr id="98" name="角丸四角形 97"/>
            <p:cNvSpPr/>
            <p:nvPr/>
          </p:nvSpPr>
          <p:spPr>
            <a:xfrm>
              <a:off x="539065" y="3877010"/>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DI</a:t>
              </a: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社</a:t>
              </a:r>
            </a:p>
          </p:txBody>
        </p:sp>
        <p:sp>
          <p:nvSpPr>
            <p:cNvPr id="55" name="フローチャート: データ 54"/>
            <p:cNvSpPr/>
            <p:nvPr/>
          </p:nvSpPr>
          <p:spPr>
            <a:xfrm>
              <a:off x="619755" y="4328443"/>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マスタ</a:t>
              </a:r>
              <a:endParaRPr lang="en-US" altLang="ja-JP" sz="881" dirty="0">
                <a:latin typeface="Meiryo UI" panose="020B0604030504040204" pitchFamily="50" charset="-128"/>
                <a:ea typeface="Meiryo UI" panose="020B0604030504040204" pitchFamily="50" charset="-128"/>
              </a:endParaRPr>
            </a:p>
            <a:p>
              <a:pPr algn="ctr"/>
              <a:r>
                <a:rPr lang="en-US" altLang="ja-JP" sz="881" dirty="0">
                  <a:latin typeface="Meiryo UI" panose="020B0604030504040204" pitchFamily="50" charset="-128"/>
                  <a:ea typeface="Meiryo UI" panose="020B0604030504040204" pitchFamily="50" charset="-128"/>
                </a:rPr>
                <a:t>(DI</a:t>
              </a:r>
              <a:r>
                <a:rPr lang="ja-JP" altLang="en-US" sz="881" dirty="0">
                  <a:latin typeface="Meiryo UI" panose="020B0604030504040204" pitchFamily="50" charset="-128"/>
                  <a:ea typeface="Meiryo UI" panose="020B0604030504040204" pitchFamily="50" charset="-128"/>
                </a:rPr>
                <a:t>社</a:t>
              </a:r>
              <a:r>
                <a:rPr lang="en-US" altLang="ja-JP" sz="881" dirty="0">
                  <a:latin typeface="Meiryo UI" panose="020B0604030504040204" pitchFamily="50" charset="-128"/>
                  <a:ea typeface="Meiryo UI" panose="020B0604030504040204" pitchFamily="50" charset="-128"/>
                </a:rPr>
                <a:t>)</a:t>
              </a:r>
              <a:endParaRPr lang="ja-JP" altLang="en-US" sz="881" dirty="0">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740068" y="4051397"/>
              <a:ext cx="1509156" cy="269875"/>
            </a:xfrm>
            <a:prstGeom prst="rect">
              <a:avLst/>
            </a:prstGeom>
            <a:noFill/>
          </p:spPr>
          <p:txBody>
            <a:bodyPr wrap="none" lIns="0" rIns="0" rtlCol="0">
              <a:noAutofit/>
            </a:bodyPr>
            <a:lstStyle/>
            <a:p>
              <a:pPr algn="l" defTabSz="288000"/>
              <a:r>
                <a:rPr lang="en-US" altLang="ja-JP" sz="1100" dirty="0">
                  <a:latin typeface="+mn-ea"/>
                </a:rPr>
                <a:t>(</a:t>
              </a:r>
              <a:r>
                <a:rPr lang="ja-JP" altLang="en-US" sz="1100" dirty="0">
                  <a:latin typeface="+mn-ea"/>
                </a:rPr>
                <a:t>データインデックス社</a:t>
              </a:r>
              <a:r>
                <a:rPr lang="en-US" altLang="ja-JP" sz="1100" dirty="0">
                  <a:latin typeface="+mn-ea"/>
                </a:rPr>
                <a:t>)</a:t>
              </a:r>
              <a:endParaRPr kumimoji="1" lang="ja-JP" altLang="en-US" sz="1100" dirty="0">
                <a:latin typeface="+mn-ea"/>
              </a:endParaRPr>
            </a:p>
          </p:txBody>
        </p:sp>
      </p:grpSp>
      <p:grpSp>
        <p:nvGrpSpPr>
          <p:cNvPr id="252" name="グループ化 251"/>
          <p:cNvGrpSpPr/>
          <p:nvPr/>
        </p:nvGrpSpPr>
        <p:grpSpPr>
          <a:xfrm>
            <a:off x="338105" y="5105845"/>
            <a:ext cx="765555" cy="1198474"/>
            <a:chOff x="338105" y="4872472"/>
            <a:chExt cx="765555" cy="1198474"/>
          </a:xfrm>
        </p:grpSpPr>
        <p:sp>
          <p:nvSpPr>
            <p:cNvPr id="105" name="角丸四角形 104"/>
            <p:cNvSpPr/>
            <p:nvPr/>
          </p:nvSpPr>
          <p:spPr>
            <a:xfrm>
              <a:off x="338105" y="4872472"/>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Web</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サイト</a:t>
              </a:r>
            </a:p>
          </p:txBody>
        </p:sp>
        <p:sp>
          <p:nvSpPr>
            <p:cNvPr id="58" name="フローチャート: データ 57"/>
            <p:cNvSpPr/>
            <p:nvPr/>
          </p:nvSpPr>
          <p:spPr>
            <a:xfrm>
              <a:off x="388570" y="5328797"/>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マスタ</a:t>
              </a:r>
              <a:endParaRPr lang="en-US" altLang="ja-JP" sz="881" dirty="0">
                <a:latin typeface="Meiryo UI" panose="020B0604030504040204" pitchFamily="50" charset="-128"/>
                <a:ea typeface="Meiryo UI" panose="020B0604030504040204" pitchFamily="50" charset="-128"/>
              </a:endParaRPr>
            </a:p>
            <a:p>
              <a:pPr algn="ctr"/>
              <a:r>
                <a:rPr lang="en-US" altLang="ja-JP" sz="881" dirty="0">
                  <a:latin typeface="Meiryo UI" panose="020B0604030504040204" pitchFamily="50" charset="-128"/>
                  <a:ea typeface="Meiryo UI" panose="020B0604030504040204" pitchFamily="50" charset="-128"/>
                </a:rPr>
                <a:t>(Web)</a:t>
              </a:r>
              <a:endParaRPr lang="ja-JP" altLang="en-US" sz="881" dirty="0">
                <a:latin typeface="Meiryo UI" panose="020B0604030504040204" pitchFamily="50" charset="-128"/>
                <a:ea typeface="Meiryo UI" panose="020B0604030504040204" pitchFamily="50" charset="-128"/>
              </a:endParaRPr>
            </a:p>
          </p:txBody>
        </p:sp>
      </p:grpSp>
      <p:sp>
        <p:nvSpPr>
          <p:cNvPr id="138" name="テキスト ボックス 137"/>
          <p:cNvSpPr txBox="1"/>
          <p:nvPr/>
        </p:nvSpPr>
        <p:spPr>
          <a:xfrm>
            <a:off x="8374020" y="1155985"/>
            <a:ext cx="1509156" cy="269875"/>
          </a:xfrm>
          <a:prstGeom prst="rect">
            <a:avLst/>
          </a:prstGeom>
          <a:noFill/>
        </p:spPr>
        <p:txBody>
          <a:bodyPr wrap="none" lIns="0" rIns="0" rtlCol="0">
            <a:noAutofit/>
          </a:bodyPr>
          <a:lstStyle/>
          <a:p>
            <a:pPr algn="ctr" defTabSz="895327">
              <a:defRPr/>
            </a:pPr>
            <a:r>
              <a:rPr lang="ja-JP" altLang="en-US" sz="1050" kern="0" dirty="0">
                <a:solidFill>
                  <a:srgbClr val="404040"/>
                </a:solidFill>
                <a:latin typeface="Meiryo UI" panose="020B0604030504040204" pitchFamily="50" charset="-128"/>
                <a:ea typeface="Meiryo UI" panose="020B0604030504040204" pitchFamily="50" charset="-128"/>
              </a:rPr>
              <a:t>（匿名加工医療情報</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取扱事業者）</a:t>
            </a:r>
          </a:p>
        </p:txBody>
      </p:sp>
      <p:sp>
        <p:nvSpPr>
          <p:cNvPr id="190" name="正方形/長方形 189"/>
          <p:cNvSpPr/>
          <p:nvPr/>
        </p:nvSpPr>
        <p:spPr>
          <a:xfrm>
            <a:off x="5262500" y="2041540"/>
            <a:ext cx="2051581"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06" name="正方形/長方形 205"/>
          <p:cNvSpPr/>
          <p:nvPr/>
        </p:nvSpPr>
        <p:spPr>
          <a:xfrm>
            <a:off x="7526200" y="2041539"/>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07" name="正方形/長方形 206"/>
          <p:cNvSpPr/>
          <p:nvPr/>
        </p:nvSpPr>
        <p:spPr>
          <a:xfrm>
            <a:off x="4811267" y="5324061"/>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19" name="正方形/長方形 318">
            <a:extLst>
              <a:ext uri="{FF2B5EF4-FFF2-40B4-BE49-F238E27FC236}">
                <a16:creationId xmlns:a16="http://schemas.microsoft.com/office/drawing/2014/main" id="{61EBE4BB-1024-673B-5C0D-CC916CF06357}"/>
              </a:ext>
            </a:extLst>
          </p:cNvPr>
          <p:cNvSpPr/>
          <p:nvPr/>
        </p:nvSpPr>
        <p:spPr>
          <a:xfrm>
            <a:off x="5381210" y="1862910"/>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320" name="正方形/長方形 319">
            <a:extLst>
              <a:ext uri="{FF2B5EF4-FFF2-40B4-BE49-F238E27FC236}">
                <a16:creationId xmlns:a16="http://schemas.microsoft.com/office/drawing/2014/main" id="{61EBE4BB-1024-673B-5C0D-CC916CF06357}"/>
              </a:ext>
            </a:extLst>
          </p:cNvPr>
          <p:cNvSpPr/>
          <p:nvPr/>
        </p:nvSpPr>
        <p:spPr>
          <a:xfrm>
            <a:off x="7365763" y="18629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分析支援機能</a:t>
            </a:r>
            <a:endParaRPr kumimoji="1" lang="ja-JP" altLang="en-US" sz="1200" dirty="0">
              <a:solidFill>
                <a:schemeClr val="tx2">
                  <a:lumMod val="75000"/>
                  <a:lumOff val="25000"/>
                </a:schemeClr>
              </a:solidFill>
            </a:endParaRPr>
          </a:p>
        </p:txBody>
      </p:sp>
      <p:sp>
        <p:nvSpPr>
          <p:cNvPr id="321" name="正方形/長方形 320">
            <a:extLst>
              <a:ext uri="{FF2B5EF4-FFF2-40B4-BE49-F238E27FC236}">
                <a16:creationId xmlns:a16="http://schemas.microsoft.com/office/drawing/2014/main" id="{61EBE4BB-1024-673B-5C0D-CC916CF06357}"/>
              </a:ext>
            </a:extLst>
          </p:cNvPr>
          <p:cNvSpPr/>
          <p:nvPr/>
        </p:nvSpPr>
        <p:spPr>
          <a:xfrm>
            <a:off x="5900387" y="3224465"/>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データ品質調査機能</a:t>
            </a:r>
            <a:endParaRPr kumimoji="1" lang="ja-JP" altLang="en-US" sz="1200" dirty="0">
              <a:solidFill>
                <a:schemeClr val="tx2">
                  <a:lumMod val="75000"/>
                  <a:lumOff val="25000"/>
                </a:schemeClr>
              </a:solidFill>
            </a:endParaRPr>
          </a:p>
        </p:txBody>
      </p:sp>
      <p:sp>
        <p:nvSpPr>
          <p:cNvPr id="322" name="正方形/長方形 321">
            <a:extLst>
              <a:ext uri="{FF2B5EF4-FFF2-40B4-BE49-F238E27FC236}">
                <a16:creationId xmlns:a16="http://schemas.microsoft.com/office/drawing/2014/main" id="{61EBE4BB-1024-673B-5C0D-CC916CF06357}"/>
              </a:ext>
            </a:extLst>
          </p:cNvPr>
          <p:cNvSpPr/>
          <p:nvPr/>
        </p:nvSpPr>
        <p:spPr>
          <a:xfrm>
            <a:off x="3440945" y="3981429"/>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schemeClr val="tx2">
                    <a:lumMod val="75000"/>
                    <a:lumOff val="25000"/>
                  </a:schemeClr>
                </a:solidFill>
              </a:rPr>
              <a:t>MML</a:t>
            </a:r>
            <a:r>
              <a:rPr lang="ja-JP" altLang="en-US" sz="1200" dirty="0">
                <a:solidFill>
                  <a:schemeClr val="tx2">
                    <a:lumMod val="75000"/>
                    <a:lumOff val="25000"/>
                  </a:schemeClr>
                </a:solidFill>
              </a:rPr>
              <a:t>個別取込機能</a:t>
            </a:r>
            <a:endParaRPr kumimoji="1" lang="ja-JP" altLang="en-US" sz="1200" dirty="0">
              <a:solidFill>
                <a:schemeClr val="tx2">
                  <a:lumMod val="75000"/>
                  <a:lumOff val="25000"/>
                </a:schemeClr>
              </a:solidFill>
            </a:endParaRPr>
          </a:p>
        </p:txBody>
      </p:sp>
      <p:sp>
        <p:nvSpPr>
          <p:cNvPr id="323" name="正方形/長方形 322">
            <a:extLst>
              <a:ext uri="{FF2B5EF4-FFF2-40B4-BE49-F238E27FC236}">
                <a16:creationId xmlns:a16="http://schemas.microsoft.com/office/drawing/2014/main" id="{61EBE4BB-1024-673B-5C0D-CC916CF06357}"/>
              </a:ext>
            </a:extLst>
          </p:cNvPr>
          <p:cNvSpPr/>
          <p:nvPr/>
        </p:nvSpPr>
        <p:spPr>
          <a:xfrm>
            <a:off x="4650831" y="51094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マスタ作成機能</a:t>
            </a:r>
            <a:endParaRPr kumimoji="1" lang="ja-JP" altLang="en-US" sz="1200" dirty="0">
              <a:solidFill>
                <a:schemeClr val="tx2">
                  <a:lumMod val="75000"/>
                  <a:lumOff val="25000"/>
                </a:schemeClr>
              </a:solidFill>
            </a:endParaRPr>
          </a:p>
        </p:txBody>
      </p:sp>
      <p:cxnSp>
        <p:nvCxnSpPr>
          <p:cNvPr id="60" name="直線コネクタ 59"/>
          <p:cNvCxnSpPr/>
          <p:nvPr/>
        </p:nvCxnSpPr>
        <p:spPr>
          <a:xfrm>
            <a:off x="1213805" y="1822450"/>
            <a:ext cx="7347568"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85850" y="1548810"/>
            <a:ext cx="1342034"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二次利用</a:t>
            </a:r>
            <a:r>
              <a:rPr lang="en-US" altLang="ja-JP" sz="1200" b="1" kern="0" dirty="0">
                <a:solidFill>
                  <a:srgbClr val="404040"/>
                </a:solidFill>
                <a:latin typeface="Meiryo UI" panose="020B0604030504040204" pitchFamily="50" charset="-128"/>
                <a:ea typeface="Meiryo UI" panose="020B0604030504040204" pitchFamily="50" charset="-128"/>
              </a:rPr>
              <a:t>DB</a:t>
            </a:r>
            <a:r>
              <a:rPr lang="ja-JP" altLang="en-US" sz="1200" b="1" kern="0" dirty="0">
                <a:solidFill>
                  <a:srgbClr val="404040"/>
                </a:solidFill>
                <a:latin typeface="Meiryo UI" panose="020B0604030504040204" pitchFamily="50" charset="-128"/>
                <a:ea typeface="Meiryo UI" panose="020B0604030504040204" pitchFamily="50" charset="-128"/>
              </a:rPr>
              <a:t>領域</a:t>
            </a:r>
            <a:endParaRPr kumimoji="1" lang="ja-JP" altLang="en-US" sz="1200" dirty="0"/>
          </a:p>
        </p:txBody>
      </p:sp>
      <p:sp>
        <p:nvSpPr>
          <p:cNvPr id="70" name="テキスト ボックス 69"/>
          <p:cNvSpPr txBox="1"/>
          <p:nvPr/>
        </p:nvSpPr>
        <p:spPr>
          <a:xfrm>
            <a:off x="7447197" y="1556405"/>
            <a:ext cx="1107996"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分析結果領域</a:t>
            </a:r>
            <a:endParaRPr kumimoji="1" lang="ja-JP" altLang="en-US" sz="1200" dirty="0"/>
          </a:p>
        </p:txBody>
      </p:sp>
      <p:sp>
        <p:nvSpPr>
          <p:cNvPr id="71" name="テキスト ボックス 70"/>
          <p:cNvSpPr txBox="1"/>
          <p:nvPr/>
        </p:nvSpPr>
        <p:spPr>
          <a:xfrm>
            <a:off x="2065135" y="1537487"/>
            <a:ext cx="800219"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受託領域</a:t>
            </a:r>
            <a:endParaRPr kumimoji="1" lang="ja-JP" altLang="en-US" sz="1200" dirty="0"/>
          </a:p>
        </p:txBody>
      </p:sp>
      <p:sp>
        <p:nvSpPr>
          <p:cNvPr id="75" name="テキスト ボックス 74"/>
          <p:cNvSpPr txBox="1"/>
          <p:nvPr/>
        </p:nvSpPr>
        <p:spPr>
          <a:xfrm>
            <a:off x="5900387" y="1549994"/>
            <a:ext cx="954107"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利活用領域</a:t>
            </a:r>
            <a:endParaRPr kumimoji="1" lang="ja-JP" altLang="en-US" sz="1200" dirty="0"/>
          </a:p>
        </p:txBody>
      </p:sp>
      <p:sp>
        <p:nvSpPr>
          <p:cNvPr id="67" name="線吹き出し 1 (枠付き) 66"/>
          <p:cNvSpPr/>
          <p:nvPr/>
        </p:nvSpPr>
        <p:spPr>
          <a:xfrm>
            <a:off x="1370224" y="2810872"/>
            <a:ext cx="4311610" cy="906132"/>
          </a:xfrm>
          <a:prstGeom prst="borderCallout1">
            <a:avLst>
              <a:gd name="adj1" fmla="val 42838"/>
              <a:gd name="adj2" fmla="val 99938"/>
              <a:gd name="adj3" fmla="val -21944"/>
              <a:gd name="adj4" fmla="val 120724"/>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b="1" dirty="0" smtClean="0">
                <a:solidFill>
                  <a:srgbClr val="FF0000"/>
                </a:solidFill>
                <a:latin typeface="Meiryo UI" panose="020B0604030504040204" pitchFamily="50" charset="-128"/>
                <a:ea typeface="Meiryo UI" panose="020B0604030504040204" pitchFamily="50" charset="-128"/>
              </a:rPr>
              <a:t>①エラー患者データマート作成</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　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の</a:t>
            </a:r>
            <a:r>
              <a:rPr lang="ja-JP" altLang="en-US" sz="1200" dirty="0">
                <a:solidFill>
                  <a:schemeClr val="tx1"/>
                </a:solidFill>
                <a:latin typeface="Meiryo UI" panose="020B0604030504040204" pitchFamily="50" charset="-128"/>
                <a:ea typeface="Meiryo UI" panose="020B0604030504040204" pitchFamily="50" charset="-128"/>
              </a:rPr>
              <a:t>取込処理（受託処理</a:t>
            </a:r>
            <a:r>
              <a:rPr lang="ja-JP" altLang="en-US" sz="1200" dirty="0" smtClean="0">
                <a:solidFill>
                  <a:schemeClr val="tx1"/>
                </a:solidFill>
                <a:latin typeface="Meiryo UI" panose="020B0604030504040204" pitchFamily="50" charset="-128"/>
                <a:ea typeface="Meiryo UI" panose="020B0604030504040204" pitchFamily="50" charset="-128"/>
              </a:rPr>
              <a:t>）中にエラー</a:t>
            </a:r>
            <a:r>
              <a:rPr kumimoji="1" lang="ja-JP" altLang="en-US" sz="1200" dirty="0" smtClean="0">
                <a:solidFill>
                  <a:schemeClr val="tx1"/>
                </a:solidFill>
                <a:latin typeface="Meiryo UI" panose="020B0604030504040204" pitchFamily="50" charset="-128"/>
                <a:ea typeface="Meiryo UI" panose="020B0604030504040204" pitchFamily="50" charset="-128"/>
              </a:rPr>
              <a:t>検知した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kumimoji="1" lang="ja-JP" altLang="en-US" sz="1200" dirty="0" smtClean="0">
                <a:solidFill>
                  <a:schemeClr val="tx1"/>
                </a:solidFill>
                <a:latin typeface="Meiryo UI" panose="020B0604030504040204" pitchFamily="50" charset="-128"/>
                <a:ea typeface="Meiryo UI" panose="020B0604030504040204" pitchFamily="50" charset="-128"/>
              </a:rPr>
              <a:t>患者データをデータマートに反映しないように制御するため、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エラーを検知した患者の情報を</a:t>
            </a:r>
            <a:r>
              <a:rPr kumimoji="1" lang="ja-JP" altLang="en-US" sz="1200" dirty="0" smtClean="0">
                <a:solidFill>
                  <a:schemeClr val="tx1"/>
                </a:solidFill>
                <a:latin typeface="Meiryo UI" panose="020B0604030504040204" pitchFamily="50" charset="-128"/>
                <a:ea typeface="Meiryo UI" panose="020B0604030504040204" pitchFamily="50" charset="-128"/>
              </a:rPr>
              <a:t>認定領域に</a:t>
            </a:r>
            <a:r>
              <a:rPr lang="ja-JP" altLang="en-US" sz="1200" dirty="0" smtClean="0">
                <a:solidFill>
                  <a:schemeClr val="tx1"/>
                </a:solidFill>
                <a:latin typeface="Meiryo UI" panose="020B0604030504040204" pitchFamily="50" charset="-128"/>
                <a:ea typeface="Meiryo UI" panose="020B0604030504040204" pitchFamily="50" charset="-128"/>
              </a:rPr>
              <a:t>データ</a:t>
            </a:r>
            <a:r>
              <a:rPr lang="ja-JP" altLang="en-US" sz="1200" dirty="0">
                <a:solidFill>
                  <a:schemeClr val="tx1"/>
                </a:solidFill>
                <a:latin typeface="Meiryo UI" panose="020B0604030504040204" pitchFamily="50" charset="-128"/>
                <a:ea typeface="Meiryo UI" panose="020B0604030504040204" pitchFamily="50" charset="-128"/>
              </a:rPr>
              <a:t>連携</a:t>
            </a:r>
            <a:r>
              <a:rPr lang="ja-JP" altLang="en-US" sz="1200" dirty="0" smtClean="0">
                <a:solidFill>
                  <a:schemeClr val="tx1"/>
                </a:solidFill>
                <a:latin typeface="Meiryo UI" panose="020B0604030504040204" pitchFamily="50" charset="-128"/>
                <a:ea typeface="Meiryo UI" panose="020B0604030504040204" pitchFamily="50" charset="-128"/>
              </a:rPr>
              <a:t>が必要となる。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3" name="線吹き出し 1 (枠付き) 72"/>
          <p:cNvSpPr/>
          <p:nvPr/>
        </p:nvSpPr>
        <p:spPr>
          <a:xfrm>
            <a:off x="1374183" y="5019051"/>
            <a:ext cx="3375807" cy="940268"/>
          </a:xfrm>
          <a:prstGeom prst="borderCallout1">
            <a:avLst>
              <a:gd name="adj1" fmla="val 1553"/>
              <a:gd name="adj2" fmla="val 74129"/>
              <a:gd name="adj3" fmla="val -82194"/>
              <a:gd name="adj4" fmla="val 8998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b="1" dirty="0" smtClean="0">
                <a:solidFill>
                  <a:srgbClr val="FF0000"/>
                </a:solidFill>
                <a:latin typeface="Meiryo UI" panose="020B0604030504040204" pitchFamily="50" charset="-128"/>
                <a:ea typeface="Meiryo UI" panose="020B0604030504040204" pitchFamily="50" charset="-128"/>
              </a:rPr>
              <a:t>②</a:t>
            </a:r>
            <a:r>
              <a:rPr kumimoji="1" lang="en-US" altLang="ja-JP" sz="1200" b="1" dirty="0" smtClean="0">
                <a:solidFill>
                  <a:srgbClr val="FF0000"/>
                </a:solidFill>
                <a:latin typeface="Meiryo UI" panose="020B0604030504040204" pitchFamily="50" charset="-128"/>
                <a:ea typeface="Meiryo UI" panose="020B0604030504040204" pitchFamily="50" charset="-128"/>
              </a:rPr>
              <a:t>MML</a:t>
            </a:r>
            <a:r>
              <a:rPr kumimoji="1" lang="ja-JP" altLang="en-US" sz="1200" b="1" dirty="0" smtClean="0">
                <a:solidFill>
                  <a:srgbClr val="FF0000"/>
                </a:solidFill>
                <a:latin typeface="Meiryo UI" panose="020B0604030504040204" pitchFamily="50" charset="-128"/>
                <a:ea typeface="Meiryo UI" panose="020B0604030504040204" pitchFamily="50" charset="-128"/>
              </a:rPr>
              <a:t>個別取込</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　</a:t>
            </a:r>
            <a:r>
              <a:rPr kumimoji="1" lang="en-US" altLang="ja-JP" sz="1200" dirty="0" smtClean="0">
                <a:solidFill>
                  <a:schemeClr val="tx1"/>
                </a:solidFill>
                <a:latin typeface="Meiryo UI" panose="020B0604030504040204" pitchFamily="50" charset="-128"/>
                <a:ea typeface="Meiryo UI" panose="020B0604030504040204" pitchFamily="50" charset="-128"/>
              </a:rPr>
              <a:t>MML</a:t>
            </a:r>
            <a:r>
              <a:rPr kumimoji="1" lang="ja-JP" altLang="en-US" sz="1200" dirty="0" smtClean="0">
                <a:solidFill>
                  <a:schemeClr val="tx1"/>
                </a:solidFill>
                <a:latin typeface="Meiryo UI" panose="020B0604030504040204" pitchFamily="50" charset="-128"/>
                <a:ea typeface="Meiryo UI" panose="020B0604030504040204" pitchFamily="50" charset="-128"/>
              </a:rPr>
              <a:t>ファイルから二次利用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とは別に</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適宜取込を行い、利活用を行えるようにするため、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認定領域にデータ連携が必要となる。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44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妥当性確認フロー全体像</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en-US" altLang="ja-JP" dirty="0">
              <a:latin typeface="Meiryo UI" panose="020B0604030504040204" pitchFamily="50" charset="-128"/>
              <a:ea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302226121"/>
              </p:ext>
            </p:extLst>
          </p:nvPr>
        </p:nvGraphicFramePr>
        <p:xfrm>
          <a:off x="296551" y="1169769"/>
          <a:ext cx="9507408" cy="5221344"/>
        </p:xfrm>
        <a:graphic>
          <a:graphicData uri="http://schemas.openxmlformats.org/drawingml/2006/table">
            <a:tbl>
              <a:tblPr firstRow="1" bandRow="1">
                <a:tableStyleId>{5940675A-B579-460E-94D1-54222C63F5DA}</a:tableStyleId>
              </a:tblPr>
              <a:tblGrid>
                <a:gridCol w="1226625">
                  <a:extLst>
                    <a:ext uri="{9D8B030D-6E8A-4147-A177-3AD203B41FA5}">
                      <a16:colId xmlns:a16="http://schemas.microsoft.com/office/drawing/2014/main" val="342400904"/>
                    </a:ext>
                  </a:extLst>
                </a:gridCol>
                <a:gridCol w="8280783">
                  <a:extLst>
                    <a:ext uri="{9D8B030D-6E8A-4147-A177-3AD203B41FA5}">
                      <a16:colId xmlns:a16="http://schemas.microsoft.com/office/drawing/2014/main" val="2601570289"/>
                    </a:ext>
                  </a:extLst>
                </a:gridCol>
              </a:tblGrid>
              <a:tr h="381819">
                <a:tc>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作業項目</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403776297"/>
                  </a:ext>
                </a:extLst>
              </a:tr>
              <a:tr h="967905">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p>
                  </a:txBody>
                  <a:tcPr anchor="ctr">
                    <a:solidFill>
                      <a:schemeClr val="bg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2467161822"/>
                  </a:ext>
                </a:extLst>
              </a:tr>
              <a:tr h="967905">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kern="0" dirty="0" smtClean="0">
                          <a:solidFill>
                            <a:srgbClr val="404040"/>
                          </a:solidFill>
                          <a:latin typeface="Meiryo UI" panose="020B0604030504040204" pitchFamily="50" charset="-128"/>
                          <a:ea typeface="Meiryo UI" panose="020B0604030504040204" pitchFamily="50" charset="-128"/>
                        </a:rPr>
                        <a:t>二次利用</a:t>
                      </a:r>
                      <a:r>
                        <a:rPr lang="en-US" altLang="ja-JP" sz="1200" kern="0" dirty="0" smtClean="0">
                          <a:solidFill>
                            <a:srgbClr val="404040"/>
                          </a:solidFill>
                          <a:latin typeface="Meiryo UI" panose="020B0604030504040204" pitchFamily="50" charset="-128"/>
                          <a:ea typeface="Meiryo UI" panose="020B0604030504040204" pitchFamily="50" charset="-128"/>
                        </a:rPr>
                        <a:t>DB(</a:t>
                      </a:r>
                      <a:r>
                        <a:rPr lang="ja-JP" altLang="en-US" sz="1200" kern="0" dirty="0" smtClean="0">
                          <a:solidFill>
                            <a:srgbClr val="404040"/>
                          </a:solidFill>
                          <a:latin typeface="Meiryo UI" panose="020B0604030504040204" pitchFamily="50" charset="-128"/>
                          <a:ea typeface="Meiryo UI" panose="020B0604030504040204" pitchFamily="50" charset="-128"/>
                        </a:rPr>
                        <a:t>断面</a:t>
                      </a:r>
                      <a:r>
                        <a:rPr lang="en-US" altLang="ja-JP"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smtClean="0">
                          <a:solidFill>
                            <a:srgbClr val="404040"/>
                          </a:solidFill>
                          <a:latin typeface="Meiryo UI" panose="020B0604030504040204" pitchFamily="50" charset="-128"/>
                          <a:ea typeface="Meiryo UI" panose="020B0604030504040204" pitchFamily="50" charset="-128"/>
                        </a:rPr>
                        <a:t>作成</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kern="0" dirty="0" smtClean="0">
                          <a:solidFill>
                            <a:srgbClr val="404040"/>
                          </a:solidFill>
                          <a:latin typeface="Meiryo UI" panose="020B0604030504040204" pitchFamily="50" charset="-128"/>
                          <a:ea typeface="Meiryo UI" panose="020B0604030504040204" pitchFamily="50" charset="-128"/>
                        </a:rPr>
                        <a:t>（受託処理）</a:t>
                      </a:r>
                    </a:p>
                  </a:txBody>
                  <a:tcPr anchor="ctr">
                    <a:solidFill>
                      <a:schemeClr val="bg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418708472"/>
                  </a:ext>
                </a:extLst>
              </a:tr>
              <a:tr h="967905">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kern="0" dirty="0" smtClean="0">
                          <a:solidFill>
                            <a:srgbClr val="404040"/>
                          </a:solidFill>
                          <a:latin typeface="Meiryo UI" panose="020B0604030504040204" pitchFamily="50" charset="-128"/>
                          <a:ea typeface="Meiryo UI" panose="020B0604030504040204" pitchFamily="50" charset="-128"/>
                        </a:rPr>
                        <a:t>（受託処理）</a:t>
                      </a:r>
                    </a:p>
                  </a:txBody>
                  <a:tcPr anchor="ctr">
                    <a:solidFill>
                      <a:schemeClr val="bg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364657332"/>
                  </a:ext>
                </a:extLst>
              </a:tr>
              <a:tr h="967905">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smtClean="0">
                          <a:solidFill>
                            <a:srgbClr val="404040"/>
                          </a:solidFill>
                          <a:latin typeface="Meiryo UI" panose="020B0604030504040204" pitchFamily="50" charset="-128"/>
                          <a:ea typeface="Meiryo UI" panose="020B0604030504040204" pitchFamily="50" charset="-128"/>
                        </a:rPr>
                        <a:t>定例作業</a:t>
                      </a:r>
                    </a:p>
                  </a:txBody>
                  <a:tcPr anchor="ctr">
                    <a:solidFill>
                      <a:schemeClr val="bg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159400488"/>
                  </a:ext>
                </a:extLst>
              </a:tr>
              <a:tr h="967905">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smtClean="0">
                          <a:solidFill>
                            <a:srgbClr val="404040"/>
                          </a:solidFill>
                          <a:latin typeface="Meiryo UI" panose="020B0604030504040204" pitchFamily="50" charset="-128"/>
                          <a:ea typeface="Meiryo UI" panose="020B0604030504040204" pitchFamily="50" charset="-128"/>
                        </a:rPr>
                        <a:t>システム</a:t>
                      </a:r>
                      <a:r>
                        <a:rPr lang="en-US" altLang="ja-JP" sz="1200" kern="0" dirty="0" smtClean="0">
                          <a:solidFill>
                            <a:srgbClr val="404040"/>
                          </a:solidFill>
                          <a:latin typeface="Meiryo UI" panose="020B0604030504040204" pitchFamily="50" charset="-128"/>
                          <a:ea typeface="Meiryo UI" panose="020B0604030504040204" pitchFamily="50" charset="-128"/>
                        </a:rPr>
                        <a:t>Tm)</a:t>
                      </a:r>
                      <a:br>
                        <a:rPr lang="en-US" altLang="ja-JP" sz="1200" kern="0" dirty="0" smtClean="0">
                          <a:solidFill>
                            <a:srgbClr val="404040"/>
                          </a:solidFill>
                          <a:latin typeface="Meiryo UI" panose="020B0604030504040204" pitchFamily="50" charset="-128"/>
                          <a:ea typeface="Meiryo UI" panose="020B0604030504040204" pitchFamily="50" charset="-128"/>
                        </a:rPr>
                      </a:br>
                      <a:r>
                        <a:rPr lang="ja-JP" altLang="en-US" sz="1200" kern="0" dirty="0" smtClean="0">
                          <a:solidFill>
                            <a:srgbClr val="404040"/>
                          </a:solidFill>
                          <a:latin typeface="Meiryo UI" panose="020B0604030504040204" pitchFamily="50" charset="-128"/>
                          <a:ea typeface="Meiryo UI" panose="020B0604030504040204" pitchFamily="50" charset="-128"/>
                        </a:rPr>
                        <a:t>データ取込</a:t>
                      </a:r>
                    </a:p>
                  </a:txBody>
                  <a:tcPr anchor="ctr">
                    <a:solidFill>
                      <a:schemeClr val="bg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1962959932"/>
                  </a:ext>
                </a:extLst>
              </a:tr>
            </a:tbl>
          </a:graphicData>
        </a:graphic>
      </p:graphicFrame>
      <p:cxnSp>
        <p:nvCxnSpPr>
          <p:cNvPr id="65" name="直線コネクタ 64"/>
          <p:cNvCxnSpPr/>
          <p:nvPr/>
        </p:nvCxnSpPr>
        <p:spPr>
          <a:xfrm>
            <a:off x="3217637" y="1169771"/>
            <a:ext cx="0" cy="5221342"/>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p:cNvSpPr txBox="1"/>
          <p:nvPr/>
        </p:nvSpPr>
        <p:spPr>
          <a:xfrm>
            <a:off x="1539977" y="1169772"/>
            <a:ext cx="1681298" cy="397996"/>
          </a:xfrm>
          <a:prstGeom prst="rect">
            <a:avLst/>
          </a:prstGeom>
          <a:noFill/>
        </p:spPr>
        <p:txBody>
          <a:bodyPr wrap="none" lIns="0" rIns="0" rtlCol="0" anchor="ctr">
            <a:noAutofit/>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（前月分）</a:t>
            </a:r>
            <a:endParaRPr lang="ja-JP" altLang="en-US" sz="1200" kern="0" dirty="0">
              <a:solidFill>
                <a:srgbClr val="404040"/>
              </a:solidFill>
              <a:latin typeface="Meiryo UI" panose="020B0604030504040204" pitchFamily="50" charset="-128"/>
              <a:ea typeface="Meiryo UI" panose="020B0604030504040204" pitchFamily="50" charset="-128"/>
            </a:endParaRPr>
          </a:p>
        </p:txBody>
      </p:sp>
      <p:sp>
        <p:nvSpPr>
          <p:cNvPr id="4" name="ホームベース 3"/>
          <p:cNvSpPr/>
          <p:nvPr/>
        </p:nvSpPr>
        <p:spPr>
          <a:xfrm>
            <a:off x="1631463" y="5649352"/>
            <a:ext cx="1166241"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t>データ取込</a:t>
            </a:r>
            <a:endParaRPr kumimoji="1" lang="ja-JP" altLang="en-US" sz="1200" dirty="0"/>
          </a:p>
        </p:txBody>
      </p:sp>
      <p:sp>
        <p:nvSpPr>
          <p:cNvPr id="71" name="ホームベース 70"/>
          <p:cNvSpPr/>
          <p:nvPr/>
        </p:nvSpPr>
        <p:spPr>
          <a:xfrm>
            <a:off x="3040988" y="2624578"/>
            <a:ext cx="2574808" cy="29544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t>エラー患者履歴管理テーブル作成</a:t>
            </a:r>
            <a:endParaRPr kumimoji="1" lang="ja-JP" altLang="en-US" sz="1200" dirty="0"/>
          </a:p>
        </p:txBody>
      </p:sp>
      <p:sp>
        <p:nvSpPr>
          <p:cNvPr id="72" name="ホームベース 71"/>
          <p:cNvSpPr/>
          <p:nvPr/>
        </p:nvSpPr>
        <p:spPr>
          <a:xfrm>
            <a:off x="3040988" y="2964483"/>
            <a:ext cx="2574808" cy="443163"/>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t>最終未通知有無</a:t>
            </a:r>
            <a:r>
              <a:rPr kumimoji="1" lang="ja-JP" altLang="en-US" sz="1200" dirty="0" smtClean="0"/>
              <a:t>確認結果</a:t>
            </a:r>
            <a:endParaRPr kumimoji="1" lang="en-US" altLang="ja-JP" sz="1200" dirty="0" smtClean="0"/>
          </a:p>
          <a:p>
            <a:pPr algn="ctr"/>
            <a:r>
              <a:rPr kumimoji="1" lang="en-US" altLang="ja-JP" sz="1200" dirty="0" smtClean="0"/>
              <a:t>(</a:t>
            </a:r>
            <a:r>
              <a:rPr kumimoji="1" lang="ja-JP" altLang="en-US" sz="1200" dirty="0" smtClean="0"/>
              <a:t>断面</a:t>
            </a:r>
            <a:r>
              <a:rPr kumimoji="1" lang="en-US" altLang="ja-JP" sz="1200" dirty="0" smtClean="0"/>
              <a:t>)</a:t>
            </a:r>
            <a:r>
              <a:rPr lang="ja-JP" altLang="en-US" sz="1200" dirty="0" smtClean="0"/>
              <a:t>テーブル作成</a:t>
            </a:r>
            <a:endParaRPr kumimoji="1" lang="ja-JP" altLang="en-US" sz="1200" dirty="0"/>
          </a:p>
        </p:txBody>
      </p:sp>
      <p:sp>
        <p:nvSpPr>
          <p:cNvPr id="73" name="ホームベース 72"/>
          <p:cNvSpPr/>
          <p:nvPr/>
        </p:nvSpPr>
        <p:spPr>
          <a:xfrm>
            <a:off x="5962074" y="2684748"/>
            <a:ext cx="1368388"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t>利活用可能</a:t>
            </a:r>
            <a:endParaRPr lang="en-US" altLang="ja-JP" sz="1200" dirty="0" smtClean="0"/>
          </a:p>
          <a:p>
            <a:pPr algn="ctr"/>
            <a:r>
              <a:rPr lang="ja-JP" altLang="en-US" sz="1200" dirty="0" smtClean="0"/>
              <a:t>患者</a:t>
            </a:r>
            <a:r>
              <a:rPr lang="en-US" altLang="ja-JP" sz="1200" dirty="0" smtClean="0"/>
              <a:t>ID</a:t>
            </a:r>
          </a:p>
          <a:p>
            <a:pPr algn="ctr"/>
            <a:r>
              <a:rPr kumimoji="1" lang="ja-JP" altLang="en-US" sz="1200" dirty="0" smtClean="0"/>
              <a:t>テーブル作成</a:t>
            </a:r>
            <a:endParaRPr kumimoji="1" lang="ja-JP" altLang="en-US" sz="1200" dirty="0"/>
          </a:p>
        </p:txBody>
      </p:sp>
      <p:sp>
        <p:nvSpPr>
          <p:cNvPr id="86" name="線吹き出し 1 (枠付き) 85"/>
          <p:cNvSpPr/>
          <p:nvPr/>
        </p:nvSpPr>
        <p:spPr>
          <a:xfrm>
            <a:off x="3040988" y="776101"/>
            <a:ext cx="2651699" cy="677867"/>
          </a:xfrm>
          <a:prstGeom prst="borderCallout1">
            <a:avLst>
              <a:gd name="adj1" fmla="val 100834"/>
              <a:gd name="adj2" fmla="val 33612"/>
              <a:gd name="adj3" fmla="val 135082"/>
              <a:gd name="adj4" fmla="val 6102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rgbClr val="000000"/>
                </a:solidFill>
                <a:latin typeface="Meiryo UI" panose="020B0604030504040204" pitchFamily="50" charset="-128"/>
                <a:ea typeface="Meiryo UI" panose="020B0604030504040204" pitchFamily="50" charset="-128"/>
              </a:rPr>
              <a:t>事前処理は前回分の取込後確認の後から利活用可能患者</a:t>
            </a:r>
            <a:r>
              <a:rPr lang="en-US" altLang="ja-JP" sz="1100" dirty="0" smtClean="0">
                <a:solidFill>
                  <a:srgbClr val="000000"/>
                </a:solidFill>
                <a:latin typeface="Meiryo UI" panose="020B0604030504040204" pitchFamily="50" charset="-128"/>
                <a:ea typeface="Meiryo UI" panose="020B0604030504040204" pitchFamily="50" charset="-128"/>
              </a:rPr>
              <a:t>ID</a:t>
            </a:r>
            <a:r>
              <a:rPr lang="ja-JP" altLang="en-US" sz="1100" dirty="0" smtClean="0">
                <a:solidFill>
                  <a:srgbClr val="000000"/>
                </a:solidFill>
                <a:latin typeface="Meiryo UI" panose="020B0604030504040204" pitchFamily="50" charset="-128"/>
                <a:ea typeface="Meiryo UI" panose="020B0604030504040204" pitchFamily="50" charset="-128"/>
              </a:rPr>
              <a:t>作成までの期間に実施</a:t>
            </a:r>
            <a:endParaRPr lang="en-US" altLang="ja-JP" sz="1100" dirty="0" smtClean="0">
              <a:solidFill>
                <a:srgbClr val="000000"/>
              </a:solidFill>
              <a:latin typeface="Meiryo UI" panose="020B0604030504040204" pitchFamily="50" charset="-128"/>
              <a:ea typeface="Meiryo UI" panose="020B0604030504040204" pitchFamily="50" charset="-128"/>
            </a:endParaRPr>
          </a:p>
        </p:txBody>
      </p:sp>
      <p:cxnSp>
        <p:nvCxnSpPr>
          <p:cNvPr id="114" name="直線矢印コネクタ 87"/>
          <p:cNvCxnSpPr>
            <a:stCxn id="4" idx="3"/>
            <a:endCxn id="71" idx="1"/>
          </p:cNvCxnSpPr>
          <p:nvPr/>
        </p:nvCxnSpPr>
        <p:spPr>
          <a:xfrm flipV="1">
            <a:off x="2797704" y="2772299"/>
            <a:ext cx="243284" cy="3217454"/>
          </a:xfrm>
          <a:prstGeom prst="bentConnector3">
            <a:avLst>
              <a:gd name="adj1" fmla="val 5000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172" name="テキスト ボックス 171"/>
          <p:cNvSpPr txBox="1"/>
          <p:nvPr/>
        </p:nvSpPr>
        <p:spPr>
          <a:xfrm>
            <a:off x="3221275" y="1177461"/>
            <a:ext cx="6582684" cy="397996"/>
          </a:xfrm>
          <a:prstGeom prst="rect">
            <a:avLst/>
          </a:prstGeom>
          <a:noFill/>
        </p:spPr>
        <p:txBody>
          <a:bodyPr wrap="none" lIns="0" rIns="0" rtlCol="0" anchor="ctr">
            <a:noAutofit/>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当月分</a:t>
            </a:r>
            <a:endParaRPr lang="ja-JP" altLang="en-US" sz="1200" kern="0" dirty="0">
              <a:solidFill>
                <a:srgbClr val="404040"/>
              </a:solidFill>
              <a:latin typeface="Meiryo UI" panose="020B0604030504040204" pitchFamily="50" charset="-128"/>
              <a:ea typeface="Meiryo UI" panose="020B0604030504040204" pitchFamily="50" charset="-128"/>
            </a:endParaRPr>
          </a:p>
        </p:txBody>
      </p:sp>
      <p:sp>
        <p:nvSpPr>
          <p:cNvPr id="31" name="ホームベース 30"/>
          <p:cNvSpPr/>
          <p:nvPr/>
        </p:nvSpPr>
        <p:spPr>
          <a:xfrm>
            <a:off x="8052681" y="666068"/>
            <a:ext cx="542677" cy="276999"/>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dirty="0"/>
          </a:p>
        </p:txBody>
      </p:sp>
      <p:sp>
        <p:nvSpPr>
          <p:cNvPr id="32" name="ホームベース 31"/>
          <p:cNvSpPr/>
          <p:nvPr/>
        </p:nvSpPr>
        <p:spPr>
          <a:xfrm>
            <a:off x="8052682" y="253771"/>
            <a:ext cx="542677" cy="276999"/>
          </a:xfrm>
          <a:prstGeom prst="homePlate">
            <a:avLst/>
          </a:prstGeom>
          <a:solidFill>
            <a:srgbClr val="0070C0"/>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dirty="0"/>
          </a:p>
        </p:txBody>
      </p:sp>
      <p:sp>
        <p:nvSpPr>
          <p:cNvPr id="2" name="テキスト ボックス 1"/>
          <p:cNvSpPr txBox="1"/>
          <p:nvPr/>
        </p:nvSpPr>
        <p:spPr>
          <a:xfrm>
            <a:off x="8666267" y="253771"/>
            <a:ext cx="1218603" cy="276999"/>
          </a:xfrm>
          <a:prstGeom prst="rect">
            <a:avLst/>
          </a:prstGeom>
          <a:noFill/>
        </p:spPr>
        <p:txBody>
          <a:bodyPr wrap="none" rtlCol="0">
            <a:spAutoFit/>
          </a:bodyPr>
          <a:lstStyle/>
          <a:p>
            <a:r>
              <a:rPr kumimoji="1" lang="ja-JP" altLang="en-US" sz="1200" dirty="0" smtClean="0"/>
              <a:t>デリバリ</a:t>
            </a:r>
            <a:r>
              <a:rPr lang="en-US" altLang="ja-JP" sz="1200" dirty="0" smtClean="0"/>
              <a:t>Tm</a:t>
            </a:r>
            <a:r>
              <a:rPr lang="ja-JP" altLang="en-US" sz="1200" dirty="0" smtClean="0"/>
              <a:t>作業</a:t>
            </a:r>
            <a:endParaRPr kumimoji="1" lang="ja-JP" altLang="en-US" sz="1200" dirty="0"/>
          </a:p>
        </p:txBody>
      </p:sp>
      <p:sp>
        <p:nvSpPr>
          <p:cNvPr id="34" name="テキスト ボックス 33"/>
          <p:cNvSpPr txBox="1"/>
          <p:nvPr/>
        </p:nvSpPr>
        <p:spPr>
          <a:xfrm>
            <a:off x="8669643" y="672383"/>
            <a:ext cx="1276311" cy="276999"/>
          </a:xfrm>
          <a:prstGeom prst="rect">
            <a:avLst/>
          </a:prstGeom>
          <a:noFill/>
        </p:spPr>
        <p:txBody>
          <a:bodyPr wrap="none" rtlCol="0">
            <a:spAutoFit/>
          </a:bodyPr>
          <a:lstStyle/>
          <a:p>
            <a:r>
              <a:rPr kumimoji="1" lang="ja-JP" altLang="en-US" sz="1200" dirty="0" smtClean="0"/>
              <a:t>システム</a:t>
            </a:r>
            <a:r>
              <a:rPr lang="en-US" altLang="ja-JP" sz="1200" dirty="0" smtClean="0"/>
              <a:t>Tm</a:t>
            </a:r>
            <a:r>
              <a:rPr lang="ja-JP" altLang="en-US" sz="1200" dirty="0" smtClean="0"/>
              <a:t>作業</a:t>
            </a:r>
            <a:endParaRPr kumimoji="1" lang="ja-JP" altLang="en-US" sz="1200" dirty="0"/>
          </a:p>
        </p:txBody>
      </p:sp>
      <p:sp>
        <p:nvSpPr>
          <p:cNvPr id="38" name="線吹き出し 1 (枠付き) 37"/>
          <p:cNvSpPr/>
          <p:nvPr/>
        </p:nvSpPr>
        <p:spPr>
          <a:xfrm>
            <a:off x="3040987" y="3555367"/>
            <a:ext cx="2460869" cy="1026733"/>
          </a:xfrm>
          <a:prstGeom prst="borderCallout1">
            <a:avLst>
              <a:gd name="adj1" fmla="val 69813"/>
              <a:gd name="adj2" fmla="val 99982"/>
              <a:gd name="adj3" fmla="val 34235"/>
              <a:gd name="adj4" fmla="val 112924"/>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rgbClr val="000000"/>
                </a:solidFill>
                <a:latin typeface="Meiryo UI" panose="020B0604030504040204" pitchFamily="50" charset="-128"/>
                <a:ea typeface="Meiryo UI" panose="020B0604030504040204" pitchFamily="50" charset="-128"/>
              </a:rPr>
              <a:t>二次利用</a:t>
            </a:r>
            <a:r>
              <a:rPr lang="en-US" altLang="ja-JP" sz="1100" dirty="0" smtClean="0">
                <a:solidFill>
                  <a:srgbClr val="000000"/>
                </a:solidFill>
                <a:latin typeface="Meiryo UI" panose="020B0604030504040204" pitchFamily="50" charset="-128"/>
                <a:ea typeface="Meiryo UI" panose="020B0604030504040204" pitchFamily="50" charset="-128"/>
              </a:rPr>
              <a:t>DB</a:t>
            </a:r>
            <a:r>
              <a:rPr lang="ja-JP" altLang="en-US" sz="1100" dirty="0" smtClean="0">
                <a:solidFill>
                  <a:srgbClr val="000000"/>
                </a:solidFill>
                <a:latin typeface="Meiryo UI" panose="020B0604030504040204" pitchFamily="50" charset="-128"/>
                <a:ea typeface="Meiryo UI" panose="020B0604030504040204" pitchFamily="50" charset="-128"/>
              </a:rPr>
              <a:t>の取込処理中に検知したエラー患者情報と最終未通知有無確認結果の情報の断面を作成する。</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a:solidFill>
                  <a:srgbClr val="000000"/>
                </a:solidFill>
                <a:latin typeface="Meiryo UI" panose="020B0604030504040204" pitchFamily="50" charset="-128"/>
                <a:ea typeface="Meiryo UI" panose="020B0604030504040204" pitchFamily="50" charset="-128"/>
              </a:rPr>
              <a:t>これに</a:t>
            </a:r>
            <a:r>
              <a:rPr lang="ja-JP" altLang="en-US" sz="1100" dirty="0" smtClean="0">
                <a:solidFill>
                  <a:srgbClr val="000000"/>
                </a:solidFill>
                <a:latin typeface="Meiryo UI" panose="020B0604030504040204" pitchFamily="50" charset="-128"/>
                <a:ea typeface="Meiryo UI" panose="020B0604030504040204" pitchFamily="50" charset="-128"/>
              </a:rPr>
              <a:t>より</a:t>
            </a:r>
            <a:r>
              <a:rPr lang="ja-JP" altLang="en-US" sz="1100" b="1" dirty="0" smtClean="0">
                <a:solidFill>
                  <a:srgbClr val="FF0000"/>
                </a:solidFill>
                <a:latin typeface="Meiryo UI" panose="020B0604030504040204" pitchFamily="50" charset="-128"/>
                <a:ea typeface="Meiryo UI" panose="020B0604030504040204" pitchFamily="50" charset="-128"/>
              </a:rPr>
              <a:t>システム</a:t>
            </a:r>
            <a:r>
              <a:rPr lang="en-US" altLang="ja-JP" sz="1100" b="1" dirty="0" smtClean="0">
                <a:solidFill>
                  <a:srgbClr val="FF0000"/>
                </a:solidFill>
                <a:latin typeface="Meiryo UI" panose="020B0604030504040204" pitchFamily="50" charset="-128"/>
                <a:ea typeface="Meiryo UI" panose="020B0604030504040204" pitchFamily="50" charset="-128"/>
              </a:rPr>
              <a:t>Tm</a:t>
            </a:r>
            <a:r>
              <a:rPr lang="ja-JP" altLang="en-US" sz="1100" b="1" dirty="0" smtClean="0">
                <a:solidFill>
                  <a:srgbClr val="FF0000"/>
                </a:solidFill>
                <a:latin typeface="Meiryo UI" panose="020B0604030504040204" pitchFamily="50" charset="-128"/>
                <a:ea typeface="Meiryo UI" panose="020B0604030504040204" pitchFamily="50" charset="-128"/>
              </a:rPr>
              <a:t>の次回データ取込が実施可能</a:t>
            </a:r>
            <a:r>
              <a:rPr lang="ja-JP" altLang="en-US" sz="1100" dirty="0" smtClean="0">
                <a:solidFill>
                  <a:srgbClr val="000000"/>
                </a:solidFill>
                <a:latin typeface="Meiryo UI" panose="020B0604030504040204" pitchFamily="50" charset="-128"/>
                <a:ea typeface="Meiryo UI" panose="020B0604030504040204" pitchFamily="50" charset="-128"/>
              </a:rPr>
              <a:t>となる。</a:t>
            </a:r>
            <a:endParaRPr lang="en-US" altLang="ja-JP" sz="1100" dirty="0" smtClean="0">
              <a:solidFill>
                <a:srgbClr val="000000"/>
              </a:solidFill>
              <a:latin typeface="Meiryo UI" panose="020B0604030504040204" pitchFamily="50" charset="-128"/>
              <a:ea typeface="Meiryo UI" panose="020B0604030504040204" pitchFamily="50" charset="-128"/>
            </a:endParaRPr>
          </a:p>
        </p:txBody>
      </p:sp>
      <p:sp>
        <p:nvSpPr>
          <p:cNvPr id="40" name="ホームベース 39"/>
          <p:cNvSpPr/>
          <p:nvPr/>
        </p:nvSpPr>
        <p:spPr>
          <a:xfrm>
            <a:off x="6083639" y="5646802"/>
            <a:ext cx="3547278"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t>データ取込</a:t>
            </a:r>
            <a:endParaRPr kumimoji="1" lang="ja-JP" altLang="en-US" sz="1200" dirty="0"/>
          </a:p>
        </p:txBody>
      </p:sp>
      <p:cxnSp>
        <p:nvCxnSpPr>
          <p:cNvPr id="41" name="直線矢印コネクタ 87"/>
          <p:cNvCxnSpPr>
            <a:stCxn id="72" idx="3"/>
            <a:endCxn id="40" idx="1"/>
          </p:cNvCxnSpPr>
          <p:nvPr/>
        </p:nvCxnSpPr>
        <p:spPr>
          <a:xfrm>
            <a:off x="5615796" y="3186065"/>
            <a:ext cx="467843" cy="2801138"/>
          </a:xfrm>
          <a:prstGeom prst="bentConnector3">
            <a:avLst>
              <a:gd name="adj1" fmla="val 5000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直線矢印コネクタ 87"/>
          <p:cNvCxnSpPr>
            <a:stCxn id="71" idx="3"/>
            <a:endCxn id="40" idx="1"/>
          </p:cNvCxnSpPr>
          <p:nvPr/>
        </p:nvCxnSpPr>
        <p:spPr>
          <a:xfrm>
            <a:off x="5615796" y="2772299"/>
            <a:ext cx="467843" cy="3214904"/>
          </a:xfrm>
          <a:prstGeom prst="bentConnector3">
            <a:avLst>
              <a:gd name="adj1" fmla="val 5000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直線矢印コネクタ 87"/>
          <p:cNvCxnSpPr>
            <a:stCxn id="4" idx="3"/>
            <a:endCxn id="72" idx="1"/>
          </p:cNvCxnSpPr>
          <p:nvPr/>
        </p:nvCxnSpPr>
        <p:spPr>
          <a:xfrm flipV="1">
            <a:off x="2797704" y="3186065"/>
            <a:ext cx="243284" cy="2803688"/>
          </a:xfrm>
          <a:prstGeom prst="bentConnector3">
            <a:avLst>
              <a:gd name="adj1" fmla="val 5000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84" name="線吹き出し 1 (枠付き) 83"/>
          <p:cNvSpPr/>
          <p:nvPr/>
        </p:nvSpPr>
        <p:spPr>
          <a:xfrm>
            <a:off x="1341880" y="3957596"/>
            <a:ext cx="1522457" cy="1157960"/>
          </a:xfrm>
          <a:prstGeom prst="borderCallout1">
            <a:avLst>
              <a:gd name="adj1" fmla="val 100834"/>
              <a:gd name="adj2" fmla="val 87628"/>
              <a:gd name="adj3" fmla="val 146730"/>
              <a:gd name="adj4" fmla="val 10388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rgbClr val="000000"/>
                </a:solidFill>
                <a:latin typeface="Meiryo UI" panose="020B0604030504040204" pitchFamily="50" charset="-128"/>
                <a:ea typeface="Meiryo UI" panose="020B0604030504040204" pitchFamily="50" charset="-128"/>
              </a:rPr>
              <a:t>受託領域での取込前</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確認結果の</a:t>
            </a:r>
            <a:r>
              <a:rPr lang="en-US" altLang="ja-JP" sz="1100" dirty="0" smtClean="0">
                <a:solidFill>
                  <a:srgbClr val="000000"/>
                </a:solidFill>
                <a:latin typeface="Meiryo UI" panose="020B0604030504040204" pitchFamily="50" charset="-128"/>
                <a:ea typeface="Meiryo UI" panose="020B0604030504040204" pitchFamily="50" charset="-128"/>
              </a:rPr>
              <a:t>LDI</a:t>
            </a:r>
            <a:r>
              <a:rPr lang="ja-JP" altLang="en-US" sz="1100" dirty="0" smtClean="0">
                <a:solidFill>
                  <a:srgbClr val="000000"/>
                </a:solidFill>
                <a:latin typeface="Meiryo UI" panose="020B0604030504040204" pitchFamily="50" charset="-128"/>
                <a:ea typeface="Meiryo UI" panose="020B0604030504040204" pitchFamily="50" charset="-128"/>
              </a:rPr>
              <a:t>承認後、</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二次利用</a:t>
            </a:r>
            <a:r>
              <a:rPr lang="en-US" altLang="ja-JP" sz="1100" dirty="0" smtClean="0">
                <a:solidFill>
                  <a:srgbClr val="000000"/>
                </a:solidFill>
                <a:latin typeface="Meiryo UI" panose="020B0604030504040204" pitchFamily="50" charset="-128"/>
                <a:ea typeface="Meiryo UI" panose="020B0604030504040204" pitchFamily="50" charset="-128"/>
              </a:rPr>
              <a:t>DB</a:t>
            </a:r>
            <a:r>
              <a:rPr lang="ja-JP" altLang="en-US" sz="1100" dirty="0" err="1" smtClean="0">
                <a:solidFill>
                  <a:srgbClr val="000000"/>
                </a:solidFill>
                <a:latin typeface="Meiryo UI" panose="020B0604030504040204" pitchFamily="50" charset="-128"/>
                <a:ea typeface="Meiryo UI" panose="020B0604030504040204" pitchFamily="50" charset="-128"/>
              </a:rPr>
              <a:t>への</a:t>
            </a:r>
            <a:r>
              <a:rPr lang="ja-JP" altLang="en-US" sz="1100" dirty="0" smtClean="0">
                <a:solidFill>
                  <a:srgbClr val="000000"/>
                </a:solidFill>
                <a:latin typeface="Meiryo UI" panose="020B0604030504040204" pitchFamily="50" charset="-128"/>
                <a:ea typeface="Meiryo UI" panose="020B0604030504040204" pitchFamily="50" charset="-128"/>
              </a:rPr>
              <a:t>登録</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処理が完了したら</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後続処理が実行可能</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となる。</a:t>
            </a:r>
            <a:endParaRPr lang="en-US" altLang="ja-JP" sz="1100" dirty="0" smtClean="0">
              <a:solidFill>
                <a:srgbClr val="000000"/>
              </a:solidFill>
              <a:latin typeface="Meiryo UI" panose="020B0604030504040204" pitchFamily="50" charset="-128"/>
              <a:ea typeface="Meiryo UI" panose="020B0604030504040204" pitchFamily="50" charset="-128"/>
            </a:endParaRPr>
          </a:p>
        </p:txBody>
      </p:sp>
      <p:sp>
        <p:nvSpPr>
          <p:cNvPr id="63" name="ホームベース 62"/>
          <p:cNvSpPr/>
          <p:nvPr/>
        </p:nvSpPr>
        <p:spPr>
          <a:xfrm>
            <a:off x="6504899" y="3651734"/>
            <a:ext cx="1293379"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t>エラー患者データ作成</a:t>
            </a:r>
            <a:endParaRPr kumimoji="1" lang="en-US" altLang="ja-JP" sz="1200" dirty="0" smtClean="0"/>
          </a:p>
          <a:p>
            <a:pPr algn="ctr"/>
            <a:r>
              <a:rPr lang="ja-JP" altLang="en-US" sz="1200" dirty="0" smtClean="0"/>
              <a:t>（取込前確認）</a:t>
            </a:r>
            <a:endParaRPr kumimoji="1" lang="ja-JP" altLang="en-US" sz="1200" dirty="0"/>
          </a:p>
        </p:txBody>
      </p:sp>
      <p:sp>
        <p:nvSpPr>
          <p:cNvPr id="64" name="ホームベース 63"/>
          <p:cNvSpPr/>
          <p:nvPr/>
        </p:nvSpPr>
        <p:spPr>
          <a:xfrm>
            <a:off x="7865709" y="3648993"/>
            <a:ext cx="1293379"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t>エラー患者データ作成</a:t>
            </a:r>
            <a:endParaRPr kumimoji="1" lang="en-US" altLang="ja-JP" sz="1200" dirty="0" smtClean="0"/>
          </a:p>
          <a:p>
            <a:pPr algn="ctr"/>
            <a:r>
              <a:rPr lang="ja-JP" altLang="en-US" sz="1200" dirty="0" smtClean="0"/>
              <a:t>（取込後確認）</a:t>
            </a:r>
            <a:endParaRPr kumimoji="1" lang="ja-JP" altLang="en-US" sz="1200" dirty="0"/>
          </a:p>
        </p:txBody>
      </p:sp>
      <p:sp>
        <p:nvSpPr>
          <p:cNvPr id="67" name="ホームベース 66"/>
          <p:cNvSpPr/>
          <p:nvPr/>
        </p:nvSpPr>
        <p:spPr>
          <a:xfrm>
            <a:off x="6504899" y="1707135"/>
            <a:ext cx="1293379"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MML</a:t>
            </a:r>
            <a:r>
              <a:rPr kumimoji="1" lang="ja-JP" altLang="en-US" sz="1200" dirty="0" smtClean="0"/>
              <a:t>個別取込</a:t>
            </a:r>
            <a:endParaRPr kumimoji="1" lang="en-US" altLang="ja-JP" sz="1200" dirty="0" smtClean="0"/>
          </a:p>
          <a:p>
            <a:pPr algn="ctr"/>
            <a:r>
              <a:rPr lang="ja-JP" altLang="en-US" sz="1200" dirty="0" smtClean="0"/>
              <a:t>（取込前確認）</a:t>
            </a:r>
            <a:endParaRPr kumimoji="1" lang="ja-JP" altLang="en-US" sz="1200" dirty="0"/>
          </a:p>
        </p:txBody>
      </p:sp>
      <p:sp>
        <p:nvSpPr>
          <p:cNvPr id="68" name="ホームベース 67"/>
          <p:cNvSpPr/>
          <p:nvPr/>
        </p:nvSpPr>
        <p:spPr>
          <a:xfrm>
            <a:off x="7865709" y="1704394"/>
            <a:ext cx="1293379"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MML</a:t>
            </a:r>
            <a:r>
              <a:rPr kumimoji="1" lang="ja-JP" altLang="en-US" sz="1200" dirty="0" smtClean="0"/>
              <a:t>個別取込</a:t>
            </a:r>
            <a:endParaRPr kumimoji="1" lang="en-US" altLang="ja-JP" sz="1200" dirty="0" smtClean="0"/>
          </a:p>
          <a:p>
            <a:pPr algn="ctr"/>
            <a:r>
              <a:rPr lang="ja-JP" altLang="en-US" sz="1200" dirty="0" smtClean="0"/>
              <a:t>（取込後確認）</a:t>
            </a:r>
            <a:endParaRPr kumimoji="1" lang="ja-JP" altLang="en-US" sz="1200" dirty="0"/>
          </a:p>
        </p:txBody>
      </p:sp>
      <p:sp>
        <p:nvSpPr>
          <p:cNvPr id="69" name="ホームベース 68"/>
          <p:cNvSpPr/>
          <p:nvPr/>
        </p:nvSpPr>
        <p:spPr>
          <a:xfrm>
            <a:off x="1700035" y="1704393"/>
            <a:ext cx="3915761" cy="680801"/>
          </a:xfrm>
          <a:prstGeom prst="homePlate">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MML</a:t>
            </a:r>
            <a:r>
              <a:rPr kumimoji="1" lang="ja-JP" altLang="en-US" sz="1200" dirty="0" smtClean="0"/>
              <a:t>個別取込</a:t>
            </a:r>
            <a:r>
              <a:rPr lang="ja-JP" altLang="en-US" sz="1200" dirty="0" smtClean="0"/>
              <a:t>（事前処理）</a:t>
            </a:r>
            <a:endParaRPr kumimoji="1" lang="ja-JP" altLang="en-US" sz="1200" dirty="0"/>
          </a:p>
        </p:txBody>
      </p:sp>
      <p:sp>
        <p:nvSpPr>
          <p:cNvPr id="70" name="ホームベース 69"/>
          <p:cNvSpPr/>
          <p:nvPr/>
        </p:nvSpPr>
        <p:spPr>
          <a:xfrm>
            <a:off x="4601777" y="4643059"/>
            <a:ext cx="1128328" cy="680801"/>
          </a:xfrm>
          <a:prstGeom prst="homePlate">
            <a:avLst/>
          </a:prstGeom>
          <a:solidFill>
            <a:srgbClr val="0070C0"/>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t>二次</a:t>
            </a:r>
            <a:r>
              <a:rPr lang="ja-JP" altLang="en-US" sz="1200" dirty="0" smtClean="0"/>
              <a:t>利用</a:t>
            </a:r>
            <a:endParaRPr lang="en-US" altLang="ja-JP" sz="1200" dirty="0" smtClean="0"/>
          </a:p>
          <a:p>
            <a:pPr algn="ctr"/>
            <a:r>
              <a:rPr lang="en-US" altLang="ja-JP" sz="1200" dirty="0" smtClean="0"/>
              <a:t>DB(</a:t>
            </a:r>
            <a:r>
              <a:rPr kumimoji="1" lang="ja-JP" altLang="en-US" sz="1200" dirty="0" smtClean="0"/>
              <a:t>断面</a:t>
            </a:r>
            <a:r>
              <a:rPr kumimoji="1" lang="en-US" altLang="ja-JP" sz="1200" dirty="0" smtClean="0"/>
              <a:t>)</a:t>
            </a:r>
          </a:p>
          <a:p>
            <a:pPr algn="ctr"/>
            <a:r>
              <a:rPr kumimoji="1" lang="ja-JP" altLang="en-US" sz="1200" dirty="0" smtClean="0"/>
              <a:t>作成</a:t>
            </a:r>
            <a:endParaRPr kumimoji="1" lang="ja-JP" altLang="en-US" sz="1200" dirty="0"/>
          </a:p>
        </p:txBody>
      </p:sp>
      <p:sp>
        <p:nvSpPr>
          <p:cNvPr id="74" name="ホームベース 73"/>
          <p:cNvSpPr/>
          <p:nvPr/>
        </p:nvSpPr>
        <p:spPr>
          <a:xfrm>
            <a:off x="8801320" y="4641493"/>
            <a:ext cx="920552" cy="680801"/>
          </a:xfrm>
          <a:prstGeom prst="homePlate">
            <a:avLst/>
          </a:prstGeom>
          <a:solidFill>
            <a:srgbClr val="0070C0"/>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t>データ</a:t>
            </a:r>
            <a:endParaRPr lang="en-US" altLang="ja-JP" sz="1200" dirty="0" smtClean="0"/>
          </a:p>
          <a:p>
            <a:pPr algn="ctr"/>
            <a:r>
              <a:rPr lang="ja-JP" altLang="en-US" sz="1200" dirty="0" smtClean="0"/>
              <a:t>マート</a:t>
            </a:r>
            <a:r>
              <a:rPr lang="en-US" altLang="ja-JP" sz="1200" dirty="0" smtClean="0"/>
              <a:t/>
            </a:r>
            <a:br>
              <a:rPr lang="en-US" altLang="ja-JP" sz="1200" dirty="0" smtClean="0"/>
            </a:br>
            <a:r>
              <a:rPr kumimoji="1" lang="ja-JP" altLang="en-US" sz="1200" dirty="0" smtClean="0"/>
              <a:t>作成</a:t>
            </a:r>
            <a:endParaRPr kumimoji="1" lang="ja-JP" altLang="en-US" sz="1200" dirty="0"/>
          </a:p>
        </p:txBody>
      </p:sp>
      <p:cxnSp>
        <p:nvCxnSpPr>
          <p:cNvPr id="77" name="直線矢印コネクタ 87"/>
          <p:cNvCxnSpPr>
            <a:stCxn id="4" idx="3"/>
            <a:endCxn id="70" idx="1"/>
          </p:cNvCxnSpPr>
          <p:nvPr/>
        </p:nvCxnSpPr>
        <p:spPr>
          <a:xfrm flipV="1">
            <a:off x="2797704" y="4983460"/>
            <a:ext cx="1804073" cy="1006293"/>
          </a:xfrm>
          <a:prstGeom prst="bentConnector3">
            <a:avLst>
              <a:gd name="adj1" fmla="val 5000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直線矢印コネクタ 87"/>
          <p:cNvCxnSpPr>
            <a:stCxn id="73" idx="3"/>
            <a:endCxn id="67" idx="1"/>
          </p:cNvCxnSpPr>
          <p:nvPr/>
        </p:nvCxnSpPr>
        <p:spPr>
          <a:xfrm flipH="1" flipV="1">
            <a:off x="6504899" y="2047536"/>
            <a:ext cx="825563" cy="977613"/>
          </a:xfrm>
          <a:prstGeom prst="bentConnector5">
            <a:avLst>
              <a:gd name="adj1" fmla="val -27690"/>
              <a:gd name="adj2" fmla="val 42941"/>
              <a:gd name="adj3" fmla="val 12769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直線矢印コネクタ 87"/>
          <p:cNvCxnSpPr>
            <a:stCxn id="73" idx="3"/>
            <a:endCxn id="63" idx="1"/>
          </p:cNvCxnSpPr>
          <p:nvPr/>
        </p:nvCxnSpPr>
        <p:spPr>
          <a:xfrm flipH="1">
            <a:off x="6504899" y="3025149"/>
            <a:ext cx="825563" cy="966986"/>
          </a:xfrm>
          <a:prstGeom prst="bentConnector5">
            <a:avLst>
              <a:gd name="adj1" fmla="val -27690"/>
              <a:gd name="adj2" fmla="val 40187"/>
              <a:gd name="adj3" fmla="val 127690"/>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直線矢印コネクタ 87"/>
          <p:cNvCxnSpPr>
            <a:stCxn id="64" idx="3"/>
            <a:endCxn id="74" idx="1"/>
          </p:cNvCxnSpPr>
          <p:nvPr/>
        </p:nvCxnSpPr>
        <p:spPr>
          <a:xfrm flipH="1">
            <a:off x="8801320" y="3989394"/>
            <a:ext cx="357768" cy="992500"/>
          </a:xfrm>
          <a:prstGeom prst="bentConnector5">
            <a:avLst>
              <a:gd name="adj1" fmla="val -63896"/>
              <a:gd name="adj2" fmla="val 52607"/>
              <a:gd name="adj3" fmla="val 163896"/>
            </a:avLst>
          </a:prstGeom>
          <a:ln w="12700">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線吹き出し 1 (枠付き) 89"/>
          <p:cNvSpPr/>
          <p:nvPr/>
        </p:nvSpPr>
        <p:spPr>
          <a:xfrm>
            <a:off x="5914736" y="4598503"/>
            <a:ext cx="2398506" cy="677867"/>
          </a:xfrm>
          <a:prstGeom prst="borderCallout1">
            <a:avLst>
              <a:gd name="adj1" fmla="val 34660"/>
              <a:gd name="adj2" fmla="val 100149"/>
              <a:gd name="adj3" fmla="val 10369"/>
              <a:gd name="adj4" fmla="val 11065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rgbClr val="000000"/>
                </a:solidFill>
                <a:latin typeface="Meiryo UI" panose="020B0604030504040204" pitchFamily="50" charset="-128"/>
                <a:ea typeface="Meiryo UI" panose="020B0604030504040204" pitchFamily="50" charset="-128"/>
              </a:rPr>
              <a:t>エラー患者データ作成の取込後確認で</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問題ないことを確認してからデータマート作成以降の処理を実施する必要がある</a:t>
            </a:r>
            <a:endParaRPr lang="en-US" altLang="ja-JP" sz="1100" dirty="0" smtClean="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0783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72699"/>
          <a:ext cx="9475604" cy="5420150"/>
        </p:xfrm>
        <a:graphic>
          <a:graphicData uri="http://schemas.openxmlformats.org/drawingml/2006/table">
            <a:tbl>
              <a:tblPr firstRow="1" bandRow="1">
                <a:tableStyleId>{5940675A-B579-460E-94D1-54222C63F5DA}</a:tableStyleId>
              </a:tblPr>
              <a:tblGrid>
                <a:gridCol w="3164497">
                  <a:extLst>
                    <a:ext uri="{9D8B030D-6E8A-4147-A177-3AD203B41FA5}">
                      <a16:colId xmlns:a16="http://schemas.microsoft.com/office/drawing/2014/main" val="2601570289"/>
                    </a:ext>
                  </a:extLst>
                </a:gridCol>
                <a:gridCol w="1699350">
                  <a:extLst>
                    <a:ext uri="{9D8B030D-6E8A-4147-A177-3AD203B41FA5}">
                      <a16:colId xmlns:a16="http://schemas.microsoft.com/office/drawing/2014/main" val="2240442798"/>
                    </a:ext>
                  </a:extLst>
                </a:gridCol>
                <a:gridCol w="1983887">
                  <a:extLst>
                    <a:ext uri="{9D8B030D-6E8A-4147-A177-3AD203B41FA5}">
                      <a16:colId xmlns:a16="http://schemas.microsoft.com/office/drawing/2014/main" val="2278357493"/>
                    </a:ext>
                  </a:extLst>
                </a:gridCol>
                <a:gridCol w="2627870">
                  <a:extLst>
                    <a:ext uri="{9D8B030D-6E8A-4147-A177-3AD203B41FA5}">
                      <a16:colId xmlns:a16="http://schemas.microsoft.com/office/drawing/2014/main" val="1919255769"/>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gridSpan="3">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grid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a:t>
            </a:r>
            <a:r>
              <a:rPr lang="ja-JP" altLang="en-US" sz="1800" b="1" dirty="0" smtClean="0">
                <a:latin typeface="Meiryo UI" panose="020B0604030504040204" pitchFamily="50" charset="-128"/>
                <a:ea typeface="Meiryo UI" panose="020B0604030504040204" pitchFamily="50" charset="-128"/>
              </a:rPr>
              <a:t>データフロー概要</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妥当性確認を考慮した各機能</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処理のデータフローの概要は以下の通り。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solidFill>
              <a:schemeClr val="bg1"/>
            </a:solid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81218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50515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00144"/>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484266"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358684"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52466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0-3:</a:t>
            </a:r>
            <a:r>
              <a:rPr lang="ja-JP" altLang="en-US" sz="1050" kern="0" dirty="0" smtClean="0">
                <a:solidFill>
                  <a:srgbClr val="404040"/>
                </a:solidFill>
                <a:latin typeface="Meiryo UI" panose="020B0604030504040204" pitchFamily="50" charset="-128"/>
                <a:ea typeface="Meiryo UI" panose="020B0604030504040204" pitchFamily="50" charset="-128"/>
              </a:rPr>
              <a:t>取込前確認処理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506164" y="524247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sp>
        <p:nvSpPr>
          <p:cNvPr id="103" name="テキスト ボックス 102"/>
          <p:cNvSpPr txBox="1"/>
          <p:nvPr/>
        </p:nvSpPr>
        <p:spPr>
          <a:xfrm>
            <a:off x="2133675" y="500957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0-5:</a:t>
            </a:r>
            <a:r>
              <a:rPr lang="ja-JP" altLang="en-US" sz="1050" kern="0" dirty="0" smtClean="0">
                <a:solidFill>
                  <a:srgbClr val="404040"/>
                </a:solidFill>
                <a:latin typeface="Meiryo UI" panose="020B0604030504040204" pitchFamily="50" charset="-128"/>
                <a:ea typeface="Meiryo UI" panose="020B0604030504040204" pitchFamily="50" charset="-128"/>
              </a:rPr>
              <a:t>取込後確認処理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10" name="直線コネクタ 109"/>
          <p:cNvCxnSpPr/>
          <p:nvPr/>
        </p:nvCxnSpPr>
        <p:spPr>
          <a:xfrm>
            <a:off x="7133430"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1" name="フローチャート: 磁気ディスク 110"/>
          <p:cNvSpPr/>
          <p:nvPr/>
        </p:nvSpPr>
        <p:spPr>
          <a:xfrm>
            <a:off x="741350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112" name="フローチャート: 磁気ディスク 111"/>
          <p:cNvSpPr/>
          <p:nvPr/>
        </p:nvSpPr>
        <p:spPr>
          <a:xfrm>
            <a:off x="741293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113" name="カギ線コネクタ 76"/>
          <p:cNvCxnSpPr>
            <a:stCxn id="112" idx="3"/>
            <a:endCxn id="111" idx="1"/>
          </p:cNvCxnSpPr>
          <p:nvPr/>
        </p:nvCxnSpPr>
        <p:spPr>
          <a:xfrm>
            <a:off x="778401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テキスト ボックス 113"/>
          <p:cNvSpPr txBox="1"/>
          <p:nvPr/>
        </p:nvSpPr>
        <p:spPr>
          <a:xfrm>
            <a:off x="8221780"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159" idx="2"/>
          </p:cNvCxnSpPr>
          <p:nvPr/>
        </p:nvCxnSpPr>
        <p:spPr>
          <a:xfrm>
            <a:off x="4830897" y="3506795"/>
            <a:ext cx="495901" cy="299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カギ線コネクタ 131"/>
          <p:cNvCxnSpPr>
            <a:stCxn id="101" idx="4"/>
            <a:endCxn id="98" idx="2"/>
          </p:cNvCxnSpPr>
          <p:nvPr/>
        </p:nvCxnSpPr>
        <p:spPr>
          <a:xfrm flipV="1">
            <a:off x="3248332" y="4670019"/>
            <a:ext cx="428137" cy="833558"/>
          </a:xfrm>
          <a:prstGeom prst="bentConnector3">
            <a:avLst>
              <a:gd name="adj1" fmla="val 6864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4088729" y="324569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514913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7" name="フローチャート: 磁気ディスク 146"/>
          <p:cNvSpPr/>
          <p:nvPr/>
        </p:nvSpPr>
        <p:spPr>
          <a:xfrm>
            <a:off x="2484266"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906016"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4086469" y="231308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803263" y="188119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59" name="フローチャート: 磁気ディスク 158"/>
          <p:cNvSpPr/>
          <p:nvPr/>
        </p:nvSpPr>
        <p:spPr>
          <a:xfrm>
            <a:off x="5326798" y="324869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5366862" y="215196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テーブルに存在する</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患者のみ適用</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181" name="カギ線コネクタ 180"/>
          <p:cNvCxnSpPr>
            <a:stCxn id="111" idx="3"/>
            <a:endCxn id="166" idx="1"/>
          </p:cNvCxnSpPr>
          <p:nvPr/>
        </p:nvCxnSpPr>
        <p:spPr>
          <a:xfrm rot="5400000">
            <a:off x="7236550" y="3697257"/>
            <a:ext cx="1095220" cy="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3" name="フローチャート: 磁気ディスク 202"/>
          <p:cNvSpPr/>
          <p:nvPr/>
        </p:nvSpPr>
        <p:spPr>
          <a:xfrm>
            <a:off x="5327151" y="581485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5697882" y="3770894"/>
            <a:ext cx="353" cy="204396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5881356" y="44603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11" name="テキスト ボックス 210"/>
          <p:cNvSpPr txBox="1"/>
          <p:nvPr/>
        </p:nvSpPr>
        <p:spPr>
          <a:xfrm>
            <a:off x="7829875" y="316951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と取込対象の判定を実施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234" name="カギ線コネクタ 233"/>
          <p:cNvCxnSpPr>
            <a:stCxn id="166" idx="4"/>
            <a:endCxn id="233" idx="1"/>
          </p:cNvCxnSpPr>
          <p:nvPr/>
        </p:nvCxnSpPr>
        <p:spPr>
          <a:xfrm rot="16200000" flipH="1">
            <a:off x="7263230" y="5287796"/>
            <a:ext cx="1042145" cy="56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0" name="テキスト ボックス 239"/>
          <p:cNvSpPr txBox="1"/>
          <p:nvPr/>
        </p:nvSpPr>
        <p:spPr>
          <a:xfrm>
            <a:off x="7821980" y="476257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smtClean="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オプトアウト対象患者情報の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削除も実施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246" name="カギ線コネクタ 245"/>
          <p:cNvCxnSpPr>
            <a:stCxn id="147" idx="4"/>
            <a:endCxn id="154" idx="2"/>
          </p:cNvCxnSpPr>
          <p:nvPr/>
        </p:nvCxnSpPr>
        <p:spPr>
          <a:xfrm flipV="1">
            <a:off x="3226434" y="2574191"/>
            <a:ext cx="860035" cy="3766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6272422" y="577074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1" name="テキスト ボックス 300"/>
          <p:cNvSpPr txBox="1"/>
          <p:nvPr/>
        </p:nvSpPr>
        <p:spPr>
          <a:xfrm>
            <a:off x="8613075" y="596112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4" name="フローチャート: 磁気ディスク 303"/>
          <p:cNvSpPr/>
          <p:nvPr/>
        </p:nvSpPr>
        <p:spPr>
          <a:xfrm>
            <a:off x="8928374" y="538854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21" name="カギ線コネクタ 320"/>
          <p:cNvCxnSpPr>
            <a:stCxn id="154" idx="4"/>
            <a:endCxn id="159" idx="1"/>
          </p:cNvCxnSpPr>
          <p:nvPr/>
        </p:nvCxnSpPr>
        <p:spPr>
          <a:xfrm>
            <a:off x="4828637" y="2574191"/>
            <a:ext cx="869245"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フローチャート: 磁気ディスク 232"/>
          <p:cNvSpPr/>
          <p:nvPr/>
        </p:nvSpPr>
        <p:spPr>
          <a:xfrm>
            <a:off x="7413503" y="580915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232" name="フローチャート: 磁気ディスク 231"/>
          <p:cNvSpPr/>
          <p:nvPr/>
        </p:nvSpPr>
        <p:spPr>
          <a:xfrm>
            <a:off x="6195747" y="523387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42" name="カギ線コネクタ 341"/>
          <p:cNvCxnSpPr>
            <a:stCxn id="134" idx="4"/>
            <a:endCxn id="111" idx="2"/>
          </p:cNvCxnSpPr>
          <p:nvPr/>
        </p:nvCxnSpPr>
        <p:spPr>
          <a:xfrm flipV="1">
            <a:off x="4830897" y="2888789"/>
            <a:ext cx="2582605" cy="618006"/>
          </a:xfrm>
          <a:prstGeom prst="bentConnector3">
            <a:avLst>
              <a:gd name="adj1" fmla="val 381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8" name="フローチャート: 磁気ディスク 97"/>
          <p:cNvSpPr/>
          <p:nvPr/>
        </p:nvSpPr>
        <p:spPr>
          <a:xfrm>
            <a:off x="3676469" y="440891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07" name="カギ線コネクタ 106"/>
          <p:cNvCxnSpPr>
            <a:stCxn id="98" idx="4"/>
            <a:endCxn id="134" idx="2"/>
          </p:cNvCxnSpPr>
          <p:nvPr/>
        </p:nvCxnSpPr>
        <p:spPr>
          <a:xfrm flipH="1" flipV="1">
            <a:off x="4088729" y="3506795"/>
            <a:ext cx="329908" cy="1163224"/>
          </a:xfrm>
          <a:prstGeom prst="bentConnector5">
            <a:avLst>
              <a:gd name="adj1" fmla="val -69292"/>
              <a:gd name="adj2" fmla="val 50000"/>
              <a:gd name="adj3" fmla="val 16929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5" name="テキスト ボックス 114"/>
          <p:cNvSpPr txBox="1"/>
          <p:nvPr/>
        </p:nvSpPr>
        <p:spPr>
          <a:xfrm>
            <a:off x="3898889" y="382291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146" name="テキスト ボックス 145"/>
          <p:cNvSpPr txBox="1"/>
          <p:nvPr/>
        </p:nvSpPr>
        <p:spPr>
          <a:xfrm>
            <a:off x="3555995" y="502930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4" name="フローチャート: 磁気ディスク 143"/>
          <p:cNvSpPr/>
          <p:nvPr/>
        </p:nvSpPr>
        <p:spPr>
          <a:xfrm>
            <a:off x="8930369" y="42448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r>
              <a:rPr lang="en-US" altLang="ja-JP" sz="1200" b="1" dirty="0" smtClean="0">
                <a:solidFill>
                  <a:schemeClr val="tx2">
                    <a:lumMod val="75000"/>
                    <a:lumOff val="25000"/>
                  </a:schemeClr>
                </a:solidFill>
              </a:rPr>
              <a:t/>
            </a:r>
            <a:br>
              <a:rPr lang="en-US" altLang="ja-JP" sz="1200" b="1" dirty="0" smtClean="0">
                <a:solidFill>
                  <a:schemeClr val="tx2">
                    <a:lumMod val="75000"/>
                    <a:lumOff val="25000"/>
                  </a:schemeClr>
                </a:solidFill>
              </a:rPr>
            </a:br>
            <a:r>
              <a:rPr lang="ja-JP" altLang="en-US" sz="1200" b="1" dirty="0" smtClean="0">
                <a:solidFill>
                  <a:schemeClr val="tx2">
                    <a:lumMod val="75000"/>
                    <a:lumOff val="25000"/>
                  </a:schemeClr>
                </a:solidFill>
              </a:rPr>
              <a:t>取込前</a:t>
            </a:r>
            <a:r>
              <a:rPr kumimoji="1" lang="ja-JP"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49" name="カギ線コネクタ 76"/>
          <p:cNvCxnSpPr>
            <a:stCxn id="166" idx="5"/>
            <a:endCxn id="144" idx="2"/>
          </p:cNvCxnSpPr>
          <p:nvPr/>
        </p:nvCxnSpPr>
        <p:spPr>
          <a:xfrm flipV="1">
            <a:off x="8256040" y="4505906"/>
            <a:ext cx="674329" cy="10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5" name="フローチャート: 磁気ディスク 154"/>
          <p:cNvSpPr/>
          <p:nvPr/>
        </p:nvSpPr>
        <p:spPr>
          <a:xfrm>
            <a:off x="6088426" y="37580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57" name="カギ線コネクタ 156"/>
          <p:cNvCxnSpPr>
            <a:stCxn id="159" idx="4"/>
            <a:endCxn id="155" idx="1"/>
          </p:cNvCxnSpPr>
          <p:nvPr/>
        </p:nvCxnSpPr>
        <p:spPr>
          <a:xfrm>
            <a:off x="6068966" y="3509792"/>
            <a:ext cx="390544" cy="24827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2" name="テキスト ボックス 161"/>
          <p:cNvSpPr txBox="1"/>
          <p:nvPr/>
        </p:nvSpPr>
        <p:spPr>
          <a:xfrm>
            <a:off x="5879628" y="300209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66" name="フローチャート: データ 165"/>
          <p:cNvSpPr/>
          <p:nvPr/>
        </p:nvSpPr>
        <p:spPr>
          <a:xfrm>
            <a:off x="7193989" y="424500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169" name="テキスト ボックス 168"/>
          <p:cNvSpPr txBox="1"/>
          <p:nvPr/>
        </p:nvSpPr>
        <p:spPr>
          <a:xfrm>
            <a:off x="7850747" y="368826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70" name="テキスト ボックス 169"/>
          <p:cNvSpPr txBox="1"/>
          <p:nvPr/>
        </p:nvSpPr>
        <p:spPr>
          <a:xfrm>
            <a:off x="8638027" y="3887194"/>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4" name="テキスト ボックス 73"/>
          <p:cNvSpPr txBox="1"/>
          <p:nvPr/>
        </p:nvSpPr>
        <p:spPr>
          <a:xfrm>
            <a:off x="8219829"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8221970"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91" name="カギ線コネクタ 90"/>
          <p:cNvCxnSpPr>
            <a:stCxn id="65" idx="4"/>
            <a:endCxn id="101" idx="2"/>
          </p:cNvCxnSpPr>
          <p:nvPr/>
        </p:nvCxnSpPr>
        <p:spPr>
          <a:xfrm flipV="1">
            <a:off x="2132835" y="5503577"/>
            <a:ext cx="373329" cy="5697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カギ線コネクタ 99"/>
          <p:cNvCxnSpPr>
            <a:stCxn id="203" idx="4"/>
            <a:endCxn id="232" idx="2"/>
          </p:cNvCxnSpPr>
          <p:nvPr/>
        </p:nvCxnSpPr>
        <p:spPr>
          <a:xfrm flipV="1">
            <a:off x="6069319" y="5494975"/>
            <a:ext cx="126428" cy="580983"/>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4" name="線吹き出し 1 (枠付き) 103"/>
          <p:cNvSpPr/>
          <p:nvPr/>
        </p:nvSpPr>
        <p:spPr>
          <a:xfrm>
            <a:off x="1799505" y="1299613"/>
            <a:ext cx="1937079" cy="590387"/>
          </a:xfrm>
          <a:prstGeom prst="borderCallout1">
            <a:avLst>
              <a:gd name="adj1" fmla="val 30707"/>
              <a:gd name="adj2" fmla="val -956"/>
              <a:gd name="adj3" fmla="val -14399"/>
              <a:gd name="adj4" fmla="val -1601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システム</a:t>
            </a:r>
            <a:r>
              <a:rPr lang="en-US" altLang="ja-JP" sz="1200" dirty="0" smtClean="0">
                <a:solidFill>
                  <a:schemeClr val="tx1"/>
                </a:solidFill>
                <a:latin typeface="Meiryo UI" panose="020B0604030504040204" pitchFamily="50" charset="-128"/>
                <a:ea typeface="Meiryo UI" panose="020B0604030504040204" pitchFamily="50" charset="-128"/>
              </a:rPr>
              <a:t>Tm</a:t>
            </a:r>
            <a:r>
              <a:rPr lang="ja-JP" altLang="en-US" sz="1200" dirty="0" smtClean="0">
                <a:solidFill>
                  <a:schemeClr val="tx1"/>
                </a:solidFill>
                <a:latin typeface="Meiryo UI" panose="020B0604030504040204" pitchFamily="50" charset="-128"/>
                <a:ea typeface="Meiryo UI" panose="020B0604030504040204" pitchFamily="50" charset="-128"/>
              </a:rPr>
              <a:t>取込機能</a:t>
            </a:r>
            <a:r>
              <a:rPr kumimoji="1" lang="ja-JP" altLang="en-US" sz="1200" dirty="0" smtClean="0">
                <a:solidFill>
                  <a:schemeClr val="tx1"/>
                </a:solidFill>
                <a:latin typeface="Meiryo UI" panose="020B0604030504040204" pitchFamily="50" charset="-128"/>
                <a:ea typeface="Meiryo UI" panose="020B0604030504040204" pitchFamily="50" charset="-128"/>
              </a:rPr>
              <a:t>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本資料の説明対象外</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106" name="カギ線コネクタ 105"/>
          <p:cNvCxnSpPr>
            <a:stCxn id="233" idx="4"/>
            <a:endCxn id="304" idx="2"/>
          </p:cNvCxnSpPr>
          <p:nvPr/>
        </p:nvCxnSpPr>
        <p:spPr>
          <a:xfrm flipV="1">
            <a:off x="8155671" y="5649644"/>
            <a:ext cx="772703" cy="42061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906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a:t>
            </a:r>
            <a:r>
              <a:rPr lang="ja-JP" altLang="en-US" dirty="0" smtClean="0"/>
              <a:t>概要</a:t>
            </a:r>
            <a:endParaRPr lang="en-US" altLang="ja-JP" dirty="0" smtClean="0"/>
          </a:p>
          <a:p>
            <a:r>
              <a:rPr lang="ja-JP" altLang="en-US" dirty="0" smtClean="0"/>
              <a:t>妥当性確認フロー</a:t>
            </a:r>
            <a:endParaRPr lang="en-US" altLang="ja-JP" dirty="0" smtClean="0"/>
          </a:p>
          <a:p>
            <a:r>
              <a:rPr lang="ja-JP" altLang="en-US" dirty="0"/>
              <a:t>二次利用</a:t>
            </a:r>
            <a:r>
              <a:rPr lang="en-US" altLang="ja-JP" dirty="0"/>
              <a:t>DB(</a:t>
            </a:r>
            <a:r>
              <a:rPr lang="ja-JP" altLang="en-US" dirty="0"/>
              <a:t>断面</a:t>
            </a:r>
            <a:r>
              <a:rPr lang="en-US" altLang="ja-JP" dirty="0"/>
              <a:t>)</a:t>
            </a:r>
            <a:r>
              <a:rPr lang="ja-JP" altLang="en-US" dirty="0"/>
              <a:t>作成（受託領域</a:t>
            </a:r>
            <a:r>
              <a:rPr lang="ja-JP" altLang="en-US" dirty="0" smtClean="0"/>
              <a:t>）</a:t>
            </a:r>
            <a:endParaRPr lang="en-US" altLang="ja-JP" dirty="0" smtClean="0"/>
          </a:p>
          <a:p>
            <a:pPr lvl="1"/>
            <a:r>
              <a:rPr lang="ja-JP" altLang="en-US" dirty="0"/>
              <a:t>利活用観点での機能における妥当性確認</a:t>
            </a:r>
          </a:p>
          <a:p>
            <a:pPr lvl="1"/>
            <a:r>
              <a:rPr lang="ja-JP" altLang="en-US" dirty="0"/>
              <a:t>二次利用</a:t>
            </a:r>
            <a:r>
              <a:rPr lang="en-US" altLang="ja-JP" dirty="0"/>
              <a:t>DB(</a:t>
            </a:r>
            <a:r>
              <a:rPr lang="ja-JP" altLang="en-US" dirty="0"/>
              <a:t>断面</a:t>
            </a:r>
            <a:r>
              <a:rPr lang="en-US" altLang="ja-JP" dirty="0"/>
              <a:t>)</a:t>
            </a:r>
            <a:r>
              <a:rPr lang="ja-JP" altLang="en-US" dirty="0"/>
              <a:t>作成（受託処理）のデータフロー</a:t>
            </a:r>
          </a:p>
          <a:p>
            <a:pPr lvl="1"/>
            <a:r>
              <a:rPr lang="ja-JP" altLang="en-US" dirty="0"/>
              <a:t>最終未通知有無確認結果テーブルとは</a:t>
            </a:r>
          </a:p>
          <a:p>
            <a:pPr lvl="1"/>
            <a:r>
              <a:rPr lang="ja-JP" altLang="en-US" dirty="0"/>
              <a:t>利活用可能患者</a:t>
            </a:r>
            <a:r>
              <a:rPr lang="en-US" altLang="ja-JP" dirty="0"/>
              <a:t>ID</a:t>
            </a:r>
            <a:r>
              <a:rPr lang="ja-JP" altLang="en-US" dirty="0"/>
              <a:t>テーブル</a:t>
            </a:r>
            <a:endParaRPr lang="en-US" altLang="ja-JP" dirty="0" smtClean="0"/>
          </a:p>
          <a:p>
            <a:r>
              <a:rPr lang="ja-JP" altLang="en-US" dirty="0"/>
              <a:t>データマート作成（受託領域）</a:t>
            </a:r>
            <a:endParaRPr lang="en-US" altLang="ja-JP" dirty="0" smtClean="0"/>
          </a:p>
          <a:p>
            <a:r>
              <a:rPr lang="en-US" altLang="ja-JP" dirty="0"/>
              <a:t>MML</a:t>
            </a:r>
            <a:r>
              <a:rPr lang="ja-JP" altLang="en-US" dirty="0"/>
              <a:t>個別取込</a:t>
            </a:r>
            <a:r>
              <a:rPr lang="en-US" altLang="ja-JP" dirty="0"/>
              <a:t>_</a:t>
            </a:r>
            <a:r>
              <a:rPr lang="ja-JP" altLang="en-US" dirty="0"/>
              <a:t>全体像</a:t>
            </a:r>
            <a:endParaRPr lang="en-US" altLang="ja-JP" dirty="0"/>
          </a:p>
          <a:p>
            <a:r>
              <a:rPr lang="en-US" altLang="ja-JP" dirty="0"/>
              <a:t>MML</a:t>
            </a:r>
            <a:r>
              <a:rPr lang="ja-JP" altLang="en-US" dirty="0"/>
              <a:t>個別取込</a:t>
            </a:r>
            <a:r>
              <a:rPr lang="en-US" altLang="ja-JP" dirty="0"/>
              <a:t>_</a:t>
            </a:r>
            <a:r>
              <a:rPr lang="ja-JP" altLang="en-US" dirty="0" smtClean="0"/>
              <a:t>詳細</a:t>
            </a:r>
            <a:endParaRPr lang="en-US" altLang="ja-JP" dirty="0"/>
          </a:p>
          <a:p>
            <a:r>
              <a:rPr lang="ja-JP" altLang="en-US" dirty="0"/>
              <a:t>受託処理制</a:t>
            </a:r>
            <a:r>
              <a:rPr lang="ja-JP" altLang="en-US" dirty="0" smtClean="0"/>
              <a:t>御フロー</a:t>
            </a:r>
            <a:endParaRPr lang="en-US" altLang="ja-JP" dirty="0" smtClean="0"/>
          </a:p>
          <a:p>
            <a:r>
              <a:rPr lang="ja-JP" altLang="en-US" dirty="0" smtClean="0"/>
              <a:t>データ品質調査</a:t>
            </a:r>
            <a:endParaRPr lang="en-US" altLang="ja-JP" dirty="0" smtClean="0"/>
          </a:p>
          <a:p>
            <a:r>
              <a:rPr lang="ja-JP" altLang="en-US" dirty="0"/>
              <a:t>分析支援機能</a:t>
            </a:r>
            <a:endParaRPr lang="en-US" altLang="ja-JP" dirty="0"/>
          </a:p>
          <a:p>
            <a:endParaRPr lang="en-US" altLang="ja-JP" dirty="0"/>
          </a:p>
        </p:txBody>
      </p:sp>
    </p:spTree>
    <p:extLst>
      <p:ext uri="{BB962C8B-B14F-4D97-AF65-F5344CB8AC3E}">
        <p14:creationId xmlns:p14="http://schemas.microsoft.com/office/powerpoint/2010/main" val="327376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表 18"/>
          <p:cNvGraphicFramePr>
            <a:graphicFrameLocks noGrp="1"/>
          </p:cNvGraphicFramePr>
          <p:nvPr>
            <p:extLst>
              <p:ext uri="{D42A27DB-BD31-4B8C-83A1-F6EECF244321}">
                <p14:modId xmlns:p14="http://schemas.microsoft.com/office/powerpoint/2010/main" val="2119574926"/>
              </p:ext>
            </p:extLst>
          </p:nvPr>
        </p:nvGraphicFramePr>
        <p:xfrm>
          <a:off x="873333" y="1600181"/>
          <a:ext cx="8055982" cy="4791750"/>
        </p:xfrm>
        <a:graphic>
          <a:graphicData uri="http://schemas.openxmlformats.org/drawingml/2006/table">
            <a:tbl>
              <a:tblPr>
                <a:tableStyleId>{5940675A-B579-460E-94D1-54222C63F5DA}</a:tableStyleId>
              </a:tblPr>
              <a:tblGrid>
                <a:gridCol w="1225811">
                  <a:extLst>
                    <a:ext uri="{9D8B030D-6E8A-4147-A177-3AD203B41FA5}">
                      <a16:colId xmlns:a16="http://schemas.microsoft.com/office/drawing/2014/main" val="884876707"/>
                    </a:ext>
                  </a:extLst>
                </a:gridCol>
                <a:gridCol w="6830171">
                  <a:extLst>
                    <a:ext uri="{9D8B030D-6E8A-4147-A177-3AD203B41FA5}">
                      <a16:colId xmlns:a16="http://schemas.microsoft.com/office/drawing/2014/main" val="3450501714"/>
                    </a:ext>
                  </a:extLst>
                </a:gridCol>
              </a:tblGrid>
              <a:tr h="1631567">
                <a:tc>
                  <a:txBody>
                    <a:bodyPr/>
                    <a:lstStyle/>
                    <a:p>
                      <a:pPr algn="ctr"/>
                      <a:r>
                        <a:rPr kumimoji="1" lang="ja-JP" altLang="en-US" sz="1400" dirty="0" smtClean="0"/>
                        <a:t>二次利用</a:t>
                      </a:r>
                      <a:r>
                        <a:rPr kumimoji="1" lang="en-US" altLang="ja-JP" sz="1400" dirty="0" smtClean="0"/>
                        <a:t>DB</a:t>
                      </a:r>
                      <a:br>
                        <a:rPr kumimoji="1" lang="en-US" altLang="ja-JP" sz="1400" dirty="0" smtClean="0"/>
                      </a:br>
                      <a:r>
                        <a:rPr kumimoji="1" lang="ja-JP" altLang="en-US" sz="1400" dirty="0" smtClean="0"/>
                        <a:t>作成機能</a:t>
                      </a:r>
                      <a:endParaRPr kumimoji="1" lang="ja-JP" altLang="en-US" sz="1400" dirty="0"/>
                    </a:p>
                  </a:txBody>
                  <a:tcPr anchor="ctr"/>
                </a:tc>
                <a:tc>
                  <a:txBody>
                    <a:bodyPr/>
                    <a:lstStyle/>
                    <a:p>
                      <a:endParaRPr kumimoji="1" lang="ja-JP" altLang="en-US" dirty="0"/>
                    </a:p>
                  </a:txBody>
                  <a:tcPr/>
                </a:tc>
                <a:extLst>
                  <a:ext uri="{0D108BD9-81ED-4DB2-BD59-A6C34878D82A}">
                    <a16:rowId xmlns:a16="http://schemas.microsoft.com/office/drawing/2014/main" val="262851114"/>
                  </a:ext>
                </a:extLst>
              </a:tr>
              <a:tr h="3160183">
                <a:tc>
                  <a:txBody>
                    <a:bodyPr/>
                    <a:lstStyle/>
                    <a:p>
                      <a:pPr algn="ctr"/>
                      <a:r>
                        <a:rPr lang="ja-JP" altLang="en-US" sz="1400" b="1" kern="0" dirty="0" smtClean="0">
                          <a:solidFill>
                            <a:srgbClr val="404040"/>
                          </a:solidFill>
                          <a:latin typeface="Meiryo UI" panose="020B0604030504040204" pitchFamily="50" charset="-128"/>
                          <a:ea typeface="Meiryo UI" panose="020B0604030504040204" pitchFamily="50" charset="-128"/>
                        </a:rPr>
                        <a:t>利活用観点での機能</a:t>
                      </a:r>
                      <a:endParaRPr kumimoji="1" lang="ja-JP" altLang="en-US" sz="1400" dirty="0"/>
                    </a:p>
                  </a:txBody>
                  <a:tcPr anchor="ctr"/>
                </a:tc>
                <a:tc>
                  <a:txBody>
                    <a:bodyPr/>
                    <a:lstStyle/>
                    <a:p>
                      <a:endParaRPr kumimoji="1" lang="ja-JP" altLang="en-US" dirty="0"/>
                    </a:p>
                  </a:txBody>
                  <a:tcPr/>
                </a:tc>
                <a:extLst>
                  <a:ext uri="{0D108BD9-81ED-4DB2-BD59-A6C34878D82A}">
                    <a16:rowId xmlns:a16="http://schemas.microsoft.com/office/drawing/2014/main" val="705380595"/>
                  </a:ext>
                </a:extLst>
              </a:tr>
            </a:tbl>
          </a:graphicData>
        </a:graphic>
      </p:graphicFrame>
      <p:sp>
        <p:nvSpPr>
          <p:cNvPr id="136" name="フローチャート: 磁気ディスク 135"/>
          <p:cNvSpPr/>
          <p:nvPr/>
        </p:nvSpPr>
        <p:spPr>
          <a:xfrm>
            <a:off x="3943494" y="5438355"/>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smtClean="0">
                <a:solidFill>
                  <a:schemeClr val="tx2">
                    <a:lumMod val="75000"/>
                    <a:lumOff val="25000"/>
                  </a:schemeClr>
                </a:solidFill>
              </a:rPr>
              <a:t>MML</a:t>
            </a:r>
            <a:r>
              <a:rPr lang="ja-JP" altLang="en-US" sz="1100" b="1" dirty="0" smtClean="0">
                <a:solidFill>
                  <a:schemeClr val="tx2">
                    <a:lumMod val="75000"/>
                    <a:lumOff val="25000"/>
                  </a:schemeClr>
                </a:solidFill>
              </a:rPr>
              <a:t>個別取込</a:t>
            </a:r>
            <a:r>
              <a:rPr lang="en-US" altLang="ja-JP" sz="1100" b="1" dirty="0" smtClean="0">
                <a:solidFill>
                  <a:schemeClr val="tx2">
                    <a:lumMod val="75000"/>
                    <a:lumOff val="25000"/>
                  </a:schemeClr>
                </a:solidFill>
              </a:rPr>
              <a:t/>
            </a:r>
            <a:br>
              <a:rPr lang="en-US" altLang="ja-JP" sz="1100" b="1" dirty="0" smtClean="0">
                <a:solidFill>
                  <a:schemeClr val="tx2">
                    <a:lumMod val="75000"/>
                    <a:lumOff val="25000"/>
                  </a:schemeClr>
                </a:solidFill>
              </a:rPr>
            </a:br>
            <a:r>
              <a:rPr lang="ja-JP" altLang="en-US" sz="1100" b="1" dirty="0" smtClean="0">
                <a:solidFill>
                  <a:schemeClr val="tx2">
                    <a:lumMod val="75000"/>
                    <a:lumOff val="25000"/>
                  </a:schemeClr>
                </a:solidFill>
              </a:rPr>
              <a:t>（取扱不可）</a:t>
            </a:r>
            <a:endParaRPr lang="en-US" altLang="ja-JP" sz="1100" b="1" dirty="0" smtClean="0">
              <a:solidFill>
                <a:schemeClr val="tx2">
                  <a:lumMod val="75000"/>
                  <a:lumOff val="25000"/>
                </a:schemeClr>
              </a:solidFill>
            </a:endParaRPr>
          </a:p>
        </p:txBody>
      </p:sp>
      <p:sp>
        <p:nvSpPr>
          <p:cNvPr id="102" name="線吹き出し 1 (枠付き) 101"/>
          <p:cNvSpPr/>
          <p:nvPr/>
        </p:nvSpPr>
        <p:spPr>
          <a:xfrm>
            <a:off x="7662957" y="2795478"/>
            <a:ext cx="2109854" cy="974258"/>
          </a:xfrm>
          <a:prstGeom prst="borderCallout1">
            <a:avLst>
              <a:gd name="adj1" fmla="val -1608"/>
              <a:gd name="adj2" fmla="val 24836"/>
              <a:gd name="adj3" fmla="val -19343"/>
              <a:gd name="adj4" fmla="val -358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に登録されている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利活用可能と</a:t>
            </a:r>
            <a:r>
              <a:rPr kumimoji="1" lang="ja-JP" altLang="en-US" sz="1200" dirty="0" smtClean="0">
                <a:solidFill>
                  <a:schemeClr val="tx1"/>
                </a:solidFill>
                <a:latin typeface="Meiryo UI" panose="020B0604030504040204" pitchFamily="50" charset="-128"/>
                <a:ea typeface="Meiryo UI" panose="020B0604030504040204" pitchFamily="50" charset="-128"/>
              </a:rPr>
              <a:t>判断された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患者データのみ認定領域に</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反映する。</a:t>
            </a: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利活用観点での機能における妥当性確認</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利活用観点での機能における妥当性確認は二次利用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の取込後確認により利活用可能と</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判断された</a:t>
            </a:r>
            <a:r>
              <a:rPr lang="ja-JP" altLang="en-US" u="sng" dirty="0" smtClean="0">
                <a:latin typeface="Meiryo UI" panose="020B0604030504040204" pitchFamily="50" charset="-128"/>
                <a:ea typeface="Meiryo UI" panose="020B0604030504040204" pitchFamily="50" charset="-128"/>
              </a:rPr>
              <a:t>患者のデータのみ</a:t>
            </a:r>
            <a:r>
              <a:rPr lang="ja-JP" altLang="en-US" dirty="0" smtClean="0">
                <a:latin typeface="Meiryo UI" panose="020B0604030504040204" pitchFamily="50" charset="-128"/>
                <a:ea typeface="Meiryo UI" panose="020B0604030504040204" pitchFamily="50" charset="-128"/>
              </a:rPr>
              <a:t>を認定領域に反映するように実装している。</a:t>
            </a:r>
            <a:endParaRPr lang="en-US" altLang="ja-JP" dirty="0" smtClean="0">
              <a:latin typeface="Meiryo UI" panose="020B0604030504040204" pitchFamily="50" charset="-128"/>
              <a:ea typeface="Meiryo UI" panose="020B0604030504040204" pitchFamily="50" charset="-128"/>
            </a:endParaRPr>
          </a:p>
        </p:txBody>
      </p:sp>
      <p:cxnSp>
        <p:nvCxnSpPr>
          <p:cNvPr id="47" name="カギ線コネクタ 46"/>
          <p:cNvCxnSpPr>
            <a:stCxn id="84" idx="4"/>
            <a:endCxn id="85" idx="2"/>
          </p:cNvCxnSpPr>
          <p:nvPr/>
        </p:nvCxnSpPr>
        <p:spPr>
          <a:xfrm>
            <a:off x="3446068" y="2074890"/>
            <a:ext cx="473097" cy="60391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カギ線コネクタ 48"/>
          <p:cNvCxnSpPr>
            <a:stCxn id="82" idx="3"/>
            <a:endCxn id="266" idx="0"/>
          </p:cNvCxnSpPr>
          <p:nvPr/>
        </p:nvCxnSpPr>
        <p:spPr>
          <a:xfrm rot="5400000">
            <a:off x="4504544" y="1583921"/>
            <a:ext cx="1583738" cy="3162774"/>
          </a:xfrm>
          <a:prstGeom prst="bentConnector3">
            <a:avLst>
              <a:gd name="adj1" fmla="val 74282"/>
            </a:avLst>
          </a:prstGeom>
          <a:ln w="15875">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フローチャート: 磁気ディスク 81"/>
          <p:cNvSpPr/>
          <p:nvPr/>
        </p:nvSpPr>
        <p:spPr>
          <a:xfrm>
            <a:off x="6325189" y="1776573"/>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84" name="フローチャート: 磁気ディスク 83"/>
          <p:cNvSpPr/>
          <p:nvPr/>
        </p:nvSpPr>
        <p:spPr>
          <a:xfrm>
            <a:off x="2341693" y="1776573"/>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a:solidFill>
                  <a:schemeClr val="tx2">
                    <a:lumMod val="75000"/>
                    <a:lumOff val="25000"/>
                  </a:schemeClr>
                </a:solidFill>
              </a:rPr>
              <a:t>一時表</a:t>
            </a:r>
            <a:endParaRPr lang="ja-JP" altLang="en-US" sz="1200" b="1" dirty="0">
              <a:solidFill>
                <a:schemeClr val="tx2">
                  <a:lumMod val="75000"/>
                  <a:lumOff val="25000"/>
                </a:schemeClr>
              </a:solidFill>
            </a:endParaRPr>
          </a:p>
        </p:txBody>
      </p:sp>
      <p:sp>
        <p:nvSpPr>
          <p:cNvPr id="85" name="フローチャート: 磁気ディスク 84"/>
          <p:cNvSpPr/>
          <p:nvPr/>
        </p:nvSpPr>
        <p:spPr>
          <a:xfrm>
            <a:off x="3919165" y="2380487"/>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smtClean="0">
                <a:solidFill>
                  <a:schemeClr val="tx2">
                    <a:lumMod val="75000"/>
                    <a:lumOff val="25000"/>
                  </a:schemeClr>
                </a:solidFill>
              </a:rPr>
              <a:t>取扱不可領域</a:t>
            </a:r>
            <a:endParaRPr lang="ja-JP" altLang="en-US" sz="1200" b="1" dirty="0">
              <a:solidFill>
                <a:schemeClr val="tx2">
                  <a:lumMod val="75000"/>
                  <a:lumOff val="25000"/>
                </a:schemeClr>
              </a:solidFill>
            </a:endParaRPr>
          </a:p>
        </p:txBody>
      </p:sp>
      <p:cxnSp>
        <p:nvCxnSpPr>
          <p:cNvPr id="87" name="カギ線コネクタ 76"/>
          <p:cNvCxnSpPr>
            <a:stCxn id="84" idx="4"/>
            <a:endCxn id="82" idx="2"/>
          </p:cNvCxnSpPr>
          <p:nvPr/>
        </p:nvCxnSpPr>
        <p:spPr>
          <a:xfrm>
            <a:off x="3446068" y="2074890"/>
            <a:ext cx="2879121" cy="11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8" name="フローチャート: 磁気ディスク 87"/>
          <p:cNvSpPr/>
          <p:nvPr/>
        </p:nvSpPr>
        <p:spPr>
          <a:xfrm>
            <a:off x="6325189" y="484050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sp>
        <p:nvSpPr>
          <p:cNvPr id="89" name="フローチャート: 磁気ディスク 88"/>
          <p:cNvSpPr/>
          <p:nvPr/>
        </p:nvSpPr>
        <p:spPr>
          <a:xfrm>
            <a:off x="6325189" y="366558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エラー</a:t>
            </a:r>
            <a:r>
              <a:rPr lang="ja-JP" altLang="en-US" sz="1200" b="1" dirty="0" smtClean="0">
                <a:solidFill>
                  <a:schemeClr val="tx2">
                    <a:lumMod val="75000"/>
                    <a:lumOff val="25000"/>
                  </a:schemeClr>
                </a:solidFill>
              </a:rPr>
              <a:t>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データ</a:t>
            </a:r>
            <a:endParaRPr kumimoji="1" lang="ja-JP" altLang="en-US" sz="1200" b="1" dirty="0">
              <a:solidFill>
                <a:schemeClr val="tx2">
                  <a:lumMod val="75000"/>
                  <a:lumOff val="25000"/>
                </a:schemeClr>
              </a:solidFill>
            </a:endParaRPr>
          </a:p>
        </p:txBody>
      </p:sp>
      <p:sp>
        <p:nvSpPr>
          <p:cNvPr id="91" name="フローチャート: 磁気ディスク 90"/>
          <p:cNvSpPr/>
          <p:nvPr/>
        </p:nvSpPr>
        <p:spPr>
          <a:xfrm>
            <a:off x="2390277" y="366581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smtClean="0">
                <a:solidFill>
                  <a:schemeClr val="tx2">
                    <a:lumMod val="75000"/>
                    <a:lumOff val="25000"/>
                  </a:schemeClr>
                </a:solidFill>
              </a:rPr>
              <a:t>エラー患者</a:t>
            </a:r>
            <a:endParaRPr lang="en-US" altLang="ja-JP" sz="1100" b="1" dirty="0" smtClean="0">
              <a:solidFill>
                <a:schemeClr val="tx2">
                  <a:lumMod val="75000"/>
                  <a:lumOff val="25000"/>
                </a:schemeClr>
              </a:solidFill>
            </a:endParaRPr>
          </a:p>
          <a:p>
            <a:pPr algn="ctr"/>
            <a:r>
              <a:rPr lang="ja-JP" altLang="en-US" sz="1100" b="1" dirty="0" smtClean="0">
                <a:solidFill>
                  <a:schemeClr val="tx2">
                    <a:lumMod val="75000"/>
                    <a:lumOff val="25000"/>
                  </a:schemeClr>
                </a:solidFill>
              </a:rPr>
              <a:t>履歴管理</a:t>
            </a:r>
            <a:endParaRPr lang="ja-JP" altLang="en-US" sz="1200" b="1" dirty="0">
              <a:solidFill>
                <a:schemeClr val="tx2">
                  <a:lumMod val="75000"/>
                  <a:lumOff val="25000"/>
                </a:schemeClr>
              </a:solidFill>
            </a:endParaRPr>
          </a:p>
        </p:txBody>
      </p:sp>
      <p:sp>
        <p:nvSpPr>
          <p:cNvPr id="92" name="フローチャート: 磁気ディスク 91"/>
          <p:cNvSpPr/>
          <p:nvPr/>
        </p:nvSpPr>
        <p:spPr>
          <a:xfrm>
            <a:off x="2390276" y="4840509"/>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smtClean="0">
                <a:solidFill>
                  <a:schemeClr val="tx2">
                    <a:lumMod val="75000"/>
                    <a:lumOff val="25000"/>
                  </a:schemeClr>
                </a:solidFill>
              </a:rPr>
              <a:t>MML</a:t>
            </a:r>
            <a:r>
              <a:rPr lang="ja-JP" altLang="en-US" sz="1100" b="1" dirty="0" smtClean="0">
                <a:solidFill>
                  <a:schemeClr val="tx2">
                    <a:lumMod val="75000"/>
                    <a:lumOff val="25000"/>
                  </a:schemeClr>
                </a:solidFill>
              </a:rPr>
              <a:t>個別</a:t>
            </a:r>
            <a:endParaRPr lang="en-US" altLang="ja-JP" sz="1100" b="1" dirty="0" smtClean="0">
              <a:solidFill>
                <a:schemeClr val="tx2">
                  <a:lumMod val="75000"/>
                  <a:lumOff val="25000"/>
                </a:schemeClr>
              </a:solidFill>
            </a:endParaRPr>
          </a:p>
          <a:p>
            <a:pPr algn="ctr"/>
            <a:r>
              <a:rPr lang="ja-JP" altLang="en-US" sz="1100" b="1" dirty="0" smtClean="0">
                <a:solidFill>
                  <a:schemeClr val="tx2">
                    <a:lumMod val="75000"/>
                    <a:lumOff val="25000"/>
                  </a:schemeClr>
                </a:solidFill>
              </a:rPr>
              <a:t>取込管理</a:t>
            </a:r>
            <a:endParaRPr lang="ja-JP" altLang="en-US" sz="1200" b="1" dirty="0">
              <a:solidFill>
                <a:schemeClr val="tx2">
                  <a:lumMod val="75000"/>
                  <a:lumOff val="25000"/>
                </a:schemeClr>
              </a:solidFill>
            </a:endParaRPr>
          </a:p>
        </p:txBody>
      </p:sp>
      <p:cxnSp>
        <p:nvCxnSpPr>
          <p:cNvPr id="94" name="カギ線コネクタ 76"/>
          <p:cNvCxnSpPr>
            <a:stCxn id="91" idx="4"/>
            <a:endCxn id="89" idx="2"/>
          </p:cNvCxnSpPr>
          <p:nvPr/>
        </p:nvCxnSpPr>
        <p:spPr>
          <a:xfrm flipV="1">
            <a:off x="3494652" y="3964018"/>
            <a:ext cx="2830537" cy="1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カギ線コネクタ 76"/>
          <p:cNvCxnSpPr>
            <a:stCxn id="92" idx="4"/>
            <a:endCxn id="88" idx="2"/>
          </p:cNvCxnSpPr>
          <p:nvPr/>
        </p:nvCxnSpPr>
        <p:spPr>
          <a:xfrm>
            <a:off x="3494651" y="5138826"/>
            <a:ext cx="2830538" cy="11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6" name="正方形/長方形 265"/>
          <p:cNvSpPr/>
          <p:nvPr/>
        </p:nvSpPr>
        <p:spPr>
          <a:xfrm>
            <a:off x="3257826" y="3957177"/>
            <a:ext cx="914400" cy="29843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7" name="正方形/長方形 116"/>
          <p:cNvSpPr/>
          <p:nvPr/>
        </p:nvSpPr>
        <p:spPr>
          <a:xfrm>
            <a:off x="3257827" y="5138942"/>
            <a:ext cx="914400" cy="29843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18" name="カギ線コネクタ 117"/>
          <p:cNvCxnSpPr>
            <a:stCxn id="82" idx="3"/>
            <a:endCxn id="117" idx="0"/>
          </p:cNvCxnSpPr>
          <p:nvPr/>
        </p:nvCxnSpPr>
        <p:spPr>
          <a:xfrm rot="5400000">
            <a:off x="3913663" y="2174804"/>
            <a:ext cx="2765503" cy="3162773"/>
          </a:xfrm>
          <a:prstGeom prst="bentConnector3">
            <a:avLst>
              <a:gd name="adj1" fmla="val 42584"/>
            </a:avLst>
          </a:prstGeom>
          <a:ln w="15875">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30" name="フローチャート: 磁気ディスク 129"/>
          <p:cNvSpPr/>
          <p:nvPr/>
        </p:nvSpPr>
        <p:spPr>
          <a:xfrm>
            <a:off x="3919165" y="4263663"/>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smtClean="0">
                <a:solidFill>
                  <a:schemeClr val="tx2">
                    <a:lumMod val="75000"/>
                    <a:lumOff val="25000"/>
                  </a:schemeClr>
                </a:solidFill>
              </a:rPr>
              <a:t>エラー患者</a:t>
            </a:r>
            <a:endParaRPr lang="en-US" altLang="ja-JP" sz="11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（取扱不可）</a:t>
            </a:r>
            <a:endParaRPr lang="ja-JP" altLang="en-US" sz="1200" b="1" dirty="0">
              <a:solidFill>
                <a:schemeClr val="tx2">
                  <a:lumMod val="75000"/>
                  <a:lumOff val="25000"/>
                </a:schemeClr>
              </a:solidFill>
            </a:endParaRPr>
          </a:p>
        </p:txBody>
      </p:sp>
      <p:cxnSp>
        <p:nvCxnSpPr>
          <p:cNvPr id="132" name="カギ線コネクタ 131"/>
          <p:cNvCxnSpPr>
            <a:stCxn id="91" idx="4"/>
            <a:endCxn id="130" idx="2"/>
          </p:cNvCxnSpPr>
          <p:nvPr/>
        </p:nvCxnSpPr>
        <p:spPr>
          <a:xfrm>
            <a:off x="3494652" y="3964135"/>
            <a:ext cx="424513" cy="5978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カギ線コネクタ 136"/>
          <p:cNvCxnSpPr>
            <a:stCxn id="92" idx="4"/>
            <a:endCxn id="136" idx="2"/>
          </p:cNvCxnSpPr>
          <p:nvPr/>
        </p:nvCxnSpPr>
        <p:spPr>
          <a:xfrm>
            <a:off x="3494651" y="5138826"/>
            <a:ext cx="448843" cy="59784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4" name="グループ化 163"/>
          <p:cNvGrpSpPr/>
          <p:nvPr/>
        </p:nvGrpSpPr>
        <p:grpSpPr>
          <a:xfrm>
            <a:off x="7816403" y="4763889"/>
            <a:ext cx="945450" cy="1519608"/>
            <a:chOff x="8168455" y="4168700"/>
            <a:chExt cx="945450" cy="1519608"/>
          </a:xfrm>
        </p:grpSpPr>
        <p:sp>
          <p:nvSpPr>
            <p:cNvPr id="165" name="フローチャート: 磁気ディスク 164"/>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66" name="正方形/長方形 165">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67" name="フローチャート: 磁気ディスク 166"/>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29" name="テキスト ボックス 28"/>
          <p:cNvSpPr txBox="1"/>
          <p:nvPr/>
        </p:nvSpPr>
        <p:spPr>
          <a:xfrm>
            <a:off x="486768" y="1250160"/>
            <a:ext cx="1101584" cy="307777"/>
          </a:xfrm>
          <a:prstGeom prst="rect">
            <a:avLst/>
          </a:prstGeom>
          <a:noFill/>
        </p:spPr>
        <p:txBody>
          <a:bodyPr wrap="none" rtlCol="0">
            <a:spAutoFit/>
          </a:bodyPr>
          <a:lstStyle/>
          <a:p>
            <a:r>
              <a:rPr lang="ja-JP" altLang="en-US" sz="1400" u="sng" dirty="0">
                <a:latin typeface="Meiryo UI" panose="020B0604030504040204" pitchFamily="50" charset="-128"/>
                <a:ea typeface="Meiryo UI" panose="020B0604030504040204" pitchFamily="50" charset="-128"/>
              </a:rPr>
              <a:t>処理イメージ</a:t>
            </a:r>
            <a:endParaRPr kumimoji="1" lang="ja-JP" altLang="en-US" sz="1400"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8734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05492"/>
        </p:xfrm>
        <a:graphic>
          <a:graphicData uri="http://schemas.openxmlformats.org/drawingml/2006/table">
            <a:tbl>
              <a:tblPr firstRow="1" bandRow="1">
                <a:tableStyleId>{5940675A-B579-460E-94D1-54222C63F5DA}</a:tableStyleId>
              </a:tblPr>
              <a:tblGrid>
                <a:gridCol w="3480320">
                  <a:extLst>
                    <a:ext uri="{9D8B030D-6E8A-4147-A177-3AD203B41FA5}">
                      <a16:colId xmlns:a16="http://schemas.microsoft.com/office/drawing/2014/main" val="2601570289"/>
                    </a:ext>
                  </a:extLst>
                </a:gridCol>
                <a:gridCol w="5995284">
                  <a:extLst>
                    <a:ext uri="{9D8B030D-6E8A-4147-A177-3AD203B41FA5}">
                      <a16:colId xmlns:a16="http://schemas.microsoft.com/office/drawing/2014/main" val="2240442798"/>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断面</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作成（受託処理）のデータフロー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作成（受託処理）のデータフローは以下の通り。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65" name="フローチャート: 磁気ディスク 64"/>
          <p:cNvSpPr/>
          <p:nvPr/>
        </p:nvSpPr>
        <p:spPr>
          <a:xfrm>
            <a:off x="1390667" y="581929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51226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0</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6586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86775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742168"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60449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0</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872162" y="506393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sp>
        <p:nvSpPr>
          <p:cNvPr id="103" name="テキスト ボックス 102"/>
          <p:cNvSpPr txBox="1"/>
          <p:nvPr/>
        </p:nvSpPr>
        <p:spPr>
          <a:xfrm>
            <a:off x="2606748" y="5709801"/>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0-5:</a:t>
            </a:r>
            <a:r>
              <a:rPr lang="ja-JP" altLang="en-US" sz="1050" kern="0" dirty="0" smtClean="0">
                <a:solidFill>
                  <a:srgbClr val="404040"/>
                </a:solidFill>
                <a:latin typeface="Meiryo UI" panose="020B0604030504040204" pitchFamily="50" charset="-128"/>
                <a:ea typeface="Meiryo UI" panose="020B0604030504040204" pitchFamily="50" charset="-128"/>
              </a:rPr>
              <a:t>取込後</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5718525" y="506143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sp>
        <p:nvSpPr>
          <p:cNvPr id="146" name="テキスト ボックス 145"/>
          <p:cNvSpPr txBox="1"/>
          <p:nvPr/>
        </p:nvSpPr>
        <p:spPr>
          <a:xfrm>
            <a:off x="3917869" y="484402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7" name="フローチャート: 磁気ディスク 146"/>
          <p:cNvSpPr/>
          <p:nvPr/>
        </p:nvSpPr>
        <p:spPr>
          <a:xfrm>
            <a:off x="2867750"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1289500"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718525" y="269276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917869" y="253903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70" name="カギ線コネクタ 76"/>
          <p:cNvCxnSpPr>
            <a:stCxn id="147" idx="4"/>
            <a:endCxn id="154" idx="2"/>
          </p:cNvCxnSpPr>
          <p:nvPr/>
        </p:nvCxnSpPr>
        <p:spPr>
          <a:xfrm>
            <a:off x="3609918" y="2950836"/>
            <a:ext cx="2108607" cy="303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カギ線コネクタ 76"/>
          <p:cNvCxnSpPr>
            <a:stCxn id="101" idx="4"/>
            <a:endCxn id="134" idx="2"/>
          </p:cNvCxnSpPr>
          <p:nvPr/>
        </p:nvCxnSpPr>
        <p:spPr>
          <a:xfrm flipV="1">
            <a:off x="3614330" y="5322535"/>
            <a:ext cx="2104195" cy="250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線吹き出し 1 (枠付き) 78"/>
          <p:cNvSpPr/>
          <p:nvPr/>
        </p:nvSpPr>
        <p:spPr>
          <a:xfrm>
            <a:off x="5197677" y="1792646"/>
            <a:ext cx="2737726" cy="767158"/>
          </a:xfrm>
          <a:prstGeom prst="borderCallout1">
            <a:avLst>
              <a:gd name="adj1" fmla="val 100734"/>
              <a:gd name="adj2" fmla="val 17660"/>
              <a:gd name="adj3" fmla="val 122829"/>
              <a:gd name="adj4" fmla="val 167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エラーログ上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患者履歴管理テーブルに未登録の患者を</a:t>
            </a:r>
            <a:r>
              <a:rPr lang="ja-JP" altLang="en-US" sz="1200" dirty="0" smtClean="0">
                <a:solidFill>
                  <a:schemeClr val="tx1"/>
                </a:solidFill>
                <a:latin typeface="Meiryo UI" panose="020B0604030504040204" pitchFamily="50" charset="-128"/>
                <a:ea typeface="Meiryo UI" panose="020B0604030504040204" pitchFamily="50" charset="-128"/>
              </a:rPr>
              <a:t>追加する。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0" name="線吹き出し 1 (枠付き) 79"/>
          <p:cNvSpPr/>
          <p:nvPr/>
        </p:nvSpPr>
        <p:spPr>
          <a:xfrm>
            <a:off x="4249822" y="3356904"/>
            <a:ext cx="2125342" cy="1233066"/>
          </a:xfrm>
          <a:prstGeom prst="borderCallout1">
            <a:avLst>
              <a:gd name="adj1" fmla="val 101579"/>
              <a:gd name="adj2" fmla="val 33289"/>
              <a:gd name="adj3" fmla="val 121236"/>
              <a:gd name="adj4" fmla="val 623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作成機能の</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取込後確認結果である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テーブルをコピーする。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en-US" altLang="ja-JP" sz="1200" dirty="0"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の</a:t>
            </a:r>
            <a:r>
              <a:rPr lang="ja-JP" altLang="en-US" sz="1200" dirty="0" smtClean="0">
                <a:solidFill>
                  <a:schemeClr val="tx1"/>
                </a:solidFill>
                <a:latin typeface="Meiryo UI" panose="020B0604030504040204" pitchFamily="50" charset="-128"/>
                <a:ea typeface="Meiryo UI" panose="020B0604030504040204" pitchFamily="50" charset="-128"/>
              </a:rPr>
              <a:t>取込機能から</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　 独立させることが目的</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46" name="フローチャート: 磁気ディスク 45"/>
          <p:cNvSpPr/>
          <p:nvPr/>
        </p:nvSpPr>
        <p:spPr>
          <a:xfrm>
            <a:off x="8603936" y="505901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47" name="カギ線コネクタ 46"/>
          <p:cNvCxnSpPr>
            <a:stCxn id="134" idx="4"/>
            <a:endCxn id="46" idx="2"/>
          </p:cNvCxnSpPr>
          <p:nvPr/>
        </p:nvCxnSpPr>
        <p:spPr>
          <a:xfrm flipV="1">
            <a:off x="6460693" y="5320114"/>
            <a:ext cx="2143243" cy="242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6766352" y="484147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44" name="線吹き出し 1 (枠付き) 43"/>
          <p:cNvSpPr/>
          <p:nvPr/>
        </p:nvSpPr>
        <p:spPr>
          <a:xfrm>
            <a:off x="6553554" y="3097972"/>
            <a:ext cx="3127409" cy="1497902"/>
          </a:xfrm>
          <a:prstGeom prst="borderCallout1">
            <a:avLst>
              <a:gd name="adj1" fmla="val 101579"/>
              <a:gd name="adj2" fmla="val 33289"/>
              <a:gd name="adj3" fmla="val 116449"/>
              <a:gd name="adj4" fmla="val 1510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テーブルから妥当性確認で利用する利活用可能患者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p>
          <a:p>
            <a:r>
              <a:rPr lang="ja-JP" altLang="en-US" sz="1200" dirty="0" smtClean="0">
                <a:solidFill>
                  <a:schemeClr val="tx1"/>
                </a:solidFill>
                <a:latin typeface="Meiryo UI" panose="020B0604030504040204" pitchFamily="50" charset="-128"/>
                <a:ea typeface="Meiryo UI" panose="020B0604030504040204" pitchFamily="50" charset="-128"/>
              </a:rPr>
              <a:t>テーブルを作成する。</a:t>
            </a:r>
            <a:endParaRPr lang="ja-JP" altLang="en-US" sz="1200" dirty="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それと合わせて二次</a:t>
            </a:r>
            <a:r>
              <a:rPr lang="ja-JP" altLang="en-US" sz="1200" dirty="0">
                <a:solidFill>
                  <a:schemeClr val="tx1"/>
                </a:solidFill>
                <a:latin typeface="Meiryo UI" panose="020B0604030504040204" pitchFamily="50" charset="-128"/>
                <a:ea typeface="Meiryo UI" panose="020B0604030504040204" pitchFamily="50" charset="-128"/>
              </a:rPr>
              <a:t>利用</a:t>
            </a:r>
            <a:r>
              <a:rPr lang="en-US" altLang="ja-JP" sz="1200" dirty="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断面</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を</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作成</a:t>
            </a:r>
            <a:r>
              <a:rPr lang="ja-JP" altLang="en-US" sz="1200" dirty="0">
                <a:solidFill>
                  <a:schemeClr val="tx1"/>
                </a:solidFill>
                <a:latin typeface="Meiryo UI" panose="020B0604030504040204" pitchFamily="50" charset="-128"/>
                <a:ea typeface="Meiryo UI" panose="020B0604030504040204" pitchFamily="50" charset="-128"/>
              </a:rPr>
              <a:t>する。</a:t>
            </a:r>
          </a:p>
          <a:p>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利活用観点での機能で利用するデータ</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ja-JP" altLang="en-US" sz="1200" dirty="0">
                <a:solidFill>
                  <a:schemeClr val="tx1"/>
                </a:solidFill>
                <a:latin typeface="Meiryo UI" panose="020B0604030504040204" pitchFamily="50" charset="-128"/>
                <a:ea typeface="Meiryo UI" panose="020B0604030504040204" pitchFamily="50" charset="-128"/>
              </a:rPr>
              <a:t>を揃えることが目的</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cxnSp>
        <p:nvCxnSpPr>
          <p:cNvPr id="52" name="カギ線コネクタ 51"/>
          <p:cNvCxnSpPr>
            <a:stCxn id="65" idx="4"/>
            <a:endCxn id="101" idx="2"/>
          </p:cNvCxnSpPr>
          <p:nvPr/>
        </p:nvCxnSpPr>
        <p:spPr>
          <a:xfrm flipV="1">
            <a:off x="2132835" y="5325035"/>
            <a:ext cx="739327" cy="75536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グループ化 55"/>
          <p:cNvGrpSpPr/>
          <p:nvPr/>
        </p:nvGrpSpPr>
        <p:grpSpPr>
          <a:xfrm>
            <a:off x="373343" y="4770824"/>
            <a:ext cx="945450" cy="1519608"/>
            <a:chOff x="8168455" y="4168700"/>
            <a:chExt cx="945450" cy="1519608"/>
          </a:xfrm>
        </p:grpSpPr>
        <p:sp>
          <p:nvSpPr>
            <p:cNvPr id="57" name="正方形/長方形 56">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solidFill>
              <a:schemeClr val="bg1"/>
            </a:solid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58" name="フローチャート: 磁気ディスク 5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59" name="フローチャート: 磁気ディスク 58"/>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Tree>
    <p:extLst>
      <p:ext uri="{BB962C8B-B14F-4D97-AF65-F5344CB8AC3E}">
        <p14:creationId xmlns:p14="http://schemas.microsoft.com/office/powerpoint/2010/main" val="122517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最終未通知有無確認結果テーブルとは</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の取込処理において取込後の二次利用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全患者の診療日の一覧を格納したテーブルであり、デリバリ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ツールの妥当性確認はこのテーブルを妥当性判定に利用する。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741227" y="1445404"/>
            <a:ext cx="6794923"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a:solidFill>
                  <a:prstClr val="black"/>
                </a:solidFill>
                <a:latin typeface="+mn-ea"/>
              </a:rPr>
              <a:t>取込前確認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95234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eiryo UI" panose="020B0604030504040204" pitchFamily="50" charset="-128"/>
                <a:ea typeface="Meiryo UI" panose="020B0604030504040204" pitchFamily="50" charset="-128"/>
              </a:rPr>
              <a:t>DPC</a:t>
            </a:r>
            <a:r>
              <a:rPr lang="ja-JP" altLang="en-US" sz="1371" dirty="0">
                <a:solidFill>
                  <a:prstClr val="black"/>
                </a:solidFill>
                <a:latin typeface="Meiryo UI" panose="020B0604030504040204" pitchFamily="50" charset="-128"/>
                <a:ea typeface="Meiryo UI" panose="020B0604030504040204" pitchFamily="50" charset="-128"/>
              </a:rPr>
              <a:t>調査</a:t>
            </a:r>
            <a:r>
              <a:rPr lang="en-US" altLang="ja-JP" sz="1371" dirty="0">
                <a:solidFill>
                  <a:prstClr val="black"/>
                </a:solidFill>
                <a:latin typeface="Meiryo UI" panose="020B0604030504040204" pitchFamily="50" charset="-128"/>
                <a:ea typeface="Meiryo UI" panose="020B0604030504040204" pitchFamily="50" charset="-128"/>
              </a:rPr>
              <a:t/>
            </a:r>
            <a:br>
              <a:rPr lang="en-US" altLang="ja-JP" sz="1371" dirty="0">
                <a:solidFill>
                  <a:prstClr val="black"/>
                </a:solidFill>
                <a:latin typeface="Meiryo UI" panose="020B0604030504040204" pitchFamily="50" charset="-128"/>
                <a:ea typeface="Meiryo UI" panose="020B0604030504040204" pitchFamily="50" charset="-128"/>
              </a:rPr>
            </a:br>
            <a:r>
              <a:rPr lang="ja-JP" altLang="en-US" sz="1371" dirty="0">
                <a:solidFill>
                  <a:prstClr val="black"/>
                </a:solidFill>
                <a:latin typeface="Meiryo UI" panose="020B0604030504040204" pitchFamily="50" charset="-128"/>
                <a:ea typeface="Meiryo UI" panose="020B0604030504040204" pitchFamily="50" charset="-128"/>
              </a:rPr>
              <a:t>データ</a:t>
            </a:r>
            <a:endParaRPr lang="en-US" altLang="ja-JP" sz="1371" dirty="0">
              <a:solidFill>
                <a:prstClr val="black"/>
              </a:solidFill>
              <a:latin typeface="Meiryo UI" panose="020B0604030504040204" pitchFamily="50" charset="-128"/>
              <a:ea typeface="Meiryo UI" panose="020B0604030504040204" pitchFamily="50" charset="-128"/>
            </a:endParaRPr>
          </a:p>
        </p:txBody>
      </p:sp>
      <p:sp>
        <p:nvSpPr>
          <p:cNvPr id="78" name="円柱 77">
            <a:extLst>
              <a:ext uri="{FF2B5EF4-FFF2-40B4-BE49-F238E27FC236}">
                <a16:creationId xmlns:a16="http://schemas.microsoft.com/office/drawing/2014/main" id="{FA02AB29-A7D5-45A5-889B-84232A9D4593}"/>
              </a:ext>
            </a:extLst>
          </p:cNvPr>
          <p:cNvSpPr/>
          <p:nvPr/>
        </p:nvSpPr>
        <p:spPr>
          <a:xfrm>
            <a:off x="3607413"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レセプト</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603879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ja-JP" sz="1371" dirty="0" smtClean="0">
                <a:solidFill>
                  <a:srgbClr val="000000"/>
                </a:solidFill>
                <a:latin typeface="Meiryo UI" panose="020B0604030504040204" pitchFamily="50" charset="-128"/>
                <a:ea typeface="Meiryo UI" panose="020B0604030504040204" pitchFamily="50" charset="-128"/>
              </a:rPr>
              <a:t>MML</a:t>
            </a:r>
            <a:endParaRPr lang="ja-JP" altLang="en-US" sz="1371" dirty="0">
              <a:solidFill>
                <a:srgbClr val="000000"/>
              </a:solidFill>
              <a:latin typeface="Meiryo UI" panose="020B0604030504040204" pitchFamily="50" charset="-128"/>
              <a:ea typeface="Meiryo UI" panose="020B0604030504040204" pitchFamily="50" charset="-128"/>
            </a:endParaRPr>
          </a:p>
        </p:txBody>
      </p:sp>
      <p:cxnSp>
        <p:nvCxnSpPr>
          <p:cNvPr id="80" name="直線矢印コネクタ 79"/>
          <p:cNvCxnSpPr>
            <a:stCxn id="79" idx="3"/>
          </p:cNvCxnSpPr>
          <p:nvPr/>
        </p:nvCxnSpPr>
        <p:spPr>
          <a:xfrm>
            <a:off x="6679203"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正方形/長方形 80"/>
          <p:cNvSpPr/>
          <p:nvPr/>
        </p:nvSpPr>
        <p:spPr>
          <a:xfrm>
            <a:off x="569180" y="4332905"/>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２：全患者の診療日一覧の作成</a:t>
            </a:r>
          </a:p>
        </p:txBody>
      </p:sp>
      <p:sp>
        <p:nvSpPr>
          <p:cNvPr id="82" name="正方形/長方形 81"/>
          <p:cNvSpPr/>
          <p:nvPr/>
        </p:nvSpPr>
        <p:spPr>
          <a:xfrm>
            <a:off x="569180" y="6061391"/>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３：未通知対象データの特定</a:t>
            </a:r>
          </a:p>
        </p:txBody>
      </p:sp>
      <p:cxnSp>
        <p:nvCxnSpPr>
          <p:cNvPr id="83" name="直線矢印コネクタ 82"/>
          <p:cNvCxnSpPr>
            <a:stCxn id="77" idx="3"/>
          </p:cNvCxnSpPr>
          <p:nvPr/>
        </p:nvCxnSpPr>
        <p:spPr>
          <a:xfrm flipH="1">
            <a:off x="1574882"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p:cNvCxnSpPr>
          <p:nvPr/>
        </p:nvCxnSpPr>
        <p:spPr>
          <a:xfrm>
            <a:off x="4247824"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p:nvPr/>
        </p:nvCxnSpPr>
        <p:spPr>
          <a:xfrm>
            <a:off x="4247824" y="4664225"/>
            <a:ext cx="0" cy="1386812"/>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正方形/長方形 88"/>
          <p:cNvSpPr/>
          <p:nvPr/>
        </p:nvSpPr>
        <p:spPr>
          <a:xfrm>
            <a:off x="581347" y="3165493"/>
            <a:ext cx="7049209" cy="303264"/>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１：診療年月情報の抽出</a:t>
            </a:r>
            <a:endParaRPr lang="en-US" altLang="ja-JP" sz="1371" dirty="0">
              <a:solidFill>
                <a:schemeClr val="tx1"/>
              </a:solidFill>
            </a:endParaRPr>
          </a:p>
        </p:txBody>
      </p:sp>
      <p:graphicFrame>
        <p:nvGraphicFramePr>
          <p:cNvPr id="90" name="コンテンツ プレースホルダー 3"/>
          <p:cNvGraphicFramePr>
            <a:graphicFrameLocks noGrp="1"/>
          </p:cNvGraphicFramePr>
          <p:nvPr>
            <p:ph idx="1"/>
            <p:extLst/>
          </p:nvPr>
        </p:nvGraphicFramePr>
        <p:xfrm>
          <a:off x="212225" y="3680419"/>
          <a:ext cx="2608444" cy="241934"/>
        </p:xfrm>
        <a:graphic>
          <a:graphicData uri="http://schemas.openxmlformats.org/drawingml/2006/table">
            <a:tbl>
              <a:tblPr firstRow="1" bandRow="1">
                <a:tableStyleId>{5C22544A-7EE6-4342-B048-85BDC9FD1C3A}</a:tableStyleId>
              </a:tblPr>
              <a:tblGrid>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237897">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1" name="コンテンツ プレースホルダー 3"/>
          <p:cNvGraphicFramePr>
            <a:graphicFrameLocks/>
          </p:cNvGraphicFramePr>
          <p:nvPr>
            <p:extLst/>
          </p:nvPr>
        </p:nvGraphicFramePr>
        <p:xfrm>
          <a:off x="2878149" y="3680420"/>
          <a:ext cx="2544726" cy="241934"/>
        </p:xfrm>
        <a:graphic>
          <a:graphicData uri="http://schemas.openxmlformats.org/drawingml/2006/table">
            <a:tbl>
              <a:tblPr firstRow="1" bandRow="1">
                <a:tableStyleId>{5C22544A-7EE6-4342-B048-85BDC9FD1C3A}</a:tableStyleId>
              </a:tblPr>
              <a:tblGrid>
                <a:gridCol w="922574">
                  <a:extLst>
                    <a:ext uri="{9D8B030D-6E8A-4147-A177-3AD203B41FA5}">
                      <a16:colId xmlns:a16="http://schemas.microsoft.com/office/drawing/2014/main" val="3800006013"/>
                    </a:ext>
                  </a:extLst>
                </a:gridCol>
                <a:gridCol w="763326">
                  <a:extLst>
                    <a:ext uri="{9D8B030D-6E8A-4147-A177-3AD203B41FA5}">
                      <a16:colId xmlns:a16="http://schemas.microsoft.com/office/drawing/2014/main" val="4231270458"/>
                    </a:ext>
                  </a:extLst>
                </a:gridCol>
                <a:gridCol w="858826">
                  <a:extLst>
                    <a:ext uri="{9D8B030D-6E8A-4147-A177-3AD203B41FA5}">
                      <a16:colId xmlns:a16="http://schemas.microsoft.com/office/drawing/2014/main" val="3948446511"/>
                    </a:ext>
                  </a:extLst>
                </a:gridCol>
              </a:tblGrid>
              <a:tr h="241934">
                <a:tc>
                  <a:txBody>
                    <a:bodyPr/>
                    <a:lstStyle/>
                    <a:p>
                      <a:r>
                        <a:rPr kumimoji="1" lang="ja-JP" altLang="en-US" sz="1000" dirty="0" smtClean="0">
                          <a:solidFill>
                            <a:schemeClr val="tx1"/>
                          </a:solidFill>
                        </a:rPr>
                        <a:t>カルテ番号等</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2" name="コンテンツ プレースホルダー 3"/>
          <p:cNvGraphicFramePr>
            <a:graphicFrameLocks/>
          </p:cNvGraphicFramePr>
          <p:nvPr>
            <p:extLst/>
          </p:nvPr>
        </p:nvGraphicFramePr>
        <p:xfrm>
          <a:off x="5480353" y="3665448"/>
          <a:ext cx="2150204" cy="246216"/>
        </p:xfrm>
        <a:graphic>
          <a:graphicData uri="http://schemas.openxmlformats.org/drawingml/2006/table">
            <a:tbl>
              <a:tblPr firstRow="1" bandRow="1">
                <a:tableStyleId>{5C22544A-7EE6-4342-B048-85BDC9FD1C3A}</a:tableStyleId>
              </a:tblPr>
              <a:tblGrid>
                <a:gridCol w="59923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246216">
                <a:tc>
                  <a:txBody>
                    <a:bodyPr/>
                    <a:lstStyle/>
                    <a:p>
                      <a:r>
                        <a:rPr kumimoji="1" lang="ja-JP" altLang="en-US" sz="1000" dirty="0" smtClean="0">
                          <a:solidFill>
                            <a:schemeClr val="tx1"/>
                          </a:solidFill>
                        </a:rPr>
                        <a:t>患者</a:t>
                      </a:r>
                      <a:r>
                        <a:rPr kumimoji="1" lang="en-US" altLang="ja-JP" sz="1000" dirty="0" smtClean="0">
                          <a:solidFill>
                            <a:schemeClr val="tx1"/>
                          </a:solidFill>
                        </a:rPr>
                        <a:t>ID</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3" name="コンテンツ プレースホルダー 3"/>
          <p:cNvGraphicFramePr>
            <a:graphicFrameLocks/>
          </p:cNvGraphicFramePr>
          <p:nvPr>
            <p:extLst/>
          </p:nvPr>
        </p:nvGraphicFramePr>
        <p:xfrm>
          <a:off x="2788781" y="4938513"/>
          <a:ext cx="2996185" cy="762027"/>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269595">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カルテ番号等</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94" name="角丸四角形吹き出し 93"/>
          <p:cNvSpPr/>
          <p:nvPr/>
        </p:nvSpPr>
        <p:spPr>
          <a:xfrm>
            <a:off x="7688036" y="2693550"/>
            <a:ext cx="2014662" cy="1390960"/>
          </a:xfrm>
          <a:prstGeom prst="wedgeRoundRectCallout">
            <a:avLst>
              <a:gd name="adj1" fmla="val -60099"/>
              <a:gd name="adj2" fmla="val -649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・診療日の特定が可能なデータを抽出。</a:t>
            </a:r>
            <a:endParaRPr lang="en-US" altLang="ja-JP" sz="1175" dirty="0">
              <a:solidFill>
                <a:schemeClr val="tx1"/>
              </a:solidFill>
            </a:endParaRPr>
          </a:p>
          <a:p>
            <a:pPr marL="88601" indent="-88601"/>
            <a:r>
              <a:rPr lang="ja-JP" altLang="en-US" sz="1175" dirty="0">
                <a:solidFill>
                  <a:schemeClr val="tx1"/>
                </a:solidFill>
              </a:rPr>
              <a:t>・以下の条件に該当するデータは未来日として診療年月にオールゼロを設定。</a:t>
            </a:r>
          </a:p>
          <a:p>
            <a:pPr marL="116322" indent="-116322"/>
            <a:r>
              <a:rPr lang="ja-JP" altLang="en-US" sz="1175" dirty="0">
                <a:solidFill>
                  <a:schemeClr val="tx1"/>
                </a:solidFill>
              </a:rPr>
              <a:t>　診療年月　≧　取込年月</a:t>
            </a:r>
          </a:p>
        </p:txBody>
      </p:sp>
      <p:sp>
        <p:nvSpPr>
          <p:cNvPr id="95" name="角丸四角形吹き出し 94"/>
          <p:cNvSpPr/>
          <p:nvPr/>
        </p:nvSpPr>
        <p:spPr>
          <a:xfrm>
            <a:off x="7748293" y="4332906"/>
            <a:ext cx="1954405" cy="607546"/>
          </a:xfrm>
          <a:prstGeom prst="wedgeRoundRectCallout">
            <a:avLst>
              <a:gd name="adj1" fmla="val -64189"/>
              <a:gd name="adj2" fmla="val -25464"/>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・各番号と施設ごとの</a:t>
            </a:r>
            <a:r>
              <a:rPr lang="en-US" altLang="ja-JP" sz="1175" dirty="0">
                <a:solidFill>
                  <a:schemeClr val="tx1"/>
                </a:solidFill>
              </a:rPr>
              <a:t>ID</a:t>
            </a:r>
            <a:r>
              <a:rPr lang="ja-JP" altLang="en-US" sz="1175" dirty="0">
                <a:solidFill>
                  <a:schemeClr val="tx1"/>
                </a:solidFill>
              </a:rPr>
              <a:t>生成ロジックをもとに</a:t>
            </a:r>
            <a:r>
              <a:rPr lang="en-US" altLang="ja-JP" sz="1175" dirty="0">
                <a:solidFill>
                  <a:schemeClr val="tx1"/>
                </a:solidFill>
              </a:rPr>
              <a:t>ID0</a:t>
            </a:r>
            <a:r>
              <a:rPr lang="ja-JP" altLang="en-US" sz="1175" dirty="0">
                <a:solidFill>
                  <a:schemeClr val="tx1"/>
                </a:solidFill>
              </a:rPr>
              <a:t>を生成</a:t>
            </a:r>
          </a:p>
        </p:txBody>
      </p:sp>
      <p:sp>
        <p:nvSpPr>
          <p:cNvPr id="96" name="角丸四角形吹き出し 95"/>
          <p:cNvSpPr/>
          <p:nvPr/>
        </p:nvSpPr>
        <p:spPr>
          <a:xfrm>
            <a:off x="7748293" y="5801735"/>
            <a:ext cx="1954405" cy="607546"/>
          </a:xfrm>
          <a:prstGeom prst="wedgeRoundRectCallout">
            <a:avLst>
              <a:gd name="adj1" fmla="val -63371"/>
              <a:gd name="adj2" fmla="val 1137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・医療機関の通知運用開始日と各患者の最遅の診療年月を比較する。</a:t>
            </a:r>
          </a:p>
        </p:txBody>
      </p:sp>
      <p:sp>
        <p:nvSpPr>
          <p:cNvPr id="24" name="線吹き出し 1 (枠付き) 23"/>
          <p:cNvSpPr/>
          <p:nvPr/>
        </p:nvSpPr>
        <p:spPr>
          <a:xfrm>
            <a:off x="6128590" y="4919768"/>
            <a:ext cx="3683319" cy="854907"/>
          </a:xfrm>
          <a:prstGeom prst="borderCallout1">
            <a:avLst>
              <a:gd name="adj1" fmla="val 47508"/>
              <a:gd name="adj2" fmla="val -260"/>
              <a:gd name="adj3" fmla="val 68997"/>
              <a:gd name="adj4" fmla="val -936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判定に利用した取込後の二次利用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全患者</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診療日の一覧を格納した</a:t>
            </a:r>
            <a:r>
              <a:rPr lang="ja-JP" altLang="en-US" sz="1200" dirty="0">
                <a:solidFill>
                  <a:schemeClr val="tx1"/>
                </a:solidFill>
                <a:latin typeface="Meiryo UI" panose="020B0604030504040204" pitchFamily="50" charset="-128"/>
                <a:ea typeface="Meiryo UI" panose="020B0604030504040204" pitchFamily="50" charset="-128"/>
              </a:rPr>
              <a:t>テーブルを</a:t>
            </a:r>
            <a:r>
              <a:rPr lang="ja-JP" altLang="en-US" sz="1200" b="1" dirty="0">
                <a:solidFill>
                  <a:schemeClr val="tx1"/>
                </a:solidFill>
                <a:latin typeface="Meiryo UI" panose="020B0604030504040204" pitchFamily="50" charset="-128"/>
                <a:ea typeface="Meiryo UI" panose="020B0604030504040204" pitchFamily="50" charset="-128"/>
              </a:rPr>
              <a:t>最終未通知</a:t>
            </a:r>
            <a:r>
              <a:rPr lang="ja-JP" altLang="en-US" sz="1200" b="1" dirty="0" smtClean="0">
                <a:solidFill>
                  <a:schemeClr val="tx1"/>
                </a:solidFill>
                <a:latin typeface="Meiryo UI" panose="020B0604030504040204" pitchFamily="50" charset="-128"/>
                <a:ea typeface="Meiryo UI" panose="020B0604030504040204" pitchFamily="50" charset="-128"/>
              </a:rPr>
              <a:t>有無</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確認</a:t>
            </a:r>
            <a:r>
              <a:rPr lang="ja-JP" altLang="en-US" sz="1200" b="1" dirty="0">
                <a:solidFill>
                  <a:schemeClr val="tx1"/>
                </a:solidFill>
                <a:latin typeface="Meiryo UI" panose="020B0604030504040204" pitchFamily="50" charset="-128"/>
                <a:ea typeface="Meiryo UI" panose="020B0604030504040204" pitchFamily="50" charset="-128"/>
              </a:rPr>
              <a:t>結果</a:t>
            </a:r>
            <a:r>
              <a:rPr lang="ja-JP" altLang="en-US" sz="1200" b="1"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と呼ぶ</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3" name="線吹き出し 1 (枠付き) 22"/>
          <p:cNvSpPr/>
          <p:nvPr/>
        </p:nvSpPr>
        <p:spPr>
          <a:xfrm>
            <a:off x="6436321" y="1169771"/>
            <a:ext cx="3375588" cy="767158"/>
          </a:xfrm>
          <a:prstGeom prst="borderCallout1">
            <a:avLst>
              <a:gd name="adj1" fmla="val 28327"/>
              <a:gd name="adj2" fmla="val -623"/>
              <a:gd name="adj3" fmla="val 86068"/>
              <a:gd name="adj4" fmla="val -1573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・未通知患者は取込不可</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へ仕訳されているため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含まれない</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・オプトアウト対象患者対象患者は削除されている。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764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柱 24">
            <a:extLst>
              <a:ext uri="{FF2B5EF4-FFF2-40B4-BE49-F238E27FC236}">
                <a16:creationId xmlns:a16="http://schemas.microsoft.com/office/drawing/2014/main" id="{FA02AB29-A7D5-45A5-889B-84232A9D4593}"/>
              </a:ext>
            </a:extLst>
          </p:cNvPr>
          <p:cNvSpPr/>
          <p:nvPr/>
        </p:nvSpPr>
        <p:spPr>
          <a:xfrm>
            <a:off x="2924285" y="3340010"/>
            <a:ext cx="3482800"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最終未通知有無確認結果テーブル</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利活用可能患者</a:t>
            </a:r>
            <a:r>
              <a:rPr lang="en-US" altLang="ja-JP" sz="1800" b="1" dirty="0" smtClean="0">
                <a:latin typeface="Meiryo UI" panose="020B0604030504040204" pitchFamily="50" charset="-128"/>
                <a:ea typeface="Meiryo UI" panose="020B0604030504040204" pitchFamily="50" charset="-128"/>
              </a:rPr>
              <a:t>ID</a:t>
            </a:r>
            <a:r>
              <a:rPr lang="ja-JP" altLang="en-US" sz="1800" b="1" dirty="0" smtClean="0">
                <a:latin typeface="Meiryo UI" panose="020B0604030504040204" pitchFamily="50" charset="-128"/>
                <a:ea typeface="Meiryo UI" panose="020B0604030504040204" pitchFamily="50" charset="-128"/>
              </a:rPr>
              <a:t>テーブル</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に登録されている利活用可能と判断された患者データ</a:t>
            </a:r>
            <a:r>
              <a:rPr lang="ja-JP" altLang="en-US" dirty="0" smtClean="0">
                <a:latin typeface="Meiryo UI" panose="020B0604030504040204" pitchFamily="50" charset="-128"/>
                <a:ea typeface="Meiryo UI" panose="020B0604030504040204" pitchFamily="50" charset="-128"/>
              </a:rPr>
              <a:t>のみが登録されたデータとして、取込後確認で作成した最終未通知有無確認結果テーブルを利用する。</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利活用観点での</a:t>
            </a:r>
            <a:r>
              <a:rPr lang="ja-JP" altLang="en-US" dirty="0" smtClean="0">
                <a:latin typeface="Meiryo UI" panose="020B0604030504040204" pitchFamily="50" charset="-128"/>
                <a:ea typeface="Meiryo UI" panose="020B0604030504040204" pitchFamily="50" charset="-128"/>
              </a:rPr>
              <a:t>機能では最終未通知有無確認結果テーブルの断面を確保した</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利活用可能</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テーブルを作成し、妥当性確認ではこのテーブルに登録された患者のみを</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認定領域に反映するように実装する。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1179820" y="2068082"/>
            <a:ext cx="6794923" cy="1115553"/>
          </a:xfrm>
          <a:prstGeom prst="can">
            <a:avLst>
              <a:gd name="adj" fmla="val 11297"/>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smtClean="0">
                <a:solidFill>
                  <a:prstClr val="black"/>
                </a:solidFill>
                <a:latin typeface="+mn-ea"/>
              </a:rPr>
              <a:t/>
            </a:r>
            <a:br>
              <a:rPr lang="en-US" altLang="ja-JP" sz="1371" dirty="0" smtClean="0">
                <a:solidFill>
                  <a:prstClr val="black"/>
                </a:solidFill>
                <a:latin typeface="+mn-ea"/>
              </a:rPr>
            </a:br>
            <a:r>
              <a:rPr lang="ja-JP" altLang="en-US" sz="1371" dirty="0" smtClean="0">
                <a:solidFill>
                  <a:prstClr val="black"/>
                </a:solidFill>
                <a:latin typeface="+mn-ea"/>
              </a:rPr>
              <a:t>取込前</a:t>
            </a:r>
            <a:r>
              <a:rPr lang="ja-JP" altLang="en-US" sz="1371" dirty="0">
                <a:solidFill>
                  <a:prstClr val="black"/>
                </a:solidFill>
                <a:latin typeface="+mn-ea"/>
              </a:rPr>
              <a:t>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2467809" y="2529555"/>
            <a:ext cx="1430795" cy="536408"/>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eiryo UI" panose="020B0604030504040204" pitchFamily="50" charset="-128"/>
                <a:ea typeface="Meiryo UI" panose="020B0604030504040204" pitchFamily="50" charset="-128"/>
              </a:rPr>
              <a:t>DPC</a:t>
            </a:r>
            <a:r>
              <a:rPr lang="ja-JP" altLang="en-US" sz="1371" dirty="0" smtClean="0">
                <a:solidFill>
                  <a:prstClr val="black"/>
                </a:solidFill>
                <a:latin typeface="Meiryo UI" panose="020B0604030504040204" pitchFamily="50" charset="-128"/>
                <a:ea typeface="Meiryo UI" panose="020B0604030504040204" pitchFamily="50" charset="-128"/>
              </a:rPr>
              <a:t>調査データ</a:t>
            </a:r>
            <a:endParaRPr lang="en-US" altLang="ja-JP" sz="1371" dirty="0">
              <a:solidFill>
                <a:prstClr val="black"/>
              </a:solidFill>
              <a:latin typeface="Meiryo UI" panose="020B0604030504040204" pitchFamily="50" charset="-128"/>
              <a:ea typeface="Meiryo UI" panose="020B0604030504040204" pitchFamily="50" charset="-128"/>
            </a:endParaRPr>
          </a:p>
        </p:txBody>
      </p:sp>
      <p:sp>
        <p:nvSpPr>
          <p:cNvPr id="78" name="円柱 77">
            <a:extLst>
              <a:ext uri="{FF2B5EF4-FFF2-40B4-BE49-F238E27FC236}">
                <a16:creationId xmlns:a16="http://schemas.microsoft.com/office/drawing/2014/main" id="{FA02AB29-A7D5-45A5-889B-84232A9D4593}"/>
              </a:ext>
            </a:extLst>
          </p:cNvPr>
          <p:cNvSpPr/>
          <p:nvPr/>
        </p:nvSpPr>
        <p:spPr>
          <a:xfrm>
            <a:off x="3962473" y="2529555"/>
            <a:ext cx="1430795" cy="536408"/>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レセプトデータ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5457137" y="2529555"/>
            <a:ext cx="1430795" cy="536408"/>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a:t>
            </a:r>
            <a:r>
              <a:rPr lang="ja-JP" altLang="en-US" sz="1371" dirty="0" smtClean="0">
                <a:solidFill>
                  <a:srgbClr val="000000"/>
                </a:solidFill>
                <a:latin typeface="Meiryo UI" panose="020B0604030504040204" pitchFamily="50" charset="-128"/>
                <a:ea typeface="Meiryo UI" panose="020B0604030504040204" pitchFamily="50" charset="-128"/>
              </a:rPr>
              <a:t>カルテデータ</a:t>
            </a:r>
            <a:endParaRPr lang="ja-JP" altLang="en-US" sz="1371" dirty="0">
              <a:solidFill>
                <a:srgbClr val="000000"/>
              </a:solidFill>
              <a:latin typeface="Meiryo UI" panose="020B0604030504040204" pitchFamily="50" charset="-128"/>
              <a:ea typeface="Meiryo UI" panose="020B0604030504040204" pitchFamily="50" charset="-128"/>
            </a:endParaRPr>
          </a:p>
        </p:txBody>
      </p:sp>
      <p:cxnSp>
        <p:nvCxnSpPr>
          <p:cNvPr id="80" name="直線矢印コネクタ 79"/>
          <p:cNvCxnSpPr>
            <a:stCxn id="79" idx="3"/>
          </p:cNvCxnSpPr>
          <p:nvPr/>
        </p:nvCxnSpPr>
        <p:spPr>
          <a:xfrm>
            <a:off x="6172535" y="2980891"/>
            <a:ext cx="0" cy="458119"/>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a:stCxn id="77" idx="3"/>
          </p:cNvCxnSpPr>
          <p:nvPr/>
        </p:nvCxnSpPr>
        <p:spPr>
          <a:xfrm flipH="1">
            <a:off x="3200298" y="2980891"/>
            <a:ext cx="1" cy="411447"/>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a:endCxn id="30" idx="0"/>
          </p:cNvCxnSpPr>
          <p:nvPr/>
        </p:nvCxnSpPr>
        <p:spPr>
          <a:xfrm flipH="1">
            <a:off x="4675614" y="3065963"/>
            <a:ext cx="2257" cy="439019"/>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93" name="コンテンツ プレースホルダー 3"/>
          <p:cNvGraphicFramePr>
            <a:graphicFrameLocks/>
          </p:cNvGraphicFramePr>
          <p:nvPr>
            <p:extLst/>
          </p:nvPr>
        </p:nvGraphicFramePr>
        <p:xfrm>
          <a:off x="3187511" y="3929131"/>
          <a:ext cx="2996185" cy="725802"/>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0">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24" name="線吹き出し 1 (枠付き) 23"/>
          <p:cNvSpPr/>
          <p:nvPr/>
        </p:nvSpPr>
        <p:spPr>
          <a:xfrm>
            <a:off x="6670553" y="3305829"/>
            <a:ext cx="2762565" cy="1169081"/>
          </a:xfrm>
          <a:prstGeom prst="borderCallout1">
            <a:avLst>
              <a:gd name="adj1" fmla="val 16076"/>
              <a:gd name="adj2" fmla="val -710"/>
              <a:gd name="adj3" fmla="val 64303"/>
              <a:gd name="adj4" fmla="val -1198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に登録されている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妥当性確認済みのデータ</a:t>
            </a:r>
            <a:r>
              <a:rPr lang="ja-JP" altLang="en-US" sz="1200" dirty="0" smtClean="0">
                <a:solidFill>
                  <a:schemeClr val="tx1"/>
                </a:solidFill>
                <a:latin typeface="Meiryo UI" panose="020B0604030504040204" pitchFamily="50" charset="-128"/>
                <a:ea typeface="Meiryo UI" panose="020B0604030504040204" pitchFamily="50" charset="-128"/>
              </a:rPr>
              <a:t>であるため、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未通知患者およびオプトアウト対象患者は</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含まれない</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（＝利活用可能な患者のみ存在）</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0" name="正方形/長方形 29"/>
          <p:cNvSpPr/>
          <p:nvPr/>
        </p:nvSpPr>
        <p:spPr>
          <a:xfrm>
            <a:off x="3061523" y="3504982"/>
            <a:ext cx="3228181" cy="1229736"/>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31" name="円柱 30">
            <a:extLst>
              <a:ext uri="{FF2B5EF4-FFF2-40B4-BE49-F238E27FC236}">
                <a16:creationId xmlns:a16="http://schemas.microsoft.com/office/drawing/2014/main" id="{FA02AB29-A7D5-45A5-889B-84232A9D4593}"/>
              </a:ext>
            </a:extLst>
          </p:cNvPr>
          <p:cNvSpPr/>
          <p:nvPr/>
        </p:nvSpPr>
        <p:spPr>
          <a:xfrm>
            <a:off x="2924285" y="4983624"/>
            <a:ext cx="3482800" cy="1394708"/>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利活用可能患者</a:t>
            </a:r>
            <a:r>
              <a:rPr lang="en-US" altLang="ja-JP" sz="1371" dirty="0" smtClean="0">
                <a:solidFill>
                  <a:prstClr val="black"/>
                </a:solidFill>
                <a:latin typeface="+mn-ea"/>
              </a:rPr>
              <a:t>ID</a:t>
            </a:r>
            <a:r>
              <a:rPr lang="ja-JP" altLang="en-US" sz="1371" dirty="0" smtClean="0">
                <a:solidFill>
                  <a:prstClr val="black"/>
                </a:solidFill>
                <a:latin typeface="+mn-ea"/>
              </a:rPr>
              <a:t>テーブル</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graphicFrame>
        <p:nvGraphicFramePr>
          <p:cNvPr id="32" name="コンテンツ プレースホルダー 3"/>
          <p:cNvGraphicFramePr>
            <a:graphicFrameLocks/>
          </p:cNvGraphicFramePr>
          <p:nvPr>
            <p:extLst/>
          </p:nvPr>
        </p:nvGraphicFramePr>
        <p:xfrm>
          <a:off x="3962994" y="5499515"/>
          <a:ext cx="1445218" cy="725802"/>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tblGrid>
              <a:tr h="0">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33" name="線吹き出し 1 (枠付き) 32"/>
          <p:cNvSpPr/>
          <p:nvPr/>
        </p:nvSpPr>
        <p:spPr>
          <a:xfrm>
            <a:off x="6670553" y="4699386"/>
            <a:ext cx="2762565" cy="1531128"/>
          </a:xfrm>
          <a:prstGeom prst="borderCallout1">
            <a:avLst>
              <a:gd name="adj1" fmla="val 20159"/>
              <a:gd name="adj2" fmla="val -1633"/>
              <a:gd name="adj3" fmla="val 54736"/>
              <a:gd name="adj4" fmla="val -113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最終未通知</a:t>
            </a:r>
            <a:r>
              <a:rPr lang="ja-JP" altLang="en-US" sz="1200" dirty="0" smtClean="0">
                <a:solidFill>
                  <a:schemeClr val="tx1"/>
                </a:solidFill>
                <a:latin typeface="Meiryo UI" panose="020B0604030504040204" pitchFamily="50" charset="-128"/>
                <a:ea typeface="Meiryo UI" panose="020B0604030504040204" pitchFamily="50" charset="-128"/>
              </a:rPr>
              <a:t>有無確認結果テーブルは</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の取込処理が開始されると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更新されてしまうため、</a:t>
            </a:r>
            <a:r>
              <a:rPr kumimoji="1" lang="ja-JP" altLang="en-US" sz="1200" dirty="0" smtClean="0">
                <a:solidFill>
                  <a:schemeClr val="tx1"/>
                </a:solidFill>
                <a:latin typeface="Meiryo UI" panose="020B0604030504040204" pitchFamily="50" charset="-128"/>
                <a:ea typeface="Meiryo UI" panose="020B0604030504040204" pitchFamily="50" charset="-128"/>
              </a:rPr>
              <a:t>利活用観点での</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機能の妥当性確認で利用するため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断面を確保する。</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の情報以外不要のため、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 取込</a:t>
            </a:r>
            <a:r>
              <a:rPr kumimoji="1" lang="ja-JP" altLang="en-US" sz="1200" dirty="0" smtClean="0">
                <a:solidFill>
                  <a:schemeClr val="tx1"/>
                </a:solidFill>
                <a:latin typeface="Meiryo UI" panose="020B0604030504040204" pitchFamily="50" charset="-128"/>
                <a:ea typeface="Meiryo UI" panose="020B0604030504040204" pitchFamily="50" charset="-128"/>
              </a:rPr>
              <a:t>年月、診療年月は削除している。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3061523" y="5148596"/>
            <a:ext cx="3228181" cy="1159931"/>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cxnSp>
        <p:nvCxnSpPr>
          <p:cNvPr id="35" name="直線矢印コネクタ 34"/>
          <p:cNvCxnSpPr>
            <a:stCxn id="30" idx="2"/>
            <a:endCxn id="31" idx="0"/>
          </p:cNvCxnSpPr>
          <p:nvPr/>
        </p:nvCxnSpPr>
        <p:spPr>
          <a:xfrm flipH="1">
            <a:off x="4665685" y="4734718"/>
            <a:ext cx="9929" cy="461404"/>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133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a:t>
            </a:r>
            <a:r>
              <a:rPr lang="ja-JP" altLang="en-US" dirty="0" smtClean="0"/>
              <a:t>概要</a:t>
            </a:r>
            <a:endParaRPr lang="en-US" altLang="ja-JP" dirty="0" smtClean="0"/>
          </a:p>
          <a:p>
            <a:r>
              <a:rPr lang="ja-JP" altLang="en-US" dirty="0" smtClean="0"/>
              <a:t>妥当性確認フロー</a:t>
            </a:r>
            <a:endParaRPr lang="en-US" altLang="ja-JP" dirty="0" smtClean="0"/>
          </a:p>
          <a:p>
            <a:r>
              <a:rPr lang="ja-JP" altLang="en-US" dirty="0"/>
              <a:t>二次利用</a:t>
            </a:r>
            <a:r>
              <a:rPr lang="en-US" altLang="ja-JP" dirty="0"/>
              <a:t>DB(</a:t>
            </a:r>
            <a:r>
              <a:rPr lang="ja-JP" altLang="en-US" dirty="0"/>
              <a:t>断面</a:t>
            </a:r>
            <a:r>
              <a:rPr lang="en-US" altLang="ja-JP" dirty="0"/>
              <a:t>)</a:t>
            </a:r>
            <a:r>
              <a:rPr lang="ja-JP" altLang="en-US" dirty="0"/>
              <a:t>作成（受託領域</a:t>
            </a:r>
            <a:r>
              <a:rPr lang="ja-JP" altLang="en-US" dirty="0" smtClean="0"/>
              <a:t>）</a:t>
            </a:r>
            <a:endParaRPr lang="en-US" altLang="ja-JP" dirty="0" smtClean="0"/>
          </a:p>
          <a:p>
            <a:r>
              <a:rPr lang="ja-JP" altLang="en-US" dirty="0"/>
              <a:t>データマート作成（受託領域</a:t>
            </a:r>
            <a:r>
              <a:rPr lang="ja-JP" altLang="en-US" dirty="0" smtClean="0"/>
              <a:t>）</a:t>
            </a:r>
            <a:endParaRPr lang="en-US" altLang="ja-JP" dirty="0" smtClean="0"/>
          </a:p>
          <a:p>
            <a:pPr lvl="1"/>
            <a:r>
              <a:rPr lang="ja-JP" altLang="en-US" dirty="0"/>
              <a:t>データマート作成（受託処理）のデータフロー</a:t>
            </a:r>
          </a:p>
          <a:p>
            <a:pPr lvl="1"/>
            <a:r>
              <a:rPr lang="ja-JP" altLang="en-US" dirty="0"/>
              <a:t>エラー患者データ作成処理の妥当性確認フローでの集計内容</a:t>
            </a:r>
          </a:p>
          <a:p>
            <a:pPr lvl="1"/>
            <a:r>
              <a:rPr lang="ja-JP" altLang="en-US" dirty="0"/>
              <a:t>エラー患者データ作成処理の妥当性確認フローでの確認内容</a:t>
            </a:r>
          </a:p>
          <a:p>
            <a:pPr lvl="1"/>
            <a:r>
              <a:rPr lang="ja-JP" altLang="en-US" dirty="0"/>
              <a:t>エラー患者データ作成処理の確認結果報告書</a:t>
            </a:r>
            <a:endParaRPr lang="en-US" altLang="ja-JP" dirty="0" smtClean="0"/>
          </a:p>
          <a:p>
            <a:r>
              <a:rPr lang="en-US" altLang="ja-JP" dirty="0"/>
              <a:t>MML</a:t>
            </a:r>
            <a:r>
              <a:rPr lang="ja-JP" altLang="en-US" dirty="0"/>
              <a:t>個別取込</a:t>
            </a:r>
            <a:r>
              <a:rPr lang="en-US" altLang="ja-JP" dirty="0"/>
              <a:t>_</a:t>
            </a:r>
            <a:r>
              <a:rPr lang="ja-JP" altLang="en-US" dirty="0"/>
              <a:t>全体像</a:t>
            </a:r>
            <a:endParaRPr lang="en-US" altLang="ja-JP" dirty="0"/>
          </a:p>
          <a:p>
            <a:r>
              <a:rPr lang="en-US" altLang="ja-JP" dirty="0"/>
              <a:t>MML</a:t>
            </a:r>
            <a:r>
              <a:rPr lang="ja-JP" altLang="en-US" dirty="0"/>
              <a:t>個別取込</a:t>
            </a:r>
            <a:r>
              <a:rPr lang="en-US" altLang="ja-JP" dirty="0"/>
              <a:t>_</a:t>
            </a:r>
            <a:r>
              <a:rPr lang="ja-JP" altLang="en-US" dirty="0" smtClean="0"/>
              <a:t>詳細</a:t>
            </a:r>
            <a:endParaRPr lang="en-US" altLang="ja-JP" dirty="0" smtClean="0"/>
          </a:p>
          <a:p>
            <a:r>
              <a:rPr lang="ja-JP" altLang="en-US" dirty="0" smtClean="0"/>
              <a:t>受託処理制御フロー</a:t>
            </a:r>
            <a:endParaRPr lang="en-US" altLang="ja-JP" dirty="0" smtClean="0"/>
          </a:p>
          <a:p>
            <a:r>
              <a:rPr lang="ja-JP" altLang="en-US" dirty="0" smtClean="0"/>
              <a:t>データ品質調査</a:t>
            </a:r>
            <a:endParaRPr lang="en-US" altLang="ja-JP" dirty="0" smtClean="0"/>
          </a:p>
          <a:p>
            <a:r>
              <a:rPr lang="ja-JP" altLang="en-US" dirty="0"/>
              <a:t>分析支援機能</a:t>
            </a:r>
            <a:endParaRPr lang="en-US" altLang="ja-JP" dirty="0"/>
          </a:p>
          <a:p>
            <a:endParaRPr lang="en-US" altLang="ja-JP" dirty="0"/>
          </a:p>
        </p:txBody>
      </p:sp>
    </p:spTree>
    <p:extLst>
      <p:ext uri="{BB962C8B-B14F-4D97-AF65-F5344CB8AC3E}">
        <p14:creationId xmlns:p14="http://schemas.microsoft.com/office/powerpoint/2010/main" val="1702841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523704">
                  <a:extLst>
                    <a:ext uri="{9D8B030D-6E8A-4147-A177-3AD203B41FA5}">
                      <a16:colId xmlns:a16="http://schemas.microsoft.com/office/drawing/2014/main" val="2601570289"/>
                    </a:ext>
                  </a:extLst>
                </a:gridCol>
                <a:gridCol w="7951900">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データマート作成（受託処理）のデータフロー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データマート作成（受託処理）に</a:t>
            </a:r>
            <a:r>
              <a:rPr lang="ja-JP" altLang="en-US" dirty="0">
                <a:latin typeface="Meiryo UI" panose="020B0604030504040204" pitchFamily="50" charset="-128"/>
                <a:ea typeface="Meiryo UI" panose="020B0604030504040204" pitchFamily="50" charset="-128"/>
              </a:rPr>
              <a:t>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33" idx="4"/>
            <a:endCxn id="159" idx="2"/>
          </p:cNvCxnSpPr>
          <p:nvPr/>
        </p:nvCxnSpPr>
        <p:spPr>
          <a:xfrm flipV="1">
            <a:off x="1340344" y="3118864"/>
            <a:ext cx="756161" cy="3869"/>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直線コネクタ 144"/>
          <p:cNvCxnSpPr/>
          <p:nvPr/>
        </p:nvCxnSpPr>
        <p:spPr>
          <a:xfrm>
            <a:off x="181196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99768" y="192216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9" name="フローチャート: 磁気ディスク 158"/>
          <p:cNvSpPr/>
          <p:nvPr/>
        </p:nvSpPr>
        <p:spPr>
          <a:xfrm>
            <a:off x="2096505" y="285776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1919935" y="195545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03" name="フローチャート: 磁気ディスク 202"/>
          <p:cNvSpPr/>
          <p:nvPr/>
        </p:nvSpPr>
        <p:spPr>
          <a:xfrm>
            <a:off x="2096858" y="43460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2467589" y="3379966"/>
            <a:ext cx="353" cy="96609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3099470" y="427736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32" name="フローチャート: 磁気ディスク 231"/>
          <p:cNvSpPr/>
          <p:nvPr/>
        </p:nvSpPr>
        <p:spPr>
          <a:xfrm>
            <a:off x="2099228" y="585195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292" name="カギ線コネクタ 76"/>
          <p:cNvCxnSpPr>
            <a:stCxn id="203" idx="3"/>
            <a:endCxn id="232" idx="1"/>
          </p:cNvCxnSpPr>
          <p:nvPr/>
        </p:nvCxnSpPr>
        <p:spPr>
          <a:xfrm>
            <a:off x="2467942" y="4868268"/>
            <a:ext cx="2370" cy="98368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3096780" y="554901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321" name="カギ線コネクタ 320"/>
          <p:cNvCxnSpPr>
            <a:stCxn id="154" idx="4"/>
            <a:endCxn id="159" idx="1"/>
          </p:cNvCxnSpPr>
          <p:nvPr/>
        </p:nvCxnSpPr>
        <p:spPr>
          <a:xfrm>
            <a:off x="1341936" y="2183263"/>
            <a:ext cx="1125653"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線吹き出し 1 (枠付き) 70"/>
          <p:cNvSpPr/>
          <p:nvPr/>
        </p:nvSpPr>
        <p:spPr>
          <a:xfrm>
            <a:off x="3747468" y="1630793"/>
            <a:ext cx="4426155" cy="585876"/>
          </a:xfrm>
          <a:prstGeom prst="borderCallout1">
            <a:avLst>
              <a:gd name="adj1" fmla="val 20962"/>
              <a:gd name="adj2" fmla="val -304"/>
              <a:gd name="adj3" fmla="val 72429"/>
              <a:gd name="adj4" fmla="val -734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72" name="直線矢印コネクタ 71"/>
          <p:cNvCxnSpPr>
            <a:stCxn id="159" idx="4"/>
            <a:endCxn id="45" idx="2"/>
          </p:cNvCxnSpPr>
          <p:nvPr/>
        </p:nvCxnSpPr>
        <p:spPr>
          <a:xfrm>
            <a:off x="2838673" y="3118864"/>
            <a:ext cx="436773" cy="386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線吹き出し 1 (枠付き) 77"/>
          <p:cNvSpPr/>
          <p:nvPr/>
        </p:nvSpPr>
        <p:spPr>
          <a:xfrm>
            <a:off x="5639022" y="2354975"/>
            <a:ext cx="4058002" cy="842185"/>
          </a:xfrm>
          <a:prstGeom prst="borderCallout1">
            <a:avLst>
              <a:gd name="adj1" fmla="val 5478"/>
              <a:gd name="adj2" fmla="val 16"/>
              <a:gd name="adj3" fmla="val 27331"/>
              <a:gd name="adj4" fmla="val -93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a:t>
            </a:r>
            <a:r>
              <a:rPr lang="ja-JP" altLang="en-US" sz="1200" dirty="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79" name="線吹き出し 1 (枠付き) 78"/>
          <p:cNvSpPr/>
          <p:nvPr/>
        </p:nvSpPr>
        <p:spPr>
          <a:xfrm>
            <a:off x="5639022" y="3653965"/>
            <a:ext cx="4058002" cy="1456798"/>
          </a:xfrm>
          <a:prstGeom prst="borderCallout1">
            <a:avLst>
              <a:gd name="adj1" fmla="val 5478"/>
              <a:gd name="adj2" fmla="val 16"/>
              <a:gd name="adj3" fmla="val 43109"/>
              <a:gd name="adj4" fmla="val -1598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取込前確認の結果承認後に受託領域のエラー患者データ</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テーブルの全データをエクスポートし、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⇒全データ連携するため洗い替えによる反映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を</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エクスポートし、エラー患者データ取込後確認テーブルに反映する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0" name="フローチャート: データ 79"/>
          <p:cNvSpPr/>
          <p:nvPr/>
        </p:nvSpPr>
        <p:spPr>
          <a:xfrm>
            <a:off x="1909219" y="3599731"/>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4" name="線吹き出し 1 (枠付き) 83"/>
          <p:cNvSpPr/>
          <p:nvPr/>
        </p:nvSpPr>
        <p:spPr>
          <a:xfrm>
            <a:off x="5639022" y="5431309"/>
            <a:ext cx="4058002" cy="904239"/>
          </a:xfrm>
          <a:prstGeom prst="borderCallout1">
            <a:avLst>
              <a:gd name="adj1" fmla="val 5478"/>
              <a:gd name="adj2" fmla="val 16"/>
              <a:gd name="adj3" fmla="val 28912"/>
              <a:gd name="adj4" fmla="val -1426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患者データ取込後確認テーブル上</a:t>
            </a:r>
            <a:r>
              <a:rPr lang="ja-JP" altLang="en-US" sz="1200" dirty="0" smtClean="0">
                <a:solidFill>
                  <a:schemeClr val="tx1"/>
                </a:solidFill>
                <a:latin typeface="Meiryo UI" panose="020B0604030504040204" pitchFamily="50" charset="-128"/>
                <a:ea typeface="Meiryo UI" panose="020B0604030504040204" pitchFamily="50" charset="-128"/>
              </a:rPr>
              <a:t>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9" name="フローチャート: データ 88"/>
          <p:cNvSpPr/>
          <p:nvPr/>
        </p:nvSpPr>
        <p:spPr>
          <a:xfrm>
            <a:off x="1878669"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91" name="直線矢印コネクタ 90"/>
          <p:cNvCxnSpPr>
            <a:stCxn id="232" idx="4"/>
            <a:endCxn id="95" idx="2"/>
          </p:cNvCxnSpPr>
          <p:nvPr/>
        </p:nvCxnSpPr>
        <p:spPr>
          <a:xfrm>
            <a:off x="2841396" y="6113054"/>
            <a:ext cx="434050" cy="10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フローチャート: データ 94"/>
          <p:cNvSpPr/>
          <p:nvPr/>
        </p:nvSpPr>
        <p:spPr>
          <a:xfrm>
            <a:off x="3157440"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grpSp>
        <p:nvGrpSpPr>
          <p:cNvPr id="97" name="グループ化 96"/>
          <p:cNvGrpSpPr/>
          <p:nvPr/>
        </p:nvGrpSpPr>
        <p:grpSpPr>
          <a:xfrm>
            <a:off x="373343" y="4770824"/>
            <a:ext cx="945450" cy="1519608"/>
            <a:chOff x="8168455" y="4168700"/>
            <a:chExt cx="945450" cy="1519608"/>
          </a:xfrm>
        </p:grpSpPr>
        <p:sp>
          <p:nvSpPr>
            <p:cNvPr id="98" name="フローチャート: 磁気ディスク 9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00" name="正方形/長方形 9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04" name="フローチャート: 磁気ディスク 103"/>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33" name="フローチャート: 磁気ディスク 32"/>
          <p:cNvSpPr/>
          <p:nvPr/>
        </p:nvSpPr>
        <p:spPr>
          <a:xfrm>
            <a:off x="59817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sp>
        <p:nvSpPr>
          <p:cNvPr id="45" name="フローチャート: 磁気ディスク 44"/>
          <p:cNvSpPr/>
          <p:nvPr/>
        </p:nvSpPr>
        <p:spPr>
          <a:xfrm>
            <a:off x="327544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46" name="直線矢印コネクタ 45"/>
          <p:cNvCxnSpPr>
            <a:stCxn id="45" idx="4"/>
            <a:endCxn id="47" idx="2"/>
          </p:cNvCxnSpPr>
          <p:nvPr/>
        </p:nvCxnSpPr>
        <p:spPr>
          <a:xfrm flipV="1">
            <a:off x="4017614" y="3113486"/>
            <a:ext cx="466496" cy="924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フローチャート: データ 46"/>
          <p:cNvSpPr/>
          <p:nvPr/>
        </p:nvSpPr>
        <p:spPr>
          <a:xfrm>
            <a:off x="4366104" y="28524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3470466" y="256955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7451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非定例作業概要</a:t>
            </a:r>
            <a:endParaRPr lang="en-US" altLang="ja-JP" dirty="0" smtClean="0"/>
          </a:p>
          <a:p>
            <a:r>
              <a:rPr lang="ja-JP" altLang="en-US" dirty="0" smtClean="0"/>
              <a:t>妥当性確認フロー</a:t>
            </a:r>
            <a:endParaRPr lang="en-US" altLang="ja-JP" dirty="0" smtClean="0"/>
          </a:p>
          <a:p>
            <a:r>
              <a:rPr lang="ja-JP" altLang="en-US" dirty="0" smtClean="0"/>
              <a:t>二次利用</a:t>
            </a:r>
            <a:r>
              <a:rPr lang="en-US" altLang="ja-JP" dirty="0" smtClean="0"/>
              <a:t>DB(</a:t>
            </a:r>
            <a:r>
              <a:rPr lang="ja-JP" altLang="en-US" dirty="0" smtClean="0"/>
              <a:t>断面</a:t>
            </a:r>
            <a:r>
              <a:rPr lang="en-US" altLang="ja-JP" dirty="0" smtClean="0"/>
              <a:t>)</a:t>
            </a:r>
            <a:r>
              <a:rPr lang="ja-JP" altLang="en-US" dirty="0" smtClean="0"/>
              <a:t>作成（受託領域）</a:t>
            </a:r>
            <a:endParaRPr lang="en-US" altLang="ja-JP" dirty="0" smtClean="0"/>
          </a:p>
          <a:p>
            <a:r>
              <a:rPr lang="ja-JP" altLang="en-US" dirty="0" smtClean="0"/>
              <a:t>データマート作成</a:t>
            </a:r>
            <a:r>
              <a:rPr lang="ja-JP" altLang="en-US" dirty="0"/>
              <a:t>（受託領域</a:t>
            </a:r>
            <a:r>
              <a:rPr lang="ja-JP" altLang="en-US" dirty="0" smtClean="0"/>
              <a:t>）</a:t>
            </a:r>
            <a:endParaRPr lang="en-US" altLang="ja-JP" dirty="0" smtClean="0"/>
          </a:p>
          <a:p>
            <a:r>
              <a:rPr lang="en-US" altLang="ja-JP" dirty="0" smtClean="0"/>
              <a:t>MML</a:t>
            </a:r>
            <a:r>
              <a:rPr lang="ja-JP" altLang="en-US" dirty="0" smtClean="0"/>
              <a:t>個別取込</a:t>
            </a:r>
            <a:r>
              <a:rPr lang="en-US" altLang="ja-JP" dirty="0" smtClean="0"/>
              <a:t>_</a:t>
            </a:r>
            <a:r>
              <a:rPr lang="ja-JP" altLang="en-US" dirty="0" smtClean="0"/>
              <a:t>全体像</a:t>
            </a:r>
            <a:endParaRPr lang="en-US" altLang="ja-JP" dirty="0" smtClean="0"/>
          </a:p>
          <a:p>
            <a:r>
              <a:rPr lang="en-US" altLang="ja-JP" dirty="0"/>
              <a:t>MML</a:t>
            </a:r>
            <a:r>
              <a:rPr lang="ja-JP" altLang="en-US" dirty="0"/>
              <a:t>個別取込</a:t>
            </a:r>
            <a:r>
              <a:rPr lang="en-US" altLang="ja-JP" dirty="0" smtClean="0"/>
              <a:t>_</a:t>
            </a:r>
            <a:r>
              <a:rPr lang="ja-JP" altLang="en-US" dirty="0" smtClean="0"/>
              <a:t>詳細</a:t>
            </a:r>
            <a:endParaRPr lang="en-US" altLang="ja-JP" dirty="0"/>
          </a:p>
          <a:p>
            <a:r>
              <a:rPr lang="ja-JP" altLang="en-US" dirty="0"/>
              <a:t>受託処理制</a:t>
            </a:r>
            <a:r>
              <a:rPr lang="ja-JP" altLang="en-US" dirty="0" smtClean="0"/>
              <a:t>御フロー</a:t>
            </a:r>
            <a:endParaRPr lang="en-US" altLang="ja-JP" dirty="0" smtClean="0"/>
          </a:p>
          <a:p>
            <a:r>
              <a:rPr lang="ja-JP" altLang="en-US" dirty="0" smtClean="0"/>
              <a:t>データ品質調査</a:t>
            </a:r>
            <a:endParaRPr lang="en-US" altLang="ja-JP" dirty="0" smtClean="0"/>
          </a:p>
          <a:p>
            <a:r>
              <a:rPr lang="ja-JP" altLang="en-US" dirty="0" smtClean="0"/>
              <a:t>分析支援機能</a:t>
            </a:r>
            <a:endParaRPr lang="en-US" altLang="ja-JP" dirty="0"/>
          </a:p>
        </p:txBody>
      </p:sp>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Tree>
    <p:extLst>
      <p:ext uri="{BB962C8B-B14F-4D97-AF65-F5344CB8AC3E}">
        <p14:creationId xmlns:p14="http://schemas.microsoft.com/office/powerpoint/2010/main" val="4048106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006810">
                  <a:extLst>
                    <a:ext uri="{9D8B030D-6E8A-4147-A177-3AD203B41FA5}">
                      <a16:colId xmlns:a16="http://schemas.microsoft.com/office/drawing/2014/main" val="2577403586"/>
                    </a:ext>
                  </a:extLst>
                </a:gridCol>
                <a:gridCol w="2115047">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102" name="正方形/長方形 101"/>
          <p:cNvSpPr/>
          <p:nvPr/>
        </p:nvSpPr>
        <p:spPr>
          <a:xfrm>
            <a:off x="5585635" y="4002604"/>
            <a:ext cx="1800906" cy="2158180"/>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取込結果データの</a:t>
            </a:r>
            <a:endParaRPr lang="en-US" altLang="ja-JP" sz="1100" dirty="0" smtClean="0">
              <a:solidFill>
                <a:schemeClr val="tx1"/>
              </a:solidFill>
            </a:endParaRPr>
          </a:p>
          <a:p>
            <a:pPr algn="ctr"/>
            <a:r>
              <a:rPr lang="ja-JP" altLang="en-US" sz="1100" dirty="0" smtClean="0">
                <a:solidFill>
                  <a:schemeClr val="tx1"/>
                </a:solidFill>
              </a:rPr>
              <a:t>患者数</a:t>
            </a:r>
            <a:endParaRPr kumimoji="1" lang="ja-JP" altLang="en-US" sz="1100" dirty="0">
              <a:solidFill>
                <a:schemeClr val="tx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エラー患者データ作成処理の妥当性確認フローでの集計内容</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エラー患者データ作成</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のデータフローと妥当性確認フローでの集計内容は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36" name="フローチャート: 磁気ディスク 35"/>
          <p:cNvSpPr/>
          <p:nvPr/>
        </p:nvSpPr>
        <p:spPr>
          <a:xfrm>
            <a:off x="3646530"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37" name="フローチャート: 磁気ディスク 36"/>
          <p:cNvSpPr/>
          <p:nvPr/>
        </p:nvSpPr>
        <p:spPr>
          <a:xfrm>
            <a:off x="6116756" y="15697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sp>
        <p:nvSpPr>
          <p:cNvPr id="38" name="フローチャート: 磁気ディスク 37"/>
          <p:cNvSpPr/>
          <p:nvPr/>
        </p:nvSpPr>
        <p:spPr>
          <a:xfrm>
            <a:off x="8184918"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2" name="フローチャート: 磁気ディスク 41"/>
          <p:cNvSpPr/>
          <p:nvPr/>
        </p:nvSpPr>
        <p:spPr>
          <a:xfrm>
            <a:off x="1420081" y="15697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cxnSp>
        <p:nvCxnSpPr>
          <p:cNvPr id="48" name="直線コネクタ 47"/>
          <p:cNvCxnSpPr/>
          <p:nvPr/>
        </p:nvCxnSpPr>
        <p:spPr>
          <a:xfrm>
            <a:off x="5395747"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2026221" cy="65483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a:solidFill>
                  <a:schemeClr val="tx1"/>
                </a:solidFill>
              </a:rPr>
              <a:t>（エラー患者への反映対象外）</a:t>
            </a:r>
            <a:endParaRPr kumimoji="1" lang="ja-JP" altLang="en-US" sz="1100" dirty="0">
              <a:solidFill>
                <a:schemeClr val="tx1"/>
              </a:solidFill>
            </a:endParaRPr>
          </a:p>
        </p:txBody>
      </p:sp>
      <p:cxnSp>
        <p:nvCxnSpPr>
          <p:cNvPr id="52" name="直線矢印コネクタ 51"/>
          <p:cNvCxnSpPr>
            <a:stCxn id="42" idx="4"/>
            <a:endCxn id="36" idx="2"/>
          </p:cNvCxnSpPr>
          <p:nvPr/>
        </p:nvCxnSpPr>
        <p:spPr>
          <a:xfrm>
            <a:off x="2162249" y="1830866"/>
            <a:ext cx="1484281"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6" idx="4"/>
            <a:endCxn id="37" idx="2"/>
          </p:cNvCxnSpPr>
          <p:nvPr/>
        </p:nvCxnSpPr>
        <p:spPr>
          <a:xfrm flipV="1">
            <a:off x="4388698" y="1830866"/>
            <a:ext cx="1728058"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7" idx="4"/>
            <a:endCxn id="38" idx="2"/>
          </p:cNvCxnSpPr>
          <p:nvPr/>
        </p:nvCxnSpPr>
        <p:spPr>
          <a:xfrm>
            <a:off x="6858924" y="1830866"/>
            <a:ext cx="1325994"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2273028" y="1353240"/>
            <a:ext cx="1028988" cy="269875"/>
          </a:xfrm>
          <a:prstGeom prst="rect">
            <a:avLst/>
          </a:prstGeom>
          <a:noFill/>
        </p:spPr>
        <p:txBody>
          <a:bodyPr wrap="none" lIns="0" rIns="0" rtlCol="0">
            <a:noAutofit/>
          </a:bodyPr>
          <a:lstStyle/>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取込不可患者を除いた</a:t>
            </a:r>
            <a:endParaRPr lang="en-US" altLang="ja-JP" sz="1050" b="1" kern="0" dirty="0" smtClean="0">
              <a:solidFill>
                <a:srgbClr val="FF000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患者の全患者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を格納</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4072420" y="2076021"/>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4015607"/>
            <a:ext cx="2026221"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③認定領域への取込対象</a:t>
            </a:r>
          </a:p>
          <a:p>
            <a:pPr algn="ctr"/>
            <a:r>
              <a:rPr lang="ja-JP" altLang="en-US" sz="1100" dirty="0">
                <a:solidFill>
                  <a:schemeClr val="tx1"/>
                </a:solidFill>
              </a:rPr>
              <a:t>候補患者数</a:t>
            </a:r>
            <a:endParaRPr kumimoji="1" lang="ja-JP" altLang="en-US" sz="1100" dirty="0">
              <a:solidFill>
                <a:schemeClr val="tx1"/>
              </a:solidFill>
            </a:endParaRPr>
          </a:p>
        </p:txBody>
      </p:sp>
      <p:sp>
        <p:nvSpPr>
          <p:cNvPr id="81" name="正方形/長方形 80"/>
          <p:cNvSpPr/>
          <p:nvPr/>
        </p:nvSpPr>
        <p:spPr>
          <a:xfrm>
            <a:off x="3484642" y="4016983"/>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1100" dirty="0" smtClean="0">
                <a:solidFill>
                  <a:schemeClr val="tx1"/>
                </a:solidFill>
              </a:rPr>
              <a:t>④</a:t>
            </a:r>
            <a:r>
              <a:rPr lang="ja-JP" altLang="en-US" sz="1100" dirty="0" smtClean="0">
                <a:solidFill>
                  <a:schemeClr val="tx1"/>
                </a:solidFill>
              </a:rPr>
              <a:t>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4008518"/>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465659"/>
            <a:ext cx="889987" cy="430887"/>
          </a:xfrm>
          <a:prstGeom prst="rect">
            <a:avLst/>
          </a:prstGeom>
          <a:solidFill>
            <a:schemeClr val="bg1"/>
          </a:solidFill>
        </p:spPr>
        <p:txBody>
          <a:bodyPr wrap="square" rtlCol="0">
            <a:spAutoFit/>
          </a:bodyPr>
          <a:lstStyle/>
          <a:p>
            <a:pPr algn="ctr"/>
            <a:r>
              <a:rPr lang="zh-CN" altLang="en-US" sz="1100" dirty="0"/>
              <a:t>①取込予定</a:t>
            </a:r>
          </a:p>
          <a:p>
            <a:pPr algn="ctr"/>
            <a:r>
              <a:rPr lang="zh-CN" altLang="en-US" sz="1100" dirty="0"/>
              <a:t>総患者数</a:t>
            </a:r>
            <a:endParaRPr lang="ja-JP" altLang="en-US" sz="1100" dirty="0"/>
          </a:p>
        </p:txBody>
      </p:sp>
      <p:sp>
        <p:nvSpPr>
          <p:cNvPr id="96" name="テキスト ボックス 95"/>
          <p:cNvSpPr txBox="1"/>
          <p:nvPr/>
        </p:nvSpPr>
        <p:spPr>
          <a:xfrm>
            <a:off x="6915842"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691748" y="138347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全量</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89"/>
            <a:ext cx="275506" cy="282009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4" name="フローチャート: 磁気ディスク 33"/>
          <p:cNvSpPr/>
          <p:nvPr/>
        </p:nvSpPr>
        <p:spPr>
          <a:xfrm>
            <a:off x="4598480" y="251302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9" name="直線矢印コネクタ 54"/>
          <p:cNvCxnSpPr>
            <a:stCxn id="36" idx="3"/>
            <a:endCxn id="34" idx="2"/>
          </p:cNvCxnSpPr>
          <p:nvPr/>
        </p:nvCxnSpPr>
        <p:spPr>
          <a:xfrm rot="16200000" flipH="1">
            <a:off x="3968587" y="2144238"/>
            <a:ext cx="678920" cy="580866"/>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833542" y="2164202"/>
            <a:ext cx="2550120" cy="590387"/>
          </a:xfrm>
          <a:prstGeom prst="borderCallout1">
            <a:avLst>
              <a:gd name="adj1" fmla="val 102087"/>
              <a:gd name="adj2" fmla="val 15113"/>
              <a:gd name="adj3" fmla="val 221976"/>
              <a:gd name="adj4" fmla="val -1020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取込対象となる可能性がある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線吹き出し 1 (枠付き) 42"/>
          <p:cNvSpPr/>
          <p:nvPr/>
        </p:nvSpPr>
        <p:spPr>
          <a:xfrm>
            <a:off x="4613190" y="4136687"/>
            <a:ext cx="2550120" cy="590387"/>
          </a:xfrm>
          <a:prstGeom prst="borderCallout1">
            <a:avLst>
              <a:gd name="adj1" fmla="val 102087"/>
              <a:gd name="adj2" fmla="val 15113"/>
              <a:gd name="adj3" fmla="val 132846"/>
              <a:gd name="adj4" fmla="val 36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今回認定領域へ取込対象となる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線吹き出し 1 (枠付き) 44"/>
          <p:cNvSpPr/>
          <p:nvPr/>
        </p:nvSpPr>
        <p:spPr>
          <a:xfrm>
            <a:off x="7189890" y="3254655"/>
            <a:ext cx="2550120" cy="590387"/>
          </a:xfrm>
          <a:prstGeom prst="borderCallout1">
            <a:avLst>
              <a:gd name="adj1" fmla="val 102087"/>
              <a:gd name="adj2" fmla="val 15113"/>
              <a:gd name="adj3" fmla="val 286266"/>
              <a:gd name="adj4" fmla="val 2767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今回認定領域へ取り込まれた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6" name="線吹き出し 1 (枠付き) 45"/>
          <p:cNvSpPr/>
          <p:nvPr/>
        </p:nvSpPr>
        <p:spPr>
          <a:xfrm>
            <a:off x="1822147" y="5327871"/>
            <a:ext cx="2858054" cy="778511"/>
          </a:xfrm>
          <a:prstGeom prst="borderCallout1">
            <a:avLst>
              <a:gd name="adj1" fmla="val 17874"/>
              <a:gd name="adj2" fmla="val -582"/>
              <a:gd name="adj3" fmla="val -16438"/>
              <a:gd name="adj4" fmla="val -790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取込対象となる可能性が全患者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のうち</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a:t>
            </a:r>
            <a:r>
              <a:rPr lang="ja-JP" altLang="en-US" sz="1200" dirty="0" smtClean="0">
                <a:solidFill>
                  <a:schemeClr val="tx1"/>
                </a:solidFill>
                <a:latin typeface="Meiryo UI" panose="020B0604030504040204" pitchFamily="50" charset="-128"/>
                <a:ea typeface="Meiryo UI" panose="020B0604030504040204" pitchFamily="50" charset="-128"/>
              </a:rPr>
              <a:t>可能</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に含まれている患者を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kumimoji="1" lang="ja-JP" altLang="en-US" sz="1200" dirty="0" smtClean="0">
                <a:solidFill>
                  <a:schemeClr val="tx1"/>
                </a:solidFill>
                <a:latin typeface="Meiryo UI" panose="020B0604030504040204" pitchFamily="50" charset="-128"/>
                <a:ea typeface="Meiryo UI" panose="020B0604030504040204" pitchFamily="50" charset="-128"/>
              </a:rPr>
              <a:t>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7" name="線吹き出し 1 (枠付き) 46"/>
          <p:cNvSpPr/>
          <p:nvPr/>
        </p:nvSpPr>
        <p:spPr>
          <a:xfrm>
            <a:off x="3464979" y="3185861"/>
            <a:ext cx="2858054" cy="778511"/>
          </a:xfrm>
          <a:prstGeom prst="borderCallout1">
            <a:avLst>
              <a:gd name="adj1" fmla="val 17874"/>
              <a:gd name="adj2" fmla="val -582"/>
              <a:gd name="adj3" fmla="val 52262"/>
              <a:gd name="adj4" fmla="val -1242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取込対象となる可能性が全患者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のうち</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a:t>
            </a:r>
            <a:r>
              <a:rPr lang="ja-JP" altLang="en-US" sz="1200" dirty="0" smtClean="0">
                <a:solidFill>
                  <a:schemeClr val="tx1"/>
                </a:solidFill>
                <a:latin typeface="Meiryo UI" panose="020B0604030504040204" pitchFamily="50" charset="-128"/>
                <a:ea typeface="Meiryo UI" panose="020B0604030504040204" pitchFamily="50" charset="-128"/>
              </a:rPr>
              <a:t>可能</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に含まれていない患者を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kumimoji="1" lang="ja-JP" altLang="en-US" sz="1200" dirty="0" smtClean="0">
                <a:solidFill>
                  <a:schemeClr val="tx1"/>
                </a:solidFill>
                <a:latin typeface="Meiryo UI" panose="020B0604030504040204" pitchFamily="50" charset="-128"/>
                <a:ea typeface="Meiryo UI" panose="020B0604030504040204" pitchFamily="50" charset="-128"/>
              </a:rPr>
              <a:t>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6855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006810">
                  <a:extLst>
                    <a:ext uri="{9D8B030D-6E8A-4147-A177-3AD203B41FA5}">
                      <a16:colId xmlns:a16="http://schemas.microsoft.com/office/drawing/2014/main" val="2577403586"/>
                    </a:ext>
                  </a:extLst>
                </a:gridCol>
                <a:gridCol w="2115047">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102" name="正方形/長方形 101"/>
          <p:cNvSpPr/>
          <p:nvPr/>
        </p:nvSpPr>
        <p:spPr>
          <a:xfrm>
            <a:off x="5585635" y="4002604"/>
            <a:ext cx="1800906" cy="2158180"/>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取込結果データの</a:t>
            </a:r>
            <a:endParaRPr lang="en-US" altLang="ja-JP" sz="1100" dirty="0" smtClean="0">
              <a:solidFill>
                <a:schemeClr val="tx1"/>
              </a:solidFill>
            </a:endParaRPr>
          </a:p>
          <a:p>
            <a:pPr algn="ctr"/>
            <a:r>
              <a:rPr lang="ja-JP" altLang="en-US" sz="1100" dirty="0" smtClean="0">
                <a:solidFill>
                  <a:schemeClr val="tx1"/>
                </a:solidFill>
              </a:rPr>
              <a:t>患者数</a:t>
            </a:r>
            <a:endParaRPr kumimoji="1" lang="ja-JP" altLang="en-US" sz="1100" dirty="0">
              <a:solidFill>
                <a:schemeClr val="tx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エラー患者データ作成処理の妥当性確認フローでの確認内容</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エラー患者データ作成</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の妥当性確認の内容は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36" name="フローチャート: 磁気ディスク 35"/>
          <p:cNvSpPr/>
          <p:nvPr/>
        </p:nvSpPr>
        <p:spPr>
          <a:xfrm>
            <a:off x="3646530"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37" name="フローチャート: 磁気ディスク 36"/>
          <p:cNvSpPr/>
          <p:nvPr/>
        </p:nvSpPr>
        <p:spPr>
          <a:xfrm>
            <a:off x="6116756" y="15697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sp>
        <p:nvSpPr>
          <p:cNvPr id="38" name="フローチャート: 磁気ディスク 37"/>
          <p:cNvSpPr/>
          <p:nvPr/>
        </p:nvSpPr>
        <p:spPr>
          <a:xfrm>
            <a:off x="8184918"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2" name="フローチャート: 磁気ディスク 41"/>
          <p:cNvSpPr/>
          <p:nvPr/>
        </p:nvSpPr>
        <p:spPr>
          <a:xfrm>
            <a:off x="1420081" y="15697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cxnSp>
        <p:nvCxnSpPr>
          <p:cNvPr id="48" name="直線コネクタ 47"/>
          <p:cNvCxnSpPr/>
          <p:nvPr/>
        </p:nvCxnSpPr>
        <p:spPr>
          <a:xfrm>
            <a:off x="5395747"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2026221" cy="65483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a:solidFill>
                  <a:schemeClr val="tx1"/>
                </a:solidFill>
              </a:rPr>
              <a:t>（エラー患者への反映対象外）</a:t>
            </a:r>
            <a:endParaRPr kumimoji="1" lang="ja-JP" altLang="en-US" sz="1100" dirty="0">
              <a:solidFill>
                <a:schemeClr val="tx1"/>
              </a:solidFill>
            </a:endParaRPr>
          </a:p>
        </p:txBody>
      </p:sp>
      <p:cxnSp>
        <p:nvCxnSpPr>
          <p:cNvPr id="52" name="直線矢印コネクタ 51"/>
          <p:cNvCxnSpPr>
            <a:stCxn id="42" idx="4"/>
            <a:endCxn id="36" idx="2"/>
          </p:cNvCxnSpPr>
          <p:nvPr/>
        </p:nvCxnSpPr>
        <p:spPr>
          <a:xfrm>
            <a:off x="2162249" y="1830866"/>
            <a:ext cx="1484281"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6" idx="4"/>
            <a:endCxn id="37" idx="2"/>
          </p:cNvCxnSpPr>
          <p:nvPr/>
        </p:nvCxnSpPr>
        <p:spPr>
          <a:xfrm flipV="1">
            <a:off x="4388698" y="1830866"/>
            <a:ext cx="1728058"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7" idx="4"/>
            <a:endCxn id="38" idx="2"/>
          </p:cNvCxnSpPr>
          <p:nvPr/>
        </p:nvCxnSpPr>
        <p:spPr>
          <a:xfrm>
            <a:off x="6858924" y="1830866"/>
            <a:ext cx="1325994"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2273028" y="1353240"/>
            <a:ext cx="1028988" cy="269875"/>
          </a:xfrm>
          <a:prstGeom prst="rect">
            <a:avLst/>
          </a:prstGeom>
          <a:noFill/>
        </p:spPr>
        <p:txBody>
          <a:bodyPr wrap="none" lIns="0" rIns="0" rtlCol="0">
            <a:noAutofit/>
          </a:bodyPr>
          <a:lstStyle/>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取込不可患者を除いた</a:t>
            </a:r>
            <a:endParaRPr lang="en-US" altLang="ja-JP" sz="1050" b="1" kern="0" dirty="0" smtClean="0">
              <a:solidFill>
                <a:srgbClr val="FF000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患者の全患者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を格納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4072420" y="2076021"/>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4015607"/>
            <a:ext cx="2026221"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③認定領域への取込対象</a:t>
            </a:r>
          </a:p>
          <a:p>
            <a:pPr algn="ctr"/>
            <a:r>
              <a:rPr lang="ja-JP" altLang="en-US" sz="1100" dirty="0">
                <a:solidFill>
                  <a:schemeClr val="tx1"/>
                </a:solidFill>
              </a:rPr>
              <a:t>候補患者数</a:t>
            </a:r>
            <a:endParaRPr kumimoji="1" lang="ja-JP" altLang="en-US" sz="1100" dirty="0">
              <a:solidFill>
                <a:schemeClr val="tx1"/>
              </a:solidFill>
            </a:endParaRPr>
          </a:p>
        </p:txBody>
      </p:sp>
      <p:sp>
        <p:nvSpPr>
          <p:cNvPr id="81" name="正方形/長方形 80"/>
          <p:cNvSpPr/>
          <p:nvPr/>
        </p:nvSpPr>
        <p:spPr>
          <a:xfrm>
            <a:off x="3484642" y="4016983"/>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1100" dirty="0" smtClean="0">
                <a:solidFill>
                  <a:schemeClr val="tx1"/>
                </a:solidFill>
              </a:rPr>
              <a:t>④</a:t>
            </a:r>
            <a:r>
              <a:rPr lang="ja-JP" altLang="en-US" sz="1100" dirty="0" smtClean="0">
                <a:solidFill>
                  <a:schemeClr val="tx1"/>
                </a:solidFill>
              </a:rPr>
              <a:t>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4008518"/>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465659"/>
            <a:ext cx="889987" cy="430887"/>
          </a:xfrm>
          <a:prstGeom prst="rect">
            <a:avLst/>
          </a:prstGeom>
          <a:solidFill>
            <a:schemeClr val="bg1"/>
          </a:solidFill>
        </p:spPr>
        <p:txBody>
          <a:bodyPr wrap="square" rtlCol="0">
            <a:spAutoFit/>
          </a:bodyPr>
          <a:lstStyle/>
          <a:p>
            <a:pPr algn="ctr"/>
            <a:r>
              <a:rPr lang="zh-CN" altLang="en-US" sz="1100" dirty="0"/>
              <a:t>①取込予定</a:t>
            </a:r>
          </a:p>
          <a:p>
            <a:pPr algn="ctr"/>
            <a:r>
              <a:rPr lang="zh-CN" altLang="en-US" sz="1100" dirty="0"/>
              <a:t>総患者数</a:t>
            </a:r>
            <a:endParaRPr lang="ja-JP" altLang="en-US" sz="1100" dirty="0"/>
          </a:p>
        </p:txBody>
      </p:sp>
      <p:sp>
        <p:nvSpPr>
          <p:cNvPr id="86" name="線吹き出し 1 (枠付き) 85"/>
          <p:cNvSpPr/>
          <p:nvPr/>
        </p:nvSpPr>
        <p:spPr>
          <a:xfrm>
            <a:off x="3412055" y="3248932"/>
            <a:ext cx="3018260" cy="590387"/>
          </a:xfrm>
          <a:prstGeom prst="borderCallout1">
            <a:avLst>
              <a:gd name="adj1" fmla="val 102087"/>
              <a:gd name="adj2" fmla="val 15113"/>
              <a:gd name="adj3" fmla="val 213209"/>
              <a:gd name="adj4" fmla="val -2137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1)</a:t>
            </a:r>
            <a:r>
              <a:rPr lang="ja-JP" altLang="en-US" sz="1200" dirty="0" smtClean="0">
                <a:solidFill>
                  <a:schemeClr val="tx1"/>
                </a:solidFill>
                <a:latin typeface="Meiryo UI" panose="020B0604030504040204" pitchFamily="50" charset="-128"/>
                <a:ea typeface="Meiryo UI" panose="020B0604030504040204" pitchFamily="50" charset="-128"/>
              </a:rPr>
              <a:t>認定</a:t>
            </a:r>
            <a:r>
              <a:rPr lang="ja-JP" altLang="en-US" sz="1200" dirty="0">
                <a:solidFill>
                  <a:schemeClr val="tx1"/>
                </a:solidFill>
                <a:latin typeface="Meiryo UI" panose="020B0604030504040204" pitchFamily="50" charset="-128"/>
                <a:ea typeface="Meiryo UI" panose="020B0604030504040204" pitchFamily="50" charset="-128"/>
              </a:rPr>
              <a:t>領域への</a:t>
            </a:r>
            <a:r>
              <a:rPr lang="ja-JP" altLang="en-US" sz="1200" dirty="0" smtClean="0">
                <a:solidFill>
                  <a:schemeClr val="tx1"/>
                </a:solidFill>
                <a:latin typeface="Meiryo UI" panose="020B0604030504040204" pitchFamily="50" charset="-128"/>
                <a:ea typeface="Meiryo UI" panose="020B0604030504040204" pitchFamily="50" charset="-128"/>
              </a:rPr>
              <a:t>取込対象候補患者数と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取込対象患者数が一致することを確認する。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③</a:t>
            </a:r>
            <a:r>
              <a:rPr lang="ja-JP" altLang="en-US" sz="1200" dirty="0" smtClean="0">
                <a:solidFill>
                  <a:srgbClr val="FF0000"/>
                </a:solidFill>
                <a:latin typeface="Meiryo UI" panose="020B0604030504040204" pitchFamily="50" charset="-128"/>
                <a:ea typeface="Meiryo UI" panose="020B0604030504040204" pitchFamily="50" charset="-128"/>
              </a:rPr>
              <a:t>と④の患者数が一致すること</a:t>
            </a:r>
            <a:r>
              <a:rPr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87" name="直線コネクタ 86"/>
          <p:cNvCxnSpPr/>
          <p:nvPr/>
        </p:nvCxnSpPr>
        <p:spPr>
          <a:xfrm flipH="1" flipV="1">
            <a:off x="3854933" y="3839321"/>
            <a:ext cx="406264" cy="666392"/>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0" name="線吹き出し 1 (枠付き) 89"/>
          <p:cNvSpPr/>
          <p:nvPr/>
        </p:nvSpPr>
        <p:spPr>
          <a:xfrm>
            <a:off x="6700716" y="3248933"/>
            <a:ext cx="3018260" cy="590387"/>
          </a:xfrm>
          <a:prstGeom prst="borderCallout1">
            <a:avLst>
              <a:gd name="adj1" fmla="val 102087"/>
              <a:gd name="adj2" fmla="val 15113"/>
              <a:gd name="adj3" fmla="val 206476"/>
              <a:gd name="adj4" fmla="val -5351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(3)</a:t>
            </a:r>
            <a:r>
              <a:rPr lang="ja-JP" altLang="en-US" sz="1200" dirty="0" smtClean="0">
                <a:solidFill>
                  <a:schemeClr val="tx1"/>
                </a:solidFill>
                <a:latin typeface="Meiryo UI" panose="020B0604030504040204" pitchFamily="50" charset="-128"/>
                <a:ea typeface="Meiryo UI" panose="020B0604030504040204" pitchFamily="50" charset="-128"/>
              </a:rPr>
              <a:t> 認定</a:t>
            </a:r>
            <a:r>
              <a:rPr lang="ja-JP" altLang="en-US" sz="1200" dirty="0">
                <a:solidFill>
                  <a:schemeClr val="tx1"/>
                </a:solidFill>
                <a:latin typeface="Meiryo UI" panose="020B0604030504040204" pitchFamily="50" charset="-128"/>
                <a:ea typeface="Meiryo UI" panose="020B0604030504040204" pitchFamily="50" charset="-128"/>
              </a:rPr>
              <a:t>領域へ</a:t>
            </a:r>
            <a:r>
              <a:rPr lang="ja-JP" altLang="en-US" sz="1200" dirty="0" smtClean="0">
                <a:solidFill>
                  <a:schemeClr val="tx1"/>
                </a:solidFill>
                <a:latin typeface="Meiryo UI" panose="020B0604030504040204" pitchFamily="50" charset="-128"/>
                <a:ea typeface="Meiryo UI" panose="020B0604030504040204" pitchFamily="50" charset="-128"/>
              </a:rPr>
              <a:t>の取込対象患者数と取込</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実績データの患者数が一致することを確認する。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④と⑤の患者数が一致すること</a:t>
            </a:r>
            <a:r>
              <a:rPr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92" name="直線コネクタ 91"/>
          <p:cNvCxnSpPr/>
          <p:nvPr/>
        </p:nvCxnSpPr>
        <p:spPr>
          <a:xfrm flipH="1" flipV="1">
            <a:off x="7147965" y="3839322"/>
            <a:ext cx="872909" cy="63256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3" name="線吹き出し 1 (枠付き) 92"/>
          <p:cNvSpPr/>
          <p:nvPr/>
        </p:nvSpPr>
        <p:spPr>
          <a:xfrm>
            <a:off x="5159361" y="4595477"/>
            <a:ext cx="2309095" cy="842465"/>
          </a:xfrm>
          <a:prstGeom prst="borderCallout1">
            <a:avLst>
              <a:gd name="adj1" fmla="val 29413"/>
              <a:gd name="adj2" fmla="val -727"/>
              <a:gd name="adj3" fmla="val 70916"/>
              <a:gd name="adj4" fmla="val -1245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smtClean="0">
                <a:solidFill>
                  <a:schemeClr val="tx1"/>
                </a:solidFill>
                <a:latin typeface="Meiryo UI" panose="020B0604030504040204" pitchFamily="50" charset="-128"/>
                <a:ea typeface="Meiryo UI" panose="020B0604030504040204" pitchFamily="50" charset="-128"/>
              </a:rPr>
              <a:t>認定領域への取込対象患者</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において</a:t>
            </a:r>
            <a:r>
              <a:rPr lang="ja-JP" altLang="en-US" sz="1200" dirty="0" smtClean="0">
                <a:solidFill>
                  <a:srgbClr val="FF0000"/>
                </a:solidFill>
                <a:latin typeface="Meiryo UI" panose="020B0604030504040204" pitchFamily="50" charset="-128"/>
                <a:ea typeface="Meiryo UI" panose="020B0604030504040204" pitchFamily="50" charset="-128"/>
              </a:rPr>
              <a:t>未通知およびオプトアウト</a:t>
            </a:r>
            <a:r>
              <a:rPr lang="ja-JP" altLang="en-US" sz="1200" dirty="0">
                <a:solidFill>
                  <a:srgbClr val="FF0000"/>
                </a:solidFill>
                <a:latin typeface="Meiryo UI" panose="020B0604030504040204" pitchFamily="50" charset="-128"/>
                <a:ea typeface="Meiryo UI" panose="020B0604030504040204" pitchFamily="50" charset="-128"/>
              </a:rPr>
              <a:t>対象の</a:t>
            </a:r>
            <a:r>
              <a:rPr lang="ja-JP" altLang="en-US" sz="1200" dirty="0" smtClean="0">
                <a:solidFill>
                  <a:srgbClr val="FF0000"/>
                </a:solidFill>
                <a:latin typeface="Meiryo UI" panose="020B0604030504040204" pitchFamily="50" charset="-128"/>
                <a:ea typeface="Meiryo UI" panose="020B0604030504040204" pitchFamily="50" charset="-128"/>
              </a:rPr>
              <a:t>患者が存在しないこと</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6915842"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691748" y="138347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全量</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101" name="線吹き出し 1 (枠付き) 100"/>
          <p:cNvSpPr/>
          <p:nvPr/>
        </p:nvSpPr>
        <p:spPr>
          <a:xfrm>
            <a:off x="5159360" y="5551274"/>
            <a:ext cx="2309095" cy="842465"/>
          </a:xfrm>
          <a:prstGeom prst="borderCallout1">
            <a:avLst>
              <a:gd name="adj1" fmla="val 16200"/>
              <a:gd name="adj2" fmla="val 100511"/>
              <a:gd name="adj3" fmla="val -24409"/>
              <a:gd name="adj4" fmla="val 12838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(4)</a:t>
            </a:r>
            <a:r>
              <a:rPr lang="ja-JP" altLang="en-US" sz="1200" dirty="0" smtClean="0">
                <a:solidFill>
                  <a:schemeClr val="tx1"/>
                </a:solidFill>
                <a:latin typeface="Meiryo UI" panose="020B0604030504040204" pitchFamily="50" charset="-128"/>
                <a:ea typeface="Meiryo UI" panose="020B0604030504040204" pitchFamily="50" charset="-128"/>
              </a:rPr>
              <a:t>取込実績データにおいて</a:t>
            </a:r>
            <a:r>
              <a:rPr lang="ja-JP" altLang="en-US" sz="1200" dirty="0" smtClean="0">
                <a:solidFill>
                  <a:srgbClr val="FF0000"/>
                </a:solidFill>
                <a:latin typeface="Meiryo UI" panose="020B0604030504040204" pitchFamily="50" charset="-128"/>
                <a:ea typeface="Meiryo UI" panose="020B0604030504040204" pitchFamily="50" charset="-128"/>
              </a:rPr>
              <a:t>未通知およびオプトアウト</a:t>
            </a:r>
            <a:r>
              <a:rPr lang="ja-JP" altLang="en-US" sz="1200" dirty="0">
                <a:solidFill>
                  <a:srgbClr val="FF0000"/>
                </a:solidFill>
                <a:latin typeface="Meiryo UI" panose="020B0604030504040204" pitchFamily="50" charset="-128"/>
                <a:ea typeface="Meiryo UI" panose="020B0604030504040204" pitchFamily="50" charset="-128"/>
              </a:rPr>
              <a:t>対象の</a:t>
            </a:r>
            <a:r>
              <a:rPr lang="ja-JP" altLang="en-US" sz="1200" dirty="0" smtClean="0">
                <a:solidFill>
                  <a:srgbClr val="FF0000"/>
                </a:solidFill>
                <a:latin typeface="Meiryo UI" panose="020B0604030504040204" pitchFamily="50" charset="-128"/>
                <a:ea typeface="Meiryo UI" panose="020B0604030504040204" pitchFamily="50" charset="-128"/>
              </a:rPr>
              <a:t>患者が存在しないこと</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89"/>
            <a:ext cx="275506" cy="282009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4" name="フローチャート: 磁気ディスク 33"/>
          <p:cNvSpPr/>
          <p:nvPr/>
        </p:nvSpPr>
        <p:spPr>
          <a:xfrm>
            <a:off x="4598480" y="251302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9" name="直線矢印コネクタ 54"/>
          <p:cNvCxnSpPr>
            <a:stCxn id="36" idx="3"/>
            <a:endCxn id="34" idx="2"/>
          </p:cNvCxnSpPr>
          <p:nvPr/>
        </p:nvCxnSpPr>
        <p:spPr>
          <a:xfrm rot="16200000" flipH="1">
            <a:off x="3968587" y="2144238"/>
            <a:ext cx="678920" cy="580866"/>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7959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291" t="20613" r="16329" b="8172"/>
          <a:stretch/>
        </p:blipFill>
        <p:spPr>
          <a:xfrm>
            <a:off x="443808" y="1827416"/>
            <a:ext cx="9038263" cy="4394983"/>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エラー患者データ作成処理の</a:t>
            </a:r>
            <a:r>
              <a:rPr lang="ja-JP" altLang="en-US" sz="1800" b="1" dirty="0">
                <a:latin typeface="Meiryo UI" panose="020B0604030504040204" pitchFamily="50" charset="-128"/>
                <a:ea typeface="Meiryo UI" panose="020B0604030504040204" pitchFamily="50" charset="-128"/>
              </a:rPr>
              <a:t>確認</a:t>
            </a:r>
            <a:r>
              <a:rPr lang="ja-JP" altLang="en-US" sz="1800" b="1" dirty="0" smtClean="0">
                <a:latin typeface="Meiryo UI" panose="020B0604030504040204" pitchFamily="50" charset="-128"/>
                <a:ea typeface="Meiryo UI" panose="020B0604030504040204" pitchFamily="50" charset="-128"/>
              </a:rPr>
              <a:t>結果報告書</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エラー患者データ作成</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の確認結果報告書の形式は</a:t>
            </a:r>
            <a:r>
              <a:rPr lang="ja-JP" altLang="en-US" dirty="0">
                <a:latin typeface="Meiryo UI" panose="020B0604030504040204" pitchFamily="50" charset="-128"/>
                <a:ea typeface="Meiryo UI" panose="020B0604030504040204" pitchFamily="50" charset="-128"/>
              </a:rPr>
              <a:t>以下の通り</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施設別に集計した内容と確認結果を一覧化している。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取込前の確認結果報告書に取込後には追記する形式で報告する。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39" name="線吹き出し 1 (枠付き) 38"/>
          <p:cNvSpPr/>
          <p:nvPr/>
        </p:nvSpPr>
        <p:spPr>
          <a:xfrm>
            <a:off x="3226279" y="5555288"/>
            <a:ext cx="2665563" cy="451800"/>
          </a:xfrm>
          <a:prstGeom prst="borderCallout1">
            <a:avLst>
              <a:gd name="adj1" fmla="val -2927"/>
              <a:gd name="adj2" fmla="val 14667"/>
              <a:gd name="adj3" fmla="val -38824"/>
              <a:gd name="adj4" fmla="val -133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取込前確認結果報告時の記載範囲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081959" y="2607005"/>
            <a:ext cx="4923140"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線吹き出し 1 (枠付き) 40"/>
          <p:cNvSpPr/>
          <p:nvPr/>
        </p:nvSpPr>
        <p:spPr>
          <a:xfrm>
            <a:off x="6633713" y="5555288"/>
            <a:ext cx="3105510" cy="451800"/>
          </a:xfrm>
          <a:prstGeom prst="borderCallout1">
            <a:avLst>
              <a:gd name="adj1" fmla="val 892"/>
              <a:gd name="adj2" fmla="val 37723"/>
              <a:gd name="adj3" fmla="val -44552"/>
              <a:gd name="adj4" fmla="val 1742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取込後確認結果報告時の記載（追記）範囲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7005099" y="2613933"/>
            <a:ext cx="2476972"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790806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a:t>
            </a:r>
            <a:r>
              <a:rPr lang="ja-JP" altLang="en-US" dirty="0" smtClean="0"/>
              <a:t>概要</a:t>
            </a:r>
            <a:endParaRPr lang="en-US" altLang="ja-JP" dirty="0" smtClean="0"/>
          </a:p>
          <a:p>
            <a:r>
              <a:rPr lang="ja-JP" altLang="en-US" dirty="0" smtClean="0"/>
              <a:t>妥当性確認フロー</a:t>
            </a:r>
            <a:endParaRPr lang="en-US" altLang="ja-JP" dirty="0" smtClean="0"/>
          </a:p>
          <a:p>
            <a:r>
              <a:rPr lang="ja-JP" altLang="en-US" dirty="0"/>
              <a:t>二次利用</a:t>
            </a:r>
            <a:r>
              <a:rPr lang="en-US" altLang="ja-JP" dirty="0"/>
              <a:t>DB(</a:t>
            </a:r>
            <a:r>
              <a:rPr lang="ja-JP" altLang="en-US" dirty="0"/>
              <a:t>断面</a:t>
            </a:r>
            <a:r>
              <a:rPr lang="en-US" altLang="ja-JP" dirty="0"/>
              <a:t>)</a:t>
            </a:r>
            <a:r>
              <a:rPr lang="ja-JP" altLang="en-US" dirty="0"/>
              <a:t>作成（受託領域</a:t>
            </a:r>
            <a:r>
              <a:rPr lang="ja-JP" altLang="en-US" dirty="0" smtClean="0"/>
              <a:t>）</a:t>
            </a:r>
            <a:endParaRPr lang="en-US" altLang="ja-JP" dirty="0" smtClean="0"/>
          </a:p>
          <a:p>
            <a:r>
              <a:rPr lang="ja-JP" altLang="en-US" dirty="0"/>
              <a:t>データマート作成（受託領域）</a:t>
            </a:r>
            <a:endParaRPr lang="en-US" altLang="ja-JP" dirty="0" smtClean="0"/>
          </a:p>
          <a:p>
            <a:r>
              <a:rPr lang="en-US" altLang="ja-JP" dirty="0"/>
              <a:t>MML</a:t>
            </a:r>
            <a:r>
              <a:rPr lang="ja-JP" altLang="en-US" dirty="0"/>
              <a:t>個別取込</a:t>
            </a:r>
            <a:r>
              <a:rPr lang="en-US" altLang="ja-JP" dirty="0"/>
              <a:t>_</a:t>
            </a:r>
            <a:r>
              <a:rPr lang="ja-JP" altLang="en-US" dirty="0" smtClean="0"/>
              <a:t>全体像</a:t>
            </a:r>
            <a:endParaRPr lang="en-US" altLang="ja-JP" dirty="0" smtClean="0"/>
          </a:p>
          <a:p>
            <a:pPr lvl="1"/>
            <a:r>
              <a:rPr lang="en-US" altLang="ja-JP" dirty="0"/>
              <a:t>MML</a:t>
            </a:r>
            <a:r>
              <a:rPr lang="ja-JP" altLang="en-US" dirty="0"/>
              <a:t>個別取込の位置付け</a:t>
            </a:r>
          </a:p>
          <a:p>
            <a:pPr lvl="1"/>
            <a:r>
              <a:rPr lang="en-US" altLang="ja-JP" dirty="0"/>
              <a:t>MML</a:t>
            </a:r>
            <a:r>
              <a:rPr lang="ja-JP" altLang="en-US" dirty="0"/>
              <a:t>個別取込機能の処理概要</a:t>
            </a:r>
          </a:p>
          <a:p>
            <a:pPr lvl="1"/>
            <a:r>
              <a:rPr lang="en-US" altLang="ja-JP" dirty="0"/>
              <a:t>MML</a:t>
            </a:r>
            <a:r>
              <a:rPr lang="ja-JP" altLang="en-US" dirty="0"/>
              <a:t>個別取込機能のデータ構成</a:t>
            </a:r>
          </a:p>
          <a:p>
            <a:pPr lvl="1"/>
            <a:r>
              <a:rPr lang="en-US" altLang="ja-JP" dirty="0"/>
              <a:t>MML</a:t>
            </a:r>
            <a:r>
              <a:rPr lang="ja-JP" altLang="en-US" dirty="0"/>
              <a:t>個別取込機能のデータフロー</a:t>
            </a:r>
          </a:p>
          <a:p>
            <a:pPr lvl="1"/>
            <a:r>
              <a:rPr lang="en-US" altLang="ja-JP" dirty="0"/>
              <a:t>MML</a:t>
            </a:r>
            <a:r>
              <a:rPr lang="ja-JP" altLang="en-US" dirty="0"/>
              <a:t>個別取込の処理概要</a:t>
            </a:r>
          </a:p>
          <a:p>
            <a:pPr lvl="1"/>
            <a:r>
              <a:rPr lang="ja-JP" altLang="en-US" dirty="0"/>
              <a:t>ファイル格納先ディレクトリ構成</a:t>
            </a:r>
          </a:p>
          <a:p>
            <a:pPr lvl="1"/>
            <a:r>
              <a:rPr lang="en-US" altLang="ja-JP" dirty="0"/>
              <a:t>MML</a:t>
            </a:r>
            <a:r>
              <a:rPr lang="ja-JP" altLang="en-US" dirty="0"/>
              <a:t>個別取込結果ビュー</a:t>
            </a:r>
            <a:endParaRPr lang="en-US" altLang="ja-JP" dirty="0"/>
          </a:p>
          <a:p>
            <a:r>
              <a:rPr lang="en-US" altLang="ja-JP" dirty="0"/>
              <a:t>MML</a:t>
            </a:r>
            <a:r>
              <a:rPr lang="ja-JP" altLang="en-US" dirty="0"/>
              <a:t>個別取込</a:t>
            </a:r>
            <a:r>
              <a:rPr lang="en-US" altLang="ja-JP" dirty="0"/>
              <a:t>_</a:t>
            </a:r>
            <a:r>
              <a:rPr lang="ja-JP" altLang="en-US" dirty="0" smtClean="0"/>
              <a:t>詳細</a:t>
            </a:r>
            <a:endParaRPr lang="en-US" altLang="ja-JP" dirty="0"/>
          </a:p>
          <a:p>
            <a:r>
              <a:rPr lang="ja-JP" altLang="en-US" dirty="0"/>
              <a:t>受託処理制</a:t>
            </a:r>
            <a:r>
              <a:rPr lang="ja-JP" altLang="en-US" dirty="0" smtClean="0"/>
              <a:t>御フロー</a:t>
            </a:r>
            <a:endParaRPr lang="en-US" altLang="ja-JP" dirty="0" smtClean="0"/>
          </a:p>
          <a:p>
            <a:r>
              <a:rPr lang="ja-JP" altLang="en-US" dirty="0" smtClean="0"/>
              <a:t>データ品質調査</a:t>
            </a:r>
            <a:endParaRPr lang="en-US" altLang="ja-JP" dirty="0" smtClean="0"/>
          </a:p>
          <a:p>
            <a:r>
              <a:rPr lang="ja-JP" altLang="en-US" dirty="0"/>
              <a:t>分析支援機能</a:t>
            </a:r>
            <a:endParaRPr lang="en-US" altLang="ja-JP" dirty="0"/>
          </a:p>
          <a:p>
            <a:endParaRPr lang="en-US" altLang="ja-JP" dirty="0"/>
          </a:p>
        </p:txBody>
      </p:sp>
    </p:spTree>
    <p:extLst>
      <p:ext uri="{BB962C8B-B14F-4D97-AF65-F5344CB8AC3E}">
        <p14:creationId xmlns:p14="http://schemas.microsoft.com/office/powerpoint/2010/main" val="2151186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線コネクタ 73"/>
          <p:cNvCxnSpPr/>
          <p:nvPr/>
        </p:nvCxnSpPr>
        <p:spPr>
          <a:xfrm>
            <a:off x="5182917" y="152592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aphicFrame>
        <p:nvGraphicFramePr>
          <p:cNvPr id="256" name="表 255"/>
          <p:cNvGraphicFramePr>
            <a:graphicFrameLocks noGrp="1"/>
          </p:cNvGraphicFramePr>
          <p:nvPr>
            <p:extLst>
              <p:ext uri="{D42A27DB-BD31-4B8C-83A1-F6EECF244321}">
                <p14:modId xmlns:p14="http://schemas.microsoft.com/office/powerpoint/2010/main" val="2030211534"/>
              </p:ext>
            </p:extLst>
          </p:nvPr>
        </p:nvGraphicFramePr>
        <p:xfrm>
          <a:off x="296550" y="996153"/>
          <a:ext cx="9459699" cy="5394960"/>
        </p:xfrm>
        <a:graphic>
          <a:graphicData uri="http://schemas.openxmlformats.org/drawingml/2006/table">
            <a:tbl>
              <a:tblPr firstRow="1" bandRow="1">
                <a:tableStyleId>{5940675A-B579-460E-94D1-54222C63F5DA}</a:tableStyleId>
              </a:tblPr>
              <a:tblGrid>
                <a:gridCol w="904700">
                  <a:extLst>
                    <a:ext uri="{9D8B030D-6E8A-4147-A177-3AD203B41FA5}">
                      <a16:colId xmlns:a16="http://schemas.microsoft.com/office/drawing/2014/main" val="342400904"/>
                    </a:ext>
                  </a:extLst>
                </a:gridCol>
                <a:gridCol w="2732121">
                  <a:extLst>
                    <a:ext uri="{9D8B030D-6E8A-4147-A177-3AD203B41FA5}">
                      <a16:colId xmlns:a16="http://schemas.microsoft.com/office/drawing/2014/main" val="2601570289"/>
                    </a:ext>
                  </a:extLst>
                </a:gridCol>
                <a:gridCol w="4622232">
                  <a:extLst>
                    <a:ext uri="{9D8B030D-6E8A-4147-A177-3AD203B41FA5}">
                      <a16:colId xmlns:a16="http://schemas.microsoft.com/office/drawing/2014/main" val="2240442798"/>
                    </a:ext>
                  </a:extLst>
                </a:gridCol>
                <a:gridCol w="1200646">
                  <a:extLst>
                    <a:ext uri="{9D8B030D-6E8A-4147-A177-3AD203B41FA5}">
                      <a16:colId xmlns:a16="http://schemas.microsoft.com/office/drawing/2014/main" val="744818733"/>
                    </a:ext>
                  </a:extLst>
                </a:gridCol>
              </a:tblGrid>
              <a:tr h="117030">
                <a:tc>
                  <a:txBody>
                    <a:bodyPr/>
                    <a:lstStyle/>
                    <a:p>
                      <a:pPr algn="ctr" defTabSz="895327">
                        <a:defRPr/>
                      </a:pPr>
                      <a:r>
                        <a:rPr lang="ja-JP" altLang="en-US" sz="1200" kern="0" dirty="0">
                          <a:solidFill>
                            <a:srgbClr val="404040"/>
                          </a:solidFill>
                          <a:latin typeface="Meiryo UI" panose="020B0604030504040204" pitchFamily="50" charset="-128"/>
                          <a:ea typeface="Meiryo UI" panose="020B0604030504040204" pitchFamily="50" charset="-128"/>
                        </a:rPr>
                        <a:t>ＬＤＩ</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a:solidFill>
                            <a:srgbClr val="404040"/>
                          </a:solidFill>
                          <a:latin typeface="Meiryo UI" panose="020B0604030504040204" pitchFamily="50" charset="-128"/>
                          <a:ea typeface="Meiryo UI" panose="020B0604030504040204" pitchFamily="50" charset="-128"/>
                        </a:rPr>
                        <a:t>医療情報取扱</a:t>
                      </a:r>
                      <a:r>
                        <a:rPr lang="zh-TW" altLang="en-US" sz="1200" b="1" kern="0" dirty="0">
                          <a:solidFill>
                            <a:srgbClr val="404040"/>
                          </a:solidFill>
                          <a:latin typeface="Meiryo UI" panose="020B0604030504040204" pitchFamily="50" charset="-128"/>
                          <a:ea typeface="Meiryo UI" panose="020B0604030504040204" pitchFamily="50" charset="-128"/>
                        </a:rPr>
                        <a:t>事業</a:t>
                      </a:r>
                      <a:r>
                        <a:rPr lang="ja-JP" altLang="en-US" sz="1200" b="1" kern="0" dirty="0">
                          <a:solidFill>
                            <a:srgbClr val="404040"/>
                          </a:solidFill>
                          <a:latin typeface="Meiryo UI" panose="020B0604030504040204" pitchFamily="50" charset="-128"/>
                          <a:ea typeface="Meiryo UI" panose="020B0604030504040204" pitchFamily="50" charset="-128"/>
                        </a:rPr>
                        <a:t>受託者</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zh-TW" altLang="en-US" sz="1200"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rowSpan="2">
                  <a:txBody>
                    <a:bodyPr/>
                    <a:lstStyle/>
                    <a:p>
                      <a:pPr algn="ctr" defTabSz="895327">
                        <a:defRPr/>
                      </a:pPr>
                      <a:r>
                        <a:rPr lang="ja-JP" altLang="en-US" sz="1200" kern="0" dirty="0">
                          <a:solidFill>
                            <a:srgbClr val="404040"/>
                          </a:solidFill>
                          <a:latin typeface="Meiryo UI" panose="020B0604030504040204" pitchFamily="50" charset="-128"/>
                          <a:ea typeface="Meiryo UI" panose="020B0604030504040204" pitchFamily="50" charset="-128"/>
                        </a:rPr>
                        <a:t>利活用者</a:t>
                      </a:r>
                    </a:p>
                  </a:txBody>
                  <a:tcPr/>
                </a:tc>
                <a:extLst>
                  <a:ext uri="{0D108BD9-81ED-4DB2-BD59-A6C34878D82A}">
                    <a16:rowId xmlns:a16="http://schemas.microsoft.com/office/drawing/2014/main" val="1403776297"/>
                  </a:ext>
                </a:extLst>
              </a:tr>
              <a:tr h="26040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a:solidFill>
                            <a:srgbClr val="404040"/>
                          </a:solidFill>
                          <a:latin typeface="Meiryo UI" panose="020B0604030504040204" pitchFamily="50" charset="-128"/>
                          <a:ea typeface="Meiryo UI" panose="020B0604030504040204" pitchFamily="50" charset="-128"/>
                        </a:rPr>
                        <a:t>NTT</a:t>
                      </a:r>
                      <a:r>
                        <a:rPr lang="ja-JP" altLang="en-US" sz="1200" kern="0" dirty="0">
                          <a:solidFill>
                            <a:srgbClr val="404040"/>
                          </a:solidFill>
                          <a:latin typeface="Meiryo UI" panose="020B0604030504040204" pitchFamily="50" charset="-128"/>
                          <a:ea typeface="Meiryo UI" panose="020B0604030504040204" pitchFamily="50" charset="-128"/>
                        </a:rPr>
                        <a:t>データ</a:t>
                      </a: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200" b="1" kern="0" dirty="0">
                          <a:solidFill>
                            <a:srgbClr val="404040"/>
                          </a:solidFill>
                          <a:latin typeface="Meiryo UI" panose="020B0604030504040204" pitchFamily="50" charset="-128"/>
                          <a:ea typeface="Meiryo UI" panose="020B0604030504040204" pitchFamily="50" charset="-128"/>
                        </a:rPr>
                        <a:t>者</a:t>
                      </a:r>
                      <a:r>
                        <a:rPr lang="ja-JP" altLang="en-US" sz="1200" b="1" kern="0" dirty="0">
                          <a:solidFill>
                            <a:srgbClr val="404040"/>
                          </a:solidFill>
                          <a:latin typeface="Meiryo UI" panose="020B0604030504040204" pitchFamily="50" charset="-128"/>
                          <a:ea typeface="Meiryo UI" panose="020B0604030504040204" pitchFamily="50" charset="-128"/>
                        </a:rPr>
                        <a:t>（再受託）</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a:txBody>
                    <a:bodyPr/>
                    <a:lstStyle/>
                    <a:p>
                      <a:pPr algn="ctr"/>
                      <a:r>
                        <a:rPr lang="ja-JP" altLang="en-US" sz="1200" b="1" kern="0" dirty="0">
                          <a:solidFill>
                            <a:srgbClr val="404040"/>
                          </a:solidFill>
                          <a:latin typeface="Meiryo UI" panose="020B0604030504040204" pitchFamily="50" charset="-128"/>
                          <a:ea typeface="Meiryo UI" panose="020B0604030504040204" pitchFamily="50" charset="-128"/>
                        </a:rPr>
                        <a:t>認定医療情報</a:t>
                      </a:r>
                      <a:r>
                        <a:rPr lang="ja-JP" altLang="en-US" sz="1200" b="1" kern="0" dirty="0">
                          <a:latin typeface="Meiryo UI" panose="020B0604030504040204" pitchFamily="50" charset="-128"/>
                          <a:ea typeface="Meiryo UI" panose="020B0604030504040204" pitchFamily="50" charset="-128"/>
                        </a:rPr>
                        <a:t>等取</a:t>
                      </a:r>
                      <a:r>
                        <a:rPr lang="ja-JP" altLang="en-US" sz="1200" b="1" kern="0" dirty="0">
                          <a:solidFill>
                            <a:srgbClr val="404040"/>
                          </a:solidFill>
                          <a:latin typeface="Meiryo UI" panose="020B0604030504040204" pitchFamily="50" charset="-128"/>
                          <a:ea typeface="Meiryo UI" panose="020B0604030504040204" pitchFamily="50" charset="-128"/>
                        </a:rPr>
                        <a:t>扱受託事業者</a:t>
                      </a:r>
                      <a:endParaRPr kumimoji="1" lang="ja-JP" altLang="en-US" sz="1200" dirty="0"/>
                    </a:p>
                  </a:txBody>
                  <a:tcPr/>
                </a:tc>
                <a:tc vMerge="1">
                  <a:txBody>
                    <a:bodyPr/>
                    <a:lstStyle/>
                    <a:p>
                      <a:endParaRPr kumimoji="1" lang="ja-JP" altLang="en-US" dirty="0"/>
                    </a:p>
                  </a:txBody>
                  <a:tcPr/>
                </a:tc>
                <a:extLst>
                  <a:ext uri="{0D108BD9-81ED-4DB2-BD59-A6C34878D82A}">
                    <a16:rowId xmlns:a16="http://schemas.microsoft.com/office/drawing/2014/main" val="2467161822"/>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kern="0" dirty="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a:p>
                  </a:txBody>
                  <a:tcPr/>
                </a:tc>
                <a:tc rowSpan="3">
                  <a:txBody>
                    <a:bodyPr/>
                    <a:lstStyle/>
                    <a:p>
                      <a:endParaRPr kumimoji="1" lang="ja-JP" altLang="en-US" sz="1200" dirty="0"/>
                    </a:p>
                  </a:txBody>
                  <a:tcPr/>
                </a:tc>
                <a:extLst>
                  <a:ext uri="{0D108BD9-81ED-4DB2-BD59-A6C34878D82A}">
                    <a16:rowId xmlns:a16="http://schemas.microsoft.com/office/drawing/2014/main" val="2619844006"/>
                  </a:ext>
                </a:extLst>
              </a:tr>
              <a:tr h="16492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010232369"/>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89618105"/>
                  </a:ext>
                </a:extLst>
              </a:tr>
            </a:tbl>
          </a:graphicData>
        </a:graphic>
      </p:graphicFrame>
      <p:cxnSp>
        <p:nvCxnSpPr>
          <p:cNvPr id="65" name="直線コネクタ 64"/>
          <p:cNvCxnSpPr/>
          <p:nvPr/>
        </p:nvCxnSpPr>
        <p:spPr>
          <a:xfrm>
            <a:off x="7454010" y="153748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個別取込の位置付け</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個別取込は利活用案件での要望に応じてデータ抽出を行う運用としている。</a:t>
            </a:r>
            <a:endParaRPr lang="en-US" altLang="ja-JP" dirty="0">
              <a:latin typeface="Meiryo UI" panose="020B0604030504040204" pitchFamily="50" charset="-128"/>
              <a:ea typeface="Meiryo UI" panose="020B0604030504040204" pitchFamily="50" charset="-128"/>
            </a:endParaRPr>
          </a:p>
        </p:txBody>
      </p:sp>
      <p:cxnSp>
        <p:nvCxnSpPr>
          <p:cNvPr id="180" name="カギ線コネクタ 179"/>
          <p:cNvCxnSpPr>
            <a:stCxn id="189" idx="4"/>
            <a:endCxn id="185" idx="2"/>
          </p:cNvCxnSpPr>
          <p:nvPr/>
        </p:nvCxnSpPr>
        <p:spPr>
          <a:xfrm flipV="1">
            <a:off x="6088353" y="2435379"/>
            <a:ext cx="428085" cy="213124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カギ線コネクタ 180"/>
          <p:cNvCxnSpPr>
            <a:stCxn id="198" idx="4"/>
            <a:endCxn id="185" idx="2"/>
          </p:cNvCxnSpPr>
          <p:nvPr/>
        </p:nvCxnSpPr>
        <p:spPr>
          <a:xfrm flipV="1">
            <a:off x="5657347" y="2435379"/>
            <a:ext cx="859091" cy="3268205"/>
          </a:xfrm>
          <a:prstGeom prst="bentConnector3">
            <a:avLst>
              <a:gd name="adj1" fmla="val 74498"/>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4" name="フローチャート: 磁気ディスク 183"/>
          <p:cNvSpPr/>
          <p:nvPr/>
        </p:nvSpPr>
        <p:spPr>
          <a:xfrm>
            <a:off x="4243632"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二次利用</a:t>
            </a:r>
            <a:r>
              <a:rPr kumimoji="1" lang="en-US" altLang="ja-JP" sz="1100" b="1" dirty="0">
                <a:solidFill>
                  <a:schemeClr val="tx2">
                    <a:lumMod val="75000"/>
                    <a:lumOff val="25000"/>
                  </a:schemeClr>
                </a:solidFill>
              </a:rPr>
              <a:t/>
            </a:r>
            <a:br>
              <a:rPr kumimoji="1" lang="en-US" altLang="ja-JP" sz="1100" b="1" dirty="0">
                <a:solidFill>
                  <a:schemeClr val="tx2">
                    <a:lumMod val="75000"/>
                    <a:lumOff val="25000"/>
                  </a:schemeClr>
                </a:solidFill>
              </a:rPr>
            </a:br>
            <a:r>
              <a:rPr kumimoji="1" lang="en-US" altLang="ja-JP" sz="1100" b="1" dirty="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185" name="フローチャート: 磁気ディスク 184"/>
          <p:cNvSpPr/>
          <p:nvPr/>
        </p:nvSpPr>
        <p:spPr>
          <a:xfrm>
            <a:off x="6516438"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データマート</a:t>
            </a:r>
            <a:endParaRPr kumimoji="1" lang="ja-JP" altLang="en-US" sz="1200" b="1" dirty="0">
              <a:solidFill>
                <a:schemeClr val="tx2">
                  <a:lumMod val="75000"/>
                  <a:lumOff val="25000"/>
                </a:schemeClr>
              </a:solidFill>
            </a:endParaRPr>
          </a:p>
        </p:txBody>
      </p:sp>
      <p:sp>
        <p:nvSpPr>
          <p:cNvPr id="188" name="フローチャート: 磁気ディスク 187"/>
          <p:cNvSpPr/>
          <p:nvPr/>
        </p:nvSpPr>
        <p:spPr>
          <a:xfrm>
            <a:off x="5380035"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二次利用</a:t>
            </a:r>
            <a:endParaRPr kumimoji="1" lang="en-US" altLang="ja-JP" sz="1200" b="1" dirty="0">
              <a:solidFill>
                <a:schemeClr val="tx2">
                  <a:lumMod val="75000"/>
                  <a:lumOff val="25000"/>
                </a:schemeClr>
              </a:solidFill>
            </a:endParaRPr>
          </a:p>
          <a:p>
            <a:pPr algn="ctr"/>
            <a:r>
              <a:rPr kumimoji="1" lang="en-US" altLang="ja-JP" sz="1200" b="1" dirty="0">
                <a:solidFill>
                  <a:schemeClr val="tx2">
                    <a:lumMod val="75000"/>
                    <a:lumOff val="25000"/>
                  </a:schemeClr>
                </a:solidFill>
              </a:rPr>
              <a:t>DB</a:t>
            </a:r>
            <a:r>
              <a:rPr kumimoji="1" lang="en-US" altLang="ja-JP" sz="1100" b="1" dirty="0">
                <a:solidFill>
                  <a:schemeClr val="tx2">
                    <a:lumMod val="75000"/>
                    <a:lumOff val="25000"/>
                  </a:schemeClr>
                </a:solidFill>
              </a:rPr>
              <a:t>(</a:t>
            </a:r>
            <a:r>
              <a:rPr kumimoji="1" lang="ja-JP" altLang="en-US" sz="1100" b="1" dirty="0">
                <a:solidFill>
                  <a:schemeClr val="tx2">
                    <a:lumMod val="75000"/>
                    <a:lumOff val="25000"/>
                  </a:schemeClr>
                </a:solidFill>
              </a:rPr>
              <a:t>断面</a:t>
            </a:r>
            <a:r>
              <a:rPr kumimoji="1" lang="en-US" altLang="ja-JP" sz="1100" b="1" dirty="0">
                <a:solidFill>
                  <a:schemeClr val="tx2">
                    <a:lumMod val="75000"/>
                    <a:lumOff val="25000"/>
                  </a:schemeClr>
                </a:solidFill>
              </a:rPr>
              <a:t>)</a:t>
            </a:r>
            <a:endParaRPr kumimoji="1" lang="ja-JP" altLang="en-US" sz="1200" b="1" dirty="0">
              <a:solidFill>
                <a:schemeClr val="tx2">
                  <a:lumMod val="75000"/>
                  <a:lumOff val="25000"/>
                </a:schemeClr>
              </a:solidFill>
            </a:endParaRPr>
          </a:p>
        </p:txBody>
      </p:sp>
      <p:sp>
        <p:nvSpPr>
          <p:cNvPr id="189" name="フローチャート: 磁気ディスク 188"/>
          <p:cNvSpPr/>
          <p:nvPr/>
        </p:nvSpPr>
        <p:spPr>
          <a:xfrm>
            <a:off x="5346185" y="430552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a:solidFill>
                  <a:schemeClr val="tx2">
                    <a:lumMod val="75000"/>
                    <a:lumOff val="25000"/>
                  </a:schemeClr>
                </a:solidFill>
              </a:rPr>
              <a:t>MML</a:t>
            </a:r>
            <a:r>
              <a:rPr kumimoji="1" lang="ja-JP" altLang="en-US" sz="1100" b="1" dirty="0">
                <a:solidFill>
                  <a:schemeClr val="tx2">
                    <a:lumMod val="75000"/>
                    <a:lumOff val="25000"/>
                  </a:schemeClr>
                </a:solidFill>
              </a:rPr>
              <a:t>個別取込結果</a:t>
            </a:r>
            <a:endParaRPr kumimoji="1" lang="ja-JP" altLang="en-US" sz="1200" b="1" dirty="0">
              <a:solidFill>
                <a:schemeClr val="tx2">
                  <a:lumMod val="75000"/>
                  <a:lumOff val="25000"/>
                </a:schemeClr>
              </a:solidFill>
            </a:endParaRPr>
          </a:p>
        </p:txBody>
      </p:sp>
      <p:sp>
        <p:nvSpPr>
          <p:cNvPr id="193" name="フローチャート: 磁気ディスク 192"/>
          <p:cNvSpPr/>
          <p:nvPr/>
        </p:nvSpPr>
        <p:spPr>
          <a:xfrm>
            <a:off x="3109468" y="307420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取扱不可</a:t>
            </a:r>
            <a:r>
              <a:rPr kumimoji="1" lang="en-US" altLang="ja-JP" sz="1200" b="1" dirty="0">
                <a:solidFill>
                  <a:schemeClr val="tx2">
                    <a:lumMod val="75000"/>
                    <a:lumOff val="25000"/>
                  </a:schemeClr>
                </a:solidFill>
              </a:rPr>
              <a:t/>
            </a:r>
            <a:br>
              <a:rPr kumimoji="1" lang="en-US" altLang="ja-JP" sz="1200" b="1" dirty="0">
                <a:solidFill>
                  <a:schemeClr val="tx2">
                    <a:lumMod val="75000"/>
                    <a:lumOff val="25000"/>
                  </a:schemeClr>
                </a:solidFill>
              </a:rPr>
            </a:br>
            <a:r>
              <a:rPr kumimoji="1" lang="ja-JP" altLang="en-US" sz="1200" b="1" dirty="0">
                <a:solidFill>
                  <a:schemeClr val="tx2">
                    <a:lumMod val="75000"/>
                    <a:lumOff val="25000"/>
                  </a:schemeClr>
                </a:solidFill>
              </a:rPr>
              <a:t>領域</a:t>
            </a:r>
            <a:endParaRPr kumimoji="1" lang="ja-JP" altLang="en-US" sz="1400" b="1" dirty="0">
              <a:solidFill>
                <a:schemeClr val="tx2">
                  <a:lumMod val="75000"/>
                  <a:lumOff val="25000"/>
                </a:schemeClr>
              </a:solidFill>
            </a:endParaRPr>
          </a:p>
        </p:txBody>
      </p:sp>
      <p:sp>
        <p:nvSpPr>
          <p:cNvPr id="195" name="フローチャート: 磁気ディスク 194"/>
          <p:cNvSpPr/>
          <p:nvPr/>
        </p:nvSpPr>
        <p:spPr>
          <a:xfrm>
            <a:off x="6468002" y="3543688"/>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a:t>
            </a:r>
            <a:endParaRPr lang="en-US" altLang="ja-JP" sz="1200" b="1" dirty="0">
              <a:solidFill>
                <a:schemeClr val="tx2">
                  <a:lumMod val="75000"/>
                  <a:lumOff val="25000"/>
                </a:schemeClr>
              </a:solidFill>
            </a:endParaRPr>
          </a:p>
          <a:p>
            <a:pPr algn="ctr"/>
            <a:r>
              <a:rPr lang="ja-JP" altLang="en-US" sz="1200" b="1" dirty="0">
                <a:solidFill>
                  <a:schemeClr val="tx2">
                    <a:lumMod val="75000"/>
                    <a:lumOff val="25000"/>
                  </a:schemeClr>
                </a:solidFill>
              </a:rPr>
              <a:t>品質</a:t>
            </a:r>
            <a:r>
              <a:rPr kumimoji="1" lang="ja-JP" altLang="en-US" sz="1200" b="1" dirty="0">
                <a:solidFill>
                  <a:schemeClr val="tx2">
                    <a:lumMod val="75000"/>
                    <a:lumOff val="25000"/>
                  </a:schemeClr>
                </a:solidFill>
              </a:rPr>
              <a:t>調査</a:t>
            </a:r>
          </a:p>
        </p:txBody>
      </p:sp>
      <p:sp>
        <p:nvSpPr>
          <p:cNvPr id="196" name="フローチャート: 磁気ディスク 195"/>
          <p:cNvSpPr/>
          <p:nvPr/>
        </p:nvSpPr>
        <p:spPr>
          <a:xfrm>
            <a:off x="7652842" y="21734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分析・</a:t>
            </a:r>
            <a:endParaRPr kumimoji="1" lang="en-US" altLang="ja-JP" sz="1200" b="1" dirty="0">
              <a:solidFill>
                <a:schemeClr val="tx2">
                  <a:lumMod val="75000"/>
                  <a:lumOff val="25000"/>
                </a:schemeClr>
              </a:solidFill>
            </a:endParaRPr>
          </a:p>
          <a:p>
            <a:pPr algn="ctr"/>
            <a:r>
              <a:rPr kumimoji="1" lang="ja-JP" altLang="en-US" sz="1200" b="1" dirty="0">
                <a:solidFill>
                  <a:schemeClr val="tx2">
                    <a:lumMod val="75000"/>
                    <a:lumOff val="25000"/>
                  </a:schemeClr>
                </a:solidFill>
              </a:rPr>
              <a:t>集計</a:t>
            </a:r>
          </a:p>
        </p:txBody>
      </p:sp>
      <p:sp>
        <p:nvSpPr>
          <p:cNvPr id="197" name="フローチャート: 磁気ディスク 196"/>
          <p:cNvSpPr/>
          <p:nvPr/>
        </p:nvSpPr>
        <p:spPr>
          <a:xfrm>
            <a:off x="2198322" y="217345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sp>
        <p:nvSpPr>
          <p:cNvPr id="198" name="フローチャート: 磁気ディスク 197"/>
          <p:cNvSpPr/>
          <p:nvPr/>
        </p:nvSpPr>
        <p:spPr>
          <a:xfrm>
            <a:off x="4915179" y="544248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マスタ</a:t>
            </a:r>
          </a:p>
        </p:txBody>
      </p:sp>
      <p:cxnSp>
        <p:nvCxnSpPr>
          <p:cNvPr id="199" name="カギ線コネクタ 198"/>
          <p:cNvCxnSpPr>
            <a:stCxn id="197" idx="4"/>
            <a:endCxn id="193" idx="2"/>
          </p:cNvCxnSpPr>
          <p:nvPr/>
        </p:nvCxnSpPr>
        <p:spPr>
          <a:xfrm>
            <a:off x="2939922" y="2434452"/>
            <a:ext cx="169546" cy="90085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0" name="カギ線コネクタ 199"/>
          <p:cNvCxnSpPr>
            <a:stCxn id="197" idx="4"/>
            <a:endCxn id="184" idx="2"/>
          </p:cNvCxnSpPr>
          <p:nvPr/>
        </p:nvCxnSpPr>
        <p:spPr>
          <a:xfrm>
            <a:off x="2939922" y="2434452"/>
            <a:ext cx="1303710" cy="92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カギ線コネクタ 200"/>
          <p:cNvCxnSpPr>
            <a:stCxn id="184" idx="4"/>
            <a:endCxn id="188" idx="2"/>
          </p:cNvCxnSpPr>
          <p:nvPr/>
        </p:nvCxnSpPr>
        <p:spPr>
          <a:xfrm>
            <a:off x="4985800" y="2435379"/>
            <a:ext cx="394235" cy="12700"/>
          </a:xfrm>
          <a:prstGeom prst="bentConnector3">
            <a:avLst>
              <a:gd name="adj1" fmla="val 582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2" name="カギ線コネクタ 201"/>
          <p:cNvCxnSpPr>
            <a:stCxn id="188" idx="4"/>
            <a:endCxn id="195" idx="2"/>
          </p:cNvCxnSpPr>
          <p:nvPr/>
        </p:nvCxnSpPr>
        <p:spPr>
          <a:xfrm>
            <a:off x="6122203" y="2435379"/>
            <a:ext cx="345799" cy="13694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3" name="直線矢印コネクタ 202"/>
          <p:cNvCxnSpPr>
            <a:stCxn id="185" idx="4"/>
            <a:endCxn id="196" idx="2"/>
          </p:cNvCxnSpPr>
          <p:nvPr/>
        </p:nvCxnSpPr>
        <p:spPr>
          <a:xfrm flipV="1">
            <a:off x="7258606" y="2434554"/>
            <a:ext cx="394236" cy="825"/>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直線矢印コネクタ 203"/>
          <p:cNvCxnSpPr>
            <a:stCxn id="196" idx="4"/>
            <a:endCxn id="48" idx="2"/>
          </p:cNvCxnSpPr>
          <p:nvPr/>
        </p:nvCxnSpPr>
        <p:spPr>
          <a:xfrm flipV="1">
            <a:off x="8395010" y="2432818"/>
            <a:ext cx="501033" cy="173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カギ線コネクタ 208"/>
          <p:cNvCxnSpPr>
            <a:stCxn id="226" idx="4"/>
            <a:endCxn id="197" idx="2"/>
          </p:cNvCxnSpPr>
          <p:nvPr/>
        </p:nvCxnSpPr>
        <p:spPr>
          <a:xfrm>
            <a:off x="2061346" y="2432260"/>
            <a:ext cx="136976" cy="219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0" name="カギ線コネクタ 209"/>
          <p:cNvCxnSpPr>
            <a:endCxn id="226" idx="2"/>
          </p:cNvCxnSpPr>
          <p:nvPr/>
        </p:nvCxnSpPr>
        <p:spPr>
          <a:xfrm>
            <a:off x="1110501" y="2431374"/>
            <a:ext cx="209245" cy="8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2" name="カギ線コネクタ 211"/>
          <p:cNvCxnSpPr>
            <a:stCxn id="215" idx="4"/>
            <a:endCxn id="189" idx="2"/>
          </p:cNvCxnSpPr>
          <p:nvPr/>
        </p:nvCxnSpPr>
        <p:spPr>
          <a:xfrm>
            <a:off x="3473498" y="4561256"/>
            <a:ext cx="1872687" cy="536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15" name="フローチャート: 磁気ディスク 214"/>
          <p:cNvSpPr/>
          <p:nvPr/>
        </p:nvSpPr>
        <p:spPr>
          <a:xfrm>
            <a:off x="2731330" y="4300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a:solidFill>
                  <a:schemeClr val="tx2">
                    <a:lumMod val="75000"/>
                    <a:lumOff val="25000"/>
                  </a:schemeClr>
                </a:solidFill>
              </a:rPr>
              <a:t>MML</a:t>
            </a:r>
            <a:r>
              <a:rPr kumimoji="1" lang="ja-JP" altLang="en-US" sz="1200" b="1" dirty="0">
                <a:solidFill>
                  <a:schemeClr val="tx2">
                    <a:lumMod val="75000"/>
                    <a:lumOff val="25000"/>
                  </a:schemeClr>
                </a:solidFill>
              </a:rPr>
              <a:t>個別</a:t>
            </a:r>
            <a:endParaRPr kumimoji="1" lang="en-US" altLang="ja-JP" sz="1200" b="1" dirty="0">
              <a:solidFill>
                <a:schemeClr val="tx2">
                  <a:lumMod val="75000"/>
                  <a:lumOff val="25000"/>
                </a:schemeClr>
              </a:solidFill>
            </a:endParaRPr>
          </a:p>
          <a:p>
            <a:pPr algn="ctr"/>
            <a:r>
              <a:rPr kumimoji="1" lang="ja-JP" altLang="en-US" sz="1200" b="1" dirty="0">
                <a:solidFill>
                  <a:schemeClr val="tx2">
                    <a:lumMod val="75000"/>
                    <a:lumOff val="25000"/>
                  </a:schemeClr>
                </a:solidFill>
              </a:rPr>
              <a:t>取込管理</a:t>
            </a:r>
          </a:p>
        </p:txBody>
      </p:sp>
      <p:grpSp>
        <p:nvGrpSpPr>
          <p:cNvPr id="2" name="グループ化 1"/>
          <p:cNvGrpSpPr/>
          <p:nvPr/>
        </p:nvGrpSpPr>
        <p:grpSpPr>
          <a:xfrm>
            <a:off x="8658275" y="4420969"/>
            <a:ext cx="945450" cy="1801583"/>
            <a:chOff x="8168455" y="4168699"/>
            <a:chExt cx="945450" cy="1801583"/>
          </a:xfrm>
        </p:grpSpPr>
        <p:sp>
          <p:nvSpPr>
            <p:cNvPr id="213" name="フローチャート: 磁気ディスク 212"/>
            <p:cNvSpPr/>
            <p:nvPr/>
          </p:nvSpPr>
          <p:spPr>
            <a:xfrm>
              <a:off x="8260678" y="4513821"/>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214" name="正方形/長方形 213">
              <a:extLst>
                <a:ext uri="{FF2B5EF4-FFF2-40B4-BE49-F238E27FC236}">
                  <a16:creationId xmlns:a16="http://schemas.microsoft.com/office/drawing/2014/main" id="{B63D4596-3D34-CF16-5DA8-EFDC1CCE79D0}"/>
                </a:ext>
              </a:extLst>
            </p:cNvPr>
            <p:cNvSpPr/>
            <p:nvPr/>
          </p:nvSpPr>
          <p:spPr>
            <a:xfrm>
              <a:off x="8168455" y="4168699"/>
              <a:ext cx="945450" cy="1801583"/>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216" name="フローチャート: 磁気ディスク 215"/>
            <p:cNvSpPr/>
            <p:nvPr/>
          </p:nvSpPr>
          <p:spPr>
            <a:xfrm>
              <a:off x="8260678" y="5328285"/>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認定事業</a:t>
              </a:r>
            </a:p>
          </p:txBody>
        </p:sp>
      </p:grpSp>
      <p:cxnSp>
        <p:nvCxnSpPr>
          <p:cNvPr id="217" name="カギ線コネクタ 216"/>
          <p:cNvCxnSpPr>
            <a:stCxn id="226" idx="3"/>
            <a:endCxn id="215" idx="2"/>
          </p:cNvCxnSpPr>
          <p:nvPr/>
        </p:nvCxnSpPr>
        <p:spPr>
          <a:xfrm rot="16200000" flipH="1">
            <a:off x="1276940" y="3106866"/>
            <a:ext cx="1867996" cy="104078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8" name="カギ線コネクタ 217"/>
          <p:cNvCxnSpPr>
            <a:stCxn id="98" idx="3"/>
            <a:endCxn id="198" idx="2"/>
          </p:cNvCxnSpPr>
          <p:nvPr/>
        </p:nvCxnSpPr>
        <p:spPr>
          <a:xfrm>
            <a:off x="1105217" y="3983819"/>
            <a:ext cx="3809962" cy="1719765"/>
          </a:xfrm>
          <a:prstGeom prst="bentConnector3">
            <a:avLst>
              <a:gd name="adj1" fmla="val 657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9" name="カギ線コネクタ 218"/>
          <p:cNvCxnSpPr>
            <a:stCxn id="105" idx="3"/>
            <a:endCxn id="198" idx="2"/>
          </p:cNvCxnSpPr>
          <p:nvPr/>
        </p:nvCxnSpPr>
        <p:spPr>
          <a:xfrm flipV="1">
            <a:off x="1103660" y="5703584"/>
            <a:ext cx="3811519" cy="149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グループ化 6"/>
          <p:cNvGrpSpPr/>
          <p:nvPr/>
        </p:nvGrpSpPr>
        <p:grpSpPr>
          <a:xfrm>
            <a:off x="344946" y="1726941"/>
            <a:ext cx="765555" cy="1198474"/>
            <a:chOff x="363530" y="2158446"/>
            <a:chExt cx="765555" cy="1198474"/>
          </a:xfrm>
        </p:grpSpPr>
        <p:sp>
          <p:nvSpPr>
            <p:cNvPr id="222" name="角丸四角形 221"/>
            <p:cNvSpPr/>
            <p:nvPr/>
          </p:nvSpPr>
          <p:spPr>
            <a:xfrm>
              <a:off x="363530" y="2158446"/>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JMNA</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（一次利用）</a:t>
              </a:r>
            </a:p>
          </p:txBody>
        </p:sp>
        <p:sp>
          <p:nvSpPr>
            <p:cNvPr id="223" name="フローチャート: データ 222"/>
            <p:cNvSpPr/>
            <p:nvPr/>
          </p:nvSpPr>
          <p:spPr>
            <a:xfrm>
              <a:off x="407154" y="257421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81" dirty="0">
                  <a:latin typeface="Meiryo UI" panose="020B0604030504040204" pitchFamily="50" charset="-128"/>
                  <a:ea typeface="Meiryo UI" panose="020B0604030504040204" pitchFamily="50" charset="-128"/>
                </a:rPr>
                <a:t>DPC</a:t>
              </a:r>
              <a:endParaRPr lang="ja-JP" altLang="en-US" sz="881" dirty="0">
                <a:latin typeface="Meiryo UI" panose="020B0604030504040204" pitchFamily="50" charset="-128"/>
                <a:ea typeface="Meiryo UI" panose="020B0604030504040204" pitchFamily="50" charset="-128"/>
              </a:endParaRPr>
            </a:p>
          </p:txBody>
        </p:sp>
        <p:sp>
          <p:nvSpPr>
            <p:cNvPr id="224" name="フローチャート: データ 223"/>
            <p:cNvSpPr/>
            <p:nvPr/>
          </p:nvSpPr>
          <p:spPr>
            <a:xfrm>
              <a:off x="526946" y="272667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81" dirty="0">
                  <a:latin typeface="Meiryo UI" panose="020B0604030504040204" pitchFamily="50" charset="-128"/>
                  <a:ea typeface="Meiryo UI" panose="020B0604030504040204" pitchFamily="50" charset="-128"/>
                </a:rPr>
                <a:t>レセ</a:t>
              </a:r>
            </a:p>
          </p:txBody>
        </p:sp>
        <p:sp>
          <p:nvSpPr>
            <p:cNvPr id="225" name="フローチャート: データ 224"/>
            <p:cNvSpPr/>
            <p:nvPr/>
          </p:nvSpPr>
          <p:spPr>
            <a:xfrm>
              <a:off x="626334" y="288524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81" dirty="0">
                  <a:latin typeface="Meiryo UI" panose="020B0604030504040204" pitchFamily="50" charset="-128"/>
                  <a:ea typeface="Meiryo UI" panose="020B0604030504040204" pitchFamily="50" charset="-128"/>
                </a:rPr>
                <a:t>MML</a:t>
              </a:r>
              <a:endParaRPr lang="ja-JP" altLang="en-US" sz="881" dirty="0">
                <a:latin typeface="Meiryo UI" panose="020B0604030504040204" pitchFamily="50" charset="-128"/>
                <a:ea typeface="Meiryo UI" panose="020B0604030504040204" pitchFamily="50" charset="-128"/>
              </a:endParaRPr>
            </a:p>
          </p:txBody>
        </p:sp>
      </p:grpSp>
      <p:sp>
        <p:nvSpPr>
          <p:cNvPr id="226" name="フローチャート: 磁気ディスク 225"/>
          <p:cNvSpPr/>
          <p:nvPr/>
        </p:nvSpPr>
        <p:spPr>
          <a:xfrm>
            <a:off x="1319746" y="2171260"/>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a:solidFill>
                  <a:schemeClr val="tx2">
                    <a:lumMod val="75000"/>
                    <a:lumOff val="25000"/>
                  </a:schemeClr>
                </a:solidFill>
              </a:rPr>
              <a:t>NAS</a:t>
            </a:r>
            <a:endParaRPr kumimoji="1" lang="ja-JP" altLang="en-US" sz="1200" b="1" dirty="0">
              <a:solidFill>
                <a:schemeClr val="tx2">
                  <a:lumMod val="75000"/>
                  <a:lumOff val="25000"/>
                </a:schemeClr>
              </a:solidFill>
            </a:endParaRPr>
          </a:p>
        </p:txBody>
      </p:sp>
      <p:sp>
        <p:nvSpPr>
          <p:cNvPr id="289" name="正方形/長方形 288"/>
          <p:cNvSpPr/>
          <p:nvPr/>
        </p:nvSpPr>
        <p:spPr>
          <a:xfrm>
            <a:off x="6364090" y="3454442"/>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90" name="正方形/長方形 289"/>
          <p:cNvSpPr/>
          <p:nvPr/>
        </p:nvSpPr>
        <p:spPr>
          <a:xfrm>
            <a:off x="2564526" y="4180283"/>
            <a:ext cx="3622548"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8" name="フローチャート: データ 47"/>
          <p:cNvSpPr/>
          <p:nvPr/>
        </p:nvSpPr>
        <p:spPr>
          <a:xfrm>
            <a:off x="8836790" y="2171818"/>
            <a:ext cx="592525"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分析</a:t>
            </a:r>
            <a:endParaRPr lang="en-US" altLang="ja-JP" sz="881" dirty="0">
              <a:latin typeface="Meiryo UI" panose="020B0604030504040204" pitchFamily="50" charset="-128"/>
              <a:ea typeface="Meiryo UI" panose="020B0604030504040204" pitchFamily="50" charset="-128"/>
            </a:endParaRPr>
          </a:p>
          <a:p>
            <a:pPr algn="ctr"/>
            <a:r>
              <a:rPr lang="ja-JP" altLang="en-US" sz="881" dirty="0">
                <a:latin typeface="Meiryo UI" panose="020B0604030504040204" pitchFamily="50" charset="-128"/>
                <a:ea typeface="Meiryo UI" panose="020B0604030504040204" pitchFamily="50" charset="-128"/>
              </a:rPr>
              <a:t>結果</a:t>
            </a:r>
          </a:p>
        </p:txBody>
      </p:sp>
      <p:grpSp>
        <p:nvGrpSpPr>
          <p:cNvPr id="250" name="グループ化 249"/>
          <p:cNvGrpSpPr/>
          <p:nvPr/>
        </p:nvGrpSpPr>
        <p:grpSpPr>
          <a:xfrm>
            <a:off x="339662" y="3384582"/>
            <a:ext cx="1710159" cy="1198474"/>
            <a:chOff x="539065" y="3877010"/>
            <a:chExt cx="1710159" cy="1198474"/>
          </a:xfrm>
        </p:grpSpPr>
        <p:sp>
          <p:nvSpPr>
            <p:cNvPr id="98" name="角丸四角形 97"/>
            <p:cNvSpPr/>
            <p:nvPr/>
          </p:nvSpPr>
          <p:spPr>
            <a:xfrm>
              <a:off x="539065" y="3877010"/>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DI</a:t>
              </a: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社</a:t>
              </a:r>
            </a:p>
          </p:txBody>
        </p:sp>
        <p:sp>
          <p:nvSpPr>
            <p:cNvPr id="55" name="フローチャート: データ 54"/>
            <p:cNvSpPr/>
            <p:nvPr/>
          </p:nvSpPr>
          <p:spPr>
            <a:xfrm>
              <a:off x="619755" y="4328443"/>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マスタ</a:t>
              </a:r>
              <a:endParaRPr lang="en-US" altLang="ja-JP" sz="881" dirty="0">
                <a:latin typeface="Meiryo UI" panose="020B0604030504040204" pitchFamily="50" charset="-128"/>
                <a:ea typeface="Meiryo UI" panose="020B0604030504040204" pitchFamily="50" charset="-128"/>
              </a:endParaRPr>
            </a:p>
            <a:p>
              <a:pPr algn="ctr"/>
              <a:r>
                <a:rPr lang="en-US" altLang="ja-JP" sz="881" dirty="0">
                  <a:latin typeface="Meiryo UI" panose="020B0604030504040204" pitchFamily="50" charset="-128"/>
                  <a:ea typeface="Meiryo UI" panose="020B0604030504040204" pitchFamily="50" charset="-128"/>
                </a:rPr>
                <a:t>(DI</a:t>
              </a:r>
              <a:r>
                <a:rPr lang="ja-JP" altLang="en-US" sz="881" dirty="0">
                  <a:latin typeface="Meiryo UI" panose="020B0604030504040204" pitchFamily="50" charset="-128"/>
                  <a:ea typeface="Meiryo UI" panose="020B0604030504040204" pitchFamily="50" charset="-128"/>
                </a:rPr>
                <a:t>社</a:t>
              </a:r>
              <a:r>
                <a:rPr lang="en-US" altLang="ja-JP" sz="881" dirty="0">
                  <a:latin typeface="Meiryo UI" panose="020B0604030504040204" pitchFamily="50" charset="-128"/>
                  <a:ea typeface="Meiryo UI" panose="020B0604030504040204" pitchFamily="50" charset="-128"/>
                </a:rPr>
                <a:t>)</a:t>
              </a:r>
              <a:endParaRPr lang="ja-JP" altLang="en-US" sz="881" dirty="0">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740068" y="4051397"/>
              <a:ext cx="1509156" cy="269875"/>
            </a:xfrm>
            <a:prstGeom prst="rect">
              <a:avLst/>
            </a:prstGeom>
            <a:noFill/>
          </p:spPr>
          <p:txBody>
            <a:bodyPr wrap="none" lIns="0" rIns="0" rtlCol="0">
              <a:noAutofit/>
            </a:bodyPr>
            <a:lstStyle/>
            <a:p>
              <a:pPr algn="l" defTabSz="288000"/>
              <a:r>
                <a:rPr lang="en-US" altLang="ja-JP" sz="1100" dirty="0">
                  <a:latin typeface="+mn-ea"/>
                </a:rPr>
                <a:t>(</a:t>
              </a:r>
              <a:r>
                <a:rPr lang="ja-JP" altLang="en-US" sz="1100" dirty="0">
                  <a:latin typeface="+mn-ea"/>
                </a:rPr>
                <a:t>データインデックス社</a:t>
              </a:r>
              <a:r>
                <a:rPr lang="en-US" altLang="ja-JP" sz="1100" dirty="0">
                  <a:latin typeface="+mn-ea"/>
                </a:rPr>
                <a:t>)</a:t>
              </a:r>
              <a:endParaRPr kumimoji="1" lang="ja-JP" altLang="en-US" sz="1100" dirty="0">
                <a:latin typeface="+mn-ea"/>
              </a:endParaRPr>
            </a:p>
          </p:txBody>
        </p:sp>
      </p:grpSp>
      <p:grpSp>
        <p:nvGrpSpPr>
          <p:cNvPr id="252" name="グループ化 251"/>
          <p:cNvGrpSpPr/>
          <p:nvPr/>
        </p:nvGrpSpPr>
        <p:grpSpPr>
          <a:xfrm>
            <a:off x="338105" y="5105845"/>
            <a:ext cx="765555" cy="1198474"/>
            <a:chOff x="338105" y="4872472"/>
            <a:chExt cx="765555" cy="1198474"/>
          </a:xfrm>
        </p:grpSpPr>
        <p:sp>
          <p:nvSpPr>
            <p:cNvPr id="105" name="角丸四角形 104"/>
            <p:cNvSpPr/>
            <p:nvPr/>
          </p:nvSpPr>
          <p:spPr>
            <a:xfrm>
              <a:off x="338105" y="4872472"/>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Web</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サイト</a:t>
              </a:r>
            </a:p>
          </p:txBody>
        </p:sp>
        <p:sp>
          <p:nvSpPr>
            <p:cNvPr id="58" name="フローチャート: データ 57"/>
            <p:cNvSpPr/>
            <p:nvPr/>
          </p:nvSpPr>
          <p:spPr>
            <a:xfrm>
              <a:off x="388570" y="5328797"/>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マスタ</a:t>
              </a:r>
              <a:endParaRPr lang="en-US" altLang="ja-JP" sz="881" dirty="0">
                <a:latin typeface="Meiryo UI" panose="020B0604030504040204" pitchFamily="50" charset="-128"/>
                <a:ea typeface="Meiryo UI" panose="020B0604030504040204" pitchFamily="50" charset="-128"/>
              </a:endParaRPr>
            </a:p>
            <a:p>
              <a:pPr algn="ctr"/>
              <a:r>
                <a:rPr lang="en-US" altLang="ja-JP" sz="881" dirty="0">
                  <a:latin typeface="Meiryo UI" panose="020B0604030504040204" pitchFamily="50" charset="-128"/>
                  <a:ea typeface="Meiryo UI" panose="020B0604030504040204" pitchFamily="50" charset="-128"/>
                </a:rPr>
                <a:t>(Web)</a:t>
              </a:r>
              <a:endParaRPr lang="ja-JP" altLang="en-US" sz="881" dirty="0">
                <a:latin typeface="Meiryo UI" panose="020B0604030504040204" pitchFamily="50" charset="-128"/>
                <a:ea typeface="Meiryo UI" panose="020B0604030504040204" pitchFamily="50" charset="-128"/>
              </a:endParaRPr>
            </a:p>
          </p:txBody>
        </p:sp>
      </p:grpSp>
      <p:sp>
        <p:nvSpPr>
          <p:cNvPr id="138" name="テキスト ボックス 137"/>
          <p:cNvSpPr txBox="1"/>
          <p:nvPr/>
        </p:nvSpPr>
        <p:spPr>
          <a:xfrm>
            <a:off x="8374020" y="1155985"/>
            <a:ext cx="1509156" cy="269875"/>
          </a:xfrm>
          <a:prstGeom prst="rect">
            <a:avLst/>
          </a:prstGeom>
          <a:noFill/>
        </p:spPr>
        <p:txBody>
          <a:bodyPr wrap="none" lIns="0" rIns="0" rtlCol="0">
            <a:noAutofit/>
          </a:bodyPr>
          <a:lstStyle/>
          <a:p>
            <a:pPr algn="ctr" defTabSz="895327">
              <a:defRPr/>
            </a:pPr>
            <a:r>
              <a:rPr lang="ja-JP" altLang="en-US" sz="1050" kern="0" dirty="0">
                <a:solidFill>
                  <a:srgbClr val="404040"/>
                </a:solidFill>
                <a:latin typeface="Meiryo UI" panose="020B0604030504040204" pitchFamily="50" charset="-128"/>
                <a:ea typeface="Meiryo UI" panose="020B0604030504040204" pitchFamily="50" charset="-128"/>
              </a:rPr>
              <a:t>（匿名加工医療情報</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取扱事業者）</a:t>
            </a:r>
          </a:p>
        </p:txBody>
      </p:sp>
      <p:sp>
        <p:nvSpPr>
          <p:cNvPr id="190" name="正方形/長方形 189"/>
          <p:cNvSpPr/>
          <p:nvPr/>
        </p:nvSpPr>
        <p:spPr>
          <a:xfrm>
            <a:off x="5262500" y="2041540"/>
            <a:ext cx="2051581"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06" name="正方形/長方形 205"/>
          <p:cNvSpPr/>
          <p:nvPr/>
        </p:nvSpPr>
        <p:spPr>
          <a:xfrm>
            <a:off x="7526200" y="2041539"/>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07" name="正方形/長方形 206"/>
          <p:cNvSpPr/>
          <p:nvPr/>
        </p:nvSpPr>
        <p:spPr>
          <a:xfrm>
            <a:off x="4811267" y="5324061"/>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19" name="正方形/長方形 318">
            <a:extLst>
              <a:ext uri="{FF2B5EF4-FFF2-40B4-BE49-F238E27FC236}">
                <a16:creationId xmlns:a16="http://schemas.microsoft.com/office/drawing/2014/main" id="{61EBE4BB-1024-673B-5C0D-CC916CF06357}"/>
              </a:ext>
            </a:extLst>
          </p:cNvPr>
          <p:cNvSpPr/>
          <p:nvPr/>
        </p:nvSpPr>
        <p:spPr>
          <a:xfrm>
            <a:off x="5381210" y="1862910"/>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320" name="正方形/長方形 319">
            <a:extLst>
              <a:ext uri="{FF2B5EF4-FFF2-40B4-BE49-F238E27FC236}">
                <a16:creationId xmlns:a16="http://schemas.microsoft.com/office/drawing/2014/main" id="{61EBE4BB-1024-673B-5C0D-CC916CF06357}"/>
              </a:ext>
            </a:extLst>
          </p:cNvPr>
          <p:cNvSpPr/>
          <p:nvPr/>
        </p:nvSpPr>
        <p:spPr>
          <a:xfrm>
            <a:off x="7365763" y="18629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分析支援機能</a:t>
            </a:r>
            <a:endParaRPr kumimoji="1" lang="ja-JP" altLang="en-US" sz="1200" dirty="0">
              <a:solidFill>
                <a:schemeClr val="tx2">
                  <a:lumMod val="75000"/>
                  <a:lumOff val="25000"/>
                </a:schemeClr>
              </a:solidFill>
            </a:endParaRPr>
          </a:p>
        </p:txBody>
      </p:sp>
      <p:sp>
        <p:nvSpPr>
          <p:cNvPr id="321" name="正方形/長方形 320">
            <a:extLst>
              <a:ext uri="{FF2B5EF4-FFF2-40B4-BE49-F238E27FC236}">
                <a16:creationId xmlns:a16="http://schemas.microsoft.com/office/drawing/2014/main" id="{61EBE4BB-1024-673B-5C0D-CC916CF06357}"/>
              </a:ext>
            </a:extLst>
          </p:cNvPr>
          <p:cNvSpPr/>
          <p:nvPr/>
        </p:nvSpPr>
        <p:spPr>
          <a:xfrm>
            <a:off x="5900387" y="3224465"/>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データ品質調査機能</a:t>
            </a:r>
            <a:endParaRPr kumimoji="1" lang="ja-JP" altLang="en-US" sz="1200" dirty="0">
              <a:solidFill>
                <a:schemeClr val="tx2">
                  <a:lumMod val="75000"/>
                  <a:lumOff val="25000"/>
                </a:schemeClr>
              </a:solidFill>
            </a:endParaRPr>
          </a:p>
        </p:txBody>
      </p:sp>
      <p:sp>
        <p:nvSpPr>
          <p:cNvPr id="322" name="正方形/長方形 321">
            <a:extLst>
              <a:ext uri="{FF2B5EF4-FFF2-40B4-BE49-F238E27FC236}">
                <a16:creationId xmlns:a16="http://schemas.microsoft.com/office/drawing/2014/main" id="{61EBE4BB-1024-673B-5C0D-CC916CF06357}"/>
              </a:ext>
            </a:extLst>
          </p:cNvPr>
          <p:cNvSpPr/>
          <p:nvPr/>
        </p:nvSpPr>
        <p:spPr>
          <a:xfrm>
            <a:off x="3440945" y="3981429"/>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schemeClr val="tx2">
                    <a:lumMod val="75000"/>
                    <a:lumOff val="25000"/>
                  </a:schemeClr>
                </a:solidFill>
              </a:rPr>
              <a:t>MML</a:t>
            </a:r>
            <a:r>
              <a:rPr lang="ja-JP" altLang="en-US" sz="1200" dirty="0">
                <a:solidFill>
                  <a:schemeClr val="tx2">
                    <a:lumMod val="75000"/>
                    <a:lumOff val="25000"/>
                  </a:schemeClr>
                </a:solidFill>
              </a:rPr>
              <a:t>個別取込機能</a:t>
            </a:r>
            <a:endParaRPr kumimoji="1" lang="ja-JP" altLang="en-US" sz="1200" dirty="0">
              <a:solidFill>
                <a:schemeClr val="tx2">
                  <a:lumMod val="75000"/>
                  <a:lumOff val="25000"/>
                </a:schemeClr>
              </a:solidFill>
            </a:endParaRPr>
          </a:p>
        </p:txBody>
      </p:sp>
      <p:sp>
        <p:nvSpPr>
          <p:cNvPr id="323" name="正方形/長方形 322">
            <a:extLst>
              <a:ext uri="{FF2B5EF4-FFF2-40B4-BE49-F238E27FC236}">
                <a16:creationId xmlns:a16="http://schemas.microsoft.com/office/drawing/2014/main" id="{61EBE4BB-1024-673B-5C0D-CC916CF06357}"/>
              </a:ext>
            </a:extLst>
          </p:cNvPr>
          <p:cNvSpPr/>
          <p:nvPr/>
        </p:nvSpPr>
        <p:spPr>
          <a:xfrm>
            <a:off x="4650831" y="51094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マスタ作成機能</a:t>
            </a:r>
            <a:endParaRPr kumimoji="1" lang="ja-JP" altLang="en-US" sz="1200" dirty="0">
              <a:solidFill>
                <a:schemeClr val="tx2">
                  <a:lumMod val="75000"/>
                  <a:lumOff val="25000"/>
                </a:schemeClr>
              </a:solidFill>
            </a:endParaRPr>
          </a:p>
        </p:txBody>
      </p:sp>
      <p:cxnSp>
        <p:nvCxnSpPr>
          <p:cNvPr id="60" name="直線コネクタ 59"/>
          <p:cNvCxnSpPr/>
          <p:nvPr/>
        </p:nvCxnSpPr>
        <p:spPr>
          <a:xfrm>
            <a:off x="1213805" y="1822450"/>
            <a:ext cx="7347568"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85850" y="1548810"/>
            <a:ext cx="1342034"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二次利用</a:t>
            </a:r>
            <a:r>
              <a:rPr lang="en-US" altLang="ja-JP" sz="1200" b="1" kern="0" dirty="0">
                <a:solidFill>
                  <a:srgbClr val="404040"/>
                </a:solidFill>
                <a:latin typeface="Meiryo UI" panose="020B0604030504040204" pitchFamily="50" charset="-128"/>
                <a:ea typeface="Meiryo UI" panose="020B0604030504040204" pitchFamily="50" charset="-128"/>
              </a:rPr>
              <a:t>DB</a:t>
            </a:r>
            <a:r>
              <a:rPr lang="ja-JP" altLang="en-US" sz="1200" b="1" kern="0" dirty="0">
                <a:solidFill>
                  <a:srgbClr val="404040"/>
                </a:solidFill>
                <a:latin typeface="Meiryo UI" panose="020B0604030504040204" pitchFamily="50" charset="-128"/>
                <a:ea typeface="Meiryo UI" panose="020B0604030504040204" pitchFamily="50" charset="-128"/>
              </a:rPr>
              <a:t>領域</a:t>
            </a:r>
            <a:endParaRPr kumimoji="1" lang="ja-JP" altLang="en-US" sz="1200" dirty="0"/>
          </a:p>
        </p:txBody>
      </p:sp>
      <p:sp>
        <p:nvSpPr>
          <p:cNvPr id="70" name="テキスト ボックス 69"/>
          <p:cNvSpPr txBox="1"/>
          <p:nvPr/>
        </p:nvSpPr>
        <p:spPr>
          <a:xfrm>
            <a:off x="7447197" y="1556405"/>
            <a:ext cx="1107996"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分析結果領域</a:t>
            </a:r>
            <a:endParaRPr kumimoji="1" lang="ja-JP" altLang="en-US" sz="1200" dirty="0"/>
          </a:p>
        </p:txBody>
      </p:sp>
      <p:sp>
        <p:nvSpPr>
          <p:cNvPr id="71" name="テキスト ボックス 70"/>
          <p:cNvSpPr txBox="1"/>
          <p:nvPr/>
        </p:nvSpPr>
        <p:spPr>
          <a:xfrm>
            <a:off x="2065135" y="1537487"/>
            <a:ext cx="800219"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受託領域</a:t>
            </a:r>
            <a:endParaRPr kumimoji="1" lang="ja-JP" altLang="en-US" sz="1200" dirty="0"/>
          </a:p>
        </p:txBody>
      </p:sp>
      <p:sp>
        <p:nvSpPr>
          <p:cNvPr id="75" name="テキスト ボックス 74"/>
          <p:cNvSpPr txBox="1"/>
          <p:nvPr/>
        </p:nvSpPr>
        <p:spPr>
          <a:xfrm>
            <a:off x="5900387" y="1549994"/>
            <a:ext cx="954107"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利活用領域</a:t>
            </a:r>
            <a:endParaRPr kumimoji="1" lang="ja-JP" altLang="en-US" sz="1200" dirty="0"/>
          </a:p>
        </p:txBody>
      </p:sp>
      <p:sp>
        <p:nvSpPr>
          <p:cNvPr id="66" name="線吹き出し 1 (枠付き) 65"/>
          <p:cNvSpPr/>
          <p:nvPr/>
        </p:nvSpPr>
        <p:spPr>
          <a:xfrm>
            <a:off x="4596831" y="1596255"/>
            <a:ext cx="5089850" cy="2291563"/>
          </a:xfrm>
          <a:prstGeom prst="borderCallout1">
            <a:avLst>
              <a:gd name="adj1" fmla="val 51788"/>
              <a:gd name="adj2" fmla="val 173"/>
              <a:gd name="adj3" fmla="val 103876"/>
              <a:gd name="adj4" fmla="val -639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利用目的</a:t>
            </a:r>
            <a:r>
              <a:rPr lang="en-US" altLang="ja-JP" sz="1200" dirty="0" smtClean="0">
                <a:solidFill>
                  <a:schemeClr val="tx1"/>
                </a:solidFill>
                <a:latin typeface="Meiryo UI" panose="020B0604030504040204" pitchFamily="50" charset="-128"/>
                <a:ea typeface="Meiryo UI" panose="020B0604030504040204" pitchFamily="50" charset="-128"/>
              </a:rPr>
              <a:t>】</a:t>
            </a:r>
          </a:p>
          <a:p>
            <a:r>
              <a:rPr lang="ja-JP" altLang="en-US" sz="1200" dirty="0" smtClean="0">
                <a:solidFill>
                  <a:schemeClr val="tx1"/>
                </a:solidFill>
                <a:latin typeface="Meiryo UI" panose="020B0604030504040204" pitchFamily="50" charset="-128"/>
                <a:ea typeface="Meiryo UI" panose="020B0604030504040204" pitchFamily="50" charset="-128"/>
              </a:rPr>
              <a:t>二次</a:t>
            </a:r>
            <a:r>
              <a:rPr lang="ja-JP" altLang="en-US" sz="1200" dirty="0">
                <a:solidFill>
                  <a:schemeClr val="tx1"/>
                </a:solidFill>
                <a:latin typeface="Meiryo UI" panose="020B0604030504040204" pitchFamily="50" charset="-128"/>
                <a:ea typeface="Meiryo UI" panose="020B0604030504040204" pitchFamily="50" charset="-128"/>
              </a:rPr>
              <a:t>利用</a:t>
            </a:r>
            <a:r>
              <a:rPr lang="en-US" altLang="ja-JP" sz="1200" dirty="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で取込対象外となっている一部</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モジュール（処方箋、注射記録、報告書など</a:t>
            </a:r>
            <a:r>
              <a:rPr lang="ja-JP" altLang="en-US" sz="1200" dirty="0" smtClean="0">
                <a:solidFill>
                  <a:schemeClr val="tx1"/>
                </a:solidFill>
                <a:latin typeface="Meiryo UI" panose="020B0604030504040204" pitchFamily="50" charset="-128"/>
                <a:ea typeface="Meiryo UI" panose="020B0604030504040204" pitchFamily="50" charset="-128"/>
              </a:rPr>
              <a:t>）に関して、</a:t>
            </a:r>
            <a:r>
              <a:rPr lang="ja-JP" altLang="en-US" sz="1200" dirty="0">
                <a:solidFill>
                  <a:schemeClr val="tx1"/>
                </a:solidFill>
                <a:latin typeface="Meiryo UI" panose="020B0604030504040204" pitchFamily="50" charset="-128"/>
                <a:ea typeface="Meiryo UI" panose="020B0604030504040204" pitchFamily="50" charset="-128"/>
              </a:rPr>
              <a:t>利活用</a:t>
            </a:r>
            <a:r>
              <a:rPr lang="ja-JP" altLang="en-US" sz="1200" dirty="0" smtClean="0">
                <a:solidFill>
                  <a:schemeClr val="tx1"/>
                </a:solidFill>
                <a:latin typeface="Meiryo UI" panose="020B0604030504040204" pitchFamily="50" charset="-128"/>
                <a:ea typeface="Meiryo UI" panose="020B0604030504040204" pitchFamily="50" charset="-128"/>
              </a:rPr>
              <a:t>案件で必要となった際に二次</a:t>
            </a:r>
            <a:r>
              <a:rPr lang="ja-JP" altLang="en-US" sz="1200" dirty="0">
                <a:solidFill>
                  <a:schemeClr val="tx1"/>
                </a:solidFill>
                <a:latin typeface="Meiryo UI" panose="020B0604030504040204" pitchFamily="50" charset="-128"/>
                <a:ea typeface="Meiryo UI" panose="020B0604030504040204" pitchFamily="50" charset="-128"/>
              </a:rPr>
              <a:t>利用</a:t>
            </a:r>
            <a:r>
              <a:rPr lang="en-US" altLang="ja-JP" sz="1200" dirty="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する利活用可能な患者</a:t>
            </a:r>
            <a:r>
              <a:rPr lang="ja-JP" altLang="en-US" sz="1200" dirty="0">
                <a:solidFill>
                  <a:schemeClr val="tx1"/>
                </a:solidFill>
                <a:latin typeface="Meiryo UI" panose="020B0604030504040204" pitchFamily="50" charset="-128"/>
                <a:ea typeface="Meiryo UI" panose="020B0604030504040204" pitchFamily="50" charset="-128"/>
              </a:rPr>
              <a:t>を対象</a:t>
            </a:r>
            <a:r>
              <a:rPr lang="ja-JP" altLang="en-US" sz="1200" dirty="0" smtClean="0">
                <a:solidFill>
                  <a:schemeClr val="tx1"/>
                </a:solidFill>
                <a:latin typeface="Meiryo UI" panose="020B0604030504040204" pitchFamily="50" charset="-128"/>
                <a:ea typeface="Meiryo UI" panose="020B0604030504040204" pitchFamily="50" charset="-128"/>
              </a:rPr>
              <a:t>に必要なデータを取り込む</a:t>
            </a:r>
            <a:endParaRPr lang="en-US" altLang="ja-JP" sz="1200" dirty="0" smtClean="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処理概要</a:t>
            </a:r>
            <a:r>
              <a:rPr lang="en-US" altLang="ja-JP" sz="1200" dirty="0" smtClean="0">
                <a:solidFill>
                  <a:schemeClr val="tx1"/>
                </a:solidFill>
                <a:latin typeface="Meiryo UI" panose="020B0604030504040204" pitchFamily="50" charset="-128"/>
                <a:ea typeface="Meiryo UI" panose="020B0604030504040204" pitchFamily="50" charset="-128"/>
              </a:rPr>
              <a:t>】</a:t>
            </a:r>
          </a:p>
          <a:p>
            <a:r>
              <a:rPr kumimoji="1" lang="en-US" altLang="ja-JP" sz="1200" dirty="0" smtClean="0">
                <a:solidFill>
                  <a:schemeClr val="tx1"/>
                </a:solidFill>
                <a:latin typeface="Meiryo UI" panose="020B0604030504040204" pitchFamily="50" charset="-128"/>
                <a:ea typeface="Meiryo UI" panose="020B0604030504040204" pitchFamily="50" charset="-128"/>
              </a:rPr>
              <a:t>NAS</a:t>
            </a:r>
            <a:r>
              <a:rPr kumimoji="1" lang="ja-JP" altLang="en-US" sz="1200" dirty="0" smtClean="0">
                <a:solidFill>
                  <a:schemeClr val="tx1"/>
                </a:solidFill>
                <a:latin typeface="Meiryo UI" panose="020B0604030504040204" pitchFamily="50" charset="-128"/>
                <a:ea typeface="Meiryo UI" panose="020B0604030504040204" pitchFamily="50" charset="-128"/>
              </a:rPr>
              <a:t>上に格納されている</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ファイルが</a:t>
            </a:r>
            <a:r>
              <a:rPr kumimoji="1" lang="ja-JP" altLang="en-US" sz="1200" dirty="0" smtClean="0">
                <a:solidFill>
                  <a:schemeClr val="tx1"/>
                </a:solidFill>
                <a:latin typeface="Meiryo UI" panose="020B0604030504040204" pitchFamily="50" charset="-128"/>
                <a:ea typeface="Meiryo UI" panose="020B0604030504040204" pitchFamily="50" charset="-128"/>
              </a:rPr>
              <a:t>格納されている</a:t>
            </a:r>
            <a:r>
              <a:rPr lang="en-US" altLang="ja-JP" sz="1200" dirty="0" smtClean="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a:t>
            </a:r>
            <a:r>
              <a:rPr lang="ja-JP" altLang="en-US" sz="1200" dirty="0" smtClean="0">
                <a:solidFill>
                  <a:schemeClr val="tx1"/>
                </a:solidFill>
                <a:latin typeface="Meiryo UI" panose="020B0604030504040204" pitchFamily="50" charset="-128"/>
                <a:ea typeface="Meiryo UI" panose="020B0604030504040204" pitchFamily="50" charset="-128"/>
              </a:rPr>
              <a:t>を</a:t>
            </a:r>
            <a:r>
              <a:rPr kumimoji="1" lang="ja-JP" altLang="en-US" sz="1200" dirty="0" smtClean="0">
                <a:solidFill>
                  <a:schemeClr val="tx1"/>
                </a:solidFill>
                <a:latin typeface="Meiryo UI" panose="020B0604030504040204" pitchFamily="50" charset="-128"/>
                <a:ea typeface="Meiryo UI" panose="020B0604030504040204" pitchFamily="50" charset="-128"/>
              </a:rPr>
              <a:t>展開、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参照して</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に取込を</a:t>
            </a:r>
            <a:r>
              <a:rPr lang="ja-JP" altLang="en-US" sz="1200" dirty="0" smtClean="0">
                <a:solidFill>
                  <a:schemeClr val="tx1"/>
                </a:solidFill>
                <a:latin typeface="Meiryo UI" panose="020B0604030504040204" pitchFamily="50" charset="-128"/>
                <a:ea typeface="Meiryo UI" panose="020B0604030504040204" pitchFamily="50" charset="-128"/>
              </a:rPr>
              <a:t>行う。（</a:t>
            </a:r>
            <a:r>
              <a:rPr lang="en-US" altLang="ja-JP" sz="1200" dirty="0" smtClean="0">
                <a:solidFill>
                  <a:schemeClr val="bg2"/>
                </a:solidFill>
                <a:latin typeface="Meiryo UI" panose="020B0604030504040204" pitchFamily="50" charset="-128"/>
                <a:ea typeface="Meiryo UI" panose="020B0604030504040204" pitchFamily="50" charset="-128"/>
              </a:rPr>
              <a:t>MML</a:t>
            </a:r>
            <a:r>
              <a:rPr lang="ja-JP" altLang="en-US" sz="1200" dirty="0" smtClean="0">
                <a:solidFill>
                  <a:schemeClr val="bg2"/>
                </a:solidFill>
                <a:latin typeface="Meiryo UI" panose="020B0604030504040204" pitchFamily="50" charset="-128"/>
                <a:ea typeface="Meiryo UI" panose="020B0604030504040204" pitchFamily="50" charset="-128"/>
              </a:rPr>
              <a:t>個別取込機能</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一連の</a:t>
            </a:r>
            <a:r>
              <a:rPr lang="ja-JP" altLang="en-US" sz="1200" dirty="0">
                <a:solidFill>
                  <a:schemeClr val="tx1"/>
                </a:solidFill>
                <a:latin typeface="Meiryo UI" panose="020B0604030504040204" pitchFamily="50" charset="-128"/>
                <a:ea typeface="Meiryo UI" panose="020B0604030504040204" pitchFamily="50" charset="-128"/>
              </a:rPr>
              <a:t>処理で認定</a:t>
            </a:r>
            <a:r>
              <a:rPr lang="ja-JP" altLang="en-US" sz="1200" dirty="0" smtClean="0">
                <a:solidFill>
                  <a:schemeClr val="tx1"/>
                </a:solidFill>
                <a:latin typeface="Meiryo UI" panose="020B0604030504040204" pitchFamily="50" charset="-128"/>
                <a:ea typeface="Meiryo UI" panose="020B0604030504040204" pitchFamily="50" charset="-128"/>
              </a:rPr>
              <a:t>領域の</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err="1" smtClean="0">
                <a:solidFill>
                  <a:schemeClr val="tx1"/>
                </a:solidFill>
                <a:latin typeface="Meiryo UI" panose="020B0604030504040204" pitchFamily="50" charset="-128"/>
                <a:ea typeface="Meiryo UI" panose="020B0604030504040204" pitchFamily="50" charset="-128"/>
              </a:rPr>
              <a:t>には利</a:t>
            </a:r>
            <a:r>
              <a:rPr kumimoji="1" lang="ja-JP" altLang="en-US" sz="1200" dirty="0" smtClean="0">
                <a:solidFill>
                  <a:schemeClr val="tx1"/>
                </a:solidFill>
                <a:latin typeface="Meiryo UI" panose="020B0604030504040204" pitchFamily="50" charset="-128"/>
                <a:ea typeface="Meiryo UI" panose="020B0604030504040204" pitchFamily="50" charset="-128"/>
              </a:rPr>
              <a:t>活用可能な患者のデータのみ存在することを</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担保するため、妥当性確認フローを実施する。（</a:t>
            </a:r>
            <a:r>
              <a:rPr kumimoji="1" lang="ja-JP" altLang="en-US" sz="1200" dirty="0" smtClean="0">
                <a:solidFill>
                  <a:schemeClr val="bg2"/>
                </a:solidFill>
                <a:latin typeface="Meiryo UI" panose="020B0604030504040204" pitchFamily="50" charset="-128"/>
                <a:ea typeface="Meiryo UI" panose="020B0604030504040204" pitchFamily="50" charset="-128"/>
              </a:rPr>
              <a:t>受託処理制御フロー機能</a:t>
            </a:r>
            <a:r>
              <a:rPr kumimoji="1"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個別取込一連の処理は上記</a:t>
            </a:r>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err="1" smtClean="0">
                <a:solidFill>
                  <a:schemeClr val="tx1"/>
                </a:solidFill>
                <a:latin typeface="Meiryo UI" panose="020B0604030504040204" pitchFamily="50" charset="-128"/>
                <a:ea typeface="Meiryo UI" panose="020B0604030504040204" pitchFamily="50" charset="-128"/>
              </a:rPr>
              <a:t>つの</a:t>
            </a:r>
            <a:r>
              <a:rPr lang="ja-JP" altLang="en-US" sz="1200" dirty="0" smtClean="0">
                <a:solidFill>
                  <a:schemeClr val="tx1"/>
                </a:solidFill>
                <a:latin typeface="Meiryo UI" panose="020B0604030504040204" pitchFamily="50" charset="-128"/>
                <a:ea typeface="Meiryo UI" panose="020B0604030504040204" pitchFamily="50" charset="-128"/>
              </a:rPr>
              <a:t>機能を利用して実行する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67" name="線吹き出し 1 (枠付き) 66"/>
          <p:cNvSpPr/>
          <p:nvPr/>
        </p:nvSpPr>
        <p:spPr>
          <a:xfrm>
            <a:off x="2082965" y="1592560"/>
            <a:ext cx="2443901" cy="787942"/>
          </a:xfrm>
          <a:prstGeom prst="borderCallout1">
            <a:avLst>
              <a:gd name="adj1" fmla="val 24849"/>
              <a:gd name="adj2" fmla="val 173"/>
              <a:gd name="adj3" fmla="val 86344"/>
              <a:gd name="adj4" fmla="val -6972"/>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NAS</a:t>
            </a:r>
            <a:r>
              <a:rPr lang="ja-JP" altLang="en-US" sz="1200" dirty="0" smtClean="0">
                <a:solidFill>
                  <a:schemeClr val="tx1"/>
                </a:solidFill>
                <a:latin typeface="Meiryo UI" panose="020B0604030504040204" pitchFamily="50" charset="-128"/>
                <a:ea typeface="Meiryo UI" panose="020B0604030504040204" pitchFamily="50" charset="-128"/>
              </a:rPr>
              <a:t>上で</a:t>
            </a:r>
            <a:r>
              <a:rPr lang="en-US" altLang="ja-JP" sz="1200" dirty="0" smtClean="0">
                <a:solidFill>
                  <a:schemeClr val="tx1"/>
                </a:solidFill>
                <a:latin typeface="Meiryo UI" panose="020B0604030504040204" pitchFamily="50" charset="-128"/>
                <a:ea typeface="Meiryo UI" panose="020B0604030504040204" pitchFamily="50" charset="-128"/>
              </a:rPr>
              <a:t>JMNA</a:t>
            </a:r>
            <a:r>
              <a:rPr lang="ja-JP" altLang="en-US" sz="1200" dirty="0" smtClean="0">
                <a:solidFill>
                  <a:schemeClr val="tx1"/>
                </a:solidFill>
                <a:latin typeface="Meiryo UI" panose="020B0604030504040204" pitchFamily="50" charset="-128"/>
                <a:ea typeface="Meiryo UI" panose="020B0604030504040204" pitchFamily="50" charset="-128"/>
              </a:rPr>
              <a:t>から受領した</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ファイルは、日ごとに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Zip</a:t>
            </a:r>
            <a:r>
              <a:rPr lang="ja-JP" altLang="en-US" sz="1200" dirty="0" smtClean="0">
                <a:solidFill>
                  <a:schemeClr val="tx1"/>
                </a:solidFill>
                <a:latin typeface="Meiryo UI" panose="020B0604030504040204" pitchFamily="50" charset="-128"/>
                <a:ea typeface="Meiryo UI" panose="020B0604030504040204" pitchFamily="50" charset="-128"/>
              </a:rPr>
              <a:t>形式で圧縮して格納されている。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8418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個別取込機能の処理概要</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a:latin typeface="Meiryo UI" panose="020B0604030504040204" pitchFamily="50" charset="-128"/>
                <a:ea typeface="Meiryo UI" panose="020B0604030504040204" pitchFamily="50" charset="-128"/>
              </a:rPr>
              <a:t>NAS</a:t>
            </a:r>
            <a:r>
              <a:rPr lang="ja-JP" altLang="en-US" dirty="0">
                <a:latin typeface="Meiryo UI" panose="020B0604030504040204" pitchFamily="50" charset="-128"/>
                <a:ea typeface="Meiryo UI" panose="020B0604030504040204" pitchFamily="50" charset="-128"/>
              </a:rPr>
              <a:t>上</a:t>
            </a:r>
            <a:r>
              <a:rPr lang="ja-JP" altLang="en-US" dirty="0" smtClean="0">
                <a:latin typeface="Meiryo UI" panose="020B0604030504040204" pitchFamily="50" charset="-128"/>
                <a:ea typeface="Meiryo UI" panose="020B0604030504040204" pitchFamily="50" charset="-128"/>
              </a:rPr>
              <a:t>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ファイルが格納されている</a:t>
            </a:r>
            <a:r>
              <a:rPr lang="en-US" altLang="ja-JP" dirty="0" smtClean="0">
                <a:latin typeface="Meiryo UI" panose="020B0604030504040204" pitchFamily="50" charset="-128"/>
                <a:ea typeface="Meiryo UI" panose="020B0604030504040204" pitchFamily="50" charset="-128"/>
              </a:rPr>
              <a:t>Zip</a:t>
            </a:r>
            <a:r>
              <a:rPr lang="ja-JP" altLang="en-US" dirty="0">
                <a:latin typeface="Meiryo UI" panose="020B0604030504040204" pitchFamily="50" charset="-128"/>
                <a:ea typeface="Meiryo UI" panose="020B0604030504040204" pitchFamily="50" charset="-128"/>
              </a:rPr>
              <a:t>ファイルをアクセス記録サーバへ展開し</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ファイルの読み込みを</a:t>
            </a:r>
            <a:r>
              <a:rPr lang="ja-JP" altLang="en-US" dirty="0">
                <a:latin typeface="Meiryo UI" panose="020B0604030504040204" pitchFamily="50" charset="-128"/>
                <a:ea typeface="Meiryo UI" panose="020B0604030504040204" pitchFamily="50" charset="-128"/>
              </a:rPr>
              <a:t>行う。取込を行った</a:t>
            </a:r>
            <a:r>
              <a:rPr lang="en-US" altLang="ja-JP" dirty="0">
                <a:latin typeface="Meiryo UI" panose="020B0604030504040204" pitchFamily="50" charset="-128"/>
                <a:ea typeface="Meiryo UI" panose="020B0604030504040204" pitchFamily="50" charset="-128"/>
              </a:rPr>
              <a:t>Zip</a:t>
            </a:r>
            <a:r>
              <a:rPr lang="ja-JP" altLang="en-US" dirty="0">
                <a:latin typeface="Meiryo UI" panose="020B0604030504040204" pitchFamily="50" charset="-128"/>
                <a:ea typeface="Meiryo UI" panose="020B0604030504040204" pitchFamily="50" charset="-128"/>
              </a:rPr>
              <a:t>ファイル、</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ファイルの全情報はスキーマ</a:t>
            </a:r>
            <a:r>
              <a:rPr lang="en-US" altLang="ja-JP" dirty="0">
                <a:latin typeface="Meiryo UI" panose="020B0604030504040204" pitchFamily="50" charset="-128"/>
                <a:ea typeface="Meiryo UI" panose="020B0604030504040204" pitchFamily="50" charset="-128"/>
              </a:rPr>
              <a:t>0</a:t>
            </a:r>
            <a:r>
              <a:rPr lang="ja-JP" altLang="en-US" dirty="0">
                <a:latin typeface="Meiryo UI" panose="020B0604030504040204" pitchFamily="50" charset="-128"/>
                <a:ea typeface="Meiryo UI" panose="020B0604030504040204" pitchFamily="50" charset="-128"/>
              </a:rPr>
              <a:t>のテーブルで管理し、読込結果のうち利用可能な患者データのみをスキーマ</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で管理する。</a:t>
            </a:r>
            <a:endParaRPr lang="en-US" altLang="ja-JP" dirty="0">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765704" y="1775334"/>
            <a:ext cx="8154352" cy="4633913"/>
          </a:xfrm>
          <a:prstGeom prst="rect">
            <a:avLst/>
          </a:prstGeom>
        </p:spPr>
      </p:pic>
    </p:spTree>
    <p:extLst>
      <p:ext uri="{BB962C8B-B14F-4D97-AF65-F5344CB8AC3E}">
        <p14:creationId xmlns:p14="http://schemas.microsoft.com/office/powerpoint/2010/main" val="121349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srcRect l="32568" t="33143" r="28336" b="16033"/>
          <a:stretch/>
        </p:blipFill>
        <p:spPr>
          <a:xfrm>
            <a:off x="2638425" y="2162175"/>
            <a:ext cx="5191125" cy="3819525"/>
          </a:xfrm>
          <a:prstGeom prst="rect">
            <a:avLst/>
          </a:prstGeom>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a:t>
            </a:r>
            <a:r>
              <a:rPr lang="ja-JP" altLang="en-US" sz="1800" b="1" dirty="0">
                <a:latin typeface="Meiryo UI" panose="020B0604030504040204" pitchFamily="50" charset="-128"/>
                <a:ea typeface="Meiryo UI" panose="020B0604030504040204" pitchFamily="50" charset="-128"/>
              </a:rPr>
              <a:t>機能</a:t>
            </a:r>
            <a:r>
              <a:rPr lang="ja-JP" altLang="en-US" sz="1800" b="1" dirty="0" smtClean="0">
                <a:latin typeface="Meiryo UI" panose="020B0604030504040204" pitchFamily="50" charset="-128"/>
                <a:ea typeface="Meiryo UI" panose="020B0604030504040204" pitchFamily="50" charset="-128"/>
              </a:rPr>
              <a:t>のデータ構成</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個別取込機能では取込を行った全</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ファイルを管理する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個別取込管理テーブルと、</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ファイルを読み込んだ結果を構造化して格納した</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個別取込結果テーブルに分類される。</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これに</a:t>
            </a:r>
            <a:r>
              <a:rPr lang="ja-JP" altLang="en-US" dirty="0" smtClean="0">
                <a:latin typeface="Meiryo UI" panose="020B0604030504040204" pitchFamily="50" charset="-128"/>
                <a:ea typeface="Meiryo UI" panose="020B0604030504040204" pitchFamily="50" charset="-128"/>
              </a:rPr>
              <a:t>より</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ファイルに対応するテーブルのデータが一連で管理できるようにしている。</a:t>
            </a:r>
            <a:endParaRPr lang="en-US" altLang="ja-JP" dirty="0" smtClean="0">
              <a:latin typeface="Meiryo UI" panose="020B0604030504040204" pitchFamily="50" charset="-128"/>
              <a:ea typeface="Meiryo UI" panose="020B0604030504040204" pitchFamily="50" charset="-128"/>
            </a:endParaRPr>
          </a:p>
        </p:txBody>
      </p:sp>
      <p:sp>
        <p:nvSpPr>
          <p:cNvPr id="5" name="正方形/長方形 4"/>
          <p:cNvSpPr/>
          <p:nvPr/>
        </p:nvSpPr>
        <p:spPr>
          <a:xfrm>
            <a:off x="2689252" y="1969153"/>
            <a:ext cx="2045118" cy="40826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48" name="フローチャート: 磁気ディスク 147"/>
          <p:cNvSpPr/>
          <p:nvPr/>
        </p:nvSpPr>
        <p:spPr>
          <a:xfrm>
            <a:off x="3260432" y="1574228"/>
            <a:ext cx="902758" cy="612648"/>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200" b="1" dirty="0" smtClean="0">
                <a:solidFill>
                  <a:schemeClr val="tx2">
                    <a:lumMod val="75000"/>
                    <a:lumOff val="25000"/>
                  </a:schemeClr>
                </a:solidFill>
              </a:rPr>
              <a:t>個別</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取込管理</a:t>
            </a:r>
            <a:endParaRPr kumimoji="1" lang="ja-JP" altLang="en-US" sz="1200" b="1" dirty="0">
              <a:solidFill>
                <a:schemeClr val="tx2">
                  <a:lumMod val="75000"/>
                  <a:lumOff val="25000"/>
                </a:schemeClr>
              </a:solidFill>
            </a:endParaRPr>
          </a:p>
        </p:txBody>
      </p:sp>
      <p:sp>
        <p:nvSpPr>
          <p:cNvPr id="59" name="正方形/長方形 58"/>
          <p:cNvSpPr/>
          <p:nvPr/>
        </p:nvSpPr>
        <p:spPr>
          <a:xfrm>
            <a:off x="5580987" y="1969153"/>
            <a:ext cx="2045118" cy="40826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5" name="フローチャート: 磁気ディスク 104"/>
          <p:cNvSpPr/>
          <p:nvPr/>
        </p:nvSpPr>
        <p:spPr>
          <a:xfrm>
            <a:off x="6152167" y="1579120"/>
            <a:ext cx="902758" cy="612648"/>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sp>
        <p:nvSpPr>
          <p:cNvPr id="61" name="二等辺三角形 60">
            <a:extLst>
              <a:ext uri="{FF2B5EF4-FFF2-40B4-BE49-F238E27FC236}">
                <a16:creationId xmlns:a16="http://schemas.microsoft.com/office/drawing/2014/main" id="{9CD71F9E-6B94-089F-1F2B-106F49A68DEC}"/>
              </a:ext>
            </a:extLst>
          </p:cNvPr>
          <p:cNvSpPr/>
          <p:nvPr/>
        </p:nvSpPr>
        <p:spPr>
          <a:xfrm rot="5400000">
            <a:off x="4040728" y="3791329"/>
            <a:ext cx="2235329" cy="438301"/>
          </a:xfrm>
          <a:prstGeom prst="triangl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線吹き出し 1 (枠付き) 63"/>
          <p:cNvSpPr/>
          <p:nvPr/>
        </p:nvSpPr>
        <p:spPr>
          <a:xfrm>
            <a:off x="999477" y="5780537"/>
            <a:ext cx="3701718" cy="612648"/>
          </a:xfrm>
          <a:prstGeom prst="borderCallout1">
            <a:avLst>
              <a:gd name="adj1" fmla="val 29633"/>
              <a:gd name="adj2" fmla="val 102109"/>
              <a:gd name="adj3" fmla="val -145584"/>
              <a:gd name="adj4" fmla="val 111670"/>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未通知患者、オプトアウト対象患者などを除いた</a:t>
            </a:r>
            <a:r>
              <a:rPr kumimoji="1" lang="ja-JP" altLang="en-US" sz="1400" dirty="0" smtClean="0">
                <a:solidFill>
                  <a:srgbClr val="FF0000"/>
                </a:solidFill>
                <a:latin typeface="Meiryo UI" panose="020B0604030504040204" pitchFamily="50" charset="-128"/>
                <a:ea typeface="Meiryo UI" panose="020B0604030504040204" pitchFamily="50" charset="-128"/>
              </a:rPr>
              <a:t>利用可能な患者情報のみ取込対象</a:t>
            </a:r>
            <a:r>
              <a:rPr kumimoji="1" lang="ja-JP" altLang="en-US" sz="1400" dirty="0" smtClean="0">
                <a:solidFill>
                  <a:schemeClr val="tx1"/>
                </a:solidFill>
                <a:latin typeface="Meiryo UI" panose="020B0604030504040204" pitchFamily="50" charset="-128"/>
                <a:ea typeface="Meiryo UI" panose="020B0604030504040204" pitchFamily="50" charset="-128"/>
              </a:rPr>
              <a:t>とする</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5" name="線吹き出し 1 (枠付き) 64"/>
          <p:cNvSpPr/>
          <p:nvPr/>
        </p:nvSpPr>
        <p:spPr>
          <a:xfrm>
            <a:off x="7284832" y="1880552"/>
            <a:ext cx="2183666" cy="1449004"/>
          </a:xfrm>
          <a:prstGeom prst="borderCallout1">
            <a:avLst>
              <a:gd name="adj1" fmla="val 27661"/>
              <a:gd name="adj2" fmla="val -2577"/>
              <a:gd name="adj3" fmla="val 96678"/>
              <a:gd name="adj4" fmla="val -13081"/>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MML</a:t>
            </a:r>
            <a:r>
              <a:rPr kumimoji="1" lang="ja-JP" altLang="en-US" sz="1400" dirty="0" smtClean="0">
                <a:solidFill>
                  <a:schemeClr val="tx1"/>
                </a:solidFill>
                <a:latin typeface="Meiryo UI" panose="020B0604030504040204" pitchFamily="50" charset="-128"/>
                <a:ea typeface="Meiryo UI" panose="020B0604030504040204" pitchFamily="50" charset="-128"/>
              </a:rPr>
              <a:t>ファイルのヘッダー情報を管理する。</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rPr>
              <a:t>※</a:t>
            </a:r>
            <a:r>
              <a:rPr lang="ja-JP" altLang="en-US" sz="1400" dirty="0" smtClean="0">
                <a:solidFill>
                  <a:schemeClr val="tx1"/>
                </a:solidFill>
                <a:latin typeface="Meiryo UI" panose="020B0604030504040204" pitchFamily="50" charset="-128"/>
                <a:ea typeface="Meiryo UI" panose="020B0604030504040204" pitchFamily="50" charset="-128"/>
              </a:rPr>
              <a:t>全</a:t>
            </a:r>
            <a:r>
              <a:rPr lang="en-US" altLang="ja-JP" sz="1400" dirty="0" smtClean="0">
                <a:solidFill>
                  <a:schemeClr val="tx1"/>
                </a:solidFill>
                <a:latin typeface="Meiryo UI" panose="020B0604030504040204" pitchFamily="50" charset="-128"/>
                <a:ea typeface="Meiryo UI" panose="020B0604030504040204" pitchFamily="50" charset="-128"/>
              </a:rPr>
              <a:t>MML</a:t>
            </a:r>
            <a:r>
              <a:rPr lang="ja-JP" altLang="en-US" sz="1400" dirty="0" smtClean="0">
                <a:solidFill>
                  <a:schemeClr val="tx1"/>
                </a:solidFill>
                <a:latin typeface="Meiryo UI" panose="020B0604030504040204" pitchFamily="50" charset="-128"/>
                <a:ea typeface="Meiryo UI" panose="020B0604030504040204" pitchFamily="50" charset="-128"/>
              </a:rPr>
              <a:t>モジュール共通で</a:t>
            </a:r>
            <a:endParaRPr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　</a:t>
            </a:r>
            <a:r>
              <a:rPr kumimoji="1" lang="ja-JP" altLang="en-US" sz="1400" dirty="0" smtClean="0">
                <a:solidFill>
                  <a:schemeClr val="tx1"/>
                </a:solidFill>
                <a:latin typeface="Meiryo UI" panose="020B0604030504040204" pitchFamily="50" charset="-128"/>
                <a:ea typeface="Meiryo UI" panose="020B0604030504040204" pitchFamily="50" charset="-128"/>
              </a:rPr>
              <a:t>管理</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7" name="線吹き出し 1 (枠付き) 66"/>
          <p:cNvSpPr/>
          <p:nvPr/>
        </p:nvSpPr>
        <p:spPr>
          <a:xfrm>
            <a:off x="412320" y="3484650"/>
            <a:ext cx="2183666" cy="1449004"/>
          </a:xfrm>
          <a:prstGeom prst="borderCallout1">
            <a:avLst>
              <a:gd name="adj1" fmla="val 29633"/>
              <a:gd name="adj2" fmla="val 102109"/>
              <a:gd name="adj3" fmla="val 69727"/>
              <a:gd name="adj4" fmla="val 119522"/>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MML</a:t>
            </a:r>
            <a:r>
              <a:rPr kumimoji="1" lang="ja-JP" altLang="en-US" sz="1400" dirty="0" smtClean="0">
                <a:solidFill>
                  <a:schemeClr val="tx1"/>
                </a:solidFill>
                <a:latin typeface="Meiryo UI" panose="020B0604030504040204" pitchFamily="50" charset="-128"/>
                <a:ea typeface="Meiryo UI" panose="020B0604030504040204" pitchFamily="50" charset="-128"/>
              </a:rPr>
              <a:t>ファイルごとの対象患者情報と状況（ステータスフラグ）を管理する。</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8" name="線吹き出し 1 (枠付き) 67"/>
          <p:cNvSpPr/>
          <p:nvPr/>
        </p:nvSpPr>
        <p:spPr>
          <a:xfrm>
            <a:off x="402287" y="1932370"/>
            <a:ext cx="2183666" cy="1217381"/>
          </a:xfrm>
          <a:prstGeom prst="borderCallout1">
            <a:avLst>
              <a:gd name="adj1" fmla="val 29633"/>
              <a:gd name="adj2" fmla="val 102109"/>
              <a:gd name="adj3" fmla="val 91302"/>
              <a:gd name="adj4" fmla="val 121703"/>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MML</a:t>
            </a:r>
            <a:r>
              <a:rPr kumimoji="1" lang="ja-JP" altLang="en-US" sz="1400" dirty="0" smtClean="0">
                <a:solidFill>
                  <a:schemeClr val="tx1"/>
                </a:solidFill>
                <a:latin typeface="Meiryo UI" panose="020B0604030504040204" pitchFamily="50" charset="-128"/>
                <a:ea typeface="Meiryo UI" panose="020B0604030504040204" pitchFamily="50" charset="-128"/>
              </a:rPr>
              <a:t>ファイルが格納されている</a:t>
            </a:r>
            <a:r>
              <a:rPr kumimoji="1" lang="en-US" altLang="ja-JP" sz="1400" dirty="0" smtClean="0">
                <a:solidFill>
                  <a:schemeClr val="tx1"/>
                </a:solidFill>
                <a:latin typeface="Meiryo UI" panose="020B0604030504040204" pitchFamily="50" charset="-128"/>
                <a:ea typeface="Meiryo UI" panose="020B0604030504040204" pitchFamily="50" charset="-128"/>
              </a:rPr>
              <a:t>Zip</a:t>
            </a:r>
            <a:r>
              <a:rPr kumimoji="1" lang="ja-JP" altLang="en-US" sz="1400" dirty="0" smtClean="0">
                <a:solidFill>
                  <a:schemeClr val="tx1"/>
                </a:solidFill>
                <a:latin typeface="Meiryo UI" panose="020B0604030504040204" pitchFamily="50" charset="-128"/>
                <a:ea typeface="Meiryo UI" panose="020B0604030504040204" pitchFamily="50" charset="-128"/>
              </a:rPr>
              <a:t>ファイルに関する情報とその処理状況（取込フラグ）を管理する。</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9" name="線吹き出し 1 (枠付き) 68"/>
          <p:cNvSpPr/>
          <p:nvPr/>
        </p:nvSpPr>
        <p:spPr>
          <a:xfrm>
            <a:off x="7379160" y="3769008"/>
            <a:ext cx="2183666" cy="1449004"/>
          </a:xfrm>
          <a:prstGeom prst="borderCallout1">
            <a:avLst>
              <a:gd name="adj1" fmla="val 27661"/>
              <a:gd name="adj2" fmla="val -2577"/>
              <a:gd name="adj3" fmla="val 96678"/>
              <a:gd name="adj4" fmla="val -13081"/>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MML</a:t>
            </a:r>
            <a:r>
              <a:rPr kumimoji="1" lang="ja-JP" altLang="en-US" sz="1400" dirty="0" smtClean="0">
                <a:solidFill>
                  <a:schemeClr val="tx1"/>
                </a:solidFill>
                <a:latin typeface="Meiryo UI" panose="020B0604030504040204" pitchFamily="50" charset="-128"/>
                <a:ea typeface="Meiryo UI" panose="020B0604030504040204" pitchFamily="50" charset="-128"/>
              </a:rPr>
              <a:t>ファイルの本文部分を構造化して格納する。</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rPr>
              <a:t>※</a:t>
            </a:r>
            <a:r>
              <a:rPr lang="en-US" altLang="ja-JP" sz="1400" dirty="0" smtClean="0">
                <a:solidFill>
                  <a:schemeClr val="tx1"/>
                </a:solidFill>
                <a:latin typeface="Meiryo UI" panose="020B0604030504040204" pitchFamily="50" charset="-128"/>
                <a:ea typeface="Meiryo UI" panose="020B0604030504040204" pitchFamily="50" charset="-128"/>
              </a:rPr>
              <a:t>MML</a:t>
            </a:r>
            <a:r>
              <a:rPr lang="ja-JP" altLang="en-US" sz="1400" dirty="0" smtClean="0">
                <a:solidFill>
                  <a:schemeClr val="tx1"/>
                </a:solidFill>
                <a:latin typeface="Meiryo UI" panose="020B0604030504040204" pitchFamily="50" charset="-128"/>
                <a:ea typeface="Meiryo UI" panose="020B0604030504040204" pitchFamily="50" charset="-128"/>
              </a:rPr>
              <a:t>モジュールごとに</a:t>
            </a:r>
            <a:endParaRPr lang="en-US" altLang="ja-JP" sz="1400" dirty="0" smtClean="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rPr>
              <a:t>　個別に存在</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14175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個別取込機能のデータフロー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個別取込機能のデータフロー</a:t>
            </a:r>
            <a:r>
              <a:rPr lang="ja-JP" altLang="en-US" dirty="0">
                <a:latin typeface="Meiryo UI" panose="020B0604030504040204" pitchFamily="50" charset="-128"/>
                <a:ea typeface="Meiryo UI" panose="020B0604030504040204" pitchFamily="50" charset="-128"/>
              </a:rPr>
              <a:t>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621828" y="495831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a:t>
            </a:r>
            <a:r>
              <a:rPr lang="ja-JP" altLang="en-US" sz="1050" kern="0" dirty="0">
                <a:solidFill>
                  <a:srgbClr val="404040"/>
                </a:solidFill>
                <a:latin typeface="Meiryo UI" panose="020B0604030504040204" pitchFamily="50" charset="-128"/>
                <a:ea typeface="Meiryo UI" panose="020B0604030504040204" pitchFamily="50" charset="-128"/>
              </a:rPr>
              <a:t>も実施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620293"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18342"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4620483"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5" name="線吹き出し 1 (枠付き) 54"/>
          <p:cNvSpPr/>
          <p:nvPr/>
        </p:nvSpPr>
        <p:spPr>
          <a:xfrm>
            <a:off x="6143944" y="1753669"/>
            <a:ext cx="3534738" cy="1854981"/>
          </a:xfrm>
          <a:prstGeom prst="borderCallout1">
            <a:avLst>
              <a:gd name="adj1" fmla="val 60741"/>
              <a:gd name="adj2" fmla="val -112"/>
              <a:gd name="adj3" fmla="val 83503"/>
              <a:gd name="adj4" fmla="val -618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個別取込管理テーブルのステータスを利</a:t>
            </a:r>
            <a:r>
              <a:rPr lang="ja-JP" altLang="en-US" sz="1200" dirty="0">
                <a:solidFill>
                  <a:schemeClr val="tx1"/>
                </a:solidFill>
                <a:latin typeface="Meiryo UI" panose="020B0604030504040204" pitchFamily="50" charset="-128"/>
                <a:ea typeface="Meiryo UI" panose="020B0604030504040204" pitchFamily="50" charset="-128"/>
              </a:rPr>
              <a:t>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テーブルの患者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の有無に応じて更新を行う。</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取込済みで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テーブルに</a:t>
            </a:r>
            <a:r>
              <a:rPr lang="ja-JP" altLang="en-US" sz="1200" dirty="0" smtClean="0">
                <a:solidFill>
                  <a:schemeClr val="tx1"/>
                </a:solidFill>
                <a:latin typeface="Meiryo UI" panose="020B0604030504040204" pitchFamily="50" charset="-128"/>
                <a:ea typeface="Meiryo UI" panose="020B0604030504040204" pitchFamily="50" charset="-128"/>
              </a:rPr>
              <a:t>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未取込で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a:solidFill>
                  <a:schemeClr val="tx1"/>
                </a:solidFill>
                <a:latin typeface="Meiryo UI" panose="020B0604030504040204" pitchFamily="50" charset="-128"/>
                <a:ea typeface="Meiryo UI" panose="020B0604030504040204" pitchFamily="50" charset="-128"/>
              </a:rPr>
              <a:t>に患者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が存在しないレコード</a:t>
            </a:r>
            <a:r>
              <a:rPr lang="ja-JP" altLang="en-US" sz="1200" dirty="0" smtClean="0">
                <a:solidFill>
                  <a:schemeClr val="tx1"/>
                </a:solidFill>
                <a:latin typeface="Meiryo UI" panose="020B0604030504040204" pitchFamily="50" charset="-128"/>
                <a:ea typeface="Meiryo UI" panose="020B0604030504040204" pitchFamily="50" charset="-128"/>
              </a:rPr>
              <a:t>は未通知患者</a:t>
            </a:r>
            <a:r>
              <a:rPr lang="ja-JP" altLang="en-US" sz="1200" dirty="0">
                <a:solidFill>
                  <a:schemeClr val="tx1"/>
                </a:solidFill>
                <a:latin typeface="Meiryo UI" panose="020B0604030504040204" pitchFamily="50" charset="-128"/>
                <a:ea typeface="Meiryo UI" panose="020B0604030504040204" pitchFamily="50" charset="-128"/>
              </a:rPr>
              <a:t>として</a:t>
            </a:r>
            <a:r>
              <a:rPr lang="ja-JP" altLang="en-US" sz="1200" dirty="0" smtClean="0">
                <a:solidFill>
                  <a:schemeClr val="tx1"/>
                </a:solidFill>
                <a:latin typeface="Meiryo UI" panose="020B0604030504040204" pitchFamily="50" charset="-128"/>
                <a:ea typeface="Meiryo UI" panose="020B0604030504040204" pitchFamily="50" charset="-128"/>
              </a:rPr>
              <a:t>、ステータスを取込対象外に更新する。（</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5360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個別取込の処理概要（</a:t>
            </a:r>
            <a:r>
              <a:rPr lang="en-US" altLang="ja-JP" sz="1800" b="1" dirty="0" smtClean="0">
                <a:latin typeface="Meiryo UI" panose="020B0604030504040204" pitchFamily="50" charset="-128"/>
                <a:ea typeface="Meiryo UI" panose="020B0604030504040204" pitchFamily="50" charset="-128"/>
              </a:rPr>
              <a:t>1/3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502056268"/>
              </p:ext>
            </p:extLst>
          </p:nvPr>
        </p:nvGraphicFramePr>
        <p:xfrm>
          <a:off x="479674" y="1012980"/>
          <a:ext cx="9312026" cy="5425440"/>
        </p:xfrm>
        <a:graphic>
          <a:graphicData uri="http://schemas.openxmlformats.org/drawingml/2006/table">
            <a:tbl>
              <a:tblPr firstRow="1" bandRow="1">
                <a:tableStyleId>{5940675A-B579-460E-94D1-54222C63F5DA}</a:tableStyleId>
              </a:tblPr>
              <a:tblGrid>
                <a:gridCol w="356804">
                  <a:extLst>
                    <a:ext uri="{9D8B030D-6E8A-4147-A177-3AD203B41FA5}">
                      <a16:colId xmlns:a16="http://schemas.microsoft.com/office/drawing/2014/main" val="1849631001"/>
                    </a:ext>
                  </a:extLst>
                </a:gridCol>
                <a:gridCol w="1463800">
                  <a:extLst>
                    <a:ext uri="{9D8B030D-6E8A-4147-A177-3AD203B41FA5}">
                      <a16:colId xmlns:a16="http://schemas.microsoft.com/office/drawing/2014/main" val="3057724188"/>
                    </a:ext>
                  </a:extLst>
                </a:gridCol>
                <a:gridCol w="1327770">
                  <a:extLst>
                    <a:ext uri="{9D8B030D-6E8A-4147-A177-3AD203B41FA5}">
                      <a16:colId xmlns:a16="http://schemas.microsoft.com/office/drawing/2014/main" val="3532900631"/>
                    </a:ext>
                  </a:extLst>
                </a:gridCol>
                <a:gridCol w="5038219">
                  <a:extLst>
                    <a:ext uri="{9D8B030D-6E8A-4147-A177-3AD203B41FA5}">
                      <a16:colId xmlns:a16="http://schemas.microsoft.com/office/drawing/2014/main" val="110251835"/>
                    </a:ext>
                  </a:extLst>
                </a:gridCol>
                <a:gridCol w="1125433">
                  <a:extLst>
                    <a:ext uri="{9D8B030D-6E8A-4147-A177-3AD203B41FA5}">
                      <a16:colId xmlns:a16="http://schemas.microsoft.com/office/drawing/2014/main" val="2214082369"/>
                    </a:ext>
                  </a:extLst>
                </a:gridCol>
              </a:tblGrid>
              <a:tr h="122622">
                <a:tc gridSpan="2">
                  <a:txBody>
                    <a:bodyPr/>
                    <a:lstStyle/>
                    <a:p>
                      <a:r>
                        <a:rPr kumimoji="1" lang="ja-JP" altLang="en-US" sz="1400" b="1" dirty="0" smtClean="0">
                          <a:latin typeface="Meiryo UI" panose="020B0604030504040204" pitchFamily="50" charset="-128"/>
                          <a:ea typeface="Meiryo UI" panose="020B0604030504040204" pitchFamily="50" charset="-128"/>
                        </a:rPr>
                        <a:t>ジョブ名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処理内容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対応する</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データフロー</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659190772"/>
                  </a:ext>
                </a:extLst>
              </a:tr>
              <a:tr h="164083">
                <a:tc rowSpan="2">
                  <a:txBody>
                    <a:bodyPr/>
                    <a:lstStyle/>
                    <a:p>
                      <a:r>
                        <a:rPr kumimoji="1" lang="en-US" altLang="ja-JP" sz="1400" b="1" dirty="0" smtClean="0">
                          <a:latin typeface="Meiryo UI" panose="020B0604030504040204" pitchFamily="50" charset="-128"/>
                          <a:ea typeface="Meiryo UI" panose="020B0604030504040204" pitchFamily="50" charset="-128"/>
                        </a:rPr>
                        <a:t>1</a:t>
                      </a:r>
                      <a:endParaRPr kumimoji="1" lang="ja-JP" altLang="en-US" sz="1400" b="1" dirty="0">
                        <a:latin typeface="Meiryo UI" panose="020B0604030504040204" pitchFamily="50" charset="-128"/>
                        <a:ea typeface="Meiryo UI" panose="020B0604030504040204" pitchFamily="50" charset="-128"/>
                      </a:endParaRPr>
                    </a:p>
                  </a:txBody>
                  <a:tcPr/>
                </a:tc>
                <a:tc rowSpan="2">
                  <a:txBody>
                    <a:bodyPr/>
                    <a:lstStyle/>
                    <a:p>
                      <a:r>
                        <a:rPr lang="en-US" altLang="ja-JP" sz="1400" b="1" kern="0" dirty="0" smtClean="0">
                          <a:solidFill>
                            <a:srgbClr val="404040"/>
                          </a:solidFill>
                          <a:latin typeface="Meiryo UI" panose="020B0604030504040204" pitchFamily="50" charset="-128"/>
                          <a:ea typeface="Meiryo UI" panose="020B0604030504040204" pitchFamily="50" charset="-128"/>
                        </a:rPr>
                        <a:t>Zip</a:t>
                      </a:r>
                      <a:r>
                        <a:rPr lang="ja-JP" altLang="en-US" sz="1400" b="1" kern="0" dirty="0" smtClean="0">
                          <a:solidFill>
                            <a:srgbClr val="404040"/>
                          </a:solidFill>
                          <a:latin typeface="Meiryo UI" panose="020B0604030504040204" pitchFamily="50" charset="-128"/>
                          <a:ea typeface="Meiryo UI" panose="020B0604030504040204" pitchFamily="50" charset="-128"/>
                        </a:rPr>
                        <a:t>ファイル</a:t>
                      </a:r>
                      <a:endParaRPr lang="en-US" altLang="ja-JP" sz="1400" b="1" kern="0" dirty="0" smtClean="0">
                        <a:solidFill>
                          <a:srgbClr val="404040"/>
                        </a:solidFill>
                        <a:latin typeface="Meiryo UI" panose="020B0604030504040204" pitchFamily="50" charset="-128"/>
                        <a:ea typeface="Meiryo UI" panose="020B0604030504040204" pitchFamily="50" charset="-128"/>
                      </a:endParaRPr>
                    </a:p>
                    <a:p>
                      <a:r>
                        <a:rPr lang="ja-JP" altLang="en-US" sz="1400" b="1" kern="0" dirty="0" smtClean="0">
                          <a:solidFill>
                            <a:srgbClr val="404040"/>
                          </a:solidFill>
                          <a:latin typeface="Meiryo UI" panose="020B0604030504040204" pitchFamily="50" charset="-128"/>
                          <a:ea typeface="Meiryo UI" panose="020B0604030504040204" pitchFamily="50" charset="-128"/>
                        </a:rPr>
                        <a:t>格納ジョブ</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一覧作成</a:t>
                      </a: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ファイルの取得元ディレクトリ内に存在する</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ファイルの一覧を作成し、新規取込対象の</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ファイル（新規</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ファイル）と既に取込済みの</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ファイル（重複</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ファイル）に分類する。</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a:t>
                      </a:r>
                      <a:r>
                        <a:rPr lang="ja-JP" altLang="en-US" sz="1400" dirty="0" smtClean="0">
                          <a:solidFill>
                            <a:srgbClr val="000000"/>
                          </a:solidFill>
                          <a:latin typeface="Meiryo UI" panose="020B0604030504040204" pitchFamily="50" charset="-128"/>
                          <a:ea typeface="Meiryo UI" panose="020B0604030504040204" pitchFamily="50" charset="-128"/>
                        </a:rPr>
                        <a:t>後続処理で</a:t>
                      </a:r>
                      <a:r>
                        <a:rPr lang="ja-JP" altLang="en-US" sz="1400" b="1" dirty="0" smtClean="0">
                          <a:solidFill>
                            <a:schemeClr val="bg2"/>
                          </a:solidFill>
                          <a:latin typeface="Meiryo UI" panose="020B0604030504040204" pitchFamily="50" charset="-128"/>
                          <a:ea typeface="Meiryo UI" panose="020B0604030504040204" pitchFamily="50" charset="-128"/>
                        </a:rPr>
                        <a:t>通常（デフォルトのジョブの設定）では</a:t>
                      </a:r>
                      <a:endParaRPr lang="en-US" altLang="ja-JP" sz="1400" b="1" dirty="0" smtClean="0">
                        <a:solidFill>
                          <a:schemeClr val="bg2"/>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b="1" dirty="0" smtClean="0">
                          <a:solidFill>
                            <a:schemeClr val="bg2"/>
                          </a:solidFill>
                          <a:latin typeface="Meiryo UI" panose="020B0604030504040204" pitchFamily="50" charset="-128"/>
                          <a:ea typeface="Meiryo UI" panose="020B0604030504040204" pitchFamily="50" charset="-128"/>
                        </a:rPr>
                        <a:t>　 新規</a:t>
                      </a:r>
                      <a:r>
                        <a:rPr lang="en-US" altLang="ja-JP" sz="1400" b="1" dirty="0" smtClean="0">
                          <a:solidFill>
                            <a:schemeClr val="bg2"/>
                          </a:solidFill>
                          <a:latin typeface="Meiryo UI" panose="020B0604030504040204" pitchFamily="50" charset="-128"/>
                          <a:ea typeface="Meiryo UI" panose="020B0604030504040204" pitchFamily="50" charset="-128"/>
                        </a:rPr>
                        <a:t>Zip</a:t>
                      </a:r>
                      <a:r>
                        <a:rPr lang="ja-JP" altLang="en-US" sz="1400" b="1" dirty="0" smtClean="0">
                          <a:solidFill>
                            <a:schemeClr val="bg2"/>
                          </a:solidFill>
                          <a:latin typeface="Meiryo UI" panose="020B0604030504040204" pitchFamily="50" charset="-128"/>
                          <a:ea typeface="Meiryo UI" panose="020B0604030504040204" pitchFamily="50" charset="-128"/>
                        </a:rPr>
                        <a:t>ファイルのみを対象</a:t>
                      </a:r>
                      <a:r>
                        <a:rPr lang="ja-JP" altLang="en-US" sz="1400" dirty="0" smtClean="0">
                          <a:solidFill>
                            <a:srgbClr val="000000"/>
                          </a:solidFill>
                          <a:latin typeface="Meiryo UI" panose="020B0604030504040204" pitchFamily="50" charset="-128"/>
                          <a:ea typeface="Meiryo UI" panose="020B0604030504040204" pitchFamily="50" charset="-128"/>
                        </a:rPr>
                        <a:t>に取込を行う。</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tc rowSpan="2">
                  <a:txBody>
                    <a:bodyPr/>
                    <a:lstStyle/>
                    <a:p>
                      <a:pPr marL="0" indent="0">
                        <a:buFont typeface="Arial" panose="020B0604020202020204" pitchFamily="34" charset="0"/>
                        <a:buNone/>
                      </a:pPr>
                      <a:r>
                        <a:rPr lang="en-US" altLang="ja-JP" sz="1400" kern="0" dirty="0" smtClean="0">
                          <a:solidFill>
                            <a:srgbClr val="404040"/>
                          </a:solidFill>
                          <a:latin typeface="Meiryo UI" panose="020B0604030504040204" pitchFamily="50" charset="-128"/>
                          <a:ea typeface="Meiryo UI" panose="020B0604030504040204" pitchFamily="50" charset="-128"/>
                        </a:rPr>
                        <a:t>3-1</a:t>
                      </a: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447230"/>
                  </a:ext>
                </a:extLst>
              </a:tr>
              <a:tr h="164083">
                <a:tc vMerge="1">
                  <a:txBody>
                    <a:bodyPr/>
                    <a:lstStyle/>
                    <a:p>
                      <a:endParaRPr kumimoji="1" lang="ja-JP" altLang="en-US"/>
                    </a:p>
                  </a:txBody>
                  <a:tcPr/>
                </a:tc>
                <a:tc vMerge="1">
                  <a:txBody>
                    <a:bodyPr/>
                    <a:lstStyle/>
                    <a:p>
                      <a:endParaRPr kumimoji="1" lang="ja-JP" altLang="en-US"/>
                    </a:p>
                  </a:txBody>
                  <a:tcPr/>
                </a:tc>
                <a:tc>
                  <a:txBody>
                    <a:bodyPr/>
                    <a:lstStyle/>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コピー</a:t>
                      </a: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新規</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ファイルの一覧を参照し、取得元ディレクトリ内のファイルを</a:t>
                      </a:r>
                      <a:r>
                        <a:rPr lang="en-US" altLang="ja-JP" sz="1400" dirty="0" smtClean="0">
                          <a:solidFill>
                            <a:srgbClr val="000000"/>
                          </a:solidFill>
                          <a:latin typeface="Meiryo UI" panose="020B0604030504040204" pitchFamily="50" charset="-128"/>
                          <a:ea typeface="Meiryo UI" panose="020B0604030504040204" pitchFamily="50" charset="-128"/>
                        </a:rPr>
                        <a:t>NAS</a:t>
                      </a:r>
                      <a:r>
                        <a:rPr lang="ja-JP" altLang="en-US" sz="1400" dirty="0" smtClean="0">
                          <a:solidFill>
                            <a:srgbClr val="000000"/>
                          </a:solidFill>
                          <a:latin typeface="Meiryo UI" panose="020B0604030504040204" pitchFamily="50" charset="-128"/>
                          <a:ea typeface="Meiryo UI" panose="020B0604030504040204" pitchFamily="50" charset="-128"/>
                        </a:rPr>
                        <a:t>上のファイル格納先ディレクトリ構成に従いコピーする。</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格納したファイルの情報を</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ファイル管理テーブルに登録する。</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a:t>
                      </a:r>
                      <a:r>
                        <a:rPr lang="ja-JP" altLang="en-US" sz="1400" dirty="0" smtClean="0">
                          <a:solidFill>
                            <a:srgbClr val="000000"/>
                          </a:solidFill>
                          <a:latin typeface="Meiryo UI" panose="020B0604030504040204" pitchFamily="50" charset="-128"/>
                          <a:ea typeface="Meiryo UI" panose="020B0604030504040204" pitchFamily="50" charset="-128"/>
                        </a:rPr>
                        <a:t>上書き更新オプションを設定した場合、重複</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ファイルの</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　 コピーと</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ファイル管理テーブルの</a:t>
                      </a:r>
                      <a:r>
                        <a:rPr lang="en-US" altLang="ja-JP" sz="1400" dirty="0" smtClean="0">
                          <a:solidFill>
                            <a:srgbClr val="000000"/>
                          </a:solidFill>
                          <a:latin typeface="Meiryo UI" panose="020B0604030504040204" pitchFamily="50" charset="-128"/>
                          <a:ea typeface="Meiryo UI" panose="020B0604030504040204" pitchFamily="50" charset="-128"/>
                        </a:rPr>
                        <a:t>DELETE-INSERT</a:t>
                      </a:r>
                      <a:r>
                        <a:rPr lang="ja-JP" altLang="en-US" sz="1400" dirty="0" err="1" smtClean="0">
                          <a:solidFill>
                            <a:srgbClr val="000000"/>
                          </a:solidFill>
                          <a:latin typeface="Meiryo UI" panose="020B0604030504040204" pitchFamily="50" charset="-128"/>
                          <a:ea typeface="Meiryo UI" panose="020B0604030504040204" pitchFamily="50" charset="-128"/>
                        </a:rPr>
                        <a:t>、</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　</a:t>
                      </a:r>
                      <a:r>
                        <a:rPr lang="ja-JP" altLang="en-US" sz="1400" baseline="0" dirty="0" smtClean="0">
                          <a:solidFill>
                            <a:srgbClr val="000000"/>
                          </a:solidFill>
                          <a:latin typeface="Meiryo UI" panose="020B0604030504040204" pitchFamily="50" charset="-128"/>
                          <a:ea typeface="Meiryo UI" panose="020B0604030504040204" pitchFamily="50" charset="-128"/>
                        </a:rPr>
                        <a:t> </a:t>
                      </a:r>
                      <a:r>
                        <a:rPr lang="en-US" altLang="ja-JP" sz="1400" dirty="0" smtClean="0">
                          <a:solidFill>
                            <a:srgbClr val="000000"/>
                          </a:solidFill>
                          <a:latin typeface="Meiryo UI" panose="020B0604030504040204" pitchFamily="50" charset="-128"/>
                          <a:ea typeface="Meiryo UI" panose="020B0604030504040204" pitchFamily="50" charset="-128"/>
                        </a:rPr>
                        <a:t>MML</a:t>
                      </a:r>
                      <a:r>
                        <a:rPr lang="ja-JP" altLang="en-US" sz="1400" dirty="0" smtClean="0">
                          <a:solidFill>
                            <a:srgbClr val="000000"/>
                          </a:solidFill>
                          <a:latin typeface="Meiryo UI" panose="020B0604030504040204" pitchFamily="50" charset="-128"/>
                          <a:ea typeface="Meiryo UI" panose="020B0604030504040204" pitchFamily="50" charset="-128"/>
                        </a:rPr>
                        <a:t>ファイル管理テーブルの</a:t>
                      </a:r>
                      <a:r>
                        <a:rPr lang="en-US" altLang="ja-JP" sz="1400" dirty="0" smtClean="0">
                          <a:solidFill>
                            <a:srgbClr val="000000"/>
                          </a:solidFill>
                          <a:latin typeface="Meiryo UI" panose="020B0604030504040204" pitchFamily="50" charset="-128"/>
                          <a:ea typeface="Meiryo UI" panose="020B0604030504040204" pitchFamily="50" charset="-128"/>
                        </a:rPr>
                        <a:t>DELETE</a:t>
                      </a:r>
                      <a:r>
                        <a:rPr lang="ja-JP" altLang="en-US" sz="1400" dirty="0" smtClean="0">
                          <a:solidFill>
                            <a:srgbClr val="000000"/>
                          </a:solidFill>
                          <a:latin typeface="Meiryo UI" panose="020B0604030504040204" pitchFamily="50" charset="-128"/>
                          <a:ea typeface="Meiryo UI" panose="020B0604030504040204" pitchFamily="50" charset="-128"/>
                        </a:rPr>
                        <a:t>も行う。</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extLst>
                  <a:ext uri="{0D108BD9-81ED-4DB2-BD59-A6C34878D82A}">
                    <a16:rowId xmlns:a16="http://schemas.microsoft.com/office/drawing/2014/main" val="2907087412"/>
                  </a:ext>
                </a:extLst>
              </a:tr>
              <a:tr h="579120">
                <a:tc rowSpan="2">
                  <a:txBody>
                    <a:bodyPr/>
                    <a:lstStyle/>
                    <a:p>
                      <a:r>
                        <a:rPr kumimoji="1" lang="en-US" altLang="ja-JP" sz="1400" b="1" dirty="0" smtClean="0">
                          <a:latin typeface="Meiryo UI" panose="020B0604030504040204" pitchFamily="50" charset="-128"/>
                          <a:ea typeface="Meiryo UI" panose="020B0604030504040204" pitchFamily="50" charset="-128"/>
                        </a:rPr>
                        <a:t>2</a:t>
                      </a:r>
                      <a:endParaRPr kumimoji="1" lang="ja-JP" altLang="en-US" sz="1400" b="1" dirty="0">
                        <a:latin typeface="Meiryo UI" panose="020B0604030504040204" pitchFamily="50" charset="-128"/>
                        <a:ea typeface="Meiryo UI" panose="020B0604030504040204" pitchFamily="50" charset="-128"/>
                      </a:endParaRPr>
                    </a:p>
                  </a:txBody>
                  <a:tcPr/>
                </a:tc>
                <a:tc rowSpan="2">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ファイル</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一覧作成ジョブ</a:t>
                      </a:r>
                      <a:endParaRPr kumimoji="1" lang="ja-JP" altLang="en-US" sz="1400" b="1" dirty="0">
                        <a:latin typeface="Meiryo UI" panose="020B0604030504040204" pitchFamily="50" charset="-128"/>
                        <a:ea typeface="Meiryo UI" panose="020B0604030504040204" pitchFamily="50" charset="-128"/>
                      </a:endParaRPr>
                    </a:p>
                  </a:txBody>
                  <a:tcPr/>
                </a:tc>
                <a:tc rowSpan="2">
                  <a:txBody>
                    <a:bodyPr/>
                    <a:lstStyle/>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MML</a:t>
                      </a:r>
                      <a:r>
                        <a:rPr lang="ja-JP" altLang="en-US" sz="1400" dirty="0" smtClean="0">
                          <a:solidFill>
                            <a:srgbClr val="000000"/>
                          </a:solidFill>
                          <a:latin typeface="Meiryo UI" panose="020B0604030504040204" pitchFamily="50" charset="-128"/>
                          <a:ea typeface="Meiryo UI" panose="020B0604030504040204" pitchFamily="50" charset="-128"/>
                        </a:rPr>
                        <a:t>ファイル</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1400" dirty="0" smtClean="0">
                          <a:solidFill>
                            <a:srgbClr val="000000"/>
                          </a:solidFill>
                          <a:latin typeface="Meiryo UI" panose="020B0604030504040204" pitchFamily="50" charset="-128"/>
                          <a:ea typeface="Meiryo UI" panose="020B0604030504040204" pitchFamily="50" charset="-128"/>
                        </a:rPr>
                        <a:t>一覧作成</a:t>
                      </a: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ファイル管理テーブルを参照して、読込対象</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ファイルを一覧を取得し、</a:t>
                      </a:r>
                      <a:r>
                        <a:rPr lang="en-US" altLang="ja-JP" sz="1400" dirty="0" smtClean="0">
                          <a:solidFill>
                            <a:srgbClr val="000000"/>
                          </a:solidFill>
                          <a:latin typeface="Meiryo UI" panose="020B0604030504040204" pitchFamily="50" charset="-128"/>
                          <a:ea typeface="Meiryo UI" panose="020B0604030504040204" pitchFamily="50" charset="-128"/>
                        </a:rPr>
                        <a:t>NAS</a:t>
                      </a:r>
                      <a:r>
                        <a:rPr lang="ja-JP" altLang="en-US" sz="1400" dirty="0" smtClean="0">
                          <a:solidFill>
                            <a:srgbClr val="000000"/>
                          </a:solidFill>
                          <a:latin typeface="Meiryo UI" panose="020B0604030504040204" pitchFamily="50" charset="-128"/>
                          <a:ea typeface="Meiryo UI" panose="020B0604030504040204" pitchFamily="50" charset="-128"/>
                        </a:rPr>
                        <a:t>からアクセス記録サーバにコピーし、</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ファイルを展開する。</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ファイル管理テーブルの対象ファイルのステータス（</a:t>
                      </a:r>
                      <a:r>
                        <a:rPr lang="en-US" altLang="ja-JP" sz="1400" dirty="0" smtClean="0">
                          <a:solidFill>
                            <a:srgbClr val="000000"/>
                          </a:solidFill>
                          <a:latin typeface="Meiryo UI" panose="020B0604030504040204" pitchFamily="50" charset="-128"/>
                          <a:ea typeface="Meiryo UI" panose="020B0604030504040204" pitchFamily="50" charset="-128"/>
                        </a:rPr>
                        <a:t>zip</a:t>
                      </a:r>
                      <a:r>
                        <a:rPr lang="ja-JP" altLang="en-US" sz="1400" dirty="0" smtClean="0">
                          <a:solidFill>
                            <a:srgbClr val="000000"/>
                          </a:solidFill>
                          <a:latin typeface="Meiryo UI" panose="020B0604030504040204" pitchFamily="50" charset="-128"/>
                          <a:ea typeface="Meiryo UI" panose="020B0604030504040204" pitchFamily="50" charset="-128"/>
                        </a:rPr>
                        <a:t>取込フラグ）を更新する。</a:t>
                      </a:r>
                      <a:endParaRPr lang="en-US" altLang="ja-JP" sz="140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en-US" altLang="ja-JP" sz="1400" dirty="0" smtClean="0">
                          <a:solidFill>
                            <a:srgbClr val="000000"/>
                          </a:solidFill>
                          <a:latin typeface="Meiryo UI" panose="020B0604030504040204" pitchFamily="50" charset="-128"/>
                          <a:ea typeface="Meiryo UI" panose="020B0604030504040204" pitchFamily="50" charset="-128"/>
                        </a:rPr>
                        <a:t>※</a:t>
                      </a:r>
                      <a:r>
                        <a:rPr lang="ja-JP" altLang="en-US" sz="1400" b="1" dirty="0" smtClean="0">
                          <a:solidFill>
                            <a:schemeClr val="bg2"/>
                          </a:solidFill>
                          <a:latin typeface="Meiryo UI" panose="020B0604030504040204" pitchFamily="50" charset="-128"/>
                          <a:ea typeface="Meiryo UI" panose="020B0604030504040204" pitchFamily="50" charset="-128"/>
                        </a:rPr>
                        <a:t>ジョブ引数により運用上必要なモジュールに絞って処理させる</a:t>
                      </a:r>
                      <a:r>
                        <a:rPr lang="ja-JP" altLang="en-US" sz="1400" b="0" dirty="0" smtClean="0">
                          <a:solidFill>
                            <a:srgbClr val="000000"/>
                          </a:solidFill>
                          <a:latin typeface="Meiryo UI" panose="020B0604030504040204" pitchFamily="50" charset="-128"/>
                          <a:ea typeface="Meiryo UI" panose="020B0604030504040204" pitchFamily="50" charset="-128"/>
                        </a:rPr>
                        <a:t>。</a:t>
                      </a:r>
                      <a:endParaRPr lang="en-US" altLang="ja-JP" sz="1400" b="0" dirty="0" smtClean="0">
                        <a:solidFill>
                          <a:srgbClr val="000000"/>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endParaRPr lang="en-US" altLang="ja-JP" sz="1400" b="0" dirty="0" smtClean="0">
                        <a:solidFill>
                          <a:srgbClr val="000000"/>
                        </a:solidFill>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lang="en-US" altLang="ja-JP" sz="1400" kern="0" dirty="0" smtClean="0">
                          <a:solidFill>
                            <a:srgbClr val="404040"/>
                          </a:solidFill>
                          <a:latin typeface="Meiryo UI" panose="020B0604030504040204" pitchFamily="50" charset="-128"/>
                          <a:ea typeface="Meiryo UI" panose="020B0604030504040204" pitchFamily="50" charset="-128"/>
                        </a:rPr>
                        <a:t>3-2</a:t>
                      </a:r>
                    </a:p>
                  </a:txBody>
                  <a:tcPr/>
                </a:tc>
                <a:extLst>
                  <a:ext uri="{0D108BD9-81ED-4DB2-BD59-A6C34878D82A}">
                    <a16:rowId xmlns:a16="http://schemas.microsoft.com/office/drawing/2014/main" val="1630179806"/>
                  </a:ext>
                </a:extLst>
              </a:tr>
              <a:tr h="57912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indent="0">
                        <a:buFont typeface="Arial" panose="020B0604020202020204" pitchFamily="34" charset="0"/>
                        <a:buNone/>
                      </a:pPr>
                      <a:r>
                        <a:rPr lang="ja-JP" altLang="en-US" sz="1400" b="0" dirty="0" smtClean="0">
                          <a:solidFill>
                            <a:srgbClr val="000000"/>
                          </a:solidFill>
                          <a:latin typeface="Meiryo UI" panose="020B0604030504040204" pitchFamily="50" charset="-128"/>
                          <a:ea typeface="Meiryo UI" panose="020B0604030504040204" pitchFamily="50" charset="-128"/>
                        </a:rPr>
                        <a:t>展開された</a:t>
                      </a:r>
                      <a:r>
                        <a:rPr lang="en-US" altLang="ja-JP" sz="1400" b="0" dirty="0" smtClean="0">
                          <a:solidFill>
                            <a:srgbClr val="000000"/>
                          </a:solidFill>
                          <a:latin typeface="Meiryo UI" panose="020B0604030504040204" pitchFamily="50" charset="-128"/>
                          <a:ea typeface="Meiryo UI" panose="020B0604030504040204" pitchFamily="50" charset="-128"/>
                        </a:rPr>
                        <a:t>MML</a:t>
                      </a:r>
                      <a:r>
                        <a:rPr lang="ja-JP" altLang="en-US" sz="1400" b="0" dirty="0" smtClean="0">
                          <a:solidFill>
                            <a:srgbClr val="000000"/>
                          </a:solidFill>
                          <a:latin typeface="Meiryo UI" panose="020B0604030504040204" pitchFamily="50" charset="-128"/>
                          <a:ea typeface="Meiryo UI" panose="020B0604030504040204" pitchFamily="50" charset="-128"/>
                        </a:rPr>
                        <a:t>ファイルのヘッダー情報を読み込み、読み込んだ結果を</a:t>
                      </a:r>
                      <a:r>
                        <a:rPr lang="en-US" altLang="ja-JP" sz="1400" b="0" dirty="0" smtClean="0">
                          <a:solidFill>
                            <a:srgbClr val="000000"/>
                          </a:solidFill>
                          <a:latin typeface="Meiryo UI" panose="020B0604030504040204" pitchFamily="50" charset="-128"/>
                          <a:ea typeface="Meiryo UI" panose="020B0604030504040204" pitchFamily="50" charset="-128"/>
                        </a:rPr>
                        <a:t>MML</a:t>
                      </a:r>
                      <a:r>
                        <a:rPr lang="ja-JP" altLang="en-US" sz="1400" b="0" dirty="0" smtClean="0">
                          <a:solidFill>
                            <a:srgbClr val="000000"/>
                          </a:solidFill>
                          <a:latin typeface="Meiryo UI" panose="020B0604030504040204" pitchFamily="50" charset="-128"/>
                          <a:ea typeface="Meiryo UI" panose="020B0604030504040204" pitchFamily="50" charset="-128"/>
                        </a:rPr>
                        <a:t>ファイル管理テーブルに登録する。</a:t>
                      </a:r>
                      <a:endParaRPr lang="en-US" altLang="ja-JP" sz="1400" b="0" dirty="0" smtClean="0">
                        <a:solidFill>
                          <a:srgbClr val="000000"/>
                        </a:solidFill>
                        <a:latin typeface="Meiryo UI" panose="020B0604030504040204" pitchFamily="50" charset="-128"/>
                        <a:ea typeface="Meiryo UI" panose="020B0604030504040204" pitchFamily="50" charset="-128"/>
                      </a:endParaRPr>
                    </a:p>
                  </a:txBody>
                  <a:tcPr/>
                </a:tc>
                <a:tc>
                  <a:txBody>
                    <a:bodyPr/>
                    <a:lstStyle/>
                    <a:p>
                      <a:pPr marL="0" marR="0" lvl="0" indent="0" algn="l" defTabSz="895327" rtl="0" eaLnBrk="1" fontAlgn="auto" latinLnBrk="0" hangingPunct="1">
                        <a:lnSpc>
                          <a:spcPct val="100000"/>
                        </a:lnSpc>
                        <a:spcBef>
                          <a:spcPts val="0"/>
                        </a:spcBef>
                        <a:spcAft>
                          <a:spcPts val="0"/>
                        </a:spcAft>
                        <a:buClrTx/>
                        <a:buSzTx/>
                        <a:buFontTx/>
                        <a:buNone/>
                        <a:tabLst/>
                        <a:defRPr/>
                      </a:pPr>
                      <a:r>
                        <a:rPr lang="en-US" altLang="ja-JP" sz="1400" kern="0" dirty="0" smtClean="0">
                          <a:solidFill>
                            <a:srgbClr val="404040"/>
                          </a:solidFill>
                          <a:latin typeface="Meiryo UI" panose="020B0604030504040204" pitchFamily="50" charset="-128"/>
                          <a:ea typeface="Meiryo UI" panose="020B0604030504040204" pitchFamily="50" charset="-128"/>
                        </a:rPr>
                        <a:t>3-3</a:t>
                      </a:r>
                      <a:endParaRPr lang="en-US" altLang="ja-JP" sz="1400" dirty="0" smtClean="0">
                        <a:solidFill>
                          <a:srgbClr val="000000"/>
                        </a:solidFill>
                        <a:latin typeface="Meiryo UI" panose="020B0604030504040204" pitchFamily="50" charset="-128"/>
                        <a:ea typeface="Meiryo UI" panose="020B0604030504040204" pitchFamily="50" charset="-128"/>
                      </a:endParaRPr>
                    </a:p>
                    <a:p>
                      <a:pPr defTabSz="895327">
                        <a:defRPr/>
                      </a:pP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48926219"/>
                  </a:ext>
                </a:extLst>
              </a:tr>
            </a:tbl>
          </a:graphicData>
        </a:graphic>
      </p:graphicFrame>
    </p:spTree>
    <p:extLst>
      <p:ext uri="{BB962C8B-B14F-4D97-AF65-F5344CB8AC3E}">
        <p14:creationId xmlns:p14="http://schemas.microsoft.com/office/powerpoint/2010/main" val="147423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個別取込の処理概要（</a:t>
            </a:r>
            <a:r>
              <a:rPr lang="en-US" altLang="ja-JP" sz="1800" b="1" dirty="0">
                <a:latin typeface="Meiryo UI" panose="020B0604030504040204" pitchFamily="50" charset="-128"/>
                <a:ea typeface="Meiryo UI" panose="020B0604030504040204" pitchFamily="50" charset="-128"/>
              </a:rPr>
              <a:t>2</a:t>
            </a:r>
            <a:r>
              <a:rPr lang="en-US" altLang="ja-JP" sz="1800" b="1" dirty="0" smtClean="0">
                <a:latin typeface="Meiryo UI" panose="020B0604030504040204" pitchFamily="50" charset="-128"/>
                <a:ea typeface="Meiryo UI" panose="020B0604030504040204" pitchFamily="50" charset="-128"/>
              </a:rPr>
              <a:t>/3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840930095"/>
              </p:ext>
            </p:extLst>
          </p:nvPr>
        </p:nvGraphicFramePr>
        <p:xfrm>
          <a:off x="479674" y="1012980"/>
          <a:ext cx="9312026" cy="4206240"/>
        </p:xfrm>
        <a:graphic>
          <a:graphicData uri="http://schemas.openxmlformats.org/drawingml/2006/table">
            <a:tbl>
              <a:tblPr firstRow="1" bandRow="1">
                <a:tableStyleId>{5940675A-B579-460E-94D1-54222C63F5DA}</a:tableStyleId>
              </a:tblPr>
              <a:tblGrid>
                <a:gridCol w="356804">
                  <a:extLst>
                    <a:ext uri="{9D8B030D-6E8A-4147-A177-3AD203B41FA5}">
                      <a16:colId xmlns:a16="http://schemas.microsoft.com/office/drawing/2014/main" val="1849631001"/>
                    </a:ext>
                  </a:extLst>
                </a:gridCol>
                <a:gridCol w="1463800">
                  <a:extLst>
                    <a:ext uri="{9D8B030D-6E8A-4147-A177-3AD203B41FA5}">
                      <a16:colId xmlns:a16="http://schemas.microsoft.com/office/drawing/2014/main" val="3057724188"/>
                    </a:ext>
                  </a:extLst>
                </a:gridCol>
                <a:gridCol w="1327770">
                  <a:extLst>
                    <a:ext uri="{9D8B030D-6E8A-4147-A177-3AD203B41FA5}">
                      <a16:colId xmlns:a16="http://schemas.microsoft.com/office/drawing/2014/main" val="3532900631"/>
                    </a:ext>
                  </a:extLst>
                </a:gridCol>
                <a:gridCol w="5038219">
                  <a:extLst>
                    <a:ext uri="{9D8B030D-6E8A-4147-A177-3AD203B41FA5}">
                      <a16:colId xmlns:a16="http://schemas.microsoft.com/office/drawing/2014/main" val="110251835"/>
                    </a:ext>
                  </a:extLst>
                </a:gridCol>
                <a:gridCol w="1125433">
                  <a:extLst>
                    <a:ext uri="{9D8B030D-6E8A-4147-A177-3AD203B41FA5}">
                      <a16:colId xmlns:a16="http://schemas.microsoft.com/office/drawing/2014/main" val="2214082369"/>
                    </a:ext>
                  </a:extLst>
                </a:gridCol>
              </a:tblGrid>
              <a:tr h="122622">
                <a:tc gridSpan="2">
                  <a:txBody>
                    <a:bodyPr/>
                    <a:lstStyle/>
                    <a:p>
                      <a:r>
                        <a:rPr kumimoji="1" lang="ja-JP" altLang="en-US" sz="1400" b="1" dirty="0" smtClean="0">
                          <a:latin typeface="Meiryo UI" panose="020B0604030504040204" pitchFamily="50" charset="-128"/>
                          <a:ea typeface="Meiryo UI" panose="020B0604030504040204" pitchFamily="50" charset="-128"/>
                        </a:rPr>
                        <a:t>ジョブ名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処理内容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対応する</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データフロー</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659190772"/>
                  </a:ext>
                </a:extLst>
              </a:tr>
              <a:tr h="123973">
                <a:tc>
                  <a:txBody>
                    <a:bodyPr/>
                    <a:lstStyle/>
                    <a:p>
                      <a:r>
                        <a:rPr kumimoji="1" lang="en-US" altLang="ja-JP" sz="1400" b="1" dirty="0" smtClean="0">
                          <a:latin typeface="Meiryo UI" panose="020B0604030504040204" pitchFamily="50" charset="-128"/>
                          <a:ea typeface="Meiryo UI" panose="020B0604030504040204" pitchFamily="50" charset="-128"/>
                        </a:rPr>
                        <a:t>3</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個別取込</a:t>
                      </a:r>
                      <a:endParaRPr kumimoji="1" lang="en-US" altLang="ja-JP" sz="1400" b="1" dirty="0" smtClean="0">
                        <a:latin typeface="Meiryo UI" panose="020B0604030504040204" pitchFamily="50" charset="-128"/>
                        <a:ea typeface="Meiryo UI" panose="020B0604030504040204" pitchFamily="50" charset="-128"/>
                      </a:endParaRPr>
                    </a:p>
                    <a:p>
                      <a:r>
                        <a:rPr kumimoji="1" lang="en-US" altLang="ja-JP" sz="1400" b="1" dirty="0" smtClean="0">
                          <a:latin typeface="Meiryo UI" panose="020B0604030504040204" pitchFamily="50" charset="-128"/>
                          <a:ea typeface="Meiryo UI" panose="020B0604030504040204" pitchFamily="50" charset="-128"/>
                        </a:rPr>
                        <a:t>_</a:t>
                      </a:r>
                      <a:r>
                        <a:rPr kumimoji="1" lang="ja-JP" altLang="en-US" sz="1400" b="1" dirty="0" smtClean="0">
                          <a:latin typeface="Meiryo UI" panose="020B0604030504040204" pitchFamily="50" charset="-128"/>
                          <a:ea typeface="Meiryo UI" panose="020B0604030504040204" pitchFamily="50" charset="-128"/>
                        </a:rPr>
                        <a:t>利活用可否</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確認結果反映</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ジョブ</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利活用可否</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確認結果反映</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ファイル管理テーブルのステータスフラグの値と利活用可能患者</a:t>
                      </a:r>
                      <a:r>
                        <a:rPr kumimoji="1" lang="en-US" altLang="ja-JP" sz="1400" dirty="0" smtClean="0">
                          <a:latin typeface="Meiryo UI" panose="020B0604030504040204" pitchFamily="50" charset="-128"/>
                          <a:ea typeface="Meiryo UI" panose="020B0604030504040204" pitchFamily="50" charset="-128"/>
                        </a:rPr>
                        <a:t>ID</a:t>
                      </a:r>
                      <a:r>
                        <a:rPr kumimoji="1" lang="ja-JP" altLang="en-US" sz="1400" dirty="0" smtClean="0">
                          <a:latin typeface="Meiryo UI" panose="020B0604030504040204" pitchFamily="50" charset="-128"/>
                          <a:ea typeface="Meiryo UI" panose="020B0604030504040204" pitchFamily="50" charset="-128"/>
                        </a:rPr>
                        <a:t>テーブルに存在する患者</a:t>
                      </a:r>
                      <a:r>
                        <a:rPr kumimoji="1" lang="en-US" altLang="ja-JP" sz="1400" dirty="0" smtClean="0">
                          <a:latin typeface="Meiryo UI" panose="020B0604030504040204" pitchFamily="50" charset="-128"/>
                          <a:ea typeface="Meiryo UI" panose="020B0604030504040204" pitchFamily="50" charset="-128"/>
                        </a:rPr>
                        <a:t>ID</a:t>
                      </a:r>
                      <a:r>
                        <a:rPr kumimoji="1" lang="ja-JP" altLang="en-US" sz="1400" dirty="0" smtClean="0">
                          <a:latin typeface="Meiryo UI" panose="020B0604030504040204" pitchFamily="50" charset="-128"/>
                          <a:ea typeface="Meiryo UI" panose="020B0604030504040204" pitchFamily="50" charset="-128"/>
                        </a:rPr>
                        <a:t>の有無に応じて、</a:t>
                      </a:r>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ファイル管理テーブルのステータスフラグを更新する。</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rPr>
                        <a:t>取込済みでかつ利活用可能患者</a:t>
                      </a:r>
                      <a:r>
                        <a:rPr lang="en-US" altLang="ja-JP" sz="1400" dirty="0" smtClean="0">
                          <a:solidFill>
                            <a:schemeClr val="tx1"/>
                          </a:solidFill>
                          <a:latin typeface="Meiryo UI" panose="020B0604030504040204" pitchFamily="50" charset="-128"/>
                          <a:ea typeface="Meiryo UI" panose="020B0604030504040204" pitchFamily="50" charset="-128"/>
                        </a:rPr>
                        <a:t>ID</a:t>
                      </a:r>
                      <a:r>
                        <a:rPr lang="ja-JP" altLang="en-US" sz="1400" dirty="0" smtClean="0">
                          <a:solidFill>
                            <a:schemeClr val="tx1"/>
                          </a:solidFill>
                          <a:latin typeface="Meiryo UI" panose="020B0604030504040204" pitchFamily="50" charset="-128"/>
                          <a:ea typeface="Meiryo UI" panose="020B0604030504040204" pitchFamily="50" charset="-128"/>
                        </a:rPr>
                        <a:t>テーブルに患者</a:t>
                      </a:r>
                      <a:r>
                        <a:rPr lang="en-US" altLang="ja-JP" sz="1400" dirty="0" smtClean="0">
                          <a:solidFill>
                            <a:schemeClr val="tx1"/>
                          </a:solidFill>
                          <a:latin typeface="Meiryo UI" panose="020B0604030504040204" pitchFamily="50" charset="-128"/>
                          <a:ea typeface="Meiryo UI" panose="020B0604030504040204" pitchFamily="50" charset="-128"/>
                        </a:rPr>
                        <a:t>ID</a:t>
                      </a:r>
                      <a:r>
                        <a:rPr lang="ja-JP" altLang="en-US" sz="1400" dirty="0" smtClean="0">
                          <a:solidFill>
                            <a:schemeClr val="tx1"/>
                          </a:solidFill>
                          <a:latin typeface="Meiryo UI" panose="020B0604030504040204" pitchFamily="50" charset="-128"/>
                          <a:ea typeface="Meiryo UI" panose="020B0604030504040204" pitchFamily="50" charset="-128"/>
                        </a:rPr>
                        <a:t>が存在しないレコードはオプトアウト対象患者として、</a:t>
                      </a:r>
                      <a:r>
                        <a:rPr lang="en-US" altLang="ja-JP" sz="1400" dirty="0" smtClean="0">
                          <a:solidFill>
                            <a:schemeClr val="tx1"/>
                          </a:solidFill>
                          <a:latin typeface="Meiryo UI" panose="020B0604030504040204" pitchFamily="50" charset="-128"/>
                          <a:ea typeface="Meiryo UI" panose="020B0604030504040204" pitchFamily="50" charset="-128"/>
                        </a:rPr>
                        <a:t>MML</a:t>
                      </a:r>
                      <a:r>
                        <a:rPr lang="ja-JP" altLang="en-US" sz="14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400" dirty="0" err="1" smtClean="0">
                          <a:solidFill>
                            <a:schemeClr val="tx1"/>
                          </a:solidFill>
                          <a:latin typeface="Meiryo UI" panose="020B0604030504040204" pitchFamily="50" charset="-128"/>
                          <a:ea typeface="Meiryo UI" panose="020B0604030504040204" pitchFamily="50" charset="-128"/>
                        </a:rPr>
                        <a:t>zip_no</a:t>
                      </a:r>
                      <a:r>
                        <a:rPr lang="ja-JP" altLang="en-US" sz="1400" dirty="0" err="1" smtClean="0">
                          <a:solidFill>
                            <a:schemeClr val="tx1"/>
                          </a:solidFill>
                          <a:latin typeface="Meiryo UI" panose="020B0604030504040204" pitchFamily="50" charset="-128"/>
                          <a:ea typeface="Meiryo UI" panose="020B0604030504040204" pitchFamily="50" charset="-128"/>
                        </a:rPr>
                        <a:t>、</a:t>
                      </a:r>
                      <a:r>
                        <a:rPr lang="en-US" altLang="ja-JP" sz="1400" dirty="0" err="1" smtClean="0">
                          <a:solidFill>
                            <a:schemeClr val="tx1"/>
                          </a:solidFill>
                          <a:latin typeface="Meiryo UI" panose="020B0604030504040204" pitchFamily="50" charset="-128"/>
                          <a:ea typeface="Meiryo UI" panose="020B0604030504040204" pitchFamily="50" charset="-128"/>
                        </a:rPr>
                        <a:t>file_no</a:t>
                      </a:r>
                      <a:r>
                        <a:rPr lang="ja-JP" altLang="en-US" sz="1400" dirty="0" smtClean="0">
                          <a:solidFill>
                            <a:schemeClr val="tx1"/>
                          </a:solidFill>
                          <a:latin typeface="Meiryo UI" panose="020B0604030504040204" pitchFamily="50" charset="-128"/>
                          <a:ea typeface="Meiryo UI" panose="020B0604030504040204" pitchFamily="50" charset="-128"/>
                        </a:rPr>
                        <a:t>を格納する。</a:t>
                      </a:r>
                      <a:endParaRPr lang="en-US" altLang="ja-JP" sz="1400" dirty="0" smtClean="0">
                        <a:solidFill>
                          <a:schemeClr val="tx1"/>
                        </a:solidFill>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rgbClr val="404040"/>
                          </a:solidFill>
                          <a:latin typeface="Meiryo UI" panose="020B0604030504040204" pitchFamily="50" charset="-128"/>
                          <a:ea typeface="Meiryo UI" panose="020B0604030504040204" pitchFamily="50" charset="-128"/>
                        </a:rPr>
                        <a:t>3-4</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389395"/>
                  </a:ext>
                </a:extLst>
              </a:tr>
              <a:tr h="226070">
                <a:tc>
                  <a:txBody>
                    <a:bodyPr/>
                    <a:lstStyle/>
                    <a:p>
                      <a:r>
                        <a:rPr kumimoji="1" lang="en-US" altLang="ja-JP" sz="1400" b="1" dirty="0" smtClean="0">
                          <a:latin typeface="Meiryo UI" panose="020B0604030504040204" pitchFamily="50" charset="-128"/>
                          <a:ea typeface="Meiryo UI" panose="020B0604030504040204" pitchFamily="50" charset="-128"/>
                        </a:rPr>
                        <a:t>4</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ファイル</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読込ジョブ</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400" dirty="0" smtClean="0">
                          <a:latin typeface="Meiryo UI" panose="020B0604030504040204" pitchFamily="50" charset="-128"/>
                          <a:ea typeface="Meiryo UI" panose="020B0604030504040204" pitchFamily="50" charset="-128"/>
                        </a:rPr>
                        <a:t>MML</a:t>
                      </a:r>
                      <a:r>
                        <a:rPr lang="ja-JP" altLang="en-US" sz="1400" dirty="0" smtClean="0">
                          <a:latin typeface="Meiryo UI" panose="020B0604030504040204" pitchFamily="50" charset="-128"/>
                          <a:ea typeface="Meiryo UI" panose="020B0604030504040204" pitchFamily="50" charset="-128"/>
                        </a:rPr>
                        <a:t>ファイル</a:t>
                      </a:r>
                      <a:endParaRPr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読込</a:t>
                      </a:r>
                      <a:endParaRPr lang="en-US" altLang="ja-JP" sz="14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ファイル管理テーブルのステータスフラグで未取込となっている</a:t>
                      </a:r>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ファイルを読み込み、</a:t>
                      </a:r>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個別取込結果テーブルへの取込対象となる読込結果データを作成する。</a:t>
                      </a:r>
                      <a:endParaRPr kumimoji="1"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妥当性確認フローで集計元となるテーブルに各患者数の集計結果を格納する。</a:t>
                      </a:r>
                      <a:endParaRPr kumimoji="1"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4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400" kern="0" dirty="0" smtClean="0">
                          <a:solidFill>
                            <a:srgbClr val="404040"/>
                          </a:solidFill>
                          <a:latin typeface="Meiryo UI" panose="020B0604030504040204" pitchFamily="50" charset="-128"/>
                          <a:ea typeface="Meiryo UI" panose="020B0604030504040204" pitchFamily="50" charset="-128"/>
                        </a:rPr>
                        <a:t>3-5</a:t>
                      </a:r>
                      <a:endParaRPr lang="en-US" altLang="ja-JP"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52951959"/>
                  </a:ext>
                </a:extLst>
              </a:tr>
              <a:tr h="328165">
                <a:tc>
                  <a:txBody>
                    <a:bodyPr/>
                    <a:lstStyle/>
                    <a:p>
                      <a:r>
                        <a:rPr kumimoji="1" lang="en-US" altLang="ja-JP" sz="1400" b="1" dirty="0" smtClean="0">
                          <a:latin typeface="Meiryo UI" panose="020B0604030504040204" pitchFamily="50" charset="-128"/>
                          <a:ea typeface="Meiryo UI" panose="020B0604030504040204" pitchFamily="50" charset="-128"/>
                        </a:rPr>
                        <a:t>5</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個別取込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（取込前確認）</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ジョブ</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400" dirty="0" smtClean="0">
                          <a:latin typeface="Meiryo UI" panose="020B0604030504040204" pitchFamily="50" charset="-128"/>
                          <a:ea typeface="Meiryo UI" panose="020B0604030504040204" pitchFamily="50" charset="-128"/>
                        </a:rPr>
                        <a:t>MML</a:t>
                      </a:r>
                      <a:r>
                        <a:rPr lang="ja-JP" altLang="en-US" sz="1400" dirty="0" smtClean="0">
                          <a:latin typeface="Meiryo UI" panose="020B0604030504040204" pitchFamily="50" charset="-128"/>
                          <a:ea typeface="Meiryo UI" panose="020B0604030504040204" pitchFamily="50" charset="-128"/>
                        </a:rPr>
                        <a:t>個別取込</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ja-JP" altLang="en-US" sz="1400" dirty="0" smtClean="0">
                          <a:latin typeface="Meiryo UI" panose="020B0604030504040204" pitchFamily="50" charset="-128"/>
                          <a:ea typeface="Meiryo UI" panose="020B0604030504040204" pitchFamily="50" charset="-128"/>
                        </a:rPr>
                        <a:t>　取込前確認</a:t>
                      </a:r>
                      <a:endParaRPr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妥当性確認フローで集計元となるテーブルに格納した結果の患者数を出力する。</a:t>
                      </a:r>
                      <a:endParaRPr lang="ja-JP" altLang="en-US" sz="1400" dirty="0" smtClean="0">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rgbClr val="404040"/>
                          </a:solidFill>
                          <a:latin typeface="Meiryo UI" panose="020B0604030504040204" pitchFamily="50" charset="-128"/>
                          <a:ea typeface="Meiryo UI" panose="020B0604030504040204" pitchFamily="50" charset="-128"/>
                        </a:rPr>
                        <a:t>3-6</a:t>
                      </a:r>
                      <a:endParaRPr lang="ja-JP" altLang="en-US"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5816679"/>
                  </a:ext>
                </a:extLst>
              </a:tr>
            </a:tbl>
          </a:graphicData>
        </a:graphic>
      </p:graphicFrame>
    </p:spTree>
    <p:extLst>
      <p:ext uri="{BB962C8B-B14F-4D97-AF65-F5344CB8AC3E}">
        <p14:creationId xmlns:p14="http://schemas.microsoft.com/office/powerpoint/2010/main" val="204118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a:t>
            </a:r>
            <a:r>
              <a:rPr lang="ja-JP" altLang="en-US" dirty="0" smtClean="0"/>
              <a:t>概要</a:t>
            </a:r>
            <a:endParaRPr lang="en-US" altLang="ja-JP" dirty="0" smtClean="0"/>
          </a:p>
          <a:p>
            <a:pPr lvl="1"/>
            <a:r>
              <a:rPr lang="ja-JP" altLang="en-US" dirty="0"/>
              <a:t>当資料の説明範囲</a:t>
            </a:r>
          </a:p>
          <a:p>
            <a:pPr lvl="1"/>
            <a:r>
              <a:rPr lang="ja-JP" altLang="en-US" dirty="0"/>
              <a:t>デリバリ</a:t>
            </a:r>
            <a:r>
              <a:rPr lang="en-US" altLang="ja-JP" dirty="0"/>
              <a:t>Tm</a:t>
            </a:r>
            <a:r>
              <a:rPr lang="ja-JP" altLang="en-US" dirty="0"/>
              <a:t>ツールにおける非定例作業</a:t>
            </a:r>
          </a:p>
          <a:p>
            <a:pPr lvl="1"/>
            <a:r>
              <a:rPr lang="ja-JP" altLang="en-US" dirty="0"/>
              <a:t>デリバリ</a:t>
            </a:r>
            <a:r>
              <a:rPr lang="en-US" altLang="ja-JP" dirty="0"/>
              <a:t>Tm</a:t>
            </a:r>
            <a:r>
              <a:rPr lang="ja-JP" altLang="en-US" dirty="0"/>
              <a:t>ツール</a:t>
            </a:r>
            <a:r>
              <a:rPr lang="en-US" altLang="ja-JP" dirty="0"/>
              <a:t>_</a:t>
            </a:r>
            <a:r>
              <a:rPr lang="ja-JP" altLang="en-US" dirty="0"/>
              <a:t>非定例作業で利用する処理</a:t>
            </a:r>
            <a:endParaRPr lang="en-US" altLang="ja-JP" dirty="0" smtClean="0"/>
          </a:p>
          <a:p>
            <a:r>
              <a:rPr lang="ja-JP" altLang="en-US" dirty="0" smtClean="0"/>
              <a:t>妥当性確認フロー</a:t>
            </a:r>
            <a:endParaRPr lang="en-US" altLang="ja-JP" dirty="0" smtClean="0"/>
          </a:p>
          <a:p>
            <a:r>
              <a:rPr lang="ja-JP" altLang="en-US" dirty="0"/>
              <a:t>二次利用</a:t>
            </a:r>
            <a:r>
              <a:rPr lang="en-US" altLang="ja-JP" dirty="0"/>
              <a:t>DB(</a:t>
            </a:r>
            <a:r>
              <a:rPr lang="ja-JP" altLang="en-US" dirty="0"/>
              <a:t>断面</a:t>
            </a:r>
            <a:r>
              <a:rPr lang="en-US" altLang="ja-JP" dirty="0"/>
              <a:t>)</a:t>
            </a:r>
            <a:r>
              <a:rPr lang="ja-JP" altLang="en-US" dirty="0"/>
              <a:t>作成（受託領域</a:t>
            </a:r>
            <a:r>
              <a:rPr lang="ja-JP" altLang="en-US" dirty="0" smtClean="0"/>
              <a:t>）</a:t>
            </a:r>
            <a:endParaRPr lang="en-US" altLang="ja-JP" dirty="0" smtClean="0"/>
          </a:p>
          <a:p>
            <a:r>
              <a:rPr lang="ja-JP" altLang="en-US" dirty="0"/>
              <a:t>データマート作成（受託領域）</a:t>
            </a:r>
            <a:endParaRPr lang="en-US" altLang="ja-JP" dirty="0" smtClean="0"/>
          </a:p>
          <a:p>
            <a:r>
              <a:rPr lang="en-US" altLang="ja-JP" dirty="0"/>
              <a:t>MML</a:t>
            </a:r>
            <a:r>
              <a:rPr lang="ja-JP" altLang="en-US" dirty="0"/>
              <a:t>個別取込</a:t>
            </a:r>
            <a:r>
              <a:rPr lang="en-US" altLang="ja-JP" dirty="0"/>
              <a:t>_</a:t>
            </a:r>
            <a:r>
              <a:rPr lang="ja-JP" altLang="en-US" dirty="0"/>
              <a:t>全体像</a:t>
            </a:r>
            <a:endParaRPr lang="en-US" altLang="ja-JP" dirty="0"/>
          </a:p>
          <a:p>
            <a:r>
              <a:rPr lang="en-US" altLang="ja-JP" dirty="0"/>
              <a:t>MML</a:t>
            </a:r>
            <a:r>
              <a:rPr lang="ja-JP" altLang="en-US" dirty="0"/>
              <a:t>個別取込</a:t>
            </a:r>
            <a:r>
              <a:rPr lang="en-US" altLang="ja-JP" dirty="0"/>
              <a:t>_</a:t>
            </a:r>
            <a:r>
              <a:rPr lang="ja-JP" altLang="en-US" dirty="0" smtClean="0"/>
              <a:t>詳細</a:t>
            </a:r>
            <a:endParaRPr lang="en-US" altLang="ja-JP" dirty="0"/>
          </a:p>
          <a:p>
            <a:r>
              <a:rPr lang="ja-JP" altLang="en-US" dirty="0"/>
              <a:t>受託処理制</a:t>
            </a:r>
            <a:r>
              <a:rPr lang="ja-JP" altLang="en-US" dirty="0" smtClean="0"/>
              <a:t>御フロー</a:t>
            </a:r>
            <a:endParaRPr lang="en-US" altLang="ja-JP" dirty="0" smtClean="0"/>
          </a:p>
          <a:p>
            <a:r>
              <a:rPr lang="ja-JP" altLang="en-US" dirty="0" smtClean="0"/>
              <a:t>データ品質調査</a:t>
            </a:r>
            <a:endParaRPr lang="en-US" altLang="ja-JP" dirty="0" smtClean="0"/>
          </a:p>
          <a:p>
            <a:r>
              <a:rPr lang="ja-JP" altLang="en-US" dirty="0"/>
              <a:t>分析支援機能</a:t>
            </a:r>
            <a:endParaRPr lang="en-US" altLang="ja-JP" dirty="0"/>
          </a:p>
          <a:p>
            <a:endParaRPr lang="en-US" altLang="ja-JP" dirty="0"/>
          </a:p>
        </p:txBody>
      </p:sp>
    </p:spTree>
    <p:extLst>
      <p:ext uri="{BB962C8B-B14F-4D97-AF65-F5344CB8AC3E}">
        <p14:creationId xmlns:p14="http://schemas.microsoft.com/office/powerpoint/2010/main" val="3138112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個別取込の処理概要（</a:t>
            </a:r>
            <a:r>
              <a:rPr lang="en-US" altLang="ja-JP" sz="1800" b="1" dirty="0" smtClean="0">
                <a:latin typeface="Meiryo UI" panose="020B0604030504040204" pitchFamily="50" charset="-128"/>
                <a:ea typeface="Meiryo UI" panose="020B0604030504040204" pitchFamily="50" charset="-128"/>
              </a:rPr>
              <a:t>3/3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195596735"/>
              </p:ext>
            </p:extLst>
          </p:nvPr>
        </p:nvGraphicFramePr>
        <p:xfrm>
          <a:off x="479674" y="1012980"/>
          <a:ext cx="9312026" cy="4511040"/>
        </p:xfrm>
        <a:graphic>
          <a:graphicData uri="http://schemas.openxmlformats.org/drawingml/2006/table">
            <a:tbl>
              <a:tblPr firstRow="1" bandRow="1">
                <a:tableStyleId>{5940675A-B579-460E-94D1-54222C63F5DA}</a:tableStyleId>
              </a:tblPr>
              <a:tblGrid>
                <a:gridCol w="356804">
                  <a:extLst>
                    <a:ext uri="{9D8B030D-6E8A-4147-A177-3AD203B41FA5}">
                      <a16:colId xmlns:a16="http://schemas.microsoft.com/office/drawing/2014/main" val="1849631001"/>
                    </a:ext>
                  </a:extLst>
                </a:gridCol>
                <a:gridCol w="1463800">
                  <a:extLst>
                    <a:ext uri="{9D8B030D-6E8A-4147-A177-3AD203B41FA5}">
                      <a16:colId xmlns:a16="http://schemas.microsoft.com/office/drawing/2014/main" val="3057724188"/>
                    </a:ext>
                  </a:extLst>
                </a:gridCol>
                <a:gridCol w="1327770">
                  <a:extLst>
                    <a:ext uri="{9D8B030D-6E8A-4147-A177-3AD203B41FA5}">
                      <a16:colId xmlns:a16="http://schemas.microsoft.com/office/drawing/2014/main" val="3532900631"/>
                    </a:ext>
                  </a:extLst>
                </a:gridCol>
                <a:gridCol w="5038219">
                  <a:extLst>
                    <a:ext uri="{9D8B030D-6E8A-4147-A177-3AD203B41FA5}">
                      <a16:colId xmlns:a16="http://schemas.microsoft.com/office/drawing/2014/main" val="110251835"/>
                    </a:ext>
                  </a:extLst>
                </a:gridCol>
                <a:gridCol w="1125433">
                  <a:extLst>
                    <a:ext uri="{9D8B030D-6E8A-4147-A177-3AD203B41FA5}">
                      <a16:colId xmlns:a16="http://schemas.microsoft.com/office/drawing/2014/main" val="2214082369"/>
                    </a:ext>
                  </a:extLst>
                </a:gridCol>
              </a:tblGrid>
              <a:tr h="122622">
                <a:tc gridSpan="2">
                  <a:txBody>
                    <a:bodyPr/>
                    <a:lstStyle/>
                    <a:p>
                      <a:r>
                        <a:rPr kumimoji="1" lang="ja-JP" altLang="en-US" sz="1400" b="1" dirty="0" smtClean="0">
                          <a:latin typeface="Meiryo UI" panose="020B0604030504040204" pitchFamily="50" charset="-128"/>
                          <a:ea typeface="Meiryo UI" panose="020B0604030504040204" pitchFamily="50" charset="-128"/>
                        </a:rPr>
                        <a:t>ジョブ名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処理内容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対応する</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データフロー</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659190772"/>
                  </a:ext>
                </a:extLst>
              </a:tr>
              <a:tr h="328165">
                <a:tc>
                  <a:txBody>
                    <a:bodyPr/>
                    <a:lstStyle/>
                    <a:p>
                      <a:r>
                        <a:rPr kumimoji="1" lang="en-US" altLang="ja-JP" sz="1400" b="1" dirty="0" smtClean="0">
                          <a:latin typeface="Meiryo UI" panose="020B0604030504040204" pitchFamily="50" charset="-128"/>
                          <a:ea typeface="Meiryo UI" panose="020B0604030504040204" pitchFamily="50" charset="-128"/>
                        </a:rPr>
                        <a:t>6</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個別取込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削除対象反映</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ジョブ</a:t>
                      </a:r>
                      <a:endParaRPr kumimoji="1" lang="ja-JP" altLang="en-US" sz="1400" b="1" dirty="0">
                        <a:latin typeface="Meiryo UI" panose="020B0604030504040204" pitchFamily="50" charset="-128"/>
                        <a:ea typeface="Meiryo UI" panose="020B0604030504040204" pitchFamily="50" charset="-128"/>
                      </a:endParaRPr>
                    </a:p>
                  </a:txBody>
                  <a:tcPr/>
                </a:tc>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400" dirty="0" smtClean="0">
                          <a:latin typeface="Meiryo UI" panose="020B0604030504040204" pitchFamily="50" charset="-128"/>
                          <a:ea typeface="Meiryo UI" panose="020B0604030504040204" pitchFamily="50" charset="-128"/>
                        </a:rPr>
                        <a:t>MML</a:t>
                      </a:r>
                      <a:r>
                        <a:rPr lang="ja-JP" altLang="en-US" sz="1400" dirty="0" smtClean="0">
                          <a:latin typeface="Meiryo UI" panose="020B0604030504040204" pitchFamily="50" charset="-128"/>
                          <a:ea typeface="Meiryo UI" panose="020B0604030504040204" pitchFamily="50" charset="-128"/>
                        </a:rPr>
                        <a:t>個別取込</a:t>
                      </a:r>
                      <a:endParaRPr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結果認定領域</a:t>
                      </a:r>
                      <a:endParaRPr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反映</a:t>
                      </a:r>
                      <a:endParaRPr lang="en-US" altLang="ja-JP" sz="1400" dirty="0" smtClean="0">
                        <a:latin typeface="Meiryo UI" panose="020B0604030504040204" pitchFamily="50" charset="-128"/>
                        <a:ea typeface="Meiryo UI" panose="020B0604030504040204" pitchFamily="50" charset="-128"/>
                      </a:endParaRPr>
                    </a:p>
                  </a:txBody>
                  <a:tcPr/>
                </a:tc>
                <a:tc>
                  <a:txBody>
                    <a:bodyPr/>
                    <a:lstStyle/>
                    <a:p>
                      <a:r>
                        <a:rPr lang="en-US" altLang="ja-JP" sz="1400" dirty="0" smtClean="0">
                          <a:solidFill>
                            <a:schemeClr val="tx1"/>
                          </a:solidFill>
                          <a:latin typeface="Meiryo UI" panose="020B0604030504040204" pitchFamily="50" charset="-128"/>
                          <a:ea typeface="Meiryo UI" panose="020B0604030504040204" pitchFamily="50" charset="-128"/>
                        </a:rPr>
                        <a:t>MML</a:t>
                      </a:r>
                      <a:r>
                        <a:rPr lang="ja-JP" altLang="en-US" sz="1400" dirty="0" smtClean="0">
                          <a:solidFill>
                            <a:schemeClr val="tx1"/>
                          </a:solidFill>
                          <a:latin typeface="Meiryo UI" panose="020B0604030504040204" pitchFamily="50" charset="-128"/>
                          <a:ea typeface="Meiryo UI" panose="020B0604030504040204" pitchFamily="50" charset="-128"/>
                        </a:rPr>
                        <a:t>個別取込結果テーブルから</a:t>
                      </a:r>
                      <a:r>
                        <a:rPr lang="en-US" altLang="ja-JP" sz="1400" dirty="0" smtClean="0">
                          <a:solidFill>
                            <a:schemeClr val="tx1"/>
                          </a:solidFill>
                          <a:latin typeface="Meiryo UI" panose="020B0604030504040204" pitchFamily="50" charset="-128"/>
                          <a:ea typeface="Meiryo UI" panose="020B0604030504040204" pitchFamily="50" charset="-128"/>
                        </a:rPr>
                        <a:t>MML</a:t>
                      </a:r>
                      <a:r>
                        <a:rPr lang="ja-JP" altLang="en-US" sz="1400" dirty="0" smtClean="0">
                          <a:solidFill>
                            <a:schemeClr val="tx1"/>
                          </a:solidFill>
                          <a:latin typeface="Meiryo UI" panose="020B0604030504040204" pitchFamily="50" charset="-128"/>
                          <a:ea typeface="Meiryo UI" panose="020B0604030504040204" pitchFamily="50" charset="-128"/>
                        </a:rPr>
                        <a:t>個別取込結果削除対象テーブルに登録されている</a:t>
                      </a:r>
                      <a:r>
                        <a:rPr lang="en-US" altLang="ja-JP" sz="1400" dirty="0" err="1" smtClean="0">
                          <a:solidFill>
                            <a:schemeClr val="tx1"/>
                          </a:solidFill>
                          <a:latin typeface="Meiryo UI" panose="020B0604030504040204" pitchFamily="50" charset="-128"/>
                          <a:ea typeface="Meiryo UI" panose="020B0604030504040204" pitchFamily="50" charset="-128"/>
                        </a:rPr>
                        <a:t>zip_no</a:t>
                      </a:r>
                      <a:r>
                        <a:rPr lang="ja-JP" altLang="en-US" sz="1400" dirty="0" err="1" smtClean="0">
                          <a:solidFill>
                            <a:schemeClr val="tx1"/>
                          </a:solidFill>
                          <a:latin typeface="Meiryo UI" panose="020B0604030504040204" pitchFamily="50" charset="-128"/>
                          <a:ea typeface="Meiryo UI" panose="020B0604030504040204" pitchFamily="50" charset="-128"/>
                        </a:rPr>
                        <a:t>、</a:t>
                      </a:r>
                      <a:r>
                        <a:rPr lang="en-US" altLang="ja-JP" sz="1400" dirty="0" err="1" smtClean="0">
                          <a:solidFill>
                            <a:schemeClr val="tx1"/>
                          </a:solidFill>
                          <a:latin typeface="Meiryo UI" panose="020B0604030504040204" pitchFamily="50" charset="-128"/>
                          <a:ea typeface="Meiryo UI" panose="020B0604030504040204" pitchFamily="50" charset="-128"/>
                        </a:rPr>
                        <a:t>file_no</a:t>
                      </a:r>
                      <a:r>
                        <a:rPr lang="ja-JP" altLang="en-US" sz="1400" dirty="0" smtClean="0">
                          <a:solidFill>
                            <a:schemeClr val="tx1"/>
                          </a:solidFill>
                          <a:latin typeface="Meiryo UI" panose="020B0604030504040204" pitchFamily="50" charset="-128"/>
                          <a:ea typeface="Meiryo UI" panose="020B0604030504040204" pitchFamily="50" charset="-128"/>
                        </a:rPr>
                        <a:t>で削除を行う</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妥当性確認フローで集計元となるテーブルに各患者数の集計結果を格納する。</a:t>
                      </a:r>
                      <a:endParaRPr kumimoji="1" lang="en-US" altLang="ja-JP" sz="1400" dirty="0" smtClean="0">
                        <a:latin typeface="Meiryo UI" panose="020B0604030504040204" pitchFamily="50" charset="-128"/>
                        <a:ea typeface="Meiryo UI" panose="020B0604030504040204" pitchFamily="50" charset="-128"/>
                      </a:endParaRPr>
                    </a:p>
                    <a:p>
                      <a:endParaRPr lang="ja-JP" altLang="en-US" sz="1400" dirty="0" smtClean="0">
                        <a:latin typeface="Meiryo UI" panose="020B0604030504040204" pitchFamily="50" charset="-128"/>
                        <a:ea typeface="Meiryo UI" panose="020B0604030504040204" pitchFamily="50" charset="-128"/>
                      </a:endParaRPr>
                    </a:p>
                  </a:txBody>
                  <a:tcPr/>
                </a:tc>
                <a:tc rowSpan="2">
                  <a:txBody>
                    <a:bodyPr/>
                    <a:lstStyle/>
                    <a:p>
                      <a:r>
                        <a:rPr lang="en-US" altLang="ja-JP" sz="1400" kern="0" dirty="0" smtClean="0">
                          <a:solidFill>
                            <a:srgbClr val="404040"/>
                          </a:solidFill>
                          <a:latin typeface="Meiryo UI" panose="020B0604030504040204" pitchFamily="50" charset="-128"/>
                          <a:ea typeface="Meiryo UI" panose="020B0604030504040204" pitchFamily="50" charset="-128"/>
                        </a:rPr>
                        <a:t>3-7</a:t>
                      </a:r>
                      <a:endParaRPr lang="ja-JP" altLang="en-US"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429071"/>
                  </a:ext>
                </a:extLst>
              </a:tr>
              <a:tr h="328165">
                <a:tc>
                  <a:txBody>
                    <a:bodyPr/>
                    <a:lstStyle/>
                    <a:p>
                      <a:r>
                        <a:rPr kumimoji="1" lang="en-US" altLang="ja-JP" sz="1400" b="1" dirty="0" smtClean="0">
                          <a:latin typeface="Meiryo UI" panose="020B0604030504040204" pitchFamily="50" charset="-128"/>
                          <a:ea typeface="Meiryo UI" panose="020B0604030504040204" pitchFamily="50" charset="-128"/>
                        </a:rPr>
                        <a:t>7</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個別取込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結果反映ジョブ</a:t>
                      </a:r>
                      <a:endParaRPr kumimoji="1" lang="ja-JP" altLang="en-US" sz="1400" b="1" dirty="0">
                        <a:latin typeface="Meiryo UI" panose="020B0604030504040204" pitchFamily="50" charset="-128"/>
                        <a:ea typeface="Meiryo UI" panose="020B0604030504040204" pitchFamily="50" charset="-128"/>
                      </a:endParaRPr>
                    </a:p>
                  </a:txBody>
                  <a:tcPr/>
                </a:tc>
                <a:tc v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solidFill>
                            <a:schemeClr val="bg2"/>
                          </a:solidFill>
                          <a:latin typeface="Meiryo UI" panose="020B0604030504040204" pitchFamily="50" charset="-128"/>
                          <a:ea typeface="Meiryo UI" panose="020B0604030504040204" pitchFamily="50" charset="-128"/>
                        </a:rPr>
                        <a:t>MML</a:t>
                      </a:r>
                      <a:r>
                        <a:rPr kumimoji="1" lang="ja-JP" altLang="en-US" sz="1400" b="1" dirty="0" smtClean="0">
                          <a:solidFill>
                            <a:schemeClr val="bg2"/>
                          </a:solidFill>
                          <a:latin typeface="Meiryo UI" panose="020B0604030504040204" pitchFamily="50" charset="-128"/>
                          <a:ea typeface="Meiryo UI" panose="020B0604030504040204" pitchFamily="50" charset="-128"/>
                        </a:rPr>
                        <a:t>取込前確認</a:t>
                      </a:r>
                      <a:r>
                        <a:rPr kumimoji="1" lang="en-US" altLang="ja-JP" sz="1400" b="1" dirty="0" smtClean="0">
                          <a:solidFill>
                            <a:schemeClr val="bg2"/>
                          </a:solidFill>
                          <a:latin typeface="Meiryo UI" panose="020B0604030504040204" pitchFamily="50" charset="-128"/>
                          <a:ea typeface="Meiryo UI" panose="020B0604030504040204" pitchFamily="50" charset="-128"/>
                        </a:rPr>
                        <a:t>_</a:t>
                      </a:r>
                      <a:r>
                        <a:rPr kumimoji="1" lang="ja-JP" altLang="en-US" sz="1400" b="1" dirty="0" smtClean="0">
                          <a:solidFill>
                            <a:schemeClr val="bg2"/>
                          </a:solidFill>
                          <a:latin typeface="Meiryo UI" panose="020B0604030504040204" pitchFamily="50" charset="-128"/>
                          <a:ea typeface="Meiryo UI" panose="020B0604030504040204" pitchFamily="50" charset="-128"/>
                        </a:rPr>
                        <a:t>承認済み制御ファイルに実施日（システム日付）を設定した上で実行</a:t>
                      </a:r>
                      <a:r>
                        <a:rPr kumimoji="1" lang="ja-JP" altLang="en-US" sz="1400" dirty="0" smtClean="0">
                          <a:latin typeface="Meiryo UI" panose="020B0604030504040204" pitchFamily="50" charset="-128"/>
                          <a:ea typeface="Meiryo UI" panose="020B0604030504040204" pitchFamily="50" charset="-128"/>
                        </a:rPr>
                        <a:t>する。</a:t>
                      </a:r>
                      <a:endParaRPr kumimoji="1"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個別取込結果テーブルへ読込結果データをインポートする。</a:t>
                      </a:r>
                      <a:endParaRPr kumimoji="1"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妥当性確認フローで集計元となるテーブルに各患者数の集計結果を格納する。</a:t>
                      </a:r>
                      <a:endParaRPr kumimoji="1" lang="en-US" altLang="ja-JP" sz="1400" dirty="0" smtClean="0">
                        <a:latin typeface="Meiryo UI" panose="020B0604030504040204" pitchFamily="50" charset="-128"/>
                        <a:ea typeface="Meiryo UI" panose="020B0604030504040204" pitchFamily="50" charset="-128"/>
                      </a:endParaRPr>
                    </a:p>
                    <a:p>
                      <a:endParaRPr lang="ja-JP" altLang="en-US" sz="1400" dirty="0" smtClean="0">
                        <a:latin typeface="Meiryo UI" panose="020B0604030504040204" pitchFamily="50" charset="-128"/>
                        <a:ea typeface="Meiryo UI" panose="020B0604030504040204" pitchFamily="50" charset="-128"/>
                      </a:endParaRPr>
                    </a:p>
                  </a:txBody>
                  <a:tcPr/>
                </a:tc>
                <a:tc vMerge="1">
                  <a:txBody>
                    <a:bodyPr/>
                    <a:lstStyle/>
                    <a:p>
                      <a:endParaRPr lang="ja-JP" altLang="en-US"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52869849"/>
                  </a:ext>
                </a:extLst>
              </a:tr>
              <a:tr h="328165">
                <a:tc>
                  <a:txBody>
                    <a:bodyPr/>
                    <a:lstStyle/>
                    <a:p>
                      <a:r>
                        <a:rPr kumimoji="1" lang="en-US" altLang="ja-JP" sz="1400" b="1" dirty="0" smtClean="0">
                          <a:latin typeface="Meiryo UI" panose="020B0604030504040204" pitchFamily="50" charset="-128"/>
                          <a:ea typeface="Meiryo UI" panose="020B0604030504040204" pitchFamily="50" charset="-128"/>
                        </a:rPr>
                        <a:t>8</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個別取込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（取込後確認）</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ジョブ</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400" dirty="0" smtClean="0">
                          <a:latin typeface="Meiryo UI" panose="020B0604030504040204" pitchFamily="50" charset="-128"/>
                          <a:ea typeface="Meiryo UI" panose="020B0604030504040204" pitchFamily="50" charset="-128"/>
                        </a:rPr>
                        <a:t>MML</a:t>
                      </a:r>
                      <a:r>
                        <a:rPr lang="ja-JP" altLang="en-US" sz="1400" dirty="0" smtClean="0">
                          <a:latin typeface="Meiryo UI" panose="020B0604030504040204" pitchFamily="50" charset="-128"/>
                          <a:ea typeface="Meiryo UI" panose="020B0604030504040204" pitchFamily="50" charset="-128"/>
                        </a:rPr>
                        <a:t>個別取込</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ja-JP" altLang="en-US" sz="1400" dirty="0" smtClean="0">
                          <a:latin typeface="Meiryo UI" panose="020B0604030504040204" pitchFamily="50" charset="-128"/>
                          <a:ea typeface="Meiryo UI" panose="020B0604030504040204" pitchFamily="50" charset="-128"/>
                        </a:rPr>
                        <a:t>　取込後確認</a:t>
                      </a:r>
                      <a:endParaRPr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妥当性確認フローで集計元となるテーブルに格納した結果の患者数を出力する。</a:t>
                      </a:r>
                      <a:endParaRPr lang="ja-JP" altLang="en-US" sz="1400" dirty="0" smtClean="0">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rgbClr val="404040"/>
                          </a:solidFill>
                          <a:latin typeface="Meiryo UI" panose="020B0604030504040204" pitchFamily="50" charset="-128"/>
                          <a:ea typeface="Meiryo UI" panose="020B0604030504040204" pitchFamily="50" charset="-128"/>
                        </a:rPr>
                        <a:t>3-8</a:t>
                      </a:r>
                      <a:endParaRPr lang="ja-JP" altLang="en-US"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28920313"/>
                  </a:ext>
                </a:extLst>
              </a:tr>
              <a:tr h="328165">
                <a:tc>
                  <a:txBody>
                    <a:bodyPr/>
                    <a:lstStyle/>
                    <a:p>
                      <a:r>
                        <a:rPr kumimoji="1" lang="en-US" altLang="ja-JP" sz="1400" b="1" dirty="0" smtClean="0">
                          <a:latin typeface="Meiryo UI" panose="020B0604030504040204" pitchFamily="50" charset="-128"/>
                          <a:ea typeface="Meiryo UI" panose="020B0604030504040204" pitchFamily="50" charset="-128"/>
                        </a:rPr>
                        <a:t>9</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UID</a:t>
                      </a:r>
                      <a:r>
                        <a:rPr kumimoji="1" lang="ja-JP" altLang="en-US" sz="1400" b="1" dirty="0" smtClean="0">
                          <a:latin typeface="Meiryo UI" panose="020B0604030504040204" pitchFamily="50" charset="-128"/>
                          <a:ea typeface="Meiryo UI" panose="020B0604030504040204" pitchFamily="50" charset="-128"/>
                        </a:rPr>
                        <a:t>重複</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論理削除ジョブ</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400" dirty="0" smtClean="0">
                          <a:latin typeface="Meiryo UI" panose="020B0604030504040204" pitchFamily="50" charset="-128"/>
                          <a:ea typeface="Meiryo UI" panose="020B0604030504040204" pitchFamily="50" charset="-128"/>
                        </a:rPr>
                        <a:t>UID</a:t>
                      </a:r>
                      <a:r>
                        <a:rPr lang="ja-JP" altLang="en-US" sz="1400" dirty="0" smtClean="0">
                          <a:latin typeface="Meiryo UI" panose="020B0604030504040204" pitchFamily="50" charset="-128"/>
                          <a:ea typeface="Meiryo UI" panose="020B0604030504040204" pitchFamily="50" charset="-128"/>
                        </a:rPr>
                        <a:t>重複</a:t>
                      </a:r>
                      <a:endParaRPr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論理削除</a:t>
                      </a:r>
                      <a:endParaRPr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MML</a:t>
                      </a:r>
                      <a:r>
                        <a:rPr kumimoji="1" lang="ja-JP" altLang="en-US" sz="1400" dirty="0" smtClean="0">
                          <a:latin typeface="Meiryo UI" panose="020B0604030504040204" pitchFamily="50" charset="-128"/>
                          <a:ea typeface="Meiryo UI" panose="020B0604030504040204" pitchFamily="50" charset="-128"/>
                        </a:rPr>
                        <a:t>共通テーブルの</a:t>
                      </a:r>
                      <a:r>
                        <a:rPr kumimoji="1" lang="en-US" altLang="ja-JP" sz="1400" dirty="0" smtClean="0">
                          <a:latin typeface="Meiryo UI" panose="020B0604030504040204" pitchFamily="50" charset="-128"/>
                          <a:ea typeface="Meiryo UI" panose="020B0604030504040204" pitchFamily="50" charset="-128"/>
                        </a:rPr>
                        <a:t>UID</a:t>
                      </a:r>
                      <a:r>
                        <a:rPr kumimoji="1" lang="ja-JP" altLang="en-US" sz="1400" dirty="0" smtClean="0">
                          <a:latin typeface="Meiryo UI" panose="020B0604030504040204" pitchFamily="50" charset="-128"/>
                          <a:ea typeface="Meiryo UI" panose="020B0604030504040204" pitchFamily="50" charset="-128"/>
                        </a:rPr>
                        <a:t>ごとに</a:t>
                      </a:r>
                      <a:r>
                        <a:rPr kumimoji="1" lang="en-US" altLang="ja-JP" sz="1400" dirty="0" err="1" smtClean="0">
                          <a:latin typeface="Meiryo UI" panose="020B0604030504040204" pitchFamily="50" charset="-128"/>
                          <a:ea typeface="Meiryo UI" panose="020B0604030504040204" pitchFamily="50" charset="-128"/>
                        </a:rPr>
                        <a:t>confirmDate</a:t>
                      </a:r>
                      <a:r>
                        <a:rPr kumimoji="1" lang="ja-JP" altLang="en-US" sz="1400" dirty="0" smtClean="0">
                          <a:latin typeface="Meiryo UI" panose="020B0604030504040204" pitchFamily="50" charset="-128"/>
                          <a:ea typeface="Meiryo UI" panose="020B0604030504040204" pitchFamily="50" charset="-128"/>
                        </a:rPr>
                        <a:t>が最新であるレコードの最新フラグを</a:t>
                      </a:r>
                      <a:r>
                        <a:rPr kumimoji="1" lang="en-US" altLang="ja-JP" sz="1400" dirty="0" smtClean="0">
                          <a:latin typeface="Meiryo UI" panose="020B0604030504040204" pitchFamily="50" charset="-128"/>
                          <a:ea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rPr>
                        <a:t>に更新する。</a:t>
                      </a:r>
                      <a:endParaRPr kumimoji="1" lang="en-US" altLang="ja-JP" sz="1400" dirty="0" smtClean="0">
                        <a:latin typeface="Meiryo UI" panose="020B0604030504040204" pitchFamily="50" charset="-128"/>
                        <a:ea typeface="Meiryo UI" panose="020B0604030504040204" pitchFamily="50" charset="-128"/>
                      </a:endParaRPr>
                    </a:p>
                    <a:p>
                      <a:endParaRPr lang="ja-JP" altLang="en-US" sz="1400" dirty="0" smtClean="0">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rgbClr val="404040"/>
                          </a:solidFill>
                          <a:latin typeface="Meiryo UI" panose="020B0604030504040204" pitchFamily="50" charset="-128"/>
                          <a:ea typeface="Meiryo UI" panose="020B0604030504040204" pitchFamily="50" charset="-128"/>
                        </a:rPr>
                        <a:t>-</a:t>
                      </a:r>
                      <a:endParaRPr lang="ja-JP" altLang="en-US"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9125586"/>
                  </a:ext>
                </a:extLst>
              </a:tr>
            </a:tbl>
          </a:graphicData>
        </a:graphic>
      </p:graphicFrame>
    </p:spTree>
    <p:extLst>
      <p:ext uri="{BB962C8B-B14F-4D97-AF65-F5344CB8AC3E}">
        <p14:creationId xmlns:p14="http://schemas.microsoft.com/office/powerpoint/2010/main" val="30426186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ファイル格納先ディレクトリ構成</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ファイル個別取込機能の処理中に格納されるファイルのディレクトリ構成は以下の通り。</a:t>
            </a:r>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展開した</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ファイルは一時的にアクセス記録サーバに格納されるが一連の処理後に削除される。</a:t>
            </a:r>
            <a:endParaRPr lang="en-US" altLang="ja-JP" dirty="0" smtClean="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576944" y="1429742"/>
            <a:ext cx="7934325" cy="1413510"/>
          </a:xfrm>
          <a:prstGeom prst="rect">
            <a:avLst/>
          </a:prstGeom>
          <a:ln w="12700">
            <a:solidFill>
              <a:schemeClr val="tx1"/>
            </a:solidFill>
          </a:ln>
        </p:spPr>
      </p:pic>
      <p:sp>
        <p:nvSpPr>
          <p:cNvPr id="18" name="テキスト ボックス 17"/>
          <p:cNvSpPr txBox="1"/>
          <p:nvPr/>
        </p:nvSpPr>
        <p:spPr>
          <a:xfrm>
            <a:off x="425455" y="1179266"/>
            <a:ext cx="1028988" cy="269875"/>
          </a:xfrm>
          <a:prstGeom prst="rect">
            <a:avLst/>
          </a:prstGeom>
          <a:noFill/>
        </p:spPr>
        <p:txBody>
          <a:bodyPr wrap="none" lIns="0" rIns="0" rtlCol="0">
            <a:noAutofit/>
          </a:bodyPr>
          <a:lstStyle/>
          <a:p>
            <a:pPr defTabSz="895327">
              <a:defRPr/>
            </a:pPr>
            <a:r>
              <a:rPr lang="en-US" altLang="ja-JP" sz="1050" b="1" u="sng" kern="0" dirty="0" smtClean="0">
                <a:solidFill>
                  <a:schemeClr val="bg2"/>
                </a:solidFill>
                <a:latin typeface="Meiryo UI" panose="020B0604030504040204" pitchFamily="50" charset="-128"/>
                <a:ea typeface="Meiryo UI" panose="020B0604030504040204" pitchFamily="50" charset="-128"/>
              </a:rPr>
              <a:t>NAS</a:t>
            </a:r>
            <a:r>
              <a:rPr lang="ja-JP" altLang="en-US" sz="1050" b="1" u="sng" kern="0" dirty="0" smtClean="0">
                <a:solidFill>
                  <a:schemeClr val="bg2"/>
                </a:solidFill>
                <a:latin typeface="Meiryo UI" panose="020B0604030504040204" pitchFamily="50" charset="-128"/>
                <a:ea typeface="Meiryo UI" panose="020B0604030504040204" pitchFamily="50" charset="-128"/>
              </a:rPr>
              <a:t>上のディレクトリ構成</a:t>
            </a:r>
            <a:endParaRPr lang="ja-JP" altLang="en-US" sz="1050" b="1" u="sng" kern="0" dirty="0">
              <a:solidFill>
                <a:schemeClr val="bg2"/>
              </a:solidFill>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3"/>
          <a:stretch>
            <a:fillRect/>
          </a:stretch>
        </p:blipFill>
        <p:spPr>
          <a:xfrm>
            <a:off x="576944" y="3162241"/>
            <a:ext cx="7934325" cy="3233738"/>
          </a:xfrm>
          <a:prstGeom prst="rect">
            <a:avLst/>
          </a:prstGeom>
          <a:ln w="12700">
            <a:solidFill>
              <a:schemeClr val="tx1"/>
            </a:solidFill>
          </a:ln>
        </p:spPr>
      </p:pic>
      <p:sp>
        <p:nvSpPr>
          <p:cNvPr id="20" name="テキスト ボックス 19"/>
          <p:cNvSpPr txBox="1"/>
          <p:nvPr/>
        </p:nvSpPr>
        <p:spPr>
          <a:xfrm>
            <a:off x="425455" y="2880416"/>
            <a:ext cx="1028988" cy="269875"/>
          </a:xfrm>
          <a:prstGeom prst="rect">
            <a:avLst/>
          </a:prstGeom>
          <a:noFill/>
        </p:spPr>
        <p:txBody>
          <a:bodyPr wrap="none" lIns="0" rIns="0" rtlCol="0">
            <a:noAutofit/>
          </a:bodyPr>
          <a:lstStyle/>
          <a:p>
            <a:pPr defTabSz="895327">
              <a:defRPr/>
            </a:pPr>
            <a:r>
              <a:rPr lang="ja-JP" altLang="en-US" sz="1050" b="1" u="sng" kern="0" dirty="0">
                <a:solidFill>
                  <a:schemeClr val="bg2"/>
                </a:solidFill>
                <a:latin typeface="Meiryo UI" panose="020B0604030504040204" pitchFamily="50" charset="-128"/>
                <a:ea typeface="Meiryo UI" panose="020B0604030504040204" pitchFamily="50" charset="-128"/>
              </a:rPr>
              <a:t>アクセス記録サーバ</a:t>
            </a:r>
            <a:r>
              <a:rPr lang="ja-JP" altLang="en-US" sz="1050" b="1" u="sng" kern="0" dirty="0" smtClean="0">
                <a:solidFill>
                  <a:schemeClr val="bg2"/>
                </a:solidFill>
                <a:latin typeface="Meiryo UI" panose="020B0604030504040204" pitchFamily="50" charset="-128"/>
                <a:ea typeface="Meiryo UI" panose="020B0604030504040204" pitchFamily="50" charset="-128"/>
              </a:rPr>
              <a:t>上のディレクトリ構成</a:t>
            </a:r>
            <a:endParaRPr lang="ja-JP" altLang="en-US" sz="1050" b="1" u="sng" kern="0" dirty="0">
              <a:solidFill>
                <a:schemeClr val="bg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6905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個別取込結果ビュー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テーブルは二次利用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からの反映対象を処理対象施設マスタのデータ取得対象フラグで制御している。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個別取込結果テーブルも</a:t>
            </a:r>
            <a:r>
              <a:rPr lang="ja-JP" altLang="en-US" dirty="0">
                <a:latin typeface="Meiryo UI" panose="020B0604030504040204" pitchFamily="50" charset="-128"/>
                <a:ea typeface="Meiryo UI" panose="020B0604030504040204" pitchFamily="50" charset="-128"/>
              </a:rPr>
              <a:t>同様にデータ取得対象</a:t>
            </a:r>
            <a:r>
              <a:rPr lang="ja-JP" altLang="en-US" dirty="0" smtClean="0">
                <a:latin typeface="Meiryo UI" panose="020B0604030504040204" pitchFamily="50" charset="-128"/>
                <a:ea typeface="Meiryo UI" panose="020B0604030504040204" pitchFamily="50" charset="-128"/>
              </a:rPr>
              <a:t>フラグで制御を行いたいが、</a:t>
            </a:r>
            <a:r>
              <a:rPr lang="en-US" altLang="ja-JP" dirty="0">
                <a:latin typeface="Meiryo UI" panose="020B0604030504040204" pitchFamily="50" charset="-128"/>
                <a:ea typeface="Meiryo UI" panose="020B0604030504040204" pitchFamily="50" charset="-128"/>
              </a:rPr>
              <a:t> MML</a:t>
            </a:r>
            <a:r>
              <a:rPr lang="ja-JP" altLang="en-US" dirty="0">
                <a:latin typeface="Meiryo UI" panose="020B0604030504040204" pitchFamily="50" charset="-128"/>
                <a:ea typeface="Meiryo UI" panose="020B0604030504040204" pitchFamily="50" charset="-128"/>
              </a:rPr>
              <a:t>個別取込結果</a:t>
            </a:r>
            <a:r>
              <a:rPr lang="ja-JP" altLang="en-US" dirty="0" smtClean="0">
                <a:latin typeface="Meiryo UI" panose="020B0604030504040204" pitchFamily="50" charset="-128"/>
                <a:ea typeface="Meiryo UI" panose="020B0604030504040204" pitchFamily="50" charset="-128"/>
              </a:rPr>
              <a:t>テーブルのデータを物理削除すると</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個別取込管理テーブルと整合性が取れなくなる点で問題がある。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そこで</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a:t>
            </a:r>
            <a:r>
              <a:rPr lang="ja-JP" altLang="en-US" dirty="0">
                <a:latin typeface="Meiryo UI" panose="020B0604030504040204" pitchFamily="50" charset="-128"/>
                <a:ea typeface="Meiryo UI" panose="020B0604030504040204" pitchFamily="50" charset="-128"/>
              </a:rPr>
              <a:t>テーブルから処理対象施設マスタのデータ取得対象</a:t>
            </a:r>
            <a:r>
              <a:rPr lang="ja-JP" altLang="en-US" dirty="0" smtClean="0">
                <a:latin typeface="Meiryo UI" panose="020B0604030504040204" pitchFamily="50" charset="-128"/>
                <a:ea typeface="Meiryo UI" panose="020B0604030504040204" pitchFamily="50" charset="-128"/>
              </a:rPr>
              <a:t>フラグが</a:t>
            </a:r>
            <a:r>
              <a:rPr lang="en-US" altLang="ja-JP" dirty="0" smtClean="0">
                <a:latin typeface="Meiryo UI" panose="020B0604030504040204" pitchFamily="50" charset="-128"/>
                <a:ea typeface="Meiryo UI" panose="020B0604030504040204" pitchFamily="50" charset="-128"/>
              </a:rPr>
              <a:t>TRUE</a:t>
            </a:r>
            <a:r>
              <a:rPr lang="ja-JP" altLang="en-US" dirty="0" smtClean="0">
                <a:latin typeface="Meiryo UI" panose="020B0604030504040204" pitchFamily="50" charset="-128"/>
                <a:ea typeface="Meiryo UI" panose="020B0604030504040204" pitchFamily="50" charset="-128"/>
              </a:rPr>
              <a:t>となっている施設だけ参照した結果を表示する</a:t>
            </a:r>
            <a:r>
              <a:rPr lang="en-US" altLang="ja-JP" dirty="0">
                <a:solidFill>
                  <a:schemeClr val="bg2"/>
                </a:solidFill>
                <a:latin typeface="Meiryo UI" panose="020B0604030504040204" pitchFamily="50" charset="-128"/>
                <a:ea typeface="Meiryo UI" panose="020B0604030504040204" pitchFamily="50" charset="-128"/>
              </a:rPr>
              <a:t>MML</a:t>
            </a:r>
            <a:r>
              <a:rPr lang="ja-JP" altLang="en-US" dirty="0">
                <a:solidFill>
                  <a:schemeClr val="bg2"/>
                </a:solidFill>
                <a:latin typeface="Meiryo UI" panose="020B0604030504040204" pitchFamily="50" charset="-128"/>
                <a:ea typeface="Meiryo UI" panose="020B0604030504040204" pitchFamily="50" charset="-128"/>
              </a:rPr>
              <a:t>個別取込</a:t>
            </a:r>
            <a:r>
              <a:rPr lang="ja-JP" altLang="en-US" dirty="0" smtClean="0">
                <a:solidFill>
                  <a:schemeClr val="bg2"/>
                </a:solidFill>
                <a:latin typeface="Meiryo UI" panose="020B0604030504040204" pitchFamily="50" charset="-128"/>
                <a:ea typeface="Meiryo UI" panose="020B0604030504040204" pitchFamily="50" charset="-128"/>
              </a:rPr>
              <a:t>結果ビューを参照する運用</a:t>
            </a:r>
            <a:r>
              <a:rPr lang="ja-JP" altLang="en-US" dirty="0" smtClean="0">
                <a:latin typeface="Meiryo UI" panose="020B0604030504040204" pitchFamily="50" charset="-128"/>
                <a:ea typeface="Meiryo UI" panose="020B0604030504040204" pitchFamily="50" charset="-128"/>
              </a:rPr>
              <a:t>としている。</a:t>
            </a:r>
            <a:endParaRPr lang="en-US" altLang="ja-JP" dirty="0" smtClean="0">
              <a:latin typeface="Meiryo UI" panose="020B0604030504040204" pitchFamily="50" charset="-128"/>
              <a:ea typeface="Meiryo UI" panose="020B0604030504040204" pitchFamily="50" charset="-128"/>
            </a:endParaRPr>
          </a:p>
        </p:txBody>
      </p:sp>
      <p:sp>
        <p:nvSpPr>
          <p:cNvPr id="15" name="正方形/長方形 14"/>
          <p:cNvSpPr/>
          <p:nvPr/>
        </p:nvSpPr>
        <p:spPr>
          <a:xfrm>
            <a:off x="577792" y="2321950"/>
            <a:ext cx="8384875" cy="4072471"/>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defTabSz="92588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p:txBody>
      </p:sp>
      <p:sp>
        <p:nvSpPr>
          <p:cNvPr id="16" name="正方形/長方形 15"/>
          <p:cNvSpPr/>
          <p:nvPr/>
        </p:nvSpPr>
        <p:spPr>
          <a:xfrm>
            <a:off x="1950893" y="2430471"/>
            <a:ext cx="1101161" cy="2418779"/>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デリバリ</a:t>
            </a:r>
            <a:r>
              <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Tm</a:t>
            </a:r>
            <a:r>
              <a:rPr kumimoji="1" lang="ja-JP" altLang="en-US"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ツール</a:t>
            </a:r>
            <a:endPar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0" marR="0" lvl="0" indent="0" defTabSz="92588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(milscm4)</a:t>
            </a:r>
          </a:p>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断面</a:t>
            </a:r>
            <a:r>
              <a:rPr lang="en-US" altLang="ja-JP" sz="1050" kern="0" dirty="0" smtClean="0">
                <a:solidFill>
                  <a:srgbClr val="404040"/>
                </a:solidFill>
                <a:latin typeface="Meiryo UI" panose="020B0604030504040204" pitchFamily="50" charset="-128"/>
                <a:ea typeface="Meiryo UI" panose="020B0604030504040204" pitchFamily="50" charset="-128"/>
              </a:rPr>
              <a:t>)</a:t>
            </a:r>
          </a:p>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404040"/>
                </a:solidFill>
                <a:effectLst/>
                <a:uLnTx/>
                <a:uFillTx/>
                <a:latin typeface="Meiryo UI" panose="020B0604030504040204" pitchFamily="50" charset="-128"/>
                <a:ea typeface="Meiryo UI" panose="020B0604030504040204" pitchFamily="50" charset="-128"/>
                <a:cs typeface="+mn-cs"/>
              </a:rPr>
              <a:t>データマート</a:t>
            </a:r>
            <a:endParaRPr kumimoji="1" lang="ja-JP" altLang="en-US"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p:txBody>
      </p:sp>
      <p:sp>
        <p:nvSpPr>
          <p:cNvPr id="17" name="正方形/長方形 16"/>
          <p:cNvSpPr/>
          <p:nvPr/>
        </p:nvSpPr>
        <p:spPr>
          <a:xfrm>
            <a:off x="643704" y="2425431"/>
            <a:ext cx="973976" cy="2418779"/>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二次利用</a:t>
            </a:r>
            <a:r>
              <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DB</a:t>
            </a:r>
          </a:p>
          <a:p>
            <a:pPr marL="0" marR="0" lvl="0" indent="0" defTabSz="92588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(milscm2)</a:t>
            </a:r>
            <a:endParaRPr kumimoji="1" lang="ja-JP" altLang="en-US"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p:txBody>
      </p:sp>
      <p:grpSp>
        <p:nvGrpSpPr>
          <p:cNvPr id="18" name="グループ化 17"/>
          <p:cNvGrpSpPr/>
          <p:nvPr/>
        </p:nvGrpSpPr>
        <p:grpSpPr>
          <a:xfrm>
            <a:off x="870332" y="3101854"/>
            <a:ext cx="418282" cy="385705"/>
            <a:chOff x="-777240" y="1417321"/>
            <a:chExt cx="338132" cy="311797"/>
          </a:xfrm>
        </p:grpSpPr>
        <p:sp>
          <p:nvSpPr>
            <p:cNvPr id="19" name="円柱 18"/>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20" name="円柱 19"/>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21" name="円柱 20"/>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MML</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22" name="グループ化 21"/>
          <p:cNvGrpSpPr/>
          <p:nvPr/>
        </p:nvGrpSpPr>
        <p:grpSpPr>
          <a:xfrm>
            <a:off x="870332" y="3523111"/>
            <a:ext cx="418282" cy="385705"/>
            <a:chOff x="-777240" y="1417321"/>
            <a:chExt cx="338132" cy="311797"/>
          </a:xfrm>
        </p:grpSpPr>
        <p:sp>
          <p:nvSpPr>
            <p:cNvPr id="23" name="円柱 22"/>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24" name="円柱 23"/>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25" name="円柱 24"/>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DPC</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26" name="グループ化 25"/>
          <p:cNvGrpSpPr/>
          <p:nvPr/>
        </p:nvGrpSpPr>
        <p:grpSpPr>
          <a:xfrm>
            <a:off x="870332" y="3948007"/>
            <a:ext cx="418282" cy="385705"/>
            <a:chOff x="-777240" y="1417321"/>
            <a:chExt cx="338132" cy="311797"/>
          </a:xfrm>
        </p:grpSpPr>
        <p:sp>
          <p:nvSpPr>
            <p:cNvPr id="27" name="円柱 26"/>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28" name="円柱 27"/>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29" name="円柱 28"/>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レセプト</a:t>
              </a:r>
            </a:p>
          </p:txBody>
        </p:sp>
      </p:grpSp>
      <p:grpSp>
        <p:nvGrpSpPr>
          <p:cNvPr id="30" name="グループ化 29"/>
          <p:cNvGrpSpPr/>
          <p:nvPr/>
        </p:nvGrpSpPr>
        <p:grpSpPr>
          <a:xfrm>
            <a:off x="2275016" y="3099607"/>
            <a:ext cx="418282" cy="385705"/>
            <a:chOff x="-777240" y="1417321"/>
            <a:chExt cx="338132" cy="311797"/>
          </a:xfrm>
        </p:grpSpPr>
        <p:sp>
          <p:nvSpPr>
            <p:cNvPr id="31" name="円柱 30"/>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32" name="円柱 31"/>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33" name="円柱 32"/>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MML</a:t>
              </a:r>
            </a:p>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kern="0" dirty="0" smtClean="0">
                  <a:solidFill>
                    <a:srgbClr val="6785C1"/>
                  </a:solidFill>
                  <a:latin typeface="Meiryo UI" panose="020B0604030504040204" pitchFamily="50" charset="-128"/>
                  <a:ea typeface="Meiryo UI" panose="020B0604030504040204" pitchFamily="50" charset="-128"/>
                </a:rPr>
                <a:t>(</a:t>
              </a:r>
              <a:r>
                <a:rPr kumimoji="1" lang="ja-JP" altLang="en-US" sz="800" kern="0" dirty="0" smtClean="0">
                  <a:solidFill>
                    <a:srgbClr val="6785C1"/>
                  </a:solidFill>
                  <a:latin typeface="Meiryo UI" panose="020B0604030504040204" pitchFamily="50" charset="-128"/>
                  <a:ea typeface="Meiryo UI" panose="020B0604030504040204" pitchFamily="50" charset="-128"/>
                </a:rPr>
                <a:t>断面</a:t>
              </a:r>
              <a:r>
                <a:rPr kumimoji="1" lang="en-US" altLang="ja-JP" sz="800" kern="0" dirty="0" smtClean="0">
                  <a:solidFill>
                    <a:srgbClr val="6785C1"/>
                  </a:solidFill>
                  <a:latin typeface="Meiryo UI" panose="020B0604030504040204" pitchFamily="50" charset="-128"/>
                  <a:ea typeface="Meiryo UI" panose="020B0604030504040204" pitchFamily="50" charset="-128"/>
                </a:rPr>
                <a:t>)</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34" name="グループ化 33"/>
          <p:cNvGrpSpPr/>
          <p:nvPr/>
        </p:nvGrpSpPr>
        <p:grpSpPr>
          <a:xfrm>
            <a:off x="2275016" y="3520864"/>
            <a:ext cx="418282" cy="385705"/>
            <a:chOff x="-777240" y="1417321"/>
            <a:chExt cx="338132" cy="311797"/>
          </a:xfrm>
        </p:grpSpPr>
        <p:sp>
          <p:nvSpPr>
            <p:cNvPr id="35" name="円柱 34"/>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36" name="円柱 35"/>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37" name="円柱 36"/>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DPC</a:t>
              </a:r>
            </a:p>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kern="0" dirty="0" smtClean="0">
                  <a:solidFill>
                    <a:srgbClr val="6785C1"/>
                  </a:solidFill>
                  <a:latin typeface="Meiryo UI" panose="020B0604030504040204" pitchFamily="50" charset="-128"/>
                  <a:ea typeface="Meiryo UI" panose="020B0604030504040204" pitchFamily="50" charset="-128"/>
                </a:rPr>
                <a:t>(</a:t>
              </a:r>
              <a:r>
                <a:rPr kumimoji="1" lang="ja-JP" altLang="en-US" sz="800" kern="0" dirty="0" smtClean="0">
                  <a:solidFill>
                    <a:srgbClr val="6785C1"/>
                  </a:solidFill>
                  <a:latin typeface="Meiryo UI" panose="020B0604030504040204" pitchFamily="50" charset="-128"/>
                  <a:ea typeface="Meiryo UI" panose="020B0604030504040204" pitchFamily="50" charset="-128"/>
                </a:rPr>
                <a:t>断面</a:t>
              </a:r>
              <a:r>
                <a:rPr kumimoji="1" lang="en-US" altLang="ja-JP" sz="800" kern="0" dirty="0" smtClean="0">
                  <a:solidFill>
                    <a:srgbClr val="6785C1"/>
                  </a:solidFill>
                  <a:latin typeface="Meiryo UI" panose="020B0604030504040204" pitchFamily="50" charset="-128"/>
                  <a:ea typeface="Meiryo UI" panose="020B0604030504040204" pitchFamily="50" charset="-128"/>
                </a:rPr>
                <a:t>)</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38" name="グループ化 37"/>
          <p:cNvGrpSpPr/>
          <p:nvPr/>
        </p:nvGrpSpPr>
        <p:grpSpPr>
          <a:xfrm>
            <a:off x="2275016" y="3945760"/>
            <a:ext cx="418282" cy="385705"/>
            <a:chOff x="-777240" y="1417321"/>
            <a:chExt cx="338132" cy="311797"/>
          </a:xfrm>
        </p:grpSpPr>
        <p:sp>
          <p:nvSpPr>
            <p:cNvPr id="39" name="円柱 38"/>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40" name="円柱 39"/>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41" name="円柱 40"/>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レセプト</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断面</a:t>
              </a:r>
              <a:r>
                <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sp>
        <p:nvSpPr>
          <p:cNvPr id="47" name="正方形/長方形 46"/>
          <p:cNvSpPr/>
          <p:nvPr/>
        </p:nvSpPr>
        <p:spPr>
          <a:xfrm>
            <a:off x="3803339" y="2430473"/>
            <a:ext cx="1434374" cy="1442772"/>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sz="1050" kern="0" dirty="0" smtClean="0">
                <a:solidFill>
                  <a:srgbClr val="404040"/>
                </a:solidFill>
                <a:latin typeface="Meiryo UI" panose="020B0604030504040204" pitchFamily="50" charset="-128"/>
                <a:ea typeface="Meiryo UI" panose="020B0604030504040204" pitchFamily="50" charset="-128"/>
              </a:rPr>
              <a:t>デリバリ</a:t>
            </a:r>
            <a:r>
              <a:rPr kumimoji="1" lang="en-US" altLang="ja-JP" sz="1050" kern="0" dirty="0" smtClean="0">
                <a:solidFill>
                  <a:srgbClr val="404040"/>
                </a:solidFill>
                <a:latin typeface="Meiryo UI" panose="020B0604030504040204" pitchFamily="50" charset="-128"/>
                <a:ea typeface="Meiryo UI" panose="020B0604030504040204" pitchFamily="50" charset="-128"/>
              </a:rPr>
              <a:t>Tm</a:t>
            </a:r>
            <a:r>
              <a:rPr kumimoji="1" lang="ja-JP" altLang="en-US" sz="1050" kern="0" dirty="0" smtClean="0">
                <a:solidFill>
                  <a:srgbClr val="404040"/>
                </a:solidFill>
                <a:latin typeface="Meiryo UI" panose="020B0604030504040204" pitchFamily="50" charset="-128"/>
                <a:ea typeface="Meiryo UI" panose="020B0604030504040204" pitchFamily="50" charset="-128"/>
              </a:rPr>
              <a:t>用汎用データ</a:t>
            </a:r>
            <a:endPar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0" marR="0" lvl="0" indent="0" defTabSz="92588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(milscm_general)</a:t>
            </a:r>
          </a:p>
        </p:txBody>
      </p:sp>
      <p:sp>
        <p:nvSpPr>
          <p:cNvPr id="48" name="正方形/長方形 47"/>
          <p:cNvSpPr/>
          <p:nvPr/>
        </p:nvSpPr>
        <p:spPr>
          <a:xfrm>
            <a:off x="5756805" y="4975470"/>
            <a:ext cx="2679498" cy="1319342"/>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defTabSz="925880">
              <a:defRPr/>
            </a:pPr>
            <a:r>
              <a:rPr kumimoji="1" lang="ja-JP" altLang="en-US" sz="1050" kern="0" dirty="0" smtClean="0">
                <a:solidFill>
                  <a:srgbClr val="404040"/>
                </a:solidFill>
                <a:latin typeface="Meiryo UI" panose="020B0604030504040204" pitchFamily="50" charset="-128"/>
                <a:ea typeface="Meiryo UI" panose="020B0604030504040204" pitchFamily="50" charset="-128"/>
              </a:rPr>
              <a:t>本案件用データスキーマ</a:t>
            </a:r>
            <a:endParaRPr kumimoji="1" lang="en-US" altLang="ja-JP" sz="1050" kern="0" dirty="0">
              <a:solidFill>
                <a:srgbClr val="404040"/>
              </a:solidFill>
              <a:latin typeface="Meiryo UI" panose="020B0604030504040204" pitchFamily="50" charset="-128"/>
              <a:ea typeface="Meiryo UI" panose="020B0604030504040204" pitchFamily="50" charset="-128"/>
            </a:endParaRPr>
          </a:p>
          <a:p>
            <a:pPr lvl="0" defTabSz="925880">
              <a:defRPr/>
            </a:pPr>
            <a:r>
              <a:rPr kumimoji="1" lang="en-US" altLang="ja-JP" sz="1050" kern="0" dirty="0">
                <a:solidFill>
                  <a:srgbClr val="404040"/>
                </a:solidFill>
                <a:latin typeface="Meiryo UI" panose="020B0604030504040204" pitchFamily="50" charset="-128"/>
                <a:ea typeface="Meiryo UI" panose="020B0604030504040204" pitchFamily="50" charset="-128"/>
              </a:rPr>
              <a:t>(milscm</a:t>
            </a:r>
            <a:r>
              <a:rPr kumimoji="1" lang="en-US" altLang="ja-JP" sz="1050" kern="0" dirty="0" smtClean="0">
                <a:solidFill>
                  <a:srgbClr val="404040"/>
                </a:solidFill>
                <a:latin typeface="Meiryo UI" panose="020B0604030504040204" pitchFamily="50" charset="-128"/>
                <a:ea typeface="Meiryo UI" panose="020B0604030504040204" pitchFamily="50" charset="-128"/>
              </a:rPr>
              <a:t>_[</a:t>
            </a:r>
            <a:r>
              <a:rPr kumimoji="1" lang="ja-JP" altLang="en-US" sz="1050" kern="0" dirty="0" smtClean="0">
                <a:solidFill>
                  <a:srgbClr val="404040"/>
                </a:solidFill>
                <a:latin typeface="Meiryo UI" panose="020B0604030504040204" pitchFamily="50" charset="-128"/>
                <a:ea typeface="Meiryo UI" panose="020B0604030504040204" pitchFamily="50" charset="-128"/>
              </a:rPr>
              <a:t>案件</a:t>
            </a:r>
            <a:r>
              <a:rPr kumimoji="1" lang="en-US" altLang="ja-JP" sz="1050" kern="0" dirty="0" smtClean="0">
                <a:solidFill>
                  <a:srgbClr val="404040"/>
                </a:solidFill>
                <a:latin typeface="Meiryo UI" panose="020B0604030504040204" pitchFamily="50" charset="-128"/>
                <a:ea typeface="Meiryo UI" panose="020B0604030504040204" pitchFamily="50" charset="-128"/>
              </a:rPr>
              <a:t>NO])</a:t>
            </a:r>
            <a:endParaRPr kumimoji="1" lang="ja-JP" altLang="en-US" sz="1050" kern="0" dirty="0">
              <a:solidFill>
                <a:srgbClr val="404040"/>
              </a:solidFill>
              <a:latin typeface="Meiryo UI" panose="020B0604030504040204" pitchFamily="50" charset="-128"/>
              <a:ea typeface="Meiryo UI" panose="020B0604030504040204" pitchFamily="50" charset="-128"/>
            </a:endParaRPr>
          </a:p>
        </p:txBody>
      </p:sp>
      <p:grpSp>
        <p:nvGrpSpPr>
          <p:cNvPr id="49" name="グループ化 48"/>
          <p:cNvGrpSpPr/>
          <p:nvPr/>
        </p:nvGrpSpPr>
        <p:grpSpPr>
          <a:xfrm>
            <a:off x="4194399" y="3069422"/>
            <a:ext cx="418282" cy="385705"/>
            <a:chOff x="-777240" y="1417321"/>
            <a:chExt cx="338132" cy="311797"/>
          </a:xfrm>
        </p:grpSpPr>
        <p:sp>
          <p:nvSpPr>
            <p:cNvPr id="50" name="円柱 49"/>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51" name="円柱 50"/>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52" name="円柱 51"/>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フィジビリティ用</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kern="0" dirty="0">
                  <a:solidFill>
                    <a:srgbClr val="6785C1"/>
                  </a:solidFill>
                  <a:latin typeface="Meiryo UI" panose="020B0604030504040204" pitchFamily="50" charset="-128"/>
                  <a:ea typeface="Meiryo UI" panose="020B0604030504040204" pitchFamily="50" charset="-128"/>
                </a:rPr>
                <a:t>データマート</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53" name="グループ化 52"/>
          <p:cNvGrpSpPr/>
          <p:nvPr/>
        </p:nvGrpSpPr>
        <p:grpSpPr>
          <a:xfrm>
            <a:off x="6045791" y="5481466"/>
            <a:ext cx="418282" cy="385705"/>
            <a:chOff x="-777240" y="1417321"/>
            <a:chExt cx="338132" cy="311797"/>
          </a:xfrm>
        </p:grpSpPr>
        <p:sp>
          <p:nvSpPr>
            <p:cNvPr id="54" name="円柱 53"/>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55" name="円柱 54"/>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56" name="円柱 55"/>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集計元</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kern="0" dirty="0">
                  <a:solidFill>
                    <a:srgbClr val="6785C1"/>
                  </a:solidFill>
                  <a:latin typeface="Meiryo UI" panose="020B0604030504040204" pitchFamily="50" charset="-128"/>
                  <a:ea typeface="Meiryo UI" panose="020B0604030504040204" pitchFamily="50" charset="-128"/>
                </a:rPr>
                <a:t>データ</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57" name="グループ化 56"/>
          <p:cNvGrpSpPr/>
          <p:nvPr/>
        </p:nvGrpSpPr>
        <p:grpSpPr>
          <a:xfrm>
            <a:off x="6815681" y="5481466"/>
            <a:ext cx="418282" cy="385705"/>
            <a:chOff x="-777240" y="1417321"/>
            <a:chExt cx="338132" cy="311797"/>
          </a:xfrm>
        </p:grpSpPr>
        <p:sp>
          <p:nvSpPr>
            <p:cNvPr id="58" name="円柱 57"/>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60" name="円柱 59"/>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62" name="円柱 61"/>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中間</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データ</a:t>
              </a:r>
            </a:p>
          </p:txBody>
        </p:sp>
      </p:grpSp>
      <p:grpSp>
        <p:nvGrpSpPr>
          <p:cNvPr id="63" name="グループ化 62"/>
          <p:cNvGrpSpPr/>
          <p:nvPr/>
        </p:nvGrpSpPr>
        <p:grpSpPr>
          <a:xfrm>
            <a:off x="7582329" y="5479278"/>
            <a:ext cx="418282" cy="385705"/>
            <a:chOff x="-777240" y="1417321"/>
            <a:chExt cx="338132" cy="311797"/>
          </a:xfrm>
        </p:grpSpPr>
        <p:sp>
          <p:nvSpPr>
            <p:cNvPr id="66" name="円柱 65"/>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70" name="円柱 69"/>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71" name="円柱 70"/>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kern="0" dirty="0" smtClean="0">
                  <a:solidFill>
                    <a:srgbClr val="6785C1"/>
                  </a:solidFill>
                  <a:latin typeface="Meiryo UI" panose="020B0604030504040204" pitchFamily="50" charset="-128"/>
                  <a:ea typeface="Meiryo UI" panose="020B0604030504040204" pitchFamily="50" charset="-128"/>
                </a:rPr>
                <a:t>分析結果</a:t>
              </a:r>
              <a:endParaRPr kumimoji="1" lang="en-US" altLang="ja-JP" sz="800" kern="0" dirty="0" smtClean="0">
                <a:solidFill>
                  <a:srgbClr val="6785C1"/>
                </a:solidFill>
                <a:latin typeface="Meiryo UI" panose="020B0604030504040204" pitchFamily="50" charset="-128"/>
                <a:ea typeface="Meiryo UI" panose="020B0604030504040204" pitchFamily="50" charset="-128"/>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データ</a:t>
              </a:r>
            </a:p>
          </p:txBody>
        </p:sp>
      </p:grpSp>
      <p:cxnSp>
        <p:nvCxnSpPr>
          <p:cNvPr id="72" name="直線矢印コネクタ 71"/>
          <p:cNvCxnSpPr>
            <a:stCxn id="56" idx="4"/>
            <a:endCxn id="62" idx="2"/>
          </p:cNvCxnSpPr>
          <p:nvPr/>
        </p:nvCxnSpPr>
        <p:spPr>
          <a:xfrm>
            <a:off x="6464073" y="5716351"/>
            <a:ext cx="449398" cy="0"/>
          </a:xfrm>
          <a:prstGeom prst="straightConnector1">
            <a:avLst/>
          </a:prstGeom>
          <a:noFill/>
          <a:ln w="9525" cap="flat" cmpd="sng" algn="ctr">
            <a:solidFill>
              <a:srgbClr val="E6B600"/>
            </a:solidFill>
            <a:prstDash val="solid"/>
            <a:tailEnd type="triangle"/>
          </a:ln>
          <a:effectLst/>
        </p:spPr>
      </p:cxnSp>
      <p:cxnSp>
        <p:nvCxnSpPr>
          <p:cNvPr id="73" name="直線矢印コネクタ 72"/>
          <p:cNvCxnSpPr>
            <a:stCxn id="62" idx="4"/>
            <a:endCxn id="71" idx="2"/>
          </p:cNvCxnSpPr>
          <p:nvPr/>
        </p:nvCxnSpPr>
        <p:spPr>
          <a:xfrm flipV="1">
            <a:off x="7233963" y="5714163"/>
            <a:ext cx="446156" cy="2188"/>
          </a:xfrm>
          <a:prstGeom prst="straightConnector1">
            <a:avLst/>
          </a:prstGeom>
          <a:noFill/>
          <a:ln w="9525" cap="flat" cmpd="sng" algn="ctr">
            <a:solidFill>
              <a:srgbClr val="E6B600"/>
            </a:solidFill>
            <a:prstDash val="solid"/>
            <a:tailEnd type="triangle"/>
          </a:ln>
          <a:effectLst/>
        </p:spPr>
      </p:cxnSp>
      <p:sp>
        <p:nvSpPr>
          <p:cNvPr id="74" name="正方形/長方形 73"/>
          <p:cNvSpPr/>
          <p:nvPr/>
        </p:nvSpPr>
        <p:spPr>
          <a:xfrm>
            <a:off x="5756805" y="2425432"/>
            <a:ext cx="2679498" cy="1447113"/>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defTabSz="925880">
              <a:defRPr/>
            </a:pPr>
            <a:r>
              <a:rPr kumimoji="1" lang="ja-JP" altLang="en-US" sz="1050" kern="0" dirty="0">
                <a:solidFill>
                  <a:srgbClr val="404040"/>
                </a:solidFill>
                <a:latin typeface="Meiryo UI" panose="020B0604030504040204" pitchFamily="50" charset="-128"/>
                <a:ea typeface="Meiryo UI" panose="020B0604030504040204" pitchFamily="50" charset="-128"/>
              </a:rPr>
              <a:t>フィジビリティ</a:t>
            </a:r>
            <a:r>
              <a:rPr kumimoji="1" lang="ja-JP" altLang="en-US" sz="1050" kern="0" dirty="0" smtClean="0">
                <a:solidFill>
                  <a:srgbClr val="404040"/>
                </a:solidFill>
                <a:latin typeface="Meiryo UI" panose="020B0604030504040204" pitchFamily="50" charset="-128"/>
                <a:ea typeface="Meiryo UI" panose="020B0604030504040204" pitchFamily="50" charset="-128"/>
              </a:rPr>
              <a:t>対応用データスキーマ</a:t>
            </a:r>
            <a:endParaRPr kumimoji="1" lang="en-US" altLang="ja-JP" sz="1050" kern="0" dirty="0">
              <a:solidFill>
                <a:srgbClr val="404040"/>
              </a:solidFill>
              <a:latin typeface="Meiryo UI" panose="020B0604030504040204" pitchFamily="50" charset="-128"/>
              <a:ea typeface="Meiryo UI" panose="020B0604030504040204" pitchFamily="50" charset="-128"/>
            </a:endParaRPr>
          </a:p>
          <a:p>
            <a:pPr lvl="0" defTabSz="925880">
              <a:defRPr/>
            </a:pPr>
            <a:r>
              <a:rPr kumimoji="1" lang="en-US" altLang="ja-JP" sz="1050" kern="0" dirty="0">
                <a:solidFill>
                  <a:srgbClr val="404040"/>
                </a:solidFill>
                <a:latin typeface="Meiryo UI" panose="020B0604030504040204" pitchFamily="50" charset="-128"/>
                <a:ea typeface="Meiryo UI" panose="020B0604030504040204" pitchFamily="50" charset="-128"/>
              </a:rPr>
              <a:t>(milscm_[</a:t>
            </a:r>
            <a:r>
              <a:rPr kumimoji="1" lang="ja-JP" altLang="en-US" sz="1050" kern="0" dirty="0">
                <a:solidFill>
                  <a:srgbClr val="404040"/>
                </a:solidFill>
                <a:latin typeface="Meiryo UI" panose="020B0604030504040204" pitchFamily="50" charset="-128"/>
                <a:ea typeface="Meiryo UI" panose="020B0604030504040204" pitchFamily="50" charset="-128"/>
              </a:rPr>
              <a:t>年度</a:t>
            </a:r>
            <a:r>
              <a:rPr kumimoji="1" lang="en-US" altLang="ja-JP" sz="1050" kern="0" dirty="0">
                <a:solidFill>
                  <a:srgbClr val="404040"/>
                </a:solidFill>
                <a:latin typeface="Meiryo UI" panose="020B0604030504040204" pitchFamily="50" charset="-128"/>
                <a:ea typeface="Meiryo UI" panose="020B0604030504040204" pitchFamily="50" charset="-128"/>
              </a:rPr>
              <a:t>]_pre)</a:t>
            </a:r>
            <a:endParaRPr kumimoji="1" lang="ja-JP" altLang="en-US" sz="1050" kern="0" dirty="0">
              <a:solidFill>
                <a:srgbClr val="404040"/>
              </a:solidFill>
              <a:latin typeface="Meiryo UI" panose="020B0604030504040204" pitchFamily="50" charset="-128"/>
              <a:ea typeface="Meiryo UI" panose="020B0604030504040204" pitchFamily="50" charset="-128"/>
            </a:endParaRPr>
          </a:p>
        </p:txBody>
      </p:sp>
      <p:grpSp>
        <p:nvGrpSpPr>
          <p:cNvPr id="75" name="グループ化 74"/>
          <p:cNvGrpSpPr/>
          <p:nvPr/>
        </p:nvGrpSpPr>
        <p:grpSpPr>
          <a:xfrm>
            <a:off x="6039914" y="3063336"/>
            <a:ext cx="418282" cy="385705"/>
            <a:chOff x="-777240" y="1417321"/>
            <a:chExt cx="338132" cy="311797"/>
          </a:xfrm>
        </p:grpSpPr>
        <p:sp>
          <p:nvSpPr>
            <p:cNvPr id="77" name="円柱 76"/>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78" name="円柱 77"/>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79" name="円柱 78"/>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集計元</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kern="0" dirty="0">
                  <a:solidFill>
                    <a:srgbClr val="6785C1"/>
                  </a:solidFill>
                  <a:latin typeface="Meiryo UI" panose="020B0604030504040204" pitchFamily="50" charset="-128"/>
                  <a:ea typeface="Meiryo UI" panose="020B0604030504040204" pitchFamily="50" charset="-128"/>
                </a:rPr>
                <a:t>データ</a:t>
              </a: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grpSp>
      <p:grpSp>
        <p:nvGrpSpPr>
          <p:cNvPr id="80" name="グループ化 79"/>
          <p:cNvGrpSpPr/>
          <p:nvPr/>
        </p:nvGrpSpPr>
        <p:grpSpPr>
          <a:xfrm>
            <a:off x="6809804" y="3063336"/>
            <a:ext cx="418282" cy="385705"/>
            <a:chOff x="-777240" y="1417321"/>
            <a:chExt cx="338132" cy="311797"/>
          </a:xfrm>
        </p:grpSpPr>
        <p:sp>
          <p:nvSpPr>
            <p:cNvPr id="81" name="円柱 80"/>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82" name="円柱 81"/>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83" name="円柱 82"/>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中間</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データ</a:t>
              </a:r>
            </a:p>
          </p:txBody>
        </p:sp>
      </p:grpSp>
      <p:grpSp>
        <p:nvGrpSpPr>
          <p:cNvPr id="84" name="グループ化 83"/>
          <p:cNvGrpSpPr/>
          <p:nvPr/>
        </p:nvGrpSpPr>
        <p:grpSpPr>
          <a:xfrm>
            <a:off x="7576452" y="3061148"/>
            <a:ext cx="418282" cy="385705"/>
            <a:chOff x="-777240" y="1417321"/>
            <a:chExt cx="338132" cy="311797"/>
          </a:xfrm>
        </p:grpSpPr>
        <p:sp>
          <p:nvSpPr>
            <p:cNvPr id="85" name="円柱 84"/>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86" name="円柱 85"/>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87" name="円柱 86"/>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kern="0" dirty="0" smtClean="0">
                  <a:solidFill>
                    <a:srgbClr val="6785C1"/>
                  </a:solidFill>
                  <a:latin typeface="Meiryo UI" panose="020B0604030504040204" pitchFamily="50" charset="-128"/>
                  <a:ea typeface="Meiryo UI" panose="020B0604030504040204" pitchFamily="50" charset="-128"/>
                </a:rPr>
                <a:t>分析結果</a:t>
              </a:r>
              <a:endParaRPr kumimoji="1" lang="en-US" altLang="ja-JP" sz="800" kern="0" dirty="0" smtClean="0">
                <a:solidFill>
                  <a:srgbClr val="6785C1"/>
                </a:solidFill>
                <a:latin typeface="Meiryo UI" panose="020B0604030504040204" pitchFamily="50" charset="-128"/>
                <a:ea typeface="Meiryo UI" panose="020B0604030504040204" pitchFamily="50" charset="-128"/>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データ</a:t>
              </a:r>
            </a:p>
          </p:txBody>
        </p:sp>
      </p:grpSp>
      <p:cxnSp>
        <p:nvCxnSpPr>
          <p:cNvPr id="88" name="直線矢印コネクタ 87"/>
          <p:cNvCxnSpPr>
            <a:stCxn id="79" idx="4"/>
            <a:endCxn id="83" idx="2"/>
          </p:cNvCxnSpPr>
          <p:nvPr/>
        </p:nvCxnSpPr>
        <p:spPr>
          <a:xfrm>
            <a:off x="6458196" y="3298221"/>
            <a:ext cx="449398" cy="0"/>
          </a:xfrm>
          <a:prstGeom prst="straightConnector1">
            <a:avLst/>
          </a:prstGeom>
          <a:noFill/>
          <a:ln w="9525" cap="flat" cmpd="sng" algn="ctr">
            <a:solidFill>
              <a:srgbClr val="E6B600"/>
            </a:solidFill>
            <a:prstDash val="solid"/>
            <a:tailEnd type="triangle"/>
          </a:ln>
          <a:effectLst/>
        </p:spPr>
      </p:cxnSp>
      <p:cxnSp>
        <p:nvCxnSpPr>
          <p:cNvPr id="89" name="直線矢印コネクタ 88"/>
          <p:cNvCxnSpPr>
            <a:stCxn id="83" idx="4"/>
            <a:endCxn id="87" idx="2"/>
          </p:cNvCxnSpPr>
          <p:nvPr/>
        </p:nvCxnSpPr>
        <p:spPr>
          <a:xfrm flipV="1">
            <a:off x="7228086" y="3296033"/>
            <a:ext cx="446156" cy="2188"/>
          </a:xfrm>
          <a:prstGeom prst="straightConnector1">
            <a:avLst/>
          </a:prstGeom>
          <a:noFill/>
          <a:ln w="9525" cap="flat" cmpd="sng" algn="ctr">
            <a:solidFill>
              <a:srgbClr val="E6B600"/>
            </a:solidFill>
            <a:prstDash val="solid"/>
            <a:tailEnd type="triangle"/>
          </a:ln>
          <a:effectLst/>
        </p:spPr>
      </p:cxnSp>
      <p:cxnSp>
        <p:nvCxnSpPr>
          <p:cNvPr id="90" name="直線矢印コネクタ 89"/>
          <p:cNvCxnSpPr>
            <a:stCxn id="17" idx="3"/>
            <a:endCxn id="16" idx="1"/>
          </p:cNvCxnSpPr>
          <p:nvPr/>
        </p:nvCxnSpPr>
        <p:spPr>
          <a:xfrm>
            <a:off x="1617680" y="3455127"/>
            <a:ext cx="333213" cy="5040"/>
          </a:xfrm>
          <a:prstGeom prst="straightConnector1">
            <a:avLst/>
          </a:prstGeom>
          <a:noFill/>
          <a:ln w="38100" cap="flat" cmpd="sng" algn="ctr">
            <a:solidFill>
              <a:srgbClr val="FF0000"/>
            </a:solidFill>
            <a:prstDash val="solid"/>
            <a:tailEnd type="triangle"/>
          </a:ln>
          <a:effectLst/>
        </p:spPr>
      </p:cxnSp>
      <p:cxnSp>
        <p:nvCxnSpPr>
          <p:cNvPr id="97" name="直線矢印コネクタ 107"/>
          <p:cNvCxnSpPr>
            <a:stCxn id="47" idx="3"/>
            <a:endCxn id="74" idx="1"/>
          </p:cNvCxnSpPr>
          <p:nvPr/>
        </p:nvCxnSpPr>
        <p:spPr>
          <a:xfrm flipV="1">
            <a:off x="5237713" y="3148989"/>
            <a:ext cx="519092" cy="2870"/>
          </a:xfrm>
          <a:prstGeom prst="bentConnector3">
            <a:avLst>
              <a:gd name="adj1" fmla="val 50000"/>
            </a:avLst>
          </a:prstGeom>
          <a:noFill/>
          <a:ln w="38100" cap="flat" cmpd="sng" algn="ctr">
            <a:solidFill>
              <a:srgbClr val="00B050"/>
            </a:solidFill>
            <a:prstDash val="solid"/>
            <a:tailEnd type="triangle"/>
          </a:ln>
          <a:effectLst/>
        </p:spPr>
      </p:cxnSp>
      <p:cxnSp>
        <p:nvCxnSpPr>
          <p:cNvPr id="98" name="直線矢印コネクタ 107"/>
          <p:cNvCxnSpPr>
            <a:stCxn id="16" idx="3"/>
            <a:endCxn id="48" idx="1"/>
          </p:cNvCxnSpPr>
          <p:nvPr/>
        </p:nvCxnSpPr>
        <p:spPr>
          <a:xfrm>
            <a:off x="3052054" y="3639861"/>
            <a:ext cx="2704751" cy="1995280"/>
          </a:xfrm>
          <a:prstGeom prst="bentConnector3">
            <a:avLst>
              <a:gd name="adj1" fmla="val 22072"/>
            </a:avLst>
          </a:prstGeom>
          <a:noFill/>
          <a:ln w="38100" cap="flat" cmpd="sng" algn="ctr">
            <a:solidFill>
              <a:srgbClr val="FFC000"/>
            </a:solidFill>
            <a:prstDash val="solid"/>
            <a:tailEnd type="triangle"/>
          </a:ln>
          <a:effectLst/>
        </p:spPr>
      </p:cxnSp>
      <p:cxnSp>
        <p:nvCxnSpPr>
          <p:cNvPr id="99" name="直線矢印コネクタ 98"/>
          <p:cNvCxnSpPr/>
          <p:nvPr/>
        </p:nvCxnSpPr>
        <p:spPr>
          <a:xfrm>
            <a:off x="3052054" y="2999343"/>
            <a:ext cx="751285" cy="0"/>
          </a:xfrm>
          <a:prstGeom prst="straightConnector1">
            <a:avLst/>
          </a:prstGeom>
          <a:noFill/>
          <a:ln w="38100" cap="flat" cmpd="sng" algn="ctr">
            <a:solidFill>
              <a:srgbClr val="0000FF"/>
            </a:solidFill>
            <a:prstDash val="solid"/>
            <a:tailEnd type="triangle"/>
          </a:ln>
          <a:effectLst/>
        </p:spPr>
      </p:cxnSp>
      <p:cxnSp>
        <p:nvCxnSpPr>
          <p:cNvPr id="100" name="直線矢印コネクタ 107"/>
          <p:cNvCxnSpPr/>
          <p:nvPr/>
        </p:nvCxnSpPr>
        <p:spPr>
          <a:xfrm flipV="1">
            <a:off x="3036151" y="3388867"/>
            <a:ext cx="773983" cy="2015035"/>
          </a:xfrm>
          <a:prstGeom prst="bentConnector3">
            <a:avLst>
              <a:gd name="adj1" fmla="val 50000"/>
            </a:avLst>
          </a:prstGeom>
          <a:noFill/>
          <a:ln w="38100" cap="flat" cmpd="sng" algn="ctr">
            <a:solidFill>
              <a:srgbClr val="0000FF"/>
            </a:solidFill>
            <a:prstDash val="solid"/>
            <a:tailEnd type="triangle"/>
          </a:ln>
          <a:effectLst/>
        </p:spPr>
      </p:cxnSp>
      <p:cxnSp>
        <p:nvCxnSpPr>
          <p:cNvPr id="101" name="直線矢印コネクタ 100"/>
          <p:cNvCxnSpPr>
            <a:endCxn id="48" idx="1"/>
          </p:cNvCxnSpPr>
          <p:nvPr/>
        </p:nvCxnSpPr>
        <p:spPr>
          <a:xfrm>
            <a:off x="3052054" y="5632445"/>
            <a:ext cx="2704751" cy="2696"/>
          </a:xfrm>
          <a:prstGeom prst="straightConnector1">
            <a:avLst/>
          </a:prstGeom>
          <a:noFill/>
          <a:ln w="38100" cap="flat" cmpd="sng" algn="ctr">
            <a:solidFill>
              <a:srgbClr val="FFC000"/>
            </a:solidFill>
            <a:prstDash val="solid"/>
            <a:tailEnd type="triangle"/>
          </a:ln>
          <a:effectLst/>
        </p:spPr>
      </p:cxnSp>
      <p:grpSp>
        <p:nvGrpSpPr>
          <p:cNvPr id="103" name="グループ化 102"/>
          <p:cNvGrpSpPr/>
          <p:nvPr/>
        </p:nvGrpSpPr>
        <p:grpSpPr>
          <a:xfrm>
            <a:off x="2276133" y="4417068"/>
            <a:ext cx="418282" cy="385705"/>
            <a:chOff x="-777240" y="1417321"/>
            <a:chExt cx="338132" cy="311797"/>
          </a:xfrm>
        </p:grpSpPr>
        <p:sp>
          <p:nvSpPr>
            <p:cNvPr id="104" name="円柱 103"/>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106" name="円柱 105"/>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p:txBody>
        </p:sp>
        <p:sp>
          <p:nvSpPr>
            <p:cNvPr id="107" name="円柱 106"/>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データ</a:t>
              </a:r>
              <a:endParaRPr kumimoji="1" lang="en-US" altLang="ja-JP"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smtClean="0">
                  <a:ln>
                    <a:noFill/>
                  </a:ln>
                  <a:solidFill>
                    <a:srgbClr val="6785C1"/>
                  </a:solidFill>
                  <a:effectLst/>
                  <a:uLnTx/>
                  <a:uFillTx/>
                  <a:latin typeface="Meiryo UI" panose="020B0604030504040204" pitchFamily="50" charset="-128"/>
                  <a:ea typeface="Meiryo UI" panose="020B0604030504040204" pitchFamily="50" charset="-128"/>
                  <a:cs typeface="+mn-cs"/>
                </a:rPr>
                <a:t>マート</a:t>
              </a:r>
            </a:p>
          </p:txBody>
        </p:sp>
      </p:grpSp>
      <p:sp>
        <p:nvSpPr>
          <p:cNvPr id="112" name="正方形/長方形 111"/>
          <p:cNvSpPr/>
          <p:nvPr/>
        </p:nvSpPr>
        <p:spPr>
          <a:xfrm>
            <a:off x="1955560" y="4954493"/>
            <a:ext cx="1093819" cy="1201313"/>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82953" tIns="41476" rIns="82953" bIns="41476" numCol="1" spcCol="0" rtlCol="0" fromWordArt="0" anchor="t" anchorCtr="0" forceAA="0" compatLnSpc="1">
            <a:prstTxWarp prst="textNoShape">
              <a:avLst/>
            </a:prstTxWarp>
            <a:noAutofit/>
          </a:bodyPr>
          <a:lstStyle/>
          <a:p>
            <a:pPr defTabSz="839958">
              <a:defRPr/>
            </a:pPr>
            <a:r>
              <a:rPr lang="ja-JP" altLang="en-US" sz="953" kern="0" dirty="0">
                <a:solidFill>
                  <a:srgbClr val="404040"/>
                </a:solidFill>
                <a:latin typeface="Meiryo UI" panose="020B0604030504040204" pitchFamily="50" charset="-128"/>
                <a:ea typeface="Meiryo UI" panose="020B0604030504040204" pitchFamily="50" charset="-128"/>
              </a:rPr>
              <a:t>デリバリ</a:t>
            </a:r>
            <a:r>
              <a:rPr lang="en-US" altLang="ja-JP" sz="953" kern="0" dirty="0">
                <a:solidFill>
                  <a:srgbClr val="404040"/>
                </a:solidFill>
                <a:latin typeface="Meiryo UI" panose="020B0604030504040204" pitchFamily="50" charset="-128"/>
                <a:ea typeface="Meiryo UI" panose="020B0604030504040204" pitchFamily="50" charset="-128"/>
              </a:rPr>
              <a:t>Tm</a:t>
            </a:r>
            <a:r>
              <a:rPr lang="ja-JP" altLang="en-US" sz="953" kern="0" dirty="0">
                <a:solidFill>
                  <a:srgbClr val="404040"/>
                </a:solidFill>
                <a:latin typeface="Meiryo UI" panose="020B0604030504040204" pitchFamily="50" charset="-128"/>
                <a:ea typeface="Meiryo UI" panose="020B0604030504040204" pitchFamily="50" charset="-128"/>
              </a:rPr>
              <a:t>ツール</a:t>
            </a:r>
            <a:endParaRPr lang="en-US" altLang="ja-JP" sz="953" kern="0" dirty="0">
              <a:solidFill>
                <a:srgbClr val="404040"/>
              </a:solidFill>
              <a:latin typeface="Meiryo UI" panose="020B0604030504040204" pitchFamily="50" charset="-128"/>
              <a:ea typeface="Meiryo UI" panose="020B0604030504040204" pitchFamily="50" charset="-128"/>
            </a:endParaRPr>
          </a:p>
          <a:p>
            <a:pPr defTabSz="839958">
              <a:defRPr/>
            </a:pPr>
            <a:r>
              <a:rPr lang="en-US" altLang="ja-JP" sz="953" kern="0" dirty="0">
                <a:solidFill>
                  <a:srgbClr val="404040"/>
                </a:solidFill>
                <a:latin typeface="Meiryo UI" panose="020B0604030504040204" pitchFamily="50" charset="-128"/>
                <a:ea typeface="Meiryo UI" panose="020B0604030504040204" pitchFamily="50" charset="-128"/>
              </a:rPr>
              <a:t>(milscm4)</a:t>
            </a:r>
          </a:p>
          <a:p>
            <a:pPr defTabSz="839958">
              <a:defRPr/>
            </a:pPr>
            <a:r>
              <a:rPr lang="en-US" altLang="ja-JP" sz="953" kern="0" dirty="0" smtClean="0">
                <a:solidFill>
                  <a:srgbClr val="404040"/>
                </a:solidFill>
                <a:latin typeface="Meiryo UI" panose="020B0604030504040204" pitchFamily="50" charset="-128"/>
                <a:ea typeface="Meiryo UI" panose="020B0604030504040204" pitchFamily="50" charset="-128"/>
              </a:rPr>
              <a:t>MML</a:t>
            </a:r>
            <a:r>
              <a:rPr lang="ja-JP" altLang="en-US" sz="953" kern="0" dirty="0" smtClean="0">
                <a:solidFill>
                  <a:srgbClr val="404040"/>
                </a:solidFill>
                <a:latin typeface="Meiryo UI" panose="020B0604030504040204" pitchFamily="50" charset="-128"/>
                <a:ea typeface="Meiryo UI" panose="020B0604030504040204" pitchFamily="50" charset="-128"/>
              </a:rPr>
              <a:t>個別取込</a:t>
            </a:r>
            <a:endParaRPr lang="ja-JP" altLang="en-US" sz="953" kern="0" dirty="0">
              <a:solidFill>
                <a:srgbClr val="404040"/>
              </a:solidFill>
              <a:latin typeface="Meiryo UI" panose="020B0604030504040204" pitchFamily="50" charset="-128"/>
              <a:ea typeface="Meiryo UI" panose="020B0604030504040204" pitchFamily="50" charset="-128"/>
            </a:endParaRPr>
          </a:p>
        </p:txBody>
      </p:sp>
      <p:grpSp>
        <p:nvGrpSpPr>
          <p:cNvPr id="113" name="グループ化 112"/>
          <p:cNvGrpSpPr/>
          <p:nvPr/>
        </p:nvGrpSpPr>
        <p:grpSpPr>
          <a:xfrm>
            <a:off x="2063879" y="5556182"/>
            <a:ext cx="379458" cy="349905"/>
            <a:chOff x="-777240" y="1417321"/>
            <a:chExt cx="338132" cy="311797"/>
          </a:xfrm>
        </p:grpSpPr>
        <p:sp>
          <p:nvSpPr>
            <p:cNvPr id="114" name="円柱 113"/>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82953" tIns="41476" rIns="82953" bIns="41476" numCol="1" spcCol="0" rtlCol="0" fromWordArt="0" anchor="ctr" anchorCtr="0" forceAA="0" compatLnSpc="1">
              <a:prstTxWarp prst="textNoShape">
                <a:avLst/>
              </a:prstTxWarp>
              <a:noAutofit/>
            </a:bodyPr>
            <a:lstStyle/>
            <a:p>
              <a:pPr algn="ctr" defTabSz="839958">
                <a:defRPr/>
              </a:pPr>
              <a:endParaRPr lang="ja-JP" altLang="en-US" sz="726" kern="0" dirty="0">
                <a:solidFill>
                  <a:srgbClr val="6785C1"/>
                </a:solidFill>
                <a:latin typeface="Meiryo UI" panose="020B0604030504040204" pitchFamily="50" charset="-128"/>
                <a:ea typeface="Meiryo UI" panose="020B0604030504040204" pitchFamily="50" charset="-128"/>
              </a:endParaRPr>
            </a:p>
          </p:txBody>
        </p:sp>
        <p:sp>
          <p:nvSpPr>
            <p:cNvPr id="115" name="円柱 114"/>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82953" tIns="41476" rIns="82953" bIns="41476" numCol="1" spcCol="0" rtlCol="0" fromWordArt="0" anchor="ctr" anchorCtr="0" forceAA="0" compatLnSpc="1">
              <a:prstTxWarp prst="textNoShape">
                <a:avLst/>
              </a:prstTxWarp>
              <a:noAutofit/>
            </a:bodyPr>
            <a:lstStyle/>
            <a:p>
              <a:pPr algn="ctr" defTabSz="839958">
                <a:defRPr/>
              </a:pPr>
              <a:endParaRPr lang="ja-JP" altLang="en-US" sz="726" kern="0" dirty="0">
                <a:solidFill>
                  <a:srgbClr val="6785C1"/>
                </a:solidFill>
                <a:latin typeface="Meiryo UI" panose="020B0604030504040204" pitchFamily="50" charset="-128"/>
                <a:ea typeface="Meiryo UI" panose="020B0604030504040204" pitchFamily="50" charset="-128"/>
              </a:endParaRPr>
            </a:p>
          </p:txBody>
        </p:sp>
        <p:sp>
          <p:nvSpPr>
            <p:cNvPr id="116" name="円柱 115"/>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82953" tIns="41476" rIns="82953" bIns="41476" numCol="1" spcCol="0" rtlCol="0" fromWordArt="0" anchor="ctr" anchorCtr="0" forceAA="0" compatLnSpc="1">
              <a:prstTxWarp prst="textNoShape">
                <a:avLst/>
              </a:prstTxWarp>
              <a:noAutofit/>
            </a:bodyPr>
            <a:lstStyle/>
            <a:p>
              <a:pPr algn="ctr" defTabSz="839958">
                <a:defRPr/>
              </a:pPr>
              <a:r>
                <a:rPr lang="en-US" altLang="ja-JP" sz="726" kern="0" dirty="0" smtClean="0">
                  <a:solidFill>
                    <a:srgbClr val="6785C1"/>
                  </a:solidFill>
                  <a:latin typeface="Meiryo UI" panose="020B0604030504040204" pitchFamily="50" charset="-128"/>
                  <a:ea typeface="Meiryo UI" panose="020B0604030504040204" pitchFamily="50" charset="-128"/>
                </a:rPr>
                <a:t>MML</a:t>
              </a:r>
              <a:r>
                <a:rPr lang="ja-JP" altLang="en-US" sz="726" kern="0" dirty="0" smtClean="0">
                  <a:solidFill>
                    <a:srgbClr val="6785C1"/>
                  </a:solidFill>
                  <a:latin typeface="Meiryo UI" panose="020B0604030504040204" pitchFamily="50" charset="-128"/>
                  <a:ea typeface="Meiryo UI" panose="020B0604030504040204" pitchFamily="50" charset="-128"/>
                </a:rPr>
                <a:t>個別</a:t>
              </a:r>
              <a:endParaRPr lang="en-US" altLang="ja-JP" sz="726" kern="0" dirty="0" smtClean="0">
                <a:solidFill>
                  <a:srgbClr val="6785C1"/>
                </a:solidFill>
                <a:latin typeface="Meiryo UI" panose="020B0604030504040204" pitchFamily="50" charset="-128"/>
                <a:ea typeface="Meiryo UI" panose="020B0604030504040204" pitchFamily="50" charset="-128"/>
              </a:endParaRPr>
            </a:p>
            <a:p>
              <a:pPr algn="ctr" defTabSz="839958">
                <a:defRPr/>
              </a:pPr>
              <a:r>
                <a:rPr lang="ja-JP" altLang="en-US" sz="726" kern="0" dirty="0" smtClean="0">
                  <a:solidFill>
                    <a:srgbClr val="6785C1"/>
                  </a:solidFill>
                  <a:latin typeface="Meiryo UI" panose="020B0604030504040204" pitchFamily="50" charset="-128"/>
                  <a:ea typeface="Meiryo UI" panose="020B0604030504040204" pitchFamily="50" charset="-128"/>
                </a:rPr>
                <a:t>取込結果</a:t>
              </a:r>
              <a:endParaRPr lang="ja-JP" altLang="en-US" sz="726" kern="0" dirty="0">
                <a:solidFill>
                  <a:srgbClr val="6785C1"/>
                </a:solidFill>
                <a:latin typeface="Meiryo UI" panose="020B0604030504040204" pitchFamily="50" charset="-128"/>
                <a:ea typeface="Meiryo UI" panose="020B0604030504040204" pitchFamily="50" charset="-128"/>
              </a:endParaRPr>
            </a:p>
          </p:txBody>
        </p:sp>
      </p:grpSp>
      <p:sp>
        <p:nvSpPr>
          <p:cNvPr id="117" name="正方形/長方形 116"/>
          <p:cNvSpPr/>
          <p:nvPr/>
        </p:nvSpPr>
        <p:spPr>
          <a:xfrm>
            <a:off x="643704" y="4953386"/>
            <a:ext cx="973976" cy="1202421"/>
          </a:xfrm>
          <a:prstGeom prst="rect">
            <a:avLst/>
          </a:prstGeom>
          <a:solidFill>
            <a:srgbClr val="FFFFFF"/>
          </a:solidFill>
          <a:ln w="9525" cap="flat" cmpd="sng" algn="ctr">
            <a:solidFill>
              <a:srgbClr val="404040"/>
            </a:solidFill>
            <a:prstDash val="solid"/>
          </a:ln>
          <a:effectLst/>
        </p:spPr>
        <p:txBody>
          <a:bodyPr rot="0" spcFirstLastPara="0" vertOverflow="overflow" horzOverflow="overflow" vert="horz" wrap="none" lIns="82953" tIns="41476" rIns="82953" bIns="41476" numCol="1" spcCol="0" rtlCol="0" fromWordArt="0" anchor="t" anchorCtr="0" forceAA="0" compatLnSpc="1">
            <a:prstTxWarp prst="textNoShape">
              <a:avLst/>
            </a:prstTxWarp>
            <a:noAutofit/>
          </a:bodyPr>
          <a:lstStyle/>
          <a:p>
            <a:pPr defTabSz="839958">
              <a:defRPr/>
            </a:pPr>
            <a:r>
              <a:rPr lang="en-US" altLang="ja-JP" sz="953" kern="0" dirty="0">
                <a:solidFill>
                  <a:srgbClr val="404040"/>
                </a:solidFill>
                <a:latin typeface="Meiryo UI" panose="020B0604030504040204" pitchFamily="50" charset="-128"/>
                <a:ea typeface="Meiryo UI" panose="020B0604030504040204" pitchFamily="50" charset="-128"/>
              </a:rPr>
              <a:t>NAS</a:t>
            </a:r>
            <a:endParaRPr lang="ja-JP" altLang="en-US" sz="953" kern="0" dirty="0">
              <a:solidFill>
                <a:srgbClr val="404040"/>
              </a:solidFill>
              <a:latin typeface="Meiryo UI" panose="020B0604030504040204" pitchFamily="50" charset="-128"/>
              <a:ea typeface="Meiryo UI" panose="020B0604030504040204" pitchFamily="50" charset="-128"/>
            </a:endParaRPr>
          </a:p>
        </p:txBody>
      </p:sp>
      <p:grpSp>
        <p:nvGrpSpPr>
          <p:cNvPr id="118" name="グループ化 117"/>
          <p:cNvGrpSpPr/>
          <p:nvPr/>
        </p:nvGrpSpPr>
        <p:grpSpPr>
          <a:xfrm>
            <a:off x="718638" y="5357996"/>
            <a:ext cx="783140" cy="460265"/>
            <a:chOff x="1459044" y="6108542"/>
            <a:chExt cx="625250" cy="507357"/>
          </a:xfrm>
        </p:grpSpPr>
        <p:sp>
          <p:nvSpPr>
            <p:cNvPr id="119" name="波線 118"/>
            <p:cNvSpPr/>
            <p:nvPr/>
          </p:nvSpPr>
          <p:spPr>
            <a:xfrm>
              <a:off x="1459044" y="6108542"/>
              <a:ext cx="481814" cy="390815"/>
            </a:xfrm>
            <a:prstGeom prst="wave">
              <a:avLst/>
            </a:prstGeom>
            <a:solidFill>
              <a:schemeClr val="bg1"/>
            </a:solidFill>
            <a:ln>
              <a:solidFill>
                <a:srgbClr val="8C8C8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726" dirty="0">
                <a:solidFill>
                  <a:schemeClr val="tx1"/>
                </a:solidFill>
              </a:endParaRPr>
            </a:p>
          </p:txBody>
        </p:sp>
        <p:sp>
          <p:nvSpPr>
            <p:cNvPr id="120" name="波線 119"/>
            <p:cNvSpPr/>
            <p:nvPr/>
          </p:nvSpPr>
          <p:spPr>
            <a:xfrm>
              <a:off x="1530762" y="6153366"/>
              <a:ext cx="481814" cy="390815"/>
            </a:xfrm>
            <a:prstGeom prst="wave">
              <a:avLst/>
            </a:prstGeom>
            <a:solidFill>
              <a:schemeClr val="bg1"/>
            </a:solidFill>
            <a:ln>
              <a:solidFill>
                <a:srgbClr val="8C8C8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726" dirty="0">
                <a:solidFill>
                  <a:schemeClr val="tx1"/>
                </a:solidFill>
              </a:endParaRPr>
            </a:p>
          </p:txBody>
        </p:sp>
        <p:sp>
          <p:nvSpPr>
            <p:cNvPr id="121" name="波線 120"/>
            <p:cNvSpPr/>
            <p:nvPr/>
          </p:nvSpPr>
          <p:spPr>
            <a:xfrm>
              <a:off x="1602480" y="6225084"/>
              <a:ext cx="481814" cy="390815"/>
            </a:xfrm>
            <a:prstGeom prst="wave">
              <a:avLst/>
            </a:prstGeom>
            <a:solidFill>
              <a:schemeClr val="bg1"/>
            </a:solidFill>
            <a:ln>
              <a:solidFill>
                <a:srgbClr val="8C8C8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726" kern="0" dirty="0">
                  <a:solidFill>
                    <a:srgbClr val="6785C1"/>
                  </a:solidFill>
                  <a:latin typeface="Meiryo UI" panose="020B0604030504040204" pitchFamily="50" charset="-128"/>
                  <a:ea typeface="Meiryo UI" panose="020B0604030504040204" pitchFamily="50" charset="-128"/>
                </a:rPr>
                <a:t>MML</a:t>
              </a:r>
              <a:br>
                <a:rPr lang="en-US" altLang="ja-JP" sz="726" kern="0" dirty="0">
                  <a:solidFill>
                    <a:srgbClr val="6785C1"/>
                  </a:solidFill>
                  <a:latin typeface="Meiryo UI" panose="020B0604030504040204" pitchFamily="50" charset="-128"/>
                  <a:ea typeface="Meiryo UI" panose="020B0604030504040204" pitchFamily="50" charset="-128"/>
                </a:rPr>
              </a:br>
              <a:r>
                <a:rPr lang="ja-JP" altLang="en-US" sz="726" kern="0" dirty="0">
                  <a:solidFill>
                    <a:srgbClr val="6785C1"/>
                  </a:solidFill>
                  <a:latin typeface="Meiryo UI" panose="020B0604030504040204" pitchFamily="50" charset="-128"/>
                  <a:ea typeface="Meiryo UI" panose="020B0604030504040204" pitchFamily="50" charset="-128"/>
                </a:rPr>
                <a:t>ファイル</a:t>
              </a:r>
              <a:endParaRPr lang="ja-JP" altLang="en-US" sz="726" dirty="0">
                <a:solidFill>
                  <a:schemeClr val="tx1"/>
                </a:solidFill>
              </a:endParaRPr>
            </a:p>
          </p:txBody>
        </p:sp>
      </p:grpSp>
      <p:cxnSp>
        <p:nvCxnSpPr>
          <p:cNvPr id="122" name="直線矢印コネクタ 121"/>
          <p:cNvCxnSpPr>
            <a:stCxn id="117" idx="3"/>
            <a:endCxn id="112" idx="1"/>
          </p:cNvCxnSpPr>
          <p:nvPr/>
        </p:nvCxnSpPr>
        <p:spPr>
          <a:xfrm>
            <a:off x="1617680" y="5554597"/>
            <a:ext cx="337880" cy="553"/>
          </a:xfrm>
          <a:prstGeom prst="straightConnector1">
            <a:avLst/>
          </a:prstGeom>
          <a:noFill/>
          <a:ln w="38100" cap="flat" cmpd="sng" algn="ctr">
            <a:solidFill>
              <a:srgbClr val="FF0000"/>
            </a:solidFill>
            <a:prstDash val="solid"/>
            <a:tailEnd type="triangle"/>
          </a:ln>
          <a:effectLst/>
        </p:spPr>
      </p:cxnSp>
      <p:grpSp>
        <p:nvGrpSpPr>
          <p:cNvPr id="123" name="グループ化 122"/>
          <p:cNvGrpSpPr/>
          <p:nvPr/>
        </p:nvGrpSpPr>
        <p:grpSpPr>
          <a:xfrm>
            <a:off x="2532962" y="5561409"/>
            <a:ext cx="379458" cy="349905"/>
            <a:chOff x="-777240" y="1417321"/>
            <a:chExt cx="338132" cy="311797"/>
          </a:xfrm>
        </p:grpSpPr>
        <p:sp>
          <p:nvSpPr>
            <p:cNvPr id="124" name="円柱 123"/>
            <p:cNvSpPr/>
            <p:nvPr/>
          </p:nvSpPr>
          <p:spPr>
            <a:xfrm>
              <a:off x="-777240" y="1417321"/>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82953" tIns="41476" rIns="82953" bIns="41476" numCol="1" spcCol="0" rtlCol="0" fromWordArt="0" anchor="ctr" anchorCtr="0" forceAA="0" compatLnSpc="1">
              <a:prstTxWarp prst="textNoShape">
                <a:avLst/>
              </a:prstTxWarp>
              <a:noAutofit/>
            </a:bodyPr>
            <a:lstStyle/>
            <a:p>
              <a:pPr algn="ctr" defTabSz="839958">
                <a:defRPr/>
              </a:pPr>
              <a:endParaRPr lang="ja-JP" altLang="en-US" sz="726" kern="0" dirty="0">
                <a:solidFill>
                  <a:srgbClr val="6785C1"/>
                </a:solidFill>
                <a:latin typeface="Meiryo UI" panose="020B0604030504040204" pitchFamily="50" charset="-128"/>
                <a:ea typeface="Meiryo UI" panose="020B0604030504040204" pitchFamily="50" charset="-128"/>
              </a:endParaRPr>
            </a:p>
          </p:txBody>
        </p:sp>
        <p:sp>
          <p:nvSpPr>
            <p:cNvPr id="125" name="円柱 124"/>
            <p:cNvSpPr/>
            <p:nvPr/>
          </p:nvSpPr>
          <p:spPr>
            <a:xfrm>
              <a:off x="-737714" y="1455957"/>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82953" tIns="41476" rIns="82953" bIns="41476" numCol="1" spcCol="0" rtlCol="0" fromWordArt="0" anchor="ctr" anchorCtr="0" forceAA="0" compatLnSpc="1">
              <a:prstTxWarp prst="textNoShape">
                <a:avLst/>
              </a:prstTxWarp>
              <a:noAutofit/>
            </a:bodyPr>
            <a:lstStyle/>
            <a:p>
              <a:pPr algn="ctr" defTabSz="839958">
                <a:defRPr/>
              </a:pPr>
              <a:endParaRPr lang="ja-JP" altLang="en-US" sz="726" kern="0" dirty="0">
                <a:solidFill>
                  <a:srgbClr val="6785C1"/>
                </a:solidFill>
                <a:latin typeface="Meiryo UI" panose="020B0604030504040204" pitchFamily="50" charset="-128"/>
                <a:ea typeface="Meiryo UI" panose="020B0604030504040204" pitchFamily="50" charset="-128"/>
              </a:endParaRPr>
            </a:p>
          </p:txBody>
        </p:sp>
        <p:sp>
          <p:nvSpPr>
            <p:cNvPr id="126" name="円柱 125"/>
            <p:cNvSpPr/>
            <p:nvPr/>
          </p:nvSpPr>
          <p:spPr>
            <a:xfrm>
              <a:off x="-698188" y="1485278"/>
              <a:ext cx="259080" cy="243840"/>
            </a:xfrm>
            <a:prstGeom prst="can">
              <a:avLst/>
            </a:prstGeom>
            <a:solidFill>
              <a:srgbClr val="FFFFFF"/>
            </a:solidFill>
            <a:ln w="9525" cap="flat" cmpd="sng" algn="ctr">
              <a:solidFill>
                <a:srgbClr val="404040">
                  <a:lumMod val="60000"/>
                  <a:lumOff val="40000"/>
                </a:srgbClr>
              </a:solidFill>
              <a:prstDash val="solid"/>
            </a:ln>
            <a:effectLst/>
          </p:spPr>
          <p:txBody>
            <a:bodyPr rot="0" spcFirstLastPara="0" vertOverflow="overflow" horzOverflow="overflow" vert="horz" wrap="none" lIns="82953" tIns="41476" rIns="82953" bIns="41476" numCol="1" spcCol="0" rtlCol="0" fromWordArt="0" anchor="ctr" anchorCtr="0" forceAA="0" compatLnSpc="1">
              <a:prstTxWarp prst="textNoShape">
                <a:avLst/>
              </a:prstTxWarp>
              <a:noAutofit/>
            </a:bodyPr>
            <a:lstStyle/>
            <a:p>
              <a:pPr algn="ctr" defTabSz="839958">
                <a:defRPr/>
              </a:pPr>
              <a:r>
                <a:rPr lang="en-US" altLang="ja-JP" sz="726" kern="0" dirty="0" smtClean="0">
                  <a:solidFill>
                    <a:srgbClr val="6785C1"/>
                  </a:solidFill>
                  <a:latin typeface="Meiryo UI" panose="020B0604030504040204" pitchFamily="50" charset="-128"/>
                  <a:ea typeface="Meiryo UI" panose="020B0604030504040204" pitchFamily="50" charset="-128"/>
                </a:rPr>
                <a:t>MML</a:t>
              </a:r>
              <a:r>
                <a:rPr lang="ja-JP" altLang="en-US" sz="726" kern="0" dirty="0" smtClean="0">
                  <a:solidFill>
                    <a:srgbClr val="6785C1"/>
                  </a:solidFill>
                  <a:latin typeface="Meiryo UI" panose="020B0604030504040204" pitchFamily="50" charset="-128"/>
                  <a:ea typeface="Meiryo UI" panose="020B0604030504040204" pitchFamily="50" charset="-128"/>
                </a:rPr>
                <a:t>個別</a:t>
              </a:r>
              <a:endParaRPr lang="en-US" altLang="ja-JP" sz="726" kern="0" dirty="0" smtClean="0">
                <a:solidFill>
                  <a:srgbClr val="6785C1"/>
                </a:solidFill>
                <a:latin typeface="Meiryo UI" panose="020B0604030504040204" pitchFamily="50" charset="-128"/>
                <a:ea typeface="Meiryo UI" panose="020B0604030504040204" pitchFamily="50" charset="-128"/>
              </a:endParaRPr>
            </a:p>
            <a:p>
              <a:pPr algn="ctr" defTabSz="839958">
                <a:defRPr/>
              </a:pPr>
              <a:r>
                <a:rPr lang="ja-JP" altLang="en-US" sz="726" kern="0" dirty="0" smtClean="0">
                  <a:solidFill>
                    <a:srgbClr val="6785C1"/>
                  </a:solidFill>
                  <a:latin typeface="Meiryo UI" panose="020B0604030504040204" pitchFamily="50" charset="-128"/>
                  <a:ea typeface="Meiryo UI" panose="020B0604030504040204" pitchFamily="50" charset="-128"/>
                </a:rPr>
                <a:t>取込結果</a:t>
              </a:r>
              <a:endParaRPr lang="en-US" altLang="ja-JP" sz="726" kern="0" dirty="0" smtClean="0">
                <a:solidFill>
                  <a:srgbClr val="6785C1"/>
                </a:solidFill>
                <a:latin typeface="Meiryo UI" panose="020B0604030504040204" pitchFamily="50" charset="-128"/>
                <a:ea typeface="Meiryo UI" panose="020B0604030504040204" pitchFamily="50" charset="-128"/>
              </a:endParaRPr>
            </a:p>
            <a:p>
              <a:pPr algn="ctr" defTabSz="839958">
                <a:defRPr/>
              </a:pPr>
              <a:r>
                <a:rPr lang="ja-JP" altLang="en-US" sz="726" kern="0" dirty="0" smtClean="0">
                  <a:solidFill>
                    <a:srgbClr val="6785C1"/>
                  </a:solidFill>
                  <a:latin typeface="Meiryo UI" panose="020B0604030504040204" pitchFamily="50" charset="-128"/>
                  <a:ea typeface="Meiryo UI" panose="020B0604030504040204" pitchFamily="50" charset="-128"/>
                </a:rPr>
                <a:t>ビュー</a:t>
              </a:r>
              <a:endParaRPr lang="ja-JP" altLang="en-US" sz="726" kern="0" dirty="0">
                <a:solidFill>
                  <a:srgbClr val="6785C1"/>
                </a:solidFill>
                <a:latin typeface="Meiryo UI" panose="020B0604030504040204" pitchFamily="50" charset="-128"/>
                <a:ea typeface="Meiryo UI" panose="020B0604030504040204" pitchFamily="50" charset="-128"/>
              </a:endParaRPr>
            </a:p>
          </p:txBody>
        </p:sp>
      </p:grpSp>
      <p:sp>
        <p:nvSpPr>
          <p:cNvPr id="127" name="角丸四角形 126"/>
          <p:cNvSpPr/>
          <p:nvPr/>
        </p:nvSpPr>
        <p:spPr>
          <a:xfrm>
            <a:off x="2473501" y="5474849"/>
            <a:ext cx="591627" cy="553588"/>
          </a:xfrm>
          <a:prstGeom prst="roundRect">
            <a:avLst/>
          </a:prstGeom>
          <a:noFill/>
          <a:ln w="1905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70" dirty="0">
              <a:solidFill>
                <a:schemeClr val="tx1"/>
              </a:solidFill>
            </a:endParaRPr>
          </a:p>
        </p:txBody>
      </p:sp>
      <p:sp>
        <p:nvSpPr>
          <p:cNvPr id="132" name="線吹き出し 1 (枠付き) 131"/>
          <p:cNvSpPr/>
          <p:nvPr/>
        </p:nvSpPr>
        <p:spPr>
          <a:xfrm>
            <a:off x="4425155" y="3520864"/>
            <a:ext cx="4745424" cy="1483069"/>
          </a:xfrm>
          <a:prstGeom prst="borderCallout1">
            <a:avLst>
              <a:gd name="adj1" fmla="val 24849"/>
              <a:gd name="adj2" fmla="val 173"/>
              <a:gd name="adj3" fmla="val 141256"/>
              <a:gd name="adj4" fmla="val -2852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a:t>
            </a:r>
            <a:r>
              <a:rPr lang="ja-JP" altLang="en-US" sz="1200" dirty="0">
                <a:solidFill>
                  <a:schemeClr val="tx1"/>
                </a:solidFill>
                <a:latin typeface="Meiryo UI" panose="020B0604030504040204" pitchFamily="50" charset="-128"/>
                <a:ea typeface="Meiryo UI" panose="020B0604030504040204" pitchFamily="50" charset="-128"/>
              </a:rPr>
              <a:t>結果ビューを参照することで</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対象</a:t>
            </a:r>
            <a:r>
              <a:rPr lang="ja-JP" altLang="en-US" sz="1200" dirty="0">
                <a:solidFill>
                  <a:schemeClr val="tx1"/>
                </a:solidFill>
                <a:latin typeface="Meiryo UI" panose="020B0604030504040204" pitchFamily="50" charset="-128"/>
                <a:ea typeface="Meiryo UI" panose="020B0604030504040204" pitchFamily="50" charset="-128"/>
              </a:rPr>
              <a:t>施設の患者情報を参照できないようにする。</a:t>
            </a:r>
          </a:p>
          <a:p>
            <a:r>
              <a:rPr lang="ja-JP" altLang="en-US" sz="1200" b="1" dirty="0">
                <a:solidFill>
                  <a:schemeClr val="bg2"/>
                </a:solidFill>
                <a:latin typeface="Meiryo UI" panose="020B0604030504040204" pitchFamily="50" charset="-128"/>
                <a:ea typeface="Meiryo UI" panose="020B0604030504040204" pitchFamily="50" charset="-128"/>
              </a:rPr>
              <a:t>ビュー名称は従来のテーブル名の最初に「</a:t>
            </a:r>
            <a:r>
              <a:rPr lang="en-US" altLang="ja-JP" sz="1200" b="1" dirty="0">
                <a:solidFill>
                  <a:schemeClr val="bg2"/>
                </a:solidFill>
                <a:latin typeface="Meiryo UI" panose="020B0604030504040204" pitchFamily="50" charset="-128"/>
                <a:ea typeface="Meiryo UI" panose="020B0604030504040204" pitchFamily="50" charset="-128"/>
              </a:rPr>
              <a:t>v_</a:t>
            </a:r>
            <a:r>
              <a:rPr lang="ja-JP" altLang="en-US" sz="1200" b="1" dirty="0">
                <a:solidFill>
                  <a:schemeClr val="bg2"/>
                </a:solidFill>
                <a:latin typeface="Meiryo UI" panose="020B0604030504040204" pitchFamily="50" charset="-128"/>
                <a:ea typeface="Meiryo UI" panose="020B0604030504040204" pitchFamily="50" charset="-128"/>
              </a:rPr>
              <a:t>」を付与したもの</a:t>
            </a:r>
            <a:r>
              <a:rPr lang="ja-JP" altLang="en-US" sz="1200" dirty="0">
                <a:solidFill>
                  <a:schemeClr val="tx1"/>
                </a:solidFill>
                <a:latin typeface="Meiryo UI" panose="020B0604030504040204" pitchFamily="50" charset="-128"/>
                <a:ea typeface="Meiryo UI" panose="020B0604030504040204" pitchFamily="50" charset="-128"/>
              </a:rPr>
              <a:t>とする。</a:t>
            </a:r>
          </a:p>
          <a:p>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例） 診断履歴情報モジュール</a:t>
            </a:r>
            <a:r>
              <a:rPr lang="en-US" altLang="ja-JP" sz="1200" dirty="0">
                <a:solidFill>
                  <a:schemeClr val="tx1"/>
                </a:solidFill>
                <a:latin typeface="Meiryo UI" panose="020B0604030504040204" pitchFamily="50" charset="-128"/>
                <a:ea typeface="Meiryo UI" panose="020B0604030504040204" pitchFamily="50" charset="-128"/>
              </a:rPr>
              <a:t>_</a:t>
            </a:r>
            <a:r>
              <a:rPr lang="ja-JP" altLang="en-US" sz="1200" dirty="0">
                <a:solidFill>
                  <a:schemeClr val="tx1"/>
                </a:solidFill>
                <a:latin typeface="Meiryo UI" panose="020B0604030504040204" pitchFamily="50" charset="-128"/>
                <a:ea typeface="Meiryo UI" panose="020B0604030504040204" pitchFamily="50" charset="-128"/>
              </a:rPr>
              <a:t>本文</a:t>
            </a:r>
          </a:p>
          <a:p>
            <a:r>
              <a:rPr lang="ja-JP" altLang="en-US" sz="1200" dirty="0">
                <a:solidFill>
                  <a:schemeClr val="tx1"/>
                </a:solidFill>
                <a:latin typeface="Meiryo UI" panose="020B0604030504040204" pitchFamily="50" charset="-128"/>
                <a:ea typeface="Meiryo UI" panose="020B0604030504040204" pitchFamily="50" charset="-128"/>
              </a:rPr>
              <a:t>変更前：</a:t>
            </a:r>
            <a:r>
              <a:rPr lang="en-US" altLang="ja-JP" sz="1200" dirty="0" err="1">
                <a:solidFill>
                  <a:schemeClr val="tx1"/>
                </a:solidFill>
                <a:latin typeface="Meiryo UI" panose="020B0604030504040204" pitchFamily="50" charset="-128"/>
                <a:ea typeface="Meiryo UI" panose="020B0604030504040204" pitchFamily="50" charset="-128"/>
              </a:rPr>
              <a:t>text_mml_mmlrd_body</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変更後：</a:t>
            </a:r>
            <a:r>
              <a:rPr lang="en-US" altLang="ja-JP" sz="1200" dirty="0" err="1">
                <a:solidFill>
                  <a:schemeClr val="tx1"/>
                </a:solidFill>
                <a:latin typeface="Meiryo UI" panose="020B0604030504040204" pitchFamily="50" charset="-128"/>
                <a:ea typeface="Meiryo UI" panose="020B0604030504040204" pitchFamily="50" charset="-128"/>
              </a:rPr>
              <a:t>v_text_mml_mmlrd_body</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93036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a:t>
            </a:r>
            <a:r>
              <a:rPr lang="ja-JP" altLang="en-US" dirty="0" smtClean="0"/>
              <a:t>概要</a:t>
            </a:r>
            <a:endParaRPr lang="en-US" altLang="ja-JP" dirty="0" smtClean="0"/>
          </a:p>
          <a:p>
            <a:r>
              <a:rPr lang="ja-JP" altLang="en-US" dirty="0" smtClean="0"/>
              <a:t>妥当性確認フロー</a:t>
            </a:r>
            <a:endParaRPr lang="en-US" altLang="ja-JP" dirty="0" smtClean="0"/>
          </a:p>
          <a:p>
            <a:r>
              <a:rPr lang="ja-JP" altLang="en-US" dirty="0"/>
              <a:t>二次利用</a:t>
            </a:r>
            <a:r>
              <a:rPr lang="en-US" altLang="ja-JP" dirty="0"/>
              <a:t>DB(</a:t>
            </a:r>
            <a:r>
              <a:rPr lang="ja-JP" altLang="en-US" dirty="0"/>
              <a:t>断面</a:t>
            </a:r>
            <a:r>
              <a:rPr lang="en-US" altLang="ja-JP" dirty="0"/>
              <a:t>)</a:t>
            </a:r>
            <a:r>
              <a:rPr lang="ja-JP" altLang="en-US" dirty="0"/>
              <a:t>作成（受託領域</a:t>
            </a:r>
            <a:r>
              <a:rPr lang="ja-JP" altLang="en-US" dirty="0" smtClean="0"/>
              <a:t>）</a:t>
            </a:r>
            <a:endParaRPr lang="en-US" altLang="ja-JP" dirty="0" smtClean="0"/>
          </a:p>
          <a:p>
            <a:r>
              <a:rPr lang="ja-JP" altLang="en-US" dirty="0"/>
              <a:t>データマート作成（受託領域）</a:t>
            </a:r>
            <a:endParaRPr lang="en-US" altLang="ja-JP" dirty="0" smtClean="0"/>
          </a:p>
          <a:p>
            <a:r>
              <a:rPr lang="en-US" altLang="ja-JP" dirty="0"/>
              <a:t>MML</a:t>
            </a:r>
            <a:r>
              <a:rPr lang="ja-JP" altLang="en-US" dirty="0"/>
              <a:t>個別取込</a:t>
            </a:r>
            <a:r>
              <a:rPr lang="en-US" altLang="ja-JP" dirty="0"/>
              <a:t>_</a:t>
            </a:r>
            <a:r>
              <a:rPr lang="ja-JP" altLang="en-US" dirty="0" smtClean="0"/>
              <a:t>全体像</a:t>
            </a:r>
            <a:endParaRPr lang="en-US" altLang="ja-JP" dirty="0" smtClean="0"/>
          </a:p>
          <a:p>
            <a:r>
              <a:rPr lang="en-US" altLang="ja-JP" dirty="0" smtClean="0"/>
              <a:t>MML</a:t>
            </a:r>
            <a:r>
              <a:rPr lang="ja-JP" altLang="en-US" dirty="0"/>
              <a:t>個別取込</a:t>
            </a:r>
            <a:r>
              <a:rPr lang="en-US" altLang="ja-JP" dirty="0"/>
              <a:t>_</a:t>
            </a:r>
            <a:r>
              <a:rPr lang="ja-JP" altLang="en-US" dirty="0" smtClean="0"/>
              <a:t>詳細</a:t>
            </a:r>
            <a:endParaRPr lang="en-US" altLang="ja-JP" dirty="0"/>
          </a:p>
          <a:p>
            <a:r>
              <a:rPr lang="ja-JP" altLang="en-US" dirty="0"/>
              <a:t>受託処理制</a:t>
            </a:r>
            <a:r>
              <a:rPr lang="ja-JP" altLang="en-US" dirty="0" smtClean="0"/>
              <a:t>御フロー</a:t>
            </a:r>
            <a:endParaRPr lang="en-US" altLang="ja-JP" dirty="0" smtClean="0"/>
          </a:p>
          <a:p>
            <a:r>
              <a:rPr lang="ja-JP" altLang="en-US" dirty="0" smtClean="0"/>
              <a:t>データ品質調査</a:t>
            </a:r>
            <a:endParaRPr lang="en-US" altLang="ja-JP" dirty="0" smtClean="0"/>
          </a:p>
          <a:p>
            <a:r>
              <a:rPr lang="ja-JP" altLang="en-US" dirty="0"/>
              <a:t>分析支援機能</a:t>
            </a:r>
            <a:endParaRPr lang="en-US" altLang="ja-JP" dirty="0"/>
          </a:p>
          <a:p>
            <a:endParaRPr lang="en-US" altLang="ja-JP" dirty="0"/>
          </a:p>
        </p:txBody>
      </p:sp>
    </p:spTree>
    <p:extLst>
      <p:ext uri="{BB962C8B-B14F-4D97-AF65-F5344CB8AC3E}">
        <p14:creationId xmlns:p14="http://schemas.microsoft.com/office/powerpoint/2010/main" val="2981922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a:t>参考</a:t>
            </a:r>
            <a:r>
              <a:rPr kumimoji="1" lang="en-US" altLang="ja-JP" dirty="0" smtClean="0"/>
              <a:t>】</a:t>
            </a:r>
            <a:endParaRPr kumimoji="1" lang="ja-JP" altLang="en-US" dirty="0"/>
          </a:p>
        </p:txBody>
      </p:sp>
    </p:spTree>
    <p:extLst>
      <p:ext uri="{BB962C8B-B14F-4D97-AF65-F5344CB8AC3E}">
        <p14:creationId xmlns:p14="http://schemas.microsoft.com/office/powerpoint/2010/main" val="2553337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SQL</a:t>
            </a:r>
            <a:r>
              <a:rPr lang="ja-JP" altLang="en-US" sz="1800" b="1" dirty="0">
                <a:latin typeface="Meiryo UI" panose="020B0604030504040204" pitchFamily="50" charset="-128"/>
                <a:ea typeface="Meiryo UI" panose="020B0604030504040204" pitchFamily="50" charset="-128"/>
              </a:rPr>
              <a:t>実行するジョブで実行される</a:t>
            </a:r>
            <a:r>
              <a:rPr lang="ja-JP" altLang="en-US" sz="1800" b="1" dirty="0" smtClean="0">
                <a:latin typeface="Meiryo UI" panose="020B0604030504040204" pitchFamily="50" charset="-128"/>
                <a:ea typeface="Meiryo UI" panose="020B0604030504040204" pitchFamily="50" charset="-128"/>
              </a:rPr>
              <a:t>処理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3613723"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各機能の処理は、ジョブ管理システムである</a:t>
            </a:r>
            <a:r>
              <a:rPr lang="en-US" altLang="ja-JP" dirty="0" err="1">
                <a:latin typeface="Meiryo UI" panose="020B0604030504040204" pitchFamily="50" charset="-128"/>
                <a:ea typeface="Meiryo UI" panose="020B0604030504040204" pitchFamily="50" charset="-128"/>
              </a:rPr>
              <a:t>Hinemos</a:t>
            </a:r>
            <a:r>
              <a:rPr lang="ja-JP" altLang="en-US" dirty="0">
                <a:latin typeface="Meiryo UI" panose="020B0604030504040204" pitchFamily="50" charset="-128"/>
                <a:ea typeface="Meiryo UI" panose="020B0604030504040204" pitchFamily="50" charset="-128"/>
              </a:rPr>
              <a:t>を利用して</a:t>
            </a:r>
            <a:r>
              <a:rPr lang="en-US" altLang="ja-JP" dirty="0">
                <a:latin typeface="Meiryo UI" panose="020B0604030504040204" pitchFamily="50" charset="-128"/>
                <a:ea typeface="Meiryo UI" panose="020B0604030504040204" pitchFamily="50" charset="-128"/>
              </a:rPr>
              <a:t>Python</a:t>
            </a:r>
            <a:r>
              <a:rPr lang="ja-JP" altLang="en-US" dirty="0">
                <a:latin typeface="Meiryo UI" panose="020B0604030504040204" pitchFamily="50" charset="-128"/>
                <a:ea typeface="Meiryo UI" panose="020B0604030504040204" pitchFamily="50" charset="-128"/>
              </a:rPr>
              <a:t>スクリプトを実行</a:t>
            </a:r>
            <a:r>
              <a:rPr lang="ja-JP" altLang="en-US" dirty="0" smtClean="0">
                <a:latin typeface="Meiryo UI" panose="020B0604030504040204" pitchFamily="50" charset="-128"/>
                <a:ea typeface="Meiryo UI" panose="020B0604030504040204" pitchFamily="50" charset="-128"/>
              </a:rPr>
              <a:t>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Python</a:t>
            </a:r>
            <a:r>
              <a:rPr lang="ja-JP" altLang="en-US" dirty="0" smtClean="0">
                <a:latin typeface="Meiryo UI" panose="020B0604030504040204" pitchFamily="50" charset="-128"/>
                <a:ea typeface="Meiryo UI" panose="020B0604030504040204" pitchFamily="50" charset="-128"/>
              </a:rPr>
              <a:t>スクリプトにおける</a:t>
            </a:r>
            <a:r>
              <a:rPr lang="en-US" altLang="ja-JP" dirty="0" smtClean="0">
                <a:latin typeface="Meiryo UI" panose="020B0604030504040204" pitchFamily="50" charset="-128"/>
                <a:ea typeface="Meiryo UI" panose="020B0604030504040204" pitchFamily="50" charset="-128"/>
              </a:rPr>
              <a:t>SQL</a:t>
            </a:r>
            <a:r>
              <a:rPr lang="ja-JP" altLang="en-US" dirty="0" smtClean="0">
                <a:latin typeface="Meiryo UI" panose="020B0604030504040204" pitchFamily="50" charset="-128"/>
                <a:ea typeface="Meiryo UI" panose="020B0604030504040204" pitchFamily="50" charset="-128"/>
              </a:rPr>
              <a:t>を実行するジョブ用のスクリプトのシーケンス図は右図の通り。</a:t>
            </a:r>
            <a:endParaRPr lang="en-US" altLang="ja-JP" dirty="0">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4133892" y="648729"/>
            <a:ext cx="5472113" cy="5715000"/>
          </a:xfrm>
          <a:prstGeom prst="rect">
            <a:avLst/>
          </a:prstGeom>
          <a:ln>
            <a:solidFill>
              <a:schemeClr val="tx1"/>
            </a:solidFill>
          </a:ln>
        </p:spPr>
      </p:pic>
      <p:sp>
        <p:nvSpPr>
          <p:cNvPr id="41" name="線吹き出し 1 (枠付き) 40"/>
          <p:cNvSpPr/>
          <p:nvPr/>
        </p:nvSpPr>
        <p:spPr>
          <a:xfrm>
            <a:off x="4412974" y="2588655"/>
            <a:ext cx="1957346" cy="1048378"/>
          </a:xfrm>
          <a:prstGeom prst="borderCallout1">
            <a:avLst>
              <a:gd name="adj1" fmla="val 21750"/>
              <a:gd name="adj2" fmla="val 101360"/>
              <a:gd name="adj3" fmla="val 7381"/>
              <a:gd name="adj4" fmla="val 220004"/>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rgbClr val="FF0000"/>
                </a:solidFill>
                <a:latin typeface="Meiryo UI" panose="020B0604030504040204" pitchFamily="50" charset="-128"/>
                <a:ea typeface="Meiryo UI" panose="020B0604030504040204" pitchFamily="50" charset="-128"/>
              </a:rPr>
              <a:t>実行対象</a:t>
            </a:r>
            <a:r>
              <a:rPr lang="en-US" altLang="ja-JP" sz="1100" dirty="0" smtClean="0">
                <a:solidFill>
                  <a:srgbClr val="FF0000"/>
                </a:solidFill>
                <a:latin typeface="Meiryo UI" panose="020B0604030504040204" pitchFamily="50" charset="-128"/>
                <a:ea typeface="Meiryo UI" panose="020B0604030504040204" pitchFamily="50" charset="-128"/>
              </a:rPr>
              <a:t>SQL</a:t>
            </a:r>
            <a:r>
              <a:rPr lang="ja-JP" altLang="en-US" sz="1100" dirty="0" smtClean="0">
                <a:solidFill>
                  <a:srgbClr val="FF0000"/>
                </a:solidFill>
                <a:latin typeface="Meiryo UI" panose="020B0604030504040204" pitchFamily="50" charset="-128"/>
                <a:ea typeface="Meiryo UI" panose="020B0604030504040204" pitchFamily="50" charset="-128"/>
              </a:rPr>
              <a:t>の設定の箇所に、</a:t>
            </a:r>
            <a:r>
              <a:rPr lang="en-US" altLang="ja-JP" sz="1100" dirty="0" smtClean="0">
                <a:solidFill>
                  <a:srgbClr val="FF0000"/>
                </a:solidFill>
                <a:latin typeface="Meiryo UI" panose="020B0604030504040204" pitchFamily="50" charset="-128"/>
                <a:ea typeface="Meiryo UI" panose="020B0604030504040204" pitchFamily="50" charset="-128"/>
              </a:rPr>
              <a:t>DB</a:t>
            </a:r>
            <a:r>
              <a:rPr lang="ja-JP" altLang="en-US" sz="1100" dirty="0" smtClean="0">
                <a:solidFill>
                  <a:srgbClr val="FF0000"/>
                </a:solidFill>
                <a:latin typeface="Meiryo UI" panose="020B0604030504040204" pitchFamily="50" charset="-128"/>
                <a:ea typeface="Meiryo UI" panose="020B0604030504040204" pitchFamily="50" charset="-128"/>
              </a:rPr>
              <a:t>接続先が受託</a:t>
            </a:r>
            <a:r>
              <a:rPr lang="en-US" altLang="ja-JP" sz="1100" dirty="0" smtClean="0">
                <a:solidFill>
                  <a:srgbClr val="FF0000"/>
                </a:solidFill>
                <a:latin typeface="Meiryo UI" panose="020B0604030504040204" pitchFamily="50" charset="-128"/>
                <a:ea typeface="Meiryo UI" panose="020B0604030504040204" pitchFamily="50" charset="-128"/>
              </a:rPr>
              <a:t>/</a:t>
            </a:r>
            <a:r>
              <a:rPr lang="ja-JP" altLang="en-US" sz="1100" dirty="0" smtClean="0">
                <a:solidFill>
                  <a:srgbClr val="FF0000"/>
                </a:solidFill>
                <a:latin typeface="Meiryo UI" panose="020B0604030504040204" pitchFamily="50" charset="-128"/>
                <a:ea typeface="Meiryo UI" panose="020B0604030504040204" pitchFamily="50" charset="-128"/>
              </a:rPr>
              <a:t>認定の何れであるかが記載されている。</a:t>
            </a:r>
            <a:endParaRPr lang="ja-JP" altLang="en-US" sz="11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7297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当資料の説明範囲</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当資料は運用作業における別紙「デリバリ</a:t>
            </a:r>
            <a:r>
              <a:rPr lang="en-US" altLang="ja-JP" dirty="0">
                <a:latin typeface="Meiryo UI" panose="020B0604030504040204" pitchFamily="50" charset="-128"/>
                <a:ea typeface="Meiryo UI" panose="020B0604030504040204" pitchFamily="50" charset="-128"/>
              </a:rPr>
              <a:t>Tm</a:t>
            </a:r>
            <a:r>
              <a:rPr lang="ja-JP" altLang="en-US" dirty="0">
                <a:latin typeface="Meiryo UI" panose="020B0604030504040204" pitchFamily="50" charset="-128"/>
                <a:ea typeface="Meiryo UI" panose="020B0604030504040204" pitchFamily="50" charset="-128"/>
              </a:rPr>
              <a:t>運用作業（定例作業）</a:t>
            </a:r>
            <a:r>
              <a:rPr lang="en-US" altLang="ja-JP" dirty="0">
                <a:latin typeface="Meiryo UI" panose="020B0604030504040204" pitchFamily="50" charset="-128"/>
                <a:ea typeface="Meiryo UI" panose="020B0604030504040204" pitchFamily="50" charset="-128"/>
              </a:rPr>
              <a:t>_</a:t>
            </a:r>
            <a:r>
              <a:rPr lang="ja-JP" altLang="en-US" dirty="0">
                <a:latin typeface="Meiryo UI" panose="020B0604030504040204" pitchFamily="50" charset="-128"/>
                <a:ea typeface="Meiryo UI" panose="020B0604030504040204" pitchFamily="50" charset="-128"/>
              </a:rPr>
              <a:t>概要</a:t>
            </a:r>
            <a:r>
              <a:rPr lang="ja-JP" altLang="en-US" dirty="0" smtClean="0">
                <a:latin typeface="Meiryo UI" panose="020B0604030504040204" pitchFamily="50" charset="-128"/>
                <a:ea typeface="Meiryo UI" panose="020B0604030504040204" pitchFamily="50" charset="-128"/>
              </a:rPr>
              <a:t>」で説明した作業以外で、デリバリ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ツールを利用する作業を対象に説明する。</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以下、「非定例作業」とは当資料での説明範囲の作業を指すこととする</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（随時作業に限った内容ではない）</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受託領域</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から認定領域</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へ患者情報を連携する上で必須となる運用である、</a:t>
            </a:r>
            <a:endParaRPr lang="en-US" altLang="ja-JP" dirty="0" smtClean="0">
              <a:latin typeface="Meiryo UI" panose="020B0604030504040204" pitchFamily="50" charset="-128"/>
              <a:ea typeface="Meiryo UI" panose="020B0604030504040204" pitchFamily="50" charset="-128"/>
            </a:endParaRPr>
          </a:p>
          <a:p>
            <a:r>
              <a:rPr lang="ja-JP" altLang="en-US" b="1" dirty="0">
                <a:solidFill>
                  <a:schemeClr val="bg2"/>
                </a:solidFill>
                <a:latin typeface="Meiryo UI" panose="020B0604030504040204" pitchFamily="50" charset="-128"/>
                <a:ea typeface="Meiryo UI" panose="020B0604030504040204" pitchFamily="50" charset="-128"/>
              </a:rPr>
              <a:t>妥当性</a:t>
            </a:r>
            <a:r>
              <a:rPr lang="ja-JP" altLang="en-US" b="1" dirty="0" smtClean="0">
                <a:solidFill>
                  <a:schemeClr val="bg2"/>
                </a:solidFill>
                <a:latin typeface="Meiryo UI" panose="020B0604030504040204" pitchFamily="50" charset="-128"/>
                <a:ea typeface="Meiryo UI" panose="020B0604030504040204" pitchFamily="50" charset="-128"/>
              </a:rPr>
              <a:t>確認フロー</a:t>
            </a:r>
            <a:r>
              <a:rPr lang="ja-JP" altLang="en-US" dirty="0" smtClean="0">
                <a:latin typeface="Meiryo UI" panose="020B0604030504040204" pitchFamily="50" charset="-128"/>
                <a:ea typeface="Meiryo UI" panose="020B0604030504040204" pitchFamily="50" charset="-128"/>
              </a:rPr>
              <a:t>についても説明をする。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graphicFrame>
        <p:nvGraphicFramePr>
          <p:cNvPr id="24" name="表 23"/>
          <p:cNvGraphicFramePr>
            <a:graphicFrameLocks noGrp="1"/>
          </p:cNvGraphicFramePr>
          <p:nvPr>
            <p:extLst>
              <p:ext uri="{D42A27DB-BD31-4B8C-83A1-F6EECF244321}">
                <p14:modId xmlns:p14="http://schemas.microsoft.com/office/powerpoint/2010/main" val="646025587"/>
              </p:ext>
            </p:extLst>
          </p:nvPr>
        </p:nvGraphicFramePr>
        <p:xfrm>
          <a:off x="479675" y="2015564"/>
          <a:ext cx="8647072" cy="2194560"/>
        </p:xfrm>
        <a:graphic>
          <a:graphicData uri="http://schemas.openxmlformats.org/drawingml/2006/table">
            <a:tbl>
              <a:tblPr firstRow="1" bandRow="1">
                <a:tableStyleId>{5940675A-B579-460E-94D1-54222C63F5DA}</a:tableStyleId>
              </a:tblPr>
              <a:tblGrid>
                <a:gridCol w="369396">
                  <a:extLst>
                    <a:ext uri="{9D8B030D-6E8A-4147-A177-3AD203B41FA5}">
                      <a16:colId xmlns:a16="http://schemas.microsoft.com/office/drawing/2014/main" val="1849631001"/>
                    </a:ext>
                  </a:extLst>
                </a:gridCol>
                <a:gridCol w="2001077">
                  <a:extLst>
                    <a:ext uri="{9D8B030D-6E8A-4147-A177-3AD203B41FA5}">
                      <a16:colId xmlns:a16="http://schemas.microsoft.com/office/drawing/2014/main" val="3057724188"/>
                    </a:ext>
                  </a:extLst>
                </a:gridCol>
                <a:gridCol w="6276599">
                  <a:extLst>
                    <a:ext uri="{9D8B030D-6E8A-4147-A177-3AD203B41FA5}">
                      <a16:colId xmlns:a16="http://schemas.microsoft.com/office/drawing/2014/main" val="3532900631"/>
                    </a:ext>
                  </a:extLst>
                </a:gridCol>
              </a:tblGrid>
              <a:tr h="0">
                <a:tc gridSpan="2">
                  <a:txBody>
                    <a:bodyPr/>
                    <a:lstStyle/>
                    <a:p>
                      <a:r>
                        <a:rPr kumimoji="1" lang="ja-JP" altLang="en-US" sz="1400" b="1" dirty="0" smtClean="0">
                          <a:latin typeface="Meiryo UI" panose="020B0604030504040204" pitchFamily="50" charset="-128"/>
                          <a:ea typeface="Meiryo UI" panose="020B0604030504040204" pitchFamily="50" charset="-128"/>
                        </a:rPr>
                        <a:t>資料名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説明の範囲</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659190772"/>
                  </a:ext>
                </a:extLst>
              </a:tr>
              <a:tr h="0">
                <a:tc>
                  <a:txBody>
                    <a:bodyPr/>
                    <a:lstStyle/>
                    <a:p>
                      <a:r>
                        <a:rPr kumimoji="1" lang="en-US" altLang="ja-JP" sz="1400" b="1" dirty="0" smtClean="0">
                          <a:latin typeface="Meiryo UI" panose="020B0604030504040204" pitchFamily="50" charset="-128"/>
                          <a:ea typeface="Meiryo UI" panose="020B0604030504040204" pitchFamily="50" charset="-128"/>
                        </a:rPr>
                        <a:t>1</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lang="ja-JP" altLang="en-US" sz="1400" b="1" dirty="0" smtClean="0">
                          <a:latin typeface="Meiryo UI" panose="020B0604030504040204" pitchFamily="50" charset="-128"/>
                          <a:ea typeface="Meiryo UI" panose="020B0604030504040204" pitchFamily="50" charset="-128"/>
                        </a:rPr>
                        <a:t>デリバリ</a:t>
                      </a:r>
                      <a:r>
                        <a:rPr lang="en-US" altLang="ja-JP" sz="1400" b="1" dirty="0" smtClean="0">
                          <a:latin typeface="Meiryo UI" panose="020B0604030504040204" pitchFamily="50" charset="-128"/>
                          <a:ea typeface="Meiryo UI" panose="020B0604030504040204" pitchFamily="50" charset="-128"/>
                        </a:rPr>
                        <a:t>Tm</a:t>
                      </a:r>
                      <a:r>
                        <a:rPr lang="ja-JP" altLang="en-US" sz="1400" b="1" dirty="0" smtClean="0">
                          <a:latin typeface="Meiryo UI" panose="020B0604030504040204" pitchFamily="50" charset="-128"/>
                          <a:ea typeface="Meiryo UI" panose="020B0604030504040204" pitchFamily="50" charset="-128"/>
                        </a:rPr>
                        <a:t>運用作業</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（定例作業）</a:t>
                      </a:r>
                      <a:r>
                        <a:rPr lang="en-US" altLang="ja-JP" sz="1400" b="1" dirty="0" smtClean="0">
                          <a:latin typeface="Meiryo UI" panose="020B0604030504040204" pitchFamily="50" charset="-128"/>
                          <a:ea typeface="Meiryo UI" panose="020B0604030504040204" pitchFamily="50" charset="-128"/>
                        </a:rPr>
                        <a:t>_</a:t>
                      </a:r>
                      <a:r>
                        <a:rPr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285750" indent="-285750">
                        <a:buFont typeface="Wingdings" panose="05000000000000000000" pitchFamily="2" charset="2"/>
                        <a:buChar char="ü"/>
                      </a:pPr>
                      <a:r>
                        <a:rPr lang="ja-JP" altLang="en-US" sz="1400" dirty="0" smtClean="0">
                          <a:latin typeface="Meiryo UI" panose="020B0604030504040204" pitchFamily="50" charset="-128"/>
                          <a:ea typeface="Meiryo UI" panose="020B0604030504040204" pitchFamily="50" charset="-128"/>
                        </a:rPr>
                        <a:t>デリバリ</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の運用作業のうち、基本的に月次ベースで実施する作業についての説明</a:t>
                      </a:r>
                      <a:endParaRPr lang="en-US" altLang="ja-JP" sz="1400" dirty="0" smtClean="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sz="1400" dirty="0" smtClean="0">
                          <a:latin typeface="Meiryo UI" panose="020B0604030504040204" pitchFamily="50" charset="-128"/>
                          <a:ea typeface="Meiryo UI" panose="020B0604030504040204" pitchFamily="50" charset="-128"/>
                        </a:rPr>
                        <a:t>デリバリ</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ツールを利用した作業以外も対象</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447230"/>
                  </a:ext>
                </a:extLst>
              </a:tr>
              <a:tr h="0">
                <a:tc>
                  <a:txBody>
                    <a:bodyPr/>
                    <a:lstStyle/>
                    <a:p>
                      <a:r>
                        <a:rPr kumimoji="1" lang="en-US" altLang="ja-JP" sz="1400" b="1" dirty="0" smtClean="0">
                          <a:latin typeface="Meiryo UI" panose="020B0604030504040204" pitchFamily="50" charset="-128"/>
                          <a:ea typeface="Meiryo UI" panose="020B0604030504040204" pitchFamily="50" charset="-128"/>
                        </a:rPr>
                        <a:t>2</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lang="ja-JP" altLang="en-US" sz="1400" b="1" dirty="0" smtClean="0">
                          <a:latin typeface="Meiryo UI" panose="020B0604030504040204" pitchFamily="50" charset="-128"/>
                          <a:ea typeface="Meiryo UI" panose="020B0604030504040204" pitchFamily="50" charset="-128"/>
                        </a:rPr>
                        <a:t>デリバリ</a:t>
                      </a:r>
                      <a:r>
                        <a:rPr lang="en-US" altLang="ja-JP" sz="1400" b="1" dirty="0" smtClean="0">
                          <a:latin typeface="Meiryo UI" panose="020B0604030504040204" pitchFamily="50" charset="-128"/>
                          <a:ea typeface="Meiryo UI" panose="020B0604030504040204" pitchFamily="50" charset="-128"/>
                        </a:rPr>
                        <a:t>Tm</a:t>
                      </a:r>
                      <a:r>
                        <a:rPr lang="ja-JP" altLang="en-US" sz="1400" b="1" dirty="0" smtClean="0">
                          <a:latin typeface="Meiryo UI" panose="020B0604030504040204" pitchFamily="50" charset="-128"/>
                          <a:ea typeface="Meiryo UI" panose="020B0604030504040204" pitchFamily="50" charset="-128"/>
                        </a:rPr>
                        <a:t>運用作業</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（非定例作業）</a:t>
                      </a:r>
                      <a:r>
                        <a:rPr lang="en-US" altLang="ja-JP" sz="1400" b="1" dirty="0" smtClean="0">
                          <a:latin typeface="Meiryo UI" panose="020B0604030504040204" pitchFamily="50" charset="-128"/>
                          <a:ea typeface="Meiryo UI" panose="020B0604030504040204" pitchFamily="50" charset="-128"/>
                        </a:rPr>
                        <a:t>_</a:t>
                      </a:r>
                      <a:r>
                        <a:rPr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285750" indent="-285750">
                        <a:buFont typeface="Wingdings" panose="05000000000000000000" pitchFamily="2" charset="2"/>
                        <a:buChar char="ü"/>
                      </a:pPr>
                      <a:r>
                        <a:rPr lang="ja-JP" altLang="en-US" sz="1400" dirty="0" smtClean="0">
                          <a:latin typeface="Meiryo UI" panose="020B0604030504040204" pitchFamily="50" charset="-128"/>
                          <a:ea typeface="Meiryo UI" panose="020B0604030504040204" pitchFamily="50" charset="-128"/>
                        </a:rPr>
                        <a:t>デリバリ</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の業務に関わる運用作業のうち、基本的に月次ベース以外で実施する作業についての説明</a:t>
                      </a:r>
                      <a:endParaRPr lang="en-US" altLang="ja-JP" sz="1400" dirty="0" smtClean="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sz="1400" dirty="0" smtClean="0">
                          <a:latin typeface="Meiryo UI" panose="020B0604030504040204" pitchFamily="50" charset="-128"/>
                          <a:ea typeface="Meiryo UI" panose="020B0604030504040204" pitchFamily="50" charset="-128"/>
                        </a:rPr>
                        <a:t>デリバリ</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ツールを利用した作業が対象</a:t>
                      </a:r>
                      <a:endParaRPr lang="en-US" altLang="ja-JP" sz="14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1400" dirty="0" smtClean="0">
                          <a:latin typeface="Meiryo UI" panose="020B0604030504040204" pitchFamily="50" charset="-128"/>
                          <a:ea typeface="Meiryo UI" panose="020B0604030504040204" pitchFamily="50" charset="-128"/>
                        </a:rPr>
                        <a:t>デリバリ</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の業務に関わる運用作業で、実施者は一部システム</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の作業も対象</a:t>
                      </a:r>
                      <a:endParaRPr lang="en-US" altLang="ja-JP" sz="1400" dirty="0" smtClean="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30179806"/>
                  </a:ext>
                </a:extLst>
              </a:tr>
            </a:tbl>
          </a:graphicData>
        </a:graphic>
      </p:graphicFrame>
      <p:sp>
        <p:nvSpPr>
          <p:cNvPr id="25" name="正方形/長方形 24"/>
          <p:cNvSpPr/>
          <p:nvPr/>
        </p:nvSpPr>
        <p:spPr>
          <a:xfrm>
            <a:off x="479675" y="3038325"/>
            <a:ext cx="8647073" cy="1171799"/>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 name="テキスト ボックス 1"/>
          <p:cNvSpPr txBox="1"/>
          <p:nvPr/>
        </p:nvSpPr>
        <p:spPr>
          <a:xfrm>
            <a:off x="9126748" y="2859912"/>
            <a:ext cx="400110" cy="1528624"/>
          </a:xfrm>
          <a:prstGeom prst="rect">
            <a:avLst/>
          </a:prstGeom>
          <a:noFill/>
        </p:spPr>
        <p:txBody>
          <a:bodyPr vert="eaVert" wrap="none" rtlCol="0">
            <a:spAutoFit/>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当資料の説明範囲</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1063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線コネクタ 73"/>
          <p:cNvCxnSpPr/>
          <p:nvPr/>
        </p:nvCxnSpPr>
        <p:spPr>
          <a:xfrm>
            <a:off x="5182917" y="152592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aphicFrame>
        <p:nvGraphicFramePr>
          <p:cNvPr id="256" name="表 255"/>
          <p:cNvGraphicFramePr>
            <a:graphicFrameLocks noGrp="1"/>
          </p:cNvGraphicFramePr>
          <p:nvPr/>
        </p:nvGraphicFramePr>
        <p:xfrm>
          <a:off x="296550" y="996153"/>
          <a:ext cx="9459699" cy="5394960"/>
        </p:xfrm>
        <a:graphic>
          <a:graphicData uri="http://schemas.openxmlformats.org/drawingml/2006/table">
            <a:tbl>
              <a:tblPr firstRow="1" bandRow="1">
                <a:tableStyleId>{5940675A-B579-460E-94D1-54222C63F5DA}</a:tableStyleId>
              </a:tblPr>
              <a:tblGrid>
                <a:gridCol w="904700">
                  <a:extLst>
                    <a:ext uri="{9D8B030D-6E8A-4147-A177-3AD203B41FA5}">
                      <a16:colId xmlns:a16="http://schemas.microsoft.com/office/drawing/2014/main" val="342400904"/>
                    </a:ext>
                  </a:extLst>
                </a:gridCol>
                <a:gridCol w="2732121">
                  <a:extLst>
                    <a:ext uri="{9D8B030D-6E8A-4147-A177-3AD203B41FA5}">
                      <a16:colId xmlns:a16="http://schemas.microsoft.com/office/drawing/2014/main" val="2601570289"/>
                    </a:ext>
                  </a:extLst>
                </a:gridCol>
                <a:gridCol w="4622232">
                  <a:extLst>
                    <a:ext uri="{9D8B030D-6E8A-4147-A177-3AD203B41FA5}">
                      <a16:colId xmlns:a16="http://schemas.microsoft.com/office/drawing/2014/main" val="2240442798"/>
                    </a:ext>
                  </a:extLst>
                </a:gridCol>
                <a:gridCol w="1200646">
                  <a:extLst>
                    <a:ext uri="{9D8B030D-6E8A-4147-A177-3AD203B41FA5}">
                      <a16:colId xmlns:a16="http://schemas.microsoft.com/office/drawing/2014/main" val="744818733"/>
                    </a:ext>
                  </a:extLst>
                </a:gridCol>
              </a:tblGrid>
              <a:tr h="260400">
                <a:tc>
                  <a:txBody>
                    <a:bodyPr/>
                    <a:lstStyle/>
                    <a:p>
                      <a:pPr algn="ctr" defTabSz="895327">
                        <a:defRPr/>
                      </a:pPr>
                      <a:r>
                        <a:rPr lang="ja-JP" altLang="en-US" sz="1200" kern="0" dirty="0">
                          <a:solidFill>
                            <a:srgbClr val="404040"/>
                          </a:solidFill>
                          <a:latin typeface="Meiryo UI" panose="020B0604030504040204" pitchFamily="50" charset="-128"/>
                          <a:ea typeface="Meiryo UI" panose="020B0604030504040204" pitchFamily="50" charset="-128"/>
                        </a:rPr>
                        <a:t>ＬＤＩ</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a:solidFill>
                            <a:srgbClr val="404040"/>
                          </a:solidFill>
                          <a:latin typeface="Meiryo UI" panose="020B0604030504040204" pitchFamily="50" charset="-128"/>
                          <a:ea typeface="Meiryo UI" panose="020B0604030504040204" pitchFamily="50" charset="-128"/>
                        </a:rPr>
                        <a:t>医療情報取扱</a:t>
                      </a:r>
                      <a:r>
                        <a:rPr lang="zh-TW" altLang="en-US" sz="1200" b="1" kern="0" dirty="0">
                          <a:solidFill>
                            <a:srgbClr val="404040"/>
                          </a:solidFill>
                          <a:latin typeface="Meiryo UI" panose="020B0604030504040204" pitchFamily="50" charset="-128"/>
                          <a:ea typeface="Meiryo UI" panose="020B0604030504040204" pitchFamily="50" charset="-128"/>
                        </a:rPr>
                        <a:t>事業</a:t>
                      </a:r>
                      <a:r>
                        <a:rPr lang="ja-JP" altLang="en-US" sz="1200" b="1" kern="0" dirty="0">
                          <a:solidFill>
                            <a:srgbClr val="404040"/>
                          </a:solidFill>
                          <a:latin typeface="Meiryo UI" panose="020B0604030504040204" pitchFamily="50" charset="-128"/>
                          <a:ea typeface="Meiryo UI" panose="020B0604030504040204" pitchFamily="50" charset="-128"/>
                        </a:rPr>
                        <a:t>受託者</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zh-TW" altLang="en-US" sz="1200"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rowSpan="2">
                  <a:txBody>
                    <a:bodyPr/>
                    <a:lstStyle/>
                    <a:p>
                      <a:pPr algn="ctr" defTabSz="895327">
                        <a:defRPr/>
                      </a:pPr>
                      <a:r>
                        <a:rPr lang="ja-JP" altLang="en-US" sz="1200" kern="0" dirty="0">
                          <a:solidFill>
                            <a:srgbClr val="404040"/>
                          </a:solidFill>
                          <a:latin typeface="Meiryo UI" panose="020B0604030504040204" pitchFamily="50" charset="-128"/>
                          <a:ea typeface="Meiryo UI" panose="020B0604030504040204" pitchFamily="50" charset="-128"/>
                        </a:rPr>
                        <a:t>利活用者</a:t>
                      </a:r>
                    </a:p>
                  </a:txBody>
                  <a:tcPr/>
                </a:tc>
                <a:extLst>
                  <a:ext uri="{0D108BD9-81ED-4DB2-BD59-A6C34878D82A}">
                    <a16:rowId xmlns:a16="http://schemas.microsoft.com/office/drawing/2014/main" val="1403776297"/>
                  </a:ext>
                </a:extLst>
              </a:tr>
              <a:tr h="26040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a:solidFill>
                            <a:srgbClr val="404040"/>
                          </a:solidFill>
                          <a:latin typeface="Meiryo UI" panose="020B0604030504040204" pitchFamily="50" charset="-128"/>
                          <a:ea typeface="Meiryo UI" panose="020B0604030504040204" pitchFamily="50" charset="-128"/>
                        </a:rPr>
                        <a:t>NTT</a:t>
                      </a:r>
                      <a:r>
                        <a:rPr lang="ja-JP" altLang="en-US" sz="1200" kern="0" dirty="0">
                          <a:solidFill>
                            <a:srgbClr val="404040"/>
                          </a:solidFill>
                          <a:latin typeface="Meiryo UI" panose="020B0604030504040204" pitchFamily="50" charset="-128"/>
                          <a:ea typeface="Meiryo UI" panose="020B0604030504040204" pitchFamily="50" charset="-128"/>
                        </a:rPr>
                        <a:t>データ</a:t>
                      </a: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200" b="1" kern="0" dirty="0">
                          <a:solidFill>
                            <a:srgbClr val="404040"/>
                          </a:solidFill>
                          <a:latin typeface="Meiryo UI" panose="020B0604030504040204" pitchFamily="50" charset="-128"/>
                          <a:ea typeface="Meiryo UI" panose="020B0604030504040204" pitchFamily="50" charset="-128"/>
                        </a:rPr>
                        <a:t>者</a:t>
                      </a:r>
                      <a:r>
                        <a:rPr lang="ja-JP" altLang="en-US" sz="1200" b="1" kern="0" dirty="0">
                          <a:solidFill>
                            <a:srgbClr val="404040"/>
                          </a:solidFill>
                          <a:latin typeface="Meiryo UI" panose="020B0604030504040204" pitchFamily="50" charset="-128"/>
                          <a:ea typeface="Meiryo UI" panose="020B0604030504040204" pitchFamily="50" charset="-128"/>
                        </a:rPr>
                        <a:t>（再受託）</a:t>
                      </a: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a:txBody>
                    <a:bodyPr/>
                    <a:lstStyle/>
                    <a:p>
                      <a:pPr algn="ctr"/>
                      <a:r>
                        <a:rPr lang="ja-JP" altLang="en-US" sz="1200" b="1" kern="0" dirty="0">
                          <a:solidFill>
                            <a:srgbClr val="404040"/>
                          </a:solidFill>
                          <a:latin typeface="Meiryo UI" panose="020B0604030504040204" pitchFamily="50" charset="-128"/>
                          <a:ea typeface="Meiryo UI" panose="020B0604030504040204" pitchFamily="50" charset="-128"/>
                        </a:rPr>
                        <a:t>認定医療情報</a:t>
                      </a:r>
                      <a:r>
                        <a:rPr lang="ja-JP" altLang="en-US" sz="1200" b="1" kern="0" dirty="0">
                          <a:latin typeface="Meiryo UI" panose="020B0604030504040204" pitchFamily="50" charset="-128"/>
                          <a:ea typeface="Meiryo UI" panose="020B0604030504040204" pitchFamily="50" charset="-128"/>
                        </a:rPr>
                        <a:t>等取</a:t>
                      </a:r>
                      <a:r>
                        <a:rPr lang="ja-JP" altLang="en-US" sz="1200" b="1" kern="0" dirty="0">
                          <a:solidFill>
                            <a:srgbClr val="404040"/>
                          </a:solidFill>
                          <a:latin typeface="Meiryo UI" panose="020B0604030504040204" pitchFamily="50" charset="-128"/>
                          <a:ea typeface="Meiryo UI" panose="020B0604030504040204" pitchFamily="50" charset="-128"/>
                        </a:rPr>
                        <a:t>扱受託事業者</a:t>
                      </a:r>
                      <a:endParaRPr kumimoji="1" lang="ja-JP" altLang="en-US" sz="1200" dirty="0"/>
                    </a:p>
                  </a:txBody>
                  <a:tcPr/>
                </a:tc>
                <a:tc vMerge="1">
                  <a:txBody>
                    <a:bodyPr/>
                    <a:lstStyle/>
                    <a:p>
                      <a:endParaRPr kumimoji="1" lang="ja-JP" altLang="en-US" dirty="0"/>
                    </a:p>
                  </a:txBody>
                  <a:tcPr/>
                </a:tc>
                <a:extLst>
                  <a:ext uri="{0D108BD9-81ED-4DB2-BD59-A6C34878D82A}">
                    <a16:rowId xmlns:a16="http://schemas.microsoft.com/office/drawing/2014/main" val="2467161822"/>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kern="0" dirty="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a:p>
                  </a:txBody>
                  <a:tcPr/>
                </a:tc>
                <a:tc rowSpan="3">
                  <a:txBody>
                    <a:bodyPr/>
                    <a:lstStyle/>
                    <a:p>
                      <a:endParaRPr kumimoji="1" lang="ja-JP" altLang="en-US" sz="1200" dirty="0"/>
                    </a:p>
                  </a:txBody>
                  <a:tcPr/>
                </a:tc>
                <a:extLst>
                  <a:ext uri="{0D108BD9-81ED-4DB2-BD59-A6C34878D82A}">
                    <a16:rowId xmlns:a16="http://schemas.microsoft.com/office/drawing/2014/main" val="2619844006"/>
                  </a:ext>
                </a:extLst>
              </a:tr>
              <a:tr h="16492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010232369"/>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89618105"/>
                  </a:ext>
                </a:extLst>
              </a:tr>
            </a:tbl>
          </a:graphicData>
        </a:graphic>
      </p:graphicFrame>
      <p:cxnSp>
        <p:nvCxnSpPr>
          <p:cNvPr id="65" name="直線コネクタ 64"/>
          <p:cNvCxnSpPr/>
          <p:nvPr/>
        </p:nvCxnSpPr>
        <p:spPr>
          <a:xfrm>
            <a:off x="7454010" y="153748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デリバリ</a:t>
            </a:r>
            <a:r>
              <a:rPr lang="en-US" altLang="ja-JP" sz="1800" b="1" dirty="0">
                <a:latin typeface="Meiryo UI" panose="020B0604030504040204" pitchFamily="50" charset="-128"/>
                <a:ea typeface="Meiryo UI" panose="020B0604030504040204" pitchFamily="50" charset="-128"/>
              </a:rPr>
              <a:t>Tm</a:t>
            </a:r>
            <a:r>
              <a:rPr lang="ja-JP" altLang="en-US" sz="1800" b="1" dirty="0" smtClean="0">
                <a:latin typeface="Meiryo UI" panose="020B0604030504040204" pitchFamily="50" charset="-128"/>
                <a:ea typeface="Meiryo UI" panose="020B0604030504040204" pitchFamily="50" charset="-128"/>
              </a:rPr>
              <a:t>ツール</a:t>
            </a:r>
            <a:r>
              <a:rPr lang="ja-JP" altLang="en-US" sz="1800" b="1" dirty="0">
                <a:latin typeface="Meiryo UI" panose="020B0604030504040204" pitchFamily="50" charset="-128"/>
                <a:ea typeface="Meiryo UI" panose="020B0604030504040204" pitchFamily="50" charset="-128"/>
              </a:rPr>
              <a:t>に</a:t>
            </a:r>
            <a:r>
              <a:rPr lang="ja-JP" altLang="en-US" sz="1800" b="1" dirty="0" smtClean="0">
                <a:latin typeface="Meiryo UI" panose="020B0604030504040204" pitchFamily="50" charset="-128"/>
                <a:ea typeface="Meiryo UI" panose="020B0604030504040204" pitchFamily="50" charset="-128"/>
              </a:rPr>
              <a:t>おける非定例作業</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a:t>
            </a:r>
            <a:r>
              <a:rPr lang="ja-JP" altLang="en-US" smtClean="0">
                <a:latin typeface="Meiryo UI" panose="020B0604030504040204" pitchFamily="50" charset="-128"/>
                <a:ea typeface="Meiryo UI" panose="020B0604030504040204" pitchFamily="50" charset="-128"/>
              </a:rPr>
              <a:t>における定例作業で以外で利用</a:t>
            </a:r>
            <a:r>
              <a:rPr lang="ja-JP" altLang="en-US" dirty="0" smtClean="0">
                <a:latin typeface="Meiryo UI" panose="020B0604030504040204" pitchFamily="50" charset="-128"/>
                <a:ea typeface="Meiryo UI" panose="020B0604030504040204" pitchFamily="50" charset="-128"/>
              </a:rPr>
              <a:t>する処理は以下の通り。</a:t>
            </a:r>
            <a:endParaRPr lang="en-US" altLang="ja-JP" dirty="0">
              <a:latin typeface="Meiryo UI" panose="020B0604030504040204" pitchFamily="50" charset="-128"/>
              <a:ea typeface="Meiryo UI" panose="020B0604030504040204" pitchFamily="50" charset="-128"/>
            </a:endParaRPr>
          </a:p>
        </p:txBody>
      </p:sp>
      <p:cxnSp>
        <p:nvCxnSpPr>
          <p:cNvPr id="180" name="カギ線コネクタ 179"/>
          <p:cNvCxnSpPr>
            <a:stCxn id="189" idx="4"/>
            <a:endCxn id="185" idx="2"/>
          </p:cNvCxnSpPr>
          <p:nvPr/>
        </p:nvCxnSpPr>
        <p:spPr>
          <a:xfrm flipV="1">
            <a:off x="6088353" y="2435379"/>
            <a:ext cx="428085" cy="213124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カギ線コネクタ 180"/>
          <p:cNvCxnSpPr>
            <a:stCxn id="198" idx="4"/>
            <a:endCxn id="185" idx="2"/>
          </p:cNvCxnSpPr>
          <p:nvPr/>
        </p:nvCxnSpPr>
        <p:spPr>
          <a:xfrm flipV="1">
            <a:off x="5657347" y="2435379"/>
            <a:ext cx="859091" cy="3268205"/>
          </a:xfrm>
          <a:prstGeom prst="bentConnector3">
            <a:avLst>
              <a:gd name="adj1" fmla="val 74498"/>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4" name="フローチャート: 磁気ディスク 183"/>
          <p:cNvSpPr/>
          <p:nvPr/>
        </p:nvSpPr>
        <p:spPr>
          <a:xfrm>
            <a:off x="4243632"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二次利用</a:t>
            </a:r>
            <a:r>
              <a:rPr kumimoji="1" lang="en-US" altLang="ja-JP" sz="1100" b="1" dirty="0">
                <a:solidFill>
                  <a:schemeClr val="tx2">
                    <a:lumMod val="75000"/>
                    <a:lumOff val="25000"/>
                  </a:schemeClr>
                </a:solidFill>
              </a:rPr>
              <a:t/>
            </a:r>
            <a:br>
              <a:rPr kumimoji="1" lang="en-US" altLang="ja-JP" sz="1100" b="1" dirty="0">
                <a:solidFill>
                  <a:schemeClr val="tx2">
                    <a:lumMod val="75000"/>
                    <a:lumOff val="25000"/>
                  </a:schemeClr>
                </a:solidFill>
              </a:rPr>
            </a:br>
            <a:r>
              <a:rPr kumimoji="1" lang="en-US" altLang="ja-JP" sz="1100" b="1" dirty="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185" name="フローチャート: 磁気ディスク 184"/>
          <p:cNvSpPr/>
          <p:nvPr/>
        </p:nvSpPr>
        <p:spPr>
          <a:xfrm>
            <a:off x="6516438"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データマート</a:t>
            </a:r>
            <a:endParaRPr kumimoji="1" lang="ja-JP" altLang="en-US" sz="1200" b="1" dirty="0">
              <a:solidFill>
                <a:schemeClr val="tx2">
                  <a:lumMod val="75000"/>
                  <a:lumOff val="25000"/>
                </a:schemeClr>
              </a:solidFill>
            </a:endParaRPr>
          </a:p>
        </p:txBody>
      </p:sp>
      <p:sp>
        <p:nvSpPr>
          <p:cNvPr id="188" name="フローチャート: 磁気ディスク 187"/>
          <p:cNvSpPr/>
          <p:nvPr/>
        </p:nvSpPr>
        <p:spPr>
          <a:xfrm>
            <a:off x="5380035"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二次利用</a:t>
            </a:r>
            <a:endParaRPr kumimoji="1" lang="en-US" altLang="ja-JP" sz="1200" b="1" dirty="0">
              <a:solidFill>
                <a:schemeClr val="tx2">
                  <a:lumMod val="75000"/>
                  <a:lumOff val="25000"/>
                </a:schemeClr>
              </a:solidFill>
            </a:endParaRPr>
          </a:p>
          <a:p>
            <a:pPr algn="ctr"/>
            <a:r>
              <a:rPr kumimoji="1" lang="en-US" altLang="ja-JP" sz="1200" b="1" dirty="0">
                <a:solidFill>
                  <a:schemeClr val="tx2">
                    <a:lumMod val="75000"/>
                    <a:lumOff val="25000"/>
                  </a:schemeClr>
                </a:solidFill>
              </a:rPr>
              <a:t>DB</a:t>
            </a:r>
            <a:r>
              <a:rPr kumimoji="1" lang="en-US" altLang="ja-JP" sz="1100" b="1" dirty="0">
                <a:solidFill>
                  <a:schemeClr val="tx2">
                    <a:lumMod val="75000"/>
                    <a:lumOff val="25000"/>
                  </a:schemeClr>
                </a:solidFill>
              </a:rPr>
              <a:t>(</a:t>
            </a:r>
            <a:r>
              <a:rPr kumimoji="1" lang="ja-JP" altLang="en-US" sz="1100" b="1" dirty="0">
                <a:solidFill>
                  <a:schemeClr val="tx2">
                    <a:lumMod val="75000"/>
                    <a:lumOff val="25000"/>
                  </a:schemeClr>
                </a:solidFill>
              </a:rPr>
              <a:t>断面</a:t>
            </a:r>
            <a:r>
              <a:rPr kumimoji="1" lang="en-US" altLang="ja-JP" sz="1100" b="1" dirty="0">
                <a:solidFill>
                  <a:schemeClr val="tx2">
                    <a:lumMod val="75000"/>
                    <a:lumOff val="25000"/>
                  </a:schemeClr>
                </a:solidFill>
              </a:rPr>
              <a:t>)</a:t>
            </a:r>
            <a:endParaRPr kumimoji="1" lang="ja-JP" altLang="en-US" sz="1200" b="1" dirty="0">
              <a:solidFill>
                <a:schemeClr val="tx2">
                  <a:lumMod val="75000"/>
                  <a:lumOff val="25000"/>
                </a:schemeClr>
              </a:solidFill>
            </a:endParaRPr>
          </a:p>
        </p:txBody>
      </p:sp>
      <p:sp>
        <p:nvSpPr>
          <p:cNvPr id="189" name="フローチャート: 磁気ディスク 188"/>
          <p:cNvSpPr/>
          <p:nvPr/>
        </p:nvSpPr>
        <p:spPr>
          <a:xfrm>
            <a:off x="5346185" y="430552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a:solidFill>
                  <a:schemeClr val="tx2">
                    <a:lumMod val="75000"/>
                    <a:lumOff val="25000"/>
                  </a:schemeClr>
                </a:solidFill>
              </a:rPr>
              <a:t>MML</a:t>
            </a:r>
            <a:r>
              <a:rPr kumimoji="1" lang="ja-JP" altLang="en-US" sz="1100" b="1" dirty="0">
                <a:solidFill>
                  <a:schemeClr val="tx2">
                    <a:lumMod val="75000"/>
                    <a:lumOff val="25000"/>
                  </a:schemeClr>
                </a:solidFill>
              </a:rPr>
              <a:t>個別取込結果</a:t>
            </a:r>
            <a:endParaRPr kumimoji="1" lang="ja-JP" altLang="en-US" sz="1200" b="1" dirty="0">
              <a:solidFill>
                <a:schemeClr val="tx2">
                  <a:lumMod val="75000"/>
                  <a:lumOff val="25000"/>
                </a:schemeClr>
              </a:solidFill>
            </a:endParaRPr>
          </a:p>
        </p:txBody>
      </p:sp>
      <p:sp>
        <p:nvSpPr>
          <p:cNvPr id="193" name="フローチャート: 磁気ディスク 192"/>
          <p:cNvSpPr/>
          <p:nvPr/>
        </p:nvSpPr>
        <p:spPr>
          <a:xfrm>
            <a:off x="3109468" y="307420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取扱不可</a:t>
            </a:r>
            <a:r>
              <a:rPr kumimoji="1" lang="en-US" altLang="ja-JP" sz="1200" b="1" dirty="0">
                <a:solidFill>
                  <a:schemeClr val="tx2">
                    <a:lumMod val="75000"/>
                    <a:lumOff val="25000"/>
                  </a:schemeClr>
                </a:solidFill>
              </a:rPr>
              <a:t/>
            </a:r>
            <a:br>
              <a:rPr kumimoji="1" lang="en-US" altLang="ja-JP" sz="1200" b="1" dirty="0">
                <a:solidFill>
                  <a:schemeClr val="tx2">
                    <a:lumMod val="75000"/>
                    <a:lumOff val="25000"/>
                  </a:schemeClr>
                </a:solidFill>
              </a:rPr>
            </a:br>
            <a:r>
              <a:rPr kumimoji="1" lang="ja-JP" altLang="en-US" sz="1200" b="1" dirty="0">
                <a:solidFill>
                  <a:schemeClr val="tx2">
                    <a:lumMod val="75000"/>
                    <a:lumOff val="25000"/>
                  </a:schemeClr>
                </a:solidFill>
              </a:rPr>
              <a:t>領域</a:t>
            </a:r>
            <a:endParaRPr kumimoji="1" lang="ja-JP" altLang="en-US" sz="1400" b="1" dirty="0">
              <a:solidFill>
                <a:schemeClr val="tx2">
                  <a:lumMod val="75000"/>
                  <a:lumOff val="25000"/>
                </a:schemeClr>
              </a:solidFill>
            </a:endParaRPr>
          </a:p>
        </p:txBody>
      </p:sp>
      <p:sp>
        <p:nvSpPr>
          <p:cNvPr id="195" name="フローチャート: 磁気ディスク 194"/>
          <p:cNvSpPr/>
          <p:nvPr/>
        </p:nvSpPr>
        <p:spPr>
          <a:xfrm>
            <a:off x="6468002" y="3543688"/>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a:t>
            </a:r>
            <a:endParaRPr lang="en-US" altLang="ja-JP" sz="1200" b="1" dirty="0">
              <a:solidFill>
                <a:schemeClr val="tx2">
                  <a:lumMod val="75000"/>
                  <a:lumOff val="25000"/>
                </a:schemeClr>
              </a:solidFill>
            </a:endParaRPr>
          </a:p>
          <a:p>
            <a:pPr algn="ctr"/>
            <a:r>
              <a:rPr lang="ja-JP" altLang="en-US" sz="1200" b="1" dirty="0">
                <a:solidFill>
                  <a:schemeClr val="tx2">
                    <a:lumMod val="75000"/>
                    <a:lumOff val="25000"/>
                  </a:schemeClr>
                </a:solidFill>
              </a:rPr>
              <a:t>品質</a:t>
            </a:r>
            <a:r>
              <a:rPr kumimoji="1" lang="ja-JP" altLang="en-US" sz="1200" b="1" dirty="0">
                <a:solidFill>
                  <a:schemeClr val="tx2">
                    <a:lumMod val="75000"/>
                    <a:lumOff val="25000"/>
                  </a:schemeClr>
                </a:solidFill>
              </a:rPr>
              <a:t>調査</a:t>
            </a:r>
          </a:p>
        </p:txBody>
      </p:sp>
      <p:sp>
        <p:nvSpPr>
          <p:cNvPr id="196" name="フローチャート: 磁気ディスク 195"/>
          <p:cNvSpPr/>
          <p:nvPr/>
        </p:nvSpPr>
        <p:spPr>
          <a:xfrm>
            <a:off x="7652842" y="21734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分析・</a:t>
            </a:r>
            <a:endParaRPr kumimoji="1" lang="en-US" altLang="ja-JP" sz="1200" b="1" dirty="0">
              <a:solidFill>
                <a:schemeClr val="tx2">
                  <a:lumMod val="75000"/>
                  <a:lumOff val="25000"/>
                </a:schemeClr>
              </a:solidFill>
            </a:endParaRPr>
          </a:p>
          <a:p>
            <a:pPr algn="ctr"/>
            <a:r>
              <a:rPr kumimoji="1" lang="ja-JP" altLang="en-US" sz="1200" b="1" dirty="0">
                <a:solidFill>
                  <a:schemeClr val="tx2">
                    <a:lumMod val="75000"/>
                    <a:lumOff val="25000"/>
                  </a:schemeClr>
                </a:solidFill>
              </a:rPr>
              <a:t>集計</a:t>
            </a:r>
          </a:p>
        </p:txBody>
      </p:sp>
      <p:sp>
        <p:nvSpPr>
          <p:cNvPr id="197" name="フローチャート: 磁気ディスク 196"/>
          <p:cNvSpPr/>
          <p:nvPr/>
        </p:nvSpPr>
        <p:spPr>
          <a:xfrm>
            <a:off x="2198322" y="217345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sp>
        <p:nvSpPr>
          <p:cNvPr id="198" name="フローチャート: 磁気ディスク 197"/>
          <p:cNvSpPr/>
          <p:nvPr/>
        </p:nvSpPr>
        <p:spPr>
          <a:xfrm>
            <a:off x="4915179" y="544248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マスタ</a:t>
            </a:r>
          </a:p>
        </p:txBody>
      </p:sp>
      <p:cxnSp>
        <p:nvCxnSpPr>
          <p:cNvPr id="199" name="カギ線コネクタ 198"/>
          <p:cNvCxnSpPr>
            <a:stCxn id="197" idx="4"/>
            <a:endCxn id="193" idx="2"/>
          </p:cNvCxnSpPr>
          <p:nvPr/>
        </p:nvCxnSpPr>
        <p:spPr>
          <a:xfrm>
            <a:off x="2939922" y="2434452"/>
            <a:ext cx="169546" cy="90085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0" name="カギ線コネクタ 199"/>
          <p:cNvCxnSpPr>
            <a:stCxn id="197" idx="4"/>
            <a:endCxn id="184" idx="2"/>
          </p:cNvCxnSpPr>
          <p:nvPr/>
        </p:nvCxnSpPr>
        <p:spPr>
          <a:xfrm>
            <a:off x="2939922" y="2434452"/>
            <a:ext cx="1303710" cy="92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カギ線コネクタ 200"/>
          <p:cNvCxnSpPr>
            <a:stCxn id="184" idx="4"/>
            <a:endCxn id="188" idx="2"/>
          </p:cNvCxnSpPr>
          <p:nvPr/>
        </p:nvCxnSpPr>
        <p:spPr>
          <a:xfrm>
            <a:off x="4985800" y="2435379"/>
            <a:ext cx="394235" cy="12700"/>
          </a:xfrm>
          <a:prstGeom prst="bentConnector3">
            <a:avLst>
              <a:gd name="adj1" fmla="val 582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2" name="カギ線コネクタ 201"/>
          <p:cNvCxnSpPr>
            <a:stCxn id="188" idx="4"/>
            <a:endCxn id="195" idx="2"/>
          </p:cNvCxnSpPr>
          <p:nvPr/>
        </p:nvCxnSpPr>
        <p:spPr>
          <a:xfrm>
            <a:off x="6122203" y="2435379"/>
            <a:ext cx="345799" cy="13694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3" name="直線矢印コネクタ 202"/>
          <p:cNvCxnSpPr>
            <a:stCxn id="185" idx="4"/>
            <a:endCxn id="196" idx="2"/>
          </p:cNvCxnSpPr>
          <p:nvPr/>
        </p:nvCxnSpPr>
        <p:spPr>
          <a:xfrm flipV="1">
            <a:off x="7258606" y="2434554"/>
            <a:ext cx="394236" cy="825"/>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直線矢印コネクタ 203"/>
          <p:cNvCxnSpPr>
            <a:stCxn id="196" idx="4"/>
            <a:endCxn id="48" idx="2"/>
          </p:cNvCxnSpPr>
          <p:nvPr/>
        </p:nvCxnSpPr>
        <p:spPr>
          <a:xfrm flipV="1">
            <a:off x="8395010" y="2432818"/>
            <a:ext cx="501033" cy="173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カギ線コネクタ 208"/>
          <p:cNvCxnSpPr>
            <a:stCxn id="226" idx="4"/>
            <a:endCxn id="197" idx="2"/>
          </p:cNvCxnSpPr>
          <p:nvPr/>
        </p:nvCxnSpPr>
        <p:spPr>
          <a:xfrm>
            <a:off x="2061346" y="2432260"/>
            <a:ext cx="136976" cy="219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0" name="カギ線コネクタ 209"/>
          <p:cNvCxnSpPr>
            <a:endCxn id="226" idx="2"/>
          </p:cNvCxnSpPr>
          <p:nvPr/>
        </p:nvCxnSpPr>
        <p:spPr>
          <a:xfrm>
            <a:off x="1110501" y="2431374"/>
            <a:ext cx="209245" cy="8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2" name="カギ線コネクタ 211"/>
          <p:cNvCxnSpPr>
            <a:stCxn id="215" idx="4"/>
            <a:endCxn id="189" idx="2"/>
          </p:cNvCxnSpPr>
          <p:nvPr/>
        </p:nvCxnSpPr>
        <p:spPr>
          <a:xfrm>
            <a:off x="3473498" y="4561256"/>
            <a:ext cx="1872687" cy="536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15" name="フローチャート: 磁気ディスク 214"/>
          <p:cNvSpPr/>
          <p:nvPr/>
        </p:nvSpPr>
        <p:spPr>
          <a:xfrm>
            <a:off x="2731330" y="4300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a:solidFill>
                  <a:schemeClr val="tx2">
                    <a:lumMod val="75000"/>
                    <a:lumOff val="25000"/>
                  </a:schemeClr>
                </a:solidFill>
              </a:rPr>
              <a:t>MML</a:t>
            </a:r>
            <a:r>
              <a:rPr kumimoji="1" lang="ja-JP" altLang="en-US" sz="1200" b="1" dirty="0">
                <a:solidFill>
                  <a:schemeClr val="tx2">
                    <a:lumMod val="75000"/>
                    <a:lumOff val="25000"/>
                  </a:schemeClr>
                </a:solidFill>
              </a:rPr>
              <a:t>個別</a:t>
            </a:r>
            <a:endParaRPr kumimoji="1" lang="en-US" altLang="ja-JP" sz="1200" b="1" dirty="0">
              <a:solidFill>
                <a:schemeClr val="tx2">
                  <a:lumMod val="75000"/>
                  <a:lumOff val="25000"/>
                </a:schemeClr>
              </a:solidFill>
            </a:endParaRPr>
          </a:p>
          <a:p>
            <a:pPr algn="ctr"/>
            <a:r>
              <a:rPr kumimoji="1" lang="ja-JP" altLang="en-US" sz="1200" b="1" dirty="0">
                <a:solidFill>
                  <a:schemeClr val="tx2">
                    <a:lumMod val="75000"/>
                    <a:lumOff val="25000"/>
                  </a:schemeClr>
                </a:solidFill>
              </a:rPr>
              <a:t>取込管理</a:t>
            </a:r>
          </a:p>
        </p:txBody>
      </p:sp>
      <p:grpSp>
        <p:nvGrpSpPr>
          <p:cNvPr id="2" name="グループ化 1"/>
          <p:cNvGrpSpPr/>
          <p:nvPr/>
        </p:nvGrpSpPr>
        <p:grpSpPr>
          <a:xfrm>
            <a:off x="8658275" y="4420969"/>
            <a:ext cx="945450" cy="1801583"/>
            <a:chOff x="8168455" y="4168699"/>
            <a:chExt cx="945450" cy="1801583"/>
          </a:xfrm>
        </p:grpSpPr>
        <p:sp>
          <p:nvSpPr>
            <p:cNvPr id="213" name="フローチャート: 磁気ディスク 212"/>
            <p:cNvSpPr/>
            <p:nvPr/>
          </p:nvSpPr>
          <p:spPr>
            <a:xfrm>
              <a:off x="8260678" y="4513821"/>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214" name="正方形/長方形 213">
              <a:extLst>
                <a:ext uri="{FF2B5EF4-FFF2-40B4-BE49-F238E27FC236}">
                  <a16:creationId xmlns:a16="http://schemas.microsoft.com/office/drawing/2014/main" id="{B63D4596-3D34-CF16-5DA8-EFDC1CCE79D0}"/>
                </a:ext>
              </a:extLst>
            </p:cNvPr>
            <p:cNvSpPr/>
            <p:nvPr/>
          </p:nvSpPr>
          <p:spPr>
            <a:xfrm>
              <a:off x="8168455" y="4168699"/>
              <a:ext cx="945450" cy="1801583"/>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216" name="フローチャート: 磁気ディスク 215"/>
            <p:cNvSpPr/>
            <p:nvPr/>
          </p:nvSpPr>
          <p:spPr>
            <a:xfrm>
              <a:off x="8260678" y="5328285"/>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tx2">
                      <a:lumMod val="75000"/>
                      <a:lumOff val="25000"/>
                    </a:schemeClr>
                  </a:solidFill>
                </a:rPr>
                <a:t>認定事業</a:t>
              </a:r>
            </a:p>
          </p:txBody>
        </p:sp>
      </p:grpSp>
      <p:cxnSp>
        <p:nvCxnSpPr>
          <p:cNvPr id="217" name="カギ線コネクタ 216"/>
          <p:cNvCxnSpPr>
            <a:stCxn id="226" idx="3"/>
            <a:endCxn id="215" idx="2"/>
          </p:cNvCxnSpPr>
          <p:nvPr/>
        </p:nvCxnSpPr>
        <p:spPr>
          <a:xfrm rot="16200000" flipH="1">
            <a:off x="1276940" y="3106866"/>
            <a:ext cx="1867996" cy="104078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8" name="カギ線コネクタ 217"/>
          <p:cNvCxnSpPr>
            <a:stCxn id="98" idx="3"/>
            <a:endCxn id="198" idx="2"/>
          </p:cNvCxnSpPr>
          <p:nvPr/>
        </p:nvCxnSpPr>
        <p:spPr>
          <a:xfrm>
            <a:off x="1105217" y="3983819"/>
            <a:ext cx="3809962" cy="1719765"/>
          </a:xfrm>
          <a:prstGeom prst="bentConnector3">
            <a:avLst>
              <a:gd name="adj1" fmla="val 657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9" name="カギ線コネクタ 218"/>
          <p:cNvCxnSpPr>
            <a:stCxn id="105" idx="3"/>
            <a:endCxn id="198" idx="2"/>
          </p:cNvCxnSpPr>
          <p:nvPr/>
        </p:nvCxnSpPr>
        <p:spPr>
          <a:xfrm flipV="1">
            <a:off x="1103660" y="5703584"/>
            <a:ext cx="3811519" cy="149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グループ化 6"/>
          <p:cNvGrpSpPr/>
          <p:nvPr/>
        </p:nvGrpSpPr>
        <p:grpSpPr>
          <a:xfrm>
            <a:off x="344946" y="1726941"/>
            <a:ext cx="765555" cy="1198474"/>
            <a:chOff x="363530" y="2158446"/>
            <a:chExt cx="765555" cy="1198474"/>
          </a:xfrm>
        </p:grpSpPr>
        <p:sp>
          <p:nvSpPr>
            <p:cNvPr id="222" name="角丸四角形 221"/>
            <p:cNvSpPr/>
            <p:nvPr/>
          </p:nvSpPr>
          <p:spPr>
            <a:xfrm>
              <a:off x="363530" y="2158446"/>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JMNA</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（一次利用）</a:t>
              </a:r>
            </a:p>
          </p:txBody>
        </p:sp>
        <p:sp>
          <p:nvSpPr>
            <p:cNvPr id="223" name="フローチャート: データ 222"/>
            <p:cNvSpPr/>
            <p:nvPr/>
          </p:nvSpPr>
          <p:spPr>
            <a:xfrm>
              <a:off x="407154" y="257421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81" dirty="0">
                  <a:latin typeface="Meiryo UI" panose="020B0604030504040204" pitchFamily="50" charset="-128"/>
                  <a:ea typeface="Meiryo UI" panose="020B0604030504040204" pitchFamily="50" charset="-128"/>
                </a:rPr>
                <a:t>DPC</a:t>
              </a:r>
              <a:endParaRPr lang="ja-JP" altLang="en-US" sz="881" dirty="0">
                <a:latin typeface="Meiryo UI" panose="020B0604030504040204" pitchFamily="50" charset="-128"/>
                <a:ea typeface="Meiryo UI" panose="020B0604030504040204" pitchFamily="50" charset="-128"/>
              </a:endParaRPr>
            </a:p>
          </p:txBody>
        </p:sp>
        <p:sp>
          <p:nvSpPr>
            <p:cNvPr id="224" name="フローチャート: データ 223"/>
            <p:cNvSpPr/>
            <p:nvPr/>
          </p:nvSpPr>
          <p:spPr>
            <a:xfrm>
              <a:off x="526946" y="272667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81" dirty="0">
                  <a:latin typeface="Meiryo UI" panose="020B0604030504040204" pitchFamily="50" charset="-128"/>
                  <a:ea typeface="Meiryo UI" panose="020B0604030504040204" pitchFamily="50" charset="-128"/>
                </a:rPr>
                <a:t>レセ</a:t>
              </a:r>
            </a:p>
          </p:txBody>
        </p:sp>
        <p:sp>
          <p:nvSpPr>
            <p:cNvPr id="225" name="フローチャート: データ 224"/>
            <p:cNvSpPr/>
            <p:nvPr/>
          </p:nvSpPr>
          <p:spPr>
            <a:xfrm>
              <a:off x="626334" y="288524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81" dirty="0">
                  <a:latin typeface="Meiryo UI" panose="020B0604030504040204" pitchFamily="50" charset="-128"/>
                  <a:ea typeface="Meiryo UI" panose="020B0604030504040204" pitchFamily="50" charset="-128"/>
                </a:rPr>
                <a:t>MML</a:t>
              </a:r>
              <a:endParaRPr lang="ja-JP" altLang="en-US" sz="881" dirty="0">
                <a:latin typeface="Meiryo UI" panose="020B0604030504040204" pitchFamily="50" charset="-128"/>
                <a:ea typeface="Meiryo UI" panose="020B0604030504040204" pitchFamily="50" charset="-128"/>
              </a:endParaRPr>
            </a:p>
          </p:txBody>
        </p:sp>
      </p:grpSp>
      <p:sp>
        <p:nvSpPr>
          <p:cNvPr id="226" name="フローチャート: 磁気ディスク 225"/>
          <p:cNvSpPr/>
          <p:nvPr/>
        </p:nvSpPr>
        <p:spPr>
          <a:xfrm>
            <a:off x="1319746" y="2171260"/>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a:solidFill>
                  <a:schemeClr val="tx2">
                    <a:lumMod val="75000"/>
                    <a:lumOff val="25000"/>
                  </a:schemeClr>
                </a:solidFill>
              </a:rPr>
              <a:t>NAS</a:t>
            </a:r>
            <a:endParaRPr kumimoji="1" lang="ja-JP" altLang="en-US" sz="1200" b="1" dirty="0">
              <a:solidFill>
                <a:schemeClr val="tx2">
                  <a:lumMod val="75000"/>
                  <a:lumOff val="25000"/>
                </a:schemeClr>
              </a:solidFill>
            </a:endParaRPr>
          </a:p>
        </p:txBody>
      </p:sp>
      <p:sp>
        <p:nvSpPr>
          <p:cNvPr id="289" name="正方形/長方形 288"/>
          <p:cNvSpPr/>
          <p:nvPr/>
        </p:nvSpPr>
        <p:spPr>
          <a:xfrm>
            <a:off x="6364090" y="3454442"/>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90" name="正方形/長方形 289"/>
          <p:cNvSpPr/>
          <p:nvPr/>
        </p:nvSpPr>
        <p:spPr>
          <a:xfrm>
            <a:off x="2564526" y="4180283"/>
            <a:ext cx="3622548"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8" name="フローチャート: データ 47"/>
          <p:cNvSpPr/>
          <p:nvPr/>
        </p:nvSpPr>
        <p:spPr>
          <a:xfrm>
            <a:off x="8836790" y="2171818"/>
            <a:ext cx="592525"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分析</a:t>
            </a:r>
            <a:endParaRPr lang="en-US" altLang="ja-JP" sz="881" dirty="0">
              <a:latin typeface="Meiryo UI" panose="020B0604030504040204" pitchFamily="50" charset="-128"/>
              <a:ea typeface="Meiryo UI" panose="020B0604030504040204" pitchFamily="50" charset="-128"/>
            </a:endParaRPr>
          </a:p>
          <a:p>
            <a:pPr algn="ctr"/>
            <a:r>
              <a:rPr lang="ja-JP" altLang="en-US" sz="881" dirty="0">
                <a:latin typeface="Meiryo UI" panose="020B0604030504040204" pitchFamily="50" charset="-128"/>
                <a:ea typeface="Meiryo UI" panose="020B0604030504040204" pitchFamily="50" charset="-128"/>
              </a:rPr>
              <a:t>結果</a:t>
            </a:r>
          </a:p>
        </p:txBody>
      </p:sp>
      <p:grpSp>
        <p:nvGrpSpPr>
          <p:cNvPr id="250" name="グループ化 249"/>
          <p:cNvGrpSpPr/>
          <p:nvPr/>
        </p:nvGrpSpPr>
        <p:grpSpPr>
          <a:xfrm>
            <a:off x="339662" y="3384582"/>
            <a:ext cx="1710159" cy="1198474"/>
            <a:chOff x="539065" y="3877010"/>
            <a:chExt cx="1710159" cy="1198474"/>
          </a:xfrm>
        </p:grpSpPr>
        <p:sp>
          <p:nvSpPr>
            <p:cNvPr id="98" name="角丸四角形 97"/>
            <p:cNvSpPr/>
            <p:nvPr/>
          </p:nvSpPr>
          <p:spPr>
            <a:xfrm>
              <a:off x="539065" y="3877010"/>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DI</a:t>
              </a: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社</a:t>
              </a:r>
            </a:p>
          </p:txBody>
        </p:sp>
        <p:sp>
          <p:nvSpPr>
            <p:cNvPr id="55" name="フローチャート: データ 54"/>
            <p:cNvSpPr/>
            <p:nvPr/>
          </p:nvSpPr>
          <p:spPr>
            <a:xfrm>
              <a:off x="619755" y="4328443"/>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マスタ</a:t>
              </a:r>
              <a:endParaRPr lang="en-US" altLang="ja-JP" sz="881" dirty="0">
                <a:latin typeface="Meiryo UI" panose="020B0604030504040204" pitchFamily="50" charset="-128"/>
                <a:ea typeface="Meiryo UI" panose="020B0604030504040204" pitchFamily="50" charset="-128"/>
              </a:endParaRPr>
            </a:p>
            <a:p>
              <a:pPr algn="ctr"/>
              <a:r>
                <a:rPr lang="en-US" altLang="ja-JP" sz="881" dirty="0">
                  <a:latin typeface="Meiryo UI" panose="020B0604030504040204" pitchFamily="50" charset="-128"/>
                  <a:ea typeface="Meiryo UI" panose="020B0604030504040204" pitchFamily="50" charset="-128"/>
                </a:rPr>
                <a:t>(DI</a:t>
              </a:r>
              <a:r>
                <a:rPr lang="ja-JP" altLang="en-US" sz="881" dirty="0">
                  <a:latin typeface="Meiryo UI" panose="020B0604030504040204" pitchFamily="50" charset="-128"/>
                  <a:ea typeface="Meiryo UI" panose="020B0604030504040204" pitchFamily="50" charset="-128"/>
                </a:rPr>
                <a:t>社</a:t>
              </a:r>
              <a:r>
                <a:rPr lang="en-US" altLang="ja-JP" sz="881" dirty="0">
                  <a:latin typeface="Meiryo UI" panose="020B0604030504040204" pitchFamily="50" charset="-128"/>
                  <a:ea typeface="Meiryo UI" panose="020B0604030504040204" pitchFamily="50" charset="-128"/>
                </a:rPr>
                <a:t>)</a:t>
              </a:r>
              <a:endParaRPr lang="ja-JP" altLang="en-US" sz="881" dirty="0">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740068" y="4051397"/>
              <a:ext cx="1509156" cy="269875"/>
            </a:xfrm>
            <a:prstGeom prst="rect">
              <a:avLst/>
            </a:prstGeom>
            <a:noFill/>
          </p:spPr>
          <p:txBody>
            <a:bodyPr wrap="none" lIns="0" rIns="0" rtlCol="0">
              <a:noAutofit/>
            </a:bodyPr>
            <a:lstStyle/>
            <a:p>
              <a:pPr algn="l" defTabSz="288000"/>
              <a:r>
                <a:rPr lang="en-US" altLang="ja-JP" sz="1100" dirty="0">
                  <a:latin typeface="+mn-ea"/>
                </a:rPr>
                <a:t>(</a:t>
              </a:r>
              <a:r>
                <a:rPr lang="ja-JP" altLang="en-US" sz="1100" dirty="0">
                  <a:latin typeface="+mn-ea"/>
                </a:rPr>
                <a:t>データインデックス社</a:t>
              </a:r>
              <a:r>
                <a:rPr lang="en-US" altLang="ja-JP" sz="1100" dirty="0">
                  <a:latin typeface="+mn-ea"/>
                </a:rPr>
                <a:t>)</a:t>
              </a:r>
              <a:endParaRPr kumimoji="1" lang="ja-JP" altLang="en-US" sz="1100" dirty="0">
                <a:latin typeface="+mn-ea"/>
              </a:endParaRPr>
            </a:p>
          </p:txBody>
        </p:sp>
      </p:grpSp>
      <p:grpSp>
        <p:nvGrpSpPr>
          <p:cNvPr id="252" name="グループ化 251"/>
          <p:cNvGrpSpPr/>
          <p:nvPr/>
        </p:nvGrpSpPr>
        <p:grpSpPr>
          <a:xfrm>
            <a:off x="338105" y="5105845"/>
            <a:ext cx="765555" cy="1198474"/>
            <a:chOff x="338105" y="4872472"/>
            <a:chExt cx="765555" cy="1198474"/>
          </a:xfrm>
        </p:grpSpPr>
        <p:sp>
          <p:nvSpPr>
            <p:cNvPr id="105" name="角丸四角形 104"/>
            <p:cNvSpPr/>
            <p:nvPr/>
          </p:nvSpPr>
          <p:spPr>
            <a:xfrm>
              <a:off x="338105" y="4872472"/>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Web</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サイト</a:t>
              </a:r>
            </a:p>
          </p:txBody>
        </p:sp>
        <p:sp>
          <p:nvSpPr>
            <p:cNvPr id="58" name="フローチャート: データ 57"/>
            <p:cNvSpPr/>
            <p:nvPr/>
          </p:nvSpPr>
          <p:spPr>
            <a:xfrm>
              <a:off x="388570" y="5328797"/>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a:latin typeface="Meiryo UI" panose="020B0604030504040204" pitchFamily="50" charset="-128"/>
                  <a:ea typeface="Meiryo UI" panose="020B0604030504040204" pitchFamily="50" charset="-128"/>
                </a:rPr>
                <a:t>マスタ</a:t>
              </a:r>
              <a:endParaRPr lang="en-US" altLang="ja-JP" sz="881" dirty="0">
                <a:latin typeface="Meiryo UI" panose="020B0604030504040204" pitchFamily="50" charset="-128"/>
                <a:ea typeface="Meiryo UI" panose="020B0604030504040204" pitchFamily="50" charset="-128"/>
              </a:endParaRPr>
            </a:p>
            <a:p>
              <a:pPr algn="ctr"/>
              <a:r>
                <a:rPr lang="en-US" altLang="ja-JP" sz="881" dirty="0">
                  <a:latin typeface="Meiryo UI" panose="020B0604030504040204" pitchFamily="50" charset="-128"/>
                  <a:ea typeface="Meiryo UI" panose="020B0604030504040204" pitchFamily="50" charset="-128"/>
                </a:rPr>
                <a:t>(Web)</a:t>
              </a:r>
              <a:endParaRPr lang="ja-JP" altLang="en-US" sz="881" dirty="0">
                <a:latin typeface="Meiryo UI" panose="020B0604030504040204" pitchFamily="50" charset="-128"/>
                <a:ea typeface="Meiryo UI" panose="020B0604030504040204" pitchFamily="50" charset="-128"/>
              </a:endParaRPr>
            </a:p>
          </p:txBody>
        </p:sp>
      </p:grpSp>
      <p:sp>
        <p:nvSpPr>
          <p:cNvPr id="138" name="テキスト ボックス 137"/>
          <p:cNvSpPr txBox="1"/>
          <p:nvPr/>
        </p:nvSpPr>
        <p:spPr>
          <a:xfrm>
            <a:off x="8374020" y="1155985"/>
            <a:ext cx="1509156" cy="269875"/>
          </a:xfrm>
          <a:prstGeom prst="rect">
            <a:avLst/>
          </a:prstGeom>
          <a:noFill/>
        </p:spPr>
        <p:txBody>
          <a:bodyPr wrap="none" lIns="0" rIns="0" rtlCol="0">
            <a:noAutofit/>
          </a:bodyPr>
          <a:lstStyle/>
          <a:p>
            <a:pPr algn="ctr" defTabSz="895327">
              <a:defRPr/>
            </a:pPr>
            <a:r>
              <a:rPr lang="ja-JP" altLang="en-US" sz="1050" kern="0" dirty="0">
                <a:solidFill>
                  <a:srgbClr val="404040"/>
                </a:solidFill>
                <a:latin typeface="Meiryo UI" panose="020B0604030504040204" pitchFamily="50" charset="-128"/>
                <a:ea typeface="Meiryo UI" panose="020B0604030504040204" pitchFamily="50" charset="-128"/>
              </a:rPr>
              <a:t>（匿名加工医療情報</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取扱事業者）</a:t>
            </a:r>
          </a:p>
        </p:txBody>
      </p:sp>
      <p:sp>
        <p:nvSpPr>
          <p:cNvPr id="190" name="正方形/長方形 189"/>
          <p:cNvSpPr/>
          <p:nvPr/>
        </p:nvSpPr>
        <p:spPr>
          <a:xfrm>
            <a:off x="5262500" y="2041540"/>
            <a:ext cx="2051581"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06" name="正方形/長方形 205"/>
          <p:cNvSpPr/>
          <p:nvPr/>
        </p:nvSpPr>
        <p:spPr>
          <a:xfrm>
            <a:off x="7526200" y="2041539"/>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07" name="正方形/長方形 206"/>
          <p:cNvSpPr/>
          <p:nvPr/>
        </p:nvSpPr>
        <p:spPr>
          <a:xfrm>
            <a:off x="4811267" y="5324061"/>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19" name="正方形/長方形 318">
            <a:extLst>
              <a:ext uri="{FF2B5EF4-FFF2-40B4-BE49-F238E27FC236}">
                <a16:creationId xmlns:a16="http://schemas.microsoft.com/office/drawing/2014/main" id="{61EBE4BB-1024-673B-5C0D-CC916CF06357}"/>
              </a:ext>
            </a:extLst>
          </p:cNvPr>
          <p:cNvSpPr/>
          <p:nvPr/>
        </p:nvSpPr>
        <p:spPr>
          <a:xfrm>
            <a:off x="5381210" y="1862910"/>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320" name="正方形/長方形 319">
            <a:extLst>
              <a:ext uri="{FF2B5EF4-FFF2-40B4-BE49-F238E27FC236}">
                <a16:creationId xmlns:a16="http://schemas.microsoft.com/office/drawing/2014/main" id="{61EBE4BB-1024-673B-5C0D-CC916CF06357}"/>
              </a:ext>
            </a:extLst>
          </p:cNvPr>
          <p:cNvSpPr/>
          <p:nvPr/>
        </p:nvSpPr>
        <p:spPr>
          <a:xfrm>
            <a:off x="7365763" y="18629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分析支援機能</a:t>
            </a:r>
            <a:endParaRPr kumimoji="1" lang="ja-JP" altLang="en-US" sz="1200" dirty="0">
              <a:solidFill>
                <a:schemeClr val="tx2">
                  <a:lumMod val="75000"/>
                  <a:lumOff val="25000"/>
                </a:schemeClr>
              </a:solidFill>
            </a:endParaRPr>
          </a:p>
        </p:txBody>
      </p:sp>
      <p:sp>
        <p:nvSpPr>
          <p:cNvPr id="321" name="正方形/長方形 320">
            <a:extLst>
              <a:ext uri="{FF2B5EF4-FFF2-40B4-BE49-F238E27FC236}">
                <a16:creationId xmlns:a16="http://schemas.microsoft.com/office/drawing/2014/main" id="{61EBE4BB-1024-673B-5C0D-CC916CF06357}"/>
              </a:ext>
            </a:extLst>
          </p:cNvPr>
          <p:cNvSpPr/>
          <p:nvPr/>
        </p:nvSpPr>
        <p:spPr>
          <a:xfrm>
            <a:off x="5900387" y="3224465"/>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データ品質調査機能</a:t>
            </a:r>
            <a:endParaRPr kumimoji="1" lang="ja-JP" altLang="en-US" sz="1200" dirty="0">
              <a:solidFill>
                <a:schemeClr val="tx2">
                  <a:lumMod val="75000"/>
                  <a:lumOff val="25000"/>
                </a:schemeClr>
              </a:solidFill>
            </a:endParaRPr>
          </a:p>
        </p:txBody>
      </p:sp>
      <p:sp>
        <p:nvSpPr>
          <p:cNvPr id="322" name="正方形/長方形 321">
            <a:extLst>
              <a:ext uri="{FF2B5EF4-FFF2-40B4-BE49-F238E27FC236}">
                <a16:creationId xmlns:a16="http://schemas.microsoft.com/office/drawing/2014/main" id="{61EBE4BB-1024-673B-5C0D-CC916CF06357}"/>
              </a:ext>
            </a:extLst>
          </p:cNvPr>
          <p:cNvSpPr/>
          <p:nvPr/>
        </p:nvSpPr>
        <p:spPr>
          <a:xfrm>
            <a:off x="3440945" y="3981429"/>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schemeClr val="tx2">
                    <a:lumMod val="75000"/>
                    <a:lumOff val="25000"/>
                  </a:schemeClr>
                </a:solidFill>
              </a:rPr>
              <a:t>MML</a:t>
            </a:r>
            <a:r>
              <a:rPr lang="ja-JP" altLang="en-US" sz="1200" dirty="0">
                <a:solidFill>
                  <a:schemeClr val="tx2">
                    <a:lumMod val="75000"/>
                    <a:lumOff val="25000"/>
                  </a:schemeClr>
                </a:solidFill>
              </a:rPr>
              <a:t>個別取込機能</a:t>
            </a:r>
            <a:endParaRPr kumimoji="1" lang="ja-JP" altLang="en-US" sz="1200" dirty="0">
              <a:solidFill>
                <a:schemeClr val="tx2">
                  <a:lumMod val="75000"/>
                  <a:lumOff val="25000"/>
                </a:schemeClr>
              </a:solidFill>
            </a:endParaRPr>
          </a:p>
        </p:txBody>
      </p:sp>
      <p:sp>
        <p:nvSpPr>
          <p:cNvPr id="323" name="正方形/長方形 322">
            <a:extLst>
              <a:ext uri="{FF2B5EF4-FFF2-40B4-BE49-F238E27FC236}">
                <a16:creationId xmlns:a16="http://schemas.microsoft.com/office/drawing/2014/main" id="{61EBE4BB-1024-673B-5C0D-CC916CF06357}"/>
              </a:ext>
            </a:extLst>
          </p:cNvPr>
          <p:cNvSpPr/>
          <p:nvPr/>
        </p:nvSpPr>
        <p:spPr>
          <a:xfrm>
            <a:off x="4650831" y="51094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a:solidFill>
                  <a:schemeClr val="tx2">
                    <a:lumMod val="75000"/>
                    <a:lumOff val="25000"/>
                  </a:schemeClr>
                </a:solidFill>
              </a:rPr>
              <a:t>マスタ作成機能</a:t>
            </a:r>
            <a:endParaRPr kumimoji="1" lang="ja-JP" altLang="en-US" sz="1200" dirty="0">
              <a:solidFill>
                <a:schemeClr val="tx2">
                  <a:lumMod val="75000"/>
                  <a:lumOff val="25000"/>
                </a:schemeClr>
              </a:solidFill>
            </a:endParaRPr>
          </a:p>
        </p:txBody>
      </p:sp>
      <p:cxnSp>
        <p:nvCxnSpPr>
          <p:cNvPr id="60" name="直線コネクタ 59"/>
          <p:cNvCxnSpPr/>
          <p:nvPr/>
        </p:nvCxnSpPr>
        <p:spPr>
          <a:xfrm>
            <a:off x="1213805" y="1822450"/>
            <a:ext cx="7347568"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85850" y="1548810"/>
            <a:ext cx="1342034"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二次利用</a:t>
            </a:r>
            <a:r>
              <a:rPr lang="en-US" altLang="ja-JP" sz="1200" b="1" kern="0" dirty="0">
                <a:solidFill>
                  <a:srgbClr val="404040"/>
                </a:solidFill>
                <a:latin typeface="Meiryo UI" panose="020B0604030504040204" pitchFamily="50" charset="-128"/>
                <a:ea typeface="Meiryo UI" panose="020B0604030504040204" pitchFamily="50" charset="-128"/>
              </a:rPr>
              <a:t>DB</a:t>
            </a:r>
            <a:r>
              <a:rPr lang="ja-JP" altLang="en-US" sz="1200" b="1" kern="0" dirty="0">
                <a:solidFill>
                  <a:srgbClr val="404040"/>
                </a:solidFill>
                <a:latin typeface="Meiryo UI" panose="020B0604030504040204" pitchFamily="50" charset="-128"/>
                <a:ea typeface="Meiryo UI" panose="020B0604030504040204" pitchFamily="50" charset="-128"/>
              </a:rPr>
              <a:t>領域</a:t>
            </a:r>
            <a:endParaRPr kumimoji="1" lang="ja-JP" altLang="en-US" sz="1200" dirty="0"/>
          </a:p>
        </p:txBody>
      </p:sp>
      <p:sp>
        <p:nvSpPr>
          <p:cNvPr id="70" name="テキスト ボックス 69"/>
          <p:cNvSpPr txBox="1"/>
          <p:nvPr/>
        </p:nvSpPr>
        <p:spPr>
          <a:xfrm>
            <a:off x="7447197" y="1556405"/>
            <a:ext cx="1107996"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分析結果領域</a:t>
            </a:r>
            <a:endParaRPr kumimoji="1" lang="ja-JP" altLang="en-US" sz="1200" dirty="0"/>
          </a:p>
        </p:txBody>
      </p:sp>
      <p:sp>
        <p:nvSpPr>
          <p:cNvPr id="71" name="テキスト ボックス 70"/>
          <p:cNvSpPr txBox="1"/>
          <p:nvPr/>
        </p:nvSpPr>
        <p:spPr>
          <a:xfrm>
            <a:off x="2065135" y="1537487"/>
            <a:ext cx="800219"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受託領域</a:t>
            </a:r>
            <a:endParaRPr kumimoji="1" lang="ja-JP" altLang="en-US" sz="1200" dirty="0"/>
          </a:p>
        </p:txBody>
      </p:sp>
      <p:sp>
        <p:nvSpPr>
          <p:cNvPr id="75" name="テキスト ボックス 74"/>
          <p:cNvSpPr txBox="1"/>
          <p:nvPr/>
        </p:nvSpPr>
        <p:spPr>
          <a:xfrm>
            <a:off x="5900387" y="1549994"/>
            <a:ext cx="954107"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利活用領域</a:t>
            </a:r>
            <a:endParaRPr kumimoji="1" lang="ja-JP" altLang="en-US" sz="1200" dirty="0"/>
          </a:p>
        </p:txBody>
      </p:sp>
      <p:sp>
        <p:nvSpPr>
          <p:cNvPr id="67" name="線吹き出し 1 (枠付き) 66"/>
          <p:cNvSpPr/>
          <p:nvPr/>
        </p:nvSpPr>
        <p:spPr>
          <a:xfrm>
            <a:off x="3734920" y="2880038"/>
            <a:ext cx="2239998" cy="344611"/>
          </a:xfrm>
          <a:prstGeom prst="borderCallout1">
            <a:avLst>
              <a:gd name="adj1" fmla="val 42838"/>
              <a:gd name="adj2" fmla="val 99938"/>
              <a:gd name="adj3" fmla="val -82334"/>
              <a:gd name="adj4" fmla="val 12576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・エラー患者データマート作成</a:t>
            </a:r>
          </a:p>
        </p:txBody>
      </p:sp>
      <p:sp>
        <p:nvSpPr>
          <p:cNvPr id="69" name="線吹き出し 1 (枠付き) 68"/>
          <p:cNvSpPr/>
          <p:nvPr/>
        </p:nvSpPr>
        <p:spPr>
          <a:xfrm>
            <a:off x="6415497" y="4878633"/>
            <a:ext cx="2221406" cy="758306"/>
          </a:xfrm>
          <a:prstGeom prst="borderCallout1">
            <a:avLst>
              <a:gd name="adj1" fmla="val -2135"/>
              <a:gd name="adj2" fmla="val 4708"/>
              <a:gd name="adj3" fmla="val -109939"/>
              <a:gd name="adj4" fmla="val 15972"/>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・項目別データ分布調査処理</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における項目欠損等</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チェック処理</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72" name="線吹き出し 1 (枠付き) 71"/>
          <p:cNvSpPr/>
          <p:nvPr/>
        </p:nvSpPr>
        <p:spPr>
          <a:xfrm>
            <a:off x="7576960" y="2716938"/>
            <a:ext cx="1963247" cy="1979013"/>
          </a:xfrm>
          <a:prstGeom prst="borderCallout1">
            <a:avLst>
              <a:gd name="adj1" fmla="val 998"/>
              <a:gd name="adj2" fmla="val 2368"/>
              <a:gd name="adj3" fmla="val -11277"/>
              <a:gd name="adj4" fmla="val 1215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・テキストデータ抽出</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・検査値紐付け</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・テキスト検索</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・治療</a:t>
            </a:r>
            <a:r>
              <a:rPr lang="ja-JP" altLang="en-US" sz="1200" dirty="0">
                <a:solidFill>
                  <a:schemeClr val="tx1"/>
                </a:solidFill>
                <a:latin typeface="Meiryo UI" panose="020B0604030504040204" pitchFamily="50" charset="-128"/>
                <a:ea typeface="Meiryo UI" panose="020B0604030504040204" pitchFamily="50" charset="-128"/>
              </a:rPr>
              <a:t>ライン</a:t>
            </a:r>
            <a:r>
              <a:rPr lang="ja-JP" altLang="en-US" sz="1200" dirty="0" smtClean="0">
                <a:solidFill>
                  <a:schemeClr val="tx1"/>
                </a:solidFill>
                <a:latin typeface="Meiryo UI" panose="020B0604030504040204" pitchFamily="50" charset="-128"/>
                <a:ea typeface="Meiryo UI" panose="020B0604030504040204" pitchFamily="50" charset="-128"/>
              </a:rPr>
              <a:t>作成</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・形態素解析</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・遺伝子</a:t>
            </a:r>
            <a:r>
              <a:rPr lang="ja-JP" altLang="en-US" sz="1200" dirty="0">
                <a:solidFill>
                  <a:schemeClr val="tx1"/>
                </a:solidFill>
                <a:latin typeface="Meiryo UI" panose="020B0604030504040204" pitchFamily="50" charset="-128"/>
                <a:ea typeface="Meiryo UI" panose="020B0604030504040204" pitchFamily="50" charset="-128"/>
              </a:rPr>
              <a:t>検査テキスト</a:t>
            </a:r>
            <a:r>
              <a:rPr lang="ja-JP" altLang="en-US" sz="1200" dirty="0" smtClean="0">
                <a:solidFill>
                  <a:schemeClr val="tx1"/>
                </a:solidFill>
                <a:latin typeface="Meiryo UI" panose="020B0604030504040204" pitchFamily="50" charset="-128"/>
                <a:ea typeface="Meiryo UI" panose="020B0604030504040204" pitchFamily="50" charset="-128"/>
              </a:rPr>
              <a:t>抽出</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結果作成</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・グラフ出力</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・匿名加工運用支援ツール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・運用ツール</a:t>
            </a:r>
          </a:p>
        </p:txBody>
      </p:sp>
      <p:sp>
        <p:nvSpPr>
          <p:cNvPr id="73" name="線吹き出し 1 (枠付き) 72"/>
          <p:cNvSpPr/>
          <p:nvPr/>
        </p:nvSpPr>
        <p:spPr>
          <a:xfrm>
            <a:off x="1524485" y="1826912"/>
            <a:ext cx="2727323" cy="688403"/>
          </a:xfrm>
          <a:prstGeom prst="borderCallout1">
            <a:avLst>
              <a:gd name="adj1" fmla="val 42838"/>
              <a:gd name="adj2" fmla="val 99938"/>
              <a:gd name="adj3" fmla="val 74694"/>
              <a:gd name="adj4" fmla="val 14348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・エラー患者履歴管理</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作成</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・利活用可能患者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作成</a:t>
            </a:r>
          </a:p>
        </p:txBody>
      </p:sp>
      <p:sp>
        <p:nvSpPr>
          <p:cNvPr id="77" name="線吹き出し 1 (枠付き) 76"/>
          <p:cNvSpPr/>
          <p:nvPr/>
        </p:nvSpPr>
        <p:spPr>
          <a:xfrm>
            <a:off x="1319746" y="3418388"/>
            <a:ext cx="1756413" cy="541384"/>
          </a:xfrm>
          <a:prstGeom prst="borderCallout1">
            <a:avLst>
              <a:gd name="adj1" fmla="val 42838"/>
              <a:gd name="adj2" fmla="val 99938"/>
              <a:gd name="adj3" fmla="val 159604"/>
              <a:gd name="adj4" fmla="val 11149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a:t>
            </a:r>
            <a:r>
              <a:rPr kumimoji="1" lang="en-US" altLang="ja-JP" sz="1200" dirty="0" smtClean="0">
                <a:solidFill>
                  <a:schemeClr val="tx1"/>
                </a:solidFill>
                <a:latin typeface="Meiryo UI" panose="020B0604030504040204" pitchFamily="50" charset="-128"/>
                <a:ea typeface="Meiryo UI" panose="020B0604030504040204" pitchFamily="50" charset="-128"/>
              </a:rPr>
              <a:t>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ファイル格納・展開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ファイル一覧作成</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78" name="線吹き出し 1 (枠付き) 77"/>
          <p:cNvSpPr/>
          <p:nvPr/>
        </p:nvSpPr>
        <p:spPr>
          <a:xfrm>
            <a:off x="3742573" y="3418388"/>
            <a:ext cx="1978912" cy="541384"/>
          </a:xfrm>
          <a:prstGeom prst="borderCallout1">
            <a:avLst>
              <a:gd name="adj1" fmla="val 42838"/>
              <a:gd name="adj2" fmla="val 99938"/>
              <a:gd name="adj3" fmla="val 165978"/>
              <a:gd name="adj4" fmla="val 112044"/>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・利活用可否確認結果反映</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ファイル読込</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041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デリバリ</a:t>
            </a:r>
            <a:r>
              <a:rPr lang="en-US" altLang="ja-JP" sz="1800" b="1" dirty="0" smtClean="0">
                <a:latin typeface="Meiryo UI" panose="020B0604030504040204" pitchFamily="50" charset="-128"/>
                <a:ea typeface="Meiryo UI" panose="020B0604030504040204" pitchFamily="50" charset="-128"/>
              </a:rPr>
              <a:t>Tm</a:t>
            </a:r>
            <a:r>
              <a:rPr lang="ja-JP" altLang="en-US" sz="1800" b="1" dirty="0" smtClean="0">
                <a:latin typeface="Meiryo UI" panose="020B0604030504040204" pitchFamily="50" charset="-128"/>
                <a:ea typeface="Meiryo UI" panose="020B0604030504040204" pitchFamily="50" charset="-128"/>
              </a:rPr>
              <a:t>ツール</a:t>
            </a:r>
            <a:r>
              <a:rPr lang="en-US" altLang="ja-JP" sz="1800" b="1" dirty="0" smtClean="0">
                <a:latin typeface="Meiryo UI" panose="020B0604030504040204" pitchFamily="50" charset="-128"/>
                <a:ea typeface="Meiryo UI" panose="020B0604030504040204" pitchFamily="50" charset="-128"/>
              </a:rPr>
              <a:t>_</a:t>
            </a:r>
            <a:r>
              <a:rPr lang="ja-JP" altLang="en-US" sz="1800" b="1" dirty="0" smtClean="0">
                <a:latin typeface="Meiryo UI" panose="020B0604030504040204" pitchFamily="50" charset="-128"/>
                <a:ea typeface="Meiryo UI" panose="020B0604030504040204" pitchFamily="50" charset="-128"/>
              </a:rPr>
              <a:t>非定例作業で利用する処理</a:t>
            </a:r>
            <a:endParaRPr lang="ja-JP" altLang="en-US" sz="18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nvPr>
        </p:nvGraphicFramePr>
        <p:xfrm>
          <a:off x="479674" y="1012980"/>
          <a:ext cx="8726413" cy="5300355"/>
        </p:xfrm>
        <a:graphic>
          <a:graphicData uri="http://schemas.openxmlformats.org/drawingml/2006/table">
            <a:tbl>
              <a:tblPr firstRow="1" bandRow="1">
                <a:tableStyleId>{5940675A-B579-460E-94D1-54222C63F5DA}</a:tableStyleId>
              </a:tblPr>
              <a:tblGrid>
                <a:gridCol w="283651">
                  <a:extLst>
                    <a:ext uri="{9D8B030D-6E8A-4147-A177-3AD203B41FA5}">
                      <a16:colId xmlns:a16="http://schemas.microsoft.com/office/drawing/2014/main" val="1849631001"/>
                    </a:ext>
                  </a:extLst>
                </a:gridCol>
                <a:gridCol w="1789044">
                  <a:extLst>
                    <a:ext uri="{9D8B030D-6E8A-4147-A177-3AD203B41FA5}">
                      <a16:colId xmlns:a16="http://schemas.microsoft.com/office/drawing/2014/main" val="3057724188"/>
                    </a:ext>
                  </a:extLst>
                </a:gridCol>
                <a:gridCol w="6653718">
                  <a:extLst>
                    <a:ext uri="{9D8B030D-6E8A-4147-A177-3AD203B41FA5}">
                      <a16:colId xmlns:a16="http://schemas.microsoft.com/office/drawing/2014/main" val="3532900631"/>
                    </a:ext>
                  </a:extLst>
                </a:gridCol>
              </a:tblGrid>
              <a:tr h="308160">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659190772"/>
                  </a:ext>
                </a:extLst>
              </a:tr>
              <a:tr h="1386721">
                <a:tc>
                  <a:txBody>
                    <a:bodyPr/>
                    <a:lstStyle/>
                    <a:p>
                      <a:r>
                        <a:rPr kumimoji="1" lang="en-US" altLang="ja-JP" sz="1400" b="1" dirty="0" smtClean="0">
                          <a:latin typeface="Meiryo UI" panose="020B0604030504040204" pitchFamily="50" charset="-128"/>
                          <a:ea typeface="Meiryo UI" panose="020B0604030504040204" pitchFamily="50" charset="-128"/>
                        </a:rPr>
                        <a:t>1</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ja-JP" altLang="en-US" sz="1400" b="1" dirty="0" smtClean="0">
                          <a:latin typeface="Meiryo UI" panose="020B0604030504040204" pitchFamily="50" charset="-128"/>
                          <a:ea typeface="Meiryo UI" panose="020B0604030504040204" pitchFamily="50" charset="-128"/>
                        </a:rPr>
                        <a:t>データマート作成機能</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kumimoji="1" lang="ja-JP" altLang="en-US" sz="1400" dirty="0" smtClean="0">
                          <a:latin typeface="Meiryo UI" panose="020B0604030504040204" pitchFamily="50" charset="-128"/>
                          <a:ea typeface="Meiryo UI" panose="020B0604030504040204" pitchFamily="50" charset="-128"/>
                        </a:rPr>
                        <a:t>分析・集計に必要</a:t>
                      </a:r>
                      <a:r>
                        <a:rPr lang="ja-JP" altLang="en-US" sz="1400" dirty="0" smtClean="0">
                          <a:latin typeface="Meiryo UI" panose="020B0604030504040204" pitchFamily="50" charset="-128"/>
                          <a:ea typeface="Meiryo UI" panose="020B0604030504040204" pitchFamily="50" charset="-128"/>
                        </a:rPr>
                        <a:t>となるデータを用途、目的などに応じて抽出し、利用しやすい形に加工した上でテーブルに格納する機能</a:t>
                      </a:r>
                      <a:endParaRPr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分析に必要なデータの断面を固定化するために、二次利用</a:t>
                      </a:r>
                      <a:r>
                        <a:rPr lang="en-US" altLang="ja-JP" sz="1400" dirty="0" smtClean="0">
                          <a:latin typeface="Meiryo UI" panose="020B0604030504040204" pitchFamily="50" charset="-128"/>
                          <a:ea typeface="Meiryo UI" panose="020B0604030504040204" pitchFamily="50" charset="-128"/>
                        </a:rPr>
                        <a:t>DB</a:t>
                      </a:r>
                      <a:r>
                        <a:rPr lang="ja-JP" altLang="en-US" sz="1400" dirty="0" smtClean="0">
                          <a:latin typeface="Meiryo UI" panose="020B0604030504040204" pitchFamily="50" charset="-128"/>
                          <a:ea typeface="Meiryo UI" panose="020B0604030504040204" pitchFamily="50" charset="-128"/>
                        </a:rPr>
                        <a:t>の断面を用意するとともに、分析の用途や目的に応じてデータマートを作成（</a:t>
                      </a:r>
                      <a:r>
                        <a:rPr lang="en-US" altLang="ja-JP" sz="1400" dirty="0" smtClean="0">
                          <a:latin typeface="Meiryo UI" panose="020B0604030504040204" pitchFamily="50" charset="-128"/>
                          <a:ea typeface="Meiryo UI" panose="020B0604030504040204" pitchFamily="50" charset="-128"/>
                        </a:rPr>
                        <a:t>ICD10</a:t>
                      </a:r>
                      <a:r>
                        <a:rPr lang="ja-JP" altLang="en-US" sz="1400" dirty="0" smtClean="0">
                          <a:latin typeface="Meiryo UI" panose="020B0604030504040204" pitchFamily="50" charset="-128"/>
                          <a:ea typeface="Meiryo UI" panose="020B0604030504040204" pitchFamily="50" charset="-128"/>
                        </a:rPr>
                        <a:t>分類別患者情報や薬効分類別患者情報など）</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447230"/>
                  </a:ext>
                </a:extLst>
              </a:tr>
              <a:tr h="739584">
                <a:tc>
                  <a:txBody>
                    <a:bodyPr/>
                    <a:lstStyle/>
                    <a:p>
                      <a:r>
                        <a:rPr kumimoji="1" lang="en-US" altLang="ja-JP" sz="1400" b="1" dirty="0" smtClean="0">
                          <a:latin typeface="Meiryo UI" panose="020B0604030504040204" pitchFamily="50" charset="-128"/>
                          <a:ea typeface="Meiryo UI" panose="020B0604030504040204" pitchFamily="50" charset="-128"/>
                        </a:rPr>
                        <a:t>2</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分析支援機能</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lang="ja-JP" altLang="en-US" sz="1400" dirty="0" smtClean="0">
                          <a:latin typeface="Meiryo UI" panose="020B0604030504040204" pitchFamily="50" charset="-128"/>
                          <a:ea typeface="Meiryo UI" panose="020B0604030504040204" pitchFamily="50" charset="-128"/>
                        </a:rPr>
                        <a:t>分析をする上で必要な支援機能を提供</a:t>
                      </a:r>
                      <a:endParaRPr lang="en-US" altLang="ja-JP" sz="1400" dirty="0" smtClean="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en-US" altLang="ja-JP" sz="1400" dirty="0" smtClean="0">
                          <a:latin typeface="Meiryo UI" panose="020B0604030504040204" pitchFamily="50" charset="-128"/>
                          <a:ea typeface="Meiryo UI" panose="020B0604030504040204" pitchFamily="50" charset="-128"/>
                        </a:rPr>
                        <a:t>Ex.</a:t>
                      </a:r>
                      <a:r>
                        <a:rPr lang="ja-JP" altLang="en-US" sz="1400" dirty="0" smtClean="0">
                          <a:latin typeface="Meiryo UI" panose="020B0604030504040204" pitchFamily="50" charset="-128"/>
                          <a:ea typeface="Meiryo UI" panose="020B0604030504040204" pitchFamily="50" charset="-128"/>
                        </a:rPr>
                        <a:t>形態素解析、キーワード抽出、治療ライン作成など</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endParaRPr lang="en-US" altLang="ja-JP" sz="1400" dirty="0" smtClean="0">
                        <a:solidFill>
                          <a:srgbClr val="0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30179806"/>
                  </a:ext>
                </a:extLst>
              </a:tr>
              <a:tr h="523872">
                <a:tc>
                  <a:txBody>
                    <a:bodyPr/>
                    <a:lstStyle/>
                    <a:p>
                      <a:r>
                        <a:rPr kumimoji="1" lang="en-US" altLang="ja-JP" sz="1400" b="1" dirty="0" smtClean="0">
                          <a:latin typeface="Meiryo UI" panose="020B0604030504040204" pitchFamily="50" charset="-128"/>
                          <a:ea typeface="Meiryo UI" panose="020B0604030504040204" pitchFamily="50" charset="-128"/>
                        </a:rPr>
                        <a:t>3</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ja-JP" altLang="en-US" sz="1400" b="1" dirty="0" smtClean="0">
                          <a:latin typeface="Meiryo UI" panose="020B0604030504040204" pitchFamily="50" charset="-128"/>
                          <a:ea typeface="Meiryo UI" panose="020B0604030504040204" pitchFamily="50" charset="-128"/>
                        </a:rPr>
                        <a:t>データ品質調査機能</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蓄積されたデータの取込状況や欠損状況などを集計する機能</a:t>
                      </a:r>
                      <a:endParaRPr lang="en-US" altLang="ja-JP" sz="1400" dirty="0" smtClean="0">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389395"/>
                  </a:ext>
                </a:extLst>
              </a:tr>
              <a:tr h="955297">
                <a:tc>
                  <a:txBody>
                    <a:bodyPr/>
                    <a:lstStyle/>
                    <a:p>
                      <a:r>
                        <a:rPr kumimoji="1" lang="en-US" altLang="ja-JP" sz="1400" b="1" dirty="0" smtClean="0">
                          <a:latin typeface="Meiryo UI" panose="020B0604030504040204" pitchFamily="50" charset="-128"/>
                          <a:ea typeface="Meiryo UI" panose="020B0604030504040204" pitchFamily="50" charset="-128"/>
                        </a:rPr>
                        <a:t>4</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en-US" altLang="ja-JP" sz="1400" b="1" dirty="0" smtClean="0">
                          <a:latin typeface="Meiryo UI" panose="020B0604030504040204" pitchFamily="50" charset="-128"/>
                          <a:ea typeface="Meiryo UI" panose="020B0604030504040204" pitchFamily="50" charset="-128"/>
                        </a:rPr>
                        <a:t>MML</a:t>
                      </a:r>
                      <a:r>
                        <a:rPr kumimoji="1" lang="ja-JP" altLang="en-US" sz="1400" b="1" dirty="0" smtClean="0">
                          <a:latin typeface="Meiryo UI" panose="020B0604030504040204" pitchFamily="50" charset="-128"/>
                          <a:ea typeface="Meiryo UI" panose="020B0604030504040204" pitchFamily="50" charset="-128"/>
                        </a:rPr>
                        <a:t>個別取込機能</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400" dirty="0" smtClean="0">
                          <a:latin typeface="Meiryo UI" panose="020B0604030504040204" pitchFamily="50" charset="-128"/>
                          <a:ea typeface="Meiryo UI" panose="020B0604030504040204" pitchFamily="50" charset="-128"/>
                        </a:rPr>
                        <a:t>二次利用</a:t>
                      </a:r>
                      <a:r>
                        <a:rPr lang="en-US" altLang="ja-JP" sz="1400" dirty="0" smtClean="0">
                          <a:latin typeface="Meiryo UI" panose="020B0604030504040204" pitchFamily="50" charset="-128"/>
                          <a:ea typeface="Meiryo UI" panose="020B0604030504040204" pitchFamily="50" charset="-128"/>
                        </a:rPr>
                        <a:t>DB</a:t>
                      </a:r>
                      <a:r>
                        <a:rPr lang="ja-JP" altLang="en-US" sz="1400" dirty="0" smtClean="0">
                          <a:latin typeface="Meiryo UI" panose="020B0604030504040204" pitchFamily="50" charset="-128"/>
                          <a:ea typeface="Meiryo UI" panose="020B0604030504040204" pitchFamily="50" charset="-128"/>
                        </a:rPr>
                        <a:t>で一部</a:t>
                      </a:r>
                      <a:r>
                        <a:rPr lang="en-US" altLang="ja-JP" sz="1400" dirty="0" smtClean="0">
                          <a:latin typeface="Meiryo UI" panose="020B0604030504040204" pitchFamily="50" charset="-128"/>
                          <a:ea typeface="Meiryo UI" panose="020B0604030504040204" pitchFamily="50" charset="-128"/>
                        </a:rPr>
                        <a:t>MML</a:t>
                      </a:r>
                      <a:r>
                        <a:rPr lang="ja-JP" altLang="en-US" sz="1400" dirty="0" smtClean="0">
                          <a:latin typeface="Meiryo UI" panose="020B0604030504040204" pitchFamily="50" charset="-128"/>
                          <a:ea typeface="Meiryo UI" panose="020B0604030504040204" pitchFamily="50" charset="-128"/>
                        </a:rPr>
                        <a:t>モジュール（処方箋、注射記録、報告書など）は取込対象外となっており、利活用案件によっては該当のモジュールを利用する要望があるため、二次利用</a:t>
                      </a:r>
                      <a:r>
                        <a:rPr lang="en-US" altLang="ja-JP" sz="1400" dirty="0" smtClean="0">
                          <a:latin typeface="Meiryo UI" panose="020B0604030504040204" pitchFamily="50" charset="-128"/>
                          <a:ea typeface="Meiryo UI" panose="020B0604030504040204" pitchFamily="50" charset="-128"/>
                        </a:rPr>
                        <a:t>DB</a:t>
                      </a:r>
                      <a:r>
                        <a:rPr lang="ja-JP" altLang="en-US" sz="1400" dirty="0" smtClean="0">
                          <a:latin typeface="Meiryo UI" panose="020B0604030504040204" pitchFamily="50" charset="-128"/>
                          <a:ea typeface="Meiryo UI" panose="020B0604030504040204" pitchFamily="50" charset="-128"/>
                        </a:rPr>
                        <a:t>に存在する患者を対象に必要なデータを取り込む機能</a:t>
                      </a:r>
                      <a:endParaRPr kumimoji="1" lang="en-US" altLang="ja-JP" sz="14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52951959"/>
                  </a:ext>
                </a:extLst>
              </a:tr>
              <a:tr h="1386721">
                <a:tc>
                  <a:txBody>
                    <a:bodyPr/>
                    <a:lstStyle/>
                    <a:p>
                      <a:r>
                        <a:rPr kumimoji="1" lang="en-US" altLang="ja-JP" sz="1400" b="1" dirty="0" smtClean="0">
                          <a:latin typeface="Meiryo UI" panose="020B0604030504040204" pitchFamily="50" charset="-128"/>
                          <a:ea typeface="Meiryo UI" panose="020B0604030504040204" pitchFamily="50" charset="-128"/>
                        </a:rPr>
                        <a:t>5</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kumimoji="1" lang="ja-JP" altLang="en-US" sz="1400" b="1" dirty="0" smtClean="0">
                          <a:latin typeface="Meiryo UI" panose="020B0604030504040204" pitchFamily="50" charset="-128"/>
                          <a:ea typeface="Meiryo UI" panose="020B0604030504040204" pitchFamily="50" charset="-128"/>
                        </a:rPr>
                        <a:t>マスタ作成機能</a:t>
                      </a:r>
                      <a:endParaRPr kumimoji="1" lang="ja-JP" altLang="en-US" sz="1400" b="1" dirty="0">
                        <a:latin typeface="Meiryo UI" panose="020B0604030504040204" pitchFamily="50" charset="-128"/>
                        <a:ea typeface="Meiryo UI" panose="020B0604030504040204" pitchFamily="50" charset="-128"/>
                      </a:endParaRPr>
                    </a:p>
                  </a:txBody>
                  <a:tcPr/>
                </a:tc>
                <a:tc>
                  <a:txBody>
                    <a:bodyPr/>
                    <a:lstStyle/>
                    <a:p>
                      <a:r>
                        <a:rPr lang="ja-JP" altLang="en-US" sz="1400" dirty="0" smtClean="0">
                          <a:latin typeface="Meiryo UI" panose="020B0604030504040204" pitchFamily="50" charset="-128"/>
                          <a:ea typeface="Meiryo UI" panose="020B0604030504040204" pitchFamily="50" charset="-128"/>
                        </a:rPr>
                        <a:t>利活用上のニーズに伴い必要なマスタ群を整備しており、当該マスタ群をシステムに取り込む機能</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具体的にはデータインデックス社（</a:t>
                      </a:r>
                      <a:r>
                        <a:rPr lang="en-US" altLang="ja-JP" sz="1400" dirty="0" smtClean="0">
                          <a:latin typeface="Meiryo UI" panose="020B0604030504040204" pitchFamily="50" charset="-128"/>
                          <a:ea typeface="Meiryo UI" panose="020B0604030504040204" pitchFamily="50" charset="-128"/>
                        </a:rPr>
                        <a:t>DI</a:t>
                      </a:r>
                      <a:r>
                        <a:rPr lang="ja-JP" altLang="en-US" sz="1400" dirty="0" smtClean="0">
                          <a:latin typeface="Meiryo UI" panose="020B0604030504040204" pitchFamily="50" charset="-128"/>
                          <a:ea typeface="Meiryo UI" panose="020B0604030504040204" pitchFamily="50" charset="-128"/>
                        </a:rPr>
                        <a:t>社）より購入しているマスタ（</a:t>
                      </a:r>
                      <a:r>
                        <a:rPr lang="en-US" altLang="ja-JP" sz="1400" dirty="0" smtClean="0">
                          <a:latin typeface="Meiryo UI" panose="020B0604030504040204" pitchFamily="50" charset="-128"/>
                          <a:ea typeface="Meiryo UI" panose="020B0604030504040204" pitchFamily="50" charset="-128"/>
                        </a:rPr>
                        <a:t>ex.</a:t>
                      </a:r>
                      <a:r>
                        <a:rPr lang="ja-JP" altLang="en-US" sz="1400" dirty="0" smtClean="0">
                          <a:latin typeface="Meiryo UI" panose="020B0604030504040204" pitchFamily="50" charset="-128"/>
                          <a:ea typeface="Meiryo UI" panose="020B0604030504040204" pitchFamily="50" charset="-128"/>
                        </a:rPr>
                        <a:t>医薬品マスタ、疾病マスタなど）並びに</a:t>
                      </a:r>
                      <a:r>
                        <a:rPr lang="en-US" altLang="ja-JP" sz="1400" dirty="0" smtClean="0">
                          <a:latin typeface="Meiryo UI" panose="020B0604030504040204" pitchFamily="50" charset="-128"/>
                          <a:ea typeface="Meiryo UI" panose="020B0604030504040204" pitchFamily="50" charset="-128"/>
                        </a:rPr>
                        <a:t>Web</a:t>
                      </a:r>
                      <a:r>
                        <a:rPr lang="ja-JP" altLang="en-US" sz="1400" dirty="0" smtClean="0">
                          <a:latin typeface="Meiryo UI" panose="020B0604030504040204" pitchFamily="50" charset="-128"/>
                          <a:ea typeface="Meiryo UI" panose="020B0604030504040204" pitchFamily="50" charset="-128"/>
                        </a:rPr>
                        <a:t>ダウンロード（</a:t>
                      </a:r>
                      <a:r>
                        <a:rPr lang="en-US" altLang="ja-JP" sz="1400" dirty="0" smtClean="0">
                          <a:latin typeface="Meiryo UI" panose="020B0604030504040204" pitchFamily="50" charset="-128"/>
                          <a:ea typeface="Meiryo UI" panose="020B0604030504040204" pitchFamily="50" charset="-128"/>
                        </a:rPr>
                        <a:t>ex.</a:t>
                      </a:r>
                      <a:r>
                        <a:rPr lang="ja-JP" altLang="en-US" sz="1400" dirty="0" smtClean="0">
                          <a:latin typeface="Meiryo UI" panose="020B0604030504040204" pitchFamily="50" charset="-128"/>
                          <a:ea typeface="Meiryo UI" panose="020B0604030504040204" pitchFamily="50" charset="-128"/>
                        </a:rPr>
                        <a:t>診療行為付加情報マスタ、</a:t>
                      </a:r>
                      <a:r>
                        <a:rPr lang="en-US" altLang="ja-JP" sz="1400" dirty="0" smtClean="0">
                          <a:latin typeface="Meiryo UI" panose="020B0604030504040204" pitchFamily="50" charset="-128"/>
                          <a:ea typeface="Meiryo UI" panose="020B0604030504040204" pitchFamily="50" charset="-128"/>
                        </a:rPr>
                        <a:t>ICD10</a:t>
                      </a:r>
                      <a:r>
                        <a:rPr lang="ja-JP" altLang="en-US" sz="1400" dirty="0" smtClean="0">
                          <a:latin typeface="Meiryo UI" panose="020B0604030504040204" pitchFamily="50" charset="-128"/>
                          <a:ea typeface="Meiryo UI" panose="020B0604030504040204" pitchFamily="50" charset="-128"/>
                        </a:rPr>
                        <a:t>分類マスタなど）にて取得しているマスタからなる</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endParaRPr lang="ja-JP" altLang="en-US" sz="14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5816679"/>
                  </a:ext>
                </a:extLst>
              </a:tr>
            </a:tbl>
          </a:graphicData>
        </a:graphic>
      </p:graphicFrame>
      <p:sp>
        <p:nvSpPr>
          <p:cNvPr id="2" name="正方形/長方形 1"/>
          <p:cNvSpPr/>
          <p:nvPr/>
        </p:nvSpPr>
        <p:spPr>
          <a:xfrm>
            <a:off x="1017916" y="2369952"/>
            <a:ext cx="7565367" cy="3073315"/>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3600" dirty="0" smtClean="0"/>
              <a:t>修正中</a:t>
            </a:r>
            <a:endParaRPr kumimoji="1" lang="ja-JP" altLang="en-US" dirty="0"/>
          </a:p>
        </p:txBody>
      </p:sp>
    </p:spTree>
    <p:extLst>
      <p:ext uri="{BB962C8B-B14F-4D97-AF65-F5344CB8AC3E}">
        <p14:creationId xmlns:p14="http://schemas.microsoft.com/office/powerpoint/2010/main" val="2357937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r>
              <a:rPr lang="ja-JP" altLang="en-US" dirty="0"/>
              <a:t>非定例作業</a:t>
            </a:r>
            <a:r>
              <a:rPr lang="ja-JP" altLang="en-US" dirty="0" smtClean="0"/>
              <a:t>概要</a:t>
            </a:r>
            <a:endParaRPr lang="en-US" altLang="ja-JP" dirty="0" smtClean="0"/>
          </a:p>
          <a:p>
            <a:r>
              <a:rPr lang="ja-JP" altLang="en-US" dirty="0" smtClean="0"/>
              <a:t>妥当性確認フロー</a:t>
            </a:r>
            <a:endParaRPr lang="en-US" altLang="ja-JP" dirty="0" smtClean="0"/>
          </a:p>
          <a:p>
            <a:pPr lvl="1"/>
            <a:r>
              <a:rPr lang="ja-JP" altLang="en-US" dirty="0"/>
              <a:t>妥当性確認フローとは</a:t>
            </a:r>
            <a:endParaRPr lang="en-US" altLang="ja-JP" dirty="0"/>
          </a:p>
          <a:p>
            <a:pPr lvl="1"/>
            <a:r>
              <a:rPr lang="ja-JP" altLang="en-US" dirty="0"/>
              <a:t>二次利用</a:t>
            </a:r>
            <a:r>
              <a:rPr lang="en-US" altLang="ja-JP" dirty="0"/>
              <a:t>DB</a:t>
            </a:r>
            <a:r>
              <a:rPr lang="ja-JP" altLang="en-US" dirty="0"/>
              <a:t>における妥当性確認フロー</a:t>
            </a:r>
            <a:endParaRPr lang="en-US" altLang="ja-JP" dirty="0"/>
          </a:p>
          <a:p>
            <a:pPr lvl="1"/>
            <a:r>
              <a:rPr lang="ja-JP" altLang="en-US" dirty="0"/>
              <a:t>デリバリ</a:t>
            </a:r>
            <a:r>
              <a:rPr lang="en-US" altLang="ja-JP" dirty="0"/>
              <a:t>Tm</a:t>
            </a:r>
            <a:r>
              <a:rPr lang="ja-JP" altLang="en-US" dirty="0"/>
              <a:t>ツールにおける妥当性確認フローが必要となる処理</a:t>
            </a:r>
            <a:endParaRPr lang="en-US" altLang="ja-JP" dirty="0"/>
          </a:p>
          <a:p>
            <a:pPr lvl="1"/>
            <a:r>
              <a:rPr lang="ja-JP" altLang="en-US" dirty="0"/>
              <a:t>妥当性確認フロー全体像</a:t>
            </a:r>
            <a:endParaRPr lang="en-US" altLang="ja-JP" dirty="0"/>
          </a:p>
          <a:p>
            <a:pPr lvl="1"/>
            <a:r>
              <a:rPr lang="ja-JP" altLang="en-US" dirty="0"/>
              <a:t>妥当性確認のデータフロー概要</a:t>
            </a:r>
            <a:endParaRPr lang="en-US" altLang="ja-JP" dirty="0" smtClean="0"/>
          </a:p>
          <a:p>
            <a:r>
              <a:rPr lang="ja-JP" altLang="en-US" dirty="0"/>
              <a:t>二次利用</a:t>
            </a:r>
            <a:r>
              <a:rPr lang="en-US" altLang="ja-JP" dirty="0"/>
              <a:t>DB(</a:t>
            </a:r>
            <a:r>
              <a:rPr lang="ja-JP" altLang="en-US" dirty="0"/>
              <a:t>断面</a:t>
            </a:r>
            <a:r>
              <a:rPr lang="en-US" altLang="ja-JP" dirty="0"/>
              <a:t>)</a:t>
            </a:r>
            <a:r>
              <a:rPr lang="ja-JP" altLang="en-US" dirty="0"/>
              <a:t>作成（受託領域</a:t>
            </a:r>
            <a:r>
              <a:rPr lang="ja-JP" altLang="en-US" dirty="0" smtClean="0"/>
              <a:t>）</a:t>
            </a:r>
            <a:endParaRPr lang="en-US" altLang="ja-JP" dirty="0" smtClean="0"/>
          </a:p>
          <a:p>
            <a:r>
              <a:rPr lang="ja-JP" altLang="en-US" dirty="0"/>
              <a:t>データマート作成（受託領域）</a:t>
            </a:r>
            <a:endParaRPr lang="en-US" altLang="ja-JP" dirty="0" smtClean="0"/>
          </a:p>
          <a:p>
            <a:r>
              <a:rPr lang="en-US" altLang="ja-JP" dirty="0"/>
              <a:t>MML</a:t>
            </a:r>
            <a:r>
              <a:rPr lang="ja-JP" altLang="en-US" dirty="0"/>
              <a:t>個別取込</a:t>
            </a:r>
            <a:r>
              <a:rPr lang="en-US" altLang="ja-JP" dirty="0"/>
              <a:t>_</a:t>
            </a:r>
            <a:r>
              <a:rPr lang="ja-JP" altLang="en-US" dirty="0"/>
              <a:t>全体像</a:t>
            </a:r>
            <a:endParaRPr lang="en-US" altLang="ja-JP" dirty="0"/>
          </a:p>
          <a:p>
            <a:r>
              <a:rPr lang="en-US" altLang="ja-JP" dirty="0"/>
              <a:t>MML</a:t>
            </a:r>
            <a:r>
              <a:rPr lang="ja-JP" altLang="en-US" dirty="0"/>
              <a:t>個別取込</a:t>
            </a:r>
            <a:r>
              <a:rPr lang="en-US" altLang="ja-JP" dirty="0"/>
              <a:t>_</a:t>
            </a:r>
            <a:r>
              <a:rPr lang="ja-JP" altLang="en-US" dirty="0" smtClean="0"/>
              <a:t>詳細</a:t>
            </a:r>
            <a:endParaRPr lang="en-US" altLang="ja-JP" dirty="0"/>
          </a:p>
          <a:p>
            <a:r>
              <a:rPr lang="ja-JP" altLang="en-US" dirty="0"/>
              <a:t>受託処理制</a:t>
            </a:r>
            <a:r>
              <a:rPr lang="ja-JP" altLang="en-US" dirty="0" smtClean="0"/>
              <a:t>御フロー</a:t>
            </a:r>
            <a:endParaRPr lang="en-US" altLang="ja-JP" dirty="0" smtClean="0"/>
          </a:p>
          <a:p>
            <a:r>
              <a:rPr lang="ja-JP" altLang="en-US" dirty="0" smtClean="0"/>
              <a:t>データ品質調査</a:t>
            </a:r>
            <a:endParaRPr lang="en-US" altLang="ja-JP" dirty="0" smtClean="0"/>
          </a:p>
          <a:p>
            <a:r>
              <a:rPr lang="ja-JP" altLang="en-US" dirty="0"/>
              <a:t>分析支援機能</a:t>
            </a:r>
            <a:endParaRPr lang="en-US" altLang="ja-JP" dirty="0"/>
          </a:p>
          <a:p>
            <a:endParaRPr lang="en-US" altLang="ja-JP" dirty="0"/>
          </a:p>
        </p:txBody>
      </p:sp>
    </p:spTree>
    <p:extLst>
      <p:ext uri="{BB962C8B-B14F-4D97-AF65-F5344CB8AC3E}">
        <p14:creationId xmlns:p14="http://schemas.microsoft.com/office/powerpoint/2010/main" val="2955557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妥当性確認フローとは</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未通知患者データのデータ提供インシデントを機に、受託領域と認定領域を明確に分割し、</a:t>
            </a:r>
            <a:endParaRPr lang="en-US" altLang="ja-JP" dirty="0" smtClean="0">
              <a:latin typeface="Meiryo UI" panose="020B0604030504040204" pitchFamily="50" charset="-128"/>
              <a:ea typeface="Meiryo UI" panose="020B0604030504040204" pitchFamily="50" charset="-128"/>
            </a:endParaRPr>
          </a:p>
          <a:p>
            <a:r>
              <a:rPr lang="ja-JP" altLang="en-US" dirty="0">
                <a:solidFill>
                  <a:schemeClr val="bg2"/>
                </a:solidFill>
                <a:latin typeface="Meiryo UI" panose="020B0604030504040204" pitchFamily="50" charset="-128"/>
                <a:ea typeface="Meiryo UI" panose="020B0604030504040204" pitchFamily="50" charset="-128"/>
              </a:rPr>
              <a:t>受託</a:t>
            </a:r>
            <a:r>
              <a:rPr lang="ja-JP" altLang="en-US" dirty="0" smtClean="0">
                <a:solidFill>
                  <a:schemeClr val="bg2"/>
                </a:solidFill>
                <a:latin typeface="Meiryo UI" panose="020B0604030504040204" pitchFamily="50" charset="-128"/>
                <a:ea typeface="Meiryo UI" panose="020B0604030504040204" pitchFamily="50" charset="-128"/>
              </a:rPr>
              <a:t>領域から認定領域へのデータ反映時はその妥当性確認した上で</a:t>
            </a:r>
            <a:r>
              <a:rPr lang="en-US" altLang="ja-JP" dirty="0" smtClean="0">
                <a:solidFill>
                  <a:schemeClr val="bg2"/>
                </a:solidFill>
                <a:latin typeface="Meiryo UI" panose="020B0604030504040204" pitchFamily="50" charset="-128"/>
                <a:ea typeface="Meiryo UI" panose="020B0604030504040204" pitchFamily="50" charset="-128"/>
              </a:rPr>
              <a:t>LDI</a:t>
            </a:r>
            <a:r>
              <a:rPr lang="ja-JP" altLang="en-US" dirty="0" smtClean="0">
                <a:solidFill>
                  <a:schemeClr val="bg2"/>
                </a:solidFill>
                <a:latin typeface="Meiryo UI" panose="020B0604030504040204" pitchFamily="50" charset="-128"/>
                <a:ea typeface="Meiryo UI" panose="020B0604030504040204" pitchFamily="50" charset="-128"/>
              </a:rPr>
              <a:t>様の承認を必要</a:t>
            </a:r>
            <a:r>
              <a:rPr lang="ja-JP" altLang="en-US" dirty="0" smtClean="0">
                <a:latin typeface="Meiryo UI" panose="020B0604030504040204" pitchFamily="50" charset="-128"/>
                <a:ea typeface="Meiryo UI" panose="020B0604030504040204" pitchFamily="50" charset="-128"/>
              </a:rPr>
              <a:t>としている。この一連の確認フローを妥当性確認フローと呼んでいる。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の取込処理で行っている妥当性確認フローをデリバリ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ツールでも実施しているが、</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取込前後の確認時に行う未通知患者とオプトアウト対象患者が含まれないことの確認方法については二次利用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と異なる点がある。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grpSp>
        <p:nvGrpSpPr>
          <p:cNvPr id="15" name="グループ化 14"/>
          <p:cNvGrpSpPr/>
          <p:nvPr/>
        </p:nvGrpSpPr>
        <p:grpSpPr>
          <a:xfrm>
            <a:off x="526891" y="3201277"/>
            <a:ext cx="7636362" cy="3071603"/>
            <a:chOff x="808902" y="1637868"/>
            <a:chExt cx="7636362" cy="3071603"/>
          </a:xfrm>
        </p:grpSpPr>
        <p:sp>
          <p:nvSpPr>
            <p:cNvPr id="16" name="フリーフォーム 15"/>
            <p:cNvSpPr/>
            <p:nvPr/>
          </p:nvSpPr>
          <p:spPr>
            <a:xfrm>
              <a:off x="808902" y="1641861"/>
              <a:ext cx="1062627" cy="867537"/>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890" tIns="374521"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取込前処理</a:t>
              </a:r>
              <a:endParaRPr kumimoji="1" lang="ja-JP" altLang="en-US" sz="1400" b="1" kern="1200" dirty="0">
                <a:latin typeface="Meiryo UI" panose="020B0604030504040204" pitchFamily="50" charset="-128"/>
                <a:ea typeface="Meiryo UI" panose="020B0604030504040204" pitchFamily="50" charset="-128"/>
              </a:endParaRPr>
            </a:p>
          </p:txBody>
        </p:sp>
        <p:sp>
          <p:nvSpPr>
            <p:cNvPr id="17" name="フリーフォーム 16"/>
            <p:cNvSpPr/>
            <p:nvPr/>
          </p:nvSpPr>
          <p:spPr>
            <a:xfrm>
              <a:off x="1871529" y="1637868"/>
              <a:ext cx="6573735" cy="591485"/>
            </a:xfrm>
            <a:custGeom>
              <a:avLst/>
              <a:gdLst>
                <a:gd name="connsiteX0" fmla="*/ 113233 w 679385"/>
                <a:gd name="connsiteY0" fmla="*/ 0 h 6573734"/>
                <a:gd name="connsiteX1" fmla="*/ 566152 w 679385"/>
                <a:gd name="connsiteY1" fmla="*/ 0 h 6573734"/>
                <a:gd name="connsiteX2" fmla="*/ 679385 w 679385"/>
                <a:gd name="connsiteY2" fmla="*/ 113233 h 6573734"/>
                <a:gd name="connsiteX3" fmla="*/ 679385 w 679385"/>
                <a:gd name="connsiteY3" fmla="*/ 6573734 h 6573734"/>
                <a:gd name="connsiteX4" fmla="*/ 679385 w 679385"/>
                <a:gd name="connsiteY4" fmla="*/ 6573734 h 6573734"/>
                <a:gd name="connsiteX5" fmla="*/ 0 w 679385"/>
                <a:gd name="connsiteY5" fmla="*/ 6573734 h 6573734"/>
                <a:gd name="connsiteX6" fmla="*/ 0 w 679385"/>
                <a:gd name="connsiteY6" fmla="*/ 6573734 h 6573734"/>
                <a:gd name="connsiteX7" fmla="*/ 0 w 679385"/>
                <a:gd name="connsiteY7" fmla="*/ 113233 h 6573734"/>
                <a:gd name="connsiteX8" fmla="*/ 113233 w 679385"/>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385" h="6573734">
                  <a:moveTo>
                    <a:pt x="679385" y="1095647"/>
                  </a:moveTo>
                  <a:lnTo>
                    <a:pt x="679385" y="5478087"/>
                  </a:lnTo>
                  <a:cubicBezTo>
                    <a:pt x="679385" y="6083195"/>
                    <a:pt x="674146" y="6573729"/>
                    <a:pt x="667682" y="6573729"/>
                  </a:cubicBezTo>
                  <a:lnTo>
                    <a:pt x="0" y="6573729"/>
                  </a:lnTo>
                  <a:lnTo>
                    <a:pt x="0" y="6573729"/>
                  </a:lnTo>
                  <a:lnTo>
                    <a:pt x="0" y="5"/>
                  </a:lnTo>
                  <a:lnTo>
                    <a:pt x="0" y="5"/>
                  </a:lnTo>
                  <a:lnTo>
                    <a:pt x="667682" y="5"/>
                  </a:lnTo>
                  <a:cubicBezTo>
                    <a:pt x="674146" y="5"/>
                    <a:pt x="679385" y="490539"/>
                    <a:pt x="679385" y="109564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85" rIns="40785" bIns="40786"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全取込対象のデータから未通知患者とオプトアウト対象患者を除外し、</a:t>
              </a:r>
              <a:r>
                <a:rPr kumimoji="1" lang="en-US" altLang="ja-JP" sz="1200" kern="1200" dirty="0" smtClean="0">
                  <a:latin typeface="Meiryo UI" panose="020B0604030504040204" pitchFamily="50" charset="-128"/>
                  <a:ea typeface="Meiryo UI" panose="020B0604030504040204" pitchFamily="50" charset="-128"/>
                </a:rPr>
                <a:t/>
              </a:r>
              <a:br>
                <a:rPr kumimoji="1" lang="en-US" altLang="ja-JP" sz="1200" kern="1200" dirty="0" smtClean="0">
                  <a:latin typeface="Meiryo UI" panose="020B0604030504040204" pitchFamily="50" charset="-128"/>
                  <a:ea typeface="Meiryo UI" panose="020B0604030504040204" pitchFamily="50" charset="-128"/>
                </a:rPr>
              </a:br>
              <a:r>
                <a:rPr kumimoji="1" lang="ja-JP" altLang="en-US" sz="1200" kern="1200" dirty="0" smtClean="0">
                  <a:latin typeface="Meiryo UI" panose="020B0604030504040204" pitchFamily="50" charset="-128"/>
                  <a:ea typeface="Meiryo UI" panose="020B0604030504040204" pitchFamily="50" charset="-128"/>
                </a:rPr>
                <a:t>認定領域への反映対象のデータを特定する。</a:t>
              </a:r>
              <a:endParaRPr kumimoji="1" lang="ja-JP" altLang="en-US" sz="1200" kern="1200" dirty="0">
                <a:latin typeface="Meiryo UI" panose="020B0604030504040204" pitchFamily="50" charset="-128"/>
                <a:ea typeface="Meiryo UI" panose="020B0604030504040204" pitchFamily="50" charset="-128"/>
              </a:endParaRPr>
            </a:p>
          </p:txBody>
        </p:sp>
        <p:sp>
          <p:nvSpPr>
            <p:cNvPr id="18" name="フリーフォーム 17"/>
            <p:cNvSpPr/>
            <p:nvPr/>
          </p:nvSpPr>
          <p:spPr>
            <a:xfrm>
              <a:off x="808902" y="237467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19" name="フリーフォーム 18"/>
            <p:cNvSpPr/>
            <p:nvPr/>
          </p:nvSpPr>
          <p:spPr>
            <a:xfrm>
              <a:off x="1871529" y="237068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b="1" kern="1200" dirty="0" smtClean="0">
                  <a:solidFill>
                    <a:srgbClr val="0070C0"/>
                  </a:solidFill>
                  <a:latin typeface="Meiryo UI" panose="020B0604030504040204" pitchFamily="50" charset="-128"/>
                  <a:ea typeface="Meiryo UI" panose="020B0604030504040204" pitchFamily="50" charset="-128"/>
                </a:rPr>
                <a:t>認定領域へ取り込まれるデータ</a:t>
              </a:r>
              <a:r>
                <a:rPr kumimoji="1" lang="ja-JP" altLang="en-US" sz="1200" kern="1200" dirty="0" smtClean="0">
                  <a:latin typeface="Meiryo UI" panose="020B0604030504040204" pitchFamily="50" charset="-128"/>
                  <a:ea typeface="Meiryo UI" panose="020B0604030504040204" pitchFamily="50" charset="-128"/>
                </a:rPr>
                <a:t>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sp>
          <p:nvSpPr>
            <p:cNvPr id="20" name="フリーフォーム 19"/>
            <p:cNvSpPr/>
            <p:nvPr/>
          </p:nvSpPr>
          <p:spPr>
            <a:xfrm>
              <a:off x="808902" y="3108308"/>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認定領域への反映</a:t>
              </a:r>
              <a:endParaRPr kumimoji="1" lang="ja-JP" altLang="en-US" sz="1400" b="1" kern="1200" dirty="0">
                <a:latin typeface="Meiryo UI" panose="020B0604030504040204" pitchFamily="50" charset="-128"/>
                <a:ea typeface="Meiryo UI" panose="020B0604030504040204" pitchFamily="50" charset="-128"/>
              </a:endParaRPr>
            </a:p>
          </p:txBody>
        </p:sp>
        <p:sp>
          <p:nvSpPr>
            <p:cNvPr id="21" name="フリーフォーム 20"/>
            <p:cNvSpPr/>
            <p:nvPr/>
          </p:nvSpPr>
          <p:spPr>
            <a:xfrm>
              <a:off x="1871529" y="310431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取込前確認済みのデータを認定領域に反映する。</a:t>
              </a:r>
              <a:endParaRPr kumimoji="1" lang="ja-JP" altLang="en-US" sz="1200" kern="1200" dirty="0">
                <a:latin typeface="Meiryo UI" panose="020B0604030504040204" pitchFamily="50" charset="-128"/>
                <a:ea typeface="Meiryo UI" panose="020B0604030504040204" pitchFamily="50" charset="-128"/>
              </a:endParaRPr>
            </a:p>
          </p:txBody>
        </p:sp>
        <p:sp>
          <p:nvSpPr>
            <p:cNvPr id="22" name="フリーフォーム 21"/>
            <p:cNvSpPr/>
            <p:nvPr/>
          </p:nvSpPr>
          <p:spPr>
            <a:xfrm>
              <a:off x="808902" y="384193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取込後確認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23" name="フリーフォーム 22"/>
            <p:cNvSpPr/>
            <p:nvPr/>
          </p:nvSpPr>
          <p:spPr>
            <a:xfrm>
              <a:off x="1871529" y="383794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b="1" kern="1200" dirty="0" smtClean="0">
                  <a:solidFill>
                    <a:srgbClr val="0070C0"/>
                  </a:solidFill>
                  <a:latin typeface="Meiryo UI" panose="020B0604030504040204" pitchFamily="50" charset="-128"/>
                  <a:ea typeface="Meiryo UI" panose="020B0604030504040204" pitchFamily="50" charset="-128"/>
                </a:rPr>
                <a:t>認定領域に反映した結果のテーブル</a:t>
              </a:r>
              <a:r>
                <a:rPr kumimoji="1" lang="ja-JP" altLang="en-US" sz="1200" kern="1200" dirty="0" smtClean="0">
                  <a:latin typeface="Meiryo UI" panose="020B0604030504040204" pitchFamily="50" charset="-128"/>
                  <a:ea typeface="Meiryo UI" panose="020B0604030504040204" pitchFamily="50" charset="-128"/>
                </a:rPr>
                <a:t>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grpSp>
      <p:sp>
        <p:nvSpPr>
          <p:cNvPr id="37" name="線吹き出し 1 (枠付き) 36"/>
          <p:cNvSpPr/>
          <p:nvPr/>
        </p:nvSpPr>
        <p:spPr>
          <a:xfrm>
            <a:off x="7260956" y="4324026"/>
            <a:ext cx="2555345" cy="815055"/>
          </a:xfrm>
          <a:prstGeom prst="borderCallout1">
            <a:avLst>
              <a:gd name="adj1" fmla="val 49978"/>
              <a:gd name="adj2" fmla="val 241"/>
              <a:gd name="adj3" fmla="val -13526"/>
              <a:gd name="adj4" fmla="val -2388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未通知患者とオプトアウト対象患者が含まれないことの確認方法が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二次</a:t>
            </a:r>
            <a:r>
              <a:rPr lang="ja-JP" altLang="en-US" sz="1200" dirty="0" smtClean="0">
                <a:solidFill>
                  <a:schemeClr val="tx1"/>
                </a:solidFill>
                <a:latin typeface="Meiryo UI" panose="020B0604030504040204" pitchFamily="50" charset="-128"/>
                <a:ea typeface="Meiryo UI" panose="020B0604030504040204" pitchFamily="50" charset="-128"/>
              </a:rPr>
              <a:t>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の場合と異なる。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38" name="直線コネクタ 37"/>
          <p:cNvCxnSpPr>
            <a:stCxn id="37" idx="2"/>
          </p:cNvCxnSpPr>
          <p:nvPr/>
        </p:nvCxnSpPr>
        <p:spPr>
          <a:xfrm flipH="1">
            <a:off x="6648773" y="4731554"/>
            <a:ext cx="612183" cy="701302"/>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228489" y="2826826"/>
            <a:ext cx="1659429" cy="307777"/>
          </a:xfrm>
          <a:prstGeom prst="rect">
            <a:avLst/>
          </a:prstGeom>
          <a:noFill/>
        </p:spPr>
        <p:txBody>
          <a:bodyPr wrap="none" rtlCol="0">
            <a:spAutoFit/>
          </a:bodyPr>
          <a:lstStyle/>
          <a:p>
            <a:r>
              <a:rPr kumimoji="1"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妥当性確認</a:t>
            </a:r>
            <a:r>
              <a:rPr lang="ja-JP" altLang="en-US" sz="1400" dirty="0" smtClean="0">
                <a:latin typeface="Meiryo UI" panose="020B0604030504040204" pitchFamily="50" charset="-128"/>
                <a:ea typeface="Meiryo UI" panose="020B0604030504040204" pitchFamily="50" charset="-128"/>
              </a:rPr>
              <a:t>フロー</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96544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に</a:t>
            </a:r>
            <a:r>
              <a:rPr lang="ja-JP" altLang="en-US" sz="1800" b="1" dirty="0" smtClean="0">
                <a:latin typeface="Meiryo UI" panose="020B0604030504040204" pitchFamily="50" charset="-128"/>
                <a:ea typeface="Meiryo UI" panose="020B0604030504040204" pitchFamily="50" charset="-128"/>
              </a:rPr>
              <a:t>おける妥当性確認フロー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a:t>
            </a:r>
            <a:r>
              <a:rPr lang="ja-JP" altLang="en-US" dirty="0">
                <a:latin typeface="Meiryo UI" panose="020B0604030504040204" pitchFamily="50" charset="-128"/>
                <a:ea typeface="Meiryo UI" panose="020B0604030504040204" pitchFamily="50" charset="-128"/>
              </a:rPr>
              <a:t>おける受託領域から認定</a:t>
            </a:r>
            <a:r>
              <a:rPr lang="ja-JP" altLang="en-US" dirty="0" smtClean="0">
                <a:latin typeface="Meiryo UI" panose="020B0604030504040204" pitchFamily="50" charset="-128"/>
                <a:ea typeface="Meiryo UI" panose="020B0604030504040204" pitchFamily="50" charset="-128"/>
              </a:rPr>
              <a:t>領域へのデータ反映に伴うオプトアウト</a:t>
            </a:r>
            <a:r>
              <a:rPr lang="ja-JP" altLang="en-US" dirty="0">
                <a:latin typeface="Meiryo UI" panose="020B0604030504040204" pitchFamily="50" charset="-128"/>
                <a:ea typeface="Meiryo UI" panose="020B0604030504040204" pitchFamily="50" charset="-128"/>
              </a:rPr>
              <a:t>対象患者および未通知患者の情報が含まれていない</a:t>
            </a:r>
            <a:r>
              <a:rPr lang="ja-JP" altLang="en-US" dirty="0" smtClean="0">
                <a:latin typeface="Meiryo UI" panose="020B0604030504040204" pitchFamily="50" charset="-128"/>
                <a:ea typeface="Meiryo UI" panose="020B0604030504040204" pitchFamily="50" charset="-128"/>
              </a:rPr>
              <a:t>ことの妥当性</a:t>
            </a:r>
            <a:r>
              <a:rPr lang="ja-JP" altLang="en-US" dirty="0">
                <a:latin typeface="Meiryo UI" panose="020B0604030504040204" pitchFamily="50" charset="-128"/>
                <a:ea typeface="Meiryo UI" panose="020B0604030504040204" pitchFamily="50" charset="-128"/>
              </a:rPr>
              <a:t>確認</a:t>
            </a:r>
            <a:r>
              <a:rPr lang="ja-JP" altLang="en-US" dirty="0" smtClean="0">
                <a:latin typeface="Meiryo UI" panose="020B0604030504040204" pitchFamily="50" charset="-128"/>
                <a:ea typeface="Meiryo UI" panose="020B0604030504040204" pitchFamily="50" charset="-128"/>
              </a:rPr>
              <a:t>は、受入時と取込後に実施している。</a:t>
            </a:r>
            <a:endParaRPr lang="en-US" altLang="ja-JP" dirty="0" smtClean="0">
              <a:latin typeface="Meiryo UI" panose="020B0604030504040204" pitchFamily="50" charset="-128"/>
              <a:ea typeface="Meiryo UI" panose="020B0604030504040204" pitchFamily="50" charset="-128"/>
            </a:endParaRPr>
          </a:p>
        </p:txBody>
      </p:sp>
      <p:cxnSp>
        <p:nvCxnSpPr>
          <p:cNvPr id="299" name="直線コネクタ 298">
            <a:extLst>
              <a:ext uri="{FF2B5EF4-FFF2-40B4-BE49-F238E27FC236}">
                <a16:creationId xmlns:a16="http://schemas.microsoft.com/office/drawing/2014/main" id="{6B05B1CA-7A74-0C47-C6C3-7FDD7B1AC2EB}"/>
              </a:ext>
            </a:extLst>
          </p:cNvPr>
          <p:cNvCxnSpPr>
            <a:cxnSpLocks/>
          </p:cNvCxnSpPr>
          <p:nvPr/>
        </p:nvCxnSpPr>
        <p:spPr>
          <a:xfrm>
            <a:off x="6019505" y="1567705"/>
            <a:ext cx="0" cy="319168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0A2893D4-345B-ED75-2FA3-614F145BE27A}"/>
              </a:ext>
            </a:extLst>
          </p:cNvPr>
          <p:cNvCxnSpPr>
            <a:cxnSpLocks/>
          </p:cNvCxnSpPr>
          <p:nvPr/>
        </p:nvCxnSpPr>
        <p:spPr>
          <a:xfrm>
            <a:off x="8725131" y="1570912"/>
            <a:ext cx="0" cy="2885211"/>
          </a:xfrm>
          <a:prstGeom prst="line">
            <a:avLst/>
          </a:prstGeom>
          <a:noFill/>
          <a:ln w="9525" cap="flat" cmpd="sng" algn="ctr">
            <a:solidFill>
              <a:srgbClr val="C2CEE6">
                <a:lumMod val="50000"/>
              </a:srgbClr>
            </a:solidFill>
            <a:prstDash val="solid"/>
          </a:ln>
          <a:effectLst/>
        </p:spPr>
      </p:cxnSp>
      <p:sp>
        <p:nvSpPr>
          <p:cNvPr id="302" name="正方形/長方形 301">
            <a:extLst>
              <a:ext uri="{FF2B5EF4-FFF2-40B4-BE49-F238E27FC236}">
                <a16:creationId xmlns:a16="http://schemas.microsoft.com/office/drawing/2014/main" id="{EC85695F-29CA-E0C8-2D35-67497B9E6451}"/>
              </a:ext>
            </a:extLst>
          </p:cNvPr>
          <p:cNvSpPr/>
          <p:nvPr/>
        </p:nvSpPr>
        <p:spPr>
          <a:xfrm>
            <a:off x="393697" y="2263805"/>
            <a:ext cx="275591" cy="2192318"/>
          </a:xfrm>
          <a:prstGeom prst="rect">
            <a:avLst/>
          </a:prstGeom>
          <a:solidFill>
            <a:srgbClr val="4D4D4D"/>
          </a:solidFill>
          <a:ln w="9525" cap="flat" cmpd="sng" algn="ctr">
            <a:noFill/>
            <a:prstDash val="solid"/>
          </a:ln>
          <a:effectLst/>
        </p:spPr>
        <p:txBody>
          <a:bodyPr vert="eaVert" lIns="85809" tIns="42904" rIns="85809" bIns="42904" rtlCol="0" anchor="ctr"/>
          <a:lstStyle/>
          <a:p>
            <a:pPr algn="ctr" defTabSz="427549">
              <a:defRPr/>
            </a:pPr>
            <a:r>
              <a:rPr lang="ja-JP" altLang="en-US"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rPr>
              <a:t>処理の流れ</a:t>
            </a:r>
            <a:endParaRPr lang="en-US" altLang="ja-JP"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03" name="正方形/長方形 302">
            <a:extLst>
              <a:ext uri="{FF2B5EF4-FFF2-40B4-BE49-F238E27FC236}">
                <a16:creationId xmlns:a16="http://schemas.microsoft.com/office/drawing/2014/main" id="{3F25B7BE-9EF4-42D9-C6F1-2FDE34EC82F0}"/>
              </a:ext>
            </a:extLst>
          </p:cNvPr>
          <p:cNvSpPr/>
          <p:nvPr/>
        </p:nvSpPr>
        <p:spPr>
          <a:xfrm>
            <a:off x="6020773" y="1925465"/>
            <a:ext cx="2672469"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認定医療情報</a:t>
            </a:r>
            <a:r>
              <a:rPr lang="ja-JP" altLang="en-US" sz="1175" b="1" kern="0" dirty="0">
                <a:latin typeface="Meiryo UI" panose="020B0604030504040204" pitchFamily="50" charset="-128"/>
                <a:ea typeface="Meiryo UI" panose="020B0604030504040204" pitchFamily="50" charset="-128"/>
              </a:rPr>
              <a:t>等取</a:t>
            </a:r>
            <a:r>
              <a:rPr lang="ja-JP" altLang="en-US" sz="1175" b="1" kern="0" dirty="0">
                <a:solidFill>
                  <a:srgbClr val="404040"/>
                </a:solidFill>
                <a:latin typeface="Meiryo UI" panose="020B0604030504040204" pitchFamily="50" charset="-128"/>
                <a:ea typeface="Meiryo UI" panose="020B0604030504040204" pitchFamily="50" charset="-128"/>
              </a:rPr>
              <a:t>扱受託事業者</a:t>
            </a:r>
          </a:p>
        </p:txBody>
      </p:sp>
      <p:cxnSp>
        <p:nvCxnSpPr>
          <p:cNvPr id="304" name="直線コネクタ 303">
            <a:extLst>
              <a:ext uri="{FF2B5EF4-FFF2-40B4-BE49-F238E27FC236}">
                <a16:creationId xmlns:a16="http://schemas.microsoft.com/office/drawing/2014/main" id="{0AD76375-0BB2-C577-BE02-9EA92225FFCC}"/>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sp>
        <p:nvSpPr>
          <p:cNvPr id="305" name="正方形/長方形 304">
            <a:extLst>
              <a:ext uri="{FF2B5EF4-FFF2-40B4-BE49-F238E27FC236}">
                <a16:creationId xmlns:a16="http://schemas.microsoft.com/office/drawing/2014/main" id="{DE6B5DAB-94F7-918E-B233-763EF5F1542F}"/>
              </a:ext>
            </a:extLst>
          </p:cNvPr>
          <p:cNvSpPr/>
          <p:nvPr/>
        </p:nvSpPr>
        <p:spPr>
          <a:xfrm>
            <a:off x="8599206" y="1602735"/>
            <a:ext cx="970138" cy="634533"/>
          </a:xfrm>
          <a:prstGeom prst="rect">
            <a:avLst/>
          </a:prstGeom>
        </p:spPr>
        <p:txBody>
          <a:bodyPr wrap="none" anchor="b">
            <a:spAutoFit/>
          </a:bodyPr>
          <a:lstStyle/>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利活用者</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（匿名加工医療</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情報取扱</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事業者）</a:t>
            </a:r>
          </a:p>
        </p:txBody>
      </p:sp>
      <p:sp>
        <p:nvSpPr>
          <p:cNvPr id="306" name="正方形/長方形 305">
            <a:extLst>
              <a:ext uri="{FF2B5EF4-FFF2-40B4-BE49-F238E27FC236}">
                <a16:creationId xmlns:a16="http://schemas.microsoft.com/office/drawing/2014/main" id="{BF16A264-8E36-11FD-B103-F68C345277A8}"/>
              </a:ext>
            </a:extLst>
          </p:cNvPr>
          <p:cNvSpPr/>
          <p:nvPr/>
        </p:nvSpPr>
        <p:spPr>
          <a:xfrm>
            <a:off x="6035042" y="1600812"/>
            <a:ext cx="2671740" cy="273152"/>
          </a:xfrm>
          <a:prstGeom prst="rect">
            <a:avLst/>
          </a:prstGeom>
        </p:spPr>
        <p:txBody>
          <a:bodyPr wrap="square" anchor="b">
            <a:spAutoFit/>
          </a:bodyPr>
          <a:lstStyle/>
          <a:p>
            <a:pPr algn="ctr" defTabSz="895327">
              <a:defRPr/>
            </a:pPr>
            <a:r>
              <a:rPr lang="zh-TW" altLang="en-US" sz="1175"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09" name="正方形/長方形 308">
            <a:extLst>
              <a:ext uri="{FF2B5EF4-FFF2-40B4-BE49-F238E27FC236}">
                <a16:creationId xmlns:a16="http://schemas.microsoft.com/office/drawing/2014/main" id="{24ABB7E3-1DE1-4D89-9E93-72AB3E86FDF5}"/>
              </a:ext>
            </a:extLst>
          </p:cNvPr>
          <p:cNvSpPr/>
          <p:nvPr/>
        </p:nvSpPr>
        <p:spPr>
          <a:xfrm>
            <a:off x="2734892" y="4467982"/>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1F497D"/>
                </a:solidFill>
                <a:latin typeface="Meiryo UI" panose="020B0604030504040204" pitchFamily="50" charset="-128"/>
                <a:ea typeface="Meiryo UI" panose="020B0604030504040204" pitchFamily="50" charset="-128"/>
                <a:cs typeface="Times New Roman"/>
              </a:rPr>
              <a:t>医療情報取扱事業</a:t>
            </a:r>
            <a:endParaRPr lang="ja-JP" altLang="en-US" sz="1567" b="1" u="sng" kern="100" dirty="0">
              <a:solidFill>
                <a:srgbClr val="1F497D"/>
              </a:solidFill>
              <a:latin typeface="Meiryo UI" panose="020B0604030504040204" pitchFamily="50" charset="-128"/>
              <a:ea typeface="Meiryo UI" panose="020B0604030504040204" pitchFamily="50" charset="-128"/>
              <a:cs typeface="Times New Roman"/>
            </a:endParaRPr>
          </a:p>
        </p:txBody>
      </p:sp>
      <p:sp>
        <p:nvSpPr>
          <p:cNvPr id="310" name="正方形/長方形 309">
            <a:extLst>
              <a:ext uri="{FF2B5EF4-FFF2-40B4-BE49-F238E27FC236}">
                <a16:creationId xmlns:a16="http://schemas.microsoft.com/office/drawing/2014/main" id="{E8C58E0D-5BA9-CC31-36E4-367936C388B6}"/>
              </a:ext>
            </a:extLst>
          </p:cNvPr>
          <p:cNvSpPr/>
          <p:nvPr/>
        </p:nvSpPr>
        <p:spPr>
          <a:xfrm>
            <a:off x="6344041" y="4447268"/>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E36C0A"/>
                </a:solidFill>
                <a:latin typeface="Meiryo UI" panose="020B0604030504040204" pitchFamily="50" charset="-128"/>
                <a:ea typeface="Meiryo UI" panose="020B0604030504040204" pitchFamily="50" charset="-128"/>
                <a:cs typeface="Times New Roman" panose="02020603050405020304" pitchFamily="18" charset="0"/>
              </a:rPr>
              <a:t>次世代医療基盤法認定事業</a:t>
            </a:r>
            <a:endParaRPr lang="ja-JP" altLang="en-US" sz="1567" kern="1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11" name="正方形/長方形 310">
            <a:extLst>
              <a:ext uri="{FF2B5EF4-FFF2-40B4-BE49-F238E27FC236}">
                <a16:creationId xmlns:a16="http://schemas.microsoft.com/office/drawing/2014/main" id="{9D7D52ED-8D6C-6D25-86B9-C7417A2DEBB0}"/>
              </a:ext>
            </a:extLst>
          </p:cNvPr>
          <p:cNvSpPr/>
          <p:nvPr/>
        </p:nvSpPr>
        <p:spPr>
          <a:xfrm>
            <a:off x="691419" y="1600456"/>
            <a:ext cx="1100078" cy="303288"/>
          </a:xfrm>
          <a:prstGeom prst="rect">
            <a:avLst/>
          </a:prstGeom>
        </p:spPr>
        <p:txBody>
          <a:bodyPr wrap="square" anchor="b">
            <a:spAutoFit/>
          </a:bodyPr>
          <a:lstStyle/>
          <a:p>
            <a:pPr algn="ctr" defTabSz="895327">
              <a:defRPr/>
            </a:pPr>
            <a:r>
              <a:rPr lang="ja-JP" altLang="en-US" sz="1371" kern="0" dirty="0">
                <a:solidFill>
                  <a:srgbClr val="404040"/>
                </a:solidFill>
                <a:latin typeface="Meiryo UI" panose="020B0604030504040204" pitchFamily="50" charset="-128"/>
                <a:ea typeface="Meiryo UI" panose="020B0604030504040204" pitchFamily="50" charset="-128"/>
              </a:rPr>
              <a:t>ＬＤＩ</a:t>
            </a:r>
            <a:endParaRPr lang="en-US" altLang="zh-TW" sz="1371" kern="0" dirty="0">
              <a:solidFill>
                <a:srgbClr val="404040"/>
              </a:solidFill>
              <a:latin typeface="Meiryo UI" panose="020B0604030504040204" pitchFamily="50" charset="-128"/>
              <a:ea typeface="Meiryo UI" panose="020B0604030504040204" pitchFamily="50" charset="-128"/>
            </a:endParaRPr>
          </a:p>
        </p:txBody>
      </p:sp>
      <p:cxnSp>
        <p:nvCxnSpPr>
          <p:cNvPr id="312" name="直線コネクタ 311">
            <a:extLst>
              <a:ext uri="{FF2B5EF4-FFF2-40B4-BE49-F238E27FC236}">
                <a16:creationId xmlns:a16="http://schemas.microsoft.com/office/drawing/2014/main" id="{8519246A-F479-4E10-F049-0C2C4B95AC49}"/>
              </a:ext>
            </a:extLst>
          </p:cNvPr>
          <p:cNvCxnSpPr>
            <a:cxnSpLocks/>
          </p:cNvCxnSpPr>
          <p:nvPr/>
        </p:nvCxnSpPr>
        <p:spPr>
          <a:xfrm>
            <a:off x="691420" y="1901799"/>
            <a:ext cx="8036828" cy="0"/>
          </a:xfrm>
          <a:prstGeom prst="line">
            <a:avLst/>
          </a:prstGeom>
          <a:noFill/>
          <a:ln w="9525" cap="flat" cmpd="sng" algn="ctr">
            <a:solidFill>
              <a:srgbClr val="404040"/>
            </a:solidFill>
            <a:prstDash val="solid"/>
          </a:ln>
          <a:effectLst/>
        </p:spPr>
      </p:cxnSp>
      <p:sp>
        <p:nvSpPr>
          <p:cNvPr id="313" name="正方形/長方形 312">
            <a:extLst>
              <a:ext uri="{FF2B5EF4-FFF2-40B4-BE49-F238E27FC236}">
                <a16:creationId xmlns:a16="http://schemas.microsoft.com/office/drawing/2014/main" id="{B2D57176-B72B-C374-9270-ADE394ED94DC}"/>
              </a:ext>
            </a:extLst>
          </p:cNvPr>
          <p:cNvSpPr/>
          <p:nvPr/>
        </p:nvSpPr>
        <p:spPr>
          <a:xfrm>
            <a:off x="645819" y="1924255"/>
            <a:ext cx="1217037" cy="303288"/>
          </a:xfrm>
          <a:prstGeom prst="rect">
            <a:avLst/>
          </a:prstGeom>
        </p:spPr>
        <p:txBody>
          <a:bodyPr wrap="square" anchor="b">
            <a:spAutoFit/>
          </a:bodyPr>
          <a:lstStyle/>
          <a:p>
            <a:pPr algn="ctr" defTabSz="895327">
              <a:defRPr/>
            </a:pPr>
            <a:r>
              <a:rPr lang="en-US" altLang="ja-JP" sz="1371" kern="0" dirty="0">
                <a:solidFill>
                  <a:srgbClr val="404040"/>
                </a:solidFill>
                <a:latin typeface="Meiryo UI" panose="020B0604030504040204" pitchFamily="50" charset="-128"/>
                <a:ea typeface="Meiryo UI" panose="020B0604030504040204" pitchFamily="50" charset="-128"/>
              </a:rPr>
              <a:t>NTT</a:t>
            </a:r>
            <a:r>
              <a:rPr lang="ja-JP" altLang="en-US" sz="1371" kern="0" dirty="0">
                <a:solidFill>
                  <a:srgbClr val="404040"/>
                </a:solidFill>
                <a:latin typeface="Meiryo UI" panose="020B0604030504040204" pitchFamily="50" charset="-128"/>
                <a:ea typeface="Meiryo UI" panose="020B0604030504040204" pitchFamily="50" charset="-128"/>
              </a:rPr>
              <a:t>データ</a:t>
            </a:r>
          </a:p>
        </p:txBody>
      </p:sp>
      <p:sp>
        <p:nvSpPr>
          <p:cNvPr id="314" name="正方形/長方形 313">
            <a:extLst>
              <a:ext uri="{FF2B5EF4-FFF2-40B4-BE49-F238E27FC236}">
                <a16:creationId xmlns:a16="http://schemas.microsoft.com/office/drawing/2014/main" id="{20083122-2406-6998-0D21-7490B52B915A}"/>
              </a:ext>
            </a:extLst>
          </p:cNvPr>
          <p:cNvSpPr/>
          <p:nvPr/>
        </p:nvSpPr>
        <p:spPr>
          <a:xfrm>
            <a:off x="2859924" y="160507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a:t>
            </a:r>
            <a:r>
              <a:rPr lang="zh-TW" altLang="en-US" sz="1175" b="1" kern="0">
                <a:solidFill>
                  <a:srgbClr val="404040"/>
                </a:solidFill>
                <a:latin typeface="Meiryo UI" panose="020B0604030504040204" pitchFamily="50" charset="-128"/>
                <a:ea typeface="Meiryo UI" panose="020B0604030504040204" pitchFamily="50" charset="-128"/>
              </a:rPr>
              <a:t>事業</a:t>
            </a:r>
            <a:r>
              <a:rPr lang="ja-JP" altLang="en-US" sz="1175" b="1" kern="0" dirty="0">
                <a:solidFill>
                  <a:srgbClr val="404040"/>
                </a:solidFill>
                <a:latin typeface="Meiryo UI" panose="020B0604030504040204" pitchFamily="50" charset="-128"/>
                <a:ea typeface="Meiryo UI" panose="020B0604030504040204" pitchFamily="50" charset="-128"/>
              </a:rPr>
              <a:t>受託者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15" name="正方形/長方形 314">
            <a:extLst>
              <a:ext uri="{FF2B5EF4-FFF2-40B4-BE49-F238E27FC236}">
                <a16:creationId xmlns:a16="http://schemas.microsoft.com/office/drawing/2014/main" id="{903F8A6A-BB64-0148-9541-BD01E0364C6C}"/>
              </a:ext>
            </a:extLst>
          </p:cNvPr>
          <p:cNvSpPr/>
          <p:nvPr/>
        </p:nvSpPr>
        <p:spPr>
          <a:xfrm>
            <a:off x="2864184" y="193966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175" b="1" kern="0">
                <a:solidFill>
                  <a:srgbClr val="404040"/>
                </a:solidFill>
                <a:latin typeface="Meiryo UI" panose="020B0604030504040204" pitchFamily="50" charset="-128"/>
                <a:ea typeface="Meiryo UI" panose="020B0604030504040204" pitchFamily="50" charset="-128"/>
              </a:rPr>
              <a:t>者</a:t>
            </a:r>
            <a:r>
              <a:rPr lang="ja-JP" altLang="en-US" sz="1175" b="1" kern="0" dirty="0">
                <a:solidFill>
                  <a:srgbClr val="404040"/>
                </a:solidFill>
                <a:latin typeface="Meiryo UI" panose="020B0604030504040204" pitchFamily="50" charset="-128"/>
                <a:ea typeface="Meiryo UI" panose="020B0604030504040204" pitchFamily="50" charset="-128"/>
              </a:rPr>
              <a:t>（再受託）</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cxnSp>
        <p:nvCxnSpPr>
          <p:cNvPr id="316" name="直線コネクタ 315">
            <a:extLst>
              <a:ext uri="{FF2B5EF4-FFF2-40B4-BE49-F238E27FC236}">
                <a16:creationId xmlns:a16="http://schemas.microsoft.com/office/drawing/2014/main" id="{A0B80AC5-7BB7-2454-A677-53AA78521634}"/>
              </a:ext>
            </a:extLst>
          </p:cNvPr>
          <p:cNvCxnSpPr>
            <a:cxnSpLocks/>
          </p:cNvCxnSpPr>
          <p:nvPr/>
        </p:nvCxnSpPr>
        <p:spPr>
          <a:xfrm>
            <a:off x="691420" y="1573511"/>
            <a:ext cx="8036828" cy="0"/>
          </a:xfrm>
          <a:prstGeom prst="line">
            <a:avLst/>
          </a:prstGeom>
          <a:noFill/>
          <a:ln w="9525" cap="flat" cmpd="sng" algn="ctr">
            <a:solidFill>
              <a:srgbClr val="404040"/>
            </a:solidFill>
            <a:prstDash val="solid"/>
          </a:ln>
          <a:effectLst/>
        </p:spPr>
      </p:cxnSp>
      <p:cxnSp>
        <p:nvCxnSpPr>
          <p:cNvPr id="317" name="直線コネクタ 316">
            <a:extLst>
              <a:ext uri="{FF2B5EF4-FFF2-40B4-BE49-F238E27FC236}">
                <a16:creationId xmlns:a16="http://schemas.microsoft.com/office/drawing/2014/main" id="{CA9AD07B-D71A-A1F6-8824-32CAD70AD7E7}"/>
              </a:ext>
            </a:extLst>
          </p:cNvPr>
          <p:cNvCxnSpPr>
            <a:cxnSpLocks/>
          </p:cNvCxnSpPr>
          <p:nvPr/>
        </p:nvCxnSpPr>
        <p:spPr>
          <a:xfrm>
            <a:off x="696765" y="1580642"/>
            <a:ext cx="0" cy="669736"/>
          </a:xfrm>
          <a:prstGeom prst="line">
            <a:avLst/>
          </a:prstGeom>
          <a:noFill/>
          <a:ln w="9525" cap="flat" cmpd="sng" algn="ctr">
            <a:solidFill>
              <a:srgbClr val="C2CEE6">
                <a:lumMod val="50000"/>
              </a:srgbClr>
            </a:solidFill>
            <a:prstDash val="solid"/>
          </a:ln>
          <a:effectLst/>
        </p:spPr>
      </p:cxnSp>
      <p:sp>
        <p:nvSpPr>
          <p:cNvPr id="318" name="正方形/長方形 317">
            <a:extLst>
              <a:ext uri="{FF2B5EF4-FFF2-40B4-BE49-F238E27FC236}">
                <a16:creationId xmlns:a16="http://schemas.microsoft.com/office/drawing/2014/main" id="{ECEAAEBA-F6E9-9883-EFB6-4D011C2ABFD0}"/>
              </a:ext>
            </a:extLst>
          </p:cNvPr>
          <p:cNvSpPr/>
          <p:nvPr/>
        </p:nvSpPr>
        <p:spPr>
          <a:xfrm>
            <a:off x="1808142" y="1570912"/>
            <a:ext cx="7709226" cy="288521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28" name="角丸四角形 195">
            <a:extLst>
              <a:ext uri="{FF2B5EF4-FFF2-40B4-BE49-F238E27FC236}">
                <a16:creationId xmlns:a16="http://schemas.microsoft.com/office/drawing/2014/main" id="{97AA81C0-4E12-6587-DB27-8B50CF99DABF}"/>
              </a:ext>
            </a:extLst>
          </p:cNvPr>
          <p:cNvSpPr/>
          <p:nvPr/>
        </p:nvSpPr>
        <p:spPr>
          <a:xfrm>
            <a:off x="778154" y="2289026"/>
            <a:ext cx="890591"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JMNA</a:t>
            </a:r>
          </a:p>
          <a:p>
            <a:pPr algn="ctr" defTabSz="895327">
              <a:defRPr/>
            </a:pPr>
            <a:r>
              <a:rPr lang="ja-JP" altLang="en-US"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（一次利用）</a:t>
            </a:r>
          </a:p>
        </p:txBody>
      </p:sp>
      <p:sp>
        <p:nvSpPr>
          <p:cNvPr id="329" name="テキスト ボックス 328">
            <a:extLst>
              <a:ext uri="{FF2B5EF4-FFF2-40B4-BE49-F238E27FC236}">
                <a16:creationId xmlns:a16="http://schemas.microsoft.com/office/drawing/2014/main" id="{611B7F3D-64B5-A828-E0BD-0D07DB6987BF}"/>
              </a:ext>
            </a:extLst>
          </p:cNvPr>
          <p:cNvSpPr txBox="1"/>
          <p:nvPr/>
        </p:nvSpPr>
        <p:spPr>
          <a:xfrm>
            <a:off x="1896515" y="2470943"/>
            <a:ext cx="68491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取込</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0" name="直線矢印コネクタ 329">
            <a:extLst>
              <a:ext uri="{FF2B5EF4-FFF2-40B4-BE49-F238E27FC236}">
                <a16:creationId xmlns:a16="http://schemas.microsoft.com/office/drawing/2014/main" id="{C4EA4F27-01EA-2EF7-07C5-FB0C19B0384A}"/>
              </a:ext>
            </a:extLst>
          </p:cNvPr>
          <p:cNvCxnSpPr>
            <a:cxnSpLocks/>
            <a:stCxn id="333" idx="3"/>
            <a:endCxn id="346" idx="1"/>
          </p:cNvCxnSpPr>
          <p:nvPr/>
        </p:nvCxnSpPr>
        <p:spPr>
          <a:xfrm>
            <a:off x="3486264" y="2662642"/>
            <a:ext cx="201451" cy="0"/>
          </a:xfrm>
          <a:prstGeom prst="straightConnector1">
            <a:avLst/>
          </a:prstGeom>
          <a:noFill/>
          <a:ln w="12700" cap="flat" cmpd="sng" algn="ctr">
            <a:solidFill>
              <a:schemeClr val="accent4">
                <a:lumMod val="75000"/>
              </a:schemeClr>
            </a:solidFill>
            <a:prstDash val="solid"/>
            <a:tailEnd type="arrow" w="lg" len="med"/>
          </a:ln>
          <a:effectLst/>
        </p:spPr>
      </p:cxnSp>
      <p:sp>
        <p:nvSpPr>
          <p:cNvPr id="331" name="テキスト ボックス 330">
            <a:extLst>
              <a:ext uri="{FF2B5EF4-FFF2-40B4-BE49-F238E27FC236}">
                <a16:creationId xmlns:a16="http://schemas.microsoft.com/office/drawing/2014/main" id="{86906C39-64CB-C301-B4AB-F6170ABDEAE9}"/>
              </a:ext>
            </a:extLst>
          </p:cNvPr>
          <p:cNvSpPr txBox="1"/>
          <p:nvPr/>
        </p:nvSpPr>
        <p:spPr>
          <a:xfrm>
            <a:off x="4529675" y="2468771"/>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2" name="直線矢印コネクタ 331">
            <a:extLst>
              <a:ext uri="{FF2B5EF4-FFF2-40B4-BE49-F238E27FC236}">
                <a16:creationId xmlns:a16="http://schemas.microsoft.com/office/drawing/2014/main" id="{0398D6CC-9648-8730-CA0D-F1CF8172ADDC}"/>
              </a:ext>
            </a:extLst>
          </p:cNvPr>
          <p:cNvCxnSpPr>
            <a:cxnSpLocks/>
            <a:stCxn id="329" idx="3"/>
            <a:endCxn id="333" idx="1"/>
          </p:cNvCxnSpPr>
          <p:nvPr/>
        </p:nvCxnSpPr>
        <p:spPr>
          <a:xfrm flipV="1">
            <a:off x="2581432" y="2662642"/>
            <a:ext cx="201451" cy="2172"/>
          </a:xfrm>
          <a:prstGeom prst="straightConnector1">
            <a:avLst/>
          </a:prstGeom>
          <a:noFill/>
          <a:ln w="12700" cap="flat" cmpd="sng" algn="ctr">
            <a:solidFill>
              <a:schemeClr val="accent4">
                <a:lumMod val="75000"/>
              </a:schemeClr>
            </a:solidFill>
            <a:prstDash val="solid"/>
            <a:tailEnd type="arrow" w="lg" len="med"/>
          </a:ln>
          <a:effectLst/>
        </p:spPr>
      </p:cxnSp>
      <p:sp>
        <p:nvSpPr>
          <p:cNvPr id="333" name="テキスト ボックス 332">
            <a:extLst>
              <a:ext uri="{FF2B5EF4-FFF2-40B4-BE49-F238E27FC236}">
                <a16:creationId xmlns:a16="http://schemas.microsoft.com/office/drawing/2014/main" id="{94945E85-C17E-0AA2-0373-D1C05DAE3885}"/>
              </a:ext>
            </a:extLst>
          </p:cNvPr>
          <p:cNvSpPr txBox="1"/>
          <p:nvPr/>
        </p:nvSpPr>
        <p:spPr>
          <a:xfrm>
            <a:off x="2782883" y="2468771"/>
            <a:ext cx="703381"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蓄積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334" name="図 333">
            <a:extLst>
              <a:ext uri="{FF2B5EF4-FFF2-40B4-BE49-F238E27FC236}">
                <a16:creationId xmlns:a16="http://schemas.microsoft.com/office/drawing/2014/main" id="{45135AD7-B24C-8FB0-D300-18A11BECD50C}"/>
              </a:ext>
            </a:extLst>
          </p:cNvPr>
          <p:cNvPicPr>
            <a:picLocks noChangeAspect="1"/>
          </p:cNvPicPr>
          <p:nvPr/>
        </p:nvPicPr>
        <p:blipFill>
          <a:blip r:embed="rId2" cstate="screen">
            <a:duotone>
              <a:prstClr val="black"/>
              <a:srgbClr val="0F1C50">
                <a:tint val="45000"/>
                <a:satMod val="400000"/>
              </a:srgbClr>
            </a:duotone>
            <a:extLst>
              <a:ext uri="{28A0092B-C50C-407E-A947-70E740481C1C}">
                <a14:useLocalDpi xmlns:a14="http://schemas.microsoft.com/office/drawing/2010/main"/>
              </a:ext>
            </a:extLst>
          </a:blip>
          <a:stretch>
            <a:fillRect/>
          </a:stretch>
        </p:blipFill>
        <p:spPr>
          <a:xfrm>
            <a:off x="9147955" y="3757253"/>
            <a:ext cx="198201" cy="346850"/>
          </a:xfrm>
          <a:prstGeom prst="rect">
            <a:avLst/>
          </a:prstGeom>
        </p:spPr>
      </p:pic>
      <p:sp>
        <p:nvSpPr>
          <p:cNvPr id="335" name="テキスト ボックス 334">
            <a:extLst>
              <a:ext uri="{FF2B5EF4-FFF2-40B4-BE49-F238E27FC236}">
                <a16:creationId xmlns:a16="http://schemas.microsoft.com/office/drawing/2014/main" id="{2623AAF2-2F52-1D99-4F9F-FA6F90F1BA0E}"/>
              </a:ext>
            </a:extLst>
          </p:cNvPr>
          <p:cNvSpPr txBox="1"/>
          <p:nvPr/>
        </p:nvSpPr>
        <p:spPr>
          <a:xfrm>
            <a:off x="8092866" y="3638087"/>
            <a:ext cx="409004" cy="585182"/>
          </a:xfrm>
          <a:prstGeom prst="rect">
            <a:avLst/>
          </a:prstGeom>
          <a:solidFill>
            <a:srgbClr val="404040">
              <a:lumMod val="20000"/>
              <a:lumOff val="80000"/>
            </a:srgbClr>
          </a:solidFill>
          <a:ln w="19050" cmpd="dbl">
            <a:solidFill>
              <a:srgbClr val="404040"/>
            </a:solidFill>
          </a:ln>
        </p:spPr>
        <p:txBody>
          <a:bodyPr vert="horz" wrap="square" lIns="85070" tIns="42534" rIns="85070" bIns="42534" rtlCol="0" anchor="ctr" anchorCtr="0">
            <a:noAutofit/>
          </a:bodyPr>
          <a:lstStyle/>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集計</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6" name="直線矢印コネクタ 335">
            <a:extLst>
              <a:ext uri="{FF2B5EF4-FFF2-40B4-BE49-F238E27FC236}">
                <a16:creationId xmlns:a16="http://schemas.microsoft.com/office/drawing/2014/main" id="{5EDA0069-0BE4-3334-EFE7-401E553A8FC1}"/>
              </a:ext>
            </a:extLst>
          </p:cNvPr>
          <p:cNvCxnSpPr>
            <a:cxnSpLocks/>
          </p:cNvCxnSpPr>
          <p:nvPr/>
        </p:nvCxnSpPr>
        <p:spPr>
          <a:xfrm>
            <a:off x="1490568" y="2710306"/>
            <a:ext cx="405947" cy="3586"/>
          </a:xfrm>
          <a:prstGeom prst="straightConnector1">
            <a:avLst/>
          </a:prstGeom>
          <a:noFill/>
          <a:ln w="12700" cap="flat" cmpd="sng" algn="ctr">
            <a:solidFill>
              <a:srgbClr val="0F1C50"/>
            </a:solidFill>
            <a:prstDash val="sysDash"/>
            <a:tailEnd type="triangle" w="med" len="med"/>
          </a:ln>
          <a:effectLst/>
        </p:spPr>
      </p:cxnSp>
      <p:cxnSp>
        <p:nvCxnSpPr>
          <p:cNvPr id="337" name="直線コネクタ 336">
            <a:extLst>
              <a:ext uri="{FF2B5EF4-FFF2-40B4-BE49-F238E27FC236}">
                <a16:creationId xmlns:a16="http://schemas.microsoft.com/office/drawing/2014/main" id="{B7174030-2AB1-1FE1-05EC-192DB333ED0F}"/>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cxnSp>
        <p:nvCxnSpPr>
          <p:cNvPr id="338" name="直線矢印コネクタ 337">
            <a:extLst>
              <a:ext uri="{FF2B5EF4-FFF2-40B4-BE49-F238E27FC236}">
                <a16:creationId xmlns:a16="http://schemas.microsoft.com/office/drawing/2014/main" id="{CE45A385-F362-3B64-C4AB-0929E3267E55}"/>
              </a:ext>
            </a:extLst>
          </p:cNvPr>
          <p:cNvCxnSpPr>
            <a:stCxn id="334" idx="1"/>
            <a:endCxn id="335" idx="3"/>
          </p:cNvCxnSpPr>
          <p:nvPr/>
        </p:nvCxnSpPr>
        <p:spPr>
          <a:xfrm flipH="1">
            <a:off x="8501870" y="3930678"/>
            <a:ext cx="646085" cy="0"/>
          </a:xfrm>
          <a:prstGeom prst="straightConnector1">
            <a:avLst/>
          </a:prstGeom>
          <a:noFill/>
          <a:ln w="19050" cap="flat" cmpd="sng" algn="ctr">
            <a:solidFill>
              <a:srgbClr val="C2CEE6">
                <a:lumMod val="50000"/>
              </a:srgbClr>
            </a:solidFill>
            <a:prstDash val="solid"/>
            <a:headEnd type="arrow" w="sm" len="sm"/>
            <a:tailEnd type="none" w="sm" len="sm"/>
          </a:ln>
          <a:effectLst/>
        </p:spPr>
      </p:cxnSp>
      <p:sp>
        <p:nvSpPr>
          <p:cNvPr id="339" name="メモ 247">
            <a:extLst>
              <a:ext uri="{FF2B5EF4-FFF2-40B4-BE49-F238E27FC236}">
                <a16:creationId xmlns:a16="http://schemas.microsoft.com/office/drawing/2014/main" id="{9CE2AF8C-F9A6-11EF-E6F9-E13FC8D1822C}"/>
              </a:ext>
            </a:extLst>
          </p:cNvPr>
          <p:cNvSpPr/>
          <p:nvPr/>
        </p:nvSpPr>
        <p:spPr>
          <a:xfrm>
            <a:off x="8757020" y="3784203"/>
            <a:ext cx="292950" cy="292950"/>
          </a:xfrm>
          <a:prstGeom prst="foldedCorner">
            <a:avLst/>
          </a:prstGeom>
          <a:solidFill>
            <a:srgbClr val="E6B600">
              <a:lumMod val="10000"/>
              <a:lumOff val="90000"/>
            </a:srgbClr>
          </a:solidFill>
          <a:ln w="6350" cap="flat" cmpd="sng" algn="ctr">
            <a:solidFill>
              <a:srgbClr val="E6B600">
                <a:shade val="95000"/>
                <a:satMod val="105000"/>
              </a:srgbClr>
            </a:solidFill>
            <a:prstDash val="solid"/>
          </a:ln>
          <a:effectLst/>
        </p:spPr>
        <p:txBody>
          <a:bodyPr wrap="none" rtlCol="0" anchor="ctr"/>
          <a:lstStyle>
            <a:defPPr>
              <a:defRPr lang="en-US"/>
            </a:defPPr>
            <a:lvl1pPr marL="0" algn="l" defTabSz="497521" rtl="0" eaLnBrk="1" latinLnBrk="0" hangingPunct="1">
              <a:defRPr sz="2000" kern="1200">
                <a:solidFill>
                  <a:schemeClr val="dk1"/>
                </a:solidFill>
                <a:latin typeface="+mn-lt"/>
                <a:ea typeface="+mn-ea"/>
                <a:cs typeface="+mn-cs"/>
              </a:defRPr>
            </a:lvl1pPr>
            <a:lvl2pPr marL="497521" algn="l" defTabSz="497521" rtl="0" eaLnBrk="1" latinLnBrk="0" hangingPunct="1">
              <a:defRPr sz="2000" kern="1200">
                <a:solidFill>
                  <a:schemeClr val="dk1"/>
                </a:solidFill>
                <a:latin typeface="+mn-lt"/>
                <a:ea typeface="+mn-ea"/>
                <a:cs typeface="+mn-cs"/>
              </a:defRPr>
            </a:lvl2pPr>
            <a:lvl3pPr marL="995044" algn="l" defTabSz="497521" rtl="0" eaLnBrk="1" latinLnBrk="0" hangingPunct="1">
              <a:defRPr sz="2000" kern="1200">
                <a:solidFill>
                  <a:schemeClr val="dk1"/>
                </a:solidFill>
                <a:latin typeface="+mn-lt"/>
                <a:ea typeface="+mn-ea"/>
                <a:cs typeface="+mn-cs"/>
              </a:defRPr>
            </a:lvl3pPr>
            <a:lvl4pPr marL="1492564" algn="l" defTabSz="497521" rtl="0" eaLnBrk="1" latinLnBrk="0" hangingPunct="1">
              <a:defRPr sz="2000" kern="1200">
                <a:solidFill>
                  <a:schemeClr val="dk1"/>
                </a:solidFill>
                <a:latin typeface="+mn-lt"/>
                <a:ea typeface="+mn-ea"/>
                <a:cs typeface="+mn-cs"/>
              </a:defRPr>
            </a:lvl4pPr>
            <a:lvl5pPr marL="1990086" algn="l" defTabSz="497521" rtl="0" eaLnBrk="1" latinLnBrk="0" hangingPunct="1">
              <a:defRPr sz="2000" kern="1200">
                <a:solidFill>
                  <a:schemeClr val="dk1"/>
                </a:solidFill>
                <a:latin typeface="+mn-lt"/>
                <a:ea typeface="+mn-ea"/>
                <a:cs typeface="+mn-cs"/>
              </a:defRPr>
            </a:lvl5pPr>
            <a:lvl6pPr marL="2487609" algn="l" defTabSz="497521" rtl="0" eaLnBrk="1" latinLnBrk="0" hangingPunct="1">
              <a:defRPr sz="2000" kern="1200">
                <a:solidFill>
                  <a:schemeClr val="dk1"/>
                </a:solidFill>
                <a:latin typeface="+mn-lt"/>
                <a:ea typeface="+mn-ea"/>
                <a:cs typeface="+mn-cs"/>
              </a:defRPr>
            </a:lvl6pPr>
            <a:lvl7pPr marL="2985131" algn="l" defTabSz="497521" rtl="0" eaLnBrk="1" latinLnBrk="0" hangingPunct="1">
              <a:defRPr sz="2000" kern="1200">
                <a:solidFill>
                  <a:schemeClr val="dk1"/>
                </a:solidFill>
                <a:latin typeface="+mn-lt"/>
                <a:ea typeface="+mn-ea"/>
                <a:cs typeface="+mn-cs"/>
              </a:defRPr>
            </a:lvl7pPr>
            <a:lvl8pPr marL="3482650" algn="l" defTabSz="497521" rtl="0" eaLnBrk="1" latinLnBrk="0" hangingPunct="1">
              <a:defRPr sz="2000" kern="1200">
                <a:solidFill>
                  <a:schemeClr val="dk1"/>
                </a:solidFill>
                <a:latin typeface="+mn-lt"/>
                <a:ea typeface="+mn-ea"/>
                <a:cs typeface="+mn-cs"/>
              </a:defRPr>
            </a:lvl8pPr>
            <a:lvl9pPr marL="3980174" algn="l" defTabSz="497521" rtl="0" eaLnBrk="1" latinLnBrk="0" hangingPunct="1">
              <a:defRPr sz="2000" kern="1200">
                <a:solidFill>
                  <a:schemeClr val="dk1"/>
                </a:solidFill>
                <a:latin typeface="+mn-lt"/>
                <a:ea typeface="+mn-ea"/>
                <a:cs typeface="+mn-cs"/>
              </a:defRPr>
            </a:lvl9pPr>
          </a:lstStyle>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結果</a:t>
            </a:r>
          </a:p>
        </p:txBody>
      </p:sp>
      <p:sp>
        <p:nvSpPr>
          <p:cNvPr id="340" name="フローチャート: 磁気ディスク 339">
            <a:extLst>
              <a:ext uri="{FF2B5EF4-FFF2-40B4-BE49-F238E27FC236}">
                <a16:creationId xmlns:a16="http://schemas.microsoft.com/office/drawing/2014/main" id="{5BF04D5B-37F9-ABFE-660B-70860F7D9604}"/>
              </a:ext>
            </a:extLst>
          </p:cNvPr>
          <p:cNvSpPr/>
          <p:nvPr/>
        </p:nvSpPr>
        <p:spPr>
          <a:xfrm>
            <a:off x="1979675" y="3654565"/>
            <a:ext cx="509794" cy="552226"/>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7666" tIns="34514" rIns="87666" bIns="43833" numCol="1" spcCol="0" rtlCol="0" fromWordArt="0" anchor="t" anchorCtr="0" forceAA="0" compatLnSpc="1">
            <a:prstTxWarp prst="textNoShape">
              <a:avLst/>
            </a:prstTxWarp>
            <a:noAutofit/>
          </a:bodyPr>
          <a:lstStyle/>
          <a:p>
            <a:pPr algn="ctr" defTabSz="895327">
              <a:lnSpc>
                <a:spcPct val="90000"/>
              </a:lnSpc>
              <a:defRPr/>
            </a:pPr>
            <a:r>
              <a:rPr lang="en-US" altLang="ja-JP"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NAS</a:t>
            </a:r>
            <a:endPar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1" name="直線矢印コネクタ 340">
            <a:extLst>
              <a:ext uri="{FF2B5EF4-FFF2-40B4-BE49-F238E27FC236}">
                <a16:creationId xmlns:a16="http://schemas.microsoft.com/office/drawing/2014/main" id="{93BB8590-D585-6A15-6247-08A039493ED1}"/>
              </a:ext>
            </a:extLst>
          </p:cNvPr>
          <p:cNvCxnSpPr>
            <a:stCxn id="329" idx="2"/>
            <a:endCxn id="340" idx="1"/>
          </p:cNvCxnSpPr>
          <p:nvPr/>
        </p:nvCxnSpPr>
        <p:spPr>
          <a:xfrm flipH="1">
            <a:off x="2234572" y="2858684"/>
            <a:ext cx="4402" cy="795881"/>
          </a:xfrm>
          <a:prstGeom prst="straightConnector1">
            <a:avLst/>
          </a:prstGeom>
          <a:noFill/>
          <a:ln w="12700" cap="flat" cmpd="sng" algn="ctr">
            <a:solidFill>
              <a:srgbClr val="0F1C50"/>
            </a:solidFill>
            <a:prstDash val="sysDash"/>
            <a:tailEnd type="triangle" w="med" len="med"/>
          </a:ln>
          <a:effectLst/>
        </p:spPr>
      </p:cxnSp>
      <p:cxnSp>
        <p:nvCxnSpPr>
          <p:cNvPr id="342" name="直線矢印コネクタ 341">
            <a:extLst>
              <a:ext uri="{FF2B5EF4-FFF2-40B4-BE49-F238E27FC236}">
                <a16:creationId xmlns:a16="http://schemas.microsoft.com/office/drawing/2014/main" id="{DAC26DA1-12DE-A96A-5406-E4CA60263F31}"/>
              </a:ext>
            </a:extLst>
          </p:cNvPr>
          <p:cNvCxnSpPr>
            <a:stCxn id="376" idx="4"/>
            <a:endCxn id="335" idx="1"/>
          </p:cNvCxnSpPr>
          <p:nvPr/>
        </p:nvCxnSpPr>
        <p:spPr>
          <a:xfrm>
            <a:off x="7183762" y="3930678"/>
            <a:ext cx="909104" cy="0"/>
          </a:xfrm>
          <a:prstGeom prst="straightConnector1">
            <a:avLst/>
          </a:prstGeom>
          <a:noFill/>
          <a:ln w="12700" cap="flat" cmpd="sng" algn="ctr">
            <a:solidFill>
              <a:srgbClr val="0F1C50"/>
            </a:solidFill>
            <a:prstDash val="sysDash"/>
            <a:headEnd type="triangle"/>
            <a:tailEnd type="triangle" w="med" len="med"/>
          </a:ln>
          <a:effectLst/>
        </p:spPr>
      </p:cxnSp>
      <p:sp>
        <p:nvSpPr>
          <p:cNvPr id="343" name="フローチャート: データ 342">
            <a:extLst>
              <a:ext uri="{FF2B5EF4-FFF2-40B4-BE49-F238E27FC236}">
                <a16:creationId xmlns:a16="http://schemas.microsoft.com/office/drawing/2014/main" id="{9D3B97C1-04D4-0DD4-7AD0-DC27D90184A2}"/>
              </a:ext>
            </a:extLst>
          </p:cNvPr>
          <p:cNvSpPr/>
          <p:nvPr/>
        </p:nvSpPr>
        <p:spPr>
          <a:xfrm>
            <a:off x="851907" y="270479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16" dirty="0">
                <a:latin typeface="游ゴシック" panose="020B0400000000000000" pitchFamily="50" charset="-128"/>
                <a:ea typeface="游ゴシック" panose="020B0400000000000000" pitchFamily="50" charset="-128"/>
              </a:rPr>
              <a:t>DPC</a:t>
            </a:r>
            <a:endParaRPr lang="ja-JP" altLang="en-US" sz="816" dirty="0">
              <a:latin typeface="游ゴシック" panose="020B0400000000000000" pitchFamily="50" charset="-128"/>
              <a:ea typeface="游ゴシック" panose="020B0400000000000000" pitchFamily="50" charset="-128"/>
            </a:endParaRPr>
          </a:p>
        </p:txBody>
      </p:sp>
      <p:sp>
        <p:nvSpPr>
          <p:cNvPr id="344" name="フローチャート: データ 343">
            <a:extLst>
              <a:ext uri="{FF2B5EF4-FFF2-40B4-BE49-F238E27FC236}">
                <a16:creationId xmlns:a16="http://schemas.microsoft.com/office/drawing/2014/main" id="{5FE858EE-8B6B-9098-6C8E-52037EBCB086}"/>
              </a:ext>
            </a:extLst>
          </p:cNvPr>
          <p:cNvSpPr/>
          <p:nvPr/>
        </p:nvSpPr>
        <p:spPr>
          <a:xfrm>
            <a:off x="971699" y="285725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16" dirty="0">
                <a:latin typeface="游ゴシック" panose="020B0400000000000000" pitchFamily="50" charset="-128"/>
                <a:ea typeface="游ゴシック" panose="020B0400000000000000" pitchFamily="50" charset="-128"/>
              </a:rPr>
              <a:t>レセ</a:t>
            </a:r>
          </a:p>
        </p:txBody>
      </p:sp>
      <p:sp>
        <p:nvSpPr>
          <p:cNvPr id="345" name="フローチャート: データ 344">
            <a:extLst>
              <a:ext uri="{FF2B5EF4-FFF2-40B4-BE49-F238E27FC236}">
                <a16:creationId xmlns:a16="http://schemas.microsoft.com/office/drawing/2014/main" id="{B83498F7-F98C-445D-B5A7-237A3C82218C}"/>
              </a:ext>
            </a:extLst>
          </p:cNvPr>
          <p:cNvSpPr/>
          <p:nvPr/>
        </p:nvSpPr>
        <p:spPr>
          <a:xfrm>
            <a:off x="1071087" y="301582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16" dirty="0">
                <a:latin typeface="游ゴシック" panose="020B0400000000000000" pitchFamily="50" charset="-128"/>
                <a:ea typeface="游ゴシック" panose="020B0400000000000000" pitchFamily="50" charset="-128"/>
              </a:rPr>
              <a:t>MML</a:t>
            </a:r>
            <a:endParaRPr lang="ja-JP" altLang="en-US" sz="816" dirty="0">
              <a:latin typeface="游ゴシック" panose="020B0400000000000000" pitchFamily="50" charset="-128"/>
              <a:ea typeface="游ゴシック" panose="020B0400000000000000" pitchFamily="50" charset="-128"/>
            </a:endParaRPr>
          </a:p>
        </p:txBody>
      </p:sp>
      <p:sp>
        <p:nvSpPr>
          <p:cNvPr id="346" name="テキスト ボックス 345">
            <a:extLst>
              <a:ext uri="{FF2B5EF4-FFF2-40B4-BE49-F238E27FC236}">
                <a16:creationId xmlns:a16="http://schemas.microsoft.com/office/drawing/2014/main" id="{82BA6D3B-4D17-CB9A-9BF7-67289BFC62C9}"/>
              </a:ext>
            </a:extLst>
          </p:cNvPr>
          <p:cNvSpPr txBox="1"/>
          <p:nvPr/>
        </p:nvSpPr>
        <p:spPr>
          <a:xfrm>
            <a:off x="3687715" y="2468771"/>
            <a:ext cx="640509"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紐付</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47" name="テキスト ボックス 346">
            <a:extLst>
              <a:ext uri="{FF2B5EF4-FFF2-40B4-BE49-F238E27FC236}">
                <a16:creationId xmlns:a16="http://schemas.microsoft.com/office/drawing/2014/main" id="{FF3747A2-E2AA-C77A-CA98-B4FDD9B447B9}"/>
              </a:ext>
            </a:extLst>
          </p:cNvPr>
          <p:cNvSpPr txBox="1"/>
          <p:nvPr/>
        </p:nvSpPr>
        <p:spPr>
          <a:xfrm>
            <a:off x="5316082" y="2461589"/>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仕訳</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8" name="直線矢印コネクタ 347">
            <a:extLst>
              <a:ext uri="{FF2B5EF4-FFF2-40B4-BE49-F238E27FC236}">
                <a16:creationId xmlns:a16="http://schemas.microsoft.com/office/drawing/2014/main" id="{7B460A86-9918-EEC7-010E-BE984FBA8412}"/>
              </a:ext>
            </a:extLst>
          </p:cNvPr>
          <p:cNvCxnSpPr>
            <a:cxnSpLocks/>
            <a:stCxn id="346" idx="3"/>
            <a:endCxn id="331" idx="1"/>
          </p:cNvCxnSpPr>
          <p:nvPr/>
        </p:nvCxnSpPr>
        <p:spPr>
          <a:xfrm>
            <a:off x="4328224" y="2662642"/>
            <a:ext cx="201451" cy="0"/>
          </a:xfrm>
          <a:prstGeom prst="straightConnector1">
            <a:avLst/>
          </a:prstGeom>
          <a:noFill/>
          <a:ln w="12700" cap="flat" cmpd="sng" algn="ctr">
            <a:solidFill>
              <a:schemeClr val="accent4">
                <a:lumMod val="75000"/>
              </a:schemeClr>
            </a:solidFill>
            <a:prstDash val="solid"/>
            <a:tailEnd type="arrow" w="lg" len="med"/>
          </a:ln>
          <a:effectLst/>
        </p:spPr>
      </p:cxnSp>
      <p:cxnSp>
        <p:nvCxnSpPr>
          <p:cNvPr id="349" name="直線矢印コネクタ 348">
            <a:extLst>
              <a:ext uri="{FF2B5EF4-FFF2-40B4-BE49-F238E27FC236}">
                <a16:creationId xmlns:a16="http://schemas.microsoft.com/office/drawing/2014/main" id="{71FFB872-000A-9EDA-3B5B-CB21586A07AF}"/>
              </a:ext>
            </a:extLst>
          </p:cNvPr>
          <p:cNvCxnSpPr>
            <a:cxnSpLocks/>
            <a:stCxn id="333" idx="2"/>
            <a:endCxn id="373" idx="1"/>
          </p:cNvCxnSpPr>
          <p:nvPr/>
        </p:nvCxnSpPr>
        <p:spPr>
          <a:xfrm>
            <a:off x="3134574" y="2856512"/>
            <a:ext cx="451791" cy="792172"/>
          </a:xfrm>
          <a:prstGeom prst="straightConnector1">
            <a:avLst/>
          </a:prstGeom>
          <a:noFill/>
          <a:ln w="12700" cap="flat" cmpd="sng" algn="ctr">
            <a:solidFill>
              <a:srgbClr val="0F1C50"/>
            </a:solidFill>
            <a:prstDash val="sysDash"/>
            <a:tailEnd type="triangle" w="med" len="med"/>
          </a:ln>
          <a:effectLst/>
        </p:spPr>
      </p:cxnSp>
      <p:cxnSp>
        <p:nvCxnSpPr>
          <p:cNvPr id="350" name="直線矢印コネクタ 349">
            <a:extLst>
              <a:ext uri="{FF2B5EF4-FFF2-40B4-BE49-F238E27FC236}">
                <a16:creationId xmlns:a16="http://schemas.microsoft.com/office/drawing/2014/main" id="{3A9FA784-DD2A-2EAD-85D7-BD4EF007DBFF}"/>
              </a:ext>
            </a:extLst>
          </p:cNvPr>
          <p:cNvCxnSpPr>
            <a:cxnSpLocks/>
            <a:stCxn id="346" idx="2"/>
            <a:endCxn id="373" idx="1"/>
          </p:cNvCxnSpPr>
          <p:nvPr/>
        </p:nvCxnSpPr>
        <p:spPr>
          <a:xfrm flipH="1">
            <a:off x="3586365" y="2856512"/>
            <a:ext cx="421605" cy="792172"/>
          </a:xfrm>
          <a:prstGeom prst="straightConnector1">
            <a:avLst/>
          </a:prstGeom>
          <a:noFill/>
          <a:ln w="12700" cap="flat" cmpd="sng" algn="ctr">
            <a:solidFill>
              <a:srgbClr val="0F1C50"/>
            </a:solidFill>
            <a:prstDash val="sysDash"/>
            <a:headEnd type="triangle"/>
            <a:tailEnd type="triangle" w="med" len="med"/>
          </a:ln>
          <a:effectLst/>
        </p:spPr>
      </p:cxnSp>
      <p:cxnSp>
        <p:nvCxnSpPr>
          <p:cNvPr id="351" name="直線矢印コネクタ 350">
            <a:extLst>
              <a:ext uri="{FF2B5EF4-FFF2-40B4-BE49-F238E27FC236}">
                <a16:creationId xmlns:a16="http://schemas.microsoft.com/office/drawing/2014/main" id="{CFD3C90C-3EAA-CDBF-4969-0EB295D99288}"/>
              </a:ext>
            </a:extLst>
          </p:cNvPr>
          <p:cNvCxnSpPr>
            <a:cxnSpLocks/>
            <a:stCxn id="347" idx="2"/>
            <a:endCxn id="354" idx="1"/>
          </p:cNvCxnSpPr>
          <p:nvPr/>
        </p:nvCxnSpPr>
        <p:spPr>
          <a:xfrm flipH="1">
            <a:off x="4875026" y="2849330"/>
            <a:ext cx="722401" cy="788757"/>
          </a:xfrm>
          <a:prstGeom prst="straightConnector1">
            <a:avLst/>
          </a:prstGeom>
          <a:noFill/>
          <a:ln w="12700" cap="flat" cmpd="sng" algn="ctr">
            <a:solidFill>
              <a:srgbClr val="0F1C50"/>
            </a:solidFill>
            <a:prstDash val="sysDash"/>
            <a:headEnd type="triangle"/>
            <a:tailEnd type="triangle" w="med" len="med"/>
          </a:ln>
          <a:effectLst/>
        </p:spPr>
      </p:cxnSp>
      <p:cxnSp>
        <p:nvCxnSpPr>
          <p:cNvPr id="352" name="直線矢印コネクタ 351">
            <a:extLst>
              <a:ext uri="{FF2B5EF4-FFF2-40B4-BE49-F238E27FC236}">
                <a16:creationId xmlns:a16="http://schemas.microsoft.com/office/drawing/2014/main" id="{CA6F4000-FD79-442B-BF6D-F32A6C073BED}"/>
              </a:ext>
            </a:extLst>
          </p:cNvPr>
          <p:cNvCxnSpPr>
            <a:cxnSpLocks/>
            <a:stCxn id="347" idx="2"/>
            <a:endCxn id="373" idx="1"/>
          </p:cNvCxnSpPr>
          <p:nvPr/>
        </p:nvCxnSpPr>
        <p:spPr>
          <a:xfrm flipH="1">
            <a:off x="3586365" y="2849330"/>
            <a:ext cx="2011062"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53" name="直線矢印コネクタ 352">
            <a:extLst>
              <a:ext uri="{FF2B5EF4-FFF2-40B4-BE49-F238E27FC236}">
                <a16:creationId xmlns:a16="http://schemas.microsoft.com/office/drawing/2014/main" id="{F812CDA8-6351-5C68-8E26-8ECA56B02685}"/>
              </a:ext>
            </a:extLst>
          </p:cNvPr>
          <p:cNvCxnSpPr>
            <a:cxnSpLocks/>
            <a:stCxn id="347" idx="3"/>
            <a:endCxn id="364" idx="1"/>
          </p:cNvCxnSpPr>
          <p:nvPr/>
        </p:nvCxnSpPr>
        <p:spPr>
          <a:xfrm>
            <a:off x="5878772" y="2655460"/>
            <a:ext cx="290954" cy="9468"/>
          </a:xfrm>
          <a:prstGeom prst="straightConnector1">
            <a:avLst/>
          </a:prstGeom>
          <a:noFill/>
          <a:ln w="12700" cap="flat" cmpd="sng" algn="ctr">
            <a:solidFill>
              <a:schemeClr val="accent4">
                <a:lumMod val="75000"/>
              </a:schemeClr>
            </a:solidFill>
            <a:prstDash val="solid"/>
            <a:tailEnd type="arrow" w="lg" len="med"/>
          </a:ln>
          <a:effectLst/>
        </p:spPr>
      </p:cxnSp>
      <p:sp>
        <p:nvSpPr>
          <p:cNvPr id="354" name="フローチャート: 磁気ディスク 353">
            <a:extLst>
              <a:ext uri="{FF2B5EF4-FFF2-40B4-BE49-F238E27FC236}">
                <a16:creationId xmlns:a16="http://schemas.microsoft.com/office/drawing/2014/main" id="{736A2D30-A7FD-2DAA-5BDB-B6AD233C5C65}"/>
              </a:ext>
            </a:extLst>
          </p:cNvPr>
          <p:cNvSpPr/>
          <p:nvPr/>
        </p:nvSpPr>
        <p:spPr>
          <a:xfrm>
            <a:off x="4572310" y="3638087"/>
            <a:ext cx="605431"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取扱不可</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5" name="直線矢印コネクタ 354">
            <a:extLst>
              <a:ext uri="{FF2B5EF4-FFF2-40B4-BE49-F238E27FC236}">
                <a16:creationId xmlns:a16="http://schemas.microsoft.com/office/drawing/2014/main" id="{6419D1AD-00D7-3920-FA00-84E849A0CD1B}"/>
              </a:ext>
            </a:extLst>
          </p:cNvPr>
          <p:cNvCxnSpPr>
            <a:cxnSpLocks/>
            <a:stCxn id="373" idx="1"/>
            <a:endCxn id="331" idx="2"/>
          </p:cNvCxnSpPr>
          <p:nvPr/>
        </p:nvCxnSpPr>
        <p:spPr>
          <a:xfrm flipV="1">
            <a:off x="3586365" y="2856512"/>
            <a:ext cx="1235788" cy="792172"/>
          </a:xfrm>
          <a:prstGeom prst="straightConnector1">
            <a:avLst/>
          </a:prstGeom>
          <a:noFill/>
          <a:ln w="12700" cap="flat" cmpd="sng" algn="ctr">
            <a:solidFill>
              <a:srgbClr val="0F1C50"/>
            </a:solidFill>
            <a:prstDash val="sysDash"/>
            <a:headEnd type="triangle"/>
            <a:tailEnd type="triangle" w="med" len="med"/>
          </a:ln>
          <a:effectLst/>
        </p:spPr>
      </p:cxnSp>
      <p:sp>
        <p:nvSpPr>
          <p:cNvPr id="356" name="角丸四角形 72">
            <a:extLst>
              <a:ext uri="{FF2B5EF4-FFF2-40B4-BE49-F238E27FC236}">
                <a16:creationId xmlns:a16="http://schemas.microsoft.com/office/drawing/2014/main" id="{85306A88-F4BF-55F0-2264-1AD249B5BB3B}"/>
              </a:ext>
            </a:extLst>
          </p:cNvPr>
          <p:cNvSpPr/>
          <p:nvPr/>
        </p:nvSpPr>
        <p:spPr>
          <a:xfrm>
            <a:off x="767871" y="3623975"/>
            <a:ext cx="892655" cy="816578"/>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17625" rtlCol="0" anchor="t" anchorCtr="0"/>
          <a:lstStyle/>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医療情報</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取扱事業者</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p:txBody>
      </p:sp>
      <p:sp>
        <p:nvSpPr>
          <p:cNvPr id="357" name="フローチャート: 磁気ディスク 356">
            <a:extLst>
              <a:ext uri="{FF2B5EF4-FFF2-40B4-BE49-F238E27FC236}">
                <a16:creationId xmlns:a16="http://schemas.microsoft.com/office/drawing/2014/main" id="{3180D8DB-8F0D-6A45-7DD1-93829D74A38F}"/>
              </a:ext>
            </a:extLst>
          </p:cNvPr>
          <p:cNvSpPr/>
          <p:nvPr/>
        </p:nvSpPr>
        <p:spPr>
          <a:xfrm>
            <a:off x="921758" y="3967511"/>
            <a:ext cx="679998" cy="431356"/>
          </a:xfrm>
          <a:prstGeom prst="flowChartMagneticDisk">
            <a:avLst/>
          </a:prstGeom>
          <a:solidFill>
            <a:srgbClr val="6785C1">
              <a:lumMod val="40000"/>
              <a:lumOff val="60000"/>
            </a:srgbClr>
          </a:solidFill>
          <a:ln w="9525" cap="flat" cmpd="sng" algn="ctr">
            <a:solidFill>
              <a:srgbClr val="404040">
                <a:lumMod val="50000"/>
                <a:lumOff val="50000"/>
              </a:srgbClr>
            </a:solidFill>
            <a:prstDash val="sysDot"/>
          </a:ln>
          <a:effectLst/>
        </p:spPr>
        <p:txBody>
          <a:bodyPr wrap="none" rtlCol="0" anchor="ctr"/>
          <a:lstStyle/>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電子カルテ</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医事会計</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8" name="直線矢印コネクタ 357">
            <a:extLst>
              <a:ext uri="{FF2B5EF4-FFF2-40B4-BE49-F238E27FC236}">
                <a16:creationId xmlns:a16="http://schemas.microsoft.com/office/drawing/2014/main" id="{3E1BA57E-D585-311F-C668-6C5881DFB678}"/>
              </a:ext>
            </a:extLst>
          </p:cNvPr>
          <p:cNvCxnSpPr>
            <a:stCxn id="357" idx="1"/>
            <a:endCxn id="345" idx="3"/>
          </p:cNvCxnSpPr>
          <p:nvPr/>
        </p:nvCxnSpPr>
        <p:spPr>
          <a:xfrm flipH="1" flipV="1">
            <a:off x="1256453" y="3408461"/>
            <a:ext cx="5304" cy="559049"/>
          </a:xfrm>
          <a:prstGeom prst="straightConnector1">
            <a:avLst/>
          </a:prstGeom>
          <a:noFill/>
          <a:ln w="12700" cap="flat" cmpd="sng" algn="ctr">
            <a:solidFill>
              <a:srgbClr val="0F1C50">
                <a:lumMod val="75000"/>
                <a:lumOff val="25000"/>
              </a:srgbClr>
            </a:solidFill>
            <a:prstDash val="sysDash"/>
            <a:tailEnd type="triangle" w="sm" len="sm"/>
          </a:ln>
          <a:effectLst/>
        </p:spPr>
      </p:cxnSp>
      <p:sp>
        <p:nvSpPr>
          <p:cNvPr id="359" name="テキスト ボックス 358">
            <a:extLst>
              <a:ext uri="{FF2B5EF4-FFF2-40B4-BE49-F238E27FC236}">
                <a16:creationId xmlns:a16="http://schemas.microsoft.com/office/drawing/2014/main" id="{C4A338E3-579D-8BFD-2670-44AFFB01C361}"/>
              </a:ext>
            </a:extLst>
          </p:cNvPr>
          <p:cNvSpPr txBox="1"/>
          <p:nvPr/>
        </p:nvSpPr>
        <p:spPr>
          <a:xfrm>
            <a:off x="6978383" y="2471928"/>
            <a:ext cx="62414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登録</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0" name="直線矢印コネクタ 359">
            <a:extLst>
              <a:ext uri="{FF2B5EF4-FFF2-40B4-BE49-F238E27FC236}">
                <a16:creationId xmlns:a16="http://schemas.microsoft.com/office/drawing/2014/main" id="{CCE80E20-315A-8668-F3E1-2BEDCAD1B267}"/>
              </a:ext>
            </a:extLst>
          </p:cNvPr>
          <p:cNvCxnSpPr>
            <a:stCxn id="359" idx="2"/>
            <a:endCxn id="376" idx="1"/>
          </p:cNvCxnSpPr>
          <p:nvPr/>
        </p:nvCxnSpPr>
        <p:spPr>
          <a:xfrm flipH="1">
            <a:off x="6848894" y="2859669"/>
            <a:ext cx="441563" cy="789015"/>
          </a:xfrm>
          <a:prstGeom prst="straightConnector1">
            <a:avLst/>
          </a:prstGeom>
          <a:noFill/>
          <a:ln w="12700" cap="flat" cmpd="sng" algn="ctr">
            <a:solidFill>
              <a:srgbClr val="0F1C50"/>
            </a:solidFill>
            <a:prstDash val="sysDash"/>
            <a:headEnd type="none"/>
            <a:tailEnd type="triangle" w="med" len="med"/>
          </a:ln>
          <a:effectLst/>
        </p:spPr>
      </p:cxnSp>
      <p:cxnSp>
        <p:nvCxnSpPr>
          <p:cNvPr id="361" name="直線矢印コネクタ 360">
            <a:extLst>
              <a:ext uri="{FF2B5EF4-FFF2-40B4-BE49-F238E27FC236}">
                <a16:creationId xmlns:a16="http://schemas.microsoft.com/office/drawing/2014/main" id="{E401C5E3-ADC0-EE85-3326-EE38F093688D}"/>
              </a:ext>
            </a:extLst>
          </p:cNvPr>
          <p:cNvCxnSpPr>
            <a:cxnSpLocks/>
            <a:stCxn id="331" idx="3"/>
            <a:endCxn id="347" idx="1"/>
          </p:cNvCxnSpPr>
          <p:nvPr/>
        </p:nvCxnSpPr>
        <p:spPr>
          <a:xfrm flipV="1">
            <a:off x="5114630" y="2655460"/>
            <a:ext cx="201452" cy="7182"/>
          </a:xfrm>
          <a:prstGeom prst="straightConnector1">
            <a:avLst/>
          </a:prstGeom>
          <a:noFill/>
          <a:ln w="12700" cap="flat" cmpd="sng" algn="ctr">
            <a:solidFill>
              <a:schemeClr val="accent4">
                <a:lumMod val="75000"/>
              </a:schemeClr>
            </a:solidFill>
            <a:prstDash val="solid"/>
            <a:tailEnd type="arrow" w="lg" len="med"/>
          </a:ln>
          <a:effectLst/>
        </p:spPr>
      </p:cxnSp>
      <p:cxnSp>
        <p:nvCxnSpPr>
          <p:cNvPr id="362" name="直線矢印コネクタ 361">
            <a:extLst>
              <a:ext uri="{FF2B5EF4-FFF2-40B4-BE49-F238E27FC236}">
                <a16:creationId xmlns:a16="http://schemas.microsoft.com/office/drawing/2014/main" id="{3CE8E518-1145-9FEA-3748-B9D94FA8C301}"/>
              </a:ext>
            </a:extLst>
          </p:cNvPr>
          <p:cNvCxnSpPr>
            <a:cxnSpLocks/>
            <a:stCxn id="377" idx="2"/>
            <a:endCxn id="376" idx="4"/>
          </p:cNvCxnSpPr>
          <p:nvPr/>
        </p:nvCxnSpPr>
        <p:spPr>
          <a:xfrm flipH="1">
            <a:off x="7183762" y="2852564"/>
            <a:ext cx="882607" cy="1078114"/>
          </a:xfrm>
          <a:prstGeom prst="straightConnector1">
            <a:avLst/>
          </a:prstGeom>
          <a:noFill/>
          <a:ln w="12700" cap="flat" cmpd="sng" algn="ctr">
            <a:solidFill>
              <a:srgbClr val="0F1C50"/>
            </a:solidFill>
            <a:prstDash val="sysDash"/>
            <a:headEnd type="triangle"/>
            <a:tailEnd type="triangle" w="med" len="med"/>
          </a:ln>
          <a:effectLst/>
        </p:spPr>
      </p:cxnSp>
      <p:sp>
        <p:nvSpPr>
          <p:cNvPr id="363" name="フローチャート: 磁気ディスク 362">
            <a:extLst>
              <a:ext uri="{FF2B5EF4-FFF2-40B4-BE49-F238E27FC236}">
                <a16:creationId xmlns:a16="http://schemas.microsoft.com/office/drawing/2014/main" id="{65A1E33F-D906-1EB2-7243-14911872045B}"/>
              </a:ext>
            </a:extLst>
          </p:cNvPr>
          <p:cNvSpPr/>
          <p:nvPr/>
        </p:nvSpPr>
        <p:spPr>
          <a:xfrm>
            <a:off x="5329067" y="3648684"/>
            <a:ext cx="544839" cy="563988"/>
          </a:xfrm>
          <a:prstGeom prst="flowChartMagneticDisk">
            <a:avLst/>
          </a:prstGeom>
          <a:solidFill>
            <a:schemeClr val="accent5">
              <a:lumMod val="60000"/>
              <a:lumOff val="40000"/>
            </a:scheme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取込前</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確認</a:t>
            </a: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64" name="テキスト ボックス 363">
            <a:extLst>
              <a:ext uri="{FF2B5EF4-FFF2-40B4-BE49-F238E27FC236}">
                <a16:creationId xmlns:a16="http://schemas.microsoft.com/office/drawing/2014/main" id="{3CB11A8F-C78F-A044-7353-EBEF13200133}"/>
              </a:ext>
            </a:extLst>
          </p:cNvPr>
          <p:cNvSpPr txBox="1"/>
          <p:nvPr/>
        </p:nvSpPr>
        <p:spPr>
          <a:xfrm>
            <a:off x="6169726" y="2471057"/>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確認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5" name="直線矢印コネクタ 364">
            <a:extLst>
              <a:ext uri="{FF2B5EF4-FFF2-40B4-BE49-F238E27FC236}">
                <a16:creationId xmlns:a16="http://schemas.microsoft.com/office/drawing/2014/main" id="{CF7C83B5-A145-D65C-B13D-515F726DC70C}"/>
              </a:ext>
            </a:extLst>
          </p:cNvPr>
          <p:cNvCxnSpPr>
            <a:cxnSpLocks/>
            <a:stCxn id="347" idx="2"/>
            <a:endCxn id="363" idx="1"/>
          </p:cNvCxnSpPr>
          <p:nvPr/>
        </p:nvCxnSpPr>
        <p:spPr>
          <a:xfrm>
            <a:off x="5597427" y="2849330"/>
            <a:ext cx="4060"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66" name="直線矢印コネクタ 365">
            <a:extLst>
              <a:ext uri="{FF2B5EF4-FFF2-40B4-BE49-F238E27FC236}">
                <a16:creationId xmlns:a16="http://schemas.microsoft.com/office/drawing/2014/main" id="{157BDA70-396A-CB23-D080-67E75CA71150}"/>
              </a:ext>
            </a:extLst>
          </p:cNvPr>
          <p:cNvCxnSpPr>
            <a:cxnSpLocks/>
            <a:stCxn id="364" idx="3"/>
            <a:endCxn id="359" idx="1"/>
          </p:cNvCxnSpPr>
          <p:nvPr/>
        </p:nvCxnSpPr>
        <p:spPr>
          <a:xfrm>
            <a:off x="6732416" y="2664928"/>
            <a:ext cx="245967" cy="871"/>
          </a:xfrm>
          <a:prstGeom prst="straightConnector1">
            <a:avLst/>
          </a:prstGeom>
          <a:noFill/>
          <a:ln w="12700" cap="flat" cmpd="sng" algn="ctr">
            <a:solidFill>
              <a:schemeClr val="accent4">
                <a:lumMod val="75000"/>
              </a:schemeClr>
            </a:solidFill>
            <a:prstDash val="solid"/>
            <a:tailEnd type="arrow" w="lg" len="med"/>
          </a:ln>
          <a:effectLst/>
        </p:spPr>
      </p:cxnSp>
      <p:cxnSp>
        <p:nvCxnSpPr>
          <p:cNvPr id="367" name="直線矢印コネクタ 366">
            <a:extLst>
              <a:ext uri="{FF2B5EF4-FFF2-40B4-BE49-F238E27FC236}">
                <a16:creationId xmlns:a16="http://schemas.microsoft.com/office/drawing/2014/main" id="{E285E0B1-9E1F-5193-FEF9-C3044E45857D}"/>
              </a:ext>
            </a:extLst>
          </p:cNvPr>
          <p:cNvCxnSpPr>
            <a:cxnSpLocks/>
            <a:stCxn id="364" idx="2"/>
            <a:endCxn id="363" idx="1"/>
          </p:cNvCxnSpPr>
          <p:nvPr/>
        </p:nvCxnSpPr>
        <p:spPr>
          <a:xfrm flipH="1">
            <a:off x="5601487" y="2858798"/>
            <a:ext cx="849584"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68" name="直線矢印コネクタ 367">
            <a:extLst>
              <a:ext uri="{FF2B5EF4-FFF2-40B4-BE49-F238E27FC236}">
                <a16:creationId xmlns:a16="http://schemas.microsoft.com/office/drawing/2014/main" id="{9B4F42C0-E412-C93A-DB53-4895DEFDC66D}"/>
              </a:ext>
            </a:extLst>
          </p:cNvPr>
          <p:cNvCxnSpPr>
            <a:cxnSpLocks/>
            <a:stCxn id="363" idx="1"/>
            <a:endCxn id="359" idx="2"/>
          </p:cNvCxnSpPr>
          <p:nvPr/>
        </p:nvCxnSpPr>
        <p:spPr>
          <a:xfrm flipV="1">
            <a:off x="5601487" y="2859669"/>
            <a:ext cx="1688970" cy="789015"/>
          </a:xfrm>
          <a:prstGeom prst="straightConnector1">
            <a:avLst/>
          </a:prstGeom>
          <a:noFill/>
          <a:ln w="12700" cap="flat" cmpd="sng" algn="ctr">
            <a:solidFill>
              <a:srgbClr val="0F1C50"/>
            </a:solidFill>
            <a:prstDash val="sysDash"/>
            <a:headEnd type="triangle"/>
            <a:tailEnd type="triangle" w="med" len="med"/>
          </a:ln>
          <a:effectLst/>
        </p:spPr>
      </p:cxnSp>
      <p:cxnSp>
        <p:nvCxnSpPr>
          <p:cNvPr id="369" name="直線矢印コネクタ 368">
            <a:extLst>
              <a:ext uri="{FF2B5EF4-FFF2-40B4-BE49-F238E27FC236}">
                <a16:creationId xmlns:a16="http://schemas.microsoft.com/office/drawing/2014/main" id="{08C9F562-27BB-4773-596B-FC90E3D677DC}"/>
              </a:ext>
            </a:extLst>
          </p:cNvPr>
          <p:cNvCxnSpPr>
            <a:cxnSpLocks/>
            <a:stCxn id="354" idx="1"/>
            <a:endCxn id="364" idx="2"/>
          </p:cNvCxnSpPr>
          <p:nvPr/>
        </p:nvCxnSpPr>
        <p:spPr>
          <a:xfrm flipV="1">
            <a:off x="4875026" y="2858798"/>
            <a:ext cx="1576045" cy="779289"/>
          </a:xfrm>
          <a:prstGeom prst="straightConnector1">
            <a:avLst/>
          </a:prstGeom>
          <a:noFill/>
          <a:ln w="12700" cap="flat" cmpd="sng" algn="ctr">
            <a:solidFill>
              <a:srgbClr val="0F1C50"/>
            </a:solidFill>
            <a:prstDash val="sysDash"/>
            <a:headEnd type="triangle"/>
            <a:tailEnd type="triangle" w="med" len="med"/>
          </a:ln>
          <a:effectLst/>
        </p:spPr>
      </p:cxnSp>
      <p:cxnSp>
        <p:nvCxnSpPr>
          <p:cNvPr id="370" name="直線矢印コネクタ 369">
            <a:extLst>
              <a:ext uri="{FF2B5EF4-FFF2-40B4-BE49-F238E27FC236}">
                <a16:creationId xmlns:a16="http://schemas.microsoft.com/office/drawing/2014/main" id="{ABFB409A-C2BC-4160-BC05-FF6900ACD3C5}"/>
              </a:ext>
            </a:extLst>
          </p:cNvPr>
          <p:cNvCxnSpPr>
            <a:cxnSpLocks/>
            <a:stCxn id="364" idx="2"/>
            <a:endCxn id="376" idx="1"/>
          </p:cNvCxnSpPr>
          <p:nvPr/>
        </p:nvCxnSpPr>
        <p:spPr>
          <a:xfrm>
            <a:off x="6451071" y="2858798"/>
            <a:ext cx="397823"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71" name="直線コネクタ 370">
            <a:extLst>
              <a:ext uri="{FF2B5EF4-FFF2-40B4-BE49-F238E27FC236}">
                <a16:creationId xmlns:a16="http://schemas.microsoft.com/office/drawing/2014/main" id="{1D4CFD77-BC98-83C6-E6E7-D7ABF8EF01AF}"/>
              </a:ext>
            </a:extLst>
          </p:cNvPr>
          <p:cNvCxnSpPr>
            <a:cxnSpLocks/>
          </p:cNvCxnSpPr>
          <p:nvPr/>
        </p:nvCxnSpPr>
        <p:spPr>
          <a:xfrm>
            <a:off x="4410470" y="2250378"/>
            <a:ext cx="0" cy="2190175"/>
          </a:xfrm>
          <a:prstGeom prst="line">
            <a:avLst/>
          </a:prstGeom>
          <a:noFill/>
          <a:ln w="9525" cap="flat" cmpd="sng" algn="ctr">
            <a:solidFill>
              <a:srgbClr val="C2CEE6">
                <a:lumMod val="50000"/>
              </a:srgbClr>
            </a:solidFill>
            <a:prstDash val="solid"/>
          </a:ln>
          <a:effectLst/>
        </p:spPr>
      </p:cxnSp>
      <p:cxnSp>
        <p:nvCxnSpPr>
          <p:cNvPr id="372" name="直線コネクタ 371">
            <a:extLst>
              <a:ext uri="{FF2B5EF4-FFF2-40B4-BE49-F238E27FC236}">
                <a16:creationId xmlns:a16="http://schemas.microsoft.com/office/drawing/2014/main" id="{4B0F7957-E288-306E-11E7-F3581CC92F53}"/>
              </a:ext>
            </a:extLst>
          </p:cNvPr>
          <p:cNvCxnSpPr>
            <a:cxnSpLocks/>
          </p:cNvCxnSpPr>
          <p:nvPr/>
        </p:nvCxnSpPr>
        <p:spPr>
          <a:xfrm>
            <a:off x="3575150" y="2250378"/>
            <a:ext cx="0" cy="2190175"/>
          </a:xfrm>
          <a:prstGeom prst="line">
            <a:avLst/>
          </a:prstGeom>
          <a:noFill/>
          <a:ln w="9525" cap="flat" cmpd="sng" algn="ctr">
            <a:solidFill>
              <a:srgbClr val="C2CEE6">
                <a:lumMod val="50000"/>
              </a:srgbClr>
            </a:solidFill>
            <a:prstDash val="solid"/>
          </a:ln>
          <a:effectLst/>
        </p:spPr>
      </p:cxnSp>
      <p:sp>
        <p:nvSpPr>
          <p:cNvPr id="373" name="フローチャート: 磁気ディスク 372">
            <a:extLst>
              <a:ext uri="{FF2B5EF4-FFF2-40B4-BE49-F238E27FC236}">
                <a16:creationId xmlns:a16="http://schemas.microsoft.com/office/drawing/2014/main" id="{23328A6C-E4B7-F8A4-0224-0076AA292500}"/>
              </a:ext>
            </a:extLst>
          </p:cNvPr>
          <p:cNvSpPr/>
          <p:nvPr/>
        </p:nvSpPr>
        <p:spPr>
          <a:xfrm>
            <a:off x="3277462" y="3648684"/>
            <a:ext cx="617805"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一時表</a:t>
            </a:r>
          </a:p>
        </p:txBody>
      </p:sp>
      <p:cxnSp>
        <p:nvCxnSpPr>
          <p:cNvPr id="374" name="直線コネクタ 373">
            <a:extLst>
              <a:ext uri="{FF2B5EF4-FFF2-40B4-BE49-F238E27FC236}">
                <a16:creationId xmlns:a16="http://schemas.microsoft.com/office/drawing/2014/main" id="{69F5C89B-8E18-D72D-28A3-95660CDB1048}"/>
              </a:ext>
            </a:extLst>
          </p:cNvPr>
          <p:cNvCxnSpPr>
            <a:cxnSpLocks/>
          </p:cNvCxnSpPr>
          <p:nvPr/>
        </p:nvCxnSpPr>
        <p:spPr>
          <a:xfrm>
            <a:off x="2660755" y="2250378"/>
            <a:ext cx="0" cy="2190175"/>
          </a:xfrm>
          <a:prstGeom prst="line">
            <a:avLst/>
          </a:prstGeom>
          <a:noFill/>
          <a:ln w="9525" cap="flat" cmpd="sng" algn="ctr">
            <a:solidFill>
              <a:srgbClr val="C2CEE6">
                <a:lumMod val="50000"/>
              </a:srgbClr>
            </a:solidFill>
            <a:prstDash val="solid"/>
          </a:ln>
          <a:effectLst/>
        </p:spPr>
      </p:cxnSp>
      <p:cxnSp>
        <p:nvCxnSpPr>
          <p:cNvPr id="375" name="直線コネクタ 374">
            <a:extLst>
              <a:ext uri="{FF2B5EF4-FFF2-40B4-BE49-F238E27FC236}">
                <a16:creationId xmlns:a16="http://schemas.microsoft.com/office/drawing/2014/main" id="{2928BA4D-D871-7D65-783A-77FCCC65BE85}"/>
              </a:ext>
            </a:extLst>
          </p:cNvPr>
          <p:cNvCxnSpPr>
            <a:cxnSpLocks/>
          </p:cNvCxnSpPr>
          <p:nvPr/>
        </p:nvCxnSpPr>
        <p:spPr>
          <a:xfrm>
            <a:off x="6893073" y="2244539"/>
            <a:ext cx="0" cy="2190175"/>
          </a:xfrm>
          <a:prstGeom prst="line">
            <a:avLst/>
          </a:prstGeom>
          <a:noFill/>
          <a:ln w="9525" cap="flat" cmpd="sng" algn="ctr">
            <a:solidFill>
              <a:srgbClr val="C2CEE6">
                <a:lumMod val="50000"/>
              </a:srgbClr>
            </a:solidFill>
            <a:prstDash val="solid"/>
          </a:ln>
          <a:effectLst/>
        </p:spPr>
      </p:cxnSp>
      <p:sp>
        <p:nvSpPr>
          <p:cNvPr id="376" name="フローチャート: 磁気ディスク 375">
            <a:extLst>
              <a:ext uri="{FF2B5EF4-FFF2-40B4-BE49-F238E27FC236}">
                <a16:creationId xmlns:a16="http://schemas.microsoft.com/office/drawing/2014/main" id="{C660794F-B268-4DE2-97FA-94286F3C2DB6}"/>
              </a:ext>
            </a:extLst>
          </p:cNvPr>
          <p:cNvSpPr/>
          <p:nvPr/>
        </p:nvSpPr>
        <p:spPr>
          <a:xfrm>
            <a:off x="6514026" y="3648684"/>
            <a:ext cx="669736"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二次利用</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p>
        </p:txBody>
      </p:sp>
      <p:sp>
        <p:nvSpPr>
          <p:cNvPr id="377" name="テキスト ボックス 376">
            <a:extLst>
              <a:ext uri="{FF2B5EF4-FFF2-40B4-BE49-F238E27FC236}">
                <a16:creationId xmlns:a16="http://schemas.microsoft.com/office/drawing/2014/main" id="{EB310F70-C459-6512-A82F-02BF5DADA023}"/>
              </a:ext>
            </a:extLst>
          </p:cNvPr>
          <p:cNvSpPr txBox="1"/>
          <p:nvPr/>
        </p:nvSpPr>
        <p:spPr>
          <a:xfrm>
            <a:off x="7773891" y="2464823"/>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78" name="正方形/長方形 377"/>
          <p:cNvSpPr/>
          <p:nvPr/>
        </p:nvSpPr>
        <p:spPr>
          <a:xfrm>
            <a:off x="6079284" y="2351641"/>
            <a:ext cx="1571579"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4" name="正方形/長方形 83"/>
          <p:cNvSpPr/>
          <p:nvPr/>
        </p:nvSpPr>
        <p:spPr>
          <a:xfrm>
            <a:off x="5266284" y="2351641"/>
            <a:ext cx="652344"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5" name="線吹き出し 1 (枠付き) 84"/>
          <p:cNvSpPr/>
          <p:nvPr/>
        </p:nvSpPr>
        <p:spPr>
          <a:xfrm>
            <a:off x="1256453" y="5124835"/>
            <a:ext cx="3453433" cy="1015292"/>
          </a:xfrm>
          <a:prstGeom prst="borderCallout1">
            <a:avLst>
              <a:gd name="adj1" fmla="val -1405"/>
              <a:gd name="adj2" fmla="val 95628"/>
              <a:gd name="adj3" fmla="val -79295"/>
              <a:gd name="adj4" fmla="val 1205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①受入時（</a:t>
            </a:r>
            <a:r>
              <a:rPr lang="ja-JP" altLang="en-US" sz="1200" dirty="0" smtClean="0">
                <a:solidFill>
                  <a:schemeClr val="tx1"/>
                </a:solidFill>
                <a:latin typeface="Meiryo UI" panose="020B0604030504040204" pitchFamily="50" charset="-128"/>
                <a:ea typeface="Meiryo UI" panose="020B0604030504040204" pitchFamily="50" charset="-128"/>
              </a:rPr>
              <a:t>取込前</a:t>
            </a:r>
            <a:r>
              <a:rPr lang="ja-JP" altLang="en-US" sz="1200" dirty="0">
                <a:solidFill>
                  <a:schemeClr val="tx1"/>
                </a:solidFill>
                <a:latin typeface="Meiryo UI" panose="020B0604030504040204" pitchFamily="50" charset="-128"/>
                <a:ea typeface="Meiryo UI" panose="020B0604030504040204" pitchFamily="50" charset="-128"/>
              </a:rPr>
              <a:t>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取込</a:t>
            </a:r>
            <a:r>
              <a:rPr lang="ja-JP" altLang="en-US" sz="1200" dirty="0" smtClean="0">
                <a:solidFill>
                  <a:schemeClr val="tx1"/>
                </a:solidFill>
                <a:latin typeface="Meiryo UI" panose="020B0604030504040204" pitchFamily="50" charset="-128"/>
                <a:ea typeface="Meiryo UI" panose="020B0604030504040204" pitchFamily="50" charset="-128"/>
              </a:rPr>
              <a:t>対象</a:t>
            </a:r>
            <a:r>
              <a:rPr lang="ja-JP" altLang="en-US" sz="1200" dirty="0">
                <a:solidFill>
                  <a:schemeClr val="tx1"/>
                </a:solidFill>
                <a:latin typeface="Meiryo UI" panose="020B0604030504040204" pitchFamily="50" charset="-128"/>
                <a:ea typeface="Meiryo UI" panose="020B0604030504040204" pitchFamily="50" charset="-128"/>
              </a:rPr>
              <a:t>データ</a:t>
            </a:r>
            <a:r>
              <a:rPr lang="ja-JP" altLang="en-US" sz="1200" dirty="0" smtClean="0">
                <a:solidFill>
                  <a:schemeClr val="tx1"/>
                </a:solidFill>
                <a:latin typeface="Meiryo UI" panose="020B0604030504040204" pitchFamily="50" charset="-128"/>
                <a:ea typeface="Meiryo UI" panose="020B0604030504040204" pitchFamily="50" charset="-128"/>
              </a:rPr>
              <a:t>にオプトアウト対象患者および未通知患者が含まれないことを確認するため、認定</a:t>
            </a:r>
            <a:r>
              <a:rPr lang="ja-JP" altLang="en-US" sz="1200" dirty="0">
                <a:solidFill>
                  <a:schemeClr val="tx1"/>
                </a:solidFill>
                <a:latin typeface="Meiryo UI" panose="020B0604030504040204" pitchFamily="50" charset="-128"/>
                <a:ea typeface="Meiryo UI" panose="020B0604030504040204" pitchFamily="50" charset="-128"/>
              </a:rPr>
              <a:t>領域へ適用</a:t>
            </a:r>
            <a:r>
              <a:rPr lang="ja-JP" altLang="en-US" sz="1200" dirty="0" smtClean="0">
                <a:solidFill>
                  <a:schemeClr val="tx1"/>
                </a:solidFill>
                <a:latin typeface="Meiryo UI" panose="020B0604030504040204" pitchFamily="50" charset="-128"/>
                <a:ea typeface="Meiryo UI" panose="020B0604030504040204" pitchFamily="50" charset="-128"/>
              </a:rPr>
              <a:t>する前に確認し、</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様に承認を得る。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7" name="線吹き出し 1 (枠付き) 86"/>
          <p:cNvSpPr/>
          <p:nvPr/>
        </p:nvSpPr>
        <p:spPr>
          <a:xfrm>
            <a:off x="5266283" y="5124835"/>
            <a:ext cx="3092563" cy="1015292"/>
          </a:xfrm>
          <a:prstGeom prst="borderCallout1">
            <a:avLst>
              <a:gd name="adj1" fmla="val -2688"/>
              <a:gd name="adj2" fmla="val 16546"/>
              <a:gd name="adj3" fmla="val -80749"/>
              <a:gd name="adj4" fmla="val 392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②実績（</a:t>
            </a:r>
            <a:r>
              <a:rPr lang="ja-JP" altLang="en-US" sz="1200" dirty="0" smtClean="0">
                <a:solidFill>
                  <a:schemeClr val="tx1"/>
                </a:solidFill>
                <a:latin typeface="Meiryo UI" panose="020B0604030504040204" pitchFamily="50" charset="-128"/>
                <a:ea typeface="Meiryo UI" panose="020B0604030504040204" pitchFamily="50" charset="-128"/>
              </a:rPr>
              <a:t>取込後確認）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取込後の二次利用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データにオプトアウト対象患者および未通知患者が含まれていないことを確認し、</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様に承認を得る。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9224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47947</TotalTime>
  <Words>6464</Words>
  <Application>Microsoft Office PowerPoint</Application>
  <PresentationFormat>A4 210 x 297 mm</PresentationFormat>
  <Paragraphs>1157</Paragraphs>
  <Slides>36</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36</vt:i4>
      </vt:variant>
    </vt:vector>
  </HeadingPairs>
  <TitlesOfParts>
    <vt:vector size="52" baseType="lpstr">
      <vt:lpstr>HGPGothicE</vt:lpstr>
      <vt:lpstr>HGPGothicE</vt:lpstr>
      <vt:lpstr>HGP創英角ｺﾞｼｯｸUB</vt:lpstr>
      <vt:lpstr>Meiryo UI</vt:lpstr>
      <vt:lpstr>MS PGothic</vt:lpstr>
      <vt:lpstr>メイリオ</vt:lpstr>
      <vt:lpstr>游ゴシック</vt:lpstr>
      <vt:lpstr>游ゴシック</vt:lpstr>
      <vt:lpstr>Arial</vt:lpstr>
      <vt:lpstr>Century Gothic</vt:lpstr>
      <vt:lpstr>Segoe UI</vt:lpstr>
      <vt:lpstr>Times New Roman</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目次</vt:lpstr>
      <vt:lpstr>PowerPoint プレゼンテーション</vt:lpstr>
      <vt:lpstr>当資料の説明範囲</vt:lpstr>
      <vt:lpstr>デリバリTmツールにおける非定例作業</vt:lpstr>
      <vt:lpstr>デリバリTmツール_非定例作業で利用する処理</vt:lpstr>
      <vt:lpstr>PowerPoint プレゼンテーション</vt:lpstr>
      <vt:lpstr>妥当性確認フローとは</vt:lpstr>
      <vt:lpstr>二次利用DBにおける妥当性確認フロー</vt:lpstr>
      <vt:lpstr>デリバリTmツールにおける妥当性確認フローが必要となる処理</vt:lpstr>
      <vt:lpstr>妥当性確認フロー全体像</vt:lpstr>
      <vt:lpstr>妥当性確認のデータフロー概要</vt:lpstr>
      <vt:lpstr>PowerPoint プレゼンテーション</vt:lpstr>
      <vt:lpstr>利活用観点での機能における妥当性確認</vt:lpstr>
      <vt:lpstr>二次利用DB(断面)作成（受託処理）のデータフロー</vt:lpstr>
      <vt:lpstr>最終未通知有無確認結果テーブルとは</vt:lpstr>
      <vt:lpstr>利活用可能患者IDテーブル</vt:lpstr>
      <vt:lpstr>PowerPoint プレゼンテーション</vt:lpstr>
      <vt:lpstr>データマート作成（受託処理）のデータフロー</vt:lpstr>
      <vt:lpstr>エラー患者データ作成処理の妥当性確認フローでの集計内容</vt:lpstr>
      <vt:lpstr>エラー患者データ作成処理の妥当性確認フローでの確認内容</vt:lpstr>
      <vt:lpstr>エラー患者データ作成処理の確認結果報告書</vt:lpstr>
      <vt:lpstr>PowerPoint プレゼンテーション</vt:lpstr>
      <vt:lpstr>MML個別取込の位置付け</vt:lpstr>
      <vt:lpstr>MML個別取込機能の処理概要</vt:lpstr>
      <vt:lpstr>MML個別取込機能のデータ構成</vt:lpstr>
      <vt:lpstr>MML個別取込機能のデータフロー</vt:lpstr>
      <vt:lpstr>MML個別取込の処理概要（1/3）</vt:lpstr>
      <vt:lpstr>MML個別取込の処理概要（2/3）</vt:lpstr>
      <vt:lpstr>MML個別取込の処理概要（3/3）</vt:lpstr>
      <vt:lpstr>ファイル格納先ディレクトリ構成</vt:lpstr>
      <vt:lpstr>MML個別取込結果ビュー</vt:lpstr>
      <vt:lpstr>PowerPoint プレゼンテーション</vt:lpstr>
      <vt:lpstr>【参考】</vt:lpstr>
      <vt:lpstr>SQL実行するジョブで実行される処理</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2709</cp:revision>
  <cp:lastPrinted>2016-10-11T04:40:04Z</cp:lastPrinted>
  <dcterms:created xsi:type="dcterms:W3CDTF">2018-06-16T03:16:55Z</dcterms:created>
  <dcterms:modified xsi:type="dcterms:W3CDTF">2024-07-26T07:36:18Z</dcterms:modified>
  <cp:version>1.4</cp:version>
</cp:coreProperties>
</file>